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66"/>
  </p:notesMasterIdLst>
  <p:handoutMasterIdLst>
    <p:handoutMasterId r:id="rId67"/>
  </p:handoutMasterIdLst>
  <p:sldIdLst>
    <p:sldId id="256" r:id="rId2"/>
    <p:sldId id="257" r:id="rId3"/>
    <p:sldId id="258" r:id="rId4"/>
    <p:sldId id="314" r:id="rId5"/>
    <p:sldId id="263" r:id="rId6"/>
    <p:sldId id="264" r:id="rId7"/>
    <p:sldId id="259" r:id="rId8"/>
    <p:sldId id="324" r:id="rId9"/>
    <p:sldId id="325" r:id="rId10"/>
    <p:sldId id="322" r:id="rId11"/>
    <p:sldId id="265" r:id="rId12"/>
    <p:sldId id="272" r:id="rId13"/>
    <p:sldId id="320" r:id="rId14"/>
    <p:sldId id="316" r:id="rId15"/>
    <p:sldId id="317" r:id="rId16"/>
    <p:sldId id="321" r:id="rId17"/>
    <p:sldId id="318" r:id="rId18"/>
    <p:sldId id="319" r:id="rId19"/>
    <p:sldId id="326" r:id="rId20"/>
    <p:sldId id="301" r:id="rId21"/>
    <p:sldId id="302" r:id="rId22"/>
    <p:sldId id="284" r:id="rId23"/>
    <p:sldId id="327" r:id="rId24"/>
    <p:sldId id="328" r:id="rId25"/>
    <p:sldId id="297" r:id="rId26"/>
    <p:sldId id="285" r:id="rId27"/>
    <p:sldId id="303" r:id="rId28"/>
    <p:sldId id="304" r:id="rId29"/>
    <p:sldId id="305" r:id="rId30"/>
    <p:sldId id="292" r:id="rId31"/>
    <p:sldId id="299" r:id="rId32"/>
    <p:sldId id="287" r:id="rId33"/>
    <p:sldId id="293" r:id="rId34"/>
    <p:sldId id="306" r:id="rId35"/>
    <p:sldId id="307" r:id="rId36"/>
    <p:sldId id="288" r:id="rId37"/>
    <p:sldId id="334" r:id="rId38"/>
    <p:sldId id="335" r:id="rId39"/>
    <p:sldId id="323" r:id="rId40"/>
    <p:sldId id="330" r:id="rId41"/>
    <p:sldId id="308" r:id="rId42"/>
    <p:sldId id="309" r:id="rId43"/>
    <p:sldId id="310" r:id="rId44"/>
    <p:sldId id="289" r:id="rId45"/>
    <p:sldId id="295" r:id="rId46"/>
    <p:sldId id="331" r:id="rId47"/>
    <p:sldId id="290" r:id="rId48"/>
    <p:sldId id="296" r:id="rId49"/>
    <p:sldId id="311" r:id="rId50"/>
    <p:sldId id="312" r:id="rId51"/>
    <p:sldId id="291" r:id="rId52"/>
    <p:sldId id="332" r:id="rId53"/>
    <p:sldId id="329" r:id="rId54"/>
    <p:sldId id="315" r:id="rId55"/>
    <p:sldId id="336" r:id="rId56"/>
    <p:sldId id="337" r:id="rId57"/>
    <p:sldId id="333" r:id="rId58"/>
    <p:sldId id="338" r:id="rId59"/>
    <p:sldId id="339" r:id="rId60"/>
    <p:sldId id="340" r:id="rId61"/>
    <p:sldId id="341" r:id="rId62"/>
    <p:sldId id="342" r:id="rId63"/>
    <p:sldId id="343" r:id="rId64"/>
    <p:sldId id="344" r:id="rId65"/>
  </p:sldIdLst>
  <p:sldSz cx="9906000" cy="6858000" type="A4"/>
  <p:notesSz cx="7099300" cy="10234613"/>
  <p:defaultTextStyle>
    <a:defPPr>
      <a:defRPr lang="en-US"/>
    </a:defPPr>
    <a:lvl1pPr algn="l" rtl="0" fontAlgn="base">
      <a:spcBef>
        <a:spcPct val="0"/>
      </a:spcBef>
      <a:spcAft>
        <a:spcPct val="0"/>
      </a:spcAft>
      <a:defRPr sz="1300"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sz="1300"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sz="1300"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sz="1300"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sz="1300" kern="1200">
        <a:solidFill>
          <a:schemeClr val="tx1"/>
        </a:solidFill>
        <a:latin typeface="Arial" panose="020B0604020202020204" pitchFamily="34" charset="0"/>
        <a:ea typeface="+mn-ea"/>
        <a:cs typeface="+mn-cs"/>
      </a:defRPr>
    </a:lvl5pPr>
    <a:lvl6pPr marL="2286000" algn="l" defTabSz="914400" rtl="0" eaLnBrk="1" latinLnBrk="0" hangingPunct="1">
      <a:defRPr sz="1300" kern="1200">
        <a:solidFill>
          <a:schemeClr val="tx1"/>
        </a:solidFill>
        <a:latin typeface="Arial" panose="020B0604020202020204" pitchFamily="34" charset="0"/>
        <a:ea typeface="+mn-ea"/>
        <a:cs typeface="+mn-cs"/>
      </a:defRPr>
    </a:lvl6pPr>
    <a:lvl7pPr marL="2743200" algn="l" defTabSz="914400" rtl="0" eaLnBrk="1" latinLnBrk="0" hangingPunct="1">
      <a:defRPr sz="1300" kern="1200">
        <a:solidFill>
          <a:schemeClr val="tx1"/>
        </a:solidFill>
        <a:latin typeface="Arial" panose="020B0604020202020204" pitchFamily="34" charset="0"/>
        <a:ea typeface="+mn-ea"/>
        <a:cs typeface="+mn-cs"/>
      </a:defRPr>
    </a:lvl7pPr>
    <a:lvl8pPr marL="3200400" algn="l" defTabSz="914400" rtl="0" eaLnBrk="1" latinLnBrk="0" hangingPunct="1">
      <a:defRPr sz="1300" kern="1200">
        <a:solidFill>
          <a:schemeClr val="tx1"/>
        </a:solidFill>
        <a:latin typeface="Arial" panose="020B0604020202020204" pitchFamily="34" charset="0"/>
        <a:ea typeface="+mn-ea"/>
        <a:cs typeface="+mn-cs"/>
      </a:defRPr>
    </a:lvl8pPr>
    <a:lvl9pPr marL="3657600" algn="l" defTabSz="914400" rtl="0" eaLnBrk="1" latinLnBrk="0" hangingPunct="1">
      <a:defRPr sz="13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20">
          <p15:clr>
            <a:srgbClr val="A4A3A4"/>
          </p15:clr>
        </p15:guide>
      </p15:sldGuideLst>
    </p:ext>
    <p:ext uri="{2D200454-40CA-4A62-9FC3-DE9A4176ACB9}">
      <p15:notesGuideLst xmlns:p15="http://schemas.microsoft.com/office/powerpoint/2012/main">
        <p15:guide id="1" orient="horz" pos="2767">
          <p15:clr>
            <a:srgbClr val="A4A3A4"/>
          </p15:clr>
        </p15:guide>
        <p15:guide id="2" pos="324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CC"/>
    <a:srgbClr val="FF0000"/>
    <a:srgbClr val="00FF00"/>
    <a:srgbClr val="66FF33"/>
    <a:srgbClr val="0000FF"/>
    <a:srgbClr val="00FFCC"/>
    <a:srgbClr val="66FFFF"/>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05" autoAdjust="0"/>
  </p:normalViewPr>
  <p:slideViewPr>
    <p:cSldViewPr>
      <p:cViewPr varScale="1">
        <p:scale>
          <a:sx n="107" d="100"/>
          <a:sy n="107" d="100"/>
        </p:scale>
        <p:origin x="2040" y="126"/>
      </p:cViewPr>
      <p:guideLst>
        <p:guide orient="horz" pos="2160"/>
        <p:guide pos="312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Lst>
  </p:outlineViewPr>
  <p:notesTextViewPr>
    <p:cViewPr>
      <p:scale>
        <a:sx n="100" d="100"/>
        <a:sy n="100" d="100"/>
      </p:scale>
      <p:origin x="0" y="0"/>
    </p:cViewPr>
  </p:notesTextViewPr>
  <p:sorterViewPr>
    <p:cViewPr>
      <p:scale>
        <a:sx n="100" d="100"/>
        <a:sy n="100" d="100"/>
      </p:scale>
      <p:origin x="0" y="23556"/>
    </p:cViewPr>
  </p:sorterViewPr>
  <p:notesViewPr>
    <p:cSldViewPr>
      <p:cViewPr varScale="1">
        <p:scale>
          <a:sx n="49" d="100"/>
          <a:sy n="49" d="100"/>
        </p:scale>
        <p:origin x="-1890" y="-90"/>
      </p:cViewPr>
      <p:guideLst>
        <p:guide orient="horz" pos="2767"/>
        <p:guide pos="3244"/>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_rels/viewProps.xml.rels><?xml version="1.0" encoding="UTF-8" standalone="yes"?>
<Relationships xmlns="http://schemas.openxmlformats.org/package/2006/relationships"><Relationship Id="rId3" Type="http://schemas.openxmlformats.org/officeDocument/2006/relationships/slide" Target="slides/slide27.xml"/><Relationship Id="rId7" Type="http://schemas.openxmlformats.org/officeDocument/2006/relationships/slide" Target="slides/slide50.xml"/><Relationship Id="rId2" Type="http://schemas.openxmlformats.org/officeDocument/2006/relationships/slide" Target="slides/slide20.xml"/><Relationship Id="rId1" Type="http://schemas.openxmlformats.org/officeDocument/2006/relationships/slide" Target="slides/slide1.xml"/><Relationship Id="rId6" Type="http://schemas.openxmlformats.org/officeDocument/2006/relationships/slide" Target="slides/slide49.xml"/><Relationship Id="rId5" Type="http://schemas.openxmlformats.org/officeDocument/2006/relationships/slide" Target="slides/slide41.xml"/><Relationship Id="rId4"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0D66225D-EB5E-EC97-9791-27A0260543C8}"/>
              </a:ext>
            </a:extLst>
          </p:cNvPr>
          <p:cNvSpPr>
            <a:spLocks noGrp="1" noChangeArrowheads="1"/>
          </p:cNvSpPr>
          <p:nvPr>
            <p:ph type="hdr" sz="quarter"/>
          </p:nvPr>
        </p:nvSpPr>
        <p:spPr bwMode="auto">
          <a:xfrm>
            <a:off x="0" y="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736" tIns="49868" rIns="99736" bIns="49868" numCol="1" anchor="t" anchorCtr="0" compatLnSpc="1">
            <a:prstTxWarp prst="textNoShape">
              <a:avLst/>
            </a:prstTxWarp>
          </a:bodyPr>
          <a:lstStyle>
            <a:lvl1pPr defTabSz="990600" eaLnBrk="0" hangingPunct="0">
              <a:defRPr>
                <a:latin typeface="Times New Roman" panose="02020603050405020304" pitchFamily="18" charset="0"/>
              </a:defRPr>
            </a:lvl1pPr>
          </a:lstStyle>
          <a:p>
            <a:endParaRPr lang="en-US" altLang="en-US"/>
          </a:p>
        </p:txBody>
      </p:sp>
      <p:sp>
        <p:nvSpPr>
          <p:cNvPr id="3075" name="Rectangle 3">
            <a:extLst>
              <a:ext uri="{FF2B5EF4-FFF2-40B4-BE49-F238E27FC236}">
                <a16:creationId xmlns:a16="http://schemas.microsoft.com/office/drawing/2014/main" id="{B1F42601-23B4-9DEF-891A-2C7A362454A9}"/>
              </a:ext>
            </a:extLst>
          </p:cNvPr>
          <p:cNvSpPr>
            <a:spLocks noGrp="1" noChangeArrowheads="1"/>
          </p:cNvSpPr>
          <p:nvPr>
            <p:ph type="dt" sz="quarter" idx="1"/>
          </p:nvPr>
        </p:nvSpPr>
        <p:spPr bwMode="auto">
          <a:xfrm>
            <a:off x="4022725" y="0"/>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736" tIns="49868" rIns="99736" bIns="49868" numCol="1" anchor="t" anchorCtr="0" compatLnSpc="1">
            <a:prstTxWarp prst="textNoShape">
              <a:avLst/>
            </a:prstTxWarp>
          </a:bodyPr>
          <a:lstStyle>
            <a:lvl1pPr algn="r" defTabSz="990600" eaLnBrk="0" hangingPunct="0">
              <a:defRPr>
                <a:latin typeface="Times New Roman" panose="02020603050405020304" pitchFamily="18" charset="0"/>
              </a:defRPr>
            </a:lvl1pPr>
          </a:lstStyle>
          <a:p>
            <a:endParaRPr lang="en-US" altLang="en-US"/>
          </a:p>
        </p:txBody>
      </p:sp>
      <p:sp>
        <p:nvSpPr>
          <p:cNvPr id="3076" name="Rectangle 4">
            <a:extLst>
              <a:ext uri="{FF2B5EF4-FFF2-40B4-BE49-F238E27FC236}">
                <a16:creationId xmlns:a16="http://schemas.microsoft.com/office/drawing/2014/main" id="{031E1D2B-A0FC-112C-6CB8-72D8ED34C13D}"/>
              </a:ext>
            </a:extLst>
          </p:cNvPr>
          <p:cNvSpPr>
            <a:spLocks noGrp="1" noChangeArrowheads="1"/>
          </p:cNvSpPr>
          <p:nvPr>
            <p:ph type="ftr" sz="quarter" idx="2"/>
          </p:nvPr>
        </p:nvSpPr>
        <p:spPr bwMode="auto">
          <a:xfrm>
            <a:off x="0" y="9723438"/>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736" tIns="49868" rIns="99736" bIns="49868" numCol="1" anchor="b" anchorCtr="0" compatLnSpc="1">
            <a:prstTxWarp prst="textNoShape">
              <a:avLst/>
            </a:prstTxWarp>
          </a:bodyPr>
          <a:lstStyle>
            <a:lvl1pPr defTabSz="990600" eaLnBrk="0" hangingPunct="0">
              <a:defRPr>
                <a:latin typeface="Times New Roman" panose="02020603050405020304" pitchFamily="18" charset="0"/>
              </a:defRPr>
            </a:lvl1pPr>
          </a:lstStyle>
          <a:p>
            <a:endParaRPr lang="en-US" altLang="en-US"/>
          </a:p>
        </p:txBody>
      </p:sp>
      <p:sp>
        <p:nvSpPr>
          <p:cNvPr id="3077" name="Rectangle 5">
            <a:extLst>
              <a:ext uri="{FF2B5EF4-FFF2-40B4-BE49-F238E27FC236}">
                <a16:creationId xmlns:a16="http://schemas.microsoft.com/office/drawing/2014/main" id="{F29235C1-C528-02B7-32DA-BAFE694E1346}"/>
              </a:ext>
            </a:extLst>
          </p:cNvPr>
          <p:cNvSpPr>
            <a:spLocks noGrp="1" noChangeArrowheads="1"/>
          </p:cNvSpPr>
          <p:nvPr>
            <p:ph type="sldNum" sz="quarter" idx="3"/>
          </p:nvPr>
        </p:nvSpPr>
        <p:spPr bwMode="auto">
          <a:xfrm>
            <a:off x="4022725" y="9723438"/>
            <a:ext cx="3076575" cy="51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9736" tIns="49868" rIns="99736" bIns="49868" numCol="1" anchor="b" anchorCtr="0" compatLnSpc="1">
            <a:prstTxWarp prst="textNoShape">
              <a:avLst/>
            </a:prstTxWarp>
          </a:bodyPr>
          <a:lstStyle>
            <a:lvl1pPr algn="r" defTabSz="990600" eaLnBrk="0" hangingPunct="0">
              <a:defRPr>
                <a:latin typeface="Times New Roman" panose="02020603050405020304" pitchFamily="18" charset="0"/>
              </a:defRPr>
            </a:lvl1pPr>
          </a:lstStyle>
          <a:p>
            <a:fld id="{BBCA63E6-3738-4678-8F54-D69582190BC0}" type="slidenum">
              <a:rPr lang="en-US" altLang="en-US"/>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4B5C637D-5896-70AF-783A-A392F2993290}"/>
              </a:ext>
            </a:extLst>
          </p:cNvPr>
          <p:cNvSpPr>
            <a:spLocks noChangeArrowheads="1" noTextEdit="1"/>
          </p:cNvSpPr>
          <p:nvPr>
            <p:ph type="sldImg" idx="2"/>
          </p:nvPr>
        </p:nvSpPr>
        <p:spPr bwMode="auto">
          <a:xfrm>
            <a:off x="333375" y="304800"/>
            <a:ext cx="6448425" cy="4572000"/>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1" name="Rectangle 3">
            <a:extLst>
              <a:ext uri="{FF2B5EF4-FFF2-40B4-BE49-F238E27FC236}">
                <a16:creationId xmlns:a16="http://schemas.microsoft.com/office/drawing/2014/main" id="{6614002B-FD51-B1D5-42C0-F5AF623B0E33}"/>
              </a:ext>
            </a:extLst>
          </p:cNvPr>
          <p:cNvSpPr>
            <a:spLocks noGrp="1" noChangeArrowheads="1"/>
          </p:cNvSpPr>
          <p:nvPr>
            <p:ph type="body" sz="quarter" idx="3"/>
          </p:nvPr>
        </p:nvSpPr>
        <p:spPr bwMode="auto">
          <a:xfrm>
            <a:off x="552450" y="5822950"/>
            <a:ext cx="3008313" cy="3814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317" tIns="0" rIns="10317" bIns="0" numCol="1" anchor="t" anchorCtr="0" compatLnSpc="1">
            <a:prstTxWarp prst="textNoShape">
              <a:avLst/>
            </a:prstTxWarp>
          </a:bodyPr>
          <a:lstStyle/>
          <a:p>
            <a:pPr lvl="0"/>
            <a:r>
              <a:rPr lang="en-US" altLang="en-US"/>
              <a:t>This type is Arial, 10 Pt.</a:t>
            </a:r>
          </a:p>
          <a:p>
            <a:pPr lvl="0"/>
            <a:r>
              <a:rPr lang="en-US" altLang="en-US"/>
              <a:t>Use sentence structure.</a:t>
            </a:r>
          </a:p>
          <a:p>
            <a:pPr lvl="0"/>
            <a:r>
              <a:rPr lang="en-US" altLang="en-US"/>
              <a:t>Bullets are Wingdings square (n) size is 75% of the text.</a:t>
            </a:r>
          </a:p>
          <a:p>
            <a:pPr lvl="1"/>
            <a:r>
              <a:rPr lang="en-US" altLang="en-US"/>
              <a:t>Dashes are option dashes and are 100% of the text size.</a:t>
            </a:r>
          </a:p>
          <a:p>
            <a:pPr lvl="1"/>
            <a:r>
              <a:rPr lang="en-US" altLang="en-US"/>
              <a:t>Dashes Should have a tighter line spacing than the bullets.</a:t>
            </a:r>
          </a:p>
          <a:p>
            <a:pPr lvl="0"/>
            <a:r>
              <a:rPr lang="en-US" altLang="en-US"/>
              <a:t>Line spacing is .9 on .5 after.</a:t>
            </a:r>
          </a:p>
          <a:p>
            <a:pPr lvl="0"/>
            <a:r>
              <a:rPr lang="en-US" altLang="en-US"/>
              <a:t>Use periods on note pages.</a:t>
            </a:r>
          </a:p>
          <a:p>
            <a:pPr lvl="0"/>
            <a:r>
              <a:rPr lang="en-US" altLang="en-US"/>
              <a:t>Print file without pure black and white.</a:t>
            </a:r>
          </a:p>
        </p:txBody>
      </p:sp>
      <p:sp>
        <p:nvSpPr>
          <p:cNvPr id="2052" name="Line 4">
            <a:extLst>
              <a:ext uri="{FF2B5EF4-FFF2-40B4-BE49-F238E27FC236}">
                <a16:creationId xmlns:a16="http://schemas.microsoft.com/office/drawing/2014/main" id="{19F51860-DD14-8215-367F-E65B644EE5A3}"/>
              </a:ext>
            </a:extLst>
          </p:cNvPr>
          <p:cNvSpPr>
            <a:spLocks noChangeShapeType="1"/>
          </p:cNvSpPr>
          <p:nvPr/>
        </p:nvSpPr>
        <p:spPr bwMode="auto">
          <a:xfrm>
            <a:off x="582613" y="5648325"/>
            <a:ext cx="63515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3" name="Line 5">
            <a:extLst>
              <a:ext uri="{FF2B5EF4-FFF2-40B4-BE49-F238E27FC236}">
                <a16:creationId xmlns:a16="http://schemas.microsoft.com/office/drawing/2014/main" id="{E884E16E-7AD2-17A7-66D0-B290088B1639}"/>
              </a:ext>
            </a:extLst>
          </p:cNvPr>
          <p:cNvSpPr>
            <a:spLocks noChangeShapeType="1"/>
          </p:cNvSpPr>
          <p:nvPr/>
        </p:nvSpPr>
        <p:spPr bwMode="auto">
          <a:xfrm>
            <a:off x="596900" y="9852025"/>
            <a:ext cx="6351588"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4" name="Rectangle 6">
            <a:extLst>
              <a:ext uri="{FF2B5EF4-FFF2-40B4-BE49-F238E27FC236}">
                <a16:creationId xmlns:a16="http://schemas.microsoft.com/office/drawing/2014/main" id="{0F36A3E0-EB4A-32EE-ACAE-92A9CDC075D2}"/>
              </a:ext>
            </a:extLst>
          </p:cNvPr>
          <p:cNvSpPr>
            <a:spLocks noChangeArrowheads="1"/>
          </p:cNvSpPr>
          <p:nvPr/>
        </p:nvSpPr>
        <p:spPr bwMode="auto">
          <a:xfrm>
            <a:off x="3608388" y="9998075"/>
            <a:ext cx="315912" cy="21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0317" tIns="10317" rIns="10317" bIns="10317" anchor="ctr" anchorCtr="1">
            <a:spAutoFit/>
          </a:bodyPr>
          <a:lstStyle>
            <a:lvl1pPr defTabSz="990600" eaLnBrk="0" hangingPunct="0">
              <a:defRPr sz="2400">
                <a:solidFill>
                  <a:schemeClr val="tx1"/>
                </a:solidFill>
                <a:latin typeface="Times New Roman" panose="02020603050405020304" pitchFamily="18" charset="0"/>
              </a:defRPr>
            </a:lvl1pPr>
            <a:lvl2pPr marL="495300" defTabSz="990600" eaLnBrk="0" hangingPunct="0">
              <a:defRPr sz="2400">
                <a:solidFill>
                  <a:schemeClr val="tx1"/>
                </a:solidFill>
                <a:latin typeface="Times New Roman" panose="02020603050405020304" pitchFamily="18" charset="0"/>
              </a:defRPr>
            </a:lvl2pPr>
            <a:lvl3pPr marL="990600" defTabSz="990600" eaLnBrk="0" hangingPunct="0">
              <a:defRPr sz="2400">
                <a:solidFill>
                  <a:schemeClr val="tx1"/>
                </a:solidFill>
                <a:latin typeface="Times New Roman" panose="02020603050405020304" pitchFamily="18" charset="0"/>
              </a:defRPr>
            </a:lvl3pPr>
            <a:lvl4pPr marL="1485900" defTabSz="990600" eaLnBrk="0" hangingPunct="0">
              <a:defRPr sz="2400">
                <a:solidFill>
                  <a:schemeClr val="tx1"/>
                </a:solidFill>
                <a:latin typeface="Times New Roman" panose="02020603050405020304" pitchFamily="18" charset="0"/>
              </a:defRPr>
            </a:lvl4pPr>
            <a:lvl5pPr marL="1981200" defTabSz="990600" eaLnBrk="0" hangingPunct="0">
              <a:defRPr sz="2400">
                <a:solidFill>
                  <a:schemeClr val="tx1"/>
                </a:solidFill>
                <a:latin typeface="Times New Roman" panose="02020603050405020304" pitchFamily="18" charset="0"/>
              </a:defRPr>
            </a:lvl5pPr>
            <a:lvl6pPr marL="2438400" defTabSz="990600" eaLnBrk="0" fontAlgn="base" hangingPunct="0">
              <a:spcBef>
                <a:spcPct val="0"/>
              </a:spcBef>
              <a:spcAft>
                <a:spcPct val="0"/>
              </a:spcAft>
              <a:defRPr sz="2400">
                <a:solidFill>
                  <a:schemeClr val="tx1"/>
                </a:solidFill>
                <a:latin typeface="Times New Roman" panose="02020603050405020304" pitchFamily="18" charset="0"/>
              </a:defRPr>
            </a:lvl6pPr>
            <a:lvl7pPr marL="2895600" defTabSz="990600" eaLnBrk="0" fontAlgn="base" hangingPunct="0">
              <a:spcBef>
                <a:spcPct val="0"/>
              </a:spcBef>
              <a:spcAft>
                <a:spcPct val="0"/>
              </a:spcAft>
              <a:defRPr sz="2400">
                <a:solidFill>
                  <a:schemeClr val="tx1"/>
                </a:solidFill>
                <a:latin typeface="Times New Roman" panose="02020603050405020304" pitchFamily="18" charset="0"/>
              </a:defRPr>
            </a:lvl7pPr>
            <a:lvl8pPr marL="3352800" defTabSz="990600" eaLnBrk="0" fontAlgn="base" hangingPunct="0">
              <a:spcBef>
                <a:spcPct val="0"/>
              </a:spcBef>
              <a:spcAft>
                <a:spcPct val="0"/>
              </a:spcAft>
              <a:defRPr sz="2400">
                <a:solidFill>
                  <a:schemeClr val="tx1"/>
                </a:solidFill>
                <a:latin typeface="Times New Roman" panose="02020603050405020304" pitchFamily="18" charset="0"/>
              </a:defRPr>
            </a:lvl8pPr>
            <a:lvl9pPr marL="3810000" defTabSz="990600" eaLnBrk="0" fontAlgn="base" hangingPunct="0">
              <a:spcBef>
                <a:spcPct val="0"/>
              </a:spcBef>
              <a:spcAft>
                <a:spcPct val="0"/>
              </a:spcAft>
              <a:defRPr sz="2400">
                <a:solidFill>
                  <a:schemeClr val="tx1"/>
                </a:solidFill>
                <a:latin typeface="Times New Roman" panose="02020603050405020304" pitchFamily="18" charset="0"/>
              </a:defRPr>
            </a:lvl9pPr>
          </a:lstStyle>
          <a:p>
            <a:pPr algn="ctr"/>
            <a:fld id="{946BBE1E-4BAF-4950-B04B-9A3748728AB0}" type="slidenum">
              <a:rPr lang="en-US" altLang="en-US" sz="1300" b="1">
                <a:latin typeface="Arial" panose="020B0604020202020204" pitchFamily="34" charset="0"/>
              </a:rPr>
              <a:pPr algn="ctr"/>
              <a:t>‹#›</a:t>
            </a:fld>
            <a:endParaRPr lang="en-US" altLang="en-US" sz="1300" b="1">
              <a:latin typeface="Arial" panose="020B0604020202020204" pitchFamily="34" charset="0"/>
            </a:endParaRPr>
          </a:p>
        </p:txBody>
      </p:sp>
      <p:sp>
        <p:nvSpPr>
          <p:cNvPr id="2057" name="Text Box 9">
            <a:extLst>
              <a:ext uri="{FF2B5EF4-FFF2-40B4-BE49-F238E27FC236}">
                <a16:creationId xmlns:a16="http://schemas.microsoft.com/office/drawing/2014/main" id="{54200473-1D13-26CE-5D4B-72D4631D3614}"/>
              </a:ext>
            </a:extLst>
          </p:cNvPr>
          <p:cNvSpPr txBox="1">
            <a:spLocks noChangeArrowheads="1"/>
          </p:cNvSpPr>
          <p:nvPr/>
        </p:nvSpPr>
        <p:spPr bwMode="auto">
          <a:xfrm>
            <a:off x="511175" y="9886950"/>
            <a:ext cx="2927350" cy="241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8885" tIns="44443" rIns="88885" bIns="44443">
            <a:spAutoFit/>
          </a:bodyPr>
          <a:lstStyle>
            <a:lvl1pPr defTabSz="889000" eaLnBrk="0" hangingPunct="0">
              <a:defRPr sz="2400">
                <a:solidFill>
                  <a:schemeClr val="tx1"/>
                </a:solidFill>
                <a:latin typeface="Times New Roman" panose="02020603050405020304" pitchFamily="18" charset="0"/>
              </a:defRPr>
            </a:lvl1pPr>
            <a:lvl2pPr marL="442913" defTabSz="889000" eaLnBrk="0" hangingPunct="0">
              <a:defRPr sz="2400">
                <a:solidFill>
                  <a:schemeClr val="tx1"/>
                </a:solidFill>
                <a:latin typeface="Times New Roman" panose="02020603050405020304" pitchFamily="18" charset="0"/>
              </a:defRPr>
            </a:lvl2pPr>
            <a:lvl3pPr marL="889000" defTabSz="889000" eaLnBrk="0" hangingPunct="0">
              <a:defRPr sz="2400">
                <a:solidFill>
                  <a:schemeClr val="tx1"/>
                </a:solidFill>
                <a:latin typeface="Times New Roman" panose="02020603050405020304" pitchFamily="18" charset="0"/>
              </a:defRPr>
            </a:lvl3pPr>
            <a:lvl4pPr marL="1331913" defTabSz="889000" eaLnBrk="0" hangingPunct="0">
              <a:defRPr sz="2400">
                <a:solidFill>
                  <a:schemeClr val="tx1"/>
                </a:solidFill>
                <a:latin typeface="Times New Roman" panose="02020603050405020304" pitchFamily="18" charset="0"/>
              </a:defRPr>
            </a:lvl4pPr>
            <a:lvl5pPr marL="1778000" defTabSz="889000" eaLnBrk="0" hangingPunct="0">
              <a:defRPr sz="2400">
                <a:solidFill>
                  <a:schemeClr val="tx1"/>
                </a:solidFill>
                <a:latin typeface="Times New Roman" panose="02020603050405020304" pitchFamily="18" charset="0"/>
              </a:defRPr>
            </a:lvl5pPr>
            <a:lvl6pPr marL="2235200" defTabSz="889000" eaLnBrk="0" fontAlgn="base" hangingPunct="0">
              <a:spcBef>
                <a:spcPct val="0"/>
              </a:spcBef>
              <a:spcAft>
                <a:spcPct val="0"/>
              </a:spcAft>
              <a:defRPr sz="2400">
                <a:solidFill>
                  <a:schemeClr val="tx1"/>
                </a:solidFill>
                <a:latin typeface="Times New Roman" panose="02020603050405020304" pitchFamily="18" charset="0"/>
              </a:defRPr>
            </a:lvl6pPr>
            <a:lvl7pPr marL="2692400" defTabSz="889000" eaLnBrk="0" fontAlgn="base" hangingPunct="0">
              <a:spcBef>
                <a:spcPct val="0"/>
              </a:spcBef>
              <a:spcAft>
                <a:spcPct val="0"/>
              </a:spcAft>
              <a:defRPr sz="2400">
                <a:solidFill>
                  <a:schemeClr val="tx1"/>
                </a:solidFill>
                <a:latin typeface="Times New Roman" panose="02020603050405020304" pitchFamily="18" charset="0"/>
              </a:defRPr>
            </a:lvl7pPr>
            <a:lvl8pPr marL="3149600" defTabSz="889000" eaLnBrk="0" fontAlgn="base" hangingPunct="0">
              <a:spcBef>
                <a:spcPct val="0"/>
              </a:spcBef>
              <a:spcAft>
                <a:spcPct val="0"/>
              </a:spcAft>
              <a:defRPr sz="2400">
                <a:solidFill>
                  <a:schemeClr val="tx1"/>
                </a:solidFill>
                <a:latin typeface="Times New Roman" panose="02020603050405020304" pitchFamily="18" charset="0"/>
              </a:defRPr>
            </a:lvl8pPr>
            <a:lvl9pPr marL="3606800" defTabSz="889000"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latin typeface="Arial" panose="020B0604020202020204" pitchFamily="34" charset="0"/>
              </a:rPr>
              <a:t>© Six Sigma Alliance, All Rights Reserved - 2003</a:t>
            </a:r>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4DC61F28-BDBB-F342-8842-66DCC0116047}"/>
              </a:ext>
            </a:extLst>
          </p:cNvPr>
          <p:cNvSpPr>
            <a:spLocks noChangeArrowheads="1" noTextEdit="1"/>
          </p:cNvSpPr>
          <p:nvPr>
            <p:ph type="sldImg"/>
          </p:nvPr>
        </p:nvSpPr>
        <p:spPr>
          <a:xfrm>
            <a:off x="255588" y="304800"/>
            <a:ext cx="6604000" cy="4572000"/>
          </a:xfrm>
          <a:ln/>
        </p:spPr>
      </p:sp>
      <p:sp>
        <p:nvSpPr>
          <p:cNvPr id="5123" name="Rectangle 3">
            <a:extLst>
              <a:ext uri="{FF2B5EF4-FFF2-40B4-BE49-F238E27FC236}">
                <a16:creationId xmlns:a16="http://schemas.microsoft.com/office/drawing/2014/main" id="{23B0F026-AF38-645E-F65E-7744C1FF3CAB}"/>
              </a:ext>
            </a:extLst>
          </p:cNvPr>
          <p:cNvSpPr>
            <a:spLocks noGrp="1" noChangeArrowheads="1"/>
          </p:cNvSpPr>
          <p:nvPr>
            <p:ph type="body" idx="1"/>
          </p:nvPr>
        </p:nvSpPr>
        <p:spPr>
          <a:ln/>
        </p:spPr>
        <p:txBody>
          <a:bodyPr tIns="247620" bIns="247620"/>
          <a:lstStyle/>
          <a:p>
            <a:endParaRPr lang="en-AU"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2050" name="Rectangle 2">
            <a:extLst>
              <a:ext uri="{FF2B5EF4-FFF2-40B4-BE49-F238E27FC236}">
                <a16:creationId xmlns:a16="http://schemas.microsoft.com/office/drawing/2014/main" id="{32399BEA-E104-0DCB-600B-45BDA953C6E7}"/>
              </a:ext>
            </a:extLst>
          </p:cNvPr>
          <p:cNvSpPr>
            <a:spLocks noChangeArrowheads="1"/>
          </p:cNvSpPr>
          <p:nvPr/>
        </p:nvSpPr>
        <p:spPr bwMode="auto">
          <a:xfrm>
            <a:off x="5364163" y="4295775"/>
            <a:ext cx="236537" cy="254000"/>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2051" name="Rectangle 3">
            <a:extLst>
              <a:ext uri="{FF2B5EF4-FFF2-40B4-BE49-F238E27FC236}">
                <a16:creationId xmlns:a16="http://schemas.microsoft.com/office/drawing/2014/main" id="{3829FB4B-FEC9-E9E9-7F7F-34C98836CA77}"/>
              </a:ext>
            </a:extLst>
          </p:cNvPr>
          <p:cNvSpPr>
            <a:spLocks noChangeArrowheads="1" noTextEdit="1"/>
          </p:cNvSpPr>
          <p:nvPr>
            <p:ph type="sldImg"/>
          </p:nvPr>
        </p:nvSpPr>
        <p:spPr>
          <a:xfrm>
            <a:off x="15875" y="342900"/>
            <a:ext cx="7388225" cy="5114925"/>
          </a:xfrm>
        </p:spPr>
      </p:sp>
      <p:sp>
        <p:nvSpPr>
          <p:cNvPr id="642052" name="Rectangle 4">
            <a:extLst>
              <a:ext uri="{FF2B5EF4-FFF2-40B4-BE49-F238E27FC236}">
                <a16:creationId xmlns:a16="http://schemas.microsoft.com/office/drawing/2014/main" id="{E8BEFB54-2905-E4C7-1E1B-53D6D6ED1982}"/>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4098" name="Rectangle 2">
            <a:extLst>
              <a:ext uri="{FF2B5EF4-FFF2-40B4-BE49-F238E27FC236}">
                <a16:creationId xmlns:a16="http://schemas.microsoft.com/office/drawing/2014/main" id="{DDEA3175-DA57-4EB8-5E69-D0C0F4FBB3C7}"/>
              </a:ext>
            </a:extLst>
          </p:cNvPr>
          <p:cNvSpPr>
            <a:spLocks noChangeArrowheads="1" noTextEdit="1"/>
          </p:cNvSpPr>
          <p:nvPr>
            <p:ph type="sldImg"/>
          </p:nvPr>
        </p:nvSpPr>
        <p:spPr>
          <a:xfrm>
            <a:off x="15875" y="342900"/>
            <a:ext cx="7388225" cy="5114925"/>
          </a:xfrm>
        </p:spPr>
      </p:sp>
      <p:sp>
        <p:nvSpPr>
          <p:cNvPr id="644099" name="Rectangle 3">
            <a:extLst>
              <a:ext uri="{FF2B5EF4-FFF2-40B4-BE49-F238E27FC236}">
                <a16:creationId xmlns:a16="http://schemas.microsoft.com/office/drawing/2014/main" id="{514B927C-E9BC-7D57-8564-9410B75AC2CA}"/>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6994" name="Rectangle 2">
            <a:extLst>
              <a:ext uri="{FF2B5EF4-FFF2-40B4-BE49-F238E27FC236}">
                <a16:creationId xmlns:a16="http://schemas.microsoft.com/office/drawing/2014/main" id="{26C7D2D3-DA5A-C802-C7D8-3666BF5115D5}"/>
              </a:ext>
            </a:extLst>
          </p:cNvPr>
          <p:cNvSpPr>
            <a:spLocks noChangeArrowheads="1" noTextEdit="1"/>
          </p:cNvSpPr>
          <p:nvPr>
            <p:ph type="sldImg"/>
          </p:nvPr>
        </p:nvSpPr>
        <p:spPr>
          <a:xfrm>
            <a:off x="15875" y="342900"/>
            <a:ext cx="7388225" cy="5114925"/>
          </a:xfrm>
        </p:spPr>
      </p:sp>
      <p:sp>
        <p:nvSpPr>
          <p:cNvPr id="596995" name="Rectangle 3">
            <a:extLst>
              <a:ext uri="{FF2B5EF4-FFF2-40B4-BE49-F238E27FC236}">
                <a16:creationId xmlns:a16="http://schemas.microsoft.com/office/drawing/2014/main" id="{8DB85009-DAED-F242-204E-E46146825A9F}"/>
              </a:ext>
            </a:extLst>
          </p:cNvPr>
          <p:cNvSpPr>
            <a:spLocks noGrp="1" noChangeArrowheads="1"/>
          </p:cNvSpPr>
          <p:nvPr>
            <p:ph type="body" idx="1"/>
          </p:nvPr>
        </p:nvSpPr>
        <p:spPr/>
        <p:txBody>
          <a:bodyPr/>
          <a:lstStyle/>
          <a:p>
            <a:endParaRPr lang="en-GB"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9042" name="Rectangle 2">
            <a:extLst>
              <a:ext uri="{FF2B5EF4-FFF2-40B4-BE49-F238E27FC236}">
                <a16:creationId xmlns:a16="http://schemas.microsoft.com/office/drawing/2014/main" id="{0DFD7E7D-EB58-F01F-CABF-E9456005172D}"/>
              </a:ext>
            </a:extLst>
          </p:cNvPr>
          <p:cNvSpPr>
            <a:spLocks noChangeArrowheads="1" noTextEdit="1"/>
          </p:cNvSpPr>
          <p:nvPr>
            <p:ph type="sldImg"/>
          </p:nvPr>
        </p:nvSpPr>
        <p:spPr>
          <a:xfrm>
            <a:off x="15875" y="342900"/>
            <a:ext cx="7388225" cy="5114925"/>
          </a:xfrm>
        </p:spPr>
      </p:sp>
      <p:sp>
        <p:nvSpPr>
          <p:cNvPr id="599043" name="Rectangle 3">
            <a:extLst>
              <a:ext uri="{FF2B5EF4-FFF2-40B4-BE49-F238E27FC236}">
                <a16:creationId xmlns:a16="http://schemas.microsoft.com/office/drawing/2014/main" id="{349F08EF-069E-1690-7B6E-9BBC4BEEBB45}"/>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1090" name="Rectangle 2">
            <a:extLst>
              <a:ext uri="{FF2B5EF4-FFF2-40B4-BE49-F238E27FC236}">
                <a16:creationId xmlns:a16="http://schemas.microsoft.com/office/drawing/2014/main" id="{99AE49B5-3DEB-BDC6-E6A3-5694051F260E}"/>
              </a:ext>
            </a:extLst>
          </p:cNvPr>
          <p:cNvSpPr>
            <a:spLocks noChangeArrowheads="1" noTextEdit="1"/>
          </p:cNvSpPr>
          <p:nvPr>
            <p:ph type="sldImg"/>
          </p:nvPr>
        </p:nvSpPr>
        <p:spPr>
          <a:xfrm>
            <a:off x="15875" y="342900"/>
            <a:ext cx="7388225" cy="5114925"/>
          </a:xfrm>
        </p:spPr>
      </p:sp>
      <p:sp>
        <p:nvSpPr>
          <p:cNvPr id="601091" name="Rectangle 3">
            <a:extLst>
              <a:ext uri="{FF2B5EF4-FFF2-40B4-BE49-F238E27FC236}">
                <a16:creationId xmlns:a16="http://schemas.microsoft.com/office/drawing/2014/main" id="{41E845B9-1FEB-6601-657F-C068FB43BE11}"/>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3138" name="Rectangle 2">
            <a:extLst>
              <a:ext uri="{FF2B5EF4-FFF2-40B4-BE49-F238E27FC236}">
                <a16:creationId xmlns:a16="http://schemas.microsoft.com/office/drawing/2014/main" id="{A60AC40F-9DE2-22F2-B92C-FD248DD17E85}"/>
              </a:ext>
            </a:extLst>
          </p:cNvPr>
          <p:cNvSpPr>
            <a:spLocks noChangeArrowheads="1" noTextEdit="1"/>
          </p:cNvSpPr>
          <p:nvPr>
            <p:ph type="sldImg"/>
          </p:nvPr>
        </p:nvSpPr>
        <p:spPr>
          <a:xfrm>
            <a:off x="15875" y="342900"/>
            <a:ext cx="7388225" cy="5114925"/>
          </a:xfrm>
        </p:spPr>
      </p:sp>
      <p:sp>
        <p:nvSpPr>
          <p:cNvPr id="603139" name="Rectangle 3">
            <a:extLst>
              <a:ext uri="{FF2B5EF4-FFF2-40B4-BE49-F238E27FC236}">
                <a16:creationId xmlns:a16="http://schemas.microsoft.com/office/drawing/2014/main" id="{AA8D111B-CA92-48DB-B8A1-454BA7C5AC6C}"/>
              </a:ext>
            </a:extLst>
          </p:cNvPr>
          <p:cNvSpPr>
            <a:spLocks noGrp="1" noChangeArrowheads="1"/>
          </p:cNvSpPr>
          <p:nvPr>
            <p:ph type="body" idx="1"/>
          </p:nvPr>
        </p:nvSpPr>
        <p:spPr/>
        <p:txBody>
          <a:bodyPr/>
          <a:lstStyle/>
          <a:p>
            <a:endParaRPr lang="en-GB"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5186" name="Rectangle 2">
            <a:extLst>
              <a:ext uri="{FF2B5EF4-FFF2-40B4-BE49-F238E27FC236}">
                <a16:creationId xmlns:a16="http://schemas.microsoft.com/office/drawing/2014/main" id="{7FB4416E-2C3A-4EEB-58B4-61BFEA381497}"/>
              </a:ext>
            </a:extLst>
          </p:cNvPr>
          <p:cNvSpPr>
            <a:spLocks noChangeArrowheads="1" noTextEdit="1"/>
          </p:cNvSpPr>
          <p:nvPr>
            <p:ph type="sldImg"/>
          </p:nvPr>
        </p:nvSpPr>
        <p:spPr>
          <a:xfrm>
            <a:off x="15875" y="342900"/>
            <a:ext cx="7388225" cy="5114925"/>
          </a:xfrm>
        </p:spPr>
      </p:sp>
      <p:sp>
        <p:nvSpPr>
          <p:cNvPr id="605187" name="Rectangle 3">
            <a:extLst>
              <a:ext uri="{FF2B5EF4-FFF2-40B4-BE49-F238E27FC236}">
                <a16:creationId xmlns:a16="http://schemas.microsoft.com/office/drawing/2014/main" id="{6F5A0779-26A8-FD08-5343-EE51F1FF03AF}"/>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6386" name="Rectangle 2">
            <a:extLst>
              <a:ext uri="{FF2B5EF4-FFF2-40B4-BE49-F238E27FC236}">
                <a16:creationId xmlns:a16="http://schemas.microsoft.com/office/drawing/2014/main" id="{6128ECB6-AA86-A151-1B23-B61B1234A0FF}"/>
              </a:ext>
            </a:extLst>
          </p:cNvPr>
          <p:cNvSpPr>
            <a:spLocks noChangeArrowheads="1" noTextEdit="1"/>
          </p:cNvSpPr>
          <p:nvPr>
            <p:ph type="sldImg"/>
          </p:nvPr>
        </p:nvSpPr>
        <p:spPr>
          <a:xfrm>
            <a:off x="-200025" y="342900"/>
            <a:ext cx="7388225" cy="5114925"/>
          </a:xfrm>
        </p:spPr>
      </p:sp>
      <p:sp>
        <p:nvSpPr>
          <p:cNvPr id="656387" name="Rectangle 3">
            <a:extLst>
              <a:ext uri="{FF2B5EF4-FFF2-40B4-BE49-F238E27FC236}">
                <a16:creationId xmlns:a16="http://schemas.microsoft.com/office/drawing/2014/main" id="{87A26AE7-27E4-1528-5F90-A9BE4ADFA7C1}"/>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8434" name="Rectangle 2">
            <a:extLst>
              <a:ext uri="{FF2B5EF4-FFF2-40B4-BE49-F238E27FC236}">
                <a16:creationId xmlns:a16="http://schemas.microsoft.com/office/drawing/2014/main" id="{05F56BAC-2066-05D7-641A-BC7FAB3759A2}"/>
              </a:ext>
            </a:extLst>
          </p:cNvPr>
          <p:cNvSpPr>
            <a:spLocks noChangeArrowheads="1" noTextEdit="1"/>
          </p:cNvSpPr>
          <p:nvPr>
            <p:ph type="sldImg"/>
          </p:nvPr>
        </p:nvSpPr>
        <p:spPr>
          <a:xfrm>
            <a:off x="15875" y="342900"/>
            <a:ext cx="7388225" cy="5114925"/>
          </a:xfrm>
        </p:spPr>
      </p:sp>
      <p:sp>
        <p:nvSpPr>
          <p:cNvPr id="658435" name="Rectangle 3">
            <a:extLst>
              <a:ext uri="{FF2B5EF4-FFF2-40B4-BE49-F238E27FC236}">
                <a16:creationId xmlns:a16="http://schemas.microsoft.com/office/drawing/2014/main" id="{82E13CE6-53B2-CFAC-9FDC-AA637A9E1DCE}"/>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3858" name="Rectangle 2">
            <a:extLst>
              <a:ext uri="{FF2B5EF4-FFF2-40B4-BE49-F238E27FC236}">
                <a16:creationId xmlns:a16="http://schemas.microsoft.com/office/drawing/2014/main" id="{B89A969F-7B11-D1A6-05CD-4283C54EE300}"/>
              </a:ext>
            </a:extLst>
          </p:cNvPr>
          <p:cNvSpPr>
            <a:spLocks noChangeArrowheads="1" noTextEdit="1"/>
          </p:cNvSpPr>
          <p:nvPr>
            <p:ph type="sldImg"/>
          </p:nvPr>
        </p:nvSpPr>
        <p:spPr>
          <a:xfrm>
            <a:off x="781050" y="768350"/>
            <a:ext cx="5540375" cy="3836988"/>
          </a:xfrm>
        </p:spPr>
      </p:sp>
      <p:sp>
        <p:nvSpPr>
          <p:cNvPr id="633859" name="Rectangle 3">
            <a:extLst>
              <a:ext uri="{FF2B5EF4-FFF2-40B4-BE49-F238E27FC236}">
                <a16:creationId xmlns:a16="http://schemas.microsoft.com/office/drawing/2014/main" id="{6DF86F72-9653-8A0F-5CA1-4027B98C5DB3}"/>
              </a:ext>
            </a:extLst>
          </p:cNvPr>
          <p:cNvSpPr>
            <a:spLocks noGrp="1" noChangeArrowheads="1"/>
          </p:cNvSpPr>
          <p:nvPr>
            <p:ph type="body" idx="1"/>
          </p:nvPr>
        </p:nvSpPr>
        <p:spPr>
          <a:xfrm>
            <a:off x="946150" y="4860925"/>
            <a:ext cx="5207000" cy="4605338"/>
          </a:xfrm>
        </p:spPr>
        <p:txBody>
          <a:bodyPr lIns="99040" tIns="49521" rIns="99040" bIns="49521"/>
          <a:lstStyle/>
          <a:p>
            <a:r>
              <a:rPr lang="en-US" altLang="en-US"/>
              <a:t>Focus on these differences that NPD teams will see in the outputs of each phase </a:t>
            </a:r>
          </a:p>
          <a:p>
            <a:r>
              <a:rPr lang="en-US" altLang="en-US"/>
              <a:t>(Those that you see are different</a:t>
            </a:r>
          </a:p>
          <a:p>
            <a:r>
              <a:rPr lang="en-US" altLang="en-US"/>
              <a:t>Or more emphasis are:</a:t>
            </a:r>
          </a:p>
          <a:p>
            <a:r>
              <a:rPr lang="en-US" altLang="en-US"/>
              <a:t>Critical Parameter Mgmt</a:t>
            </a:r>
          </a:p>
          <a:p>
            <a:r>
              <a:rPr lang="en-US" altLang="en-US"/>
              <a:t>Transfer Functions</a:t>
            </a:r>
          </a:p>
          <a:p>
            <a:r>
              <a:rPr lang="en-US" altLang="en-US"/>
              <a:t>Manufacturing Capabilities</a:t>
            </a:r>
          </a:p>
          <a:p>
            <a:r>
              <a:rPr lang="en-US" altLang="en-US"/>
              <a:t>Concept Engineering</a:t>
            </a:r>
          </a:p>
          <a:p>
            <a:r>
              <a:rPr lang="en-US" altLang="en-US"/>
              <a:t>Measurement System Analysis</a:t>
            </a:r>
          </a:p>
          <a:p>
            <a:r>
              <a:rPr lang="en-US" altLang="en-US"/>
              <a:t>Also,   stress the feedback loop that exists.</a:t>
            </a:r>
          </a:p>
          <a:p>
            <a:r>
              <a:rPr lang="en-US" altLang="en-US"/>
              <a:t>-You continue to look back at each step to verify you are optimizing at each level….</a:t>
            </a:r>
          </a:p>
          <a:p>
            <a:r>
              <a:rPr lang="en-US" altLang="en-US"/>
              <a:t>-Another point to stress is that “verify and Validate” really don’t wait to happen till the last “phase”!</a:t>
            </a:r>
          </a:p>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5906" name="Rectangle 2">
            <a:extLst>
              <a:ext uri="{FF2B5EF4-FFF2-40B4-BE49-F238E27FC236}">
                <a16:creationId xmlns:a16="http://schemas.microsoft.com/office/drawing/2014/main" id="{2D4BA41E-9605-D916-879C-7B32277D31E2}"/>
              </a:ext>
            </a:extLst>
          </p:cNvPr>
          <p:cNvSpPr>
            <a:spLocks noChangeArrowheads="1" noTextEdit="1"/>
          </p:cNvSpPr>
          <p:nvPr>
            <p:ph type="sldImg"/>
          </p:nvPr>
        </p:nvSpPr>
        <p:spPr>
          <a:xfrm>
            <a:off x="15875" y="342900"/>
            <a:ext cx="7388225" cy="5114925"/>
          </a:xfrm>
        </p:spPr>
      </p:sp>
      <p:sp>
        <p:nvSpPr>
          <p:cNvPr id="635907" name="Rectangle 3">
            <a:extLst>
              <a:ext uri="{FF2B5EF4-FFF2-40B4-BE49-F238E27FC236}">
                <a16:creationId xmlns:a16="http://schemas.microsoft.com/office/drawing/2014/main" id="{A55AFE90-508E-15E6-0459-169BD35E514B}"/>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8194" name="Rectangle 2">
            <a:extLst>
              <a:ext uri="{FF2B5EF4-FFF2-40B4-BE49-F238E27FC236}">
                <a16:creationId xmlns:a16="http://schemas.microsoft.com/office/drawing/2014/main" id="{A880AFAD-E650-78CF-7A79-3D10266FC273}"/>
              </a:ext>
            </a:extLst>
          </p:cNvPr>
          <p:cNvSpPr>
            <a:spLocks noChangeArrowheads="1" noTextEdit="1"/>
          </p:cNvSpPr>
          <p:nvPr>
            <p:ph type="sldImg"/>
          </p:nvPr>
        </p:nvSpPr>
        <p:spPr>
          <a:xfrm>
            <a:off x="15875" y="342900"/>
            <a:ext cx="7388225" cy="5114925"/>
          </a:xfrm>
        </p:spPr>
      </p:sp>
      <p:sp>
        <p:nvSpPr>
          <p:cNvPr id="648195" name="Rectangle 3">
            <a:extLst>
              <a:ext uri="{FF2B5EF4-FFF2-40B4-BE49-F238E27FC236}">
                <a16:creationId xmlns:a16="http://schemas.microsoft.com/office/drawing/2014/main" id="{A2488198-9347-6955-B3C1-E28E52824C4E}"/>
              </a:ext>
            </a:extLst>
          </p:cNvPr>
          <p:cNvSpPr>
            <a:spLocks noGrp="1" noChangeArrowheads="1"/>
          </p:cNvSpPr>
          <p:nvPr>
            <p:ph type="body" idx="1"/>
          </p:nvPr>
        </p:nvSpPr>
        <p:spPr/>
        <p:txBody>
          <a:bodyPr/>
          <a:lstStyle/>
          <a:p>
            <a:r>
              <a:rPr lang="en-US" altLang="en-US"/>
              <a:t>As shown, it is possible to develop several houses to achieve a very detailed understanding of the variables which must be controlled to ensure that the customer requirements are satisfied.</a:t>
            </a:r>
          </a:p>
          <a:p>
            <a:endParaRPr lang="en-US" altLang="en-US"/>
          </a:p>
          <a:p>
            <a:r>
              <a:rPr lang="en-US" altLang="en-US"/>
              <a:t>The construction of a community of houses requires a significant level of effort and data, but it is frequently necessary if the economic consequences are significant.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7234" name="Rectangle 2">
            <a:extLst>
              <a:ext uri="{FF2B5EF4-FFF2-40B4-BE49-F238E27FC236}">
                <a16:creationId xmlns:a16="http://schemas.microsoft.com/office/drawing/2014/main" id="{99AC2C6B-3D04-D254-E3CD-57DD3A94C10A}"/>
              </a:ext>
            </a:extLst>
          </p:cNvPr>
          <p:cNvSpPr>
            <a:spLocks noChangeArrowheads="1" noTextEdit="1"/>
          </p:cNvSpPr>
          <p:nvPr>
            <p:ph type="sldImg"/>
          </p:nvPr>
        </p:nvSpPr>
        <p:spPr>
          <a:xfrm>
            <a:off x="15875" y="342900"/>
            <a:ext cx="7388225" cy="5114925"/>
          </a:xfrm>
        </p:spPr>
      </p:sp>
      <p:sp>
        <p:nvSpPr>
          <p:cNvPr id="607235" name="Rectangle 3">
            <a:extLst>
              <a:ext uri="{FF2B5EF4-FFF2-40B4-BE49-F238E27FC236}">
                <a16:creationId xmlns:a16="http://schemas.microsoft.com/office/drawing/2014/main" id="{AE03699E-5FB3-4341-3E87-1238CA89AB3B}"/>
              </a:ext>
            </a:extLst>
          </p:cNvPr>
          <p:cNvSpPr>
            <a:spLocks noGrp="1" noChangeArrowheads="1"/>
          </p:cNvSpPr>
          <p:nvPr>
            <p:ph type="body" idx="1"/>
          </p:nvPr>
        </p:nvSpPr>
        <p:spPr/>
        <p:txBody>
          <a:bodyPr/>
          <a:lstStyle/>
          <a:p>
            <a:endParaRPr lang="en-GB"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9282" name="Rectangle 2">
            <a:extLst>
              <a:ext uri="{FF2B5EF4-FFF2-40B4-BE49-F238E27FC236}">
                <a16:creationId xmlns:a16="http://schemas.microsoft.com/office/drawing/2014/main" id="{B56A6895-D765-CB2A-4D69-09EC0908B864}"/>
              </a:ext>
            </a:extLst>
          </p:cNvPr>
          <p:cNvSpPr>
            <a:spLocks noChangeArrowheads="1" noTextEdit="1"/>
          </p:cNvSpPr>
          <p:nvPr>
            <p:ph type="sldImg"/>
          </p:nvPr>
        </p:nvSpPr>
        <p:spPr>
          <a:xfrm>
            <a:off x="15875" y="342900"/>
            <a:ext cx="7388225" cy="5114925"/>
          </a:xfrm>
        </p:spPr>
      </p:sp>
      <p:sp>
        <p:nvSpPr>
          <p:cNvPr id="609283" name="Rectangle 3">
            <a:extLst>
              <a:ext uri="{FF2B5EF4-FFF2-40B4-BE49-F238E27FC236}">
                <a16:creationId xmlns:a16="http://schemas.microsoft.com/office/drawing/2014/main" id="{1EDC59EE-22EC-EA27-B37A-69594B5D8B9F}"/>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1330" name="Rectangle 2">
            <a:extLst>
              <a:ext uri="{FF2B5EF4-FFF2-40B4-BE49-F238E27FC236}">
                <a16:creationId xmlns:a16="http://schemas.microsoft.com/office/drawing/2014/main" id="{4AA3883C-0E56-05A0-E049-EAB1E478E6F0}"/>
              </a:ext>
            </a:extLst>
          </p:cNvPr>
          <p:cNvSpPr>
            <a:spLocks noChangeArrowheads="1" noTextEdit="1"/>
          </p:cNvSpPr>
          <p:nvPr>
            <p:ph type="sldImg"/>
          </p:nvPr>
        </p:nvSpPr>
        <p:spPr>
          <a:xfrm>
            <a:off x="15875" y="342900"/>
            <a:ext cx="7388225" cy="5114925"/>
          </a:xfrm>
        </p:spPr>
      </p:sp>
      <p:sp>
        <p:nvSpPr>
          <p:cNvPr id="611331" name="Rectangle 3">
            <a:extLst>
              <a:ext uri="{FF2B5EF4-FFF2-40B4-BE49-F238E27FC236}">
                <a16:creationId xmlns:a16="http://schemas.microsoft.com/office/drawing/2014/main" id="{0D084C2C-39DD-249E-4EC9-AC912E7E2FC2}"/>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0242" name="Rectangle 2">
            <a:extLst>
              <a:ext uri="{FF2B5EF4-FFF2-40B4-BE49-F238E27FC236}">
                <a16:creationId xmlns:a16="http://schemas.microsoft.com/office/drawing/2014/main" id="{0F37B197-31D1-017E-79CA-27253D5BD65A}"/>
              </a:ext>
            </a:extLst>
          </p:cNvPr>
          <p:cNvSpPr>
            <a:spLocks noChangeArrowheads="1" noTextEdit="1"/>
          </p:cNvSpPr>
          <p:nvPr>
            <p:ph type="sldImg"/>
          </p:nvPr>
        </p:nvSpPr>
        <p:spPr>
          <a:xfrm>
            <a:off x="781050" y="768350"/>
            <a:ext cx="5540375" cy="3836988"/>
          </a:xfrm>
        </p:spPr>
      </p:sp>
      <p:sp>
        <p:nvSpPr>
          <p:cNvPr id="650243" name="Rectangle 3">
            <a:extLst>
              <a:ext uri="{FF2B5EF4-FFF2-40B4-BE49-F238E27FC236}">
                <a16:creationId xmlns:a16="http://schemas.microsoft.com/office/drawing/2014/main" id="{70A1BC83-759A-7C28-7965-B56350979A1B}"/>
              </a:ext>
            </a:extLst>
          </p:cNvPr>
          <p:cNvSpPr>
            <a:spLocks noGrp="1" noChangeArrowheads="1"/>
          </p:cNvSpPr>
          <p:nvPr>
            <p:ph type="body" idx="1"/>
          </p:nvPr>
        </p:nvSpPr>
        <p:spPr>
          <a:xfrm>
            <a:off x="946150" y="4860925"/>
            <a:ext cx="5207000" cy="4605338"/>
          </a:xfrm>
        </p:spPr>
        <p:txBody>
          <a:bodyPr lIns="99040" tIns="49521" rIns="99040" bIns="49521"/>
          <a:lstStyle/>
          <a:p>
            <a:r>
              <a:rPr lang="en-US" altLang="en-US"/>
              <a:t>Focus on these differences that NPD teams will see in the outputs of each phase </a:t>
            </a:r>
          </a:p>
          <a:p>
            <a:r>
              <a:rPr lang="en-US" altLang="en-US"/>
              <a:t>(Those that you see are different</a:t>
            </a:r>
          </a:p>
          <a:p>
            <a:r>
              <a:rPr lang="en-US" altLang="en-US"/>
              <a:t>Or more emphasis are:</a:t>
            </a:r>
          </a:p>
          <a:p>
            <a:r>
              <a:rPr lang="en-US" altLang="en-US"/>
              <a:t>Critical Parameter Mgmt</a:t>
            </a:r>
          </a:p>
          <a:p>
            <a:r>
              <a:rPr lang="en-US" altLang="en-US"/>
              <a:t>Transfer Functions</a:t>
            </a:r>
          </a:p>
          <a:p>
            <a:r>
              <a:rPr lang="en-US" altLang="en-US"/>
              <a:t>Manufacturing Capabilities</a:t>
            </a:r>
          </a:p>
          <a:p>
            <a:r>
              <a:rPr lang="en-US" altLang="en-US"/>
              <a:t>Concept Engineering</a:t>
            </a:r>
          </a:p>
          <a:p>
            <a:r>
              <a:rPr lang="en-US" altLang="en-US"/>
              <a:t>Measurement System Analysis</a:t>
            </a:r>
          </a:p>
          <a:p>
            <a:r>
              <a:rPr lang="en-US" altLang="en-US"/>
              <a:t>Also,   stress the feedback loop that exists.</a:t>
            </a:r>
          </a:p>
          <a:p>
            <a:r>
              <a:rPr lang="en-US" altLang="en-US"/>
              <a:t>-You continue to look back at each step to verify you are optimizing at each level….</a:t>
            </a:r>
          </a:p>
          <a:p>
            <a:r>
              <a:rPr lang="en-US" altLang="en-US"/>
              <a:t>-Another point to stress is that “verify and Validate” really don’t wait to happen till the last “phase”!</a:t>
            </a:r>
          </a:p>
          <a:p>
            <a:endParaRPr lang="en-US"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3378" name="Rectangle 2">
            <a:extLst>
              <a:ext uri="{FF2B5EF4-FFF2-40B4-BE49-F238E27FC236}">
                <a16:creationId xmlns:a16="http://schemas.microsoft.com/office/drawing/2014/main" id="{E57A09E9-EF8D-81E0-F95A-177CDADDC6B9}"/>
              </a:ext>
            </a:extLst>
          </p:cNvPr>
          <p:cNvSpPr>
            <a:spLocks noChangeArrowheads="1" noTextEdit="1"/>
          </p:cNvSpPr>
          <p:nvPr>
            <p:ph type="sldImg"/>
          </p:nvPr>
        </p:nvSpPr>
        <p:spPr>
          <a:xfrm>
            <a:off x="15875" y="342900"/>
            <a:ext cx="7388225" cy="5114925"/>
          </a:xfrm>
        </p:spPr>
      </p:sp>
      <p:sp>
        <p:nvSpPr>
          <p:cNvPr id="613379" name="Rectangle 3">
            <a:extLst>
              <a:ext uri="{FF2B5EF4-FFF2-40B4-BE49-F238E27FC236}">
                <a16:creationId xmlns:a16="http://schemas.microsoft.com/office/drawing/2014/main" id="{99997C32-B442-97CC-B5F4-0E21D3EE3388}"/>
              </a:ext>
            </a:extLst>
          </p:cNvPr>
          <p:cNvSpPr>
            <a:spLocks noGrp="1" noChangeArrowheads="1"/>
          </p:cNvSpPr>
          <p:nvPr>
            <p:ph type="body" idx="1"/>
          </p:nvPr>
        </p:nvSpPr>
        <p:spPr/>
        <p:txBody>
          <a:bodyPr/>
          <a:lstStyle/>
          <a:p>
            <a:endParaRPr lang="en-GB"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26" name="Rectangle 2">
            <a:extLst>
              <a:ext uri="{FF2B5EF4-FFF2-40B4-BE49-F238E27FC236}">
                <a16:creationId xmlns:a16="http://schemas.microsoft.com/office/drawing/2014/main" id="{5981D251-C492-97DE-D82B-C041F419341E}"/>
              </a:ext>
            </a:extLst>
          </p:cNvPr>
          <p:cNvSpPr>
            <a:spLocks noChangeArrowheads="1"/>
          </p:cNvSpPr>
          <p:nvPr/>
        </p:nvSpPr>
        <p:spPr bwMode="auto">
          <a:xfrm>
            <a:off x="5521325" y="4205288"/>
            <a:ext cx="317500" cy="344487"/>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6302" tIns="86302" rIns="86302" bIns="86302" anchor="ctr">
            <a:spAutoFit/>
          </a:bodyPr>
          <a:lstStyle/>
          <a:p>
            <a:endParaRPr lang="en-US"/>
          </a:p>
        </p:txBody>
      </p:sp>
      <p:sp>
        <p:nvSpPr>
          <p:cNvPr id="615427" name="Rectangle 3">
            <a:extLst>
              <a:ext uri="{FF2B5EF4-FFF2-40B4-BE49-F238E27FC236}">
                <a16:creationId xmlns:a16="http://schemas.microsoft.com/office/drawing/2014/main" id="{92C672CA-E9B7-0D5F-3432-911201106D83}"/>
              </a:ext>
            </a:extLst>
          </p:cNvPr>
          <p:cNvSpPr>
            <a:spLocks noChangeArrowheads="1" noTextEdit="1"/>
          </p:cNvSpPr>
          <p:nvPr>
            <p:ph type="sldImg"/>
          </p:nvPr>
        </p:nvSpPr>
        <p:spPr>
          <a:xfrm>
            <a:off x="15875" y="342900"/>
            <a:ext cx="7388225" cy="5114925"/>
          </a:xfrm>
        </p:spPr>
      </p:sp>
      <p:sp>
        <p:nvSpPr>
          <p:cNvPr id="615428" name="Rectangle 4">
            <a:extLst>
              <a:ext uri="{FF2B5EF4-FFF2-40B4-BE49-F238E27FC236}">
                <a16:creationId xmlns:a16="http://schemas.microsoft.com/office/drawing/2014/main" id="{DC29BBB6-ADFC-B5D7-C9A7-39D6B4E13C86}"/>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2290" name="Rectangle 2">
            <a:extLst>
              <a:ext uri="{FF2B5EF4-FFF2-40B4-BE49-F238E27FC236}">
                <a16:creationId xmlns:a16="http://schemas.microsoft.com/office/drawing/2014/main" id="{68BFD9DF-37DE-85E3-42B8-F0D6C7F496B0}"/>
              </a:ext>
            </a:extLst>
          </p:cNvPr>
          <p:cNvSpPr>
            <a:spLocks noChangeArrowheads="1" noTextEdit="1"/>
          </p:cNvSpPr>
          <p:nvPr>
            <p:ph type="sldImg"/>
          </p:nvPr>
        </p:nvSpPr>
        <p:spPr>
          <a:xfrm>
            <a:off x="80963" y="180975"/>
            <a:ext cx="6845300" cy="4738688"/>
          </a:xfrm>
        </p:spPr>
      </p:sp>
      <p:sp>
        <p:nvSpPr>
          <p:cNvPr id="652291" name="Rectangle 3">
            <a:extLst>
              <a:ext uri="{FF2B5EF4-FFF2-40B4-BE49-F238E27FC236}">
                <a16:creationId xmlns:a16="http://schemas.microsoft.com/office/drawing/2014/main" id="{838C3F54-395E-A038-6F77-73173860406F}"/>
              </a:ext>
            </a:extLst>
          </p:cNvPr>
          <p:cNvSpPr>
            <a:spLocks noGrp="1" noChangeArrowheads="1"/>
          </p:cNvSpPr>
          <p:nvPr>
            <p:ph type="body" idx="1"/>
          </p:nvPr>
        </p:nvSpPr>
        <p:spPr>
          <a:xfrm>
            <a:off x="671513" y="5040313"/>
            <a:ext cx="6000750" cy="4603750"/>
          </a:xfrm>
        </p:spPr>
        <p:txBody>
          <a:bodyPr/>
          <a:lstStyle/>
          <a:p>
            <a:pPr marL="177800" indent="-177800"/>
            <a:endParaRPr lang="en-AU"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0482" name="Rectangle 2">
            <a:extLst>
              <a:ext uri="{FF2B5EF4-FFF2-40B4-BE49-F238E27FC236}">
                <a16:creationId xmlns:a16="http://schemas.microsoft.com/office/drawing/2014/main" id="{86B706AD-3035-1D86-1A89-AA8D99C41A31}"/>
              </a:ext>
            </a:extLst>
          </p:cNvPr>
          <p:cNvSpPr>
            <a:spLocks noChangeArrowheads="1" noTextEdit="1"/>
          </p:cNvSpPr>
          <p:nvPr>
            <p:ph type="sldImg"/>
          </p:nvPr>
        </p:nvSpPr>
        <p:spPr>
          <a:xfrm>
            <a:off x="15875" y="342900"/>
            <a:ext cx="7388225" cy="5114925"/>
          </a:xfrm>
        </p:spPr>
      </p:sp>
      <p:sp>
        <p:nvSpPr>
          <p:cNvPr id="660483" name="Rectangle 3">
            <a:extLst>
              <a:ext uri="{FF2B5EF4-FFF2-40B4-BE49-F238E27FC236}">
                <a16:creationId xmlns:a16="http://schemas.microsoft.com/office/drawing/2014/main" id="{3F65FB38-849E-59D5-CC5B-BA753AE9EE96}"/>
              </a:ext>
            </a:extLst>
          </p:cNvPr>
          <p:cNvSpPr>
            <a:spLocks noGrp="1" noChangeArrowheads="1"/>
          </p:cNvSpPr>
          <p:nvPr>
            <p:ph type="body" idx="1"/>
          </p:nvPr>
        </p:nvSpPr>
        <p:spPr/>
        <p:txBody>
          <a:bodyPr/>
          <a:lstStyle/>
          <a:p>
            <a:endParaRPr lang="en-GB"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2530" name="Rectangle 2">
            <a:extLst>
              <a:ext uri="{FF2B5EF4-FFF2-40B4-BE49-F238E27FC236}">
                <a16:creationId xmlns:a16="http://schemas.microsoft.com/office/drawing/2014/main" id="{DBF6D10F-FA93-7B30-81D3-7542B55D2DB1}"/>
              </a:ext>
            </a:extLst>
          </p:cNvPr>
          <p:cNvSpPr>
            <a:spLocks noChangeArrowheads="1"/>
          </p:cNvSpPr>
          <p:nvPr/>
        </p:nvSpPr>
        <p:spPr bwMode="gray">
          <a:xfrm>
            <a:off x="631825" y="428625"/>
            <a:ext cx="5835650" cy="497998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2531" name="Rectangle 3">
            <a:extLst>
              <a:ext uri="{FF2B5EF4-FFF2-40B4-BE49-F238E27FC236}">
                <a16:creationId xmlns:a16="http://schemas.microsoft.com/office/drawing/2014/main" id="{B2527133-470C-9484-5751-E31ABCFA2FAA}"/>
              </a:ext>
            </a:extLst>
          </p:cNvPr>
          <p:cNvSpPr>
            <a:spLocks noChangeArrowheads="1"/>
          </p:cNvSpPr>
          <p:nvPr/>
        </p:nvSpPr>
        <p:spPr bwMode="gray">
          <a:xfrm>
            <a:off x="2174875" y="1131888"/>
            <a:ext cx="1320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968375" eaLnBrk="0" hangingPunct="0">
              <a:defRPr sz="2400">
                <a:solidFill>
                  <a:schemeClr val="tx1"/>
                </a:solidFill>
                <a:latin typeface="Times New Roman" panose="02020603050405020304" pitchFamily="18" charset="0"/>
              </a:defRPr>
            </a:lvl1pPr>
            <a:lvl2pPr marL="484188" defTabSz="968375" eaLnBrk="0" hangingPunct="0">
              <a:defRPr sz="2400">
                <a:solidFill>
                  <a:schemeClr val="tx1"/>
                </a:solidFill>
                <a:latin typeface="Times New Roman" panose="02020603050405020304" pitchFamily="18" charset="0"/>
              </a:defRPr>
            </a:lvl2pPr>
            <a:lvl3pPr marL="968375" defTabSz="968375" eaLnBrk="0" hangingPunct="0">
              <a:defRPr sz="2400">
                <a:solidFill>
                  <a:schemeClr val="tx1"/>
                </a:solidFill>
                <a:latin typeface="Times New Roman" panose="02020603050405020304" pitchFamily="18" charset="0"/>
              </a:defRPr>
            </a:lvl3pPr>
            <a:lvl4pPr marL="1452563" defTabSz="968375" eaLnBrk="0" hangingPunct="0">
              <a:defRPr sz="2400">
                <a:solidFill>
                  <a:schemeClr val="tx1"/>
                </a:solidFill>
                <a:latin typeface="Times New Roman" panose="02020603050405020304" pitchFamily="18" charset="0"/>
              </a:defRPr>
            </a:lvl4pPr>
            <a:lvl5pPr marL="1936750" defTabSz="968375" eaLnBrk="0" hangingPunct="0">
              <a:defRPr sz="2400">
                <a:solidFill>
                  <a:schemeClr val="tx1"/>
                </a:solidFill>
                <a:latin typeface="Times New Roman" panose="02020603050405020304" pitchFamily="18" charset="0"/>
              </a:defRPr>
            </a:lvl5pPr>
            <a:lvl6pPr marL="2393950" defTabSz="968375" eaLnBrk="0" fontAlgn="base" hangingPunct="0">
              <a:spcBef>
                <a:spcPct val="0"/>
              </a:spcBef>
              <a:spcAft>
                <a:spcPct val="0"/>
              </a:spcAft>
              <a:defRPr sz="2400">
                <a:solidFill>
                  <a:schemeClr val="tx1"/>
                </a:solidFill>
                <a:latin typeface="Times New Roman" panose="02020603050405020304" pitchFamily="18" charset="0"/>
              </a:defRPr>
            </a:lvl6pPr>
            <a:lvl7pPr marL="2851150" defTabSz="968375" eaLnBrk="0" fontAlgn="base" hangingPunct="0">
              <a:spcBef>
                <a:spcPct val="0"/>
              </a:spcBef>
              <a:spcAft>
                <a:spcPct val="0"/>
              </a:spcAft>
              <a:defRPr sz="2400">
                <a:solidFill>
                  <a:schemeClr val="tx1"/>
                </a:solidFill>
                <a:latin typeface="Times New Roman" panose="02020603050405020304" pitchFamily="18" charset="0"/>
              </a:defRPr>
            </a:lvl7pPr>
            <a:lvl8pPr marL="3308350" defTabSz="968375" eaLnBrk="0" fontAlgn="base" hangingPunct="0">
              <a:spcBef>
                <a:spcPct val="0"/>
              </a:spcBef>
              <a:spcAft>
                <a:spcPct val="0"/>
              </a:spcAft>
              <a:defRPr sz="2400">
                <a:solidFill>
                  <a:schemeClr val="tx1"/>
                </a:solidFill>
                <a:latin typeface="Times New Roman" panose="02020603050405020304" pitchFamily="18" charset="0"/>
              </a:defRPr>
            </a:lvl8pPr>
            <a:lvl9pPr marL="3765550" defTabSz="968375"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800">
                <a:solidFill>
                  <a:srgbClr val="000000"/>
                </a:solidFill>
                <a:latin typeface="Arial" panose="020B0604020202020204" pitchFamily="34" charset="0"/>
              </a:rPr>
              <a:t>Generation 1</a:t>
            </a:r>
            <a:endParaRPr lang="en-US" altLang="en-US" sz="1800" b="1">
              <a:latin typeface="Arial" panose="020B0604020202020204" pitchFamily="34" charset="0"/>
            </a:endParaRPr>
          </a:p>
        </p:txBody>
      </p:sp>
      <p:sp>
        <p:nvSpPr>
          <p:cNvPr id="662532" name="Rectangle 4">
            <a:extLst>
              <a:ext uri="{FF2B5EF4-FFF2-40B4-BE49-F238E27FC236}">
                <a16:creationId xmlns:a16="http://schemas.microsoft.com/office/drawing/2014/main" id="{A4D2D144-BEE6-2D25-590C-8BF527B344BB}"/>
              </a:ext>
            </a:extLst>
          </p:cNvPr>
          <p:cNvSpPr>
            <a:spLocks noChangeArrowheads="1"/>
          </p:cNvSpPr>
          <p:nvPr/>
        </p:nvSpPr>
        <p:spPr bwMode="gray">
          <a:xfrm>
            <a:off x="3943350" y="1131888"/>
            <a:ext cx="1320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968375" eaLnBrk="0" hangingPunct="0">
              <a:defRPr sz="2400">
                <a:solidFill>
                  <a:schemeClr val="tx1"/>
                </a:solidFill>
                <a:latin typeface="Times New Roman" panose="02020603050405020304" pitchFamily="18" charset="0"/>
              </a:defRPr>
            </a:lvl1pPr>
            <a:lvl2pPr marL="484188" defTabSz="968375" eaLnBrk="0" hangingPunct="0">
              <a:defRPr sz="2400">
                <a:solidFill>
                  <a:schemeClr val="tx1"/>
                </a:solidFill>
                <a:latin typeface="Times New Roman" panose="02020603050405020304" pitchFamily="18" charset="0"/>
              </a:defRPr>
            </a:lvl2pPr>
            <a:lvl3pPr marL="968375" defTabSz="968375" eaLnBrk="0" hangingPunct="0">
              <a:defRPr sz="2400">
                <a:solidFill>
                  <a:schemeClr val="tx1"/>
                </a:solidFill>
                <a:latin typeface="Times New Roman" panose="02020603050405020304" pitchFamily="18" charset="0"/>
              </a:defRPr>
            </a:lvl3pPr>
            <a:lvl4pPr marL="1452563" defTabSz="968375" eaLnBrk="0" hangingPunct="0">
              <a:defRPr sz="2400">
                <a:solidFill>
                  <a:schemeClr val="tx1"/>
                </a:solidFill>
                <a:latin typeface="Times New Roman" panose="02020603050405020304" pitchFamily="18" charset="0"/>
              </a:defRPr>
            </a:lvl4pPr>
            <a:lvl5pPr marL="1936750" defTabSz="968375" eaLnBrk="0" hangingPunct="0">
              <a:defRPr sz="2400">
                <a:solidFill>
                  <a:schemeClr val="tx1"/>
                </a:solidFill>
                <a:latin typeface="Times New Roman" panose="02020603050405020304" pitchFamily="18" charset="0"/>
              </a:defRPr>
            </a:lvl5pPr>
            <a:lvl6pPr marL="2393950" defTabSz="968375" eaLnBrk="0" fontAlgn="base" hangingPunct="0">
              <a:spcBef>
                <a:spcPct val="0"/>
              </a:spcBef>
              <a:spcAft>
                <a:spcPct val="0"/>
              </a:spcAft>
              <a:defRPr sz="2400">
                <a:solidFill>
                  <a:schemeClr val="tx1"/>
                </a:solidFill>
                <a:latin typeface="Times New Roman" panose="02020603050405020304" pitchFamily="18" charset="0"/>
              </a:defRPr>
            </a:lvl6pPr>
            <a:lvl7pPr marL="2851150" defTabSz="968375" eaLnBrk="0" fontAlgn="base" hangingPunct="0">
              <a:spcBef>
                <a:spcPct val="0"/>
              </a:spcBef>
              <a:spcAft>
                <a:spcPct val="0"/>
              </a:spcAft>
              <a:defRPr sz="2400">
                <a:solidFill>
                  <a:schemeClr val="tx1"/>
                </a:solidFill>
                <a:latin typeface="Times New Roman" panose="02020603050405020304" pitchFamily="18" charset="0"/>
              </a:defRPr>
            </a:lvl7pPr>
            <a:lvl8pPr marL="3308350" defTabSz="968375" eaLnBrk="0" fontAlgn="base" hangingPunct="0">
              <a:spcBef>
                <a:spcPct val="0"/>
              </a:spcBef>
              <a:spcAft>
                <a:spcPct val="0"/>
              </a:spcAft>
              <a:defRPr sz="2400">
                <a:solidFill>
                  <a:schemeClr val="tx1"/>
                </a:solidFill>
                <a:latin typeface="Times New Roman" panose="02020603050405020304" pitchFamily="18" charset="0"/>
              </a:defRPr>
            </a:lvl8pPr>
            <a:lvl9pPr marL="3765550" defTabSz="968375"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800">
                <a:solidFill>
                  <a:srgbClr val="000000"/>
                </a:solidFill>
                <a:latin typeface="Arial" panose="020B0604020202020204" pitchFamily="34" charset="0"/>
              </a:rPr>
              <a:t>Generation 2</a:t>
            </a:r>
            <a:endParaRPr lang="en-US" altLang="en-US" sz="1800" b="1">
              <a:latin typeface="Arial" panose="020B0604020202020204" pitchFamily="34" charset="0"/>
            </a:endParaRPr>
          </a:p>
        </p:txBody>
      </p:sp>
      <p:sp>
        <p:nvSpPr>
          <p:cNvPr id="662533" name="Rectangle 5">
            <a:extLst>
              <a:ext uri="{FF2B5EF4-FFF2-40B4-BE49-F238E27FC236}">
                <a16:creationId xmlns:a16="http://schemas.microsoft.com/office/drawing/2014/main" id="{1D778E12-67B9-F8D3-5CE0-733528A2A0F9}"/>
              </a:ext>
            </a:extLst>
          </p:cNvPr>
          <p:cNvSpPr>
            <a:spLocks noChangeArrowheads="1"/>
          </p:cNvSpPr>
          <p:nvPr/>
        </p:nvSpPr>
        <p:spPr bwMode="gray">
          <a:xfrm>
            <a:off x="5546725" y="1131888"/>
            <a:ext cx="1320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968375" eaLnBrk="0" hangingPunct="0">
              <a:defRPr sz="2400">
                <a:solidFill>
                  <a:schemeClr val="tx1"/>
                </a:solidFill>
                <a:latin typeface="Times New Roman" panose="02020603050405020304" pitchFamily="18" charset="0"/>
              </a:defRPr>
            </a:lvl1pPr>
            <a:lvl2pPr marL="484188" defTabSz="968375" eaLnBrk="0" hangingPunct="0">
              <a:defRPr sz="2400">
                <a:solidFill>
                  <a:schemeClr val="tx1"/>
                </a:solidFill>
                <a:latin typeface="Times New Roman" panose="02020603050405020304" pitchFamily="18" charset="0"/>
              </a:defRPr>
            </a:lvl2pPr>
            <a:lvl3pPr marL="968375" defTabSz="968375" eaLnBrk="0" hangingPunct="0">
              <a:defRPr sz="2400">
                <a:solidFill>
                  <a:schemeClr val="tx1"/>
                </a:solidFill>
                <a:latin typeface="Times New Roman" panose="02020603050405020304" pitchFamily="18" charset="0"/>
              </a:defRPr>
            </a:lvl3pPr>
            <a:lvl4pPr marL="1452563" defTabSz="968375" eaLnBrk="0" hangingPunct="0">
              <a:defRPr sz="2400">
                <a:solidFill>
                  <a:schemeClr val="tx1"/>
                </a:solidFill>
                <a:latin typeface="Times New Roman" panose="02020603050405020304" pitchFamily="18" charset="0"/>
              </a:defRPr>
            </a:lvl4pPr>
            <a:lvl5pPr marL="1936750" defTabSz="968375" eaLnBrk="0" hangingPunct="0">
              <a:defRPr sz="2400">
                <a:solidFill>
                  <a:schemeClr val="tx1"/>
                </a:solidFill>
                <a:latin typeface="Times New Roman" panose="02020603050405020304" pitchFamily="18" charset="0"/>
              </a:defRPr>
            </a:lvl5pPr>
            <a:lvl6pPr marL="2393950" defTabSz="968375" eaLnBrk="0" fontAlgn="base" hangingPunct="0">
              <a:spcBef>
                <a:spcPct val="0"/>
              </a:spcBef>
              <a:spcAft>
                <a:spcPct val="0"/>
              </a:spcAft>
              <a:defRPr sz="2400">
                <a:solidFill>
                  <a:schemeClr val="tx1"/>
                </a:solidFill>
                <a:latin typeface="Times New Roman" panose="02020603050405020304" pitchFamily="18" charset="0"/>
              </a:defRPr>
            </a:lvl6pPr>
            <a:lvl7pPr marL="2851150" defTabSz="968375" eaLnBrk="0" fontAlgn="base" hangingPunct="0">
              <a:spcBef>
                <a:spcPct val="0"/>
              </a:spcBef>
              <a:spcAft>
                <a:spcPct val="0"/>
              </a:spcAft>
              <a:defRPr sz="2400">
                <a:solidFill>
                  <a:schemeClr val="tx1"/>
                </a:solidFill>
                <a:latin typeface="Times New Roman" panose="02020603050405020304" pitchFamily="18" charset="0"/>
              </a:defRPr>
            </a:lvl7pPr>
            <a:lvl8pPr marL="3308350" defTabSz="968375" eaLnBrk="0" fontAlgn="base" hangingPunct="0">
              <a:spcBef>
                <a:spcPct val="0"/>
              </a:spcBef>
              <a:spcAft>
                <a:spcPct val="0"/>
              </a:spcAft>
              <a:defRPr sz="2400">
                <a:solidFill>
                  <a:schemeClr val="tx1"/>
                </a:solidFill>
                <a:latin typeface="Times New Roman" panose="02020603050405020304" pitchFamily="18" charset="0"/>
              </a:defRPr>
            </a:lvl8pPr>
            <a:lvl9pPr marL="3765550" defTabSz="968375"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800">
                <a:solidFill>
                  <a:srgbClr val="000000"/>
                </a:solidFill>
                <a:latin typeface="Arial" panose="020B0604020202020204" pitchFamily="34" charset="0"/>
              </a:rPr>
              <a:t>Generation 3</a:t>
            </a:r>
            <a:endParaRPr lang="en-US" altLang="en-US" sz="1800" b="1">
              <a:latin typeface="Arial" panose="020B0604020202020204" pitchFamily="34" charset="0"/>
            </a:endParaRPr>
          </a:p>
        </p:txBody>
      </p:sp>
      <p:sp>
        <p:nvSpPr>
          <p:cNvPr id="662534" name="Rectangle 6">
            <a:extLst>
              <a:ext uri="{FF2B5EF4-FFF2-40B4-BE49-F238E27FC236}">
                <a16:creationId xmlns:a16="http://schemas.microsoft.com/office/drawing/2014/main" id="{40C8848D-0D80-825C-45B9-7679048251EC}"/>
              </a:ext>
            </a:extLst>
          </p:cNvPr>
          <p:cNvSpPr>
            <a:spLocks noChangeArrowheads="1"/>
          </p:cNvSpPr>
          <p:nvPr/>
        </p:nvSpPr>
        <p:spPr bwMode="auto">
          <a:xfrm>
            <a:off x="306388" y="1511300"/>
            <a:ext cx="6556375" cy="7900988"/>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endParaRPr lang="en-US"/>
          </a:p>
        </p:txBody>
      </p:sp>
      <p:sp>
        <p:nvSpPr>
          <p:cNvPr id="662535" name="Line 7">
            <a:extLst>
              <a:ext uri="{FF2B5EF4-FFF2-40B4-BE49-F238E27FC236}">
                <a16:creationId xmlns:a16="http://schemas.microsoft.com/office/drawing/2014/main" id="{A5E5A3E1-F913-FFE9-E887-97505B552C70}"/>
              </a:ext>
            </a:extLst>
          </p:cNvPr>
          <p:cNvSpPr>
            <a:spLocks noChangeShapeType="1"/>
          </p:cNvSpPr>
          <p:nvPr/>
        </p:nvSpPr>
        <p:spPr bwMode="auto">
          <a:xfrm>
            <a:off x="1893888" y="1087438"/>
            <a:ext cx="0" cy="83105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endParaRPr lang="en-US"/>
          </a:p>
        </p:txBody>
      </p:sp>
      <p:sp>
        <p:nvSpPr>
          <p:cNvPr id="662536" name="Line 8">
            <a:extLst>
              <a:ext uri="{FF2B5EF4-FFF2-40B4-BE49-F238E27FC236}">
                <a16:creationId xmlns:a16="http://schemas.microsoft.com/office/drawing/2014/main" id="{0E62B3A8-2CC6-5F3E-AEE2-CF78B60A1733}"/>
              </a:ext>
            </a:extLst>
          </p:cNvPr>
          <p:cNvSpPr>
            <a:spLocks noChangeShapeType="1"/>
          </p:cNvSpPr>
          <p:nvPr/>
        </p:nvSpPr>
        <p:spPr bwMode="auto">
          <a:xfrm>
            <a:off x="3706813" y="1087438"/>
            <a:ext cx="0" cy="83105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endParaRPr lang="en-US"/>
          </a:p>
        </p:txBody>
      </p:sp>
      <p:sp>
        <p:nvSpPr>
          <p:cNvPr id="662537" name="Line 9">
            <a:extLst>
              <a:ext uri="{FF2B5EF4-FFF2-40B4-BE49-F238E27FC236}">
                <a16:creationId xmlns:a16="http://schemas.microsoft.com/office/drawing/2014/main" id="{F76329D9-03E5-E7F9-F895-8FF959B6DEF3}"/>
              </a:ext>
            </a:extLst>
          </p:cNvPr>
          <p:cNvSpPr>
            <a:spLocks noChangeShapeType="1"/>
          </p:cNvSpPr>
          <p:nvPr/>
        </p:nvSpPr>
        <p:spPr bwMode="auto">
          <a:xfrm>
            <a:off x="5364163" y="1087438"/>
            <a:ext cx="0" cy="83105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endParaRPr lang="en-US"/>
          </a:p>
        </p:txBody>
      </p:sp>
      <p:sp>
        <p:nvSpPr>
          <p:cNvPr id="662538" name="Line 10">
            <a:extLst>
              <a:ext uri="{FF2B5EF4-FFF2-40B4-BE49-F238E27FC236}">
                <a16:creationId xmlns:a16="http://schemas.microsoft.com/office/drawing/2014/main" id="{E4530692-D408-4D18-40EC-F0ED56FDAC3E}"/>
              </a:ext>
            </a:extLst>
          </p:cNvPr>
          <p:cNvSpPr>
            <a:spLocks noChangeShapeType="1"/>
          </p:cNvSpPr>
          <p:nvPr/>
        </p:nvSpPr>
        <p:spPr bwMode="auto">
          <a:xfrm>
            <a:off x="6862763" y="1087438"/>
            <a:ext cx="0" cy="83105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endParaRPr lang="en-US"/>
          </a:p>
        </p:txBody>
      </p:sp>
      <p:sp>
        <p:nvSpPr>
          <p:cNvPr id="662539" name="Line 11">
            <a:extLst>
              <a:ext uri="{FF2B5EF4-FFF2-40B4-BE49-F238E27FC236}">
                <a16:creationId xmlns:a16="http://schemas.microsoft.com/office/drawing/2014/main" id="{693DDD67-0795-DDAE-A5C3-D5DE9477DA97}"/>
              </a:ext>
            </a:extLst>
          </p:cNvPr>
          <p:cNvSpPr>
            <a:spLocks noChangeShapeType="1"/>
          </p:cNvSpPr>
          <p:nvPr/>
        </p:nvSpPr>
        <p:spPr bwMode="auto">
          <a:xfrm>
            <a:off x="306388" y="4078288"/>
            <a:ext cx="65468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endParaRPr lang="en-US"/>
          </a:p>
        </p:txBody>
      </p:sp>
      <p:sp>
        <p:nvSpPr>
          <p:cNvPr id="662540" name="Line 12">
            <a:extLst>
              <a:ext uri="{FF2B5EF4-FFF2-40B4-BE49-F238E27FC236}">
                <a16:creationId xmlns:a16="http://schemas.microsoft.com/office/drawing/2014/main" id="{BED85A0B-B0EC-D9EC-5EBB-8DB338B77F0C}"/>
              </a:ext>
            </a:extLst>
          </p:cNvPr>
          <p:cNvSpPr>
            <a:spLocks noChangeShapeType="1"/>
          </p:cNvSpPr>
          <p:nvPr/>
        </p:nvSpPr>
        <p:spPr bwMode="auto">
          <a:xfrm>
            <a:off x="306388" y="6381750"/>
            <a:ext cx="654685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endParaRPr lang="en-US"/>
          </a:p>
        </p:txBody>
      </p:sp>
      <p:sp>
        <p:nvSpPr>
          <p:cNvPr id="662541" name="Line 13">
            <a:extLst>
              <a:ext uri="{FF2B5EF4-FFF2-40B4-BE49-F238E27FC236}">
                <a16:creationId xmlns:a16="http://schemas.microsoft.com/office/drawing/2014/main" id="{F96A1979-198A-8D1D-0EEA-8A5C88C526AE}"/>
              </a:ext>
            </a:extLst>
          </p:cNvPr>
          <p:cNvSpPr>
            <a:spLocks noChangeShapeType="1"/>
          </p:cNvSpPr>
          <p:nvPr/>
        </p:nvSpPr>
        <p:spPr bwMode="auto">
          <a:xfrm flipH="1">
            <a:off x="1893888" y="1063625"/>
            <a:ext cx="49688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n-US"/>
          </a:p>
        </p:txBody>
      </p:sp>
      <p:sp>
        <p:nvSpPr>
          <p:cNvPr id="662542" name="Text Box 14">
            <a:extLst>
              <a:ext uri="{FF2B5EF4-FFF2-40B4-BE49-F238E27FC236}">
                <a16:creationId xmlns:a16="http://schemas.microsoft.com/office/drawing/2014/main" id="{FE9E6F0B-061F-92B9-0F68-CC903D8F9D80}"/>
              </a:ext>
            </a:extLst>
          </p:cNvPr>
          <p:cNvSpPr txBox="1">
            <a:spLocks noChangeArrowheads="1"/>
          </p:cNvSpPr>
          <p:nvPr/>
        </p:nvSpPr>
        <p:spPr bwMode="auto">
          <a:xfrm>
            <a:off x="309563" y="142875"/>
            <a:ext cx="4029075" cy="36988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793" tIns="48395" rIns="96793" bIns="48395" anchor="ctr">
            <a:spAutoFit/>
          </a:bodyPr>
          <a:lstStyle>
            <a:lvl1pPr defTabSz="968375" eaLnBrk="0" hangingPunct="0">
              <a:defRPr sz="2400">
                <a:solidFill>
                  <a:schemeClr val="tx1"/>
                </a:solidFill>
                <a:latin typeface="Times New Roman" panose="02020603050405020304" pitchFamily="18" charset="0"/>
              </a:defRPr>
            </a:lvl1pPr>
            <a:lvl2pPr marL="484188" defTabSz="968375" eaLnBrk="0" hangingPunct="0">
              <a:defRPr sz="2400">
                <a:solidFill>
                  <a:schemeClr val="tx1"/>
                </a:solidFill>
                <a:latin typeface="Times New Roman" panose="02020603050405020304" pitchFamily="18" charset="0"/>
              </a:defRPr>
            </a:lvl2pPr>
            <a:lvl3pPr marL="968375" defTabSz="968375" eaLnBrk="0" hangingPunct="0">
              <a:defRPr sz="2400">
                <a:solidFill>
                  <a:schemeClr val="tx1"/>
                </a:solidFill>
                <a:latin typeface="Times New Roman" panose="02020603050405020304" pitchFamily="18" charset="0"/>
              </a:defRPr>
            </a:lvl3pPr>
            <a:lvl4pPr marL="1452563" defTabSz="968375" eaLnBrk="0" hangingPunct="0">
              <a:defRPr sz="2400">
                <a:solidFill>
                  <a:schemeClr val="tx1"/>
                </a:solidFill>
                <a:latin typeface="Times New Roman" panose="02020603050405020304" pitchFamily="18" charset="0"/>
              </a:defRPr>
            </a:lvl4pPr>
            <a:lvl5pPr marL="1936750" defTabSz="968375" eaLnBrk="0" hangingPunct="0">
              <a:defRPr sz="2400">
                <a:solidFill>
                  <a:schemeClr val="tx1"/>
                </a:solidFill>
                <a:latin typeface="Times New Roman" panose="02020603050405020304" pitchFamily="18" charset="0"/>
              </a:defRPr>
            </a:lvl5pPr>
            <a:lvl6pPr marL="2393950" defTabSz="968375" eaLnBrk="0" fontAlgn="base" hangingPunct="0">
              <a:spcBef>
                <a:spcPct val="0"/>
              </a:spcBef>
              <a:spcAft>
                <a:spcPct val="0"/>
              </a:spcAft>
              <a:defRPr sz="2400">
                <a:solidFill>
                  <a:schemeClr val="tx1"/>
                </a:solidFill>
                <a:latin typeface="Times New Roman" panose="02020603050405020304" pitchFamily="18" charset="0"/>
              </a:defRPr>
            </a:lvl6pPr>
            <a:lvl7pPr marL="2851150" defTabSz="968375" eaLnBrk="0" fontAlgn="base" hangingPunct="0">
              <a:spcBef>
                <a:spcPct val="0"/>
              </a:spcBef>
              <a:spcAft>
                <a:spcPct val="0"/>
              </a:spcAft>
              <a:defRPr sz="2400">
                <a:solidFill>
                  <a:schemeClr val="tx1"/>
                </a:solidFill>
                <a:latin typeface="Times New Roman" panose="02020603050405020304" pitchFamily="18" charset="0"/>
              </a:defRPr>
            </a:lvl7pPr>
            <a:lvl8pPr marL="3308350" defTabSz="968375" eaLnBrk="0" fontAlgn="base" hangingPunct="0">
              <a:spcBef>
                <a:spcPct val="0"/>
              </a:spcBef>
              <a:spcAft>
                <a:spcPct val="0"/>
              </a:spcAft>
              <a:defRPr sz="2400">
                <a:solidFill>
                  <a:schemeClr val="tx1"/>
                </a:solidFill>
                <a:latin typeface="Times New Roman" panose="02020603050405020304" pitchFamily="18" charset="0"/>
              </a:defRPr>
            </a:lvl8pPr>
            <a:lvl9pPr marL="3765550" defTabSz="968375"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800" b="1">
                <a:latin typeface="Arial" panose="020B0604020202020204" pitchFamily="34" charset="0"/>
              </a:rPr>
              <a:t>Multi-Generational Plan Template</a:t>
            </a:r>
            <a:endParaRPr lang="en-US" altLang="en-US" sz="2100" b="1">
              <a:latin typeface="Arial" panose="020B0604020202020204" pitchFamily="34" charset="0"/>
            </a:endParaRPr>
          </a:p>
        </p:txBody>
      </p:sp>
      <p:sp>
        <p:nvSpPr>
          <p:cNvPr id="662543" name="Text Box 15">
            <a:extLst>
              <a:ext uri="{FF2B5EF4-FFF2-40B4-BE49-F238E27FC236}">
                <a16:creationId xmlns:a16="http://schemas.microsoft.com/office/drawing/2014/main" id="{6DE93F2B-575D-8484-7675-361BCEB570BB}"/>
              </a:ext>
            </a:extLst>
          </p:cNvPr>
          <p:cNvSpPr txBox="1">
            <a:spLocks noChangeArrowheads="1"/>
          </p:cNvSpPr>
          <p:nvPr/>
        </p:nvSpPr>
        <p:spPr bwMode="auto">
          <a:xfrm>
            <a:off x="1182688" y="503238"/>
            <a:ext cx="5916612" cy="41910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6793" tIns="48395" rIns="96793" bIns="48395" anchor="ctr">
            <a:spAutoFit/>
          </a:bodyPr>
          <a:lstStyle>
            <a:lvl1pPr defTabSz="968375" eaLnBrk="0" hangingPunct="0">
              <a:defRPr sz="2400">
                <a:solidFill>
                  <a:schemeClr val="tx1"/>
                </a:solidFill>
                <a:latin typeface="Times New Roman" panose="02020603050405020304" pitchFamily="18" charset="0"/>
              </a:defRPr>
            </a:lvl1pPr>
            <a:lvl2pPr marL="484188" defTabSz="968375" eaLnBrk="0" hangingPunct="0">
              <a:defRPr sz="2400">
                <a:solidFill>
                  <a:schemeClr val="tx1"/>
                </a:solidFill>
                <a:latin typeface="Times New Roman" panose="02020603050405020304" pitchFamily="18" charset="0"/>
              </a:defRPr>
            </a:lvl2pPr>
            <a:lvl3pPr marL="968375" defTabSz="968375" eaLnBrk="0" hangingPunct="0">
              <a:defRPr sz="2400">
                <a:solidFill>
                  <a:schemeClr val="tx1"/>
                </a:solidFill>
                <a:latin typeface="Times New Roman" panose="02020603050405020304" pitchFamily="18" charset="0"/>
              </a:defRPr>
            </a:lvl3pPr>
            <a:lvl4pPr marL="1452563" defTabSz="968375" eaLnBrk="0" hangingPunct="0">
              <a:defRPr sz="2400">
                <a:solidFill>
                  <a:schemeClr val="tx1"/>
                </a:solidFill>
                <a:latin typeface="Times New Roman" panose="02020603050405020304" pitchFamily="18" charset="0"/>
              </a:defRPr>
            </a:lvl4pPr>
            <a:lvl5pPr marL="1936750" defTabSz="968375" eaLnBrk="0" hangingPunct="0">
              <a:defRPr sz="2400">
                <a:solidFill>
                  <a:schemeClr val="tx1"/>
                </a:solidFill>
                <a:latin typeface="Times New Roman" panose="02020603050405020304" pitchFamily="18" charset="0"/>
              </a:defRPr>
            </a:lvl5pPr>
            <a:lvl6pPr marL="2393950" defTabSz="968375" eaLnBrk="0" fontAlgn="base" hangingPunct="0">
              <a:spcBef>
                <a:spcPct val="0"/>
              </a:spcBef>
              <a:spcAft>
                <a:spcPct val="0"/>
              </a:spcAft>
              <a:defRPr sz="2400">
                <a:solidFill>
                  <a:schemeClr val="tx1"/>
                </a:solidFill>
                <a:latin typeface="Times New Roman" panose="02020603050405020304" pitchFamily="18" charset="0"/>
              </a:defRPr>
            </a:lvl6pPr>
            <a:lvl7pPr marL="2851150" defTabSz="968375" eaLnBrk="0" fontAlgn="base" hangingPunct="0">
              <a:spcBef>
                <a:spcPct val="0"/>
              </a:spcBef>
              <a:spcAft>
                <a:spcPct val="0"/>
              </a:spcAft>
              <a:defRPr sz="2400">
                <a:solidFill>
                  <a:schemeClr val="tx1"/>
                </a:solidFill>
                <a:latin typeface="Times New Roman" panose="02020603050405020304" pitchFamily="18" charset="0"/>
              </a:defRPr>
            </a:lvl7pPr>
            <a:lvl8pPr marL="3308350" defTabSz="968375" eaLnBrk="0" fontAlgn="base" hangingPunct="0">
              <a:spcBef>
                <a:spcPct val="0"/>
              </a:spcBef>
              <a:spcAft>
                <a:spcPct val="0"/>
              </a:spcAft>
              <a:defRPr sz="2400">
                <a:solidFill>
                  <a:schemeClr val="tx1"/>
                </a:solidFill>
                <a:latin typeface="Times New Roman" panose="02020603050405020304" pitchFamily="18" charset="0"/>
              </a:defRPr>
            </a:lvl8pPr>
            <a:lvl9pPr marL="3765550" defTabSz="968375"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100">
                <a:latin typeface="Arial" panose="020B0604020202020204" pitchFamily="34" charset="0"/>
              </a:rPr>
              <a:t>Project Name___________________________</a:t>
            </a:r>
            <a:endParaRPr lang="en-US" altLang="en-US" sz="2100" b="1">
              <a:latin typeface="Arial" panose="020B0604020202020204" pitchFamily="34" charset="0"/>
            </a:endParaRPr>
          </a:p>
        </p:txBody>
      </p:sp>
      <p:sp>
        <p:nvSpPr>
          <p:cNvPr id="662544" name="Rectangle 16">
            <a:extLst>
              <a:ext uri="{FF2B5EF4-FFF2-40B4-BE49-F238E27FC236}">
                <a16:creationId xmlns:a16="http://schemas.microsoft.com/office/drawing/2014/main" id="{04FA796F-29E5-2847-7CE4-F713CC7ED033}"/>
              </a:ext>
            </a:extLst>
          </p:cNvPr>
          <p:cNvSpPr>
            <a:spLocks noChangeArrowheads="1"/>
          </p:cNvSpPr>
          <p:nvPr/>
        </p:nvSpPr>
        <p:spPr bwMode="gray">
          <a:xfrm>
            <a:off x="411163" y="4170363"/>
            <a:ext cx="1130300"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968375" eaLnBrk="0" hangingPunct="0">
              <a:defRPr sz="2400">
                <a:solidFill>
                  <a:schemeClr val="tx1"/>
                </a:solidFill>
                <a:latin typeface="Times New Roman" panose="02020603050405020304" pitchFamily="18" charset="0"/>
              </a:defRPr>
            </a:lvl1pPr>
            <a:lvl2pPr marL="484188" defTabSz="968375" eaLnBrk="0" hangingPunct="0">
              <a:defRPr sz="2400">
                <a:solidFill>
                  <a:schemeClr val="tx1"/>
                </a:solidFill>
                <a:latin typeface="Times New Roman" panose="02020603050405020304" pitchFamily="18" charset="0"/>
              </a:defRPr>
            </a:lvl2pPr>
            <a:lvl3pPr marL="968375" defTabSz="968375" eaLnBrk="0" hangingPunct="0">
              <a:defRPr sz="2400">
                <a:solidFill>
                  <a:schemeClr val="tx1"/>
                </a:solidFill>
                <a:latin typeface="Times New Roman" panose="02020603050405020304" pitchFamily="18" charset="0"/>
              </a:defRPr>
            </a:lvl3pPr>
            <a:lvl4pPr marL="1452563" defTabSz="968375" eaLnBrk="0" hangingPunct="0">
              <a:defRPr sz="2400">
                <a:solidFill>
                  <a:schemeClr val="tx1"/>
                </a:solidFill>
                <a:latin typeface="Times New Roman" panose="02020603050405020304" pitchFamily="18" charset="0"/>
              </a:defRPr>
            </a:lvl4pPr>
            <a:lvl5pPr marL="1936750" defTabSz="968375" eaLnBrk="0" hangingPunct="0">
              <a:defRPr sz="2400">
                <a:solidFill>
                  <a:schemeClr val="tx1"/>
                </a:solidFill>
                <a:latin typeface="Times New Roman" panose="02020603050405020304" pitchFamily="18" charset="0"/>
              </a:defRPr>
            </a:lvl5pPr>
            <a:lvl6pPr marL="2393950" defTabSz="968375" eaLnBrk="0" fontAlgn="base" hangingPunct="0">
              <a:spcBef>
                <a:spcPct val="0"/>
              </a:spcBef>
              <a:spcAft>
                <a:spcPct val="0"/>
              </a:spcAft>
              <a:defRPr sz="2400">
                <a:solidFill>
                  <a:schemeClr val="tx1"/>
                </a:solidFill>
                <a:latin typeface="Times New Roman" panose="02020603050405020304" pitchFamily="18" charset="0"/>
              </a:defRPr>
            </a:lvl6pPr>
            <a:lvl7pPr marL="2851150" defTabSz="968375" eaLnBrk="0" fontAlgn="base" hangingPunct="0">
              <a:spcBef>
                <a:spcPct val="0"/>
              </a:spcBef>
              <a:spcAft>
                <a:spcPct val="0"/>
              </a:spcAft>
              <a:defRPr sz="2400">
                <a:solidFill>
                  <a:schemeClr val="tx1"/>
                </a:solidFill>
                <a:latin typeface="Times New Roman" panose="02020603050405020304" pitchFamily="18" charset="0"/>
              </a:defRPr>
            </a:lvl7pPr>
            <a:lvl8pPr marL="3308350" defTabSz="968375" eaLnBrk="0" fontAlgn="base" hangingPunct="0">
              <a:spcBef>
                <a:spcPct val="0"/>
              </a:spcBef>
              <a:spcAft>
                <a:spcPct val="0"/>
              </a:spcAft>
              <a:defRPr sz="2400">
                <a:solidFill>
                  <a:schemeClr val="tx1"/>
                </a:solidFill>
                <a:latin typeface="Times New Roman" panose="02020603050405020304" pitchFamily="18" charset="0"/>
              </a:defRPr>
            </a:lvl8pPr>
            <a:lvl9pPr marL="3765550" defTabSz="968375"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800">
                <a:solidFill>
                  <a:srgbClr val="000000"/>
                </a:solidFill>
                <a:latin typeface="Arial" panose="020B0604020202020204" pitchFamily="34" charset="0"/>
              </a:rPr>
              <a:t>Process/</a:t>
            </a:r>
          </a:p>
          <a:p>
            <a:r>
              <a:rPr lang="en-US" altLang="en-US" sz="1800">
                <a:solidFill>
                  <a:srgbClr val="000000"/>
                </a:solidFill>
                <a:latin typeface="Arial" panose="020B0604020202020204" pitchFamily="34" charset="0"/>
              </a:rPr>
              <a:t>Service</a:t>
            </a:r>
          </a:p>
          <a:p>
            <a:r>
              <a:rPr lang="en-US" altLang="en-US" sz="1800">
                <a:solidFill>
                  <a:srgbClr val="000000"/>
                </a:solidFill>
                <a:latin typeface="Arial" panose="020B0604020202020204" pitchFamily="34" charset="0"/>
              </a:rPr>
              <a:t>Generation</a:t>
            </a:r>
            <a:endParaRPr lang="en-US" altLang="en-US" sz="1800" b="1">
              <a:latin typeface="Arial" panose="020B0604020202020204" pitchFamily="34" charset="0"/>
            </a:endParaRPr>
          </a:p>
        </p:txBody>
      </p:sp>
      <p:sp>
        <p:nvSpPr>
          <p:cNvPr id="662545" name="Rectangle 17">
            <a:extLst>
              <a:ext uri="{FF2B5EF4-FFF2-40B4-BE49-F238E27FC236}">
                <a16:creationId xmlns:a16="http://schemas.microsoft.com/office/drawing/2014/main" id="{482DAE94-69E9-B106-CA46-13F42FD79982}"/>
              </a:ext>
            </a:extLst>
          </p:cNvPr>
          <p:cNvSpPr>
            <a:spLocks noChangeArrowheads="1"/>
          </p:cNvSpPr>
          <p:nvPr/>
        </p:nvSpPr>
        <p:spPr bwMode="gray">
          <a:xfrm>
            <a:off x="411163" y="6462713"/>
            <a:ext cx="1422400" cy="5492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968375" eaLnBrk="0" hangingPunct="0">
              <a:defRPr sz="2400">
                <a:solidFill>
                  <a:schemeClr val="tx1"/>
                </a:solidFill>
                <a:latin typeface="Times New Roman" panose="02020603050405020304" pitchFamily="18" charset="0"/>
              </a:defRPr>
            </a:lvl1pPr>
            <a:lvl2pPr marL="484188" defTabSz="968375" eaLnBrk="0" hangingPunct="0">
              <a:defRPr sz="2400">
                <a:solidFill>
                  <a:schemeClr val="tx1"/>
                </a:solidFill>
                <a:latin typeface="Times New Roman" panose="02020603050405020304" pitchFamily="18" charset="0"/>
              </a:defRPr>
            </a:lvl2pPr>
            <a:lvl3pPr marL="968375" defTabSz="968375" eaLnBrk="0" hangingPunct="0">
              <a:defRPr sz="2400">
                <a:solidFill>
                  <a:schemeClr val="tx1"/>
                </a:solidFill>
                <a:latin typeface="Times New Roman" panose="02020603050405020304" pitchFamily="18" charset="0"/>
              </a:defRPr>
            </a:lvl3pPr>
            <a:lvl4pPr marL="1452563" defTabSz="968375" eaLnBrk="0" hangingPunct="0">
              <a:defRPr sz="2400">
                <a:solidFill>
                  <a:schemeClr val="tx1"/>
                </a:solidFill>
                <a:latin typeface="Times New Roman" panose="02020603050405020304" pitchFamily="18" charset="0"/>
              </a:defRPr>
            </a:lvl4pPr>
            <a:lvl5pPr marL="1936750" defTabSz="968375" eaLnBrk="0" hangingPunct="0">
              <a:defRPr sz="2400">
                <a:solidFill>
                  <a:schemeClr val="tx1"/>
                </a:solidFill>
                <a:latin typeface="Times New Roman" panose="02020603050405020304" pitchFamily="18" charset="0"/>
              </a:defRPr>
            </a:lvl5pPr>
            <a:lvl6pPr marL="2393950" defTabSz="968375" eaLnBrk="0" fontAlgn="base" hangingPunct="0">
              <a:spcBef>
                <a:spcPct val="0"/>
              </a:spcBef>
              <a:spcAft>
                <a:spcPct val="0"/>
              </a:spcAft>
              <a:defRPr sz="2400">
                <a:solidFill>
                  <a:schemeClr val="tx1"/>
                </a:solidFill>
                <a:latin typeface="Times New Roman" panose="02020603050405020304" pitchFamily="18" charset="0"/>
              </a:defRPr>
            </a:lvl6pPr>
            <a:lvl7pPr marL="2851150" defTabSz="968375" eaLnBrk="0" fontAlgn="base" hangingPunct="0">
              <a:spcBef>
                <a:spcPct val="0"/>
              </a:spcBef>
              <a:spcAft>
                <a:spcPct val="0"/>
              </a:spcAft>
              <a:defRPr sz="2400">
                <a:solidFill>
                  <a:schemeClr val="tx1"/>
                </a:solidFill>
                <a:latin typeface="Times New Roman" panose="02020603050405020304" pitchFamily="18" charset="0"/>
              </a:defRPr>
            </a:lvl7pPr>
            <a:lvl8pPr marL="3308350" defTabSz="968375" eaLnBrk="0" fontAlgn="base" hangingPunct="0">
              <a:spcBef>
                <a:spcPct val="0"/>
              </a:spcBef>
              <a:spcAft>
                <a:spcPct val="0"/>
              </a:spcAft>
              <a:defRPr sz="2400">
                <a:solidFill>
                  <a:schemeClr val="tx1"/>
                </a:solidFill>
                <a:latin typeface="Times New Roman" panose="02020603050405020304" pitchFamily="18" charset="0"/>
              </a:defRPr>
            </a:lvl8pPr>
            <a:lvl9pPr marL="3765550" defTabSz="968375"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800">
                <a:solidFill>
                  <a:srgbClr val="000000"/>
                </a:solidFill>
                <a:latin typeface="Arial" panose="020B0604020202020204" pitchFamily="34" charset="0"/>
              </a:rPr>
              <a:t>Technologies/</a:t>
            </a:r>
          </a:p>
          <a:p>
            <a:r>
              <a:rPr lang="en-US" altLang="en-US" sz="1800">
                <a:solidFill>
                  <a:srgbClr val="000000"/>
                </a:solidFill>
                <a:latin typeface="Arial" panose="020B0604020202020204" pitchFamily="34" charset="0"/>
              </a:rPr>
              <a:t>Platforms</a:t>
            </a:r>
            <a:endParaRPr lang="en-US" altLang="en-US" sz="1800" b="1">
              <a:latin typeface="Arial" panose="020B0604020202020204" pitchFamily="34" charset="0"/>
            </a:endParaRPr>
          </a:p>
        </p:txBody>
      </p:sp>
      <p:sp>
        <p:nvSpPr>
          <p:cNvPr id="662546" name="Rectangle 18">
            <a:extLst>
              <a:ext uri="{FF2B5EF4-FFF2-40B4-BE49-F238E27FC236}">
                <a16:creationId xmlns:a16="http://schemas.microsoft.com/office/drawing/2014/main" id="{BC11F6CA-E4E2-A1A8-7E95-C3627B78F76F}"/>
              </a:ext>
            </a:extLst>
          </p:cNvPr>
          <p:cNvSpPr>
            <a:spLocks noChangeArrowheads="1"/>
          </p:cNvSpPr>
          <p:nvPr/>
        </p:nvSpPr>
        <p:spPr bwMode="gray">
          <a:xfrm>
            <a:off x="411163" y="1622425"/>
            <a:ext cx="6223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968375" eaLnBrk="0" hangingPunct="0">
              <a:defRPr sz="2400">
                <a:solidFill>
                  <a:schemeClr val="tx1"/>
                </a:solidFill>
                <a:latin typeface="Times New Roman" panose="02020603050405020304" pitchFamily="18" charset="0"/>
              </a:defRPr>
            </a:lvl1pPr>
            <a:lvl2pPr marL="484188" defTabSz="968375" eaLnBrk="0" hangingPunct="0">
              <a:defRPr sz="2400">
                <a:solidFill>
                  <a:schemeClr val="tx1"/>
                </a:solidFill>
                <a:latin typeface="Times New Roman" panose="02020603050405020304" pitchFamily="18" charset="0"/>
              </a:defRPr>
            </a:lvl2pPr>
            <a:lvl3pPr marL="968375" defTabSz="968375" eaLnBrk="0" hangingPunct="0">
              <a:defRPr sz="2400">
                <a:solidFill>
                  <a:schemeClr val="tx1"/>
                </a:solidFill>
                <a:latin typeface="Times New Roman" panose="02020603050405020304" pitchFamily="18" charset="0"/>
              </a:defRPr>
            </a:lvl3pPr>
            <a:lvl4pPr marL="1452563" defTabSz="968375" eaLnBrk="0" hangingPunct="0">
              <a:defRPr sz="2400">
                <a:solidFill>
                  <a:schemeClr val="tx1"/>
                </a:solidFill>
                <a:latin typeface="Times New Roman" panose="02020603050405020304" pitchFamily="18" charset="0"/>
              </a:defRPr>
            </a:lvl4pPr>
            <a:lvl5pPr marL="1936750" defTabSz="968375" eaLnBrk="0" hangingPunct="0">
              <a:defRPr sz="2400">
                <a:solidFill>
                  <a:schemeClr val="tx1"/>
                </a:solidFill>
                <a:latin typeface="Times New Roman" panose="02020603050405020304" pitchFamily="18" charset="0"/>
              </a:defRPr>
            </a:lvl5pPr>
            <a:lvl6pPr marL="2393950" defTabSz="968375" eaLnBrk="0" fontAlgn="base" hangingPunct="0">
              <a:spcBef>
                <a:spcPct val="0"/>
              </a:spcBef>
              <a:spcAft>
                <a:spcPct val="0"/>
              </a:spcAft>
              <a:defRPr sz="2400">
                <a:solidFill>
                  <a:schemeClr val="tx1"/>
                </a:solidFill>
                <a:latin typeface="Times New Roman" panose="02020603050405020304" pitchFamily="18" charset="0"/>
              </a:defRPr>
            </a:lvl6pPr>
            <a:lvl7pPr marL="2851150" defTabSz="968375" eaLnBrk="0" fontAlgn="base" hangingPunct="0">
              <a:spcBef>
                <a:spcPct val="0"/>
              </a:spcBef>
              <a:spcAft>
                <a:spcPct val="0"/>
              </a:spcAft>
              <a:defRPr sz="2400">
                <a:solidFill>
                  <a:schemeClr val="tx1"/>
                </a:solidFill>
                <a:latin typeface="Times New Roman" panose="02020603050405020304" pitchFamily="18" charset="0"/>
              </a:defRPr>
            </a:lvl7pPr>
            <a:lvl8pPr marL="3308350" defTabSz="968375" eaLnBrk="0" fontAlgn="base" hangingPunct="0">
              <a:spcBef>
                <a:spcPct val="0"/>
              </a:spcBef>
              <a:spcAft>
                <a:spcPct val="0"/>
              </a:spcAft>
              <a:defRPr sz="2400">
                <a:solidFill>
                  <a:schemeClr val="tx1"/>
                </a:solidFill>
                <a:latin typeface="Times New Roman" panose="02020603050405020304" pitchFamily="18" charset="0"/>
              </a:defRPr>
            </a:lvl8pPr>
            <a:lvl9pPr marL="3765550" defTabSz="968375"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800">
                <a:solidFill>
                  <a:srgbClr val="000000"/>
                </a:solidFill>
                <a:latin typeface="Arial" panose="020B0604020202020204" pitchFamily="34" charset="0"/>
              </a:rPr>
              <a:t>Vision</a:t>
            </a:r>
            <a:endParaRPr lang="en-US" altLang="en-US" sz="1800" b="1">
              <a:latin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7954" name="Rectangle 2">
            <a:extLst>
              <a:ext uri="{FF2B5EF4-FFF2-40B4-BE49-F238E27FC236}">
                <a16:creationId xmlns:a16="http://schemas.microsoft.com/office/drawing/2014/main" id="{C79EE8B6-E505-08A4-FD8A-60553AEB8C9E}"/>
              </a:ext>
            </a:extLst>
          </p:cNvPr>
          <p:cNvSpPr>
            <a:spLocks noGrp="1" noChangeArrowheads="1"/>
          </p:cNvSpPr>
          <p:nvPr>
            <p:ph type="body" idx="1"/>
          </p:nvPr>
        </p:nvSpPr>
        <p:spPr>
          <a:xfrm>
            <a:off x="593725" y="5722938"/>
            <a:ext cx="3008313" cy="3900487"/>
          </a:xfrm>
          <a:noFill/>
          <a:ln/>
        </p:spPr>
        <p:txBody>
          <a:bodyPr tIns="247620" bIns="247620"/>
          <a:lstStyle/>
          <a:p>
            <a:pPr>
              <a:tabLst>
                <a:tab pos="112713" algn="l"/>
                <a:tab pos="425450" algn="l"/>
              </a:tabLst>
            </a:pPr>
            <a:r>
              <a:rPr lang="en-US" altLang="en-US"/>
              <a:t>Many companies take the “Ready, Fire, Aim” approach to product/service design. Leading causes of new product failures include:</a:t>
            </a:r>
          </a:p>
          <a:p>
            <a:pPr>
              <a:tabLst>
                <a:tab pos="112713" algn="l"/>
                <a:tab pos="425450" algn="l"/>
              </a:tabLst>
            </a:pPr>
            <a:r>
              <a:rPr lang="en-US" altLang="en-US"/>
              <a:t> 	Inadequate market analysis.</a:t>
            </a:r>
          </a:p>
          <a:p>
            <a:pPr>
              <a:tabLst>
                <a:tab pos="112713" algn="l"/>
                <a:tab pos="425450" algn="l"/>
              </a:tabLst>
            </a:pPr>
            <a:r>
              <a:rPr lang="en-US" altLang="en-US"/>
              <a:t> 	Product design/manufacturing problems.</a:t>
            </a:r>
          </a:p>
          <a:p>
            <a:pPr>
              <a:tabLst>
                <a:tab pos="112713" algn="l"/>
                <a:tab pos="425450" algn="l"/>
              </a:tabLst>
            </a:pPr>
            <a:r>
              <a:rPr lang="en-US" altLang="en-US"/>
              <a:t> 	Lack of effective marketing effort.</a:t>
            </a:r>
          </a:p>
          <a:p>
            <a:pPr>
              <a:tabLst>
                <a:tab pos="112713" algn="l"/>
                <a:tab pos="425450" algn="l"/>
              </a:tabLst>
            </a:pPr>
            <a:r>
              <a:rPr lang="en-US" altLang="en-US"/>
              <a:t> 	Higher costs than anticipated.</a:t>
            </a:r>
          </a:p>
          <a:p>
            <a:pPr>
              <a:tabLst>
                <a:tab pos="112713" algn="l"/>
                <a:tab pos="425450" algn="l"/>
              </a:tabLst>
            </a:pPr>
            <a:r>
              <a:rPr lang="en-US" altLang="en-US" sz="1000"/>
              <a:t>Source: </a:t>
            </a:r>
            <a:r>
              <a:rPr lang="en-US" altLang="en-US" sz="1000" i="1"/>
              <a:t>Winning At New Products, </a:t>
            </a:r>
            <a:br>
              <a:rPr lang="en-US" altLang="en-US" sz="1000" i="1"/>
            </a:br>
            <a:r>
              <a:rPr lang="en-US" altLang="en-US" sz="1000" i="1"/>
              <a:t>		</a:t>
            </a:r>
            <a:r>
              <a:rPr lang="en-US" altLang="en-US" sz="1000"/>
              <a:t>Robert G. Cooper, 1986.</a:t>
            </a:r>
            <a:endParaRPr lang="en-US" altLang="en-US"/>
          </a:p>
          <a:p>
            <a:pPr>
              <a:tabLst>
                <a:tab pos="112713" algn="l"/>
                <a:tab pos="425450" algn="l"/>
              </a:tabLst>
            </a:pPr>
            <a:endParaRPr lang="en-US" altLang="en-US"/>
          </a:p>
        </p:txBody>
      </p:sp>
      <p:sp>
        <p:nvSpPr>
          <p:cNvPr id="637955" name="Rectangle 3">
            <a:extLst>
              <a:ext uri="{FF2B5EF4-FFF2-40B4-BE49-F238E27FC236}">
                <a16:creationId xmlns:a16="http://schemas.microsoft.com/office/drawing/2014/main" id="{82FA2107-7FCA-E4B3-7582-BFE302B64163}"/>
              </a:ext>
            </a:extLst>
          </p:cNvPr>
          <p:cNvSpPr>
            <a:spLocks noChangeArrowheads="1" noTextEdit="1"/>
          </p:cNvSpPr>
          <p:nvPr>
            <p:ph type="sldImg"/>
          </p:nvPr>
        </p:nvSpPr>
        <p:spPr>
          <a:xfrm>
            <a:off x="127000" y="488950"/>
            <a:ext cx="7270750" cy="5033963"/>
          </a:xfrm>
          <a:ln/>
          <a:extLst>
            <a:ext uri="{909E8E84-426E-40DD-AFC4-6F175D3DCCD1}">
              <a14:hiddenFill xmlns:a14="http://schemas.microsoft.com/office/drawing/2010/main">
                <a:noFill/>
              </a14:hiddenFill>
            </a:ext>
          </a:extLst>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8914" name="Rectangle 2">
            <a:extLst>
              <a:ext uri="{FF2B5EF4-FFF2-40B4-BE49-F238E27FC236}">
                <a16:creationId xmlns:a16="http://schemas.microsoft.com/office/drawing/2014/main" id="{FE366F25-0E3D-406B-79BE-6AA0A948D004}"/>
              </a:ext>
            </a:extLst>
          </p:cNvPr>
          <p:cNvSpPr>
            <a:spLocks noChangeArrowheads="1" noTextEdit="1"/>
          </p:cNvSpPr>
          <p:nvPr>
            <p:ph type="sldImg"/>
          </p:nvPr>
        </p:nvSpPr>
        <p:spPr>
          <a:xfrm>
            <a:off x="790575" y="773113"/>
            <a:ext cx="5521325" cy="3824287"/>
          </a:xfrm>
          <a:ln w="12700" cap="flat">
            <a:solidFill>
              <a:schemeClr val="tx1"/>
            </a:solidFill>
            <a:miter lim="800000"/>
            <a:headEnd/>
            <a:tailEnd/>
          </a:ln>
          <a:extLst>
            <a:ext uri="{909E8E84-426E-40DD-AFC4-6F175D3DCCD1}">
              <a14:hiddenFill xmlns:a14="http://schemas.microsoft.com/office/drawing/2010/main">
                <a:noFill/>
              </a14:hiddenFill>
            </a:ext>
          </a:extLst>
        </p:spPr>
      </p:sp>
      <p:sp>
        <p:nvSpPr>
          <p:cNvPr id="678915" name="Rectangle 3">
            <a:extLst>
              <a:ext uri="{FF2B5EF4-FFF2-40B4-BE49-F238E27FC236}">
                <a16:creationId xmlns:a16="http://schemas.microsoft.com/office/drawing/2014/main" id="{3C8076D5-5666-8619-9027-45A72F382E73}"/>
              </a:ext>
            </a:extLst>
          </p:cNvPr>
          <p:cNvSpPr>
            <a:spLocks noGrp="1" noChangeArrowheads="1"/>
          </p:cNvSpPr>
          <p:nvPr>
            <p:ph type="body" idx="1"/>
          </p:nvPr>
        </p:nvSpPr>
        <p:spPr>
          <a:xfrm>
            <a:off x="946150" y="4860925"/>
            <a:ext cx="5207000" cy="4603750"/>
          </a:xfrm>
          <a:ln/>
        </p:spPr>
        <p:txBody>
          <a:bodyPr lIns="99386" tIns="49693" rIns="99386" bIns="49693"/>
          <a:lstStyle/>
          <a:p>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1570" name="Rectangle 2">
            <a:extLst>
              <a:ext uri="{FF2B5EF4-FFF2-40B4-BE49-F238E27FC236}">
                <a16:creationId xmlns:a16="http://schemas.microsoft.com/office/drawing/2014/main" id="{6FB58682-3654-A7FF-484E-B424161A7289}"/>
              </a:ext>
            </a:extLst>
          </p:cNvPr>
          <p:cNvSpPr>
            <a:spLocks noChangeArrowheads="1" noTextEdit="1"/>
          </p:cNvSpPr>
          <p:nvPr>
            <p:ph type="sldImg"/>
          </p:nvPr>
        </p:nvSpPr>
        <p:spPr>
          <a:xfrm>
            <a:off x="117475" y="341313"/>
            <a:ext cx="6897688" cy="4775200"/>
          </a:xfrm>
        </p:spPr>
      </p:sp>
      <p:sp>
        <p:nvSpPr>
          <p:cNvPr id="621571" name="Rectangle 3">
            <a:extLst>
              <a:ext uri="{FF2B5EF4-FFF2-40B4-BE49-F238E27FC236}">
                <a16:creationId xmlns:a16="http://schemas.microsoft.com/office/drawing/2014/main" id="{44DFDBB7-FF18-0D5F-05E0-9C16F72EC5DB}"/>
              </a:ext>
            </a:extLst>
          </p:cNvPr>
          <p:cNvSpPr>
            <a:spLocks noGrp="1" noChangeArrowheads="1"/>
          </p:cNvSpPr>
          <p:nvPr>
            <p:ph type="body" idx="1"/>
          </p:nvPr>
        </p:nvSpPr>
        <p:spPr/>
        <p:txBody>
          <a:bodyPr/>
          <a:lstStyle/>
          <a:p>
            <a:r>
              <a:rPr lang="en-US" altLang="en-US"/>
              <a:t>One major difference between Process Improvement, Process Design, and Process Management is project focus. Process Improvement and Process Design are project based, whereas Process Management focuses on ongoing process control.</a:t>
            </a:r>
          </a:p>
          <a:p>
            <a:endParaRPr lang="en-US" altLang="en-US"/>
          </a:p>
          <a:p>
            <a:r>
              <a:rPr lang="en-US" altLang="en-US"/>
              <a:t>One difference between improvement and design is CTQ focus. With improvement, a specific CTQ is drilled down to key drivers. Design looks across CTQs and creates a product, service, or process which optimizes performance for the critical ones (multiple CTQs).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18" name="Rectangle 2">
            <a:extLst>
              <a:ext uri="{FF2B5EF4-FFF2-40B4-BE49-F238E27FC236}">
                <a16:creationId xmlns:a16="http://schemas.microsoft.com/office/drawing/2014/main" id="{D719516A-F381-04EB-665E-2301D1972B62}"/>
              </a:ext>
            </a:extLst>
          </p:cNvPr>
          <p:cNvSpPr>
            <a:spLocks noChangeArrowheads="1" noTextEdit="1"/>
          </p:cNvSpPr>
          <p:nvPr>
            <p:ph type="sldImg"/>
          </p:nvPr>
        </p:nvSpPr>
        <p:spPr>
          <a:xfrm>
            <a:off x="117475" y="341313"/>
            <a:ext cx="6897688" cy="4775200"/>
          </a:xfrm>
        </p:spPr>
      </p:sp>
      <p:sp>
        <p:nvSpPr>
          <p:cNvPr id="623619" name="Rectangle 3">
            <a:extLst>
              <a:ext uri="{FF2B5EF4-FFF2-40B4-BE49-F238E27FC236}">
                <a16:creationId xmlns:a16="http://schemas.microsoft.com/office/drawing/2014/main" id="{54D8275E-ED68-06FF-936E-57EC428EEEEF}"/>
              </a:ext>
            </a:extLst>
          </p:cNvPr>
          <p:cNvSpPr>
            <a:spLocks noGrp="1" noChangeArrowheads="1"/>
          </p:cNvSpPr>
          <p:nvPr>
            <p:ph type="body" idx="1"/>
          </p:nvPr>
        </p:nvSpPr>
        <p:spPr>
          <a:xfrm>
            <a:off x="552450" y="5822950"/>
            <a:ext cx="6230938" cy="3814763"/>
          </a:xfrm>
        </p:spPr>
        <p:txBody>
          <a:bodyPr/>
          <a:lstStyle/>
          <a:p>
            <a:r>
              <a:rPr lang="en-US" altLang="en-US"/>
              <a:t>What is the difference between “broken” and “needs to improve”?  A process is broken when it:</a:t>
            </a:r>
          </a:p>
          <a:p>
            <a:pPr lvl="1"/>
            <a:r>
              <a:rPr lang="en-US" altLang="en-US"/>
              <a:t>is not designed for current capacity</a:t>
            </a:r>
          </a:p>
          <a:p>
            <a:pPr lvl="1"/>
            <a:r>
              <a:rPr lang="en-US" altLang="en-US"/>
              <a:t>is failing on multiple CTQs.</a:t>
            </a:r>
          </a:p>
          <a:p>
            <a:pPr lvl="1"/>
            <a:endParaRPr lang="en-US" altLang="en-US"/>
          </a:p>
          <a:p>
            <a:r>
              <a:rPr lang="en-US" altLang="en-US"/>
              <a:t>A process is treated as not existing when multiple or non-standard versions of the process exist.</a:t>
            </a:r>
          </a:p>
          <a:p>
            <a:endParaRPr lang="en-US" altLang="en-US"/>
          </a:p>
          <a:p>
            <a:r>
              <a:rPr lang="en-US" altLang="en-US"/>
              <a:t>Entitlement refers to a process that can be improved no further using the existing technology.  Evidence of reaching entitlement include:</a:t>
            </a:r>
          </a:p>
          <a:p>
            <a:pPr lvl="1"/>
            <a:r>
              <a:rPr lang="en-US" altLang="en-US"/>
              <a:t>Repeated unsuccessful improvement attempts</a:t>
            </a:r>
          </a:p>
          <a:p>
            <a:pPr lvl="1"/>
            <a:r>
              <a:rPr lang="en-US" altLang="en-US"/>
              <a:t>High process sigma levels (4.0-5.0) and inability to improve via DFSS activities.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5666" name="Rectangle 2">
            <a:extLst>
              <a:ext uri="{FF2B5EF4-FFF2-40B4-BE49-F238E27FC236}">
                <a16:creationId xmlns:a16="http://schemas.microsoft.com/office/drawing/2014/main" id="{0E806370-EB82-FB1B-FEBE-16A30311AEFC}"/>
              </a:ext>
            </a:extLst>
          </p:cNvPr>
          <p:cNvSpPr>
            <a:spLocks noChangeArrowheads="1" noTextEdit="1"/>
          </p:cNvSpPr>
          <p:nvPr>
            <p:ph type="sldImg"/>
          </p:nvPr>
        </p:nvSpPr>
        <p:spPr>
          <a:xfrm>
            <a:off x="117475" y="341313"/>
            <a:ext cx="6897688" cy="4775200"/>
          </a:xfrm>
        </p:spPr>
      </p:sp>
      <p:sp>
        <p:nvSpPr>
          <p:cNvPr id="625667" name="Rectangle 3">
            <a:extLst>
              <a:ext uri="{FF2B5EF4-FFF2-40B4-BE49-F238E27FC236}">
                <a16:creationId xmlns:a16="http://schemas.microsoft.com/office/drawing/2014/main" id="{9218E382-906D-ADF3-537A-69AC9A7C751E}"/>
              </a:ext>
            </a:extLst>
          </p:cNvPr>
          <p:cNvSpPr>
            <a:spLocks noGrp="1" noChangeArrowheads="1"/>
          </p:cNvSpPr>
          <p:nvPr>
            <p:ph type="body" idx="1"/>
          </p:nvPr>
        </p:nvSpPr>
        <p:spPr>
          <a:xfrm>
            <a:off x="552450" y="5822950"/>
            <a:ext cx="6230938" cy="3814763"/>
          </a:xfrm>
        </p:spPr>
        <p:txBody>
          <a:bodyPr/>
          <a:lstStyle/>
          <a:p>
            <a:r>
              <a:rPr lang="en-US" altLang="en-US"/>
              <a:t>Determining If Incremental Improvement  Is Enough:</a:t>
            </a:r>
          </a:p>
          <a:p>
            <a:pPr lvl="1"/>
            <a:r>
              <a:rPr lang="en-US" altLang="en-US"/>
              <a:t>If the process has reached its entitlement, incremental improvement will probably not be enough (i.e., “No”).</a:t>
            </a:r>
          </a:p>
          <a:p>
            <a:pPr lvl="2"/>
            <a:endParaRPr lang="en-US" altLang="en-US"/>
          </a:p>
          <a:p>
            <a:pPr lvl="1"/>
            <a:r>
              <a:rPr lang="en-US" altLang="en-US"/>
              <a:t>If the process is “broken,” that is, fails to achieve many CTQs, incremental improvements may not be appropriate (i.e., “No”).</a:t>
            </a:r>
          </a:p>
          <a:p>
            <a:pPr lvl="1"/>
            <a:endParaRPr lang="en-US" altLang="en-US"/>
          </a:p>
          <a:p>
            <a:pPr lvl="1"/>
            <a:r>
              <a:rPr lang="en-US" altLang="en-US"/>
              <a:t>In Analyze Opportunities, teams often come to the conclusion that the process they are improving may have reached entitlement or that incremental improvement will not improve the process enough to meet CTQs or CTPs.   Teams then transition to DFSS.</a:t>
            </a:r>
          </a:p>
          <a:p>
            <a:pPr lvl="1"/>
            <a:endParaRPr lang="en-US" altLang="en-US"/>
          </a:p>
          <a:p>
            <a:pPr lvl="1"/>
            <a:r>
              <a:rPr lang="en-US" altLang="en-US"/>
              <a:t>In Define Opportunities, teams receive a Charter; they are charged with reviewing it, defining its scope, and building a Project Plan.  Teams often are required to transition to DFSS when they find that the process they are improving does not formally exist.</a:t>
            </a:r>
          </a:p>
          <a:p>
            <a:pPr lvl="1"/>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7714" name="Rectangle 2">
            <a:extLst>
              <a:ext uri="{FF2B5EF4-FFF2-40B4-BE49-F238E27FC236}">
                <a16:creationId xmlns:a16="http://schemas.microsoft.com/office/drawing/2014/main" id="{A0035533-C2EC-8050-1D6F-C464FA265389}"/>
              </a:ext>
            </a:extLst>
          </p:cNvPr>
          <p:cNvSpPr>
            <a:spLocks noChangeArrowheads="1" noTextEdit="1"/>
          </p:cNvSpPr>
          <p:nvPr>
            <p:ph type="sldImg"/>
          </p:nvPr>
        </p:nvSpPr>
        <p:spPr>
          <a:xfrm>
            <a:off x="117475" y="341313"/>
            <a:ext cx="6897688" cy="4775200"/>
          </a:xfrm>
        </p:spPr>
      </p:sp>
      <p:sp>
        <p:nvSpPr>
          <p:cNvPr id="627715" name="Rectangle 3">
            <a:extLst>
              <a:ext uri="{FF2B5EF4-FFF2-40B4-BE49-F238E27FC236}">
                <a16:creationId xmlns:a16="http://schemas.microsoft.com/office/drawing/2014/main" id="{23FD523E-7B86-848F-65C5-50C590360546}"/>
              </a:ext>
            </a:extLst>
          </p:cNvPr>
          <p:cNvSpPr>
            <a:spLocks noGrp="1" noChangeArrowheads="1"/>
          </p:cNvSpPr>
          <p:nvPr>
            <p:ph type="body" idx="1"/>
          </p:nvPr>
        </p:nvSpPr>
        <p:spPr/>
        <p:txBody>
          <a:bodyPr/>
          <a:lstStyle/>
          <a:p>
            <a:endParaRPr lang="en-AU"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2898" name="Rectangle 2">
            <a:extLst>
              <a:ext uri="{FF2B5EF4-FFF2-40B4-BE49-F238E27FC236}">
                <a16:creationId xmlns:a16="http://schemas.microsoft.com/office/drawing/2014/main" id="{B47D3C56-90E3-E8CD-D10B-1ECEDA1F9C7A}"/>
              </a:ext>
            </a:extLst>
          </p:cNvPr>
          <p:cNvSpPr>
            <a:spLocks noChangeArrowheads="1" noTextEdit="1"/>
          </p:cNvSpPr>
          <p:nvPr>
            <p:ph type="sldImg"/>
          </p:nvPr>
        </p:nvSpPr>
        <p:spPr>
          <a:xfrm>
            <a:off x="15875" y="342900"/>
            <a:ext cx="7388225" cy="5114925"/>
          </a:xfrm>
        </p:spPr>
      </p:sp>
      <p:sp>
        <p:nvSpPr>
          <p:cNvPr id="592899" name="Rectangle 3">
            <a:extLst>
              <a:ext uri="{FF2B5EF4-FFF2-40B4-BE49-F238E27FC236}">
                <a16:creationId xmlns:a16="http://schemas.microsoft.com/office/drawing/2014/main" id="{E237DF95-EAD9-3423-455F-A4E03DCA5B01}"/>
              </a:ext>
            </a:extLst>
          </p:cNvPr>
          <p:cNvSpPr>
            <a:spLocks noGrp="1" noChangeArrowheads="1"/>
          </p:cNvSpPr>
          <p:nvPr>
            <p:ph type="body" idx="1"/>
          </p:nvPr>
        </p:nvSpPr>
        <p:spPr/>
        <p:txBody>
          <a:bodyPr/>
          <a:lstStyle/>
          <a:p>
            <a:endParaRPr lang="en-GB"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946" name="Rectangle 2">
            <a:extLst>
              <a:ext uri="{FF2B5EF4-FFF2-40B4-BE49-F238E27FC236}">
                <a16:creationId xmlns:a16="http://schemas.microsoft.com/office/drawing/2014/main" id="{C3C02EE9-B95D-BAC2-A2A2-EC441E0C8D8B}"/>
              </a:ext>
            </a:extLst>
          </p:cNvPr>
          <p:cNvSpPr>
            <a:spLocks noChangeArrowheads="1" noTextEdit="1"/>
          </p:cNvSpPr>
          <p:nvPr>
            <p:ph type="sldImg"/>
          </p:nvPr>
        </p:nvSpPr>
        <p:spPr>
          <a:xfrm>
            <a:off x="15875" y="342900"/>
            <a:ext cx="7388225" cy="5114925"/>
          </a:xfrm>
        </p:spPr>
      </p:sp>
      <p:sp>
        <p:nvSpPr>
          <p:cNvPr id="594947" name="Rectangle 3">
            <a:extLst>
              <a:ext uri="{FF2B5EF4-FFF2-40B4-BE49-F238E27FC236}">
                <a16:creationId xmlns:a16="http://schemas.microsoft.com/office/drawing/2014/main" id="{8ECD1C17-B002-7287-8165-FE56A8AC3F55}"/>
              </a:ext>
            </a:extLst>
          </p:cNvPr>
          <p:cNvSpPr>
            <a:spLocks noGrp="1" noChangeArrowheads="1"/>
          </p:cNvSpPr>
          <p:nvPr>
            <p:ph type="body" idx="1"/>
          </p:nvPr>
        </p:nvSpPr>
        <p:spPr/>
        <p:txBody>
          <a:bodyPr/>
          <a:lstStyle/>
          <a:p>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2E6BDC-6A12-8A96-D74B-8C9EDB2B3E01}"/>
              </a:ext>
            </a:extLst>
          </p:cNvPr>
          <p:cNvSpPr>
            <a:spLocks noGrp="1"/>
          </p:cNvSpPr>
          <p:nvPr>
            <p:ph type="ctrTitle"/>
          </p:nvPr>
        </p:nvSpPr>
        <p:spPr>
          <a:xfrm>
            <a:off x="1238250" y="1122363"/>
            <a:ext cx="74295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027C404-8C03-3393-A17C-AF69680D92C4}"/>
              </a:ext>
            </a:extLst>
          </p:cNvPr>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761006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175EF0-BC39-9205-2999-FBB500379FD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08C3F70-C7E1-F3FF-322C-6C19023FABE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855150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27751C3-0F8D-4617-1C8C-7C094CA8EC08}"/>
              </a:ext>
            </a:extLst>
          </p:cNvPr>
          <p:cNvSpPr>
            <a:spLocks noGrp="1"/>
          </p:cNvSpPr>
          <p:nvPr>
            <p:ph type="title" orient="vert"/>
          </p:nvPr>
        </p:nvSpPr>
        <p:spPr>
          <a:xfrm>
            <a:off x="7242175" y="201613"/>
            <a:ext cx="2289175" cy="63881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FA1B724-1306-11B5-2EF5-01416C85190E}"/>
              </a:ext>
            </a:extLst>
          </p:cNvPr>
          <p:cNvSpPr>
            <a:spLocks noGrp="1"/>
          </p:cNvSpPr>
          <p:nvPr>
            <p:ph type="body" orient="vert" idx="1"/>
          </p:nvPr>
        </p:nvSpPr>
        <p:spPr>
          <a:xfrm>
            <a:off x="374650" y="201613"/>
            <a:ext cx="6715125" cy="63881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90772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1410C9-BA01-1807-8567-FCB8FC904BAD}"/>
              </a:ext>
            </a:extLst>
          </p:cNvPr>
          <p:cNvSpPr>
            <a:spLocks noGrp="1"/>
          </p:cNvSpPr>
          <p:nvPr>
            <p:ph type="title"/>
          </p:nvPr>
        </p:nvSpPr>
        <p:spPr>
          <a:xfrm>
            <a:off x="374650" y="201613"/>
            <a:ext cx="6978650" cy="6016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A31DBB27-EE4D-6280-F795-EC582770195F}"/>
              </a:ext>
            </a:extLst>
          </p:cNvPr>
          <p:cNvSpPr>
            <a:spLocks noGrp="1"/>
          </p:cNvSpPr>
          <p:nvPr>
            <p:ph type="body" sz="half" idx="1"/>
          </p:nvPr>
        </p:nvSpPr>
        <p:spPr>
          <a:xfrm>
            <a:off x="374650" y="1076325"/>
            <a:ext cx="4502150"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8F90B2C-21B9-492F-791C-6494B161F89B}"/>
              </a:ext>
            </a:extLst>
          </p:cNvPr>
          <p:cNvSpPr>
            <a:spLocks noGrp="1"/>
          </p:cNvSpPr>
          <p:nvPr>
            <p:ph sz="half" idx="2"/>
          </p:nvPr>
        </p:nvSpPr>
        <p:spPr>
          <a:xfrm>
            <a:off x="5029200" y="1076325"/>
            <a:ext cx="4502150"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047117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DFF895-0602-7113-9A08-AA9E12C8664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200E011-19E3-1B24-CCE9-4FEEB241F7B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422369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4806D4-7B61-5B9E-398B-84A25F020F2D}"/>
              </a:ext>
            </a:extLst>
          </p:cNvPr>
          <p:cNvSpPr>
            <a:spLocks noGrp="1"/>
          </p:cNvSpPr>
          <p:nvPr>
            <p:ph type="title"/>
          </p:nvPr>
        </p:nvSpPr>
        <p:spPr>
          <a:xfrm>
            <a:off x="676275" y="1709738"/>
            <a:ext cx="8543925"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9FCA31B-CAF1-9FAF-31C3-F61E11BC6647}"/>
              </a:ext>
            </a:extLst>
          </p:cNvPr>
          <p:cNvSpPr>
            <a:spLocks noGrp="1"/>
          </p:cNvSpPr>
          <p:nvPr>
            <p:ph type="body" idx="1"/>
          </p:nvPr>
        </p:nvSpPr>
        <p:spPr>
          <a:xfrm>
            <a:off x="676275" y="4589463"/>
            <a:ext cx="8543925"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3302011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E1CE93-A670-3B6C-9444-AC78A939B82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50C7F3B-88FB-53A3-5395-74AEFF86ED87}"/>
              </a:ext>
            </a:extLst>
          </p:cNvPr>
          <p:cNvSpPr>
            <a:spLocks noGrp="1"/>
          </p:cNvSpPr>
          <p:nvPr>
            <p:ph sz="half" idx="1"/>
          </p:nvPr>
        </p:nvSpPr>
        <p:spPr>
          <a:xfrm>
            <a:off x="374650" y="1076325"/>
            <a:ext cx="4502150"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A3EB480-F990-C7E5-67A5-97FE7ECE476D}"/>
              </a:ext>
            </a:extLst>
          </p:cNvPr>
          <p:cNvSpPr>
            <a:spLocks noGrp="1"/>
          </p:cNvSpPr>
          <p:nvPr>
            <p:ph sz="half" idx="2"/>
          </p:nvPr>
        </p:nvSpPr>
        <p:spPr>
          <a:xfrm>
            <a:off x="5029200" y="1076325"/>
            <a:ext cx="4502150"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615838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18660F-40AE-0A27-7B4C-3F107A71A1D9}"/>
              </a:ext>
            </a:extLst>
          </p:cNvPr>
          <p:cNvSpPr>
            <a:spLocks noGrp="1"/>
          </p:cNvSpPr>
          <p:nvPr>
            <p:ph type="title"/>
          </p:nvPr>
        </p:nvSpPr>
        <p:spPr>
          <a:xfrm>
            <a:off x="682625" y="365125"/>
            <a:ext cx="8543925"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A0716DF-EE1A-3E76-A0CF-3E4B8EFBA44E}"/>
              </a:ext>
            </a:extLst>
          </p:cNvPr>
          <p:cNvSpPr>
            <a:spLocks noGrp="1"/>
          </p:cNvSpPr>
          <p:nvPr>
            <p:ph type="body" idx="1"/>
          </p:nvPr>
        </p:nvSpPr>
        <p:spPr>
          <a:xfrm>
            <a:off x="682625" y="1681163"/>
            <a:ext cx="419100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8246D2C-8C87-4ED7-AD06-56204EDC366F}"/>
              </a:ext>
            </a:extLst>
          </p:cNvPr>
          <p:cNvSpPr>
            <a:spLocks noGrp="1"/>
          </p:cNvSpPr>
          <p:nvPr>
            <p:ph sz="half" idx="2"/>
          </p:nvPr>
        </p:nvSpPr>
        <p:spPr>
          <a:xfrm>
            <a:off x="682625" y="2505075"/>
            <a:ext cx="419100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1502216-54E4-2364-9405-E870BE7E8FAE}"/>
              </a:ext>
            </a:extLst>
          </p:cNvPr>
          <p:cNvSpPr>
            <a:spLocks noGrp="1"/>
          </p:cNvSpPr>
          <p:nvPr>
            <p:ph type="body" sz="quarter" idx="3"/>
          </p:nvPr>
        </p:nvSpPr>
        <p:spPr>
          <a:xfrm>
            <a:off x="5014913" y="1681163"/>
            <a:ext cx="42116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8B23D170-E0F3-E026-7106-4CC39066592A}"/>
              </a:ext>
            </a:extLst>
          </p:cNvPr>
          <p:cNvSpPr>
            <a:spLocks noGrp="1"/>
          </p:cNvSpPr>
          <p:nvPr>
            <p:ph sz="quarter" idx="4"/>
          </p:nvPr>
        </p:nvSpPr>
        <p:spPr>
          <a:xfrm>
            <a:off x="5014913" y="2505075"/>
            <a:ext cx="42116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446467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D32833-6A31-974E-FD57-0824F7C9CC2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038623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20380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A68F1B-8659-7822-3453-87754907C221}"/>
              </a:ext>
            </a:extLst>
          </p:cNvPr>
          <p:cNvSpPr>
            <a:spLocks noGrp="1"/>
          </p:cNvSpPr>
          <p:nvPr>
            <p:ph type="title"/>
          </p:nvPr>
        </p:nvSpPr>
        <p:spPr>
          <a:xfrm>
            <a:off x="682625" y="457200"/>
            <a:ext cx="3194050"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FB81B08-8704-2811-A870-D47C56F18D57}"/>
              </a:ext>
            </a:extLst>
          </p:cNvPr>
          <p:cNvSpPr>
            <a:spLocks noGrp="1"/>
          </p:cNvSpPr>
          <p:nvPr>
            <p:ph idx="1"/>
          </p:nvPr>
        </p:nvSpPr>
        <p:spPr>
          <a:xfrm>
            <a:off x="4211638" y="987425"/>
            <a:ext cx="5014912"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0399D9B-A0FD-B7A6-5E77-E0CDFDF480E5}"/>
              </a:ext>
            </a:extLst>
          </p:cNvPr>
          <p:cNvSpPr>
            <a:spLocks noGrp="1"/>
          </p:cNvSpPr>
          <p:nvPr>
            <p:ph type="body" sz="half" idx="2"/>
          </p:nvPr>
        </p:nvSpPr>
        <p:spPr>
          <a:xfrm>
            <a:off x="682625" y="2057400"/>
            <a:ext cx="319405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1439591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0A8794-4B47-5C62-7E99-3FDBC72FE5A4}"/>
              </a:ext>
            </a:extLst>
          </p:cNvPr>
          <p:cNvSpPr>
            <a:spLocks noGrp="1"/>
          </p:cNvSpPr>
          <p:nvPr>
            <p:ph type="title"/>
          </p:nvPr>
        </p:nvSpPr>
        <p:spPr>
          <a:xfrm>
            <a:off x="682625" y="457200"/>
            <a:ext cx="3194050"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45DFE0E-9655-805F-3BE7-C775221FD055}"/>
              </a:ext>
            </a:extLst>
          </p:cNvPr>
          <p:cNvSpPr>
            <a:spLocks noGrp="1"/>
          </p:cNvSpPr>
          <p:nvPr>
            <p:ph type="pic" idx="1"/>
          </p:nvPr>
        </p:nvSpPr>
        <p:spPr>
          <a:xfrm>
            <a:off x="4211638" y="987425"/>
            <a:ext cx="5014912"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A5132E3-B7D0-5A38-467F-BCDED302322C}"/>
              </a:ext>
            </a:extLst>
          </p:cNvPr>
          <p:cNvSpPr>
            <a:spLocks noGrp="1"/>
          </p:cNvSpPr>
          <p:nvPr>
            <p:ph type="body" sz="half" idx="2"/>
          </p:nvPr>
        </p:nvSpPr>
        <p:spPr>
          <a:xfrm>
            <a:off x="682625" y="2057400"/>
            <a:ext cx="3194050"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3948594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64F42A2C-E5A9-AA97-77C3-3F188282EB52}"/>
              </a:ext>
            </a:extLst>
          </p:cNvPr>
          <p:cNvSpPr>
            <a:spLocks noGrp="1" noChangeArrowheads="1"/>
          </p:cNvSpPr>
          <p:nvPr>
            <p:ph type="title"/>
          </p:nvPr>
        </p:nvSpPr>
        <p:spPr bwMode="auto">
          <a:xfrm>
            <a:off x="374650" y="201613"/>
            <a:ext cx="6978650" cy="601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3154BDE0-8348-597A-F3AA-4AF1B71B4B3C}"/>
              </a:ext>
            </a:extLst>
          </p:cNvPr>
          <p:cNvSpPr>
            <a:spLocks noGrp="1" noChangeArrowheads="1"/>
          </p:cNvSpPr>
          <p:nvPr>
            <p:ph type="body" idx="1"/>
          </p:nvPr>
        </p:nvSpPr>
        <p:spPr bwMode="auto">
          <a:xfrm>
            <a:off x="374650" y="1076325"/>
            <a:ext cx="9156700" cy="551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Line 4">
            <a:extLst>
              <a:ext uri="{FF2B5EF4-FFF2-40B4-BE49-F238E27FC236}">
                <a16:creationId xmlns:a16="http://schemas.microsoft.com/office/drawing/2014/main" id="{8F957AC9-642A-BF8D-7350-5157114A7982}"/>
              </a:ext>
            </a:extLst>
          </p:cNvPr>
          <p:cNvSpPr>
            <a:spLocks noChangeShapeType="1"/>
          </p:cNvSpPr>
          <p:nvPr/>
        </p:nvSpPr>
        <p:spPr bwMode="auto">
          <a:xfrm>
            <a:off x="11113" y="762000"/>
            <a:ext cx="9894887" cy="0"/>
          </a:xfrm>
          <a:prstGeom prst="line">
            <a:avLst/>
          </a:prstGeom>
          <a:noFill/>
          <a:ln w="50800">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1033" name="Group 9">
            <a:extLst>
              <a:ext uri="{FF2B5EF4-FFF2-40B4-BE49-F238E27FC236}">
                <a16:creationId xmlns:a16="http://schemas.microsoft.com/office/drawing/2014/main" id="{C904D823-303D-4C50-3B82-E73772B07C4E}"/>
              </a:ext>
            </a:extLst>
          </p:cNvPr>
          <p:cNvGrpSpPr>
            <a:grpSpLocks/>
          </p:cNvGrpSpPr>
          <p:nvPr userDrawn="1"/>
        </p:nvGrpSpPr>
        <p:grpSpPr bwMode="auto">
          <a:xfrm>
            <a:off x="8435975" y="0"/>
            <a:ext cx="1371600" cy="765175"/>
            <a:chOff x="771" y="1727"/>
            <a:chExt cx="878" cy="546"/>
          </a:xfrm>
        </p:grpSpPr>
        <p:sp>
          <p:nvSpPr>
            <p:cNvPr id="1034" name="Rectangle 10">
              <a:extLst>
                <a:ext uri="{FF2B5EF4-FFF2-40B4-BE49-F238E27FC236}">
                  <a16:creationId xmlns:a16="http://schemas.microsoft.com/office/drawing/2014/main" id="{691BC94C-5382-F130-78CE-801950B5A2D7}"/>
                </a:ext>
              </a:extLst>
            </p:cNvPr>
            <p:cNvSpPr>
              <a:spLocks noChangeArrowheads="1"/>
            </p:cNvSpPr>
            <p:nvPr/>
          </p:nvSpPr>
          <p:spPr bwMode="auto">
            <a:xfrm>
              <a:off x="1275" y="1735"/>
              <a:ext cx="236" cy="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035" name="Rectangle 11">
              <a:extLst>
                <a:ext uri="{FF2B5EF4-FFF2-40B4-BE49-F238E27FC236}">
                  <a16:creationId xmlns:a16="http://schemas.microsoft.com/office/drawing/2014/main" id="{15F21CDD-CE80-DFA6-1CC4-A6E3FD1D58B9}"/>
                </a:ext>
              </a:extLst>
            </p:cNvPr>
            <p:cNvSpPr>
              <a:spLocks noChangeArrowheads="1"/>
            </p:cNvSpPr>
            <p:nvPr/>
          </p:nvSpPr>
          <p:spPr bwMode="auto">
            <a:xfrm>
              <a:off x="1309" y="1784"/>
              <a:ext cx="182" cy="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4500">
                  <a:solidFill>
                    <a:srgbClr val="000099"/>
                  </a:solidFill>
                  <a:ea typeface="Batang" panose="02030600000101010101" pitchFamily="18" charset="-127"/>
                </a:rPr>
                <a:t>6</a:t>
              </a:r>
              <a:endParaRPr lang="en-US" altLang="en-US" sz="1300"/>
            </a:p>
          </p:txBody>
        </p:sp>
        <p:sp>
          <p:nvSpPr>
            <p:cNvPr id="1036" name="Rectangle 12">
              <a:extLst>
                <a:ext uri="{FF2B5EF4-FFF2-40B4-BE49-F238E27FC236}">
                  <a16:creationId xmlns:a16="http://schemas.microsoft.com/office/drawing/2014/main" id="{F80A4EAD-533D-0FDB-327C-9248D207E275}"/>
                </a:ext>
              </a:extLst>
            </p:cNvPr>
            <p:cNvSpPr>
              <a:spLocks noChangeArrowheads="1"/>
            </p:cNvSpPr>
            <p:nvPr/>
          </p:nvSpPr>
          <p:spPr bwMode="auto">
            <a:xfrm>
              <a:off x="1359" y="1727"/>
              <a:ext cx="271" cy="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037" name="Rectangle 13">
              <a:extLst>
                <a:ext uri="{FF2B5EF4-FFF2-40B4-BE49-F238E27FC236}">
                  <a16:creationId xmlns:a16="http://schemas.microsoft.com/office/drawing/2014/main" id="{2FCB7CE5-A494-4C9D-97F9-344530749303}"/>
                </a:ext>
              </a:extLst>
            </p:cNvPr>
            <p:cNvSpPr>
              <a:spLocks noChangeArrowheads="1"/>
            </p:cNvSpPr>
            <p:nvPr/>
          </p:nvSpPr>
          <p:spPr bwMode="auto">
            <a:xfrm>
              <a:off x="1428" y="1773"/>
              <a:ext cx="221" cy="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4500">
                  <a:solidFill>
                    <a:srgbClr val="000099"/>
                  </a:solidFill>
                  <a:latin typeface="Symbol" panose="05050102010706020507" pitchFamily="18" charset="2"/>
                  <a:ea typeface="Batang" panose="02030600000101010101" pitchFamily="18" charset="-127"/>
                </a:rPr>
                <a:t>s</a:t>
              </a:r>
              <a:endParaRPr lang="en-US" altLang="en-US" sz="1300"/>
            </a:p>
          </p:txBody>
        </p:sp>
        <p:sp>
          <p:nvSpPr>
            <p:cNvPr id="1038" name="Rectangle 14">
              <a:extLst>
                <a:ext uri="{FF2B5EF4-FFF2-40B4-BE49-F238E27FC236}">
                  <a16:creationId xmlns:a16="http://schemas.microsoft.com/office/drawing/2014/main" id="{C6613E5C-E51F-19CD-73A1-64107B062A39}"/>
                </a:ext>
              </a:extLst>
            </p:cNvPr>
            <p:cNvSpPr>
              <a:spLocks noChangeArrowheads="1"/>
            </p:cNvSpPr>
            <p:nvPr/>
          </p:nvSpPr>
          <p:spPr bwMode="auto">
            <a:xfrm>
              <a:off x="771" y="1792"/>
              <a:ext cx="392" cy="67"/>
            </a:xfrm>
            <a:prstGeom prst="rect">
              <a:avLst/>
            </a:prstGeom>
            <a:solidFill>
              <a:srgbClr val="000099"/>
            </a:solidFill>
            <a:ln w="6350">
              <a:solidFill>
                <a:srgbClr val="000099"/>
              </a:solidFill>
              <a:miter lim="800000"/>
              <a:headEnd/>
              <a:tailEnd/>
            </a:ln>
          </p:spPr>
          <p:txBody>
            <a:bodyPr/>
            <a:lstStyle/>
            <a:p>
              <a:endParaRPr lang="en-US"/>
            </a:p>
          </p:txBody>
        </p:sp>
        <p:sp>
          <p:nvSpPr>
            <p:cNvPr id="1039" name="Rectangle 15">
              <a:extLst>
                <a:ext uri="{FF2B5EF4-FFF2-40B4-BE49-F238E27FC236}">
                  <a16:creationId xmlns:a16="http://schemas.microsoft.com/office/drawing/2014/main" id="{594D8D66-B57A-7CEE-4790-3D640545B0E0}"/>
                </a:ext>
              </a:extLst>
            </p:cNvPr>
            <p:cNvSpPr>
              <a:spLocks noChangeArrowheads="1"/>
            </p:cNvSpPr>
            <p:nvPr/>
          </p:nvSpPr>
          <p:spPr bwMode="auto">
            <a:xfrm>
              <a:off x="771" y="2188"/>
              <a:ext cx="392" cy="67"/>
            </a:xfrm>
            <a:prstGeom prst="rect">
              <a:avLst/>
            </a:prstGeom>
            <a:solidFill>
              <a:srgbClr val="000099"/>
            </a:solidFill>
            <a:ln w="6350">
              <a:solidFill>
                <a:srgbClr val="000099"/>
              </a:solidFill>
              <a:miter lim="800000"/>
              <a:headEnd/>
              <a:tailEnd/>
            </a:ln>
          </p:spPr>
          <p:txBody>
            <a:bodyPr/>
            <a:lstStyle/>
            <a:p>
              <a:endParaRPr lang="en-US"/>
            </a:p>
          </p:txBody>
        </p:sp>
        <p:sp>
          <p:nvSpPr>
            <p:cNvPr id="1040" name="Rectangle 16">
              <a:extLst>
                <a:ext uri="{FF2B5EF4-FFF2-40B4-BE49-F238E27FC236}">
                  <a16:creationId xmlns:a16="http://schemas.microsoft.com/office/drawing/2014/main" id="{366CF11D-E520-3B2B-ED69-417FA3BF6068}"/>
                </a:ext>
              </a:extLst>
            </p:cNvPr>
            <p:cNvSpPr>
              <a:spLocks noChangeArrowheads="1"/>
            </p:cNvSpPr>
            <p:nvPr/>
          </p:nvSpPr>
          <p:spPr bwMode="auto">
            <a:xfrm>
              <a:off x="771" y="1792"/>
              <a:ext cx="28" cy="463"/>
            </a:xfrm>
            <a:prstGeom prst="rect">
              <a:avLst/>
            </a:prstGeom>
            <a:solidFill>
              <a:srgbClr val="000099"/>
            </a:solidFill>
            <a:ln w="6350">
              <a:solidFill>
                <a:srgbClr val="000099"/>
              </a:solidFill>
              <a:miter lim="800000"/>
              <a:headEnd/>
              <a:tailEnd/>
            </a:ln>
          </p:spPr>
          <p:txBody>
            <a:bodyPr/>
            <a:lstStyle/>
            <a:p>
              <a:endParaRPr lang="en-US"/>
            </a:p>
          </p:txBody>
        </p:sp>
        <p:sp>
          <p:nvSpPr>
            <p:cNvPr id="1041" name="Rectangle 17">
              <a:extLst>
                <a:ext uri="{FF2B5EF4-FFF2-40B4-BE49-F238E27FC236}">
                  <a16:creationId xmlns:a16="http://schemas.microsoft.com/office/drawing/2014/main" id="{EB0CD9F3-41B7-2B78-99E9-40B893D21E98}"/>
                </a:ext>
              </a:extLst>
            </p:cNvPr>
            <p:cNvSpPr>
              <a:spLocks noChangeArrowheads="1"/>
            </p:cNvSpPr>
            <p:nvPr/>
          </p:nvSpPr>
          <p:spPr bwMode="auto">
            <a:xfrm>
              <a:off x="1135" y="1792"/>
              <a:ext cx="28" cy="463"/>
            </a:xfrm>
            <a:prstGeom prst="rect">
              <a:avLst/>
            </a:prstGeom>
            <a:solidFill>
              <a:srgbClr val="000099"/>
            </a:solidFill>
            <a:ln w="6350">
              <a:solidFill>
                <a:srgbClr val="000099"/>
              </a:solidFill>
              <a:miter lim="800000"/>
              <a:headEnd/>
              <a:tailEnd/>
            </a:ln>
          </p:spPr>
          <p:txBody>
            <a:bodyPr/>
            <a:lstStyle/>
            <a:p>
              <a:endParaRPr lang="en-US"/>
            </a:p>
          </p:txBody>
        </p:sp>
        <p:sp>
          <p:nvSpPr>
            <p:cNvPr id="1042" name="Rectangle 18">
              <a:extLst>
                <a:ext uri="{FF2B5EF4-FFF2-40B4-BE49-F238E27FC236}">
                  <a16:creationId xmlns:a16="http://schemas.microsoft.com/office/drawing/2014/main" id="{5707E1BF-4183-B050-49BA-090C91ABAF71}"/>
                </a:ext>
              </a:extLst>
            </p:cNvPr>
            <p:cNvSpPr>
              <a:spLocks noChangeArrowheads="1"/>
            </p:cNvSpPr>
            <p:nvPr/>
          </p:nvSpPr>
          <p:spPr bwMode="auto">
            <a:xfrm>
              <a:off x="771" y="1792"/>
              <a:ext cx="392" cy="67"/>
            </a:xfrm>
            <a:prstGeom prst="rect">
              <a:avLst/>
            </a:prstGeom>
            <a:solidFill>
              <a:srgbClr val="000099"/>
            </a:solidFill>
            <a:ln w="6350">
              <a:solidFill>
                <a:srgbClr val="000099"/>
              </a:solidFill>
              <a:miter lim="800000"/>
              <a:headEnd/>
              <a:tailEnd/>
            </a:ln>
          </p:spPr>
          <p:txBody>
            <a:bodyPr/>
            <a:lstStyle/>
            <a:p>
              <a:endParaRPr lang="en-US"/>
            </a:p>
          </p:txBody>
        </p:sp>
        <p:sp>
          <p:nvSpPr>
            <p:cNvPr id="1043" name="Rectangle 19">
              <a:extLst>
                <a:ext uri="{FF2B5EF4-FFF2-40B4-BE49-F238E27FC236}">
                  <a16:creationId xmlns:a16="http://schemas.microsoft.com/office/drawing/2014/main" id="{A25E4CFC-2EF4-A8BC-9135-D099E2C33D65}"/>
                </a:ext>
              </a:extLst>
            </p:cNvPr>
            <p:cNvSpPr>
              <a:spLocks noChangeArrowheads="1"/>
            </p:cNvSpPr>
            <p:nvPr/>
          </p:nvSpPr>
          <p:spPr bwMode="auto">
            <a:xfrm>
              <a:off x="771" y="2188"/>
              <a:ext cx="392" cy="67"/>
            </a:xfrm>
            <a:prstGeom prst="rect">
              <a:avLst/>
            </a:prstGeom>
            <a:solidFill>
              <a:srgbClr val="000099"/>
            </a:solidFill>
            <a:ln w="6350">
              <a:solidFill>
                <a:srgbClr val="000099"/>
              </a:solidFill>
              <a:miter lim="800000"/>
              <a:headEnd/>
              <a:tailEnd/>
            </a:ln>
          </p:spPr>
          <p:txBody>
            <a:bodyPr/>
            <a:lstStyle/>
            <a:p>
              <a:endParaRPr lang="en-US"/>
            </a:p>
          </p:txBody>
        </p:sp>
        <p:sp>
          <p:nvSpPr>
            <p:cNvPr id="1044" name="Rectangle 20">
              <a:extLst>
                <a:ext uri="{FF2B5EF4-FFF2-40B4-BE49-F238E27FC236}">
                  <a16:creationId xmlns:a16="http://schemas.microsoft.com/office/drawing/2014/main" id="{7045C461-9A7B-C70F-288C-313217B182BD}"/>
                </a:ext>
              </a:extLst>
            </p:cNvPr>
            <p:cNvSpPr>
              <a:spLocks noChangeArrowheads="1"/>
            </p:cNvSpPr>
            <p:nvPr/>
          </p:nvSpPr>
          <p:spPr bwMode="auto">
            <a:xfrm>
              <a:off x="771" y="1792"/>
              <a:ext cx="28" cy="463"/>
            </a:xfrm>
            <a:prstGeom prst="rect">
              <a:avLst/>
            </a:prstGeom>
            <a:solidFill>
              <a:srgbClr val="000099"/>
            </a:solidFill>
            <a:ln w="6350">
              <a:solidFill>
                <a:srgbClr val="000099"/>
              </a:solidFill>
              <a:miter lim="800000"/>
              <a:headEnd/>
              <a:tailEnd/>
            </a:ln>
          </p:spPr>
          <p:txBody>
            <a:bodyPr/>
            <a:lstStyle/>
            <a:p>
              <a:endParaRPr lang="en-US"/>
            </a:p>
          </p:txBody>
        </p:sp>
        <p:sp>
          <p:nvSpPr>
            <p:cNvPr id="1045" name="Rectangle 21">
              <a:extLst>
                <a:ext uri="{FF2B5EF4-FFF2-40B4-BE49-F238E27FC236}">
                  <a16:creationId xmlns:a16="http://schemas.microsoft.com/office/drawing/2014/main" id="{98C1A84A-8848-7FC5-FE87-EAEE9D0D35AC}"/>
                </a:ext>
              </a:extLst>
            </p:cNvPr>
            <p:cNvSpPr>
              <a:spLocks noChangeArrowheads="1"/>
            </p:cNvSpPr>
            <p:nvPr/>
          </p:nvSpPr>
          <p:spPr bwMode="auto">
            <a:xfrm>
              <a:off x="1135" y="1792"/>
              <a:ext cx="28" cy="463"/>
            </a:xfrm>
            <a:prstGeom prst="rect">
              <a:avLst/>
            </a:prstGeom>
            <a:solidFill>
              <a:srgbClr val="000099"/>
            </a:solidFill>
            <a:ln w="6350">
              <a:solidFill>
                <a:srgbClr val="000099"/>
              </a:solidFill>
              <a:miter lim="800000"/>
              <a:headEnd/>
              <a:tailEnd/>
            </a:ln>
          </p:spPr>
          <p:txBody>
            <a:bodyPr/>
            <a:lstStyle/>
            <a:p>
              <a:endParaRPr lang="en-US"/>
            </a:p>
          </p:txBody>
        </p:sp>
        <p:sp>
          <p:nvSpPr>
            <p:cNvPr id="1046" name="Freeform 22">
              <a:extLst>
                <a:ext uri="{FF2B5EF4-FFF2-40B4-BE49-F238E27FC236}">
                  <a16:creationId xmlns:a16="http://schemas.microsoft.com/office/drawing/2014/main" id="{0EF454B6-32D4-9262-368C-0FC960F2A97D}"/>
                </a:ext>
              </a:extLst>
            </p:cNvPr>
            <p:cNvSpPr>
              <a:spLocks/>
            </p:cNvSpPr>
            <p:nvPr/>
          </p:nvSpPr>
          <p:spPr bwMode="auto">
            <a:xfrm>
              <a:off x="799" y="1891"/>
              <a:ext cx="504" cy="264"/>
            </a:xfrm>
            <a:custGeom>
              <a:avLst/>
              <a:gdLst>
                <a:gd name="T0" fmla="*/ 619 w 1009"/>
                <a:gd name="T1" fmla="*/ 0 h 528"/>
                <a:gd name="T2" fmla="*/ 619 w 1009"/>
                <a:gd name="T3" fmla="*/ 132 h 528"/>
                <a:gd name="T4" fmla="*/ 0 w 1009"/>
                <a:gd name="T5" fmla="*/ 132 h 528"/>
                <a:gd name="T6" fmla="*/ 0 w 1009"/>
                <a:gd name="T7" fmla="*/ 396 h 528"/>
                <a:gd name="T8" fmla="*/ 619 w 1009"/>
                <a:gd name="T9" fmla="*/ 396 h 528"/>
                <a:gd name="T10" fmla="*/ 619 w 1009"/>
                <a:gd name="T11" fmla="*/ 528 h 528"/>
                <a:gd name="T12" fmla="*/ 1009 w 1009"/>
                <a:gd name="T13" fmla="*/ 264 h 528"/>
                <a:gd name="T14" fmla="*/ 619 w 1009"/>
                <a:gd name="T15" fmla="*/ 0 h 5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9" h="528">
                  <a:moveTo>
                    <a:pt x="619" y="0"/>
                  </a:moveTo>
                  <a:lnTo>
                    <a:pt x="619" y="132"/>
                  </a:lnTo>
                  <a:lnTo>
                    <a:pt x="0" y="132"/>
                  </a:lnTo>
                  <a:lnTo>
                    <a:pt x="0" y="396"/>
                  </a:lnTo>
                  <a:lnTo>
                    <a:pt x="619" y="396"/>
                  </a:lnTo>
                  <a:lnTo>
                    <a:pt x="619" y="528"/>
                  </a:lnTo>
                  <a:lnTo>
                    <a:pt x="1009" y="264"/>
                  </a:lnTo>
                  <a:lnTo>
                    <a:pt x="619" y="0"/>
                  </a:lnTo>
                  <a:close/>
                </a:path>
              </a:pathLst>
            </a:custGeom>
            <a:solidFill>
              <a:srgbClr val="000099"/>
            </a:solidFill>
            <a:ln w="6350">
              <a:solidFill>
                <a:srgbClr val="000099"/>
              </a:solidFill>
              <a:prstDash val="solid"/>
              <a:round/>
              <a:headEnd/>
              <a:tailEnd/>
            </a:ln>
          </p:spPr>
          <p:txBody>
            <a:bodyPr/>
            <a:lstStyle/>
            <a:p>
              <a:endParaRPr lang="en-US"/>
            </a:p>
          </p:txBody>
        </p:sp>
      </p:grpSp>
      <p:sp>
        <p:nvSpPr>
          <p:cNvPr id="1055" name="Text Box 31">
            <a:extLst>
              <a:ext uri="{FF2B5EF4-FFF2-40B4-BE49-F238E27FC236}">
                <a16:creationId xmlns:a16="http://schemas.microsoft.com/office/drawing/2014/main" id="{F235A266-0882-BCFB-3B54-2923084389DA}"/>
              </a:ext>
            </a:extLst>
          </p:cNvPr>
          <p:cNvSpPr txBox="1">
            <a:spLocks noChangeArrowheads="1"/>
          </p:cNvSpPr>
          <p:nvPr userDrawn="1"/>
        </p:nvSpPr>
        <p:spPr bwMode="auto">
          <a:xfrm>
            <a:off x="8512175" y="6388100"/>
            <a:ext cx="368300"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8DD2C7FF-767A-4B1B-89CE-0D64746648B8}" type="slidenum">
              <a:rPr lang="en-US" altLang="en-US" sz="1300">
                <a:latin typeface="Arial" panose="020B0604020202020204" pitchFamily="34" charset="0"/>
              </a:rPr>
              <a:pPr eaLnBrk="1" hangingPunct="1"/>
              <a:t>‹#›</a:t>
            </a:fld>
            <a:endParaRPr lang="en-US" altLang="en-US" sz="1300">
              <a:latin typeface="Arial" panose="020B0604020202020204" pitchFamily="34" charset="0"/>
            </a:endParaRPr>
          </a:p>
        </p:txBody>
      </p:sp>
      <p:sp>
        <p:nvSpPr>
          <p:cNvPr id="1057" name="Text Box 33">
            <a:extLst>
              <a:ext uri="{FF2B5EF4-FFF2-40B4-BE49-F238E27FC236}">
                <a16:creationId xmlns:a16="http://schemas.microsoft.com/office/drawing/2014/main" id="{C35367C9-A35A-AEC4-9A84-4DD9355D876F}"/>
              </a:ext>
            </a:extLst>
          </p:cNvPr>
          <p:cNvSpPr txBox="1">
            <a:spLocks noChangeArrowheads="1"/>
          </p:cNvSpPr>
          <p:nvPr userDrawn="1"/>
        </p:nvSpPr>
        <p:spPr bwMode="auto">
          <a:xfrm>
            <a:off x="3429000" y="6537325"/>
            <a:ext cx="2286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spcBef>
                <a:spcPct val="50000"/>
              </a:spcBef>
            </a:pPr>
            <a:r>
              <a:rPr lang="en-AU" altLang="en-US" sz="1000">
                <a:solidFill>
                  <a:srgbClr val="000099"/>
                </a:solidFill>
                <a:latin typeface="Harmony Text" pitchFamily="34" charset="0"/>
              </a:rPr>
              <a:t>Page  </a:t>
            </a:r>
            <a:fld id="{79132051-9552-40C9-8692-FE44013079F0}" type="slidenum">
              <a:rPr lang="en-AU" altLang="en-US" sz="1000">
                <a:solidFill>
                  <a:srgbClr val="000099"/>
                </a:solidFill>
                <a:latin typeface="Harmony Text" pitchFamily="34" charset="0"/>
              </a:rPr>
              <a:pPr algn="ctr" eaLnBrk="0" hangingPunct="0">
                <a:spcBef>
                  <a:spcPct val="50000"/>
                </a:spcBef>
              </a:pPr>
              <a:t>‹#›</a:t>
            </a:fld>
            <a:endParaRPr lang="en-AU" altLang="en-US" sz="1000">
              <a:solidFill>
                <a:srgbClr val="000099"/>
              </a:solidFill>
              <a:latin typeface="Harmony Text"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fontAlgn="base">
        <a:spcBef>
          <a:spcPct val="0"/>
        </a:spcBef>
        <a:spcAft>
          <a:spcPct val="0"/>
        </a:spcAft>
        <a:defRPr sz="2400" b="1" i="1" kern="1200">
          <a:solidFill>
            <a:srgbClr val="6666FF"/>
          </a:solidFill>
          <a:latin typeface="+mj-lt"/>
          <a:ea typeface="+mj-ea"/>
          <a:cs typeface="+mj-cs"/>
        </a:defRPr>
      </a:lvl1pPr>
      <a:lvl2pPr algn="l" rtl="0" fontAlgn="base">
        <a:spcBef>
          <a:spcPct val="0"/>
        </a:spcBef>
        <a:spcAft>
          <a:spcPct val="0"/>
        </a:spcAft>
        <a:defRPr sz="2400" b="1" i="1">
          <a:solidFill>
            <a:srgbClr val="6666FF"/>
          </a:solidFill>
          <a:latin typeface="Arial" panose="020B0604020202020204" pitchFamily="34" charset="0"/>
        </a:defRPr>
      </a:lvl2pPr>
      <a:lvl3pPr algn="l" rtl="0" fontAlgn="base">
        <a:spcBef>
          <a:spcPct val="0"/>
        </a:spcBef>
        <a:spcAft>
          <a:spcPct val="0"/>
        </a:spcAft>
        <a:defRPr sz="2400" b="1" i="1">
          <a:solidFill>
            <a:srgbClr val="6666FF"/>
          </a:solidFill>
          <a:latin typeface="Arial" panose="020B0604020202020204" pitchFamily="34" charset="0"/>
        </a:defRPr>
      </a:lvl3pPr>
      <a:lvl4pPr algn="l" rtl="0" fontAlgn="base">
        <a:spcBef>
          <a:spcPct val="0"/>
        </a:spcBef>
        <a:spcAft>
          <a:spcPct val="0"/>
        </a:spcAft>
        <a:defRPr sz="2400" b="1" i="1">
          <a:solidFill>
            <a:srgbClr val="6666FF"/>
          </a:solidFill>
          <a:latin typeface="Arial" panose="020B0604020202020204" pitchFamily="34" charset="0"/>
        </a:defRPr>
      </a:lvl4pPr>
      <a:lvl5pPr algn="l" rtl="0" fontAlgn="base">
        <a:spcBef>
          <a:spcPct val="0"/>
        </a:spcBef>
        <a:spcAft>
          <a:spcPct val="0"/>
        </a:spcAft>
        <a:defRPr sz="2400" b="1" i="1">
          <a:solidFill>
            <a:srgbClr val="6666FF"/>
          </a:solidFill>
          <a:latin typeface="Arial" panose="020B0604020202020204" pitchFamily="34" charset="0"/>
        </a:defRPr>
      </a:lvl5pPr>
      <a:lvl6pPr marL="457200" algn="l" rtl="0" fontAlgn="base">
        <a:spcBef>
          <a:spcPct val="0"/>
        </a:spcBef>
        <a:spcAft>
          <a:spcPct val="0"/>
        </a:spcAft>
        <a:defRPr sz="2400" b="1" i="1">
          <a:solidFill>
            <a:srgbClr val="6666FF"/>
          </a:solidFill>
          <a:latin typeface="Arial" panose="020B0604020202020204" pitchFamily="34" charset="0"/>
        </a:defRPr>
      </a:lvl6pPr>
      <a:lvl7pPr marL="914400" algn="l" rtl="0" fontAlgn="base">
        <a:spcBef>
          <a:spcPct val="0"/>
        </a:spcBef>
        <a:spcAft>
          <a:spcPct val="0"/>
        </a:spcAft>
        <a:defRPr sz="2400" b="1" i="1">
          <a:solidFill>
            <a:srgbClr val="6666FF"/>
          </a:solidFill>
          <a:latin typeface="Arial" panose="020B0604020202020204" pitchFamily="34" charset="0"/>
        </a:defRPr>
      </a:lvl7pPr>
      <a:lvl8pPr marL="1371600" algn="l" rtl="0" fontAlgn="base">
        <a:spcBef>
          <a:spcPct val="0"/>
        </a:spcBef>
        <a:spcAft>
          <a:spcPct val="0"/>
        </a:spcAft>
        <a:defRPr sz="2400" b="1" i="1">
          <a:solidFill>
            <a:srgbClr val="6666FF"/>
          </a:solidFill>
          <a:latin typeface="Arial" panose="020B0604020202020204" pitchFamily="34" charset="0"/>
        </a:defRPr>
      </a:lvl8pPr>
      <a:lvl9pPr marL="1828800" algn="l" rtl="0" fontAlgn="base">
        <a:spcBef>
          <a:spcPct val="0"/>
        </a:spcBef>
        <a:spcAft>
          <a:spcPct val="0"/>
        </a:spcAft>
        <a:defRPr sz="2400" b="1" i="1">
          <a:solidFill>
            <a:srgbClr val="6666FF"/>
          </a:solidFill>
          <a:latin typeface="Arial" panose="020B0604020202020204" pitchFamily="34" charset="0"/>
        </a:defRPr>
      </a:lvl9pPr>
    </p:titleStyle>
    <p:bodyStyle>
      <a:lvl1pPr marL="342900" indent="-342900" algn="l" rtl="0" fontAlgn="base">
        <a:spcBef>
          <a:spcPct val="20000"/>
        </a:spcBef>
        <a:spcAft>
          <a:spcPct val="0"/>
        </a:spcAft>
        <a:buClr>
          <a:schemeClr val="accent2"/>
        </a:buClr>
        <a:buFont typeface="Symbol" panose="05050102010706020507" pitchFamily="18" charset="2"/>
        <a:buChar char="·"/>
        <a:defRPr sz="2000" kern="1200">
          <a:solidFill>
            <a:schemeClr val="tx1"/>
          </a:solidFill>
          <a:latin typeface="+mn-lt"/>
          <a:ea typeface="+mn-ea"/>
          <a:cs typeface="+mn-cs"/>
        </a:defRPr>
      </a:lvl1pPr>
      <a:lvl2pPr marL="742950" indent="-285750" algn="l" rtl="0" fontAlgn="base">
        <a:spcBef>
          <a:spcPct val="20000"/>
        </a:spcBef>
        <a:spcAft>
          <a:spcPct val="0"/>
        </a:spcAft>
        <a:buClr>
          <a:schemeClr val="accent2"/>
        </a:buClr>
        <a:buChar char=""/>
        <a:defRPr sz="2000" kern="1200">
          <a:solidFill>
            <a:schemeClr val="tx1"/>
          </a:solidFill>
          <a:latin typeface="+mn-lt"/>
          <a:ea typeface="+mn-ea"/>
          <a:cs typeface="+mn-cs"/>
        </a:defRPr>
      </a:lvl2pPr>
      <a:lvl3pPr marL="11430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3pPr>
      <a:lvl4pPr marL="16002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w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oleObject" Target="../embeddings/oleObject1.bin"/><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oleObject" Target="../embeddings/oleObject2.bin"/><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57" name="Picture 161">
            <a:extLst>
              <a:ext uri="{FF2B5EF4-FFF2-40B4-BE49-F238E27FC236}">
                <a16:creationId xmlns:a16="http://schemas.microsoft.com/office/drawing/2014/main" id="{EE32DC72-C6F4-E6CD-230D-884482205B3C}"/>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4725" y="3605213"/>
            <a:ext cx="8310563"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58" name="Rectangle 162">
            <a:extLst>
              <a:ext uri="{FF2B5EF4-FFF2-40B4-BE49-F238E27FC236}">
                <a16:creationId xmlns:a16="http://schemas.microsoft.com/office/drawing/2014/main" id="{0C7D00B8-1BF0-6456-1D96-A73D2F99C6B0}"/>
              </a:ext>
            </a:extLst>
          </p:cNvPr>
          <p:cNvSpPr>
            <a:spLocks noChangeArrowheads="1"/>
          </p:cNvSpPr>
          <p:nvPr/>
        </p:nvSpPr>
        <p:spPr bwMode="auto">
          <a:xfrm>
            <a:off x="1050925" y="2463800"/>
            <a:ext cx="5176838" cy="965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900" b="1" i="1">
                <a:solidFill>
                  <a:srgbClr val="FF9900"/>
                </a:solidFill>
                <a:effectLst>
                  <a:outerShdw blurRad="38100" dist="38100" dir="2700000" algn="tl">
                    <a:srgbClr val="C0C0C0"/>
                  </a:outerShdw>
                </a:effectLst>
                <a:latin typeface="Arial" panose="020B0604020202020204" pitchFamily="34" charset="0"/>
              </a:rPr>
              <a:t>Design for Six Sigma (DFSS)</a:t>
            </a:r>
          </a:p>
          <a:p>
            <a:pPr eaLnBrk="1" hangingPunct="1"/>
            <a:r>
              <a:rPr lang="en-US" altLang="en-US" sz="2900" b="1" i="1">
                <a:solidFill>
                  <a:srgbClr val="FF9900"/>
                </a:solidFill>
                <a:effectLst>
                  <a:outerShdw blurRad="38100" dist="38100" dir="2700000" algn="tl">
                    <a:srgbClr val="C0C0C0"/>
                  </a:outerShdw>
                </a:effectLst>
                <a:latin typeface="Arial" panose="020B0604020202020204" pitchFamily="34" charset="0"/>
              </a:rPr>
              <a:t>- Overview for Black Belts</a:t>
            </a:r>
          </a:p>
        </p:txBody>
      </p:sp>
      <p:sp>
        <p:nvSpPr>
          <p:cNvPr id="4275" name="Rectangle 179">
            <a:extLst>
              <a:ext uri="{FF2B5EF4-FFF2-40B4-BE49-F238E27FC236}">
                <a16:creationId xmlns:a16="http://schemas.microsoft.com/office/drawing/2014/main" id="{DA1757F5-77A5-712E-D98A-EAD9F1F365E8}"/>
              </a:ext>
            </a:extLst>
          </p:cNvPr>
          <p:cNvSpPr>
            <a:spLocks noChangeArrowheads="1"/>
          </p:cNvSpPr>
          <p:nvPr/>
        </p:nvSpPr>
        <p:spPr bwMode="auto">
          <a:xfrm>
            <a:off x="228600" y="5867400"/>
            <a:ext cx="8382000" cy="990600"/>
          </a:xfrm>
          <a:prstGeom prst="rect">
            <a:avLst/>
          </a:prstGeom>
          <a:solidFill>
            <a:srgbClr val="FFFFFF"/>
          </a:solidFill>
          <a:ln>
            <a:noFill/>
          </a:ln>
          <a:effectLst/>
          <a:extLs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256" name="Group 160">
            <a:extLst>
              <a:ext uri="{FF2B5EF4-FFF2-40B4-BE49-F238E27FC236}">
                <a16:creationId xmlns:a16="http://schemas.microsoft.com/office/drawing/2014/main" id="{07826BDB-879A-F872-3288-B66918243E0E}"/>
              </a:ext>
            </a:extLst>
          </p:cNvPr>
          <p:cNvGrpSpPr>
            <a:grpSpLocks/>
          </p:cNvGrpSpPr>
          <p:nvPr/>
        </p:nvGrpSpPr>
        <p:grpSpPr bwMode="auto">
          <a:xfrm>
            <a:off x="901700" y="4278313"/>
            <a:ext cx="2927350" cy="2351087"/>
            <a:chOff x="576" y="2929"/>
            <a:chExt cx="1873" cy="1678"/>
          </a:xfrm>
        </p:grpSpPr>
        <p:sp>
          <p:nvSpPr>
            <p:cNvPr id="4100" name="Line 4">
              <a:extLst>
                <a:ext uri="{FF2B5EF4-FFF2-40B4-BE49-F238E27FC236}">
                  <a16:creationId xmlns:a16="http://schemas.microsoft.com/office/drawing/2014/main" id="{7EBAF7A7-982B-CD99-01A5-DF6D94E1C783}"/>
                </a:ext>
              </a:extLst>
            </p:cNvPr>
            <p:cNvSpPr>
              <a:spLocks noChangeShapeType="1"/>
            </p:cNvSpPr>
            <p:nvPr/>
          </p:nvSpPr>
          <p:spPr bwMode="auto">
            <a:xfrm>
              <a:off x="816" y="3079"/>
              <a:ext cx="0" cy="138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247" name="Group 151">
              <a:extLst>
                <a:ext uri="{FF2B5EF4-FFF2-40B4-BE49-F238E27FC236}">
                  <a16:creationId xmlns:a16="http://schemas.microsoft.com/office/drawing/2014/main" id="{540DD208-CD8C-8B0B-98D0-76502C0004B0}"/>
                </a:ext>
              </a:extLst>
            </p:cNvPr>
            <p:cNvGrpSpPr>
              <a:grpSpLocks/>
            </p:cNvGrpSpPr>
            <p:nvPr/>
          </p:nvGrpSpPr>
          <p:grpSpPr bwMode="auto">
            <a:xfrm>
              <a:off x="576" y="3312"/>
              <a:ext cx="1873" cy="1011"/>
              <a:chOff x="576" y="3312"/>
              <a:chExt cx="1873" cy="1011"/>
            </a:xfrm>
          </p:grpSpPr>
          <p:sp>
            <p:nvSpPr>
              <p:cNvPr id="4101" name="Rectangle 5">
                <a:extLst>
                  <a:ext uri="{FF2B5EF4-FFF2-40B4-BE49-F238E27FC236}">
                    <a16:creationId xmlns:a16="http://schemas.microsoft.com/office/drawing/2014/main" id="{91BD441B-A43A-7829-A670-F0E79ADFF9E3}"/>
                  </a:ext>
                </a:extLst>
              </p:cNvPr>
              <p:cNvSpPr>
                <a:spLocks noChangeArrowheads="1"/>
              </p:cNvSpPr>
              <p:nvPr/>
            </p:nvSpPr>
            <p:spPr bwMode="auto">
              <a:xfrm>
                <a:off x="1858" y="3312"/>
                <a:ext cx="301"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2" name="Rectangle 6">
                <a:extLst>
                  <a:ext uri="{FF2B5EF4-FFF2-40B4-BE49-F238E27FC236}">
                    <a16:creationId xmlns:a16="http://schemas.microsoft.com/office/drawing/2014/main" id="{42DF840C-2528-209F-B5D8-1F27ECD02CCA}"/>
                  </a:ext>
                </a:extLst>
              </p:cNvPr>
              <p:cNvSpPr>
                <a:spLocks noChangeArrowheads="1"/>
              </p:cNvSpPr>
              <p:nvPr/>
            </p:nvSpPr>
            <p:spPr bwMode="auto">
              <a:xfrm>
                <a:off x="2039" y="3419"/>
                <a:ext cx="320"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3" name="Line 7">
                <a:extLst>
                  <a:ext uri="{FF2B5EF4-FFF2-40B4-BE49-F238E27FC236}">
                    <a16:creationId xmlns:a16="http://schemas.microsoft.com/office/drawing/2014/main" id="{8A454935-E84A-89BE-00F2-9734312838C5}"/>
                  </a:ext>
                </a:extLst>
              </p:cNvPr>
              <p:cNvSpPr>
                <a:spLocks noChangeShapeType="1"/>
              </p:cNvSpPr>
              <p:nvPr/>
            </p:nvSpPr>
            <p:spPr bwMode="auto">
              <a:xfrm>
                <a:off x="673" y="4200"/>
                <a:ext cx="1756" cy="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4" name="Line 8">
                <a:extLst>
                  <a:ext uri="{FF2B5EF4-FFF2-40B4-BE49-F238E27FC236}">
                    <a16:creationId xmlns:a16="http://schemas.microsoft.com/office/drawing/2014/main" id="{BEF3A811-F82B-0EBB-BD5C-CD4AB96AD811}"/>
                  </a:ext>
                </a:extLst>
              </p:cNvPr>
              <p:cNvSpPr>
                <a:spLocks noChangeShapeType="1"/>
              </p:cNvSpPr>
              <p:nvPr/>
            </p:nvSpPr>
            <p:spPr bwMode="auto">
              <a:xfrm flipV="1">
                <a:off x="666"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5" name="Line 9">
                <a:extLst>
                  <a:ext uri="{FF2B5EF4-FFF2-40B4-BE49-F238E27FC236}">
                    <a16:creationId xmlns:a16="http://schemas.microsoft.com/office/drawing/2014/main" id="{152E8AF2-A22C-8550-68F8-8B81AE2E8E91}"/>
                  </a:ext>
                </a:extLst>
              </p:cNvPr>
              <p:cNvSpPr>
                <a:spLocks noChangeShapeType="1"/>
              </p:cNvSpPr>
              <p:nvPr/>
            </p:nvSpPr>
            <p:spPr bwMode="auto">
              <a:xfrm flipV="1">
                <a:off x="962"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6" name="Line 10">
                <a:extLst>
                  <a:ext uri="{FF2B5EF4-FFF2-40B4-BE49-F238E27FC236}">
                    <a16:creationId xmlns:a16="http://schemas.microsoft.com/office/drawing/2014/main" id="{775065C7-B703-BC47-8230-982D5D708E68}"/>
                  </a:ext>
                </a:extLst>
              </p:cNvPr>
              <p:cNvSpPr>
                <a:spLocks noChangeShapeType="1"/>
              </p:cNvSpPr>
              <p:nvPr/>
            </p:nvSpPr>
            <p:spPr bwMode="auto">
              <a:xfrm flipV="1">
                <a:off x="125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7" name="Line 11">
                <a:extLst>
                  <a:ext uri="{FF2B5EF4-FFF2-40B4-BE49-F238E27FC236}">
                    <a16:creationId xmlns:a16="http://schemas.microsoft.com/office/drawing/2014/main" id="{BD4B329B-A3A4-A19A-B05F-781C256F6366}"/>
                  </a:ext>
                </a:extLst>
              </p:cNvPr>
              <p:cNvSpPr>
                <a:spLocks noChangeShapeType="1"/>
              </p:cNvSpPr>
              <p:nvPr/>
            </p:nvSpPr>
            <p:spPr bwMode="auto">
              <a:xfrm flipV="1">
                <a:off x="1547"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8" name="Line 12">
                <a:extLst>
                  <a:ext uri="{FF2B5EF4-FFF2-40B4-BE49-F238E27FC236}">
                    <a16:creationId xmlns:a16="http://schemas.microsoft.com/office/drawing/2014/main" id="{A85527CF-2881-2BED-17EA-CFC1F30FD1BD}"/>
                  </a:ext>
                </a:extLst>
              </p:cNvPr>
              <p:cNvSpPr>
                <a:spLocks noChangeShapeType="1"/>
              </p:cNvSpPr>
              <p:nvPr/>
            </p:nvSpPr>
            <p:spPr bwMode="auto">
              <a:xfrm flipV="1">
                <a:off x="184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9" name="Line 13">
                <a:extLst>
                  <a:ext uri="{FF2B5EF4-FFF2-40B4-BE49-F238E27FC236}">
                    <a16:creationId xmlns:a16="http://schemas.microsoft.com/office/drawing/2014/main" id="{52CB2293-72DF-1A83-6BFA-2B8D2E1706A5}"/>
                  </a:ext>
                </a:extLst>
              </p:cNvPr>
              <p:cNvSpPr>
                <a:spLocks noChangeShapeType="1"/>
              </p:cNvSpPr>
              <p:nvPr/>
            </p:nvSpPr>
            <p:spPr bwMode="auto">
              <a:xfrm flipV="1">
                <a:off x="2134"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0" name="Line 14">
                <a:extLst>
                  <a:ext uri="{FF2B5EF4-FFF2-40B4-BE49-F238E27FC236}">
                    <a16:creationId xmlns:a16="http://schemas.microsoft.com/office/drawing/2014/main" id="{7004C2F3-CA99-39F5-3CAB-D64D036E07A5}"/>
                  </a:ext>
                </a:extLst>
              </p:cNvPr>
              <p:cNvSpPr>
                <a:spLocks noChangeShapeType="1"/>
              </p:cNvSpPr>
              <p:nvPr/>
            </p:nvSpPr>
            <p:spPr bwMode="auto">
              <a:xfrm flipV="1">
                <a:off x="2429"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1" name="Line 15">
                <a:extLst>
                  <a:ext uri="{FF2B5EF4-FFF2-40B4-BE49-F238E27FC236}">
                    <a16:creationId xmlns:a16="http://schemas.microsoft.com/office/drawing/2014/main" id="{6E96E2DA-11F8-16DD-9803-EDD603CE409E}"/>
                  </a:ext>
                </a:extLst>
              </p:cNvPr>
              <p:cNvSpPr>
                <a:spLocks noChangeShapeType="1"/>
              </p:cNvSpPr>
              <p:nvPr/>
            </p:nvSpPr>
            <p:spPr bwMode="auto">
              <a:xfrm>
                <a:off x="67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2" name="Line 16">
                <a:extLst>
                  <a:ext uri="{FF2B5EF4-FFF2-40B4-BE49-F238E27FC236}">
                    <a16:creationId xmlns:a16="http://schemas.microsoft.com/office/drawing/2014/main" id="{FD63F23E-992D-52B9-17DD-E2BB7295B5E9}"/>
                  </a:ext>
                </a:extLst>
              </p:cNvPr>
              <p:cNvSpPr>
                <a:spLocks noChangeShapeType="1"/>
              </p:cNvSpPr>
              <p:nvPr/>
            </p:nvSpPr>
            <p:spPr bwMode="auto">
              <a:xfrm>
                <a:off x="68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3" name="Line 17">
                <a:extLst>
                  <a:ext uri="{FF2B5EF4-FFF2-40B4-BE49-F238E27FC236}">
                    <a16:creationId xmlns:a16="http://schemas.microsoft.com/office/drawing/2014/main" id="{0A62C2FE-8365-8221-7208-56179797B95B}"/>
                  </a:ext>
                </a:extLst>
              </p:cNvPr>
              <p:cNvSpPr>
                <a:spLocks noChangeShapeType="1"/>
              </p:cNvSpPr>
              <p:nvPr/>
            </p:nvSpPr>
            <p:spPr bwMode="auto">
              <a:xfrm>
                <a:off x="70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4" name="Line 18">
                <a:extLst>
                  <a:ext uri="{FF2B5EF4-FFF2-40B4-BE49-F238E27FC236}">
                    <a16:creationId xmlns:a16="http://schemas.microsoft.com/office/drawing/2014/main" id="{BA5B751B-641D-352A-4FFC-ED69752DF1E6}"/>
                  </a:ext>
                </a:extLst>
              </p:cNvPr>
              <p:cNvSpPr>
                <a:spLocks noChangeShapeType="1"/>
              </p:cNvSpPr>
              <p:nvPr/>
            </p:nvSpPr>
            <p:spPr bwMode="auto">
              <a:xfrm>
                <a:off x="71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5" name="Line 19">
                <a:extLst>
                  <a:ext uri="{FF2B5EF4-FFF2-40B4-BE49-F238E27FC236}">
                    <a16:creationId xmlns:a16="http://schemas.microsoft.com/office/drawing/2014/main" id="{27D43BF7-5C7E-D0BB-6D75-C6A981089218}"/>
                  </a:ext>
                </a:extLst>
              </p:cNvPr>
              <p:cNvSpPr>
                <a:spLocks noChangeShapeType="1"/>
              </p:cNvSpPr>
              <p:nvPr/>
            </p:nvSpPr>
            <p:spPr bwMode="auto">
              <a:xfrm>
                <a:off x="73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6" name="Line 20">
                <a:extLst>
                  <a:ext uri="{FF2B5EF4-FFF2-40B4-BE49-F238E27FC236}">
                    <a16:creationId xmlns:a16="http://schemas.microsoft.com/office/drawing/2014/main" id="{3828EDEE-6777-AF85-9AEA-C7823E43885C}"/>
                  </a:ext>
                </a:extLst>
              </p:cNvPr>
              <p:cNvSpPr>
                <a:spLocks noChangeShapeType="1"/>
              </p:cNvSpPr>
              <p:nvPr/>
            </p:nvSpPr>
            <p:spPr bwMode="auto">
              <a:xfrm>
                <a:off x="748"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7" name="Line 21">
                <a:extLst>
                  <a:ext uri="{FF2B5EF4-FFF2-40B4-BE49-F238E27FC236}">
                    <a16:creationId xmlns:a16="http://schemas.microsoft.com/office/drawing/2014/main" id="{AC81DF25-D838-3B44-C70D-F90C5D19D796}"/>
                  </a:ext>
                </a:extLst>
              </p:cNvPr>
              <p:cNvSpPr>
                <a:spLocks noChangeShapeType="1"/>
              </p:cNvSpPr>
              <p:nvPr/>
            </p:nvSpPr>
            <p:spPr bwMode="auto">
              <a:xfrm>
                <a:off x="76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8" name="Line 22">
                <a:extLst>
                  <a:ext uri="{FF2B5EF4-FFF2-40B4-BE49-F238E27FC236}">
                    <a16:creationId xmlns:a16="http://schemas.microsoft.com/office/drawing/2014/main" id="{F62999D2-E0C1-4DDD-0E22-77B03F11BCEE}"/>
                  </a:ext>
                </a:extLst>
              </p:cNvPr>
              <p:cNvSpPr>
                <a:spLocks noChangeShapeType="1"/>
              </p:cNvSpPr>
              <p:nvPr/>
            </p:nvSpPr>
            <p:spPr bwMode="auto">
              <a:xfrm>
                <a:off x="776"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9" name="Line 23">
                <a:extLst>
                  <a:ext uri="{FF2B5EF4-FFF2-40B4-BE49-F238E27FC236}">
                    <a16:creationId xmlns:a16="http://schemas.microsoft.com/office/drawing/2014/main" id="{8C7A5CAE-F8C3-A026-5699-9DF07C57A151}"/>
                  </a:ext>
                </a:extLst>
              </p:cNvPr>
              <p:cNvSpPr>
                <a:spLocks noChangeShapeType="1"/>
              </p:cNvSpPr>
              <p:nvPr/>
            </p:nvSpPr>
            <p:spPr bwMode="auto">
              <a:xfrm>
                <a:off x="79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0" name="Line 24">
                <a:extLst>
                  <a:ext uri="{FF2B5EF4-FFF2-40B4-BE49-F238E27FC236}">
                    <a16:creationId xmlns:a16="http://schemas.microsoft.com/office/drawing/2014/main" id="{B5D0C702-A7D7-9AA0-86C7-AF89693A6E03}"/>
                  </a:ext>
                </a:extLst>
              </p:cNvPr>
              <p:cNvSpPr>
                <a:spLocks noChangeShapeType="1"/>
              </p:cNvSpPr>
              <p:nvPr/>
            </p:nvSpPr>
            <p:spPr bwMode="auto">
              <a:xfrm>
                <a:off x="807"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1" name="Line 25">
                <a:extLst>
                  <a:ext uri="{FF2B5EF4-FFF2-40B4-BE49-F238E27FC236}">
                    <a16:creationId xmlns:a16="http://schemas.microsoft.com/office/drawing/2014/main" id="{ECD1C677-2F84-DB3B-3B72-35D89ECBA68B}"/>
                  </a:ext>
                </a:extLst>
              </p:cNvPr>
              <p:cNvSpPr>
                <a:spLocks noChangeShapeType="1"/>
              </p:cNvSpPr>
              <p:nvPr/>
            </p:nvSpPr>
            <p:spPr bwMode="auto">
              <a:xfrm>
                <a:off x="819"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2" name="Freeform 26">
                <a:extLst>
                  <a:ext uri="{FF2B5EF4-FFF2-40B4-BE49-F238E27FC236}">
                    <a16:creationId xmlns:a16="http://schemas.microsoft.com/office/drawing/2014/main" id="{E30DBD67-38B0-4061-026F-E91716A7D127}"/>
                  </a:ext>
                </a:extLst>
              </p:cNvPr>
              <p:cNvSpPr>
                <a:spLocks/>
              </p:cNvSpPr>
              <p:nvPr/>
            </p:nvSpPr>
            <p:spPr bwMode="auto">
              <a:xfrm>
                <a:off x="828" y="4196"/>
                <a:ext cx="17" cy="5"/>
              </a:xfrm>
              <a:custGeom>
                <a:avLst/>
                <a:gdLst>
                  <a:gd name="T0" fmla="*/ 0 w 17"/>
                  <a:gd name="T1" fmla="*/ 4 h 5"/>
                  <a:gd name="T2" fmla="*/ 8 w 17"/>
                  <a:gd name="T3" fmla="*/ 0 h 5"/>
                  <a:gd name="T4" fmla="*/ 16 w 17"/>
                  <a:gd name="T5" fmla="*/ 0 h 5"/>
                </a:gdLst>
                <a:ahLst/>
                <a:cxnLst>
                  <a:cxn ang="0">
                    <a:pos x="T0" y="T1"/>
                  </a:cxn>
                  <a:cxn ang="0">
                    <a:pos x="T2" y="T3"/>
                  </a:cxn>
                  <a:cxn ang="0">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23" name="Line 27">
                <a:extLst>
                  <a:ext uri="{FF2B5EF4-FFF2-40B4-BE49-F238E27FC236}">
                    <a16:creationId xmlns:a16="http://schemas.microsoft.com/office/drawing/2014/main" id="{EBF43310-C142-51C8-FFC3-35BBBF200475}"/>
                  </a:ext>
                </a:extLst>
              </p:cNvPr>
              <p:cNvSpPr>
                <a:spLocks noChangeShapeType="1"/>
              </p:cNvSpPr>
              <p:nvPr/>
            </p:nvSpPr>
            <p:spPr bwMode="auto">
              <a:xfrm>
                <a:off x="851"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4" name="Line 28">
                <a:extLst>
                  <a:ext uri="{FF2B5EF4-FFF2-40B4-BE49-F238E27FC236}">
                    <a16:creationId xmlns:a16="http://schemas.microsoft.com/office/drawing/2014/main" id="{AC953A90-04C3-58D0-88DA-DD1781DE6BEE}"/>
                  </a:ext>
                </a:extLst>
              </p:cNvPr>
              <p:cNvSpPr>
                <a:spLocks noChangeShapeType="1"/>
              </p:cNvSpPr>
              <p:nvPr/>
            </p:nvSpPr>
            <p:spPr bwMode="auto">
              <a:xfrm>
                <a:off x="867" y="4196"/>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5" name="Line 29">
                <a:extLst>
                  <a:ext uri="{FF2B5EF4-FFF2-40B4-BE49-F238E27FC236}">
                    <a16:creationId xmlns:a16="http://schemas.microsoft.com/office/drawing/2014/main" id="{9774F376-3403-95F5-7DA7-25FC19E460C0}"/>
                  </a:ext>
                </a:extLst>
              </p:cNvPr>
              <p:cNvSpPr>
                <a:spLocks noChangeShapeType="1"/>
              </p:cNvSpPr>
              <p:nvPr/>
            </p:nvSpPr>
            <p:spPr bwMode="auto">
              <a:xfrm>
                <a:off x="878"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6" name="Freeform 30">
                <a:extLst>
                  <a:ext uri="{FF2B5EF4-FFF2-40B4-BE49-F238E27FC236}">
                    <a16:creationId xmlns:a16="http://schemas.microsoft.com/office/drawing/2014/main" id="{63CCEEFD-AC7B-AE3B-CB3A-13B3689D9DCF}"/>
                  </a:ext>
                </a:extLst>
              </p:cNvPr>
              <p:cNvSpPr>
                <a:spLocks/>
              </p:cNvSpPr>
              <p:nvPr/>
            </p:nvSpPr>
            <p:spPr bwMode="auto">
              <a:xfrm>
                <a:off x="887" y="4192"/>
                <a:ext cx="17" cy="5"/>
              </a:xfrm>
              <a:custGeom>
                <a:avLst/>
                <a:gdLst>
                  <a:gd name="T0" fmla="*/ 0 w 17"/>
                  <a:gd name="T1" fmla="*/ 4 h 5"/>
                  <a:gd name="T2" fmla="*/ 8 w 17"/>
                  <a:gd name="T3" fmla="*/ 0 h 5"/>
                  <a:gd name="T4" fmla="*/ 16 w 17"/>
                  <a:gd name="T5" fmla="*/ 0 h 5"/>
                </a:gdLst>
                <a:ahLst/>
                <a:cxnLst>
                  <a:cxn ang="0">
                    <a:pos x="T0" y="T1"/>
                  </a:cxn>
                  <a:cxn ang="0">
                    <a:pos x="T2" y="T3"/>
                  </a:cxn>
                  <a:cxn ang="0">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27" name="Line 31">
                <a:extLst>
                  <a:ext uri="{FF2B5EF4-FFF2-40B4-BE49-F238E27FC236}">
                    <a16:creationId xmlns:a16="http://schemas.microsoft.com/office/drawing/2014/main" id="{49BB9E82-7C86-D96B-631D-9C880F566050}"/>
                  </a:ext>
                </a:extLst>
              </p:cNvPr>
              <p:cNvSpPr>
                <a:spLocks noChangeShapeType="1"/>
              </p:cNvSpPr>
              <p:nvPr/>
            </p:nvSpPr>
            <p:spPr bwMode="auto">
              <a:xfrm>
                <a:off x="910" y="4192"/>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8" name="Line 32">
                <a:extLst>
                  <a:ext uri="{FF2B5EF4-FFF2-40B4-BE49-F238E27FC236}">
                    <a16:creationId xmlns:a16="http://schemas.microsoft.com/office/drawing/2014/main" id="{366E204F-0923-BB32-2BF7-5F33BFCB39C6}"/>
                  </a:ext>
                </a:extLst>
              </p:cNvPr>
              <p:cNvSpPr>
                <a:spLocks noChangeShapeType="1"/>
              </p:cNvSpPr>
              <p:nvPr/>
            </p:nvSpPr>
            <p:spPr bwMode="auto">
              <a:xfrm>
                <a:off x="921"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9" name="Line 33">
                <a:extLst>
                  <a:ext uri="{FF2B5EF4-FFF2-40B4-BE49-F238E27FC236}">
                    <a16:creationId xmlns:a16="http://schemas.microsoft.com/office/drawing/2014/main" id="{62549876-F520-5C8C-D955-5362A136E5F4}"/>
                  </a:ext>
                </a:extLst>
              </p:cNvPr>
              <p:cNvSpPr>
                <a:spLocks noChangeShapeType="1"/>
              </p:cNvSpPr>
              <p:nvPr/>
            </p:nvSpPr>
            <p:spPr bwMode="auto">
              <a:xfrm>
                <a:off x="935" y="4190"/>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0" name="Line 34">
                <a:extLst>
                  <a:ext uri="{FF2B5EF4-FFF2-40B4-BE49-F238E27FC236}">
                    <a16:creationId xmlns:a16="http://schemas.microsoft.com/office/drawing/2014/main" id="{810A7067-191F-AA34-3704-7EFBF3A3792E}"/>
                  </a:ext>
                </a:extLst>
              </p:cNvPr>
              <p:cNvSpPr>
                <a:spLocks noChangeShapeType="1"/>
              </p:cNvSpPr>
              <p:nvPr/>
            </p:nvSpPr>
            <p:spPr bwMode="auto">
              <a:xfrm>
                <a:off x="952" y="4186"/>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1" name="Line 35">
                <a:extLst>
                  <a:ext uri="{FF2B5EF4-FFF2-40B4-BE49-F238E27FC236}">
                    <a16:creationId xmlns:a16="http://schemas.microsoft.com/office/drawing/2014/main" id="{DA9C8442-024A-1849-55F9-3E1739C101B2}"/>
                  </a:ext>
                </a:extLst>
              </p:cNvPr>
              <p:cNvSpPr>
                <a:spLocks noChangeShapeType="1"/>
              </p:cNvSpPr>
              <p:nvPr/>
            </p:nvSpPr>
            <p:spPr bwMode="auto">
              <a:xfrm>
                <a:off x="96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2" name="Line 36">
                <a:extLst>
                  <a:ext uri="{FF2B5EF4-FFF2-40B4-BE49-F238E27FC236}">
                    <a16:creationId xmlns:a16="http://schemas.microsoft.com/office/drawing/2014/main" id="{A01348D6-451F-5C63-0ADE-339238FA1612}"/>
                  </a:ext>
                </a:extLst>
              </p:cNvPr>
              <p:cNvSpPr>
                <a:spLocks noChangeShapeType="1"/>
              </p:cNvSpPr>
              <p:nvPr/>
            </p:nvSpPr>
            <p:spPr bwMode="auto">
              <a:xfrm>
                <a:off x="979" y="4183"/>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3" name="Line 37">
                <a:extLst>
                  <a:ext uri="{FF2B5EF4-FFF2-40B4-BE49-F238E27FC236}">
                    <a16:creationId xmlns:a16="http://schemas.microsoft.com/office/drawing/2014/main" id="{497C355A-61AC-CDE7-0D7D-C453F6F1DF5A}"/>
                  </a:ext>
                </a:extLst>
              </p:cNvPr>
              <p:cNvSpPr>
                <a:spLocks noChangeShapeType="1"/>
              </p:cNvSpPr>
              <p:nvPr/>
            </p:nvSpPr>
            <p:spPr bwMode="auto">
              <a:xfrm flipV="1">
                <a:off x="993" y="4177"/>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4" name="Line 38">
                <a:extLst>
                  <a:ext uri="{FF2B5EF4-FFF2-40B4-BE49-F238E27FC236}">
                    <a16:creationId xmlns:a16="http://schemas.microsoft.com/office/drawing/2014/main" id="{859C6464-61BD-BD8F-C2DA-77E7BBF26214}"/>
                  </a:ext>
                </a:extLst>
              </p:cNvPr>
              <p:cNvSpPr>
                <a:spLocks noChangeShapeType="1"/>
              </p:cNvSpPr>
              <p:nvPr/>
            </p:nvSpPr>
            <p:spPr bwMode="auto">
              <a:xfrm>
                <a:off x="1010" y="4171"/>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5" name="Line 39">
                <a:extLst>
                  <a:ext uri="{FF2B5EF4-FFF2-40B4-BE49-F238E27FC236}">
                    <a16:creationId xmlns:a16="http://schemas.microsoft.com/office/drawing/2014/main" id="{B2B54BAD-1DD3-67BA-187D-1CBC01D19B9F}"/>
                  </a:ext>
                </a:extLst>
              </p:cNvPr>
              <p:cNvSpPr>
                <a:spLocks noChangeShapeType="1"/>
              </p:cNvSpPr>
              <p:nvPr/>
            </p:nvSpPr>
            <p:spPr bwMode="auto">
              <a:xfrm>
                <a:off x="1026" y="4167"/>
                <a:ext cx="5"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6" name="Line 40">
                <a:extLst>
                  <a:ext uri="{FF2B5EF4-FFF2-40B4-BE49-F238E27FC236}">
                    <a16:creationId xmlns:a16="http://schemas.microsoft.com/office/drawing/2014/main" id="{2E358253-E157-B74E-2F64-23B61616692A}"/>
                  </a:ext>
                </a:extLst>
              </p:cNvPr>
              <p:cNvSpPr>
                <a:spLocks noChangeShapeType="1"/>
              </p:cNvSpPr>
              <p:nvPr/>
            </p:nvSpPr>
            <p:spPr bwMode="auto">
              <a:xfrm flipV="1">
                <a:off x="1037" y="416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7" name="Line 41">
                <a:extLst>
                  <a:ext uri="{FF2B5EF4-FFF2-40B4-BE49-F238E27FC236}">
                    <a16:creationId xmlns:a16="http://schemas.microsoft.com/office/drawing/2014/main" id="{104EDCA3-710F-FED1-B7D2-A0ABF2EE20C7}"/>
                  </a:ext>
                </a:extLst>
              </p:cNvPr>
              <p:cNvSpPr>
                <a:spLocks noChangeShapeType="1"/>
              </p:cNvSpPr>
              <p:nvPr/>
            </p:nvSpPr>
            <p:spPr bwMode="auto">
              <a:xfrm flipV="1">
                <a:off x="1052" y="4153"/>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8" name="Line 42">
                <a:extLst>
                  <a:ext uri="{FF2B5EF4-FFF2-40B4-BE49-F238E27FC236}">
                    <a16:creationId xmlns:a16="http://schemas.microsoft.com/office/drawing/2014/main" id="{FF821DF5-295C-14F1-00E4-C005A5B60751}"/>
                  </a:ext>
                </a:extLst>
              </p:cNvPr>
              <p:cNvSpPr>
                <a:spLocks noChangeShapeType="1"/>
              </p:cNvSpPr>
              <p:nvPr/>
            </p:nvSpPr>
            <p:spPr bwMode="auto">
              <a:xfrm flipV="1">
                <a:off x="1068" y="4145"/>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9" name="Line 43">
                <a:extLst>
                  <a:ext uri="{FF2B5EF4-FFF2-40B4-BE49-F238E27FC236}">
                    <a16:creationId xmlns:a16="http://schemas.microsoft.com/office/drawing/2014/main" id="{3FD782B9-85E9-5ADD-DC32-438216DBD8C6}"/>
                  </a:ext>
                </a:extLst>
              </p:cNvPr>
              <p:cNvSpPr>
                <a:spLocks noChangeShapeType="1"/>
              </p:cNvSpPr>
              <p:nvPr/>
            </p:nvSpPr>
            <p:spPr bwMode="auto">
              <a:xfrm flipV="1">
                <a:off x="1084" y="4133"/>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0" name="Line 44">
                <a:extLst>
                  <a:ext uri="{FF2B5EF4-FFF2-40B4-BE49-F238E27FC236}">
                    <a16:creationId xmlns:a16="http://schemas.microsoft.com/office/drawing/2014/main" id="{8BA9C62C-E9A2-099B-3DDD-B6D8D5F06495}"/>
                  </a:ext>
                </a:extLst>
              </p:cNvPr>
              <p:cNvSpPr>
                <a:spLocks noChangeShapeType="1"/>
              </p:cNvSpPr>
              <p:nvPr/>
            </p:nvSpPr>
            <p:spPr bwMode="auto">
              <a:xfrm flipV="1">
                <a:off x="1095" y="4121"/>
                <a:ext cx="8"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1" name="Line 45">
                <a:extLst>
                  <a:ext uri="{FF2B5EF4-FFF2-40B4-BE49-F238E27FC236}">
                    <a16:creationId xmlns:a16="http://schemas.microsoft.com/office/drawing/2014/main" id="{B628C7D0-D99A-D054-EF3F-98CD15B6147B}"/>
                  </a:ext>
                </a:extLst>
              </p:cNvPr>
              <p:cNvSpPr>
                <a:spLocks noChangeShapeType="1"/>
              </p:cNvSpPr>
              <p:nvPr/>
            </p:nvSpPr>
            <p:spPr bwMode="auto">
              <a:xfrm flipV="1">
                <a:off x="1111" y="4110"/>
                <a:ext cx="9"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2" name="Line 46">
                <a:extLst>
                  <a:ext uri="{FF2B5EF4-FFF2-40B4-BE49-F238E27FC236}">
                    <a16:creationId xmlns:a16="http://schemas.microsoft.com/office/drawing/2014/main" id="{5428CA40-EF43-E789-25BF-6C60B4A4CEE0}"/>
                  </a:ext>
                </a:extLst>
              </p:cNvPr>
              <p:cNvSpPr>
                <a:spLocks noChangeShapeType="1"/>
              </p:cNvSpPr>
              <p:nvPr/>
            </p:nvSpPr>
            <p:spPr bwMode="auto">
              <a:xfrm flipV="1">
                <a:off x="1127" y="4094"/>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3" name="Line 47">
                <a:extLst>
                  <a:ext uri="{FF2B5EF4-FFF2-40B4-BE49-F238E27FC236}">
                    <a16:creationId xmlns:a16="http://schemas.microsoft.com/office/drawing/2014/main" id="{3AB092E6-644C-5D18-EDA1-C65CD1200545}"/>
                  </a:ext>
                </a:extLst>
              </p:cNvPr>
              <p:cNvSpPr>
                <a:spLocks noChangeShapeType="1"/>
              </p:cNvSpPr>
              <p:nvPr/>
            </p:nvSpPr>
            <p:spPr bwMode="auto">
              <a:xfrm flipV="1">
                <a:off x="1139" y="4079"/>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4" name="Line 48">
                <a:extLst>
                  <a:ext uri="{FF2B5EF4-FFF2-40B4-BE49-F238E27FC236}">
                    <a16:creationId xmlns:a16="http://schemas.microsoft.com/office/drawing/2014/main" id="{94DA098B-8F37-A91C-F0ED-FADDA36D9858}"/>
                  </a:ext>
                </a:extLst>
              </p:cNvPr>
              <p:cNvSpPr>
                <a:spLocks noChangeShapeType="1"/>
              </p:cNvSpPr>
              <p:nvPr/>
            </p:nvSpPr>
            <p:spPr bwMode="auto">
              <a:xfrm flipV="1">
                <a:off x="1154" y="4059"/>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5" name="Line 49">
                <a:extLst>
                  <a:ext uri="{FF2B5EF4-FFF2-40B4-BE49-F238E27FC236}">
                    <a16:creationId xmlns:a16="http://schemas.microsoft.com/office/drawing/2014/main" id="{1F525AC9-BFF7-C757-C2EC-A229CF6CE342}"/>
                  </a:ext>
                </a:extLst>
              </p:cNvPr>
              <p:cNvSpPr>
                <a:spLocks noChangeShapeType="1"/>
              </p:cNvSpPr>
              <p:nvPr/>
            </p:nvSpPr>
            <p:spPr bwMode="auto">
              <a:xfrm flipV="1">
                <a:off x="1170" y="4039"/>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6" name="Line 50">
                <a:extLst>
                  <a:ext uri="{FF2B5EF4-FFF2-40B4-BE49-F238E27FC236}">
                    <a16:creationId xmlns:a16="http://schemas.microsoft.com/office/drawing/2014/main" id="{CD2A8329-8CB9-5081-0EF8-464A24C02A67}"/>
                  </a:ext>
                </a:extLst>
              </p:cNvPr>
              <p:cNvSpPr>
                <a:spLocks noChangeShapeType="1"/>
              </p:cNvSpPr>
              <p:nvPr/>
            </p:nvSpPr>
            <p:spPr bwMode="auto">
              <a:xfrm flipV="1">
                <a:off x="1186" y="4019"/>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7" name="Line 51">
                <a:extLst>
                  <a:ext uri="{FF2B5EF4-FFF2-40B4-BE49-F238E27FC236}">
                    <a16:creationId xmlns:a16="http://schemas.microsoft.com/office/drawing/2014/main" id="{4025B089-D973-274E-E349-E363C9EBD234}"/>
                  </a:ext>
                </a:extLst>
              </p:cNvPr>
              <p:cNvSpPr>
                <a:spLocks noChangeShapeType="1"/>
              </p:cNvSpPr>
              <p:nvPr/>
            </p:nvSpPr>
            <p:spPr bwMode="auto">
              <a:xfrm flipV="1">
                <a:off x="1198" y="3996"/>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8" name="Line 52">
                <a:extLst>
                  <a:ext uri="{FF2B5EF4-FFF2-40B4-BE49-F238E27FC236}">
                    <a16:creationId xmlns:a16="http://schemas.microsoft.com/office/drawing/2014/main" id="{8E80DC12-5A15-A84F-EFD2-141BB506F9EE}"/>
                  </a:ext>
                </a:extLst>
              </p:cNvPr>
              <p:cNvSpPr>
                <a:spLocks noChangeShapeType="1"/>
              </p:cNvSpPr>
              <p:nvPr/>
            </p:nvSpPr>
            <p:spPr bwMode="auto">
              <a:xfrm flipV="1">
                <a:off x="1213" y="3973"/>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9" name="Line 53">
                <a:extLst>
                  <a:ext uri="{FF2B5EF4-FFF2-40B4-BE49-F238E27FC236}">
                    <a16:creationId xmlns:a16="http://schemas.microsoft.com/office/drawing/2014/main" id="{57804809-6CD3-CC0B-79A2-8DE2A49F45BD}"/>
                  </a:ext>
                </a:extLst>
              </p:cNvPr>
              <p:cNvSpPr>
                <a:spLocks noChangeShapeType="1"/>
              </p:cNvSpPr>
              <p:nvPr/>
            </p:nvSpPr>
            <p:spPr bwMode="auto">
              <a:xfrm flipV="1">
                <a:off x="1229" y="3945"/>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0" name="Line 54">
                <a:extLst>
                  <a:ext uri="{FF2B5EF4-FFF2-40B4-BE49-F238E27FC236}">
                    <a16:creationId xmlns:a16="http://schemas.microsoft.com/office/drawing/2014/main" id="{C5619331-D585-6027-220C-21CB09A4887D}"/>
                  </a:ext>
                </a:extLst>
              </p:cNvPr>
              <p:cNvSpPr>
                <a:spLocks noChangeShapeType="1"/>
              </p:cNvSpPr>
              <p:nvPr/>
            </p:nvSpPr>
            <p:spPr bwMode="auto">
              <a:xfrm flipV="1">
                <a:off x="1245" y="3917"/>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1" name="Line 55">
                <a:extLst>
                  <a:ext uri="{FF2B5EF4-FFF2-40B4-BE49-F238E27FC236}">
                    <a16:creationId xmlns:a16="http://schemas.microsoft.com/office/drawing/2014/main" id="{D7B2B985-4DDB-9A5E-E584-0683C19202DD}"/>
                  </a:ext>
                </a:extLst>
              </p:cNvPr>
              <p:cNvSpPr>
                <a:spLocks noChangeShapeType="1"/>
              </p:cNvSpPr>
              <p:nvPr/>
            </p:nvSpPr>
            <p:spPr bwMode="auto">
              <a:xfrm flipV="1">
                <a:off x="1257" y="3886"/>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2" name="Line 56">
                <a:extLst>
                  <a:ext uri="{FF2B5EF4-FFF2-40B4-BE49-F238E27FC236}">
                    <a16:creationId xmlns:a16="http://schemas.microsoft.com/office/drawing/2014/main" id="{F9CECA2F-749D-C295-7E42-EAC487AD867A}"/>
                  </a:ext>
                </a:extLst>
              </p:cNvPr>
              <p:cNvSpPr>
                <a:spLocks noChangeShapeType="1"/>
              </p:cNvSpPr>
              <p:nvPr/>
            </p:nvSpPr>
            <p:spPr bwMode="auto">
              <a:xfrm flipV="1">
                <a:off x="1272" y="3855"/>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3" name="Line 57">
                <a:extLst>
                  <a:ext uri="{FF2B5EF4-FFF2-40B4-BE49-F238E27FC236}">
                    <a16:creationId xmlns:a16="http://schemas.microsoft.com/office/drawing/2014/main" id="{5F84A9BE-AF26-DD73-4A16-4B4FEF81A6FC}"/>
                  </a:ext>
                </a:extLst>
              </p:cNvPr>
              <p:cNvSpPr>
                <a:spLocks noChangeShapeType="1"/>
              </p:cNvSpPr>
              <p:nvPr/>
            </p:nvSpPr>
            <p:spPr bwMode="auto">
              <a:xfrm flipV="1">
                <a:off x="1288" y="3823"/>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4" name="Line 58">
                <a:extLst>
                  <a:ext uri="{FF2B5EF4-FFF2-40B4-BE49-F238E27FC236}">
                    <a16:creationId xmlns:a16="http://schemas.microsoft.com/office/drawing/2014/main" id="{92891D89-FB3F-C614-8EBD-B8D76938E4C0}"/>
                  </a:ext>
                </a:extLst>
              </p:cNvPr>
              <p:cNvSpPr>
                <a:spLocks noChangeShapeType="1"/>
              </p:cNvSpPr>
              <p:nvPr/>
            </p:nvSpPr>
            <p:spPr bwMode="auto">
              <a:xfrm flipV="1">
                <a:off x="1304" y="3792"/>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5" name="Freeform 59">
                <a:extLst>
                  <a:ext uri="{FF2B5EF4-FFF2-40B4-BE49-F238E27FC236}">
                    <a16:creationId xmlns:a16="http://schemas.microsoft.com/office/drawing/2014/main" id="{BD946CBA-97D6-3898-7813-7C21BD8529BC}"/>
                  </a:ext>
                </a:extLst>
              </p:cNvPr>
              <p:cNvSpPr>
                <a:spLocks/>
              </p:cNvSpPr>
              <p:nvPr/>
            </p:nvSpPr>
            <p:spPr bwMode="auto">
              <a:xfrm>
                <a:off x="1312" y="3753"/>
                <a:ext cx="16" cy="37"/>
              </a:xfrm>
              <a:custGeom>
                <a:avLst/>
                <a:gdLst>
                  <a:gd name="T0" fmla="*/ 0 w 16"/>
                  <a:gd name="T1" fmla="*/ 36 h 37"/>
                  <a:gd name="T2" fmla="*/ 7 w 16"/>
                  <a:gd name="T3" fmla="*/ 16 h 37"/>
                  <a:gd name="T4" fmla="*/ 15 w 16"/>
                  <a:gd name="T5" fmla="*/ 0 h 37"/>
                </a:gdLst>
                <a:ahLst/>
                <a:cxnLst>
                  <a:cxn ang="0">
                    <a:pos x="T0" y="T1"/>
                  </a:cxn>
                  <a:cxn ang="0">
                    <a:pos x="T2" y="T3"/>
                  </a:cxn>
                  <a:cxn ang="0">
                    <a:pos x="T4" y="T5"/>
                  </a:cxn>
                </a:cxnLst>
                <a:rect l="0" t="0" r="r" b="b"/>
                <a:pathLst>
                  <a:path w="16" h="37">
                    <a:moveTo>
                      <a:pt x="0" y="36"/>
                    </a:moveTo>
                    <a:lnTo>
                      <a:pt x="7" y="16"/>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56" name="Line 60">
                <a:extLst>
                  <a:ext uri="{FF2B5EF4-FFF2-40B4-BE49-F238E27FC236}">
                    <a16:creationId xmlns:a16="http://schemas.microsoft.com/office/drawing/2014/main" id="{D98E4027-66AE-59A8-196C-FFD8AE16A310}"/>
                  </a:ext>
                </a:extLst>
              </p:cNvPr>
              <p:cNvSpPr>
                <a:spLocks noChangeShapeType="1"/>
              </p:cNvSpPr>
              <p:nvPr/>
            </p:nvSpPr>
            <p:spPr bwMode="auto">
              <a:xfrm flipV="1">
                <a:off x="1331" y="3725"/>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7" name="Freeform 61">
                <a:extLst>
                  <a:ext uri="{FF2B5EF4-FFF2-40B4-BE49-F238E27FC236}">
                    <a16:creationId xmlns:a16="http://schemas.microsoft.com/office/drawing/2014/main" id="{69393FA0-6016-C193-DCDD-5A4C8552BD03}"/>
                  </a:ext>
                </a:extLst>
              </p:cNvPr>
              <p:cNvSpPr>
                <a:spLocks/>
              </p:cNvSpPr>
              <p:nvPr/>
            </p:nvSpPr>
            <p:spPr bwMode="auto">
              <a:xfrm>
                <a:off x="1343" y="3686"/>
                <a:ext cx="13" cy="36"/>
              </a:xfrm>
              <a:custGeom>
                <a:avLst/>
                <a:gdLst>
                  <a:gd name="T0" fmla="*/ 0 w 13"/>
                  <a:gd name="T1" fmla="*/ 35 h 36"/>
                  <a:gd name="T2" fmla="*/ 4 w 13"/>
                  <a:gd name="T3" fmla="*/ 16 h 36"/>
                  <a:gd name="T4" fmla="*/ 12 w 13"/>
                  <a:gd name="T5" fmla="*/ 0 h 36"/>
                </a:gdLst>
                <a:ahLst/>
                <a:cxnLst>
                  <a:cxn ang="0">
                    <a:pos x="T0" y="T1"/>
                  </a:cxn>
                  <a:cxn ang="0">
                    <a:pos x="T2" y="T3"/>
                  </a:cxn>
                  <a:cxn ang="0">
                    <a:pos x="T4" y="T5"/>
                  </a:cxn>
                </a:cxnLst>
                <a:rect l="0" t="0" r="r" b="b"/>
                <a:pathLst>
                  <a:path w="13" h="36">
                    <a:moveTo>
                      <a:pt x="0" y="35"/>
                    </a:moveTo>
                    <a:lnTo>
                      <a:pt x="4" y="16"/>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58" name="Line 62">
                <a:extLst>
                  <a:ext uri="{FF2B5EF4-FFF2-40B4-BE49-F238E27FC236}">
                    <a16:creationId xmlns:a16="http://schemas.microsoft.com/office/drawing/2014/main" id="{0AB8F446-E528-57AE-D89C-C70EF742441E}"/>
                  </a:ext>
                </a:extLst>
              </p:cNvPr>
              <p:cNvSpPr>
                <a:spLocks noChangeShapeType="1"/>
              </p:cNvSpPr>
              <p:nvPr/>
            </p:nvSpPr>
            <p:spPr bwMode="auto">
              <a:xfrm flipV="1">
                <a:off x="1359" y="3658"/>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9" name="Line 63">
                <a:extLst>
                  <a:ext uri="{FF2B5EF4-FFF2-40B4-BE49-F238E27FC236}">
                    <a16:creationId xmlns:a16="http://schemas.microsoft.com/office/drawing/2014/main" id="{C625026E-477B-9EB4-1DCC-BBBA5A4C14F4}"/>
                  </a:ext>
                </a:extLst>
              </p:cNvPr>
              <p:cNvSpPr>
                <a:spLocks noChangeShapeType="1"/>
              </p:cNvSpPr>
              <p:nvPr/>
            </p:nvSpPr>
            <p:spPr bwMode="auto">
              <a:xfrm flipV="1">
                <a:off x="1374" y="3627"/>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0" name="Line 64">
                <a:extLst>
                  <a:ext uri="{FF2B5EF4-FFF2-40B4-BE49-F238E27FC236}">
                    <a16:creationId xmlns:a16="http://schemas.microsoft.com/office/drawing/2014/main" id="{1B6DA1F1-6ACF-A518-DEA8-6D2EA63AF0C5}"/>
                  </a:ext>
                </a:extLst>
              </p:cNvPr>
              <p:cNvSpPr>
                <a:spLocks noChangeShapeType="1"/>
              </p:cNvSpPr>
              <p:nvPr/>
            </p:nvSpPr>
            <p:spPr bwMode="auto">
              <a:xfrm flipV="1">
                <a:off x="1390" y="3595"/>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1" name="Line 65">
                <a:extLst>
                  <a:ext uri="{FF2B5EF4-FFF2-40B4-BE49-F238E27FC236}">
                    <a16:creationId xmlns:a16="http://schemas.microsoft.com/office/drawing/2014/main" id="{EA49E3F7-F807-5469-262C-EC80C01F087D}"/>
                  </a:ext>
                </a:extLst>
              </p:cNvPr>
              <p:cNvSpPr>
                <a:spLocks noChangeShapeType="1"/>
              </p:cNvSpPr>
              <p:nvPr/>
            </p:nvSpPr>
            <p:spPr bwMode="auto">
              <a:xfrm flipV="1">
                <a:off x="1406" y="3564"/>
                <a:ext cx="5"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2" name="Line 66">
                <a:extLst>
                  <a:ext uri="{FF2B5EF4-FFF2-40B4-BE49-F238E27FC236}">
                    <a16:creationId xmlns:a16="http://schemas.microsoft.com/office/drawing/2014/main" id="{D68660B5-22D0-020A-05AA-8A038B74F027}"/>
                  </a:ext>
                </a:extLst>
              </p:cNvPr>
              <p:cNvSpPr>
                <a:spLocks noChangeShapeType="1"/>
              </p:cNvSpPr>
              <p:nvPr/>
            </p:nvSpPr>
            <p:spPr bwMode="auto">
              <a:xfrm flipV="1">
                <a:off x="1418" y="3538"/>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3" name="Line 67">
                <a:extLst>
                  <a:ext uri="{FF2B5EF4-FFF2-40B4-BE49-F238E27FC236}">
                    <a16:creationId xmlns:a16="http://schemas.microsoft.com/office/drawing/2014/main" id="{AD23FC25-BE58-5013-2745-5AB5C74F2840}"/>
                  </a:ext>
                </a:extLst>
              </p:cNvPr>
              <p:cNvSpPr>
                <a:spLocks noChangeShapeType="1"/>
              </p:cNvSpPr>
              <p:nvPr/>
            </p:nvSpPr>
            <p:spPr bwMode="auto">
              <a:xfrm flipV="1">
                <a:off x="1433" y="3514"/>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4" name="Line 68">
                <a:extLst>
                  <a:ext uri="{FF2B5EF4-FFF2-40B4-BE49-F238E27FC236}">
                    <a16:creationId xmlns:a16="http://schemas.microsoft.com/office/drawing/2014/main" id="{9E82B5B4-5C85-D5C4-9343-9C5925D07239}"/>
                  </a:ext>
                </a:extLst>
              </p:cNvPr>
              <p:cNvSpPr>
                <a:spLocks noChangeShapeType="1"/>
              </p:cNvSpPr>
              <p:nvPr/>
            </p:nvSpPr>
            <p:spPr bwMode="auto">
              <a:xfrm flipV="1">
                <a:off x="1449" y="3490"/>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5" name="Line 69">
                <a:extLst>
                  <a:ext uri="{FF2B5EF4-FFF2-40B4-BE49-F238E27FC236}">
                    <a16:creationId xmlns:a16="http://schemas.microsoft.com/office/drawing/2014/main" id="{02C64F9A-96AD-6E27-E9F8-5906A34D51AA}"/>
                  </a:ext>
                </a:extLst>
              </p:cNvPr>
              <p:cNvSpPr>
                <a:spLocks noChangeShapeType="1"/>
              </p:cNvSpPr>
              <p:nvPr/>
            </p:nvSpPr>
            <p:spPr bwMode="auto">
              <a:xfrm flipV="1">
                <a:off x="1465" y="3470"/>
                <a:ext cx="5"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6" name="Freeform 70">
                <a:extLst>
                  <a:ext uri="{FF2B5EF4-FFF2-40B4-BE49-F238E27FC236}">
                    <a16:creationId xmlns:a16="http://schemas.microsoft.com/office/drawing/2014/main" id="{A94C9588-D30F-2546-207B-06DB062F2CF8}"/>
                  </a:ext>
                </a:extLst>
              </p:cNvPr>
              <p:cNvSpPr>
                <a:spLocks/>
              </p:cNvSpPr>
              <p:nvPr/>
            </p:nvSpPr>
            <p:spPr bwMode="auto">
              <a:xfrm>
                <a:off x="1473" y="3447"/>
                <a:ext cx="17" cy="20"/>
              </a:xfrm>
              <a:custGeom>
                <a:avLst/>
                <a:gdLst>
                  <a:gd name="T0" fmla="*/ 0 w 17"/>
                  <a:gd name="T1" fmla="*/ 19 h 20"/>
                  <a:gd name="T2" fmla="*/ 8 w 17"/>
                  <a:gd name="T3" fmla="*/ 7 h 20"/>
                  <a:gd name="T4" fmla="*/ 16 w 17"/>
                  <a:gd name="T5" fmla="*/ 0 h 20"/>
                </a:gdLst>
                <a:ahLst/>
                <a:cxnLst>
                  <a:cxn ang="0">
                    <a:pos x="T0" y="T1"/>
                  </a:cxn>
                  <a:cxn ang="0">
                    <a:pos x="T2" y="T3"/>
                  </a:cxn>
                  <a:cxn ang="0">
                    <a:pos x="T4" y="T5"/>
                  </a:cxn>
                </a:cxnLst>
                <a:rect l="0" t="0" r="r" b="b"/>
                <a:pathLst>
                  <a:path w="17" h="20">
                    <a:moveTo>
                      <a:pt x="0" y="19"/>
                    </a:moveTo>
                    <a:lnTo>
                      <a:pt x="8" y="7"/>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67" name="Line 71">
                <a:extLst>
                  <a:ext uri="{FF2B5EF4-FFF2-40B4-BE49-F238E27FC236}">
                    <a16:creationId xmlns:a16="http://schemas.microsoft.com/office/drawing/2014/main" id="{CD5ECF6E-E313-1309-5465-AAC70EA07B2C}"/>
                  </a:ext>
                </a:extLst>
              </p:cNvPr>
              <p:cNvSpPr>
                <a:spLocks noChangeShapeType="1"/>
              </p:cNvSpPr>
              <p:nvPr/>
            </p:nvSpPr>
            <p:spPr bwMode="auto">
              <a:xfrm flipV="1">
                <a:off x="1492" y="3439"/>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8" name="Line 72">
                <a:extLst>
                  <a:ext uri="{FF2B5EF4-FFF2-40B4-BE49-F238E27FC236}">
                    <a16:creationId xmlns:a16="http://schemas.microsoft.com/office/drawing/2014/main" id="{8DB204F3-03FF-B1DB-7055-17107BECA3E2}"/>
                  </a:ext>
                </a:extLst>
              </p:cNvPr>
              <p:cNvSpPr>
                <a:spLocks noChangeShapeType="1"/>
              </p:cNvSpPr>
              <p:nvPr/>
            </p:nvSpPr>
            <p:spPr bwMode="auto">
              <a:xfrm flipV="1">
                <a:off x="1508" y="343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9" name="Freeform 73">
                <a:extLst>
                  <a:ext uri="{FF2B5EF4-FFF2-40B4-BE49-F238E27FC236}">
                    <a16:creationId xmlns:a16="http://schemas.microsoft.com/office/drawing/2014/main" id="{229A2075-9CB1-0140-096F-D219F789A524}"/>
                  </a:ext>
                </a:extLst>
              </p:cNvPr>
              <p:cNvSpPr>
                <a:spLocks/>
              </p:cNvSpPr>
              <p:nvPr/>
            </p:nvSpPr>
            <p:spPr bwMode="auto">
              <a:xfrm>
                <a:off x="1520" y="3419"/>
                <a:ext cx="13" cy="9"/>
              </a:xfrm>
              <a:custGeom>
                <a:avLst/>
                <a:gdLst>
                  <a:gd name="T0" fmla="*/ 0 w 13"/>
                  <a:gd name="T1" fmla="*/ 8 h 9"/>
                  <a:gd name="T2" fmla="*/ 3 w 13"/>
                  <a:gd name="T3" fmla="*/ 4 h 9"/>
                  <a:gd name="T4" fmla="*/ 12 w 13"/>
                  <a:gd name="T5" fmla="*/ 0 h 9"/>
                </a:gdLst>
                <a:ahLst/>
                <a:cxnLst>
                  <a:cxn ang="0">
                    <a:pos x="T0" y="T1"/>
                  </a:cxn>
                  <a:cxn ang="0">
                    <a:pos x="T2" y="T3"/>
                  </a:cxn>
                  <a:cxn ang="0">
                    <a:pos x="T4" y="T5"/>
                  </a:cxn>
                </a:cxnLst>
                <a:rect l="0" t="0" r="r" b="b"/>
                <a:pathLst>
                  <a:path w="13" h="9">
                    <a:moveTo>
                      <a:pt x="0" y="8"/>
                    </a:moveTo>
                    <a:lnTo>
                      <a:pt x="3" y="4"/>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0" name="Freeform 74">
                <a:extLst>
                  <a:ext uri="{FF2B5EF4-FFF2-40B4-BE49-F238E27FC236}">
                    <a16:creationId xmlns:a16="http://schemas.microsoft.com/office/drawing/2014/main" id="{83EBDD58-8219-D5FA-7A04-FED2326987D5}"/>
                  </a:ext>
                </a:extLst>
              </p:cNvPr>
              <p:cNvSpPr>
                <a:spLocks/>
              </p:cNvSpPr>
              <p:nvPr/>
            </p:nvSpPr>
            <p:spPr bwMode="auto">
              <a:xfrm>
                <a:off x="1532" y="3419"/>
                <a:ext cx="16" cy="1"/>
              </a:xfrm>
              <a:custGeom>
                <a:avLst/>
                <a:gdLst>
                  <a:gd name="T0" fmla="*/ 0 w 16"/>
                  <a:gd name="T1" fmla="*/ 0 h 1"/>
                  <a:gd name="T2" fmla="*/ 7 w 16"/>
                  <a:gd name="T3" fmla="*/ 0 h 1"/>
                  <a:gd name="T4" fmla="*/ 15 w 16"/>
                  <a:gd name="T5" fmla="*/ 0 h 1"/>
                </a:gdLst>
                <a:ahLst/>
                <a:cxnLst>
                  <a:cxn ang="0">
                    <a:pos x="T0" y="T1"/>
                  </a:cxn>
                  <a:cxn ang="0">
                    <a:pos x="T2" y="T3"/>
                  </a:cxn>
                  <a:cxn ang="0">
                    <a:pos x="T4" y="T5"/>
                  </a:cxn>
                </a:cxnLst>
                <a:rect l="0" t="0" r="r" b="b"/>
                <a:pathLst>
                  <a:path w="16" h="1">
                    <a:moveTo>
                      <a:pt x="0" y="0"/>
                    </a:moveTo>
                    <a:lnTo>
                      <a:pt x="7" y="0"/>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1" name="Freeform 75">
                <a:extLst>
                  <a:ext uri="{FF2B5EF4-FFF2-40B4-BE49-F238E27FC236}">
                    <a16:creationId xmlns:a16="http://schemas.microsoft.com/office/drawing/2014/main" id="{840BD8EE-5B6A-DD63-8ED4-F6C185296EBA}"/>
                  </a:ext>
                </a:extLst>
              </p:cNvPr>
              <p:cNvSpPr>
                <a:spLocks/>
              </p:cNvSpPr>
              <p:nvPr/>
            </p:nvSpPr>
            <p:spPr bwMode="auto">
              <a:xfrm>
                <a:off x="1547" y="3419"/>
                <a:ext cx="17" cy="1"/>
              </a:xfrm>
              <a:custGeom>
                <a:avLst/>
                <a:gdLst>
                  <a:gd name="T0" fmla="*/ 0 w 17"/>
                  <a:gd name="T1" fmla="*/ 0 h 1"/>
                  <a:gd name="T2" fmla="*/ 8 w 17"/>
                  <a:gd name="T3" fmla="*/ 0 h 1"/>
                  <a:gd name="T4" fmla="*/ 16 w 17"/>
                  <a:gd name="T5" fmla="*/ 0 h 1"/>
                </a:gdLst>
                <a:ahLst/>
                <a:cxnLst>
                  <a:cxn ang="0">
                    <a:pos x="T0" y="T1"/>
                  </a:cxn>
                  <a:cxn ang="0">
                    <a:pos x="T2" y="T3"/>
                  </a:cxn>
                  <a:cxn ang="0">
                    <a:pos x="T4" y="T5"/>
                  </a:cxn>
                </a:cxnLst>
                <a:rect l="0" t="0" r="r" b="b"/>
                <a:pathLst>
                  <a:path w="17" h="1">
                    <a:moveTo>
                      <a:pt x="0" y="0"/>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2" name="Freeform 76">
                <a:extLst>
                  <a:ext uri="{FF2B5EF4-FFF2-40B4-BE49-F238E27FC236}">
                    <a16:creationId xmlns:a16="http://schemas.microsoft.com/office/drawing/2014/main" id="{848AD055-6421-654C-C6D0-44756C8EB1A7}"/>
                  </a:ext>
                </a:extLst>
              </p:cNvPr>
              <p:cNvSpPr>
                <a:spLocks/>
              </p:cNvSpPr>
              <p:nvPr/>
            </p:nvSpPr>
            <p:spPr bwMode="auto">
              <a:xfrm>
                <a:off x="1563" y="3419"/>
                <a:ext cx="13" cy="9"/>
              </a:xfrm>
              <a:custGeom>
                <a:avLst/>
                <a:gdLst>
                  <a:gd name="T0" fmla="*/ 0 w 13"/>
                  <a:gd name="T1" fmla="*/ 0 h 9"/>
                  <a:gd name="T2" fmla="*/ 4 w 13"/>
                  <a:gd name="T3" fmla="*/ 4 h 9"/>
                  <a:gd name="T4" fmla="*/ 12 w 13"/>
                  <a:gd name="T5" fmla="*/ 8 h 9"/>
                </a:gdLst>
                <a:ahLst/>
                <a:cxnLst>
                  <a:cxn ang="0">
                    <a:pos x="T0" y="T1"/>
                  </a:cxn>
                  <a:cxn ang="0">
                    <a:pos x="T2" y="T3"/>
                  </a:cxn>
                  <a:cxn ang="0">
                    <a:pos x="T4" y="T5"/>
                  </a:cxn>
                </a:cxnLst>
                <a:rect l="0" t="0" r="r" b="b"/>
                <a:pathLst>
                  <a:path w="13" h="9">
                    <a:moveTo>
                      <a:pt x="0" y="0"/>
                    </a:moveTo>
                    <a:lnTo>
                      <a:pt x="4" y="4"/>
                    </a:lnTo>
                    <a:lnTo>
                      <a:pt x="12" y="8"/>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3" name="Line 77">
                <a:extLst>
                  <a:ext uri="{FF2B5EF4-FFF2-40B4-BE49-F238E27FC236}">
                    <a16:creationId xmlns:a16="http://schemas.microsoft.com/office/drawing/2014/main" id="{7F2EF7F0-3D9B-EAAA-931D-CC3583C013E6}"/>
                  </a:ext>
                </a:extLst>
              </p:cNvPr>
              <p:cNvSpPr>
                <a:spLocks noChangeShapeType="1"/>
              </p:cNvSpPr>
              <p:nvPr/>
            </p:nvSpPr>
            <p:spPr bwMode="auto">
              <a:xfrm>
                <a:off x="1582" y="343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4" name="Line 78">
                <a:extLst>
                  <a:ext uri="{FF2B5EF4-FFF2-40B4-BE49-F238E27FC236}">
                    <a16:creationId xmlns:a16="http://schemas.microsoft.com/office/drawing/2014/main" id="{E7F75F83-A024-51AA-0F16-A1249E2377E0}"/>
                  </a:ext>
                </a:extLst>
              </p:cNvPr>
              <p:cNvSpPr>
                <a:spLocks noChangeShapeType="1"/>
              </p:cNvSpPr>
              <p:nvPr/>
            </p:nvSpPr>
            <p:spPr bwMode="auto">
              <a:xfrm>
                <a:off x="1598" y="3442"/>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5" name="Freeform 79">
                <a:extLst>
                  <a:ext uri="{FF2B5EF4-FFF2-40B4-BE49-F238E27FC236}">
                    <a16:creationId xmlns:a16="http://schemas.microsoft.com/office/drawing/2014/main" id="{BD4480FF-1B70-0020-566C-E19A6CE1A2CD}"/>
                  </a:ext>
                </a:extLst>
              </p:cNvPr>
              <p:cNvSpPr>
                <a:spLocks/>
              </p:cNvSpPr>
              <p:nvPr/>
            </p:nvSpPr>
            <p:spPr bwMode="auto">
              <a:xfrm>
                <a:off x="1606" y="3447"/>
                <a:ext cx="18" cy="20"/>
              </a:xfrm>
              <a:custGeom>
                <a:avLst/>
                <a:gdLst>
                  <a:gd name="T0" fmla="*/ 0 w 18"/>
                  <a:gd name="T1" fmla="*/ 0 h 20"/>
                  <a:gd name="T2" fmla="*/ 9 w 18"/>
                  <a:gd name="T3" fmla="*/ 7 h 20"/>
                  <a:gd name="T4" fmla="*/ 17 w 18"/>
                  <a:gd name="T5" fmla="*/ 19 h 20"/>
                </a:gdLst>
                <a:ahLst/>
                <a:cxnLst>
                  <a:cxn ang="0">
                    <a:pos x="T0" y="T1"/>
                  </a:cxn>
                  <a:cxn ang="0">
                    <a:pos x="T2" y="T3"/>
                  </a:cxn>
                  <a:cxn ang="0">
                    <a:pos x="T4" y="T5"/>
                  </a:cxn>
                </a:cxnLst>
                <a:rect l="0" t="0" r="r" b="b"/>
                <a:pathLst>
                  <a:path w="18" h="20">
                    <a:moveTo>
                      <a:pt x="0" y="0"/>
                    </a:moveTo>
                    <a:lnTo>
                      <a:pt x="9" y="7"/>
                    </a:lnTo>
                    <a:lnTo>
                      <a:pt x="17" y="19"/>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6" name="Line 80">
                <a:extLst>
                  <a:ext uri="{FF2B5EF4-FFF2-40B4-BE49-F238E27FC236}">
                    <a16:creationId xmlns:a16="http://schemas.microsoft.com/office/drawing/2014/main" id="{491FD784-7484-AC82-F7CA-A200B8EC5F81}"/>
                  </a:ext>
                </a:extLst>
              </p:cNvPr>
              <p:cNvSpPr>
                <a:spLocks noChangeShapeType="1"/>
              </p:cNvSpPr>
              <p:nvPr/>
            </p:nvSpPr>
            <p:spPr bwMode="auto">
              <a:xfrm>
                <a:off x="1630" y="3473"/>
                <a:ext cx="4"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7" name="Line 81">
                <a:extLst>
                  <a:ext uri="{FF2B5EF4-FFF2-40B4-BE49-F238E27FC236}">
                    <a16:creationId xmlns:a16="http://schemas.microsoft.com/office/drawing/2014/main" id="{53ADAE50-2B7C-7994-C35E-6D6C010ADD8F}"/>
                  </a:ext>
                </a:extLst>
              </p:cNvPr>
              <p:cNvSpPr>
                <a:spLocks noChangeShapeType="1"/>
              </p:cNvSpPr>
              <p:nvPr/>
            </p:nvSpPr>
            <p:spPr bwMode="auto">
              <a:xfrm>
                <a:off x="1641" y="3493"/>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8" name="Line 82">
                <a:extLst>
                  <a:ext uri="{FF2B5EF4-FFF2-40B4-BE49-F238E27FC236}">
                    <a16:creationId xmlns:a16="http://schemas.microsoft.com/office/drawing/2014/main" id="{0A72C5DE-91B7-1F20-2A54-19D633533D56}"/>
                  </a:ext>
                </a:extLst>
              </p:cNvPr>
              <p:cNvSpPr>
                <a:spLocks noChangeShapeType="1"/>
              </p:cNvSpPr>
              <p:nvPr/>
            </p:nvSpPr>
            <p:spPr bwMode="auto">
              <a:xfrm>
                <a:off x="1657" y="3517"/>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9" name="Line 83">
                <a:extLst>
                  <a:ext uri="{FF2B5EF4-FFF2-40B4-BE49-F238E27FC236}">
                    <a16:creationId xmlns:a16="http://schemas.microsoft.com/office/drawing/2014/main" id="{659A3AB3-9267-E682-12AB-6B148CCE1ABC}"/>
                  </a:ext>
                </a:extLst>
              </p:cNvPr>
              <p:cNvSpPr>
                <a:spLocks noChangeShapeType="1"/>
              </p:cNvSpPr>
              <p:nvPr/>
            </p:nvSpPr>
            <p:spPr bwMode="auto">
              <a:xfrm>
                <a:off x="1673" y="3541"/>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0" name="Line 84">
                <a:extLst>
                  <a:ext uri="{FF2B5EF4-FFF2-40B4-BE49-F238E27FC236}">
                    <a16:creationId xmlns:a16="http://schemas.microsoft.com/office/drawing/2014/main" id="{98F728A8-44F6-C3E7-74E0-4D9DFA47C7B2}"/>
                  </a:ext>
                </a:extLst>
              </p:cNvPr>
              <p:cNvSpPr>
                <a:spLocks noChangeShapeType="1"/>
              </p:cNvSpPr>
              <p:nvPr/>
            </p:nvSpPr>
            <p:spPr bwMode="auto">
              <a:xfrm>
                <a:off x="1689" y="3567"/>
                <a:ext cx="4"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1" name="Line 85">
                <a:extLst>
                  <a:ext uri="{FF2B5EF4-FFF2-40B4-BE49-F238E27FC236}">
                    <a16:creationId xmlns:a16="http://schemas.microsoft.com/office/drawing/2014/main" id="{6ED69AA0-D4FB-233F-C8AC-D8F0C517D017}"/>
                  </a:ext>
                </a:extLst>
              </p:cNvPr>
              <p:cNvSpPr>
                <a:spLocks noChangeShapeType="1"/>
              </p:cNvSpPr>
              <p:nvPr/>
            </p:nvSpPr>
            <p:spPr bwMode="auto">
              <a:xfrm>
                <a:off x="1700" y="3599"/>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2" name="Line 86">
                <a:extLst>
                  <a:ext uri="{FF2B5EF4-FFF2-40B4-BE49-F238E27FC236}">
                    <a16:creationId xmlns:a16="http://schemas.microsoft.com/office/drawing/2014/main" id="{58064A36-3765-BBBB-B30E-56CBCE54BEEA}"/>
                  </a:ext>
                </a:extLst>
              </p:cNvPr>
              <p:cNvSpPr>
                <a:spLocks noChangeShapeType="1"/>
              </p:cNvSpPr>
              <p:nvPr/>
            </p:nvSpPr>
            <p:spPr bwMode="auto">
              <a:xfrm>
                <a:off x="1716" y="3630"/>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3" name="Line 87">
                <a:extLst>
                  <a:ext uri="{FF2B5EF4-FFF2-40B4-BE49-F238E27FC236}">
                    <a16:creationId xmlns:a16="http://schemas.microsoft.com/office/drawing/2014/main" id="{3926A5A9-3534-D034-232B-61F1390E09CF}"/>
                  </a:ext>
                </a:extLst>
              </p:cNvPr>
              <p:cNvSpPr>
                <a:spLocks noChangeShapeType="1"/>
              </p:cNvSpPr>
              <p:nvPr/>
            </p:nvSpPr>
            <p:spPr bwMode="auto">
              <a:xfrm>
                <a:off x="1732" y="3662"/>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4" name="Freeform 88">
                <a:extLst>
                  <a:ext uri="{FF2B5EF4-FFF2-40B4-BE49-F238E27FC236}">
                    <a16:creationId xmlns:a16="http://schemas.microsoft.com/office/drawing/2014/main" id="{1020CADE-C71F-B04C-AC82-0D8EEF4EAF54}"/>
                  </a:ext>
                </a:extLst>
              </p:cNvPr>
              <p:cNvSpPr>
                <a:spLocks/>
              </p:cNvSpPr>
              <p:nvPr/>
            </p:nvSpPr>
            <p:spPr bwMode="auto">
              <a:xfrm>
                <a:off x="1741" y="3686"/>
                <a:ext cx="13" cy="36"/>
              </a:xfrm>
              <a:custGeom>
                <a:avLst/>
                <a:gdLst>
                  <a:gd name="T0" fmla="*/ 0 w 13"/>
                  <a:gd name="T1" fmla="*/ 0 h 36"/>
                  <a:gd name="T2" fmla="*/ 3 w 13"/>
                  <a:gd name="T3" fmla="*/ 16 h 36"/>
                  <a:gd name="T4" fmla="*/ 12 w 13"/>
                  <a:gd name="T5" fmla="*/ 35 h 36"/>
                </a:gdLst>
                <a:ahLst/>
                <a:cxnLst>
                  <a:cxn ang="0">
                    <a:pos x="T0" y="T1"/>
                  </a:cxn>
                  <a:cxn ang="0">
                    <a:pos x="T2" y="T3"/>
                  </a:cxn>
                  <a:cxn ang="0">
                    <a:pos x="T4" y="T5"/>
                  </a:cxn>
                </a:cxnLst>
                <a:rect l="0" t="0" r="r" b="b"/>
                <a:pathLst>
                  <a:path w="13" h="36">
                    <a:moveTo>
                      <a:pt x="0" y="0"/>
                    </a:moveTo>
                    <a:lnTo>
                      <a:pt x="3" y="16"/>
                    </a:lnTo>
                    <a:lnTo>
                      <a:pt x="12" y="35"/>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5" name="Line 89">
                <a:extLst>
                  <a:ext uri="{FF2B5EF4-FFF2-40B4-BE49-F238E27FC236}">
                    <a16:creationId xmlns:a16="http://schemas.microsoft.com/office/drawing/2014/main" id="{4B0838F0-5343-B8C7-F0F3-77AE48311BEE}"/>
                  </a:ext>
                </a:extLst>
              </p:cNvPr>
              <p:cNvSpPr>
                <a:spLocks noChangeShapeType="1"/>
              </p:cNvSpPr>
              <p:nvPr/>
            </p:nvSpPr>
            <p:spPr bwMode="auto">
              <a:xfrm>
                <a:off x="1760" y="372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6" name="Freeform 90">
                <a:extLst>
                  <a:ext uri="{FF2B5EF4-FFF2-40B4-BE49-F238E27FC236}">
                    <a16:creationId xmlns:a16="http://schemas.microsoft.com/office/drawing/2014/main" id="{A31593E2-E94A-0774-262A-7A4587298204}"/>
                  </a:ext>
                </a:extLst>
              </p:cNvPr>
              <p:cNvSpPr>
                <a:spLocks/>
              </p:cNvSpPr>
              <p:nvPr/>
            </p:nvSpPr>
            <p:spPr bwMode="auto">
              <a:xfrm>
                <a:off x="1768" y="3753"/>
                <a:ext cx="17" cy="37"/>
              </a:xfrm>
              <a:custGeom>
                <a:avLst/>
                <a:gdLst>
                  <a:gd name="T0" fmla="*/ 0 w 17"/>
                  <a:gd name="T1" fmla="*/ 0 h 37"/>
                  <a:gd name="T2" fmla="*/ 8 w 17"/>
                  <a:gd name="T3" fmla="*/ 16 h 37"/>
                  <a:gd name="T4" fmla="*/ 16 w 17"/>
                  <a:gd name="T5" fmla="*/ 36 h 37"/>
                </a:gdLst>
                <a:ahLst/>
                <a:cxnLst>
                  <a:cxn ang="0">
                    <a:pos x="T0" y="T1"/>
                  </a:cxn>
                  <a:cxn ang="0">
                    <a:pos x="T2" y="T3"/>
                  </a:cxn>
                  <a:cxn ang="0">
                    <a:pos x="T4" y="T5"/>
                  </a:cxn>
                </a:cxnLst>
                <a:rect l="0" t="0" r="r" b="b"/>
                <a:pathLst>
                  <a:path w="17" h="37">
                    <a:moveTo>
                      <a:pt x="0" y="0"/>
                    </a:moveTo>
                    <a:lnTo>
                      <a:pt x="8" y="16"/>
                    </a:lnTo>
                    <a:lnTo>
                      <a:pt x="16" y="36"/>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7" name="Line 91">
                <a:extLst>
                  <a:ext uri="{FF2B5EF4-FFF2-40B4-BE49-F238E27FC236}">
                    <a16:creationId xmlns:a16="http://schemas.microsoft.com/office/drawing/2014/main" id="{42C10D5B-BB08-F2A7-582E-386D28C01300}"/>
                  </a:ext>
                </a:extLst>
              </p:cNvPr>
              <p:cNvSpPr>
                <a:spLocks noChangeShapeType="1"/>
              </p:cNvSpPr>
              <p:nvPr/>
            </p:nvSpPr>
            <p:spPr bwMode="auto">
              <a:xfrm>
                <a:off x="1791" y="3796"/>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8" name="Line 92">
                <a:extLst>
                  <a:ext uri="{FF2B5EF4-FFF2-40B4-BE49-F238E27FC236}">
                    <a16:creationId xmlns:a16="http://schemas.microsoft.com/office/drawing/2014/main" id="{CA0E19FE-FC1C-4F53-514B-8C6D9A6FAE4B}"/>
                  </a:ext>
                </a:extLst>
              </p:cNvPr>
              <p:cNvSpPr>
                <a:spLocks noChangeShapeType="1"/>
              </p:cNvSpPr>
              <p:nvPr/>
            </p:nvSpPr>
            <p:spPr bwMode="auto">
              <a:xfrm>
                <a:off x="1803" y="3827"/>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9" name="Line 93">
                <a:extLst>
                  <a:ext uri="{FF2B5EF4-FFF2-40B4-BE49-F238E27FC236}">
                    <a16:creationId xmlns:a16="http://schemas.microsoft.com/office/drawing/2014/main" id="{C463611B-D8E7-DBE1-CD73-B6579D86730C}"/>
                  </a:ext>
                </a:extLst>
              </p:cNvPr>
              <p:cNvSpPr>
                <a:spLocks noChangeShapeType="1"/>
              </p:cNvSpPr>
              <p:nvPr/>
            </p:nvSpPr>
            <p:spPr bwMode="auto">
              <a:xfrm>
                <a:off x="1819" y="385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0" name="Line 94">
                <a:extLst>
                  <a:ext uri="{FF2B5EF4-FFF2-40B4-BE49-F238E27FC236}">
                    <a16:creationId xmlns:a16="http://schemas.microsoft.com/office/drawing/2014/main" id="{637A2BCA-2A19-2B1D-15BF-E651393651D3}"/>
                  </a:ext>
                </a:extLst>
              </p:cNvPr>
              <p:cNvSpPr>
                <a:spLocks noChangeShapeType="1"/>
              </p:cNvSpPr>
              <p:nvPr/>
            </p:nvSpPr>
            <p:spPr bwMode="auto">
              <a:xfrm>
                <a:off x="1834" y="3890"/>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1" name="Line 95">
                <a:extLst>
                  <a:ext uri="{FF2B5EF4-FFF2-40B4-BE49-F238E27FC236}">
                    <a16:creationId xmlns:a16="http://schemas.microsoft.com/office/drawing/2014/main" id="{72B3527B-0A74-3C1D-BFE9-010A008CA8C4}"/>
                  </a:ext>
                </a:extLst>
              </p:cNvPr>
              <p:cNvSpPr>
                <a:spLocks noChangeShapeType="1"/>
              </p:cNvSpPr>
              <p:nvPr/>
            </p:nvSpPr>
            <p:spPr bwMode="auto">
              <a:xfrm>
                <a:off x="1850" y="3921"/>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2" name="Line 96">
                <a:extLst>
                  <a:ext uri="{FF2B5EF4-FFF2-40B4-BE49-F238E27FC236}">
                    <a16:creationId xmlns:a16="http://schemas.microsoft.com/office/drawing/2014/main" id="{963FC8F4-9137-8EDF-B716-44416F782CA4}"/>
                  </a:ext>
                </a:extLst>
              </p:cNvPr>
              <p:cNvSpPr>
                <a:spLocks noChangeShapeType="1"/>
              </p:cNvSpPr>
              <p:nvPr/>
            </p:nvSpPr>
            <p:spPr bwMode="auto">
              <a:xfrm>
                <a:off x="1862" y="3948"/>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3" name="Line 97">
                <a:extLst>
                  <a:ext uri="{FF2B5EF4-FFF2-40B4-BE49-F238E27FC236}">
                    <a16:creationId xmlns:a16="http://schemas.microsoft.com/office/drawing/2014/main" id="{8FCBC727-12F7-30B2-F4ED-7E12AD94869E}"/>
                  </a:ext>
                </a:extLst>
              </p:cNvPr>
              <p:cNvSpPr>
                <a:spLocks noChangeShapeType="1"/>
              </p:cNvSpPr>
              <p:nvPr/>
            </p:nvSpPr>
            <p:spPr bwMode="auto">
              <a:xfrm>
                <a:off x="1878" y="3976"/>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4" name="Line 98">
                <a:extLst>
                  <a:ext uri="{FF2B5EF4-FFF2-40B4-BE49-F238E27FC236}">
                    <a16:creationId xmlns:a16="http://schemas.microsoft.com/office/drawing/2014/main" id="{BDCE58C7-7804-12E0-A313-2BC252BB2370}"/>
                  </a:ext>
                </a:extLst>
              </p:cNvPr>
              <p:cNvSpPr>
                <a:spLocks noChangeShapeType="1"/>
              </p:cNvSpPr>
              <p:nvPr/>
            </p:nvSpPr>
            <p:spPr bwMode="auto">
              <a:xfrm>
                <a:off x="1893" y="4000"/>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5" name="Line 99">
                <a:extLst>
                  <a:ext uri="{FF2B5EF4-FFF2-40B4-BE49-F238E27FC236}">
                    <a16:creationId xmlns:a16="http://schemas.microsoft.com/office/drawing/2014/main" id="{9CA6794A-C19C-6F30-59C9-88AB2A16EA2D}"/>
                  </a:ext>
                </a:extLst>
              </p:cNvPr>
              <p:cNvSpPr>
                <a:spLocks noChangeShapeType="1"/>
              </p:cNvSpPr>
              <p:nvPr/>
            </p:nvSpPr>
            <p:spPr bwMode="auto">
              <a:xfrm>
                <a:off x="1909" y="4023"/>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6" name="Line 100">
                <a:extLst>
                  <a:ext uri="{FF2B5EF4-FFF2-40B4-BE49-F238E27FC236}">
                    <a16:creationId xmlns:a16="http://schemas.microsoft.com/office/drawing/2014/main" id="{8492EC58-500B-8493-4F6B-62EA0D785780}"/>
                  </a:ext>
                </a:extLst>
              </p:cNvPr>
              <p:cNvSpPr>
                <a:spLocks noChangeShapeType="1"/>
              </p:cNvSpPr>
              <p:nvPr/>
            </p:nvSpPr>
            <p:spPr bwMode="auto">
              <a:xfrm>
                <a:off x="1921" y="4042"/>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7" name="Line 101">
                <a:extLst>
                  <a:ext uri="{FF2B5EF4-FFF2-40B4-BE49-F238E27FC236}">
                    <a16:creationId xmlns:a16="http://schemas.microsoft.com/office/drawing/2014/main" id="{52A40A2D-6113-3E98-8D8D-D1FE57732F6B}"/>
                  </a:ext>
                </a:extLst>
              </p:cNvPr>
              <p:cNvSpPr>
                <a:spLocks noChangeShapeType="1"/>
              </p:cNvSpPr>
              <p:nvPr/>
            </p:nvSpPr>
            <p:spPr bwMode="auto">
              <a:xfrm>
                <a:off x="1937" y="4062"/>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8" name="Line 102">
                <a:extLst>
                  <a:ext uri="{FF2B5EF4-FFF2-40B4-BE49-F238E27FC236}">
                    <a16:creationId xmlns:a16="http://schemas.microsoft.com/office/drawing/2014/main" id="{2EA3A98A-B383-5C18-1845-C1976FADD021}"/>
                  </a:ext>
                </a:extLst>
              </p:cNvPr>
              <p:cNvSpPr>
                <a:spLocks noChangeShapeType="1"/>
              </p:cNvSpPr>
              <p:nvPr/>
            </p:nvSpPr>
            <p:spPr bwMode="auto">
              <a:xfrm>
                <a:off x="1952" y="4082"/>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9" name="Line 103">
                <a:extLst>
                  <a:ext uri="{FF2B5EF4-FFF2-40B4-BE49-F238E27FC236}">
                    <a16:creationId xmlns:a16="http://schemas.microsoft.com/office/drawing/2014/main" id="{C11111CA-61D2-527D-36D3-AA103FE085B5}"/>
                  </a:ext>
                </a:extLst>
              </p:cNvPr>
              <p:cNvSpPr>
                <a:spLocks noChangeShapeType="1"/>
              </p:cNvSpPr>
              <p:nvPr/>
            </p:nvSpPr>
            <p:spPr bwMode="auto">
              <a:xfrm>
                <a:off x="1968" y="4098"/>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0" name="Line 104">
                <a:extLst>
                  <a:ext uri="{FF2B5EF4-FFF2-40B4-BE49-F238E27FC236}">
                    <a16:creationId xmlns:a16="http://schemas.microsoft.com/office/drawing/2014/main" id="{6054F19E-E3AC-21AA-314D-10786EF08A4B}"/>
                  </a:ext>
                </a:extLst>
              </p:cNvPr>
              <p:cNvSpPr>
                <a:spLocks noChangeShapeType="1"/>
              </p:cNvSpPr>
              <p:nvPr/>
            </p:nvSpPr>
            <p:spPr bwMode="auto">
              <a:xfrm>
                <a:off x="1980" y="4113"/>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1" name="Line 105">
                <a:extLst>
                  <a:ext uri="{FF2B5EF4-FFF2-40B4-BE49-F238E27FC236}">
                    <a16:creationId xmlns:a16="http://schemas.microsoft.com/office/drawing/2014/main" id="{6203D2F0-0575-BED6-19D9-8DE30B96C1C1}"/>
                  </a:ext>
                </a:extLst>
              </p:cNvPr>
              <p:cNvSpPr>
                <a:spLocks noChangeShapeType="1"/>
              </p:cNvSpPr>
              <p:nvPr/>
            </p:nvSpPr>
            <p:spPr bwMode="auto">
              <a:xfrm>
                <a:off x="1995" y="4125"/>
                <a:ext cx="9"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2" name="Line 106">
                <a:extLst>
                  <a:ext uri="{FF2B5EF4-FFF2-40B4-BE49-F238E27FC236}">
                    <a16:creationId xmlns:a16="http://schemas.microsoft.com/office/drawing/2014/main" id="{8D34AEFD-3308-75AC-E809-EFD29F8E611C}"/>
                  </a:ext>
                </a:extLst>
              </p:cNvPr>
              <p:cNvSpPr>
                <a:spLocks noChangeShapeType="1"/>
              </p:cNvSpPr>
              <p:nvPr/>
            </p:nvSpPr>
            <p:spPr bwMode="auto">
              <a:xfrm>
                <a:off x="2011" y="4136"/>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3" name="Line 107">
                <a:extLst>
                  <a:ext uri="{FF2B5EF4-FFF2-40B4-BE49-F238E27FC236}">
                    <a16:creationId xmlns:a16="http://schemas.microsoft.com/office/drawing/2014/main" id="{21A7C1D3-1FB6-844A-7161-4988C2A39B65}"/>
                  </a:ext>
                </a:extLst>
              </p:cNvPr>
              <p:cNvSpPr>
                <a:spLocks noChangeShapeType="1"/>
              </p:cNvSpPr>
              <p:nvPr/>
            </p:nvSpPr>
            <p:spPr bwMode="auto">
              <a:xfrm>
                <a:off x="2023" y="4148"/>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4" name="Line 108">
                <a:extLst>
                  <a:ext uri="{FF2B5EF4-FFF2-40B4-BE49-F238E27FC236}">
                    <a16:creationId xmlns:a16="http://schemas.microsoft.com/office/drawing/2014/main" id="{94EDA50B-0D47-B66A-6F03-2433DC7C8311}"/>
                  </a:ext>
                </a:extLst>
              </p:cNvPr>
              <p:cNvSpPr>
                <a:spLocks noChangeShapeType="1"/>
              </p:cNvSpPr>
              <p:nvPr/>
            </p:nvSpPr>
            <p:spPr bwMode="auto">
              <a:xfrm>
                <a:off x="2039" y="4156"/>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5" name="Line 109">
                <a:extLst>
                  <a:ext uri="{FF2B5EF4-FFF2-40B4-BE49-F238E27FC236}">
                    <a16:creationId xmlns:a16="http://schemas.microsoft.com/office/drawing/2014/main" id="{DC95527E-09DC-3B60-FD8E-3930602996CF}"/>
                  </a:ext>
                </a:extLst>
              </p:cNvPr>
              <p:cNvSpPr>
                <a:spLocks noChangeShapeType="1"/>
              </p:cNvSpPr>
              <p:nvPr/>
            </p:nvSpPr>
            <p:spPr bwMode="auto">
              <a:xfrm>
                <a:off x="2054" y="416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6" name="Line 110">
                <a:extLst>
                  <a:ext uri="{FF2B5EF4-FFF2-40B4-BE49-F238E27FC236}">
                    <a16:creationId xmlns:a16="http://schemas.microsoft.com/office/drawing/2014/main" id="{00FB07CD-D1E7-C548-DAD7-30A806D6A2B9}"/>
                  </a:ext>
                </a:extLst>
              </p:cNvPr>
              <p:cNvSpPr>
                <a:spLocks noChangeShapeType="1"/>
              </p:cNvSpPr>
              <p:nvPr/>
            </p:nvSpPr>
            <p:spPr bwMode="auto">
              <a:xfrm>
                <a:off x="2070" y="4168"/>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7" name="Line 111">
                <a:extLst>
                  <a:ext uri="{FF2B5EF4-FFF2-40B4-BE49-F238E27FC236}">
                    <a16:creationId xmlns:a16="http://schemas.microsoft.com/office/drawing/2014/main" id="{6D3C8A2B-8D12-B197-811C-4BB48E5922B8}"/>
                  </a:ext>
                </a:extLst>
              </p:cNvPr>
              <p:cNvSpPr>
                <a:spLocks noChangeShapeType="1"/>
              </p:cNvSpPr>
              <p:nvPr/>
            </p:nvSpPr>
            <p:spPr bwMode="auto">
              <a:xfrm>
                <a:off x="2082" y="417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8" name="Line 112">
                <a:extLst>
                  <a:ext uri="{FF2B5EF4-FFF2-40B4-BE49-F238E27FC236}">
                    <a16:creationId xmlns:a16="http://schemas.microsoft.com/office/drawing/2014/main" id="{1DB799F2-072D-0F5A-A6A2-9834B23D63BB}"/>
                  </a:ext>
                </a:extLst>
              </p:cNvPr>
              <p:cNvSpPr>
                <a:spLocks noChangeShapeType="1"/>
              </p:cNvSpPr>
              <p:nvPr/>
            </p:nvSpPr>
            <p:spPr bwMode="auto">
              <a:xfrm>
                <a:off x="2098" y="418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9" name="Line 113">
                <a:extLst>
                  <a:ext uri="{FF2B5EF4-FFF2-40B4-BE49-F238E27FC236}">
                    <a16:creationId xmlns:a16="http://schemas.microsoft.com/office/drawing/2014/main" id="{1A4A3C28-E328-7932-6D4B-EB564835E4AF}"/>
                  </a:ext>
                </a:extLst>
              </p:cNvPr>
              <p:cNvSpPr>
                <a:spLocks noChangeShapeType="1"/>
              </p:cNvSpPr>
              <p:nvPr/>
            </p:nvSpPr>
            <p:spPr bwMode="auto">
              <a:xfrm>
                <a:off x="2113" y="418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0" name="Line 114">
                <a:extLst>
                  <a:ext uri="{FF2B5EF4-FFF2-40B4-BE49-F238E27FC236}">
                    <a16:creationId xmlns:a16="http://schemas.microsoft.com/office/drawing/2014/main" id="{35EF49D2-2B4F-EB44-DE96-E86C19AF6B85}"/>
                  </a:ext>
                </a:extLst>
              </p:cNvPr>
              <p:cNvSpPr>
                <a:spLocks noChangeShapeType="1"/>
              </p:cNvSpPr>
              <p:nvPr/>
            </p:nvSpPr>
            <p:spPr bwMode="auto">
              <a:xfrm>
                <a:off x="212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1" name="Line 115">
                <a:extLst>
                  <a:ext uri="{FF2B5EF4-FFF2-40B4-BE49-F238E27FC236}">
                    <a16:creationId xmlns:a16="http://schemas.microsoft.com/office/drawing/2014/main" id="{20A8C219-5BDA-327C-E4D7-FAAFEDC07975}"/>
                  </a:ext>
                </a:extLst>
              </p:cNvPr>
              <p:cNvSpPr>
                <a:spLocks noChangeShapeType="1"/>
              </p:cNvSpPr>
              <p:nvPr/>
            </p:nvSpPr>
            <p:spPr bwMode="auto">
              <a:xfrm>
                <a:off x="2141" y="4187"/>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2" name="Line 116">
                <a:extLst>
                  <a:ext uri="{FF2B5EF4-FFF2-40B4-BE49-F238E27FC236}">
                    <a16:creationId xmlns:a16="http://schemas.microsoft.com/office/drawing/2014/main" id="{0D9754BC-2847-8C11-65DB-2723BA15DABD}"/>
                  </a:ext>
                </a:extLst>
              </p:cNvPr>
              <p:cNvSpPr>
                <a:spLocks noChangeShapeType="1"/>
              </p:cNvSpPr>
              <p:nvPr/>
            </p:nvSpPr>
            <p:spPr bwMode="auto">
              <a:xfrm>
                <a:off x="2157" y="4191"/>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3" name="Line 117">
                <a:extLst>
                  <a:ext uri="{FF2B5EF4-FFF2-40B4-BE49-F238E27FC236}">
                    <a16:creationId xmlns:a16="http://schemas.microsoft.com/office/drawing/2014/main" id="{23E00F7E-94E4-FFE7-0146-0D095988DE30}"/>
                  </a:ext>
                </a:extLst>
              </p:cNvPr>
              <p:cNvSpPr>
                <a:spLocks noChangeShapeType="1"/>
              </p:cNvSpPr>
              <p:nvPr/>
            </p:nvSpPr>
            <p:spPr bwMode="auto">
              <a:xfrm>
                <a:off x="2172"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4" name="Line 118">
                <a:extLst>
                  <a:ext uri="{FF2B5EF4-FFF2-40B4-BE49-F238E27FC236}">
                    <a16:creationId xmlns:a16="http://schemas.microsoft.com/office/drawing/2014/main" id="{97CE724C-D47E-3B25-B4F2-4AF2626AC2E1}"/>
                  </a:ext>
                </a:extLst>
              </p:cNvPr>
              <p:cNvSpPr>
                <a:spLocks noChangeShapeType="1"/>
              </p:cNvSpPr>
              <p:nvPr/>
            </p:nvSpPr>
            <p:spPr bwMode="auto">
              <a:xfrm>
                <a:off x="2188" y="4192"/>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5" name="Freeform 119">
                <a:extLst>
                  <a:ext uri="{FF2B5EF4-FFF2-40B4-BE49-F238E27FC236}">
                    <a16:creationId xmlns:a16="http://schemas.microsoft.com/office/drawing/2014/main" id="{D61D9056-7F84-EB37-888E-09B9479144FF}"/>
                  </a:ext>
                </a:extLst>
              </p:cNvPr>
              <p:cNvSpPr>
                <a:spLocks/>
              </p:cNvSpPr>
              <p:nvPr/>
            </p:nvSpPr>
            <p:spPr bwMode="auto">
              <a:xfrm>
                <a:off x="2193" y="4192"/>
                <a:ext cx="16" cy="5"/>
              </a:xfrm>
              <a:custGeom>
                <a:avLst/>
                <a:gdLst>
                  <a:gd name="T0" fmla="*/ 0 w 16"/>
                  <a:gd name="T1" fmla="*/ 0 h 5"/>
                  <a:gd name="T2" fmla="*/ 7 w 16"/>
                  <a:gd name="T3" fmla="*/ 0 h 5"/>
                  <a:gd name="T4" fmla="*/ 15 w 16"/>
                  <a:gd name="T5" fmla="*/ 4 h 5"/>
                </a:gdLst>
                <a:ahLst/>
                <a:cxnLst>
                  <a:cxn ang="0">
                    <a:pos x="T0" y="T1"/>
                  </a:cxn>
                  <a:cxn ang="0">
                    <a:pos x="T2" y="T3"/>
                  </a:cxn>
                  <a:cxn ang="0">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16" name="Line 120">
                <a:extLst>
                  <a:ext uri="{FF2B5EF4-FFF2-40B4-BE49-F238E27FC236}">
                    <a16:creationId xmlns:a16="http://schemas.microsoft.com/office/drawing/2014/main" id="{8D0D2514-C059-5A12-1665-22D59BA60215}"/>
                  </a:ext>
                </a:extLst>
              </p:cNvPr>
              <p:cNvSpPr>
                <a:spLocks noChangeShapeType="1"/>
              </p:cNvSpPr>
              <p:nvPr/>
            </p:nvSpPr>
            <p:spPr bwMode="auto">
              <a:xfrm>
                <a:off x="2215"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7" name="Line 121">
                <a:extLst>
                  <a:ext uri="{FF2B5EF4-FFF2-40B4-BE49-F238E27FC236}">
                    <a16:creationId xmlns:a16="http://schemas.microsoft.com/office/drawing/2014/main" id="{418510E2-F1E3-2A04-60E5-F4EE59DFCF9A}"/>
                  </a:ext>
                </a:extLst>
              </p:cNvPr>
              <p:cNvSpPr>
                <a:spLocks noChangeShapeType="1"/>
              </p:cNvSpPr>
              <p:nvPr/>
            </p:nvSpPr>
            <p:spPr bwMode="auto">
              <a:xfrm>
                <a:off x="2231" y="4196"/>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8" name="Line 122">
                <a:extLst>
                  <a:ext uri="{FF2B5EF4-FFF2-40B4-BE49-F238E27FC236}">
                    <a16:creationId xmlns:a16="http://schemas.microsoft.com/office/drawing/2014/main" id="{0D6C7C20-ADD7-46F6-B21F-B9042BCBD796}"/>
                  </a:ext>
                </a:extLst>
              </p:cNvPr>
              <p:cNvSpPr>
                <a:spLocks noChangeShapeType="1"/>
              </p:cNvSpPr>
              <p:nvPr/>
            </p:nvSpPr>
            <p:spPr bwMode="auto">
              <a:xfrm>
                <a:off x="2243"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9" name="Freeform 123">
                <a:extLst>
                  <a:ext uri="{FF2B5EF4-FFF2-40B4-BE49-F238E27FC236}">
                    <a16:creationId xmlns:a16="http://schemas.microsoft.com/office/drawing/2014/main" id="{BBF5FD35-6880-C66D-F3E1-D6B3DFDBB5C9}"/>
                  </a:ext>
                </a:extLst>
              </p:cNvPr>
              <p:cNvSpPr>
                <a:spLocks/>
              </p:cNvSpPr>
              <p:nvPr/>
            </p:nvSpPr>
            <p:spPr bwMode="auto">
              <a:xfrm>
                <a:off x="2252" y="4196"/>
                <a:ext cx="16" cy="5"/>
              </a:xfrm>
              <a:custGeom>
                <a:avLst/>
                <a:gdLst>
                  <a:gd name="T0" fmla="*/ 0 w 16"/>
                  <a:gd name="T1" fmla="*/ 0 h 5"/>
                  <a:gd name="T2" fmla="*/ 7 w 16"/>
                  <a:gd name="T3" fmla="*/ 0 h 5"/>
                  <a:gd name="T4" fmla="*/ 15 w 16"/>
                  <a:gd name="T5" fmla="*/ 4 h 5"/>
                </a:gdLst>
                <a:ahLst/>
                <a:cxnLst>
                  <a:cxn ang="0">
                    <a:pos x="T0" y="T1"/>
                  </a:cxn>
                  <a:cxn ang="0">
                    <a:pos x="T2" y="T3"/>
                  </a:cxn>
                  <a:cxn ang="0">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20" name="Line 124">
                <a:extLst>
                  <a:ext uri="{FF2B5EF4-FFF2-40B4-BE49-F238E27FC236}">
                    <a16:creationId xmlns:a16="http://schemas.microsoft.com/office/drawing/2014/main" id="{B8B4CF07-61C3-DFFB-8773-7554A6917FCF}"/>
                  </a:ext>
                </a:extLst>
              </p:cNvPr>
              <p:cNvSpPr>
                <a:spLocks noChangeShapeType="1"/>
              </p:cNvSpPr>
              <p:nvPr/>
            </p:nvSpPr>
            <p:spPr bwMode="auto">
              <a:xfrm>
                <a:off x="2274"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1" name="Line 125">
                <a:extLst>
                  <a:ext uri="{FF2B5EF4-FFF2-40B4-BE49-F238E27FC236}">
                    <a16:creationId xmlns:a16="http://schemas.microsoft.com/office/drawing/2014/main" id="{A2212035-1174-3CDA-3941-990E789D1B23}"/>
                  </a:ext>
                </a:extLst>
              </p:cNvPr>
              <p:cNvSpPr>
                <a:spLocks noChangeShapeType="1"/>
              </p:cNvSpPr>
              <p:nvPr/>
            </p:nvSpPr>
            <p:spPr bwMode="auto">
              <a:xfrm>
                <a:off x="2290"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2" name="Line 126">
                <a:extLst>
                  <a:ext uri="{FF2B5EF4-FFF2-40B4-BE49-F238E27FC236}">
                    <a16:creationId xmlns:a16="http://schemas.microsoft.com/office/drawing/2014/main" id="{348868A4-CFE9-E625-3789-C0958FDAD1DA}"/>
                  </a:ext>
                </a:extLst>
              </p:cNvPr>
              <p:cNvSpPr>
                <a:spLocks noChangeShapeType="1"/>
              </p:cNvSpPr>
              <p:nvPr/>
            </p:nvSpPr>
            <p:spPr bwMode="auto">
              <a:xfrm>
                <a:off x="230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3" name="Line 127">
                <a:extLst>
                  <a:ext uri="{FF2B5EF4-FFF2-40B4-BE49-F238E27FC236}">
                    <a16:creationId xmlns:a16="http://schemas.microsoft.com/office/drawing/2014/main" id="{120EF584-89FE-A2CD-2F39-9A4A1053F94D}"/>
                  </a:ext>
                </a:extLst>
              </p:cNvPr>
              <p:cNvSpPr>
                <a:spLocks noChangeShapeType="1"/>
              </p:cNvSpPr>
              <p:nvPr/>
            </p:nvSpPr>
            <p:spPr bwMode="auto">
              <a:xfrm>
                <a:off x="2318"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4" name="Line 128">
                <a:extLst>
                  <a:ext uri="{FF2B5EF4-FFF2-40B4-BE49-F238E27FC236}">
                    <a16:creationId xmlns:a16="http://schemas.microsoft.com/office/drawing/2014/main" id="{8D0FDC5A-3046-BE78-76F7-333527E7AE39}"/>
                  </a:ext>
                </a:extLst>
              </p:cNvPr>
              <p:cNvSpPr>
                <a:spLocks noChangeShapeType="1"/>
              </p:cNvSpPr>
              <p:nvPr/>
            </p:nvSpPr>
            <p:spPr bwMode="auto">
              <a:xfrm>
                <a:off x="233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5" name="Line 129">
                <a:extLst>
                  <a:ext uri="{FF2B5EF4-FFF2-40B4-BE49-F238E27FC236}">
                    <a16:creationId xmlns:a16="http://schemas.microsoft.com/office/drawing/2014/main" id="{F1D0F6C6-9B66-5C5A-5506-052497E2BF43}"/>
                  </a:ext>
                </a:extLst>
              </p:cNvPr>
              <p:cNvSpPr>
                <a:spLocks noChangeShapeType="1"/>
              </p:cNvSpPr>
              <p:nvPr/>
            </p:nvSpPr>
            <p:spPr bwMode="auto">
              <a:xfrm>
                <a:off x="234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6" name="Line 130">
                <a:extLst>
                  <a:ext uri="{FF2B5EF4-FFF2-40B4-BE49-F238E27FC236}">
                    <a16:creationId xmlns:a16="http://schemas.microsoft.com/office/drawing/2014/main" id="{68B0508C-81C9-1616-51D5-84A60B1359AC}"/>
                  </a:ext>
                </a:extLst>
              </p:cNvPr>
              <p:cNvSpPr>
                <a:spLocks noChangeShapeType="1"/>
              </p:cNvSpPr>
              <p:nvPr/>
            </p:nvSpPr>
            <p:spPr bwMode="auto">
              <a:xfrm>
                <a:off x="236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7" name="Line 131">
                <a:extLst>
                  <a:ext uri="{FF2B5EF4-FFF2-40B4-BE49-F238E27FC236}">
                    <a16:creationId xmlns:a16="http://schemas.microsoft.com/office/drawing/2014/main" id="{EBFCE1FD-62EA-293B-5499-07AB3AEDA18A}"/>
                  </a:ext>
                </a:extLst>
              </p:cNvPr>
              <p:cNvSpPr>
                <a:spLocks noChangeShapeType="1"/>
              </p:cNvSpPr>
              <p:nvPr/>
            </p:nvSpPr>
            <p:spPr bwMode="auto">
              <a:xfrm>
                <a:off x="237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8" name="Line 132">
                <a:extLst>
                  <a:ext uri="{FF2B5EF4-FFF2-40B4-BE49-F238E27FC236}">
                    <a16:creationId xmlns:a16="http://schemas.microsoft.com/office/drawing/2014/main" id="{D354A105-112F-B9F6-8A69-909E4064986F}"/>
                  </a:ext>
                </a:extLst>
              </p:cNvPr>
              <p:cNvSpPr>
                <a:spLocks noChangeShapeType="1"/>
              </p:cNvSpPr>
              <p:nvPr/>
            </p:nvSpPr>
            <p:spPr bwMode="auto">
              <a:xfrm>
                <a:off x="2392" y="4200"/>
                <a:ext cx="10"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9" name="Line 133">
                <a:extLst>
                  <a:ext uri="{FF2B5EF4-FFF2-40B4-BE49-F238E27FC236}">
                    <a16:creationId xmlns:a16="http://schemas.microsoft.com/office/drawing/2014/main" id="{7BB0C8F2-402C-8F4C-C60B-6B6F57A48989}"/>
                  </a:ext>
                </a:extLst>
              </p:cNvPr>
              <p:cNvSpPr>
                <a:spLocks noChangeShapeType="1"/>
              </p:cNvSpPr>
              <p:nvPr/>
            </p:nvSpPr>
            <p:spPr bwMode="auto">
              <a:xfrm>
                <a:off x="2409" y="4200"/>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0" name="Line 134">
                <a:extLst>
                  <a:ext uri="{FF2B5EF4-FFF2-40B4-BE49-F238E27FC236}">
                    <a16:creationId xmlns:a16="http://schemas.microsoft.com/office/drawing/2014/main" id="{BF2C1418-17F1-1C41-C98B-2A267639A2C1}"/>
                  </a:ext>
                </a:extLst>
              </p:cNvPr>
              <p:cNvSpPr>
                <a:spLocks noChangeShapeType="1"/>
              </p:cNvSpPr>
              <p:nvPr/>
            </p:nvSpPr>
            <p:spPr bwMode="auto">
              <a:xfrm>
                <a:off x="242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1" name="Rectangle 135">
                <a:extLst>
                  <a:ext uri="{FF2B5EF4-FFF2-40B4-BE49-F238E27FC236}">
                    <a16:creationId xmlns:a16="http://schemas.microsoft.com/office/drawing/2014/main" id="{1953D247-B733-3BB0-98EF-213B7EC3747A}"/>
                  </a:ext>
                </a:extLst>
              </p:cNvPr>
              <p:cNvSpPr>
                <a:spLocks noChangeArrowheads="1"/>
              </p:cNvSpPr>
              <p:nvPr/>
            </p:nvSpPr>
            <p:spPr bwMode="auto">
              <a:xfrm>
                <a:off x="647"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2" name="Rectangle 136">
                <a:extLst>
                  <a:ext uri="{FF2B5EF4-FFF2-40B4-BE49-F238E27FC236}">
                    <a16:creationId xmlns:a16="http://schemas.microsoft.com/office/drawing/2014/main" id="{42A8DEC7-8C21-138E-B28E-67AC8020A4A8}"/>
                  </a:ext>
                </a:extLst>
              </p:cNvPr>
              <p:cNvSpPr>
                <a:spLocks noChangeArrowheads="1"/>
              </p:cNvSpPr>
              <p:nvPr/>
            </p:nvSpPr>
            <p:spPr bwMode="auto">
              <a:xfrm>
                <a:off x="647" y="4246"/>
                <a:ext cx="51" cy="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4233" name="Rectangle 137">
                <a:extLst>
                  <a:ext uri="{FF2B5EF4-FFF2-40B4-BE49-F238E27FC236}">
                    <a16:creationId xmlns:a16="http://schemas.microsoft.com/office/drawing/2014/main" id="{C68483B8-B251-4235-8098-7AA490631EF0}"/>
                  </a:ext>
                </a:extLst>
              </p:cNvPr>
              <p:cNvSpPr>
                <a:spLocks noChangeArrowheads="1"/>
              </p:cNvSpPr>
              <p:nvPr/>
            </p:nvSpPr>
            <p:spPr bwMode="auto">
              <a:xfrm>
                <a:off x="942"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4" name="Rectangle 138">
                <a:extLst>
                  <a:ext uri="{FF2B5EF4-FFF2-40B4-BE49-F238E27FC236}">
                    <a16:creationId xmlns:a16="http://schemas.microsoft.com/office/drawing/2014/main" id="{E6FE975A-BBEC-B12D-5439-D73B17C00718}"/>
                  </a:ext>
                </a:extLst>
              </p:cNvPr>
              <p:cNvSpPr>
                <a:spLocks noChangeArrowheads="1"/>
              </p:cNvSpPr>
              <p:nvPr/>
            </p:nvSpPr>
            <p:spPr bwMode="auto">
              <a:xfrm>
                <a:off x="942" y="4246"/>
                <a:ext cx="50" cy="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4235" name="Rectangle 139">
                <a:extLst>
                  <a:ext uri="{FF2B5EF4-FFF2-40B4-BE49-F238E27FC236}">
                    <a16:creationId xmlns:a16="http://schemas.microsoft.com/office/drawing/2014/main" id="{BF23A4EE-454C-F4CD-273B-CDA2BDE85A26}"/>
                  </a:ext>
                </a:extLst>
              </p:cNvPr>
              <p:cNvSpPr>
                <a:spLocks noChangeArrowheads="1"/>
              </p:cNvSpPr>
              <p:nvPr/>
            </p:nvSpPr>
            <p:spPr bwMode="auto">
              <a:xfrm>
                <a:off x="1233"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6" name="Rectangle 140">
                <a:extLst>
                  <a:ext uri="{FF2B5EF4-FFF2-40B4-BE49-F238E27FC236}">
                    <a16:creationId xmlns:a16="http://schemas.microsoft.com/office/drawing/2014/main" id="{672FE12C-9704-A478-CC7F-4FD97C265D32}"/>
                  </a:ext>
                </a:extLst>
              </p:cNvPr>
              <p:cNvSpPr>
                <a:spLocks noChangeArrowheads="1"/>
              </p:cNvSpPr>
              <p:nvPr/>
            </p:nvSpPr>
            <p:spPr bwMode="auto">
              <a:xfrm>
                <a:off x="1233" y="4246"/>
                <a:ext cx="51" cy="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4237" name="Rectangle 141">
                <a:extLst>
                  <a:ext uri="{FF2B5EF4-FFF2-40B4-BE49-F238E27FC236}">
                    <a16:creationId xmlns:a16="http://schemas.microsoft.com/office/drawing/2014/main" id="{D5E18AA2-FE44-C06C-7C10-75D65F3B692F}"/>
                  </a:ext>
                </a:extLst>
              </p:cNvPr>
              <p:cNvSpPr>
                <a:spLocks noChangeArrowheads="1"/>
              </p:cNvSpPr>
              <p:nvPr/>
            </p:nvSpPr>
            <p:spPr bwMode="auto">
              <a:xfrm>
                <a:off x="1536"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8" name="Rectangle 142">
                <a:extLst>
                  <a:ext uri="{FF2B5EF4-FFF2-40B4-BE49-F238E27FC236}">
                    <a16:creationId xmlns:a16="http://schemas.microsoft.com/office/drawing/2014/main" id="{83DAD843-9DAE-CFBC-25C3-B0A6F8B9ABC9}"/>
                  </a:ext>
                </a:extLst>
              </p:cNvPr>
              <p:cNvSpPr>
                <a:spLocks noChangeArrowheads="1"/>
              </p:cNvSpPr>
              <p:nvPr/>
            </p:nvSpPr>
            <p:spPr bwMode="auto">
              <a:xfrm>
                <a:off x="1536" y="4246"/>
                <a:ext cx="31" cy="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0</a:t>
                </a:r>
              </a:p>
            </p:txBody>
          </p:sp>
          <p:sp>
            <p:nvSpPr>
              <p:cNvPr id="4239" name="Rectangle 143">
                <a:extLst>
                  <a:ext uri="{FF2B5EF4-FFF2-40B4-BE49-F238E27FC236}">
                    <a16:creationId xmlns:a16="http://schemas.microsoft.com/office/drawing/2014/main" id="{6D6CB7DA-9A57-2144-611A-EDF28C9C8B4F}"/>
                  </a:ext>
                </a:extLst>
              </p:cNvPr>
              <p:cNvSpPr>
                <a:spLocks noChangeArrowheads="1"/>
              </p:cNvSpPr>
              <p:nvPr/>
            </p:nvSpPr>
            <p:spPr bwMode="auto">
              <a:xfrm>
                <a:off x="1831"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0" name="Rectangle 144">
                <a:extLst>
                  <a:ext uri="{FF2B5EF4-FFF2-40B4-BE49-F238E27FC236}">
                    <a16:creationId xmlns:a16="http://schemas.microsoft.com/office/drawing/2014/main" id="{A0E4A8E9-4C9F-5108-0086-9987A186CAEC}"/>
                  </a:ext>
                </a:extLst>
              </p:cNvPr>
              <p:cNvSpPr>
                <a:spLocks noChangeArrowheads="1"/>
              </p:cNvSpPr>
              <p:nvPr/>
            </p:nvSpPr>
            <p:spPr bwMode="auto">
              <a:xfrm>
                <a:off x="1831" y="4246"/>
                <a:ext cx="32" cy="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4241" name="Rectangle 145">
                <a:extLst>
                  <a:ext uri="{FF2B5EF4-FFF2-40B4-BE49-F238E27FC236}">
                    <a16:creationId xmlns:a16="http://schemas.microsoft.com/office/drawing/2014/main" id="{D727AED0-81BE-F983-FD4C-3184DFA0B564}"/>
                  </a:ext>
                </a:extLst>
              </p:cNvPr>
              <p:cNvSpPr>
                <a:spLocks noChangeArrowheads="1"/>
              </p:cNvSpPr>
              <p:nvPr/>
            </p:nvSpPr>
            <p:spPr bwMode="auto">
              <a:xfrm>
                <a:off x="2122"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2" name="Rectangle 146">
                <a:extLst>
                  <a:ext uri="{FF2B5EF4-FFF2-40B4-BE49-F238E27FC236}">
                    <a16:creationId xmlns:a16="http://schemas.microsoft.com/office/drawing/2014/main" id="{8A8015B7-A1A1-B100-4828-82C56C6B7A17}"/>
                  </a:ext>
                </a:extLst>
              </p:cNvPr>
              <p:cNvSpPr>
                <a:spLocks noChangeArrowheads="1"/>
              </p:cNvSpPr>
              <p:nvPr/>
            </p:nvSpPr>
            <p:spPr bwMode="auto">
              <a:xfrm>
                <a:off x="2122" y="4246"/>
                <a:ext cx="31" cy="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4243" name="Rectangle 147">
                <a:extLst>
                  <a:ext uri="{FF2B5EF4-FFF2-40B4-BE49-F238E27FC236}">
                    <a16:creationId xmlns:a16="http://schemas.microsoft.com/office/drawing/2014/main" id="{027B59E7-9A0E-B6D3-480B-6C79EF33AACE}"/>
                  </a:ext>
                </a:extLst>
              </p:cNvPr>
              <p:cNvSpPr>
                <a:spLocks noChangeArrowheads="1"/>
              </p:cNvSpPr>
              <p:nvPr/>
            </p:nvSpPr>
            <p:spPr bwMode="auto">
              <a:xfrm>
                <a:off x="2417"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4" name="Rectangle 148">
                <a:extLst>
                  <a:ext uri="{FF2B5EF4-FFF2-40B4-BE49-F238E27FC236}">
                    <a16:creationId xmlns:a16="http://schemas.microsoft.com/office/drawing/2014/main" id="{94FB7FD1-4961-D6E2-4BCF-D373B092FA11}"/>
                  </a:ext>
                </a:extLst>
              </p:cNvPr>
              <p:cNvSpPr>
                <a:spLocks noChangeArrowheads="1"/>
              </p:cNvSpPr>
              <p:nvPr/>
            </p:nvSpPr>
            <p:spPr bwMode="auto">
              <a:xfrm>
                <a:off x="2417" y="4247"/>
                <a:ext cx="32"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4245" name="Line 149">
                <a:extLst>
                  <a:ext uri="{FF2B5EF4-FFF2-40B4-BE49-F238E27FC236}">
                    <a16:creationId xmlns:a16="http://schemas.microsoft.com/office/drawing/2014/main" id="{0DDC1395-CB79-B4C2-CC73-A82EAA6436B4}"/>
                  </a:ext>
                </a:extLst>
              </p:cNvPr>
              <p:cNvSpPr>
                <a:spLocks noChangeShapeType="1"/>
              </p:cNvSpPr>
              <p:nvPr/>
            </p:nvSpPr>
            <p:spPr bwMode="auto">
              <a:xfrm flipV="1">
                <a:off x="1548" y="3422"/>
                <a:ext cx="0" cy="798"/>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6" name="Rectangle 150">
                <a:extLst>
                  <a:ext uri="{FF2B5EF4-FFF2-40B4-BE49-F238E27FC236}">
                    <a16:creationId xmlns:a16="http://schemas.microsoft.com/office/drawing/2014/main" id="{1E09EAAF-B7BD-3D2F-C238-CFDF465F5F85}"/>
                  </a:ext>
                </a:extLst>
              </p:cNvPr>
              <p:cNvSpPr>
                <a:spLocks noChangeArrowheads="1"/>
              </p:cNvSpPr>
              <p:nvPr/>
            </p:nvSpPr>
            <p:spPr bwMode="auto">
              <a:xfrm>
                <a:off x="576" y="3378"/>
                <a:ext cx="792"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248" name="Rectangle 152">
              <a:extLst>
                <a:ext uri="{FF2B5EF4-FFF2-40B4-BE49-F238E27FC236}">
                  <a16:creationId xmlns:a16="http://schemas.microsoft.com/office/drawing/2014/main" id="{25B0BEAA-38AC-90C3-5869-C39C131D61CB}"/>
                </a:ext>
              </a:extLst>
            </p:cNvPr>
            <p:cNvSpPr>
              <a:spLocks noChangeArrowheads="1"/>
            </p:cNvSpPr>
            <p:nvPr/>
          </p:nvSpPr>
          <p:spPr bwMode="auto">
            <a:xfrm>
              <a:off x="577" y="292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9" name="Rectangle 153">
              <a:extLst>
                <a:ext uri="{FF2B5EF4-FFF2-40B4-BE49-F238E27FC236}">
                  <a16:creationId xmlns:a16="http://schemas.microsoft.com/office/drawing/2014/main" id="{E7A471E7-8A57-382A-D4F7-A9903D73DD6E}"/>
                </a:ext>
              </a:extLst>
            </p:cNvPr>
            <p:cNvSpPr>
              <a:spLocks noChangeArrowheads="1"/>
            </p:cNvSpPr>
            <p:nvPr/>
          </p:nvSpPr>
          <p:spPr bwMode="auto">
            <a:xfrm>
              <a:off x="577" y="3265"/>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0" name="Rectangle 154">
              <a:extLst>
                <a:ext uri="{FF2B5EF4-FFF2-40B4-BE49-F238E27FC236}">
                  <a16:creationId xmlns:a16="http://schemas.microsoft.com/office/drawing/2014/main" id="{6D171596-7144-813C-AE98-07AD7117577E}"/>
                </a:ext>
              </a:extLst>
            </p:cNvPr>
            <p:cNvSpPr>
              <a:spLocks noChangeArrowheads="1"/>
            </p:cNvSpPr>
            <p:nvPr/>
          </p:nvSpPr>
          <p:spPr bwMode="auto">
            <a:xfrm>
              <a:off x="577" y="3601"/>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1" name="Rectangle 155">
              <a:extLst>
                <a:ext uri="{FF2B5EF4-FFF2-40B4-BE49-F238E27FC236}">
                  <a16:creationId xmlns:a16="http://schemas.microsoft.com/office/drawing/2014/main" id="{06BA8D31-CD24-E132-D75B-ADE457E3D4B9}"/>
                </a:ext>
              </a:extLst>
            </p:cNvPr>
            <p:cNvSpPr>
              <a:spLocks noChangeArrowheads="1"/>
            </p:cNvSpPr>
            <p:nvPr/>
          </p:nvSpPr>
          <p:spPr bwMode="auto">
            <a:xfrm>
              <a:off x="577" y="436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2" name="Freeform 156">
              <a:extLst>
                <a:ext uri="{FF2B5EF4-FFF2-40B4-BE49-F238E27FC236}">
                  <a16:creationId xmlns:a16="http://schemas.microsoft.com/office/drawing/2014/main" id="{88FA2329-E3AE-1319-FE3F-7267E93E4D08}"/>
                </a:ext>
              </a:extLst>
            </p:cNvPr>
            <p:cNvSpPr>
              <a:spLocks/>
            </p:cNvSpPr>
            <p:nvPr/>
          </p:nvSpPr>
          <p:spPr bwMode="auto">
            <a:xfrm>
              <a:off x="576" y="3840"/>
              <a:ext cx="481" cy="337"/>
            </a:xfrm>
            <a:custGeom>
              <a:avLst/>
              <a:gdLst>
                <a:gd name="T0" fmla="*/ 240 w 481"/>
                <a:gd name="T1" fmla="*/ 0 h 337"/>
                <a:gd name="T2" fmla="*/ 0 w 481"/>
                <a:gd name="T3" fmla="*/ 168 h 337"/>
                <a:gd name="T4" fmla="*/ 240 w 481"/>
                <a:gd name="T5" fmla="*/ 336 h 337"/>
                <a:gd name="T6" fmla="*/ 480 w 481"/>
                <a:gd name="T7" fmla="*/ 168 h 337"/>
                <a:gd name="T8" fmla="*/ 240 w 481"/>
                <a:gd name="T9" fmla="*/ 0 h 337"/>
              </a:gdLst>
              <a:ahLst/>
              <a:cxnLst>
                <a:cxn ang="0">
                  <a:pos x="T0" y="T1"/>
                </a:cxn>
                <a:cxn ang="0">
                  <a:pos x="T2" y="T3"/>
                </a:cxn>
                <a:cxn ang="0">
                  <a:pos x="T4" y="T5"/>
                </a:cxn>
                <a:cxn ang="0">
                  <a:pos x="T6" y="T7"/>
                </a:cxn>
                <a:cxn ang="0">
                  <a:pos x="T8" y="T9"/>
                </a:cxn>
              </a:cxnLst>
              <a:rect l="0" t="0" r="r" b="b"/>
              <a:pathLst>
                <a:path w="481" h="337">
                  <a:moveTo>
                    <a:pt x="240" y="0"/>
                  </a:moveTo>
                  <a:lnTo>
                    <a:pt x="0" y="168"/>
                  </a:lnTo>
                  <a:lnTo>
                    <a:pt x="240" y="336"/>
                  </a:lnTo>
                  <a:lnTo>
                    <a:pt x="480" y="168"/>
                  </a:lnTo>
                  <a:lnTo>
                    <a:pt x="240" y="0"/>
                  </a:lnTo>
                </a:path>
              </a:pathLst>
            </a:custGeom>
            <a:solidFill>
              <a:schemeClr val="bg1"/>
            </a:solidFill>
            <a:ln w="127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53" name="Line 157">
              <a:extLst>
                <a:ext uri="{FF2B5EF4-FFF2-40B4-BE49-F238E27FC236}">
                  <a16:creationId xmlns:a16="http://schemas.microsoft.com/office/drawing/2014/main" id="{7645FFBF-CD18-F559-4C2C-503246E04D49}"/>
                </a:ext>
              </a:extLst>
            </p:cNvPr>
            <p:cNvSpPr>
              <a:spLocks noChangeShapeType="1"/>
            </p:cNvSpPr>
            <p:nvPr/>
          </p:nvSpPr>
          <p:spPr bwMode="auto">
            <a:xfrm>
              <a:off x="1063" y="4032"/>
              <a:ext cx="89"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4" name="Line 158">
              <a:extLst>
                <a:ext uri="{FF2B5EF4-FFF2-40B4-BE49-F238E27FC236}">
                  <a16:creationId xmlns:a16="http://schemas.microsoft.com/office/drawing/2014/main" id="{487F4DC1-A1DD-74FE-F06C-AE431F10B323}"/>
                </a:ext>
              </a:extLst>
            </p:cNvPr>
            <p:cNvSpPr>
              <a:spLocks noChangeShapeType="1"/>
            </p:cNvSpPr>
            <p:nvPr/>
          </p:nvSpPr>
          <p:spPr bwMode="auto">
            <a:xfrm flipV="1">
              <a:off x="1152" y="3748"/>
              <a:ext cx="0" cy="281"/>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5" name="Line 159">
              <a:extLst>
                <a:ext uri="{FF2B5EF4-FFF2-40B4-BE49-F238E27FC236}">
                  <a16:creationId xmlns:a16="http://schemas.microsoft.com/office/drawing/2014/main" id="{303160B1-90CA-3264-D6DF-AD9AE5428A17}"/>
                </a:ext>
              </a:extLst>
            </p:cNvPr>
            <p:cNvSpPr>
              <a:spLocks noChangeShapeType="1"/>
            </p:cNvSpPr>
            <p:nvPr/>
          </p:nvSpPr>
          <p:spPr bwMode="auto">
            <a:xfrm flipH="1">
              <a:off x="1063" y="3744"/>
              <a:ext cx="89" cy="0"/>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1810" name="Freeform 2">
            <a:extLst>
              <a:ext uri="{FF2B5EF4-FFF2-40B4-BE49-F238E27FC236}">
                <a16:creationId xmlns:a16="http://schemas.microsoft.com/office/drawing/2014/main" id="{8F5CC024-A5D8-D755-04E7-F93F0F895925}"/>
              </a:ext>
            </a:extLst>
          </p:cNvPr>
          <p:cNvSpPr>
            <a:spLocks/>
          </p:cNvSpPr>
          <p:nvPr/>
        </p:nvSpPr>
        <p:spPr bwMode="auto">
          <a:xfrm>
            <a:off x="1049338" y="1227138"/>
            <a:ext cx="2403475" cy="4232275"/>
          </a:xfrm>
          <a:custGeom>
            <a:avLst/>
            <a:gdLst>
              <a:gd name="T0" fmla="*/ 41 w 1397"/>
              <a:gd name="T1" fmla="*/ 2550 h 2666"/>
              <a:gd name="T2" fmla="*/ 227 w 1397"/>
              <a:gd name="T3" fmla="*/ 1440 h 2666"/>
              <a:gd name="T4" fmla="*/ 398 w 1397"/>
              <a:gd name="T5" fmla="*/ 660 h 2666"/>
              <a:gd name="T6" fmla="*/ 494 w 1397"/>
              <a:gd name="T7" fmla="*/ 348 h 2666"/>
              <a:gd name="T8" fmla="*/ 617 w 1397"/>
              <a:gd name="T9" fmla="*/ 120 h 2666"/>
              <a:gd name="T10" fmla="*/ 833 w 1397"/>
              <a:gd name="T11" fmla="*/ 12 h 2666"/>
              <a:gd name="T12" fmla="*/ 1145 w 1397"/>
              <a:gd name="T13" fmla="*/ 54 h 2666"/>
              <a:gd name="T14" fmla="*/ 1379 w 1397"/>
              <a:gd name="T15" fmla="*/ 336 h 2666"/>
              <a:gd name="T16" fmla="*/ 1250 w 1397"/>
              <a:gd name="T17" fmla="*/ 249 h 2666"/>
              <a:gd name="T18" fmla="*/ 1055 w 1397"/>
              <a:gd name="T19" fmla="*/ 213 h 2666"/>
              <a:gd name="T20" fmla="*/ 845 w 1397"/>
              <a:gd name="T21" fmla="*/ 270 h 2666"/>
              <a:gd name="T22" fmla="*/ 608 w 1397"/>
              <a:gd name="T23" fmla="*/ 459 h 2666"/>
              <a:gd name="T24" fmla="*/ 416 w 1397"/>
              <a:gd name="T25" fmla="*/ 945 h 2666"/>
              <a:gd name="T26" fmla="*/ 41 w 1397"/>
              <a:gd name="T27" fmla="*/ 2550 h 2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97" h="2666">
                <a:moveTo>
                  <a:pt x="41" y="2550"/>
                </a:moveTo>
                <a:cubicBezTo>
                  <a:pt x="0" y="2666"/>
                  <a:pt x="167" y="1755"/>
                  <a:pt x="227" y="1440"/>
                </a:cubicBezTo>
                <a:cubicBezTo>
                  <a:pt x="287" y="1125"/>
                  <a:pt x="354" y="842"/>
                  <a:pt x="398" y="660"/>
                </a:cubicBezTo>
                <a:cubicBezTo>
                  <a:pt x="442" y="478"/>
                  <a:pt x="458" y="438"/>
                  <a:pt x="494" y="348"/>
                </a:cubicBezTo>
                <a:cubicBezTo>
                  <a:pt x="530" y="258"/>
                  <a:pt x="560" y="176"/>
                  <a:pt x="617" y="120"/>
                </a:cubicBezTo>
                <a:cubicBezTo>
                  <a:pt x="674" y="64"/>
                  <a:pt x="745" y="23"/>
                  <a:pt x="833" y="12"/>
                </a:cubicBezTo>
                <a:cubicBezTo>
                  <a:pt x="921" y="1"/>
                  <a:pt x="1054" y="0"/>
                  <a:pt x="1145" y="54"/>
                </a:cubicBezTo>
                <a:cubicBezTo>
                  <a:pt x="1236" y="108"/>
                  <a:pt x="1361" y="304"/>
                  <a:pt x="1379" y="336"/>
                </a:cubicBezTo>
                <a:cubicBezTo>
                  <a:pt x="1397" y="368"/>
                  <a:pt x="1304" y="270"/>
                  <a:pt x="1250" y="249"/>
                </a:cubicBezTo>
                <a:cubicBezTo>
                  <a:pt x="1196" y="228"/>
                  <a:pt x="1122" y="210"/>
                  <a:pt x="1055" y="213"/>
                </a:cubicBezTo>
                <a:cubicBezTo>
                  <a:pt x="988" y="216"/>
                  <a:pt x="919" y="229"/>
                  <a:pt x="845" y="270"/>
                </a:cubicBezTo>
                <a:cubicBezTo>
                  <a:pt x="771" y="311"/>
                  <a:pt x="679" y="347"/>
                  <a:pt x="608" y="459"/>
                </a:cubicBezTo>
                <a:cubicBezTo>
                  <a:pt x="537" y="571"/>
                  <a:pt x="511" y="596"/>
                  <a:pt x="416" y="945"/>
                </a:cubicBezTo>
                <a:cubicBezTo>
                  <a:pt x="321" y="1294"/>
                  <a:pt x="119" y="2216"/>
                  <a:pt x="41" y="2550"/>
                </a:cubicBezTo>
                <a:close/>
              </a:path>
            </a:pathLst>
          </a:custGeom>
          <a:pattFill prst="ltVert">
            <a:fgClr>
              <a:schemeClr val="accent2"/>
            </a:fgClr>
            <a:bgClr>
              <a:schemeClr val="bg1"/>
            </a:bgClr>
          </a:patt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31811" name="Line 3">
            <a:extLst>
              <a:ext uri="{FF2B5EF4-FFF2-40B4-BE49-F238E27FC236}">
                <a16:creationId xmlns:a16="http://schemas.microsoft.com/office/drawing/2014/main" id="{72E7F4B0-01DA-F838-7F9A-898E2A6F5088}"/>
              </a:ext>
            </a:extLst>
          </p:cNvPr>
          <p:cNvSpPr>
            <a:spLocks noChangeShapeType="1"/>
          </p:cNvSpPr>
          <p:nvPr/>
        </p:nvSpPr>
        <p:spPr bwMode="auto">
          <a:xfrm>
            <a:off x="3584575" y="1074738"/>
            <a:ext cx="0" cy="4341812"/>
          </a:xfrm>
          <a:prstGeom prst="line">
            <a:avLst/>
          </a:prstGeom>
          <a:noFill/>
          <a:ln w="19050">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31812" name="Text Box 4">
            <a:extLst>
              <a:ext uri="{FF2B5EF4-FFF2-40B4-BE49-F238E27FC236}">
                <a16:creationId xmlns:a16="http://schemas.microsoft.com/office/drawing/2014/main" id="{75942AF5-EF0D-9ABB-E0F5-6D8D46195587}"/>
              </a:ext>
            </a:extLst>
          </p:cNvPr>
          <p:cNvSpPr txBox="1">
            <a:spLocks noChangeArrowheads="1"/>
          </p:cNvSpPr>
          <p:nvPr/>
        </p:nvSpPr>
        <p:spPr bwMode="auto">
          <a:xfrm>
            <a:off x="2081213" y="5286375"/>
            <a:ext cx="76041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eaLnBrk="0" hangingPunct="0"/>
            <a:r>
              <a:rPr lang="en-US" altLang="en-US" sz="1600">
                <a:latin typeface="Times New Roman" panose="02020603050405020304" pitchFamily="18" charset="0"/>
              </a:rPr>
              <a:t>Design</a:t>
            </a:r>
          </a:p>
        </p:txBody>
      </p:sp>
      <p:sp>
        <p:nvSpPr>
          <p:cNvPr id="631813" name="Text Box 5">
            <a:extLst>
              <a:ext uri="{FF2B5EF4-FFF2-40B4-BE49-F238E27FC236}">
                <a16:creationId xmlns:a16="http://schemas.microsoft.com/office/drawing/2014/main" id="{9FA37F4F-5C7D-8401-738D-1616344B8F34}"/>
              </a:ext>
            </a:extLst>
          </p:cNvPr>
          <p:cNvSpPr txBox="1">
            <a:spLocks noChangeArrowheads="1"/>
          </p:cNvSpPr>
          <p:nvPr/>
        </p:nvSpPr>
        <p:spPr bwMode="auto">
          <a:xfrm>
            <a:off x="3838575" y="5260975"/>
            <a:ext cx="569913"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eaLnBrk="0" hangingPunct="0"/>
            <a:r>
              <a:rPr lang="en-US" altLang="en-US" sz="1600">
                <a:latin typeface="Times New Roman" panose="02020603050405020304" pitchFamily="18" charset="0"/>
              </a:rPr>
              <a:t>Eng.</a:t>
            </a:r>
          </a:p>
          <a:p>
            <a:pPr algn="r" eaLnBrk="0" hangingPunct="0"/>
            <a:r>
              <a:rPr lang="en-US" altLang="en-US" sz="1600">
                <a:latin typeface="Times New Roman" panose="02020603050405020304" pitchFamily="18" charset="0"/>
              </a:rPr>
              <a:t>Pilot</a:t>
            </a:r>
          </a:p>
        </p:txBody>
      </p:sp>
      <p:sp>
        <p:nvSpPr>
          <p:cNvPr id="631814" name="Text Box 6">
            <a:extLst>
              <a:ext uri="{FF2B5EF4-FFF2-40B4-BE49-F238E27FC236}">
                <a16:creationId xmlns:a16="http://schemas.microsoft.com/office/drawing/2014/main" id="{45FE7F9C-D8C5-2D75-4226-D5475D2CD924}"/>
              </a:ext>
            </a:extLst>
          </p:cNvPr>
          <p:cNvSpPr txBox="1">
            <a:spLocks noChangeArrowheads="1"/>
          </p:cNvSpPr>
          <p:nvPr/>
        </p:nvSpPr>
        <p:spPr bwMode="auto">
          <a:xfrm>
            <a:off x="5526088" y="5283200"/>
            <a:ext cx="19129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eaLnBrk="0" hangingPunct="0"/>
            <a:r>
              <a:rPr lang="en-US" altLang="en-US" sz="1600">
                <a:latin typeface="Times New Roman" panose="02020603050405020304" pitchFamily="18" charset="0"/>
              </a:rPr>
              <a:t>Production Ramp Up</a:t>
            </a:r>
          </a:p>
        </p:txBody>
      </p:sp>
      <p:sp>
        <p:nvSpPr>
          <p:cNvPr id="631815" name="Freeform 7">
            <a:extLst>
              <a:ext uri="{FF2B5EF4-FFF2-40B4-BE49-F238E27FC236}">
                <a16:creationId xmlns:a16="http://schemas.microsoft.com/office/drawing/2014/main" id="{9DD8BA58-70BA-D027-E656-532F24454070}"/>
              </a:ext>
            </a:extLst>
          </p:cNvPr>
          <p:cNvSpPr>
            <a:spLocks/>
          </p:cNvSpPr>
          <p:nvPr/>
        </p:nvSpPr>
        <p:spPr bwMode="auto">
          <a:xfrm>
            <a:off x="1116013" y="1203325"/>
            <a:ext cx="7802562" cy="4089400"/>
          </a:xfrm>
          <a:custGeom>
            <a:avLst/>
            <a:gdLst>
              <a:gd name="T0" fmla="*/ 5 w 4537"/>
              <a:gd name="T1" fmla="*/ 2571 h 2576"/>
              <a:gd name="T2" fmla="*/ 37 w 4537"/>
              <a:gd name="T3" fmla="*/ 2363 h 2576"/>
              <a:gd name="T4" fmla="*/ 225 w 4537"/>
              <a:gd name="T5" fmla="*/ 1291 h 2576"/>
              <a:gd name="T6" fmla="*/ 434 w 4537"/>
              <a:gd name="T7" fmla="*/ 429 h 2576"/>
              <a:gd name="T8" fmla="*/ 653 w 4537"/>
              <a:gd name="T9" fmla="*/ 72 h 2576"/>
              <a:gd name="T10" fmla="*/ 1075 w 4537"/>
              <a:gd name="T11" fmla="*/ 47 h 2576"/>
              <a:gd name="T12" fmla="*/ 1335 w 4537"/>
              <a:gd name="T13" fmla="*/ 356 h 2576"/>
              <a:gd name="T14" fmla="*/ 1476 w 4537"/>
              <a:gd name="T15" fmla="*/ 654 h 2576"/>
              <a:gd name="T16" fmla="*/ 1681 w 4537"/>
              <a:gd name="T17" fmla="*/ 1081 h 2576"/>
              <a:gd name="T18" fmla="*/ 2051 w 4537"/>
              <a:gd name="T19" fmla="*/ 1617 h 2576"/>
              <a:gd name="T20" fmla="*/ 2712 w 4537"/>
              <a:gd name="T21" fmla="*/ 2078 h 2576"/>
              <a:gd name="T22" fmla="*/ 3412 w 4537"/>
              <a:gd name="T23" fmla="*/ 2303 h 2576"/>
              <a:gd name="T24" fmla="*/ 4537 w 4537"/>
              <a:gd name="T25" fmla="*/ 2397 h 2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37" h="2576">
                <a:moveTo>
                  <a:pt x="5" y="2571"/>
                </a:moveTo>
                <a:cubicBezTo>
                  <a:pt x="10" y="2536"/>
                  <a:pt x="0" y="2576"/>
                  <a:pt x="37" y="2363"/>
                </a:cubicBezTo>
                <a:cubicBezTo>
                  <a:pt x="74" y="2150"/>
                  <a:pt x="159" y="1613"/>
                  <a:pt x="225" y="1291"/>
                </a:cubicBezTo>
                <a:cubicBezTo>
                  <a:pt x="291" y="969"/>
                  <a:pt x="363" y="632"/>
                  <a:pt x="434" y="429"/>
                </a:cubicBezTo>
                <a:cubicBezTo>
                  <a:pt x="505" y="226"/>
                  <a:pt x="546" y="136"/>
                  <a:pt x="653" y="72"/>
                </a:cubicBezTo>
                <a:cubicBezTo>
                  <a:pt x="760" y="8"/>
                  <a:pt x="961" y="0"/>
                  <a:pt x="1075" y="47"/>
                </a:cubicBezTo>
                <a:cubicBezTo>
                  <a:pt x="1189" y="94"/>
                  <a:pt x="1268" y="255"/>
                  <a:pt x="1335" y="356"/>
                </a:cubicBezTo>
                <a:cubicBezTo>
                  <a:pt x="1402" y="457"/>
                  <a:pt x="1418" y="533"/>
                  <a:pt x="1476" y="654"/>
                </a:cubicBezTo>
                <a:cubicBezTo>
                  <a:pt x="1534" y="775"/>
                  <a:pt x="1585" y="920"/>
                  <a:pt x="1681" y="1081"/>
                </a:cubicBezTo>
                <a:cubicBezTo>
                  <a:pt x="1777" y="1241"/>
                  <a:pt x="1880" y="1451"/>
                  <a:pt x="2051" y="1617"/>
                </a:cubicBezTo>
                <a:cubicBezTo>
                  <a:pt x="2223" y="1783"/>
                  <a:pt x="2485" y="1964"/>
                  <a:pt x="2712" y="2078"/>
                </a:cubicBezTo>
                <a:cubicBezTo>
                  <a:pt x="2939" y="2193"/>
                  <a:pt x="3108" y="2249"/>
                  <a:pt x="3412" y="2303"/>
                </a:cubicBezTo>
                <a:cubicBezTo>
                  <a:pt x="3716" y="2356"/>
                  <a:pt x="4350" y="2382"/>
                  <a:pt x="4537" y="2397"/>
                </a:cubicBezTo>
              </a:path>
            </a:pathLst>
          </a:custGeom>
          <a:noFill/>
          <a:ln w="22225" cap="flat">
            <a:solidFill>
              <a:srgbClr val="0000FF"/>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31816" name="Line 8">
            <a:extLst>
              <a:ext uri="{FF2B5EF4-FFF2-40B4-BE49-F238E27FC236}">
                <a16:creationId xmlns:a16="http://schemas.microsoft.com/office/drawing/2014/main" id="{6F8192DC-C7F4-2283-1A3E-BD019CD5C83C}"/>
              </a:ext>
            </a:extLst>
          </p:cNvPr>
          <p:cNvSpPr>
            <a:spLocks noChangeShapeType="1"/>
          </p:cNvSpPr>
          <p:nvPr/>
        </p:nvSpPr>
        <p:spPr bwMode="auto">
          <a:xfrm>
            <a:off x="1522413" y="3162300"/>
            <a:ext cx="382587" cy="514350"/>
          </a:xfrm>
          <a:prstGeom prst="line">
            <a:avLst/>
          </a:prstGeom>
          <a:noFill/>
          <a:ln w="15875">
            <a:solidFill>
              <a:schemeClr val="accent2"/>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31817" name="Text Box 9">
            <a:extLst>
              <a:ext uri="{FF2B5EF4-FFF2-40B4-BE49-F238E27FC236}">
                <a16:creationId xmlns:a16="http://schemas.microsoft.com/office/drawing/2014/main" id="{949137BF-554C-4135-8365-BC22C056C962}"/>
              </a:ext>
            </a:extLst>
          </p:cNvPr>
          <p:cNvSpPr txBox="1">
            <a:spLocks noChangeArrowheads="1"/>
          </p:cNvSpPr>
          <p:nvPr/>
        </p:nvSpPr>
        <p:spPr bwMode="auto">
          <a:xfrm>
            <a:off x="1887538" y="3538538"/>
            <a:ext cx="592137"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1600">
                <a:solidFill>
                  <a:srgbClr val="0000FF"/>
                </a:solidFill>
                <a:latin typeface="Times New Roman" panose="02020603050405020304" pitchFamily="18" charset="0"/>
              </a:rPr>
              <a:t>Ideal</a:t>
            </a:r>
          </a:p>
        </p:txBody>
      </p:sp>
      <p:sp>
        <p:nvSpPr>
          <p:cNvPr id="631818" name="Freeform 10">
            <a:extLst>
              <a:ext uri="{FF2B5EF4-FFF2-40B4-BE49-F238E27FC236}">
                <a16:creationId xmlns:a16="http://schemas.microsoft.com/office/drawing/2014/main" id="{6D02312B-A0DA-690F-1FE4-AF666F3287B3}"/>
              </a:ext>
            </a:extLst>
          </p:cNvPr>
          <p:cNvSpPr>
            <a:spLocks/>
          </p:cNvSpPr>
          <p:nvPr/>
        </p:nvSpPr>
        <p:spPr bwMode="auto">
          <a:xfrm>
            <a:off x="3592513" y="1692275"/>
            <a:ext cx="5338762" cy="3295650"/>
          </a:xfrm>
          <a:custGeom>
            <a:avLst/>
            <a:gdLst>
              <a:gd name="T0" fmla="*/ 4 w 3104"/>
              <a:gd name="T1" fmla="*/ 88 h 2076"/>
              <a:gd name="T2" fmla="*/ 276 w 3104"/>
              <a:gd name="T3" fmla="*/ 0 h 2076"/>
              <a:gd name="T4" fmla="*/ 384 w 3104"/>
              <a:gd name="T5" fmla="*/ 24 h 2076"/>
              <a:gd name="T6" fmla="*/ 464 w 3104"/>
              <a:gd name="T7" fmla="*/ 112 h 2076"/>
              <a:gd name="T8" fmla="*/ 608 w 3104"/>
              <a:gd name="T9" fmla="*/ 352 h 2076"/>
              <a:gd name="T10" fmla="*/ 780 w 3104"/>
              <a:gd name="T11" fmla="*/ 572 h 2076"/>
              <a:gd name="T12" fmla="*/ 1092 w 3104"/>
              <a:gd name="T13" fmla="*/ 824 h 2076"/>
              <a:gd name="T14" fmla="*/ 1220 w 3104"/>
              <a:gd name="T15" fmla="*/ 904 h 2076"/>
              <a:gd name="T16" fmla="*/ 1428 w 3104"/>
              <a:gd name="T17" fmla="*/ 984 h 2076"/>
              <a:gd name="T18" fmla="*/ 1580 w 3104"/>
              <a:gd name="T19" fmla="*/ 1036 h 2076"/>
              <a:gd name="T20" fmla="*/ 1700 w 3104"/>
              <a:gd name="T21" fmla="*/ 1104 h 2076"/>
              <a:gd name="T22" fmla="*/ 1868 w 3104"/>
              <a:gd name="T23" fmla="*/ 1240 h 2076"/>
              <a:gd name="T24" fmla="*/ 2080 w 3104"/>
              <a:gd name="T25" fmla="*/ 1416 h 2076"/>
              <a:gd name="T26" fmla="*/ 2232 w 3104"/>
              <a:gd name="T27" fmla="*/ 1556 h 2076"/>
              <a:gd name="T28" fmla="*/ 2288 w 3104"/>
              <a:gd name="T29" fmla="*/ 1616 h 2076"/>
              <a:gd name="T30" fmla="*/ 2424 w 3104"/>
              <a:gd name="T31" fmla="*/ 1692 h 2076"/>
              <a:gd name="T32" fmla="*/ 2660 w 3104"/>
              <a:gd name="T33" fmla="*/ 1756 h 2076"/>
              <a:gd name="T34" fmla="*/ 3104 w 3104"/>
              <a:gd name="T35" fmla="*/ 1840 h 2076"/>
              <a:gd name="T36" fmla="*/ 3100 w 3104"/>
              <a:gd name="T37" fmla="*/ 2076 h 2076"/>
              <a:gd name="T38" fmla="*/ 2668 w 3104"/>
              <a:gd name="T39" fmla="*/ 2048 h 2076"/>
              <a:gd name="T40" fmla="*/ 2208 w 3104"/>
              <a:gd name="T41" fmla="*/ 2008 h 2076"/>
              <a:gd name="T42" fmla="*/ 1900 w 3104"/>
              <a:gd name="T43" fmla="*/ 1968 h 2076"/>
              <a:gd name="T44" fmla="*/ 1604 w 3104"/>
              <a:gd name="T45" fmla="*/ 1896 h 2076"/>
              <a:gd name="T46" fmla="*/ 1360 w 3104"/>
              <a:gd name="T47" fmla="*/ 1796 h 2076"/>
              <a:gd name="T48" fmla="*/ 1180 w 3104"/>
              <a:gd name="T49" fmla="*/ 1708 h 2076"/>
              <a:gd name="T50" fmla="*/ 1032 w 3104"/>
              <a:gd name="T51" fmla="*/ 1616 h 2076"/>
              <a:gd name="T52" fmla="*/ 860 w 3104"/>
              <a:gd name="T53" fmla="*/ 1500 h 2076"/>
              <a:gd name="T54" fmla="*/ 644 w 3104"/>
              <a:gd name="T55" fmla="*/ 1320 h 2076"/>
              <a:gd name="T56" fmla="*/ 508 w 3104"/>
              <a:gd name="T57" fmla="*/ 1168 h 2076"/>
              <a:gd name="T58" fmla="*/ 412 w 3104"/>
              <a:gd name="T59" fmla="*/ 1032 h 2076"/>
              <a:gd name="T60" fmla="*/ 256 w 3104"/>
              <a:gd name="T61" fmla="*/ 776 h 2076"/>
              <a:gd name="T62" fmla="*/ 104 w 3104"/>
              <a:gd name="T63" fmla="*/ 456 h 2076"/>
              <a:gd name="T64" fmla="*/ 0 w 3104"/>
              <a:gd name="T65" fmla="*/ 248 h 2076"/>
              <a:gd name="T66" fmla="*/ 4 w 3104"/>
              <a:gd name="T67" fmla="*/ 88 h 2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04" h="2076">
                <a:moveTo>
                  <a:pt x="4" y="88"/>
                </a:moveTo>
                <a:lnTo>
                  <a:pt x="276" y="0"/>
                </a:lnTo>
                <a:lnTo>
                  <a:pt x="384" y="24"/>
                </a:lnTo>
                <a:lnTo>
                  <a:pt x="464" y="112"/>
                </a:lnTo>
                <a:lnTo>
                  <a:pt x="608" y="352"/>
                </a:lnTo>
                <a:lnTo>
                  <a:pt x="780" y="572"/>
                </a:lnTo>
                <a:lnTo>
                  <a:pt x="1092" y="824"/>
                </a:lnTo>
                <a:lnTo>
                  <a:pt x="1220" y="904"/>
                </a:lnTo>
                <a:lnTo>
                  <a:pt x="1428" y="984"/>
                </a:lnTo>
                <a:lnTo>
                  <a:pt x="1580" y="1036"/>
                </a:lnTo>
                <a:lnTo>
                  <a:pt x="1700" y="1104"/>
                </a:lnTo>
                <a:lnTo>
                  <a:pt x="1868" y="1240"/>
                </a:lnTo>
                <a:lnTo>
                  <a:pt x="2080" y="1416"/>
                </a:lnTo>
                <a:lnTo>
                  <a:pt x="2232" y="1556"/>
                </a:lnTo>
                <a:lnTo>
                  <a:pt x="2288" y="1616"/>
                </a:lnTo>
                <a:lnTo>
                  <a:pt x="2424" y="1692"/>
                </a:lnTo>
                <a:lnTo>
                  <a:pt x="2660" y="1756"/>
                </a:lnTo>
                <a:lnTo>
                  <a:pt x="3104" y="1840"/>
                </a:lnTo>
                <a:lnTo>
                  <a:pt x="3100" y="2076"/>
                </a:lnTo>
                <a:lnTo>
                  <a:pt x="2668" y="2048"/>
                </a:lnTo>
                <a:lnTo>
                  <a:pt x="2208" y="2008"/>
                </a:lnTo>
                <a:lnTo>
                  <a:pt x="1900" y="1968"/>
                </a:lnTo>
                <a:lnTo>
                  <a:pt x="1604" y="1896"/>
                </a:lnTo>
                <a:lnTo>
                  <a:pt x="1360" y="1796"/>
                </a:lnTo>
                <a:lnTo>
                  <a:pt x="1180" y="1708"/>
                </a:lnTo>
                <a:lnTo>
                  <a:pt x="1032" y="1616"/>
                </a:lnTo>
                <a:lnTo>
                  <a:pt x="860" y="1500"/>
                </a:lnTo>
                <a:lnTo>
                  <a:pt x="644" y="1320"/>
                </a:lnTo>
                <a:lnTo>
                  <a:pt x="508" y="1168"/>
                </a:lnTo>
                <a:lnTo>
                  <a:pt x="412" y="1032"/>
                </a:lnTo>
                <a:lnTo>
                  <a:pt x="256" y="776"/>
                </a:lnTo>
                <a:lnTo>
                  <a:pt x="104" y="456"/>
                </a:lnTo>
                <a:lnTo>
                  <a:pt x="0" y="248"/>
                </a:lnTo>
                <a:lnTo>
                  <a:pt x="4" y="88"/>
                </a:lnTo>
                <a:close/>
              </a:path>
            </a:pathLst>
          </a:custGeom>
          <a:pattFill prst="pct25">
            <a:fgClr>
              <a:srgbClr val="FF0000"/>
            </a:fgClr>
            <a:bgClr>
              <a:schemeClr val="bg1"/>
            </a:bgClr>
          </a:patt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31819" name="Text Box 11">
            <a:extLst>
              <a:ext uri="{FF2B5EF4-FFF2-40B4-BE49-F238E27FC236}">
                <a16:creationId xmlns:a16="http://schemas.microsoft.com/office/drawing/2014/main" id="{5579FA8B-A686-97C3-3B32-DE52673F7011}"/>
              </a:ext>
            </a:extLst>
          </p:cNvPr>
          <p:cNvSpPr txBox="1">
            <a:spLocks noChangeArrowheads="1"/>
          </p:cNvSpPr>
          <p:nvPr/>
        </p:nvSpPr>
        <p:spPr bwMode="auto">
          <a:xfrm>
            <a:off x="5221288" y="1511300"/>
            <a:ext cx="1282700" cy="677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lnSpc>
                <a:spcPct val="80000"/>
              </a:lnSpc>
            </a:pPr>
            <a:r>
              <a:rPr lang="en-US" altLang="en-US" sz="1600" b="1">
                <a:latin typeface="Times New Roman" panose="02020603050405020304" pitchFamily="18" charset="0"/>
              </a:rPr>
              <a:t>Cost</a:t>
            </a:r>
          </a:p>
          <a:p>
            <a:pPr algn="ctr" eaLnBrk="0" hangingPunct="0">
              <a:lnSpc>
                <a:spcPct val="80000"/>
              </a:lnSpc>
            </a:pPr>
            <a:r>
              <a:rPr lang="en-US" altLang="en-US" sz="1600" b="1">
                <a:latin typeface="Times New Roman" panose="02020603050405020304" pitchFamily="18" charset="0"/>
              </a:rPr>
              <a:t>of</a:t>
            </a:r>
          </a:p>
          <a:p>
            <a:pPr algn="ctr" eaLnBrk="0" hangingPunct="0">
              <a:lnSpc>
                <a:spcPct val="80000"/>
              </a:lnSpc>
            </a:pPr>
            <a:r>
              <a:rPr lang="en-US" altLang="en-US" sz="1600" b="1">
                <a:latin typeface="Times New Roman" panose="02020603050405020304" pitchFamily="18" charset="0"/>
              </a:rPr>
              <a:t>Stabilization</a:t>
            </a:r>
          </a:p>
        </p:txBody>
      </p:sp>
      <p:sp>
        <p:nvSpPr>
          <p:cNvPr id="631820" name="Line 12">
            <a:extLst>
              <a:ext uri="{FF2B5EF4-FFF2-40B4-BE49-F238E27FC236}">
                <a16:creationId xmlns:a16="http://schemas.microsoft.com/office/drawing/2014/main" id="{584769E6-E31F-3CA5-0510-04D1068EB744}"/>
              </a:ext>
            </a:extLst>
          </p:cNvPr>
          <p:cNvSpPr>
            <a:spLocks noChangeShapeType="1"/>
          </p:cNvSpPr>
          <p:nvPr/>
        </p:nvSpPr>
        <p:spPr bwMode="auto">
          <a:xfrm flipV="1">
            <a:off x="5484813" y="2211388"/>
            <a:ext cx="146050" cy="1073150"/>
          </a:xfrm>
          <a:prstGeom prst="line">
            <a:avLst/>
          </a:prstGeom>
          <a:noFill/>
          <a:ln w="15875">
            <a:solidFill>
              <a:schemeClr val="tx1"/>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31821" name="Line 13">
            <a:extLst>
              <a:ext uri="{FF2B5EF4-FFF2-40B4-BE49-F238E27FC236}">
                <a16:creationId xmlns:a16="http://schemas.microsoft.com/office/drawing/2014/main" id="{D9F9B7C9-394D-565B-A5FF-922C8EDF9FCC}"/>
              </a:ext>
            </a:extLst>
          </p:cNvPr>
          <p:cNvSpPr>
            <a:spLocks noChangeShapeType="1"/>
          </p:cNvSpPr>
          <p:nvPr/>
        </p:nvSpPr>
        <p:spPr bwMode="auto">
          <a:xfrm>
            <a:off x="1739900" y="2743200"/>
            <a:ext cx="381000" cy="514350"/>
          </a:xfrm>
          <a:prstGeom prst="line">
            <a:avLst/>
          </a:prstGeom>
          <a:noFill/>
          <a:ln w="15875">
            <a:solidFill>
              <a:srgbClr val="FF000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31822" name="Text Box 14">
            <a:extLst>
              <a:ext uri="{FF2B5EF4-FFF2-40B4-BE49-F238E27FC236}">
                <a16:creationId xmlns:a16="http://schemas.microsoft.com/office/drawing/2014/main" id="{1DB49470-E505-F6FC-E9D7-2DE222C3AFEC}"/>
              </a:ext>
            </a:extLst>
          </p:cNvPr>
          <p:cNvSpPr txBox="1">
            <a:spLocks noChangeArrowheads="1"/>
          </p:cNvSpPr>
          <p:nvPr/>
        </p:nvSpPr>
        <p:spPr bwMode="auto">
          <a:xfrm>
            <a:off x="2103438" y="3071813"/>
            <a:ext cx="8064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1600">
                <a:solidFill>
                  <a:srgbClr val="FF0000"/>
                </a:solidFill>
                <a:latin typeface="Times New Roman" panose="02020603050405020304" pitchFamily="18" charset="0"/>
              </a:rPr>
              <a:t>Typical</a:t>
            </a:r>
          </a:p>
        </p:txBody>
      </p:sp>
      <p:sp>
        <p:nvSpPr>
          <p:cNvPr id="631823" name="Freeform 15">
            <a:extLst>
              <a:ext uri="{FF2B5EF4-FFF2-40B4-BE49-F238E27FC236}">
                <a16:creationId xmlns:a16="http://schemas.microsoft.com/office/drawing/2014/main" id="{1DEF3D8D-AE8A-D18C-0F23-69717614890C}"/>
              </a:ext>
            </a:extLst>
          </p:cNvPr>
          <p:cNvSpPr>
            <a:spLocks/>
          </p:cNvSpPr>
          <p:nvPr/>
        </p:nvSpPr>
        <p:spPr bwMode="auto">
          <a:xfrm>
            <a:off x="1114425" y="1560513"/>
            <a:ext cx="7816850" cy="3738562"/>
          </a:xfrm>
          <a:custGeom>
            <a:avLst/>
            <a:gdLst>
              <a:gd name="T0" fmla="*/ 0 w 4545"/>
              <a:gd name="T1" fmla="*/ 2355 h 2355"/>
              <a:gd name="T2" fmla="*/ 375 w 4545"/>
              <a:gd name="T3" fmla="*/ 715 h 2355"/>
              <a:gd name="T4" fmla="*/ 657 w 4545"/>
              <a:gd name="T5" fmla="*/ 151 h 2355"/>
              <a:gd name="T6" fmla="*/ 1077 w 4545"/>
              <a:gd name="T7" fmla="*/ 1 h 2355"/>
              <a:gd name="T8" fmla="*/ 1395 w 4545"/>
              <a:gd name="T9" fmla="*/ 157 h 2355"/>
              <a:gd name="T10" fmla="*/ 1563 w 4545"/>
              <a:gd name="T11" fmla="*/ 127 h 2355"/>
              <a:gd name="T12" fmla="*/ 1653 w 4545"/>
              <a:gd name="T13" fmla="*/ 97 h 2355"/>
              <a:gd name="T14" fmla="*/ 1767 w 4545"/>
              <a:gd name="T15" fmla="*/ 79 h 2355"/>
              <a:gd name="T16" fmla="*/ 1869 w 4545"/>
              <a:gd name="T17" fmla="*/ 133 h 2355"/>
              <a:gd name="T18" fmla="*/ 1989 w 4545"/>
              <a:gd name="T19" fmla="*/ 319 h 2355"/>
              <a:gd name="T20" fmla="*/ 2205 w 4545"/>
              <a:gd name="T21" fmla="*/ 607 h 2355"/>
              <a:gd name="T22" fmla="*/ 2637 w 4545"/>
              <a:gd name="T23" fmla="*/ 961 h 2355"/>
              <a:gd name="T24" fmla="*/ 3111 w 4545"/>
              <a:gd name="T25" fmla="*/ 1153 h 2355"/>
              <a:gd name="T26" fmla="*/ 3567 w 4545"/>
              <a:gd name="T27" fmla="*/ 1525 h 2355"/>
              <a:gd name="T28" fmla="*/ 3879 w 4545"/>
              <a:gd name="T29" fmla="*/ 1765 h 2355"/>
              <a:gd name="T30" fmla="*/ 4545 w 4545"/>
              <a:gd name="T31" fmla="*/ 1909 h 2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45" h="2355">
                <a:moveTo>
                  <a:pt x="0" y="2355"/>
                </a:moveTo>
                <a:cubicBezTo>
                  <a:pt x="63" y="2082"/>
                  <a:pt x="265" y="1082"/>
                  <a:pt x="375" y="715"/>
                </a:cubicBezTo>
                <a:cubicBezTo>
                  <a:pt x="485" y="348"/>
                  <a:pt x="540" y="270"/>
                  <a:pt x="657" y="151"/>
                </a:cubicBezTo>
                <a:cubicBezTo>
                  <a:pt x="774" y="32"/>
                  <a:pt x="954" y="0"/>
                  <a:pt x="1077" y="1"/>
                </a:cubicBezTo>
                <a:cubicBezTo>
                  <a:pt x="1200" y="2"/>
                  <a:pt x="1314" y="136"/>
                  <a:pt x="1395" y="157"/>
                </a:cubicBezTo>
                <a:cubicBezTo>
                  <a:pt x="1476" y="178"/>
                  <a:pt x="1520" y="137"/>
                  <a:pt x="1563" y="127"/>
                </a:cubicBezTo>
                <a:cubicBezTo>
                  <a:pt x="1606" y="117"/>
                  <a:pt x="1619" y="105"/>
                  <a:pt x="1653" y="97"/>
                </a:cubicBezTo>
                <a:cubicBezTo>
                  <a:pt x="1687" y="89"/>
                  <a:pt x="1731" y="73"/>
                  <a:pt x="1767" y="79"/>
                </a:cubicBezTo>
                <a:cubicBezTo>
                  <a:pt x="1803" y="85"/>
                  <a:pt x="1832" y="93"/>
                  <a:pt x="1869" y="133"/>
                </a:cubicBezTo>
                <a:cubicBezTo>
                  <a:pt x="1906" y="173"/>
                  <a:pt x="1933" y="240"/>
                  <a:pt x="1989" y="319"/>
                </a:cubicBezTo>
                <a:cubicBezTo>
                  <a:pt x="2045" y="398"/>
                  <a:pt x="2097" y="500"/>
                  <a:pt x="2205" y="607"/>
                </a:cubicBezTo>
                <a:cubicBezTo>
                  <a:pt x="2313" y="714"/>
                  <a:pt x="2486" y="870"/>
                  <a:pt x="2637" y="961"/>
                </a:cubicBezTo>
                <a:cubicBezTo>
                  <a:pt x="2788" y="1052"/>
                  <a:pt x="2956" y="1059"/>
                  <a:pt x="3111" y="1153"/>
                </a:cubicBezTo>
                <a:cubicBezTo>
                  <a:pt x="3266" y="1247"/>
                  <a:pt x="3439" y="1423"/>
                  <a:pt x="3567" y="1525"/>
                </a:cubicBezTo>
                <a:cubicBezTo>
                  <a:pt x="3695" y="1627"/>
                  <a:pt x="3716" y="1701"/>
                  <a:pt x="3879" y="1765"/>
                </a:cubicBezTo>
                <a:cubicBezTo>
                  <a:pt x="4042" y="1829"/>
                  <a:pt x="4442" y="1886"/>
                  <a:pt x="4545" y="1909"/>
                </a:cubicBezTo>
              </a:path>
            </a:pathLst>
          </a:custGeom>
          <a:noFill/>
          <a:ln w="22225" cap="flat">
            <a:solidFill>
              <a:srgbClr val="FF0000"/>
            </a:solidFill>
            <a:prstDash val="lg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31824" name="Line 16">
            <a:extLst>
              <a:ext uri="{FF2B5EF4-FFF2-40B4-BE49-F238E27FC236}">
                <a16:creationId xmlns:a16="http://schemas.microsoft.com/office/drawing/2014/main" id="{5AC4775A-3FE9-4DB3-7BAD-C4F5271B0AD6}"/>
              </a:ext>
            </a:extLst>
          </p:cNvPr>
          <p:cNvSpPr>
            <a:spLocks noChangeShapeType="1"/>
          </p:cNvSpPr>
          <p:nvPr/>
        </p:nvSpPr>
        <p:spPr bwMode="auto">
          <a:xfrm>
            <a:off x="9031288" y="941388"/>
            <a:ext cx="0" cy="4346575"/>
          </a:xfrm>
          <a:prstGeom prst="line">
            <a:avLst/>
          </a:prstGeom>
          <a:noFill/>
          <a:ln w="50800" cmpd="dbl">
            <a:solidFill>
              <a:srgbClr val="339966"/>
            </a:solidFill>
            <a:round/>
            <a:headEnd type="stealth" w="sm" len="lg"/>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31825" name="Text Box 17">
            <a:extLst>
              <a:ext uri="{FF2B5EF4-FFF2-40B4-BE49-F238E27FC236}">
                <a16:creationId xmlns:a16="http://schemas.microsoft.com/office/drawing/2014/main" id="{DBAA1DB1-310A-3D4E-997C-35585810F938}"/>
              </a:ext>
            </a:extLst>
          </p:cNvPr>
          <p:cNvSpPr txBox="1">
            <a:spLocks noChangeArrowheads="1"/>
          </p:cNvSpPr>
          <p:nvPr/>
        </p:nvSpPr>
        <p:spPr bwMode="auto">
          <a:xfrm rot="16200000">
            <a:off x="8204994" y="2888457"/>
            <a:ext cx="21209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1800" b="1" i="1">
                <a:solidFill>
                  <a:srgbClr val="009900"/>
                </a:solidFill>
                <a:latin typeface="Times New Roman" panose="02020603050405020304" pitchFamily="18" charset="0"/>
              </a:rPr>
              <a:t>Revenue Generation</a:t>
            </a:r>
          </a:p>
        </p:txBody>
      </p:sp>
      <p:sp>
        <p:nvSpPr>
          <p:cNvPr id="631826" name="Freeform 18">
            <a:extLst>
              <a:ext uri="{FF2B5EF4-FFF2-40B4-BE49-F238E27FC236}">
                <a16:creationId xmlns:a16="http://schemas.microsoft.com/office/drawing/2014/main" id="{D7B718DA-E1B0-C100-9F67-1DB343511737}"/>
              </a:ext>
            </a:extLst>
          </p:cNvPr>
          <p:cNvSpPr>
            <a:spLocks/>
          </p:cNvSpPr>
          <p:nvPr/>
        </p:nvSpPr>
        <p:spPr bwMode="auto">
          <a:xfrm>
            <a:off x="4621213" y="3171825"/>
            <a:ext cx="4375150" cy="2070100"/>
          </a:xfrm>
          <a:custGeom>
            <a:avLst/>
            <a:gdLst>
              <a:gd name="T0" fmla="*/ 0 w 2544"/>
              <a:gd name="T1" fmla="*/ 1304 h 1304"/>
              <a:gd name="T2" fmla="*/ 479 w 2544"/>
              <a:gd name="T3" fmla="*/ 1192 h 1304"/>
              <a:gd name="T4" fmla="*/ 905 w 2544"/>
              <a:gd name="T5" fmla="*/ 915 h 1304"/>
              <a:gd name="T6" fmla="*/ 1287 w 2544"/>
              <a:gd name="T7" fmla="*/ 586 h 1304"/>
              <a:gd name="T8" fmla="*/ 1728 w 2544"/>
              <a:gd name="T9" fmla="*/ 242 h 1304"/>
              <a:gd name="T10" fmla="*/ 2244 w 2544"/>
              <a:gd name="T11" fmla="*/ 40 h 1304"/>
              <a:gd name="T12" fmla="*/ 2544 w 2544"/>
              <a:gd name="T13" fmla="*/ 2 h 1304"/>
            </a:gdLst>
            <a:ahLst/>
            <a:cxnLst>
              <a:cxn ang="0">
                <a:pos x="T0" y="T1"/>
              </a:cxn>
              <a:cxn ang="0">
                <a:pos x="T2" y="T3"/>
              </a:cxn>
              <a:cxn ang="0">
                <a:pos x="T4" y="T5"/>
              </a:cxn>
              <a:cxn ang="0">
                <a:pos x="T6" y="T7"/>
              </a:cxn>
              <a:cxn ang="0">
                <a:pos x="T8" y="T9"/>
              </a:cxn>
              <a:cxn ang="0">
                <a:pos x="T10" y="T11"/>
              </a:cxn>
              <a:cxn ang="0">
                <a:pos x="T12" y="T13"/>
              </a:cxn>
            </a:cxnLst>
            <a:rect l="0" t="0" r="r" b="b"/>
            <a:pathLst>
              <a:path w="2544" h="1304">
                <a:moveTo>
                  <a:pt x="0" y="1304"/>
                </a:moveTo>
                <a:cubicBezTo>
                  <a:pt x="164" y="1280"/>
                  <a:pt x="328" y="1257"/>
                  <a:pt x="479" y="1192"/>
                </a:cubicBezTo>
                <a:cubicBezTo>
                  <a:pt x="630" y="1127"/>
                  <a:pt x="771" y="1016"/>
                  <a:pt x="905" y="915"/>
                </a:cubicBezTo>
                <a:cubicBezTo>
                  <a:pt x="1039" y="814"/>
                  <a:pt x="1150" y="698"/>
                  <a:pt x="1287" y="586"/>
                </a:cubicBezTo>
                <a:cubicBezTo>
                  <a:pt x="1424" y="474"/>
                  <a:pt x="1568" y="333"/>
                  <a:pt x="1728" y="242"/>
                </a:cubicBezTo>
                <a:cubicBezTo>
                  <a:pt x="1888" y="151"/>
                  <a:pt x="2108" y="80"/>
                  <a:pt x="2244" y="40"/>
                </a:cubicBezTo>
                <a:cubicBezTo>
                  <a:pt x="2380" y="0"/>
                  <a:pt x="2497" y="7"/>
                  <a:pt x="2544" y="2"/>
                </a:cubicBezTo>
              </a:path>
            </a:pathLst>
          </a:custGeom>
          <a:noFill/>
          <a:ln w="22225" cap="flat">
            <a:solidFill>
              <a:srgbClr val="FF0000"/>
            </a:solidFill>
            <a:prstDash val="lg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31827" name="Line 19">
            <a:extLst>
              <a:ext uri="{FF2B5EF4-FFF2-40B4-BE49-F238E27FC236}">
                <a16:creationId xmlns:a16="http://schemas.microsoft.com/office/drawing/2014/main" id="{BCC33172-0A02-7024-931E-255A3B302F23}"/>
              </a:ext>
            </a:extLst>
          </p:cNvPr>
          <p:cNvSpPr>
            <a:spLocks noChangeShapeType="1"/>
          </p:cNvSpPr>
          <p:nvPr/>
        </p:nvSpPr>
        <p:spPr bwMode="auto">
          <a:xfrm flipH="1" flipV="1">
            <a:off x="8013700" y="3008313"/>
            <a:ext cx="92075" cy="328612"/>
          </a:xfrm>
          <a:prstGeom prst="line">
            <a:avLst/>
          </a:prstGeom>
          <a:noFill/>
          <a:ln w="15875">
            <a:solidFill>
              <a:srgbClr val="FF000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31828" name="Text Box 20">
            <a:extLst>
              <a:ext uri="{FF2B5EF4-FFF2-40B4-BE49-F238E27FC236}">
                <a16:creationId xmlns:a16="http://schemas.microsoft.com/office/drawing/2014/main" id="{80A44C78-59C1-7254-5464-94210EAED605}"/>
              </a:ext>
            </a:extLst>
          </p:cNvPr>
          <p:cNvSpPr txBox="1">
            <a:spLocks noChangeArrowheads="1"/>
          </p:cNvSpPr>
          <p:nvPr/>
        </p:nvSpPr>
        <p:spPr bwMode="auto">
          <a:xfrm>
            <a:off x="7407275" y="2520950"/>
            <a:ext cx="1316038"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lnSpc>
                <a:spcPct val="90000"/>
              </a:lnSpc>
            </a:pPr>
            <a:r>
              <a:rPr lang="en-US" altLang="en-US" sz="1400">
                <a:solidFill>
                  <a:srgbClr val="FF0000"/>
                </a:solidFill>
                <a:latin typeface="Times New Roman" panose="02020603050405020304" pitchFamily="18" charset="0"/>
              </a:rPr>
              <a:t>Typical Process</a:t>
            </a:r>
          </a:p>
          <a:p>
            <a:pPr algn="ctr" eaLnBrk="0" hangingPunct="0">
              <a:lnSpc>
                <a:spcPct val="90000"/>
              </a:lnSpc>
            </a:pPr>
            <a:r>
              <a:rPr lang="en-US" altLang="en-US" sz="1400">
                <a:solidFill>
                  <a:srgbClr val="FF0000"/>
                </a:solidFill>
                <a:latin typeface="Times New Roman" panose="02020603050405020304" pitchFamily="18" charset="0"/>
              </a:rPr>
              <a:t>Revenue</a:t>
            </a:r>
          </a:p>
        </p:txBody>
      </p:sp>
      <p:sp>
        <p:nvSpPr>
          <p:cNvPr id="631829" name="Freeform 21">
            <a:extLst>
              <a:ext uri="{FF2B5EF4-FFF2-40B4-BE49-F238E27FC236}">
                <a16:creationId xmlns:a16="http://schemas.microsoft.com/office/drawing/2014/main" id="{BC795CC9-A50F-C354-D460-F4952D5A6CB1}"/>
              </a:ext>
            </a:extLst>
          </p:cNvPr>
          <p:cNvSpPr>
            <a:spLocks/>
          </p:cNvSpPr>
          <p:nvPr/>
        </p:nvSpPr>
        <p:spPr bwMode="auto">
          <a:xfrm>
            <a:off x="4632325" y="1435100"/>
            <a:ext cx="4375150" cy="3792538"/>
          </a:xfrm>
          <a:custGeom>
            <a:avLst/>
            <a:gdLst>
              <a:gd name="T0" fmla="*/ 0 w 2544"/>
              <a:gd name="T1" fmla="*/ 1304 h 1304"/>
              <a:gd name="T2" fmla="*/ 479 w 2544"/>
              <a:gd name="T3" fmla="*/ 1192 h 1304"/>
              <a:gd name="T4" fmla="*/ 905 w 2544"/>
              <a:gd name="T5" fmla="*/ 915 h 1304"/>
              <a:gd name="T6" fmla="*/ 1287 w 2544"/>
              <a:gd name="T7" fmla="*/ 586 h 1304"/>
              <a:gd name="T8" fmla="*/ 1728 w 2544"/>
              <a:gd name="T9" fmla="*/ 242 h 1304"/>
              <a:gd name="T10" fmla="*/ 2244 w 2544"/>
              <a:gd name="T11" fmla="*/ 40 h 1304"/>
              <a:gd name="T12" fmla="*/ 2544 w 2544"/>
              <a:gd name="T13" fmla="*/ 2 h 1304"/>
            </a:gdLst>
            <a:ahLst/>
            <a:cxnLst>
              <a:cxn ang="0">
                <a:pos x="T0" y="T1"/>
              </a:cxn>
              <a:cxn ang="0">
                <a:pos x="T2" y="T3"/>
              </a:cxn>
              <a:cxn ang="0">
                <a:pos x="T4" y="T5"/>
              </a:cxn>
              <a:cxn ang="0">
                <a:pos x="T6" y="T7"/>
              </a:cxn>
              <a:cxn ang="0">
                <a:pos x="T8" y="T9"/>
              </a:cxn>
              <a:cxn ang="0">
                <a:pos x="T10" y="T11"/>
              </a:cxn>
              <a:cxn ang="0">
                <a:pos x="T12" y="T13"/>
              </a:cxn>
            </a:cxnLst>
            <a:rect l="0" t="0" r="r" b="b"/>
            <a:pathLst>
              <a:path w="2544" h="1304">
                <a:moveTo>
                  <a:pt x="0" y="1304"/>
                </a:moveTo>
                <a:cubicBezTo>
                  <a:pt x="164" y="1280"/>
                  <a:pt x="328" y="1257"/>
                  <a:pt x="479" y="1192"/>
                </a:cubicBezTo>
                <a:cubicBezTo>
                  <a:pt x="630" y="1127"/>
                  <a:pt x="771" y="1016"/>
                  <a:pt x="905" y="915"/>
                </a:cubicBezTo>
                <a:cubicBezTo>
                  <a:pt x="1039" y="814"/>
                  <a:pt x="1150" y="698"/>
                  <a:pt x="1287" y="586"/>
                </a:cubicBezTo>
                <a:cubicBezTo>
                  <a:pt x="1424" y="474"/>
                  <a:pt x="1568" y="333"/>
                  <a:pt x="1728" y="242"/>
                </a:cubicBezTo>
                <a:cubicBezTo>
                  <a:pt x="1888" y="151"/>
                  <a:pt x="2108" y="80"/>
                  <a:pt x="2244" y="40"/>
                </a:cubicBezTo>
                <a:cubicBezTo>
                  <a:pt x="2380" y="0"/>
                  <a:pt x="2497" y="7"/>
                  <a:pt x="2544" y="2"/>
                </a:cubicBezTo>
              </a:path>
            </a:pathLst>
          </a:custGeom>
          <a:noFill/>
          <a:ln w="22225">
            <a:solidFill>
              <a:schemeClr val="accent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31830" name="Line 22">
            <a:extLst>
              <a:ext uri="{FF2B5EF4-FFF2-40B4-BE49-F238E27FC236}">
                <a16:creationId xmlns:a16="http://schemas.microsoft.com/office/drawing/2014/main" id="{0FB8E318-A57D-C2D6-B21B-02DE110ACF1C}"/>
              </a:ext>
            </a:extLst>
          </p:cNvPr>
          <p:cNvSpPr>
            <a:spLocks noChangeShapeType="1"/>
          </p:cNvSpPr>
          <p:nvPr/>
        </p:nvSpPr>
        <p:spPr bwMode="auto">
          <a:xfrm flipH="1" flipV="1">
            <a:off x="7796213" y="1608138"/>
            <a:ext cx="115887" cy="277812"/>
          </a:xfrm>
          <a:prstGeom prst="line">
            <a:avLst/>
          </a:prstGeom>
          <a:noFill/>
          <a:ln w="15875">
            <a:solidFill>
              <a:schemeClr val="accent2"/>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31831" name="Text Box 23">
            <a:extLst>
              <a:ext uri="{FF2B5EF4-FFF2-40B4-BE49-F238E27FC236}">
                <a16:creationId xmlns:a16="http://schemas.microsoft.com/office/drawing/2014/main" id="{BA081BEC-539F-8386-96F3-AB41A72C7852}"/>
              </a:ext>
            </a:extLst>
          </p:cNvPr>
          <p:cNvSpPr txBox="1">
            <a:spLocks noChangeArrowheads="1"/>
          </p:cNvSpPr>
          <p:nvPr/>
        </p:nvSpPr>
        <p:spPr bwMode="auto">
          <a:xfrm>
            <a:off x="6858000" y="1208088"/>
            <a:ext cx="11287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lnSpc>
                <a:spcPct val="90000"/>
              </a:lnSpc>
            </a:pPr>
            <a:r>
              <a:rPr lang="en-US" altLang="en-US" sz="1400">
                <a:solidFill>
                  <a:schemeClr val="accent2"/>
                </a:solidFill>
                <a:latin typeface="Times New Roman" panose="02020603050405020304" pitchFamily="18" charset="0"/>
              </a:rPr>
              <a:t>Ideal Process</a:t>
            </a:r>
          </a:p>
          <a:p>
            <a:pPr algn="ctr" eaLnBrk="0" hangingPunct="0">
              <a:lnSpc>
                <a:spcPct val="90000"/>
              </a:lnSpc>
            </a:pPr>
            <a:r>
              <a:rPr lang="en-US" altLang="en-US" sz="1400">
                <a:solidFill>
                  <a:schemeClr val="accent2"/>
                </a:solidFill>
                <a:latin typeface="Times New Roman" panose="02020603050405020304" pitchFamily="18" charset="0"/>
              </a:rPr>
              <a:t>Revenue</a:t>
            </a:r>
          </a:p>
        </p:txBody>
      </p:sp>
      <p:sp>
        <p:nvSpPr>
          <p:cNvPr id="631832" name="Line 24">
            <a:extLst>
              <a:ext uri="{FF2B5EF4-FFF2-40B4-BE49-F238E27FC236}">
                <a16:creationId xmlns:a16="http://schemas.microsoft.com/office/drawing/2014/main" id="{7634D692-83D6-5DC9-6960-B446DAD7D5CE}"/>
              </a:ext>
            </a:extLst>
          </p:cNvPr>
          <p:cNvSpPr>
            <a:spLocks noChangeShapeType="1"/>
          </p:cNvSpPr>
          <p:nvPr/>
        </p:nvSpPr>
        <p:spPr bwMode="auto">
          <a:xfrm>
            <a:off x="1108075" y="941388"/>
            <a:ext cx="0" cy="4346575"/>
          </a:xfrm>
          <a:prstGeom prst="line">
            <a:avLst/>
          </a:prstGeom>
          <a:noFill/>
          <a:ln w="25400">
            <a:solidFill>
              <a:schemeClr val="tx1"/>
            </a:solidFill>
            <a:round/>
            <a:headEnd type="stealth" w="med" len="lg"/>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31833" name="Line 25">
            <a:extLst>
              <a:ext uri="{FF2B5EF4-FFF2-40B4-BE49-F238E27FC236}">
                <a16:creationId xmlns:a16="http://schemas.microsoft.com/office/drawing/2014/main" id="{1A43B47A-B980-38AB-2522-A7384DFF9416}"/>
              </a:ext>
            </a:extLst>
          </p:cNvPr>
          <p:cNvSpPr>
            <a:spLocks noChangeShapeType="1"/>
          </p:cNvSpPr>
          <p:nvPr/>
        </p:nvSpPr>
        <p:spPr bwMode="auto">
          <a:xfrm>
            <a:off x="1108075" y="5283200"/>
            <a:ext cx="7923213" cy="0"/>
          </a:xfrm>
          <a:prstGeom prst="line">
            <a:avLst/>
          </a:prstGeom>
          <a:noFill/>
          <a:ln w="25400">
            <a:solidFill>
              <a:schemeClr val="tx1"/>
            </a:solidFill>
            <a:round/>
            <a:headEnd type="none" w="med" len="lg"/>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31834" name="Text Box 26">
            <a:extLst>
              <a:ext uri="{FF2B5EF4-FFF2-40B4-BE49-F238E27FC236}">
                <a16:creationId xmlns:a16="http://schemas.microsoft.com/office/drawing/2014/main" id="{1E4D6A0C-6023-BA79-55A0-417228CA0B73}"/>
              </a:ext>
            </a:extLst>
          </p:cNvPr>
          <p:cNvSpPr txBox="1">
            <a:spLocks noChangeArrowheads="1"/>
          </p:cNvSpPr>
          <p:nvPr/>
        </p:nvSpPr>
        <p:spPr bwMode="auto">
          <a:xfrm>
            <a:off x="1192213" y="5653088"/>
            <a:ext cx="19558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1800" b="1" i="1">
                <a:latin typeface="Times New Roman" panose="02020603050405020304" pitchFamily="18" charset="0"/>
              </a:rPr>
              <a:t>Development Time</a:t>
            </a:r>
          </a:p>
        </p:txBody>
      </p:sp>
      <p:sp>
        <p:nvSpPr>
          <p:cNvPr id="631835" name="Text Box 27">
            <a:extLst>
              <a:ext uri="{FF2B5EF4-FFF2-40B4-BE49-F238E27FC236}">
                <a16:creationId xmlns:a16="http://schemas.microsoft.com/office/drawing/2014/main" id="{121231A7-1E74-64EA-32A5-A121B60FBF27}"/>
              </a:ext>
            </a:extLst>
          </p:cNvPr>
          <p:cNvSpPr txBox="1">
            <a:spLocks noChangeArrowheads="1"/>
          </p:cNvSpPr>
          <p:nvPr/>
        </p:nvSpPr>
        <p:spPr bwMode="auto">
          <a:xfrm rot="16200000">
            <a:off x="-846931" y="2815432"/>
            <a:ext cx="33147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1800" b="1" i="1">
                <a:latin typeface="Times New Roman" panose="02020603050405020304" pitchFamily="18" charset="0"/>
              </a:rPr>
              <a:t>Development/Engineering Hours</a:t>
            </a:r>
          </a:p>
        </p:txBody>
      </p:sp>
      <p:sp>
        <p:nvSpPr>
          <p:cNvPr id="631836" name="Line 28">
            <a:extLst>
              <a:ext uri="{FF2B5EF4-FFF2-40B4-BE49-F238E27FC236}">
                <a16:creationId xmlns:a16="http://schemas.microsoft.com/office/drawing/2014/main" id="{C17BC8CE-8500-8A91-432F-6A4CF7A272B8}"/>
              </a:ext>
            </a:extLst>
          </p:cNvPr>
          <p:cNvSpPr>
            <a:spLocks noChangeShapeType="1"/>
          </p:cNvSpPr>
          <p:nvPr/>
        </p:nvSpPr>
        <p:spPr bwMode="auto">
          <a:xfrm>
            <a:off x="1604963" y="1076325"/>
            <a:ext cx="0" cy="4341813"/>
          </a:xfrm>
          <a:prstGeom prst="line">
            <a:avLst/>
          </a:prstGeom>
          <a:noFill/>
          <a:ln w="19050">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31837" name="Line 29">
            <a:extLst>
              <a:ext uri="{FF2B5EF4-FFF2-40B4-BE49-F238E27FC236}">
                <a16:creationId xmlns:a16="http://schemas.microsoft.com/office/drawing/2014/main" id="{E7F15B4F-2830-91AB-AAAC-560250E1BD23}"/>
              </a:ext>
            </a:extLst>
          </p:cNvPr>
          <p:cNvSpPr>
            <a:spLocks noChangeShapeType="1"/>
          </p:cNvSpPr>
          <p:nvPr/>
        </p:nvSpPr>
        <p:spPr bwMode="auto">
          <a:xfrm>
            <a:off x="5154613" y="1076325"/>
            <a:ext cx="0" cy="4341813"/>
          </a:xfrm>
          <a:prstGeom prst="line">
            <a:avLst/>
          </a:prstGeom>
          <a:noFill/>
          <a:ln w="19050">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31838" name="Text Box 30">
            <a:extLst>
              <a:ext uri="{FF2B5EF4-FFF2-40B4-BE49-F238E27FC236}">
                <a16:creationId xmlns:a16="http://schemas.microsoft.com/office/drawing/2014/main" id="{D68F6189-B810-D5B9-D401-6B8E3ECAC49B}"/>
              </a:ext>
            </a:extLst>
          </p:cNvPr>
          <p:cNvSpPr txBox="1">
            <a:spLocks noChangeArrowheads="1"/>
          </p:cNvSpPr>
          <p:nvPr/>
        </p:nvSpPr>
        <p:spPr bwMode="auto">
          <a:xfrm>
            <a:off x="4586288" y="5286375"/>
            <a:ext cx="569912"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eaLnBrk="0" hangingPunct="0"/>
            <a:r>
              <a:rPr lang="en-US" altLang="en-US" sz="1600">
                <a:latin typeface="Times New Roman" panose="02020603050405020304" pitchFamily="18" charset="0"/>
              </a:rPr>
              <a:t>Mfg</a:t>
            </a:r>
          </a:p>
          <a:p>
            <a:pPr algn="r" eaLnBrk="0" hangingPunct="0"/>
            <a:r>
              <a:rPr lang="en-US" altLang="en-US" sz="1600">
                <a:latin typeface="Times New Roman" panose="02020603050405020304" pitchFamily="18" charset="0"/>
              </a:rPr>
              <a:t>Pilot</a:t>
            </a:r>
          </a:p>
        </p:txBody>
      </p:sp>
      <p:sp>
        <p:nvSpPr>
          <p:cNvPr id="631839" name="Text Box 31">
            <a:extLst>
              <a:ext uri="{FF2B5EF4-FFF2-40B4-BE49-F238E27FC236}">
                <a16:creationId xmlns:a16="http://schemas.microsoft.com/office/drawing/2014/main" id="{85425886-3849-E915-A280-BE0F606EAD62}"/>
              </a:ext>
            </a:extLst>
          </p:cNvPr>
          <p:cNvSpPr txBox="1">
            <a:spLocks noChangeArrowheads="1"/>
          </p:cNvSpPr>
          <p:nvPr/>
        </p:nvSpPr>
        <p:spPr bwMode="auto">
          <a:xfrm>
            <a:off x="744538" y="5286375"/>
            <a:ext cx="86201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eaLnBrk="0" hangingPunct="0"/>
            <a:r>
              <a:rPr lang="en-US" altLang="en-US" sz="1600">
                <a:latin typeface="Times New Roman" panose="02020603050405020304" pitchFamily="18" charset="0"/>
              </a:rPr>
              <a:t>Concept</a:t>
            </a:r>
          </a:p>
        </p:txBody>
      </p:sp>
      <p:sp>
        <p:nvSpPr>
          <p:cNvPr id="631840" name="Text Box 32">
            <a:extLst>
              <a:ext uri="{FF2B5EF4-FFF2-40B4-BE49-F238E27FC236}">
                <a16:creationId xmlns:a16="http://schemas.microsoft.com/office/drawing/2014/main" id="{A7CD7568-87F3-900D-7A7B-1214617DE3A4}"/>
              </a:ext>
            </a:extLst>
          </p:cNvPr>
          <p:cNvSpPr txBox="1">
            <a:spLocks noChangeArrowheads="1"/>
          </p:cNvSpPr>
          <p:nvPr/>
        </p:nvSpPr>
        <p:spPr bwMode="auto">
          <a:xfrm>
            <a:off x="5732463" y="5653088"/>
            <a:ext cx="30480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1800" b="1" i="1">
                <a:latin typeface="Times New Roman" panose="02020603050405020304" pitchFamily="18" charset="0"/>
              </a:rPr>
              <a:t>Stabilization Time (Goal 15%)</a:t>
            </a:r>
          </a:p>
        </p:txBody>
      </p:sp>
      <p:sp>
        <p:nvSpPr>
          <p:cNvPr id="631841" name="Line 33">
            <a:extLst>
              <a:ext uri="{FF2B5EF4-FFF2-40B4-BE49-F238E27FC236}">
                <a16:creationId xmlns:a16="http://schemas.microsoft.com/office/drawing/2014/main" id="{A1047803-CE83-67FF-026B-2FBB1DEC5661}"/>
              </a:ext>
            </a:extLst>
          </p:cNvPr>
          <p:cNvSpPr>
            <a:spLocks noChangeShapeType="1"/>
          </p:cNvSpPr>
          <p:nvPr/>
        </p:nvSpPr>
        <p:spPr bwMode="auto">
          <a:xfrm>
            <a:off x="4411663" y="1074738"/>
            <a:ext cx="0" cy="4341812"/>
          </a:xfrm>
          <a:prstGeom prst="line">
            <a:avLst/>
          </a:prstGeom>
          <a:noFill/>
          <a:ln w="19050">
            <a:solidFill>
              <a:schemeClr val="tx1"/>
            </a:solidFill>
            <a:prstDash val="lgDash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31842" name="Rectangle 34">
            <a:extLst>
              <a:ext uri="{FF2B5EF4-FFF2-40B4-BE49-F238E27FC236}">
                <a16:creationId xmlns:a16="http://schemas.microsoft.com/office/drawing/2014/main" id="{7877697A-2F5E-1864-EE9F-790C2E06512E}"/>
              </a:ext>
            </a:extLst>
          </p:cNvPr>
          <p:cNvSpPr>
            <a:spLocks noGrp="1" noChangeArrowheads="1"/>
          </p:cNvSpPr>
          <p:nvPr>
            <p:ph type="title"/>
          </p:nvPr>
        </p:nvSpPr>
        <p:spPr/>
        <p:txBody>
          <a:bodyPr/>
          <a:lstStyle/>
          <a:p>
            <a:r>
              <a:rPr lang="en-US" altLang="en-US">
                <a:solidFill>
                  <a:schemeClr val="tx1"/>
                </a:solidFill>
              </a:rPr>
              <a:t>The Need for Change in Design</a:t>
            </a:r>
            <a:endParaRPr lang="en-AU" altLang="en-US">
              <a:solidFill>
                <a:schemeClr val="tx1"/>
              </a:solidFill>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506" name="Rectangle 2">
            <a:extLst>
              <a:ext uri="{FF2B5EF4-FFF2-40B4-BE49-F238E27FC236}">
                <a16:creationId xmlns:a16="http://schemas.microsoft.com/office/drawing/2014/main" id="{63BCD73D-0729-BE0B-F341-68927F868B68}"/>
              </a:ext>
            </a:extLst>
          </p:cNvPr>
          <p:cNvSpPr>
            <a:spLocks noGrp="1" noChangeArrowheads="1"/>
          </p:cNvSpPr>
          <p:nvPr>
            <p:ph type="title"/>
          </p:nvPr>
        </p:nvSpPr>
        <p:spPr/>
        <p:txBody>
          <a:bodyPr/>
          <a:lstStyle/>
          <a:p>
            <a:r>
              <a:rPr lang="en-US" altLang="en-US" b="0"/>
              <a:t>Benefits</a:t>
            </a:r>
            <a:r>
              <a:rPr lang="en-US" altLang="en-US"/>
              <a:t> – Depends on Your Business Needs!!!</a:t>
            </a:r>
          </a:p>
        </p:txBody>
      </p:sp>
      <p:sp>
        <p:nvSpPr>
          <p:cNvPr id="533507" name="Rectangle 3">
            <a:extLst>
              <a:ext uri="{FF2B5EF4-FFF2-40B4-BE49-F238E27FC236}">
                <a16:creationId xmlns:a16="http://schemas.microsoft.com/office/drawing/2014/main" id="{02206104-BF81-6F75-D86B-F7964601F072}"/>
              </a:ext>
            </a:extLst>
          </p:cNvPr>
          <p:cNvSpPr>
            <a:spLocks noGrp="1" noChangeArrowheads="1"/>
          </p:cNvSpPr>
          <p:nvPr>
            <p:ph type="body" idx="1"/>
          </p:nvPr>
        </p:nvSpPr>
        <p:spPr>
          <a:xfrm>
            <a:off x="374650" y="914400"/>
            <a:ext cx="9156700" cy="5675313"/>
          </a:xfrm>
        </p:spPr>
        <p:txBody>
          <a:bodyPr/>
          <a:lstStyle/>
          <a:p>
            <a:pPr>
              <a:spcAft>
                <a:spcPct val="70000"/>
              </a:spcAft>
            </a:pPr>
            <a:r>
              <a:rPr lang="en-US" altLang="en-US" sz="1800" b="1"/>
              <a:t>DEFINE</a:t>
            </a:r>
            <a:r>
              <a:rPr lang="en-US" altLang="en-US" sz="1800"/>
              <a:t> – </a:t>
            </a:r>
            <a:r>
              <a:rPr lang="en-US" altLang="en-US" sz="1800" i="1"/>
              <a:t>Better, Bigger Ideas for New Products, Project Alignment – Management, Team &amp; Stakeholders, MGP - “Eye on the Future,” Faster Execution, Risks Managed “Early &amp; Often”</a:t>
            </a:r>
          </a:p>
          <a:p>
            <a:pPr>
              <a:spcAft>
                <a:spcPct val="70000"/>
              </a:spcAft>
            </a:pPr>
            <a:r>
              <a:rPr lang="en-US" altLang="en-US" sz="1800" b="1"/>
              <a:t>MEASURE</a:t>
            </a:r>
            <a:r>
              <a:rPr lang="en-US" altLang="en-US" sz="1800"/>
              <a:t> – </a:t>
            </a:r>
            <a:r>
              <a:rPr lang="en-US" altLang="en-US" sz="1800" i="1"/>
              <a:t>Better Understanding of Customer (vs. User) Needs, Fewer Technology “Push” Products, Quantifiable Success Measures</a:t>
            </a:r>
          </a:p>
          <a:p>
            <a:pPr>
              <a:spcAft>
                <a:spcPct val="70000"/>
              </a:spcAft>
            </a:pPr>
            <a:r>
              <a:rPr lang="en-US" altLang="en-US" sz="1800" b="1"/>
              <a:t>EXPLORE</a:t>
            </a:r>
            <a:r>
              <a:rPr lang="en-US" altLang="en-US" sz="1800"/>
              <a:t> – </a:t>
            </a:r>
            <a:r>
              <a:rPr lang="en-US" altLang="en-US" sz="1800" i="1"/>
              <a:t>Stretch Design Concepts, Holistic, “Systems” Design Approach, Failure Mode Identification &amp; Elimination</a:t>
            </a:r>
          </a:p>
          <a:p>
            <a:pPr>
              <a:spcAft>
                <a:spcPct val="70000"/>
              </a:spcAft>
            </a:pPr>
            <a:r>
              <a:rPr lang="en-US" altLang="en-US" sz="1800" b="1"/>
              <a:t>DESIGN</a:t>
            </a:r>
            <a:r>
              <a:rPr lang="en-US" altLang="en-US" sz="1800"/>
              <a:t> – </a:t>
            </a:r>
            <a:r>
              <a:rPr lang="en-US" altLang="en-US" sz="1800" i="1"/>
              <a:t>Detailed, Implementable Designs, Critical Parameter Management (“X &amp; Y”), Quality &amp; Cost Predictions</a:t>
            </a:r>
          </a:p>
          <a:p>
            <a:pPr>
              <a:spcAft>
                <a:spcPct val="70000"/>
              </a:spcAft>
            </a:pPr>
            <a:r>
              <a:rPr lang="en-US" altLang="en-US" sz="1800" b="1"/>
              <a:t>VALIDATE/IMPLEMENT</a:t>
            </a:r>
            <a:r>
              <a:rPr lang="en-US" altLang="en-US" sz="1800"/>
              <a:t> – </a:t>
            </a:r>
            <a:r>
              <a:rPr lang="en-US" altLang="en-US" sz="1800" i="1"/>
              <a:t>Pilot Tests Before Full-Scale Implementation, Shorter Start-Up Time, Stakeholder Buy-In to Solution, Explicit Transfer to Process Owners, Process Controls – Accountability, Metrics, Response Planning, Fewer “DMAIECs” Post-Launch</a:t>
            </a:r>
          </a:p>
        </p:txBody>
      </p:sp>
      <p:sp>
        <p:nvSpPr>
          <p:cNvPr id="533508" name="AutoShape 4">
            <a:extLst>
              <a:ext uri="{FF2B5EF4-FFF2-40B4-BE49-F238E27FC236}">
                <a16:creationId xmlns:a16="http://schemas.microsoft.com/office/drawing/2014/main" id="{7AA6E4D1-D9A0-46CB-3C4A-55030E9AEE7E}"/>
              </a:ext>
            </a:extLst>
          </p:cNvPr>
          <p:cNvSpPr>
            <a:spLocks noChangeArrowheads="1"/>
          </p:cNvSpPr>
          <p:nvPr/>
        </p:nvSpPr>
        <p:spPr bwMode="auto">
          <a:xfrm>
            <a:off x="447675" y="5807075"/>
            <a:ext cx="8396288" cy="439738"/>
          </a:xfrm>
          <a:prstGeom prst="bevel">
            <a:avLst>
              <a:gd name="adj" fmla="val 12500"/>
            </a:avLst>
          </a:prstGeom>
          <a:gradFill rotWithShape="1">
            <a:gsLst>
              <a:gs pos="0">
                <a:srgbClr val="FFFF00">
                  <a:gamma/>
                  <a:shade val="66667"/>
                  <a:invGamma/>
                </a:srgbClr>
              </a:gs>
              <a:gs pos="50000">
                <a:srgbClr val="FFFF00"/>
              </a:gs>
              <a:gs pos="100000">
                <a:srgbClr val="FFFF00">
                  <a:gamma/>
                  <a:shade val="66667"/>
                  <a:invGamma/>
                </a:srgbClr>
              </a:gs>
            </a:gsLst>
            <a:lin ang="5400000" scaled="1"/>
          </a:gradFill>
          <a:ln>
            <a:noFill/>
          </a:ln>
          <a:effectLst/>
          <a:extLs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b="1" i="1">
                <a:latin typeface="Arial" panose="020B0604020202020204" pitchFamily="34" charset="0"/>
              </a:rPr>
              <a:t>Above – NOT a Sales Pitch – Specific Reasons Companies are Pursuing DFSS!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770" name="Rectangle 2">
            <a:extLst>
              <a:ext uri="{FF2B5EF4-FFF2-40B4-BE49-F238E27FC236}">
                <a16:creationId xmlns:a16="http://schemas.microsoft.com/office/drawing/2014/main" id="{E5168656-5632-402E-7E49-B2D9F0C9ABF4}"/>
              </a:ext>
            </a:extLst>
          </p:cNvPr>
          <p:cNvSpPr>
            <a:spLocks noGrp="1" noChangeArrowheads="1"/>
          </p:cNvSpPr>
          <p:nvPr>
            <p:ph type="title"/>
          </p:nvPr>
        </p:nvSpPr>
        <p:spPr/>
        <p:txBody>
          <a:bodyPr/>
          <a:lstStyle/>
          <a:p>
            <a:r>
              <a:rPr lang="en-US" altLang="en-US"/>
              <a:t>DFSS “Costs” &amp; Challenges</a:t>
            </a:r>
          </a:p>
        </p:txBody>
      </p:sp>
      <p:sp>
        <p:nvSpPr>
          <p:cNvPr id="544771" name="Rectangle 3">
            <a:extLst>
              <a:ext uri="{FF2B5EF4-FFF2-40B4-BE49-F238E27FC236}">
                <a16:creationId xmlns:a16="http://schemas.microsoft.com/office/drawing/2014/main" id="{9F77B87C-BA73-8BC7-8395-BFDD5ADD4040}"/>
              </a:ext>
            </a:extLst>
          </p:cNvPr>
          <p:cNvSpPr>
            <a:spLocks noGrp="1" noChangeArrowheads="1"/>
          </p:cNvSpPr>
          <p:nvPr>
            <p:ph type="body" idx="1"/>
          </p:nvPr>
        </p:nvSpPr>
        <p:spPr>
          <a:xfrm>
            <a:off x="374650" y="1076325"/>
            <a:ext cx="9378950" cy="5513388"/>
          </a:xfrm>
        </p:spPr>
        <p:txBody>
          <a:bodyPr/>
          <a:lstStyle/>
          <a:p>
            <a:r>
              <a:rPr lang="en-US" altLang="en-US"/>
              <a:t>Service Design – Easier to “Slap Something Together” Than For</a:t>
            </a:r>
          </a:p>
          <a:p>
            <a:pPr>
              <a:buFont typeface="Symbol" panose="05050102010706020507" pitchFamily="18" charset="2"/>
              <a:buNone/>
            </a:pPr>
            <a:r>
              <a:rPr lang="en-US" altLang="en-US"/>
              <a:t>	Products – “Can Always Change It Later”</a:t>
            </a:r>
          </a:p>
          <a:p>
            <a:pPr>
              <a:buFont typeface="Symbol" panose="05050102010706020507" pitchFamily="18" charset="2"/>
              <a:buNone/>
            </a:pPr>
            <a:endParaRPr lang="en-US" altLang="en-US"/>
          </a:p>
          <a:p>
            <a:r>
              <a:rPr lang="en-US" altLang="en-US"/>
              <a:t>“Fast-to-Market” vs. “Fast-to-Profitability” Mindset and Practice</a:t>
            </a:r>
          </a:p>
          <a:p>
            <a:endParaRPr lang="en-US" altLang="en-US"/>
          </a:p>
          <a:p>
            <a:r>
              <a:rPr lang="en-US" altLang="en-US"/>
              <a:t>DFSS Learning Curve (“I Had to See it 3 Times . . “ – Bev Lampp, GE MBB)</a:t>
            </a:r>
          </a:p>
          <a:p>
            <a:endParaRPr lang="en-US" altLang="en-US"/>
          </a:p>
          <a:p>
            <a:r>
              <a:rPr lang="en-US" altLang="en-US"/>
              <a:t>Discipline of Obtaining Voice of Customer for Business Processes</a:t>
            </a:r>
          </a:p>
          <a:p>
            <a:endParaRPr lang="en-US" altLang="en-US"/>
          </a:p>
          <a:p>
            <a:r>
              <a:rPr lang="en-US" altLang="en-US"/>
              <a:t>Discipline of Metrics, Process Performance Accountability (Design and Operations)</a:t>
            </a:r>
          </a:p>
          <a:p>
            <a:endParaRPr lang="en-US" altLang="en-US"/>
          </a:p>
          <a:p>
            <a:r>
              <a:rPr lang="en-US" altLang="en-US"/>
              <a:t>Discipline of Identifying/Addressing Failure Modes Up-Front, Predicting CTQ Performance</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8738" name="Rectangle 2">
            <a:extLst>
              <a:ext uri="{FF2B5EF4-FFF2-40B4-BE49-F238E27FC236}">
                <a16:creationId xmlns:a16="http://schemas.microsoft.com/office/drawing/2014/main" id="{14A9199A-5ED0-0B98-099A-0C7F0CFBEF39}"/>
              </a:ext>
            </a:extLst>
          </p:cNvPr>
          <p:cNvSpPr>
            <a:spLocks noGrp="1" noChangeArrowheads="1"/>
          </p:cNvSpPr>
          <p:nvPr>
            <p:ph type="ctrTitle"/>
          </p:nvPr>
        </p:nvSpPr>
        <p:spPr>
          <a:xfrm>
            <a:off x="742950" y="2130425"/>
            <a:ext cx="8420100" cy="1470025"/>
          </a:xfrm>
        </p:spPr>
        <p:txBody>
          <a:bodyPr anchor="ctr"/>
          <a:lstStyle/>
          <a:p>
            <a:pPr algn="l"/>
            <a:r>
              <a:rPr lang="en-US" altLang="en-US" sz="2400"/>
              <a:t>When to Use DFSS vs. DMAIEC</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0546" name="Group 2">
            <a:extLst>
              <a:ext uri="{FF2B5EF4-FFF2-40B4-BE49-F238E27FC236}">
                <a16:creationId xmlns:a16="http://schemas.microsoft.com/office/drawing/2014/main" id="{0F0CE679-B677-CF04-AB93-92C9BD51CCD6}"/>
              </a:ext>
            </a:extLst>
          </p:cNvPr>
          <p:cNvGrpSpPr>
            <a:grpSpLocks/>
          </p:cNvGrpSpPr>
          <p:nvPr/>
        </p:nvGrpSpPr>
        <p:grpSpPr bwMode="auto">
          <a:xfrm>
            <a:off x="6915150" y="1736725"/>
            <a:ext cx="2481263" cy="709613"/>
            <a:chOff x="4021" y="1094"/>
            <a:chExt cx="1443" cy="447"/>
          </a:xfrm>
        </p:grpSpPr>
        <p:sp>
          <p:nvSpPr>
            <p:cNvPr id="620547" name="Line 3">
              <a:extLst>
                <a:ext uri="{FF2B5EF4-FFF2-40B4-BE49-F238E27FC236}">
                  <a16:creationId xmlns:a16="http://schemas.microsoft.com/office/drawing/2014/main" id="{68995264-AC81-11CD-53EB-269EB01FC66E}"/>
                </a:ext>
              </a:extLst>
            </p:cNvPr>
            <p:cNvSpPr>
              <a:spLocks noChangeShapeType="1"/>
            </p:cNvSpPr>
            <p:nvPr/>
          </p:nvSpPr>
          <p:spPr bwMode="auto">
            <a:xfrm flipV="1">
              <a:off x="4283" y="1225"/>
              <a:ext cx="0" cy="286"/>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548" name="Rectangle 4">
              <a:extLst>
                <a:ext uri="{FF2B5EF4-FFF2-40B4-BE49-F238E27FC236}">
                  <a16:creationId xmlns:a16="http://schemas.microsoft.com/office/drawing/2014/main" id="{5EA35DE5-CD6E-C690-A18D-785D74F87402}"/>
                </a:ext>
              </a:extLst>
            </p:cNvPr>
            <p:cNvSpPr>
              <a:spLocks noChangeArrowheads="1"/>
            </p:cNvSpPr>
            <p:nvPr/>
          </p:nvSpPr>
          <p:spPr bwMode="auto">
            <a:xfrm>
              <a:off x="4204" y="1316"/>
              <a:ext cx="152" cy="45"/>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549" name="Line 5">
              <a:extLst>
                <a:ext uri="{FF2B5EF4-FFF2-40B4-BE49-F238E27FC236}">
                  <a16:creationId xmlns:a16="http://schemas.microsoft.com/office/drawing/2014/main" id="{3AFCFFC8-92FA-0524-BB78-337AAB8B28A2}"/>
                </a:ext>
              </a:extLst>
            </p:cNvPr>
            <p:cNvSpPr>
              <a:spLocks noChangeShapeType="1"/>
            </p:cNvSpPr>
            <p:nvPr/>
          </p:nvSpPr>
          <p:spPr bwMode="auto">
            <a:xfrm flipV="1">
              <a:off x="4098" y="1425"/>
              <a:ext cx="0" cy="86"/>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550" name="Line 6">
              <a:extLst>
                <a:ext uri="{FF2B5EF4-FFF2-40B4-BE49-F238E27FC236}">
                  <a16:creationId xmlns:a16="http://schemas.microsoft.com/office/drawing/2014/main" id="{24316900-A9C6-4FDD-BFE9-C79618AF25A6}"/>
                </a:ext>
              </a:extLst>
            </p:cNvPr>
            <p:cNvSpPr>
              <a:spLocks noChangeShapeType="1"/>
            </p:cNvSpPr>
            <p:nvPr/>
          </p:nvSpPr>
          <p:spPr bwMode="auto">
            <a:xfrm flipV="1">
              <a:off x="4463" y="1421"/>
              <a:ext cx="0" cy="86"/>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551" name="Line 7">
              <a:extLst>
                <a:ext uri="{FF2B5EF4-FFF2-40B4-BE49-F238E27FC236}">
                  <a16:creationId xmlns:a16="http://schemas.microsoft.com/office/drawing/2014/main" id="{A5305FFC-4478-E981-5E2E-03913BE2D36F}"/>
                </a:ext>
              </a:extLst>
            </p:cNvPr>
            <p:cNvSpPr>
              <a:spLocks noChangeShapeType="1"/>
            </p:cNvSpPr>
            <p:nvPr/>
          </p:nvSpPr>
          <p:spPr bwMode="auto">
            <a:xfrm>
              <a:off x="4098" y="1425"/>
              <a:ext cx="365"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552" name="Line 8">
              <a:extLst>
                <a:ext uri="{FF2B5EF4-FFF2-40B4-BE49-F238E27FC236}">
                  <a16:creationId xmlns:a16="http://schemas.microsoft.com/office/drawing/2014/main" id="{7DAEC847-E761-4F5B-C6A7-60E924A959E3}"/>
                </a:ext>
              </a:extLst>
            </p:cNvPr>
            <p:cNvSpPr>
              <a:spLocks noChangeShapeType="1"/>
            </p:cNvSpPr>
            <p:nvPr/>
          </p:nvSpPr>
          <p:spPr bwMode="auto">
            <a:xfrm flipV="1">
              <a:off x="4741" y="1125"/>
              <a:ext cx="0" cy="304"/>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553" name="Rectangle 9">
              <a:extLst>
                <a:ext uri="{FF2B5EF4-FFF2-40B4-BE49-F238E27FC236}">
                  <a16:creationId xmlns:a16="http://schemas.microsoft.com/office/drawing/2014/main" id="{ABC1FF71-3105-ABDD-E91E-7823E1D9D155}"/>
                </a:ext>
              </a:extLst>
            </p:cNvPr>
            <p:cNvSpPr>
              <a:spLocks noChangeArrowheads="1"/>
            </p:cNvSpPr>
            <p:nvPr/>
          </p:nvSpPr>
          <p:spPr bwMode="auto">
            <a:xfrm>
              <a:off x="4666" y="1316"/>
              <a:ext cx="151" cy="45"/>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554" name="Line 10">
              <a:extLst>
                <a:ext uri="{FF2B5EF4-FFF2-40B4-BE49-F238E27FC236}">
                  <a16:creationId xmlns:a16="http://schemas.microsoft.com/office/drawing/2014/main" id="{11169322-EE50-8760-B7B8-EB35FFF4CC63}"/>
                </a:ext>
              </a:extLst>
            </p:cNvPr>
            <p:cNvSpPr>
              <a:spLocks noChangeShapeType="1"/>
            </p:cNvSpPr>
            <p:nvPr/>
          </p:nvSpPr>
          <p:spPr bwMode="auto">
            <a:xfrm>
              <a:off x="4280" y="1224"/>
              <a:ext cx="92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555" name="Rectangle 11">
              <a:extLst>
                <a:ext uri="{FF2B5EF4-FFF2-40B4-BE49-F238E27FC236}">
                  <a16:creationId xmlns:a16="http://schemas.microsoft.com/office/drawing/2014/main" id="{71F9571B-F487-FF3A-89A2-39C02B5C9649}"/>
                </a:ext>
              </a:extLst>
            </p:cNvPr>
            <p:cNvSpPr>
              <a:spLocks noChangeArrowheads="1"/>
            </p:cNvSpPr>
            <p:nvPr/>
          </p:nvSpPr>
          <p:spPr bwMode="auto">
            <a:xfrm>
              <a:off x="4664" y="1094"/>
              <a:ext cx="152" cy="45"/>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556" name="Line 12">
              <a:extLst>
                <a:ext uri="{FF2B5EF4-FFF2-40B4-BE49-F238E27FC236}">
                  <a16:creationId xmlns:a16="http://schemas.microsoft.com/office/drawing/2014/main" id="{C6659680-2625-0B31-5812-B918759CB3E9}"/>
                </a:ext>
              </a:extLst>
            </p:cNvPr>
            <p:cNvSpPr>
              <a:spLocks noChangeShapeType="1"/>
            </p:cNvSpPr>
            <p:nvPr/>
          </p:nvSpPr>
          <p:spPr bwMode="auto">
            <a:xfrm flipV="1">
              <a:off x="5205" y="1227"/>
              <a:ext cx="0" cy="284"/>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557" name="Line 13">
              <a:extLst>
                <a:ext uri="{FF2B5EF4-FFF2-40B4-BE49-F238E27FC236}">
                  <a16:creationId xmlns:a16="http://schemas.microsoft.com/office/drawing/2014/main" id="{534D73A2-4CED-FF0F-518B-EF720412B9F9}"/>
                </a:ext>
              </a:extLst>
            </p:cNvPr>
            <p:cNvSpPr>
              <a:spLocks noChangeShapeType="1"/>
            </p:cNvSpPr>
            <p:nvPr/>
          </p:nvSpPr>
          <p:spPr bwMode="auto">
            <a:xfrm flipV="1">
              <a:off x="5020" y="1425"/>
              <a:ext cx="0" cy="86"/>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558" name="Line 14">
              <a:extLst>
                <a:ext uri="{FF2B5EF4-FFF2-40B4-BE49-F238E27FC236}">
                  <a16:creationId xmlns:a16="http://schemas.microsoft.com/office/drawing/2014/main" id="{2C7D3FC8-ADFF-2861-77CE-F5BCF08BF78A}"/>
                </a:ext>
              </a:extLst>
            </p:cNvPr>
            <p:cNvSpPr>
              <a:spLocks noChangeShapeType="1"/>
            </p:cNvSpPr>
            <p:nvPr/>
          </p:nvSpPr>
          <p:spPr bwMode="auto">
            <a:xfrm flipV="1">
              <a:off x="5388" y="1424"/>
              <a:ext cx="0" cy="86"/>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559" name="Line 15">
              <a:extLst>
                <a:ext uri="{FF2B5EF4-FFF2-40B4-BE49-F238E27FC236}">
                  <a16:creationId xmlns:a16="http://schemas.microsoft.com/office/drawing/2014/main" id="{EAB73CDA-6063-8CDE-5638-6603184CC19B}"/>
                </a:ext>
              </a:extLst>
            </p:cNvPr>
            <p:cNvSpPr>
              <a:spLocks noChangeShapeType="1"/>
            </p:cNvSpPr>
            <p:nvPr/>
          </p:nvSpPr>
          <p:spPr bwMode="auto">
            <a:xfrm>
              <a:off x="5020" y="1425"/>
              <a:ext cx="365"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560" name="Line 16">
              <a:extLst>
                <a:ext uri="{FF2B5EF4-FFF2-40B4-BE49-F238E27FC236}">
                  <a16:creationId xmlns:a16="http://schemas.microsoft.com/office/drawing/2014/main" id="{BC79D90F-9919-4FBD-A715-190E769854D4}"/>
                </a:ext>
              </a:extLst>
            </p:cNvPr>
            <p:cNvSpPr>
              <a:spLocks noChangeShapeType="1"/>
            </p:cNvSpPr>
            <p:nvPr/>
          </p:nvSpPr>
          <p:spPr bwMode="auto">
            <a:xfrm flipV="1">
              <a:off x="4651" y="1432"/>
              <a:ext cx="0" cy="8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561" name="Line 17">
              <a:extLst>
                <a:ext uri="{FF2B5EF4-FFF2-40B4-BE49-F238E27FC236}">
                  <a16:creationId xmlns:a16="http://schemas.microsoft.com/office/drawing/2014/main" id="{4363D27F-B501-E88A-51C5-1D616339A3F7}"/>
                </a:ext>
              </a:extLst>
            </p:cNvPr>
            <p:cNvSpPr>
              <a:spLocks noChangeShapeType="1"/>
            </p:cNvSpPr>
            <p:nvPr/>
          </p:nvSpPr>
          <p:spPr bwMode="auto">
            <a:xfrm flipV="1">
              <a:off x="4832" y="1431"/>
              <a:ext cx="0" cy="8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562" name="Line 18">
              <a:extLst>
                <a:ext uri="{FF2B5EF4-FFF2-40B4-BE49-F238E27FC236}">
                  <a16:creationId xmlns:a16="http://schemas.microsoft.com/office/drawing/2014/main" id="{8F28B309-A471-49CC-DA2A-A911E0DBC60D}"/>
                </a:ext>
              </a:extLst>
            </p:cNvPr>
            <p:cNvSpPr>
              <a:spLocks noChangeShapeType="1"/>
            </p:cNvSpPr>
            <p:nvPr/>
          </p:nvSpPr>
          <p:spPr bwMode="auto">
            <a:xfrm>
              <a:off x="4655" y="1432"/>
              <a:ext cx="1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563" name="Rectangle 19">
              <a:extLst>
                <a:ext uri="{FF2B5EF4-FFF2-40B4-BE49-F238E27FC236}">
                  <a16:creationId xmlns:a16="http://schemas.microsoft.com/office/drawing/2014/main" id="{4C86E64E-BCBB-4AFD-9F6C-9FCB78E37952}"/>
                </a:ext>
              </a:extLst>
            </p:cNvPr>
            <p:cNvSpPr>
              <a:spLocks noChangeArrowheads="1"/>
            </p:cNvSpPr>
            <p:nvPr/>
          </p:nvSpPr>
          <p:spPr bwMode="auto">
            <a:xfrm>
              <a:off x="4021" y="1496"/>
              <a:ext cx="152" cy="45"/>
            </a:xfrm>
            <a:prstGeom prst="rect">
              <a:avLst/>
            </a:prstGeom>
            <a:solidFill>
              <a:srgbClr val="8080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564" name="Rectangle 20">
              <a:extLst>
                <a:ext uri="{FF2B5EF4-FFF2-40B4-BE49-F238E27FC236}">
                  <a16:creationId xmlns:a16="http://schemas.microsoft.com/office/drawing/2014/main" id="{CEE524F2-355B-A44D-00AF-9A6530A84B5A}"/>
                </a:ext>
              </a:extLst>
            </p:cNvPr>
            <p:cNvSpPr>
              <a:spLocks noChangeArrowheads="1"/>
            </p:cNvSpPr>
            <p:nvPr/>
          </p:nvSpPr>
          <p:spPr bwMode="auto">
            <a:xfrm>
              <a:off x="4204" y="1496"/>
              <a:ext cx="152" cy="45"/>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565" name="Rectangle 21">
              <a:extLst>
                <a:ext uri="{FF2B5EF4-FFF2-40B4-BE49-F238E27FC236}">
                  <a16:creationId xmlns:a16="http://schemas.microsoft.com/office/drawing/2014/main" id="{455C2B1A-1A3F-B9B2-5FFD-AC22EBAE9A09}"/>
                </a:ext>
              </a:extLst>
            </p:cNvPr>
            <p:cNvSpPr>
              <a:spLocks noChangeArrowheads="1"/>
            </p:cNvSpPr>
            <p:nvPr/>
          </p:nvSpPr>
          <p:spPr bwMode="auto">
            <a:xfrm>
              <a:off x="4386" y="1496"/>
              <a:ext cx="152" cy="45"/>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566" name="Rectangle 22">
              <a:extLst>
                <a:ext uri="{FF2B5EF4-FFF2-40B4-BE49-F238E27FC236}">
                  <a16:creationId xmlns:a16="http://schemas.microsoft.com/office/drawing/2014/main" id="{C65378E1-A439-648C-A9A0-E5AC6540C266}"/>
                </a:ext>
              </a:extLst>
            </p:cNvPr>
            <p:cNvSpPr>
              <a:spLocks noChangeArrowheads="1"/>
            </p:cNvSpPr>
            <p:nvPr/>
          </p:nvSpPr>
          <p:spPr bwMode="auto">
            <a:xfrm>
              <a:off x="4574" y="1496"/>
              <a:ext cx="152" cy="45"/>
            </a:xfrm>
            <a:prstGeom prst="rect">
              <a:avLst/>
            </a:prstGeom>
            <a:solidFill>
              <a:srgbClr val="808000"/>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567" name="Rectangle 23">
              <a:extLst>
                <a:ext uri="{FF2B5EF4-FFF2-40B4-BE49-F238E27FC236}">
                  <a16:creationId xmlns:a16="http://schemas.microsoft.com/office/drawing/2014/main" id="{8B89F7D1-B8A2-AB4A-FAED-48DEA2D8C098}"/>
                </a:ext>
              </a:extLst>
            </p:cNvPr>
            <p:cNvSpPr>
              <a:spLocks noChangeArrowheads="1"/>
            </p:cNvSpPr>
            <p:nvPr/>
          </p:nvSpPr>
          <p:spPr bwMode="auto">
            <a:xfrm>
              <a:off x="4757" y="1496"/>
              <a:ext cx="151" cy="45"/>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568" name="Rectangle 24">
              <a:extLst>
                <a:ext uri="{FF2B5EF4-FFF2-40B4-BE49-F238E27FC236}">
                  <a16:creationId xmlns:a16="http://schemas.microsoft.com/office/drawing/2014/main" id="{5C040721-6BFF-805C-E9C2-BFF2CA4078E4}"/>
                </a:ext>
              </a:extLst>
            </p:cNvPr>
            <p:cNvSpPr>
              <a:spLocks noChangeArrowheads="1"/>
            </p:cNvSpPr>
            <p:nvPr/>
          </p:nvSpPr>
          <p:spPr bwMode="auto">
            <a:xfrm>
              <a:off x="4947" y="1496"/>
              <a:ext cx="152" cy="45"/>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569" name="Rectangle 25">
              <a:extLst>
                <a:ext uri="{FF2B5EF4-FFF2-40B4-BE49-F238E27FC236}">
                  <a16:creationId xmlns:a16="http://schemas.microsoft.com/office/drawing/2014/main" id="{1D22A4A4-1FC9-8142-6F39-4F4D29A69B27}"/>
                </a:ext>
              </a:extLst>
            </p:cNvPr>
            <p:cNvSpPr>
              <a:spLocks noChangeArrowheads="1"/>
            </p:cNvSpPr>
            <p:nvPr/>
          </p:nvSpPr>
          <p:spPr bwMode="auto">
            <a:xfrm>
              <a:off x="5129" y="1496"/>
              <a:ext cx="152" cy="45"/>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570" name="Rectangle 26">
              <a:extLst>
                <a:ext uri="{FF2B5EF4-FFF2-40B4-BE49-F238E27FC236}">
                  <a16:creationId xmlns:a16="http://schemas.microsoft.com/office/drawing/2014/main" id="{26C4475E-2153-8374-38DF-574357864DB8}"/>
                </a:ext>
              </a:extLst>
            </p:cNvPr>
            <p:cNvSpPr>
              <a:spLocks noChangeArrowheads="1"/>
            </p:cNvSpPr>
            <p:nvPr/>
          </p:nvSpPr>
          <p:spPr bwMode="auto">
            <a:xfrm>
              <a:off x="5312" y="1496"/>
              <a:ext cx="152" cy="45"/>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571" name="Rectangle 27">
              <a:extLst>
                <a:ext uri="{FF2B5EF4-FFF2-40B4-BE49-F238E27FC236}">
                  <a16:creationId xmlns:a16="http://schemas.microsoft.com/office/drawing/2014/main" id="{7D142D0C-75C9-7062-743A-52866B76E5E4}"/>
                </a:ext>
              </a:extLst>
            </p:cNvPr>
            <p:cNvSpPr>
              <a:spLocks noChangeArrowheads="1"/>
            </p:cNvSpPr>
            <p:nvPr/>
          </p:nvSpPr>
          <p:spPr bwMode="auto">
            <a:xfrm>
              <a:off x="5131" y="1316"/>
              <a:ext cx="152" cy="45"/>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20572" name="Rectangle 28">
            <a:extLst>
              <a:ext uri="{FF2B5EF4-FFF2-40B4-BE49-F238E27FC236}">
                <a16:creationId xmlns:a16="http://schemas.microsoft.com/office/drawing/2014/main" id="{73A33636-9D5E-AD31-F5EF-4421E3B4737B}"/>
              </a:ext>
            </a:extLst>
          </p:cNvPr>
          <p:cNvSpPr>
            <a:spLocks noChangeArrowheads="1"/>
          </p:cNvSpPr>
          <p:nvPr/>
        </p:nvSpPr>
        <p:spPr bwMode="auto">
          <a:xfrm>
            <a:off x="7431088" y="1404938"/>
            <a:ext cx="1392237"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 tIns="8012" rIns="8012" bIns="8012" anchor="ctr" anchorCtr="1"/>
          <a:lstStyle>
            <a:lvl1pPr defTabSz="822325" eaLnBrk="0" hangingPunct="0">
              <a:defRPr sz="2400">
                <a:solidFill>
                  <a:schemeClr val="tx1"/>
                </a:solidFill>
                <a:latin typeface="Times New Roman" panose="02020603050405020304" pitchFamily="18" charset="0"/>
              </a:defRPr>
            </a:lvl1pPr>
            <a:lvl2pPr marL="727075" indent="-200025" defTabSz="822325" eaLnBrk="0" hangingPunct="0">
              <a:defRPr sz="2400">
                <a:solidFill>
                  <a:schemeClr val="tx1"/>
                </a:solidFill>
                <a:latin typeface="Times New Roman" panose="02020603050405020304" pitchFamily="18" charset="0"/>
              </a:defRPr>
            </a:lvl2pPr>
            <a:lvl3pPr marL="1028700" indent="-206375" defTabSz="822325" eaLnBrk="0" hangingPunct="0">
              <a:defRPr sz="2400">
                <a:solidFill>
                  <a:schemeClr val="tx1"/>
                </a:solidFill>
                <a:latin typeface="Times New Roman" panose="02020603050405020304" pitchFamily="18" charset="0"/>
              </a:defRPr>
            </a:lvl3pPr>
            <a:lvl4pPr marL="1439863" indent="-206375" defTabSz="822325" eaLnBrk="0" hangingPunct="0">
              <a:defRPr sz="2400">
                <a:solidFill>
                  <a:schemeClr val="tx1"/>
                </a:solidFill>
                <a:latin typeface="Times New Roman" panose="02020603050405020304" pitchFamily="18" charset="0"/>
              </a:defRPr>
            </a:lvl4pPr>
            <a:lvl5pPr marL="1852613" indent="-206375" defTabSz="822325" eaLnBrk="0" hangingPunct="0">
              <a:defRPr sz="2400">
                <a:solidFill>
                  <a:schemeClr val="tx1"/>
                </a:solidFill>
                <a:latin typeface="Times New Roman" panose="02020603050405020304" pitchFamily="18" charset="0"/>
              </a:defRPr>
            </a:lvl5pPr>
            <a:lvl6pPr marL="2309813" indent="-206375" defTabSz="822325" eaLnBrk="0" fontAlgn="base" hangingPunct="0">
              <a:spcBef>
                <a:spcPct val="0"/>
              </a:spcBef>
              <a:spcAft>
                <a:spcPct val="0"/>
              </a:spcAft>
              <a:defRPr sz="2400">
                <a:solidFill>
                  <a:schemeClr val="tx1"/>
                </a:solidFill>
                <a:latin typeface="Times New Roman" panose="02020603050405020304" pitchFamily="18" charset="0"/>
              </a:defRPr>
            </a:lvl6pPr>
            <a:lvl7pPr marL="2767013" indent="-206375" defTabSz="822325" eaLnBrk="0" fontAlgn="base" hangingPunct="0">
              <a:spcBef>
                <a:spcPct val="0"/>
              </a:spcBef>
              <a:spcAft>
                <a:spcPct val="0"/>
              </a:spcAft>
              <a:defRPr sz="2400">
                <a:solidFill>
                  <a:schemeClr val="tx1"/>
                </a:solidFill>
                <a:latin typeface="Times New Roman" panose="02020603050405020304" pitchFamily="18" charset="0"/>
              </a:defRPr>
            </a:lvl7pPr>
            <a:lvl8pPr marL="3224213" indent="-206375" defTabSz="822325" eaLnBrk="0" fontAlgn="base" hangingPunct="0">
              <a:spcBef>
                <a:spcPct val="0"/>
              </a:spcBef>
              <a:spcAft>
                <a:spcPct val="0"/>
              </a:spcAft>
              <a:defRPr sz="2400">
                <a:solidFill>
                  <a:schemeClr val="tx1"/>
                </a:solidFill>
                <a:latin typeface="Times New Roman" panose="02020603050405020304" pitchFamily="18" charset="0"/>
              </a:defRPr>
            </a:lvl8pPr>
            <a:lvl9pPr marL="3681413" indent="-206375" defTabSz="822325" eaLnBrk="0" fontAlgn="base" hangingPunct="0">
              <a:spcBef>
                <a:spcPct val="0"/>
              </a:spcBef>
              <a:spcAft>
                <a:spcPct val="0"/>
              </a:spcAft>
              <a:defRPr sz="2400">
                <a:solidFill>
                  <a:schemeClr val="tx1"/>
                </a:solidFill>
                <a:latin typeface="Times New Roman" panose="02020603050405020304" pitchFamily="18" charset="0"/>
              </a:defRPr>
            </a:lvl9pPr>
          </a:lstStyle>
          <a:p>
            <a:pPr>
              <a:spcAft>
                <a:spcPct val="50000"/>
              </a:spcAft>
            </a:pPr>
            <a:r>
              <a:rPr lang="en-US" altLang="en-US" sz="1500" b="1">
                <a:solidFill>
                  <a:schemeClr val="tx2"/>
                </a:solidFill>
              </a:rPr>
              <a:t>CTQ Tree</a:t>
            </a:r>
            <a:endParaRPr lang="en-US" altLang="en-US" sz="1500" b="1">
              <a:solidFill>
                <a:schemeClr val="hlink"/>
              </a:solidFill>
            </a:endParaRPr>
          </a:p>
        </p:txBody>
      </p:sp>
      <p:sp>
        <p:nvSpPr>
          <p:cNvPr id="620573" name="Rectangle 29">
            <a:extLst>
              <a:ext uri="{FF2B5EF4-FFF2-40B4-BE49-F238E27FC236}">
                <a16:creationId xmlns:a16="http://schemas.microsoft.com/office/drawing/2014/main" id="{979A11E8-A3ED-8524-D7FF-4E59209648BE}"/>
              </a:ext>
            </a:extLst>
          </p:cNvPr>
          <p:cNvSpPr>
            <a:spLocks noChangeArrowheads="1"/>
          </p:cNvSpPr>
          <p:nvPr/>
        </p:nvSpPr>
        <p:spPr bwMode="auto">
          <a:xfrm>
            <a:off x="7416800" y="3124200"/>
            <a:ext cx="1392238" cy="468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 tIns="8012" rIns="8012" bIns="8012" anchor="ctr" anchorCtr="1"/>
          <a:lstStyle>
            <a:lvl1pPr defTabSz="822325" eaLnBrk="0" hangingPunct="0">
              <a:defRPr sz="2400">
                <a:solidFill>
                  <a:schemeClr val="tx1"/>
                </a:solidFill>
                <a:latin typeface="Times New Roman" panose="02020603050405020304" pitchFamily="18" charset="0"/>
              </a:defRPr>
            </a:lvl1pPr>
            <a:lvl2pPr marL="727075" indent="-200025" defTabSz="822325" eaLnBrk="0" hangingPunct="0">
              <a:defRPr sz="2400">
                <a:solidFill>
                  <a:schemeClr val="tx1"/>
                </a:solidFill>
                <a:latin typeface="Times New Roman" panose="02020603050405020304" pitchFamily="18" charset="0"/>
              </a:defRPr>
            </a:lvl2pPr>
            <a:lvl3pPr marL="1028700" indent="-206375" defTabSz="822325" eaLnBrk="0" hangingPunct="0">
              <a:defRPr sz="2400">
                <a:solidFill>
                  <a:schemeClr val="tx1"/>
                </a:solidFill>
                <a:latin typeface="Times New Roman" panose="02020603050405020304" pitchFamily="18" charset="0"/>
              </a:defRPr>
            </a:lvl3pPr>
            <a:lvl4pPr marL="1439863" indent="-206375" defTabSz="822325" eaLnBrk="0" hangingPunct="0">
              <a:defRPr sz="2400">
                <a:solidFill>
                  <a:schemeClr val="tx1"/>
                </a:solidFill>
                <a:latin typeface="Times New Roman" panose="02020603050405020304" pitchFamily="18" charset="0"/>
              </a:defRPr>
            </a:lvl4pPr>
            <a:lvl5pPr marL="1852613" indent="-206375" defTabSz="822325" eaLnBrk="0" hangingPunct="0">
              <a:defRPr sz="2400">
                <a:solidFill>
                  <a:schemeClr val="tx1"/>
                </a:solidFill>
                <a:latin typeface="Times New Roman" panose="02020603050405020304" pitchFamily="18" charset="0"/>
              </a:defRPr>
            </a:lvl5pPr>
            <a:lvl6pPr marL="2309813" indent="-206375" defTabSz="822325" eaLnBrk="0" fontAlgn="base" hangingPunct="0">
              <a:spcBef>
                <a:spcPct val="0"/>
              </a:spcBef>
              <a:spcAft>
                <a:spcPct val="0"/>
              </a:spcAft>
              <a:defRPr sz="2400">
                <a:solidFill>
                  <a:schemeClr val="tx1"/>
                </a:solidFill>
                <a:latin typeface="Times New Roman" panose="02020603050405020304" pitchFamily="18" charset="0"/>
              </a:defRPr>
            </a:lvl6pPr>
            <a:lvl7pPr marL="2767013" indent="-206375" defTabSz="822325" eaLnBrk="0" fontAlgn="base" hangingPunct="0">
              <a:spcBef>
                <a:spcPct val="0"/>
              </a:spcBef>
              <a:spcAft>
                <a:spcPct val="0"/>
              </a:spcAft>
              <a:defRPr sz="2400">
                <a:solidFill>
                  <a:schemeClr val="tx1"/>
                </a:solidFill>
                <a:latin typeface="Times New Roman" panose="02020603050405020304" pitchFamily="18" charset="0"/>
              </a:defRPr>
            </a:lvl7pPr>
            <a:lvl8pPr marL="3224213" indent="-206375" defTabSz="822325" eaLnBrk="0" fontAlgn="base" hangingPunct="0">
              <a:spcBef>
                <a:spcPct val="0"/>
              </a:spcBef>
              <a:spcAft>
                <a:spcPct val="0"/>
              </a:spcAft>
              <a:defRPr sz="2400">
                <a:solidFill>
                  <a:schemeClr val="tx1"/>
                </a:solidFill>
                <a:latin typeface="Times New Roman" panose="02020603050405020304" pitchFamily="18" charset="0"/>
              </a:defRPr>
            </a:lvl8pPr>
            <a:lvl9pPr marL="3681413" indent="-206375" defTabSz="822325" eaLnBrk="0" fontAlgn="base" hangingPunct="0">
              <a:spcBef>
                <a:spcPct val="0"/>
              </a:spcBef>
              <a:spcAft>
                <a:spcPct val="0"/>
              </a:spcAft>
              <a:defRPr sz="2400">
                <a:solidFill>
                  <a:schemeClr val="tx1"/>
                </a:solidFill>
                <a:latin typeface="Times New Roman" panose="02020603050405020304" pitchFamily="18" charset="0"/>
              </a:defRPr>
            </a:lvl9pPr>
          </a:lstStyle>
          <a:p>
            <a:pPr>
              <a:spcAft>
                <a:spcPct val="50000"/>
              </a:spcAft>
            </a:pPr>
            <a:r>
              <a:rPr lang="en-US" altLang="en-US" sz="1500" b="1"/>
              <a:t>QFD</a:t>
            </a:r>
            <a:endParaRPr lang="en-US" altLang="en-US" sz="1500" b="1">
              <a:solidFill>
                <a:schemeClr val="hlink"/>
              </a:solidFill>
            </a:endParaRPr>
          </a:p>
        </p:txBody>
      </p:sp>
      <p:grpSp>
        <p:nvGrpSpPr>
          <p:cNvPr id="620574" name="Group 30">
            <a:extLst>
              <a:ext uri="{FF2B5EF4-FFF2-40B4-BE49-F238E27FC236}">
                <a16:creationId xmlns:a16="http://schemas.microsoft.com/office/drawing/2014/main" id="{73745268-A89C-B015-573B-9216BA10EC64}"/>
              </a:ext>
            </a:extLst>
          </p:cNvPr>
          <p:cNvGrpSpPr>
            <a:grpSpLocks/>
          </p:cNvGrpSpPr>
          <p:nvPr/>
        </p:nvGrpSpPr>
        <p:grpSpPr bwMode="auto">
          <a:xfrm>
            <a:off x="6978650" y="3697288"/>
            <a:ext cx="1936750" cy="2017712"/>
            <a:chOff x="4259" y="2174"/>
            <a:chExt cx="1202" cy="965"/>
          </a:xfrm>
        </p:grpSpPr>
        <p:grpSp>
          <p:nvGrpSpPr>
            <p:cNvPr id="620575" name="Group 31">
              <a:extLst>
                <a:ext uri="{FF2B5EF4-FFF2-40B4-BE49-F238E27FC236}">
                  <a16:creationId xmlns:a16="http://schemas.microsoft.com/office/drawing/2014/main" id="{F67C9172-5B20-E4F2-C088-A7BA65A5F228}"/>
                </a:ext>
              </a:extLst>
            </p:cNvPr>
            <p:cNvGrpSpPr>
              <a:grpSpLocks/>
            </p:cNvGrpSpPr>
            <p:nvPr/>
          </p:nvGrpSpPr>
          <p:grpSpPr bwMode="auto">
            <a:xfrm>
              <a:off x="4542" y="2416"/>
              <a:ext cx="917" cy="723"/>
              <a:chOff x="4542" y="2416"/>
              <a:chExt cx="917" cy="723"/>
            </a:xfrm>
          </p:grpSpPr>
          <p:sp>
            <p:nvSpPr>
              <p:cNvPr id="620576" name="Rectangle 32">
                <a:extLst>
                  <a:ext uri="{FF2B5EF4-FFF2-40B4-BE49-F238E27FC236}">
                    <a16:creationId xmlns:a16="http://schemas.microsoft.com/office/drawing/2014/main" id="{0A4C07B5-071D-904A-D0F4-CA7F8DE8514B}"/>
                  </a:ext>
                </a:extLst>
              </p:cNvPr>
              <p:cNvSpPr>
                <a:spLocks noChangeArrowheads="1"/>
              </p:cNvSpPr>
              <p:nvPr/>
            </p:nvSpPr>
            <p:spPr bwMode="auto">
              <a:xfrm>
                <a:off x="4542" y="2420"/>
                <a:ext cx="917" cy="719"/>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577" name="Line 33">
                <a:extLst>
                  <a:ext uri="{FF2B5EF4-FFF2-40B4-BE49-F238E27FC236}">
                    <a16:creationId xmlns:a16="http://schemas.microsoft.com/office/drawing/2014/main" id="{7E671427-4C29-41A3-27EE-791E5AF840B0}"/>
                  </a:ext>
                </a:extLst>
              </p:cNvPr>
              <p:cNvSpPr>
                <a:spLocks noChangeShapeType="1"/>
              </p:cNvSpPr>
              <p:nvPr/>
            </p:nvSpPr>
            <p:spPr bwMode="auto">
              <a:xfrm>
                <a:off x="4673" y="2416"/>
                <a:ext cx="0" cy="71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578" name="Line 34">
                <a:extLst>
                  <a:ext uri="{FF2B5EF4-FFF2-40B4-BE49-F238E27FC236}">
                    <a16:creationId xmlns:a16="http://schemas.microsoft.com/office/drawing/2014/main" id="{727EF864-4BD4-6ED5-6C76-5543C0EF7B37}"/>
                  </a:ext>
                </a:extLst>
              </p:cNvPr>
              <p:cNvSpPr>
                <a:spLocks noChangeShapeType="1"/>
              </p:cNvSpPr>
              <p:nvPr/>
            </p:nvSpPr>
            <p:spPr bwMode="auto">
              <a:xfrm>
                <a:off x="4804" y="2416"/>
                <a:ext cx="0" cy="71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579" name="Line 35">
                <a:extLst>
                  <a:ext uri="{FF2B5EF4-FFF2-40B4-BE49-F238E27FC236}">
                    <a16:creationId xmlns:a16="http://schemas.microsoft.com/office/drawing/2014/main" id="{AD86C16F-3EAC-5706-3547-57E8DEFDDCFC}"/>
                  </a:ext>
                </a:extLst>
              </p:cNvPr>
              <p:cNvSpPr>
                <a:spLocks noChangeShapeType="1"/>
              </p:cNvSpPr>
              <p:nvPr/>
            </p:nvSpPr>
            <p:spPr bwMode="auto">
              <a:xfrm>
                <a:off x="4935" y="2416"/>
                <a:ext cx="0" cy="71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580" name="Line 36">
                <a:extLst>
                  <a:ext uri="{FF2B5EF4-FFF2-40B4-BE49-F238E27FC236}">
                    <a16:creationId xmlns:a16="http://schemas.microsoft.com/office/drawing/2014/main" id="{0188F8C5-570D-0C83-44F1-08CFF15AB321}"/>
                  </a:ext>
                </a:extLst>
              </p:cNvPr>
              <p:cNvSpPr>
                <a:spLocks noChangeShapeType="1"/>
              </p:cNvSpPr>
              <p:nvPr/>
            </p:nvSpPr>
            <p:spPr bwMode="auto">
              <a:xfrm>
                <a:off x="5066" y="2416"/>
                <a:ext cx="0" cy="71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581" name="Line 37">
                <a:extLst>
                  <a:ext uri="{FF2B5EF4-FFF2-40B4-BE49-F238E27FC236}">
                    <a16:creationId xmlns:a16="http://schemas.microsoft.com/office/drawing/2014/main" id="{12307373-7C68-A1CD-582E-EBCCBEE799D8}"/>
                  </a:ext>
                </a:extLst>
              </p:cNvPr>
              <p:cNvSpPr>
                <a:spLocks noChangeShapeType="1"/>
              </p:cNvSpPr>
              <p:nvPr/>
            </p:nvSpPr>
            <p:spPr bwMode="auto">
              <a:xfrm>
                <a:off x="5197" y="2416"/>
                <a:ext cx="0" cy="71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582" name="Line 38">
                <a:extLst>
                  <a:ext uri="{FF2B5EF4-FFF2-40B4-BE49-F238E27FC236}">
                    <a16:creationId xmlns:a16="http://schemas.microsoft.com/office/drawing/2014/main" id="{1160137C-1EBD-EC84-5386-28B68FC3FFEE}"/>
                  </a:ext>
                </a:extLst>
              </p:cNvPr>
              <p:cNvSpPr>
                <a:spLocks noChangeShapeType="1"/>
              </p:cNvSpPr>
              <p:nvPr/>
            </p:nvSpPr>
            <p:spPr bwMode="auto">
              <a:xfrm>
                <a:off x="5328" y="2416"/>
                <a:ext cx="0" cy="71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20583" name="Group 39">
              <a:extLst>
                <a:ext uri="{FF2B5EF4-FFF2-40B4-BE49-F238E27FC236}">
                  <a16:creationId xmlns:a16="http://schemas.microsoft.com/office/drawing/2014/main" id="{3AE20829-F39C-A422-AA72-F1196EC2F167}"/>
                </a:ext>
              </a:extLst>
            </p:cNvPr>
            <p:cNvGrpSpPr>
              <a:grpSpLocks/>
            </p:cNvGrpSpPr>
            <p:nvPr/>
          </p:nvGrpSpPr>
          <p:grpSpPr bwMode="auto">
            <a:xfrm>
              <a:off x="4541" y="2174"/>
              <a:ext cx="920" cy="244"/>
              <a:chOff x="4541" y="2174"/>
              <a:chExt cx="920" cy="244"/>
            </a:xfrm>
          </p:grpSpPr>
          <p:sp>
            <p:nvSpPr>
              <p:cNvPr id="620584" name="Line 40">
                <a:extLst>
                  <a:ext uri="{FF2B5EF4-FFF2-40B4-BE49-F238E27FC236}">
                    <a16:creationId xmlns:a16="http://schemas.microsoft.com/office/drawing/2014/main" id="{D6008A2B-6F50-34AB-7052-0D11E0ACFD36}"/>
                  </a:ext>
                </a:extLst>
              </p:cNvPr>
              <p:cNvSpPr>
                <a:spLocks noChangeShapeType="1"/>
              </p:cNvSpPr>
              <p:nvPr/>
            </p:nvSpPr>
            <p:spPr bwMode="auto">
              <a:xfrm>
                <a:off x="4937" y="2211"/>
                <a:ext cx="392" cy="20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585" name="Line 41">
                <a:extLst>
                  <a:ext uri="{FF2B5EF4-FFF2-40B4-BE49-F238E27FC236}">
                    <a16:creationId xmlns:a16="http://schemas.microsoft.com/office/drawing/2014/main" id="{041DD452-FCFD-FDD8-EED9-A64C4E6D7FF5}"/>
                  </a:ext>
                </a:extLst>
              </p:cNvPr>
              <p:cNvSpPr>
                <a:spLocks noChangeShapeType="1"/>
              </p:cNvSpPr>
              <p:nvPr/>
            </p:nvSpPr>
            <p:spPr bwMode="auto">
              <a:xfrm>
                <a:off x="5002" y="2176"/>
                <a:ext cx="459" cy="242"/>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586" name="Line 42">
                <a:extLst>
                  <a:ext uri="{FF2B5EF4-FFF2-40B4-BE49-F238E27FC236}">
                    <a16:creationId xmlns:a16="http://schemas.microsoft.com/office/drawing/2014/main" id="{9AB32BDD-7E77-5AF2-A78B-2ADFBC60BF26}"/>
                  </a:ext>
                </a:extLst>
              </p:cNvPr>
              <p:cNvSpPr>
                <a:spLocks noChangeShapeType="1"/>
              </p:cNvSpPr>
              <p:nvPr/>
            </p:nvSpPr>
            <p:spPr bwMode="auto">
              <a:xfrm>
                <a:off x="4870" y="2245"/>
                <a:ext cx="327" cy="173"/>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587" name="Line 43">
                <a:extLst>
                  <a:ext uri="{FF2B5EF4-FFF2-40B4-BE49-F238E27FC236}">
                    <a16:creationId xmlns:a16="http://schemas.microsoft.com/office/drawing/2014/main" id="{DC008249-6D05-5BD0-DA8B-B8D54DBD2A16}"/>
                  </a:ext>
                </a:extLst>
              </p:cNvPr>
              <p:cNvSpPr>
                <a:spLocks noChangeShapeType="1"/>
              </p:cNvSpPr>
              <p:nvPr/>
            </p:nvSpPr>
            <p:spPr bwMode="auto">
              <a:xfrm>
                <a:off x="4801" y="2279"/>
                <a:ext cx="264" cy="139"/>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588" name="Line 44">
                <a:extLst>
                  <a:ext uri="{FF2B5EF4-FFF2-40B4-BE49-F238E27FC236}">
                    <a16:creationId xmlns:a16="http://schemas.microsoft.com/office/drawing/2014/main" id="{F4009C24-5A87-E88A-A047-F574140FF85C}"/>
                  </a:ext>
                </a:extLst>
              </p:cNvPr>
              <p:cNvSpPr>
                <a:spLocks noChangeShapeType="1"/>
              </p:cNvSpPr>
              <p:nvPr/>
            </p:nvSpPr>
            <p:spPr bwMode="auto">
              <a:xfrm>
                <a:off x="4736" y="2314"/>
                <a:ext cx="197" cy="104"/>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589" name="Line 45">
                <a:extLst>
                  <a:ext uri="{FF2B5EF4-FFF2-40B4-BE49-F238E27FC236}">
                    <a16:creationId xmlns:a16="http://schemas.microsoft.com/office/drawing/2014/main" id="{A1274E22-C388-1FCB-F2AF-A3C6305D7F72}"/>
                  </a:ext>
                </a:extLst>
              </p:cNvPr>
              <p:cNvSpPr>
                <a:spLocks noChangeShapeType="1"/>
              </p:cNvSpPr>
              <p:nvPr/>
            </p:nvSpPr>
            <p:spPr bwMode="auto">
              <a:xfrm>
                <a:off x="4670" y="2348"/>
                <a:ext cx="131" cy="7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590" name="Line 46">
                <a:extLst>
                  <a:ext uri="{FF2B5EF4-FFF2-40B4-BE49-F238E27FC236}">
                    <a16:creationId xmlns:a16="http://schemas.microsoft.com/office/drawing/2014/main" id="{9C2DAB28-7B90-C8E0-2F12-FA97FE2A06D7}"/>
                  </a:ext>
                </a:extLst>
              </p:cNvPr>
              <p:cNvSpPr>
                <a:spLocks noChangeShapeType="1"/>
              </p:cNvSpPr>
              <p:nvPr/>
            </p:nvSpPr>
            <p:spPr bwMode="auto">
              <a:xfrm>
                <a:off x="4604" y="2384"/>
                <a:ext cx="66" cy="34"/>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591" name="Line 47">
                <a:extLst>
                  <a:ext uri="{FF2B5EF4-FFF2-40B4-BE49-F238E27FC236}">
                    <a16:creationId xmlns:a16="http://schemas.microsoft.com/office/drawing/2014/main" id="{91A9BB2D-BEDC-7A28-6164-EDECB989402B}"/>
                  </a:ext>
                </a:extLst>
              </p:cNvPr>
              <p:cNvSpPr>
                <a:spLocks noChangeShapeType="1"/>
              </p:cNvSpPr>
              <p:nvPr/>
            </p:nvSpPr>
            <p:spPr bwMode="auto">
              <a:xfrm flipH="1">
                <a:off x="5201" y="2348"/>
                <a:ext cx="132" cy="7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592" name="Line 48">
                <a:extLst>
                  <a:ext uri="{FF2B5EF4-FFF2-40B4-BE49-F238E27FC236}">
                    <a16:creationId xmlns:a16="http://schemas.microsoft.com/office/drawing/2014/main" id="{45760D59-8D6D-053D-8C40-A1DB1A923AB5}"/>
                  </a:ext>
                </a:extLst>
              </p:cNvPr>
              <p:cNvSpPr>
                <a:spLocks noChangeShapeType="1"/>
              </p:cNvSpPr>
              <p:nvPr/>
            </p:nvSpPr>
            <p:spPr bwMode="auto">
              <a:xfrm flipH="1">
                <a:off x="5333" y="2384"/>
                <a:ext cx="65" cy="34"/>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593" name="Line 49">
                <a:extLst>
                  <a:ext uri="{FF2B5EF4-FFF2-40B4-BE49-F238E27FC236}">
                    <a16:creationId xmlns:a16="http://schemas.microsoft.com/office/drawing/2014/main" id="{321CB461-885B-D2EC-77FE-0FBABC6C060B}"/>
                  </a:ext>
                </a:extLst>
              </p:cNvPr>
              <p:cNvSpPr>
                <a:spLocks noChangeShapeType="1"/>
              </p:cNvSpPr>
              <p:nvPr/>
            </p:nvSpPr>
            <p:spPr bwMode="auto">
              <a:xfrm flipH="1">
                <a:off x="5069" y="2314"/>
                <a:ext cx="197" cy="104"/>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594" name="Line 50">
                <a:extLst>
                  <a:ext uri="{FF2B5EF4-FFF2-40B4-BE49-F238E27FC236}">
                    <a16:creationId xmlns:a16="http://schemas.microsoft.com/office/drawing/2014/main" id="{B7F67DEB-93AF-8D47-247C-111AA0391916}"/>
                  </a:ext>
                </a:extLst>
              </p:cNvPr>
              <p:cNvSpPr>
                <a:spLocks noChangeShapeType="1"/>
              </p:cNvSpPr>
              <p:nvPr/>
            </p:nvSpPr>
            <p:spPr bwMode="auto">
              <a:xfrm flipH="1">
                <a:off x="4937" y="2279"/>
                <a:ext cx="264" cy="139"/>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595" name="Line 51">
                <a:extLst>
                  <a:ext uri="{FF2B5EF4-FFF2-40B4-BE49-F238E27FC236}">
                    <a16:creationId xmlns:a16="http://schemas.microsoft.com/office/drawing/2014/main" id="{6F6DD7A1-1D33-4C80-0B64-A6FFDE1474E7}"/>
                  </a:ext>
                </a:extLst>
              </p:cNvPr>
              <p:cNvSpPr>
                <a:spLocks noChangeShapeType="1"/>
              </p:cNvSpPr>
              <p:nvPr/>
            </p:nvSpPr>
            <p:spPr bwMode="auto">
              <a:xfrm flipH="1">
                <a:off x="4805" y="2245"/>
                <a:ext cx="327" cy="173"/>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596" name="Line 52">
                <a:extLst>
                  <a:ext uri="{FF2B5EF4-FFF2-40B4-BE49-F238E27FC236}">
                    <a16:creationId xmlns:a16="http://schemas.microsoft.com/office/drawing/2014/main" id="{5E4BC1C5-D53B-7DF9-91F8-CA7AD4535DE5}"/>
                  </a:ext>
                </a:extLst>
              </p:cNvPr>
              <p:cNvSpPr>
                <a:spLocks noChangeShapeType="1"/>
              </p:cNvSpPr>
              <p:nvPr/>
            </p:nvSpPr>
            <p:spPr bwMode="auto">
              <a:xfrm flipH="1">
                <a:off x="4673" y="2209"/>
                <a:ext cx="396" cy="209"/>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597" name="Line 53">
                <a:extLst>
                  <a:ext uri="{FF2B5EF4-FFF2-40B4-BE49-F238E27FC236}">
                    <a16:creationId xmlns:a16="http://schemas.microsoft.com/office/drawing/2014/main" id="{CDEA803B-D777-E1A4-E704-8ECAED96C6BC}"/>
                  </a:ext>
                </a:extLst>
              </p:cNvPr>
              <p:cNvSpPr>
                <a:spLocks noChangeShapeType="1"/>
              </p:cNvSpPr>
              <p:nvPr/>
            </p:nvSpPr>
            <p:spPr bwMode="auto">
              <a:xfrm flipH="1">
                <a:off x="4541" y="2174"/>
                <a:ext cx="463" cy="244"/>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20598" name="Group 54">
              <a:extLst>
                <a:ext uri="{FF2B5EF4-FFF2-40B4-BE49-F238E27FC236}">
                  <a16:creationId xmlns:a16="http://schemas.microsoft.com/office/drawing/2014/main" id="{AFBBFFBB-69E7-121E-E3D7-E219DEF3A732}"/>
                </a:ext>
              </a:extLst>
            </p:cNvPr>
            <p:cNvGrpSpPr>
              <a:grpSpLocks/>
            </p:cNvGrpSpPr>
            <p:nvPr/>
          </p:nvGrpSpPr>
          <p:grpSpPr bwMode="auto">
            <a:xfrm>
              <a:off x="4259" y="2540"/>
              <a:ext cx="1200" cy="471"/>
              <a:chOff x="4259" y="2540"/>
              <a:chExt cx="1200" cy="471"/>
            </a:xfrm>
          </p:grpSpPr>
          <p:sp>
            <p:nvSpPr>
              <p:cNvPr id="620599" name="Rectangle 55">
                <a:extLst>
                  <a:ext uri="{FF2B5EF4-FFF2-40B4-BE49-F238E27FC236}">
                    <a16:creationId xmlns:a16="http://schemas.microsoft.com/office/drawing/2014/main" id="{F7EAD03A-2F64-75F3-CD99-AD100B169196}"/>
                  </a:ext>
                </a:extLst>
              </p:cNvPr>
              <p:cNvSpPr>
                <a:spLocks noChangeArrowheads="1"/>
              </p:cNvSpPr>
              <p:nvPr/>
            </p:nvSpPr>
            <p:spPr bwMode="auto">
              <a:xfrm>
                <a:off x="4263" y="2540"/>
                <a:ext cx="1196" cy="471"/>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600" name="Line 56">
                <a:extLst>
                  <a:ext uri="{FF2B5EF4-FFF2-40B4-BE49-F238E27FC236}">
                    <a16:creationId xmlns:a16="http://schemas.microsoft.com/office/drawing/2014/main" id="{3C66F3AB-31FD-77C9-0AB8-9EF2B3BB1AE4}"/>
                  </a:ext>
                </a:extLst>
              </p:cNvPr>
              <p:cNvSpPr>
                <a:spLocks noChangeShapeType="1"/>
              </p:cNvSpPr>
              <p:nvPr/>
            </p:nvSpPr>
            <p:spPr bwMode="auto">
              <a:xfrm>
                <a:off x="4259" y="2663"/>
                <a:ext cx="1192"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601" name="Line 57">
                <a:extLst>
                  <a:ext uri="{FF2B5EF4-FFF2-40B4-BE49-F238E27FC236}">
                    <a16:creationId xmlns:a16="http://schemas.microsoft.com/office/drawing/2014/main" id="{D7ABD5FF-886F-1B18-64A2-EDB0CDD52A2E}"/>
                  </a:ext>
                </a:extLst>
              </p:cNvPr>
              <p:cNvSpPr>
                <a:spLocks noChangeShapeType="1"/>
              </p:cNvSpPr>
              <p:nvPr/>
            </p:nvSpPr>
            <p:spPr bwMode="auto">
              <a:xfrm>
                <a:off x="4259" y="2779"/>
                <a:ext cx="1192"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602" name="Line 58">
                <a:extLst>
                  <a:ext uri="{FF2B5EF4-FFF2-40B4-BE49-F238E27FC236}">
                    <a16:creationId xmlns:a16="http://schemas.microsoft.com/office/drawing/2014/main" id="{8D8DB5BD-37DE-9C2A-2851-75AF10D9C7BF}"/>
                  </a:ext>
                </a:extLst>
              </p:cNvPr>
              <p:cNvSpPr>
                <a:spLocks noChangeShapeType="1"/>
              </p:cNvSpPr>
              <p:nvPr/>
            </p:nvSpPr>
            <p:spPr bwMode="auto">
              <a:xfrm>
                <a:off x="4259" y="2899"/>
                <a:ext cx="1192"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sp>
        <p:nvSpPr>
          <p:cNvPr id="620603" name="Rectangle 59">
            <a:extLst>
              <a:ext uri="{FF2B5EF4-FFF2-40B4-BE49-F238E27FC236}">
                <a16:creationId xmlns:a16="http://schemas.microsoft.com/office/drawing/2014/main" id="{BCC5AB74-D879-701A-D5FE-B87CD65B6906}"/>
              </a:ext>
            </a:extLst>
          </p:cNvPr>
          <p:cNvSpPr>
            <a:spLocks noGrp="1" noChangeArrowheads="1"/>
          </p:cNvSpPr>
          <p:nvPr>
            <p:ph type="title"/>
          </p:nvPr>
        </p:nvSpPr>
        <p:spPr/>
        <p:txBody>
          <a:bodyPr/>
          <a:lstStyle/>
          <a:p>
            <a:r>
              <a:rPr lang="en-US" altLang="en-US"/>
              <a:t>DMAIEC vs. DMEDVI</a:t>
            </a:r>
          </a:p>
        </p:txBody>
      </p:sp>
      <p:sp>
        <p:nvSpPr>
          <p:cNvPr id="620604" name="Rectangle 60">
            <a:extLst>
              <a:ext uri="{FF2B5EF4-FFF2-40B4-BE49-F238E27FC236}">
                <a16:creationId xmlns:a16="http://schemas.microsoft.com/office/drawing/2014/main" id="{62592358-BAF2-C9D6-4E79-9D789D209B49}"/>
              </a:ext>
            </a:extLst>
          </p:cNvPr>
          <p:cNvSpPr>
            <a:spLocks noGrp="1" noChangeArrowheads="1"/>
          </p:cNvSpPr>
          <p:nvPr>
            <p:ph type="body" idx="1"/>
          </p:nvPr>
        </p:nvSpPr>
        <p:spPr>
          <a:xfrm>
            <a:off x="374650" y="1076325"/>
            <a:ext cx="6461125" cy="5513388"/>
          </a:xfrm>
        </p:spPr>
        <p:txBody>
          <a:bodyPr/>
          <a:lstStyle/>
          <a:p>
            <a:pPr>
              <a:buFont typeface="Symbol" panose="05050102010706020507" pitchFamily="18" charset="2"/>
              <a:buNone/>
            </a:pPr>
            <a:r>
              <a:rPr lang="en-US" altLang="en-US" sz="2900" i="1"/>
              <a:t>DMAIEC</a:t>
            </a:r>
          </a:p>
          <a:p>
            <a:r>
              <a:rPr lang="en-US" altLang="en-US" sz="2300"/>
              <a:t>Process improvement project</a:t>
            </a:r>
          </a:p>
          <a:p>
            <a:pPr lvl="1"/>
            <a:r>
              <a:rPr lang="en-US" altLang="en-US" sz="2200"/>
              <a:t>Focus on root causes that drive CTQ performance</a:t>
            </a:r>
          </a:p>
          <a:p>
            <a:pPr lvl="1"/>
            <a:endParaRPr lang="en-US" altLang="en-US" sz="2800"/>
          </a:p>
          <a:p>
            <a:pPr lvl="1"/>
            <a:endParaRPr lang="en-US" altLang="en-US" sz="2800"/>
          </a:p>
          <a:p>
            <a:pPr>
              <a:buFont typeface="Symbol" panose="05050102010706020507" pitchFamily="18" charset="2"/>
              <a:buNone/>
            </a:pPr>
            <a:r>
              <a:rPr lang="en-US" altLang="en-US" sz="2900" i="1"/>
              <a:t>DMEDVI</a:t>
            </a:r>
          </a:p>
          <a:p>
            <a:r>
              <a:rPr lang="en-US" altLang="en-US" sz="2300"/>
              <a:t>Process design project</a:t>
            </a:r>
          </a:p>
          <a:p>
            <a:pPr lvl="1"/>
            <a:r>
              <a:rPr lang="en-US" altLang="en-US" sz="2200"/>
              <a:t>Optimize design across CTQs and sub-processes</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2594" name="Rectangle 2">
            <a:extLst>
              <a:ext uri="{FF2B5EF4-FFF2-40B4-BE49-F238E27FC236}">
                <a16:creationId xmlns:a16="http://schemas.microsoft.com/office/drawing/2014/main" id="{CF7FC39D-7E46-7337-C77E-686B9166EC42}"/>
              </a:ext>
            </a:extLst>
          </p:cNvPr>
          <p:cNvSpPr>
            <a:spLocks noGrp="1" noChangeArrowheads="1"/>
          </p:cNvSpPr>
          <p:nvPr>
            <p:ph type="title"/>
          </p:nvPr>
        </p:nvSpPr>
        <p:spPr/>
        <p:txBody>
          <a:bodyPr/>
          <a:lstStyle/>
          <a:p>
            <a:r>
              <a:rPr lang="en-US" altLang="en-US"/>
              <a:t>When to Choose DMEDVI</a:t>
            </a:r>
          </a:p>
        </p:txBody>
      </p:sp>
      <p:sp>
        <p:nvSpPr>
          <p:cNvPr id="622595" name="Rectangle 3">
            <a:extLst>
              <a:ext uri="{FF2B5EF4-FFF2-40B4-BE49-F238E27FC236}">
                <a16:creationId xmlns:a16="http://schemas.microsoft.com/office/drawing/2014/main" id="{726DD96F-9731-8587-3EAC-7EE0E793F069}"/>
              </a:ext>
            </a:extLst>
          </p:cNvPr>
          <p:cNvSpPr>
            <a:spLocks noGrp="1" noChangeArrowheads="1"/>
          </p:cNvSpPr>
          <p:nvPr>
            <p:ph type="body" idx="1"/>
          </p:nvPr>
        </p:nvSpPr>
        <p:spPr>
          <a:xfrm>
            <a:off x="225425" y="1076325"/>
            <a:ext cx="7578725" cy="5513388"/>
          </a:xfrm>
        </p:spPr>
        <p:txBody>
          <a:bodyPr/>
          <a:lstStyle/>
          <a:p>
            <a:r>
              <a:rPr lang="en-US" altLang="en-US" sz="2800"/>
              <a:t>Service/Process doesn’t currently exist</a:t>
            </a:r>
          </a:p>
          <a:p>
            <a:pPr lvl="1"/>
            <a:r>
              <a:rPr lang="en-US" altLang="en-US" sz="2300"/>
              <a:t>New Service introduction</a:t>
            </a:r>
          </a:p>
          <a:p>
            <a:pPr lvl="1"/>
            <a:r>
              <a:rPr lang="en-US" altLang="en-US" sz="2300"/>
              <a:t>Multiple fundamentally different versions of the process are in use</a:t>
            </a:r>
          </a:p>
          <a:p>
            <a:endParaRPr lang="en-US" altLang="en-US" sz="2300"/>
          </a:p>
          <a:p>
            <a:pPr>
              <a:buFont typeface="Symbol" panose="05050102010706020507" pitchFamily="18" charset="2"/>
              <a:buNone/>
            </a:pPr>
            <a:r>
              <a:rPr lang="en-US" altLang="en-US" sz="2300"/>
              <a:t>		</a:t>
            </a:r>
            <a:r>
              <a:rPr lang="en-US" altLang="en-US" sz="2300" i="1"/>
              <a:t>OR</a:t>
            </a:r>
          </a:p>
          <a:p>
            <a:endParaRPr lang="en-US" altLang="en-US" sz="2300"/>
          </a:p>
          <a:p>
            <a:r>
              <a:rPr lang="en-US" altLang="en-US" sz="2800"/>
              <a:t>When incremental improvement isn’t enough</a:t>
            </a:r>
          </a:p>
          <a:p>
            <a:pPr lvl="1"/>
            <a:r>
              <a:rPr lang="en-US" altLang="en-US" sz="2300"/>
              <a:t>Process broken or does not exist</a:t>
            </a:r>
          </a:p>
          <a:p>
            <a:pPr lvl="1"/>
            <a:r>
              <a:rPr lang="en-US" altLang="en-US" sz="2300"/>
              <a:t>Process has reached entitlement</a:t>
            </a:r>
          </a:p>
          <a:p>
            <a:pPr lvl="1"/>
            <a:r>
              <a:rPr lang="en-US" altLang="en-US" sz="2300"/>
              <a:t>Information technology implementation</a:t>
            </a:r>
          </a:p>
        </p:txBody>
      </p:sp>
      <p:pic>
        <p:nvPicPr>
          <p:cNvPr id="622596" name="Picture 4">
            <a:extLst>
              <a:ext uri="{FF2B5EF4-FFF2-40B4-BE49-F238E27FC236}">
                <a16:creationId xmlns:a16="http://schemas.microsoft.com/office/drawing/2014/main" id="{870A861C-2537-63F5-E0BC-E62769E6F9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31125" y="1277938"/>
            <a:ext cx="1697038" cy="1808162"/>
          </a:xfrm>
          <a:prstGeom prst="rect">
            <a:avLst/>
          </a:prstGeom>
          <a:noFill/>
          <a:extLst>
            <a:ext uri="{909E8E84-426E-40DD-AFC4-6F175D3DCCD1}">
              <a14:hiddenFill xmlns:a14="http://schemas.microsoft.com/office/drawing/2010/main">
                <a:solidFill>
                  <a:srgbClr val="FFFFFF"/>
                </a:solidFill>
              </a14:hiddenFill>
            </a:ext>
          </a:extLst>
        </p:spPr>
      </p:pic>
      <p:pic>
        <p:nvPicPr>
          <p:cNvPr id="622597" name="Picture 5">
            <a:extLst>
              <a:ext uri="{FF2B5EF4-FFF2-40B4-BE49-F238E27FC236}">
                <a16:creationId xmlns:a16="http://schemas.microsoft.com/office/drawing/2014/main" id="{8BF9F13B-7146-BA21-4D8C-EB0B4BEFC99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96200" y="4267200"/>
            <a:ext cx="2133600" cy="14430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762" name="Rectangle 2">
            <a:extLst>
              <a:ext uri="{FF2B5EF4-FFF2-40B4-BE49-F238E27FC236}">
                <a16:creationId xmlns:a16="http://schemas.microsoft.com/office/drawing/2014/main" id="{33634DD9-51E8-2A8D-6E35-219B91C752EB}"/>
              </a:ext>
            </a:extLst>
          </p:cNvPr>
          <p:cNvSpPr>
            <a:spLocks noGrp="1" noChangeArrowheads="1"/>
          </p:cNvSpPr>
          <p:nvPr>
            <p:ph type="title"/>
          </p:nvPr>
        </p:nvSpPr>
        <p:spPr/>
        <p:txBody>
          <a:bodyPr/>
          <a:lstStyle/>
          <a:p>
            <a:r>
              <a:rPr lang="en-US" altLang="en-US"/>
              <a:t>DMAIEC vs DFSS “Thinking”</a:t>
            </a:r>
          </a:p>
        </p:txBody>
      </p:sp>
      <p:sp>
        <p:nvSpPr>
          <p:cNvPr id="629764" name="AutoShape 4">
            <a:extLst>
              <a:ext uri="{FF2B5EF4-FFF2-40B4-BE49-F238E27FC236}">
                <a16:creationId xmlns:a16="http://schemas.microsoft.com/office/drawing/2014/main" id="{AE1C1EA3-7FEA-CDF2-584F-A3356674DE06}"/>
              </a:ext>
            </a:extLst>
          </p:cNvPr>
          <p:cNvSpPr>
            <a:spLocks noChangeArrowheads="1"/>
          </p:cNvSpPr>
          <p:nvPr/>
        </p:nvSpPr>
        <p:spPr bwMode="auto">
          <a:xfrm>
            <a:off x="609600" y="1600200"/>
            <a:ext cx="3352800" cy="51054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rgbClr val="FFFF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en-US" sz="1300">
              <a:latin typeface="Arial" panose="020B0604020202020204" pitchFamily="34" charset="0"/>
            </a:endParaRPr>
          </a:p>
        </p:txBody>
      </p:sp>
      <p:sp>
        <p:nvSpPr>
          <p:cNvPr id="629766" name="Text Box 6">
            <a:extLst>
              <a:ext uri="{FF2B5EF4-FFF2-40B4-BE49-F238E27FC236}">
                <a16:creationId xmlns:a16="http://schemas.microsoft.com/office/drawing/2014/main" id="{53CF14D8-FDBF-20C2-4C6E-4036C985C64D}"/>
              </a:ext>
            </a:extLst>
          </p:cNvPr>
          <p:cNvSpPr txBox="1">
            <a:spLocks noChangeArrowheads="1"/>
          </p:cNvSpPr>
          <p:nvPr/>
        </p:nvSpPr>
        <p:spPr bwMode="auto">
          <a:xfrm>
            <a:off x="941388" y="1727200"/>
            <a:ext cx="2690812"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500" b="1">
                <a:latin typeface="Arial" panose="020B0604020202020204" pitchFamily="34" charset="0"/>
              </a:rPr>
              <a:t>Which Process to Improve?</a:t>
            </a:r>
          </a:p>
        </p:txBody>
      </p:sp>
      <p:sp>
        <p:nvSpPr>
          <p:cNvPr id="629767" name="Text Box 7">
            <a:extLst>
              <a:ext uri="{FF2B5EF4-FFF2-40B4-BE49-F238E27FC236}">
                <a16:creationId xmlns:a16="http://schemas.microsoft.com/office/drawing/2014/main" id="{604D3C75-B264-5350-4682-DF787342BE20}"/>
              </a:ext>
            </a:extLst>
          </p:cNvPr>
          <p:cNvSpPr txBox="1">
            <a:spLocks noChangeArrowheads="1"/>
          </p:cNvSpPr>
          <p:nvPr/>
        </p:nvSpPr>
        <p:spPr bwMode="auto">
          <a:xfrm>
            <a:off x="1111250" y="2709863"/>
            <a:ext cx="2349500"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500" b="1">
                <a:latin typeface="Arial" panose="020B0604020202020204" pitchFamily="34" charset="0"/>
              </a:rPr>
              <a:t>Which CTQ to Improve?</a:t>
            </a:r>
          </a:p>
        </p:txBody>
      </p:sp>
      <p:sp>
        <p:nvSpPr>
          <p:cNvPr id="629768" name="Text Box 8">
            <a:extLst>
              <a:ext uri="{FF2B5EF4-FFF2-40B4-BE49-F238E27FC236}">
                <a16:creationId xmlns:a16="http://schemas.microsoft.com/office/drawing/2014/main" id="{68096665-5671-C7C8-006D-ED3C8E0E4797}"/>
              </a:ext>
            </a:extLst>
          </p:cNvPr>
          <p:cNvSpPr txBox="1">
            <a:spLocks noChangeArrowheads="1"/>
          </p:cNvSpPr>
          <p:nvPr/>
        </p:nvSpPr>
        <p:spPr bwMode="auto">
          <a:xfrm>
            <a:off x="1071563" y="3692525"/>
            <a:ext cx="2427287"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500" b="1">
                <a:latin typeface="Arial" panose="020B0604020202020204" pitchFamily="34" charset="0"/>
              </a:rPr>
              <a:t>Which are Root Causes?</a:t>
            </a:r>
          </a:p>
        </p:txBody>
      </p:sp>
      <p:sp>
        <p:nvSpPr>
          <p:cNvPr id="629769" name="Text Box 9">
            <a:extLst>
              <a:ext uri="{FF2B5EF4-FFF2-40B4-BE49-F238E27FC236}">
                <a16:creationId xmlns:a16="http://schemas.microsoft.com/office/drawing/2014/main" id="{7977E11A-BCCE-64BD-7A6E-8EDE80855F22}"/>
              </a:ext>
            </a:extLst>
          </p:cNvPr>
          <p:cNvSpPr txBox="1">
            <a:spLocks noChangeArrowheads="1"/>
          </p:cNvSpPr>
          <p:nvPr/>
        </p:nvSpPr>
        <p:spPr bwMode="auto">
          <a:xfrm>
            <a:off x="1444625" y="4700588"/>
            <a:ext cx="1681163" cy="549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500" b="1">
                <a:latin typeface="Arial" panose="020B0604020202020204" pitchFamily="34" charset="0"/>
              </a:rPr>
              <a:t>How to Tackle Root Cause?</a:t>
            </a:r>
          </a:p>
        </p:txBody>
      </p:sp>
      <p:sp>
        <p:nvSpPr>
          <p:cNvPr id="629770" name="Text Box 10">
            <a:extLst>
              <a:ext uri="{FF2B5EF4-FFF2-40B4-BE49-F238E27FC236}">
                <a16:creationId xmlns:a16="http://schemas.microsoft.com/office/drawing/2014/main" id="{6182FD46-C181-0FAB-729C-28BCEA637A77}"/>
              </a:ext>
            </a:extLst>
          </p:cNvPr>
          <p:cNvSpPr txBox="1">
            <a:spLocks noChangeArrowheads="1"/>
          </p:cNvSpPr>
          <p:nvPr/>
        </p:nvSpPr>
        <p:spPr bwMode="auto">
          <a:xfrm>
            <a:off x="1531938" y="5856288"/>
            <a:ext cx="1506537"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500" b="1">
                <a:latin typeface="Arial" panose="020B0604020202020204" pitchFamily="34" charset="0"/>
              </a:rPr>
              <a:t>What Results?</a:t>
            </a:r>
          </a:p>
        </p:txBody>
      </p:sp>
      <p:sp>
        <p:nvSpPr>
          <p:cNvPr id="629771" name="AutoShape 11">
            <a:extLst>
              <a:ext uri="{FF2B5EF4-FFF2-40B4-BE49-F238E27FC236}">
                <a16:creationId xmlns:a16="http://schemas.microsoft.com/office/drawing/2014/main" id="{28B8365A-6CA2-F8F7-0A2C-A4911148B437}"/>
              </a:ext>
            </a:extLst>
          </p:cNvPr>
          <p:cNvSpPr>
            <a:spLocks noChangeArrowheads="1"/>
          </p:cNvSpPr>
          <p:nvPr/>
        </p:nvSpPr>
        <p:spPr bwMode="auto">
          <a:xfrm>
            <a:off x="1943100" y="2133600"/>
            <a:ext cx="685800" cy="533400"/>
          </a:xfrm>
          <a:prstGeom prst="downArrow">
            <a:avLst>
              <a:gd name="adj1" fmla="val 50000"/>
              <a:gd name="adj2" fmla="val 25000"/>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629772" name="AutoShape 12">
            <a:extLst>
              <a:ext uri="{FF2B5EF4-FFF2-40B4-BE49-F238E27FC236}">
                <a16:creationId xmlns:a16="http://schemas.microsoft.com/office/drawing/2014/main" id="{99DCE260-F5A7-798F-1382-2BBEBFDB7D45}"/>
              </a:ext>
            </a:extLst>
          </p:cNvPr>
          <p:cNvSpPr>
            <a:spLocks noChangeArrowheads="1"/>
          </p:cNvSpPr>
          <p:nvPr/>
        </p:nvSpPr>
        <p:spPr bwMode="auto">
          <a:xfrm>
            <a:off x="1943100" y="3124200"/>
            <a:ext cx="685800" cy="533400"/>
          </a:xfrm>
          <a:prstGeom prst="downArrow">
            <a:avLst>
              <a:gd name="adj1" fmla="val 50000"/>
              <a:gd name="adj2" fmla="val 25000"/>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629773" name="AutoShape 13">
            <a:extLst>
              <a:ext uri="{FF2B5EF4-FFF2-40B4-BE49-F238E27FC236}">
                <a16:creationId xmlns:a16="http://schemas.microsoft.com/office/drawing/2014/main" id="{6559D393-83F5-82DF-F2A4-04A61CC2E104}"/>
              </a:ext>
            </a:extLst>
          </p:cNvPr>
          <p:cNvSpPr>
            <a:spLocks noChangeArrowheads="1"/>
          </p:cNvSpPr>
          <p:nvPr/>
        </p:nvSpPr>
        <p:spPr bwMode="auto">
          <a:xfrm>
            <a:off x="1943100" y="4114800"/>
            <a:ext cx="685800" cy="533400"/>
          </a:xfrm>
          <a:prstGeom prst="downArrow">
            <a:avLst>
              <a:gd name="adj1" fmla="val 50000"/>
              <a:gd name="adj2" fmla="val 25000"/>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629774" name="AutoShape 14">
            <a:extLst>
              <a:ext uri="{FF2B5EF4-FFF2-40B4-BE49-F238E27FC236}">
                <a16:creationId xmlns:a16="http://schemas.microsoft.com/office/drawing/2014/main" id="{D800377F-0E6C-D206-97E9-0F60E90C529E}"/>
              </a:ext>
            </a:extLst>
          </p:cNvPr>
          <p:cNvSpPr>
            <a:spLocks noChangeArrowheads="1"/>
          </p:cNvSpPr>
          <p:nvPr/>
        </p:nvSpPr>
        <p:spPr bwMode="auto">
          <a:xfrm>
            <a:off x="1943100" y="5334000"/>
            <a:ext cx="685800" cy="533400"/>
          </a:xfrm>
          <a:prstGeom prst="downArrow">
            <a:avLst>
              <a:gd name="adj1" fmla="val 50000"/>
              <a:gd name="adj2" fmla="val 25000"/>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629775" name="AutoShape 15">
            <a:extLst>
              <a:ext uri="{FF2B5EF4-FFF2-40B4-BE49-F238E27FC236}">
                <a16:creationId xmlns:a16="http://schemas.microsoft.com/office/drawing/2014/main" id="{FB8EFD85-2911-4E54-B971-582C2E926276}"/>
              </a:ext>
            </a:extLst>
          </p:cNvPr>
          <p:cNvSpPr>
            <a:spLocks noChangeArrowheads="1"/>
          </p:cNvSpPr>
          <p:nvPr/>
        </p:nvSpPr>
        <p:spPr bwMode="auto">
          <a:xfrm flipV="1">
            <a:off x="4114800" y="1600200"/>
            <a:ext cx="4267200" cy="51054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rgbClr val="00FF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en-US" sz="1300">
              <a:latin typeface="Arial" panose="020B0604020202020204" pitchFamily="34" charset="0"/>
            </a:endParaRPr>
          </a:p>
        </p:txBody>
      </p:sp>
      <p:sp>
        <p:nvSpPr>
          <p:cNvPr id="629776" name="Text Box 16">
            <a:extLst>
              <a:ext uri="{FF2B5EF4-FFF2-40B4-BE49-F238E27FC236}">
                <a16:creationId xmlns:a16="http://schemas.microsoft.com/office/drawing/2014/main" id="{5E2BAA6D-A149-8915-C2A5-2842E7895BFC}"/>
              </a:ext>
            </a:extLst>
          </p:cNvPr>
          <p:cNvSpPr txBox="1">
            <a:spLocks noChangeArrowheads="1"/>
          </p:cNvSpPr>
          <p:nvPr/>
        </p:nvSpPr>
        <p:spPr bwMode="auto">
          <a:xfrm>
            <a:off x="5105400" y="2487613"/>
            <a:ext cx="2362200"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500" b="1">
                <a:latin typeface="Arial" panose="020B0604020202020204" pitchFamily="34" charset="0"/>
              </a:rPr>
              <a:t>Who Are Customers?</a:t>
            </a:r>
          </a:p>
        </p:txBody>
      </p:sp>
      <p:sp>
        <p:nvSpPr>
          <p:cNvPr id="629777" name="Text Box 17">
            <a:extLst>
              <a:ext uri="{FF2B5EF4-FFF2-40B4-BE49-F238E27FC236}">
                <a16:creationId xmlns:a16="http://schemas.microsoft.com/office/drawing/2014/main" id="{A0EC5AC9-6DDA-FC7A-EA54-32AB42C6687A}"/>
              </a:ext>
            </a:extLst>
          </p:cNvPr>
          <p:cNvSpPr txBox="1">
            <a:spLocks noChangeArrowheads="1"/>
          </p:cNvSpPr>
          <p:nvPr/>
        </p:nvSpPr>
        <p:spPr bwMode="auto">
          <a:xfrm>
            <a:off x="5318125" y="1660525"/>
            <a:ext cx="1860550" cy="549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500" b="1">
                <a:latin typeface="Arial" panose="020B0604020202020204" pitchFamily="34" charset="0"/>
              </a:rPr>
              <a:t>Which Product to Design?</a:t>
            </a:r>
          </a:p>
        </p:txBody>
      </p:sp>
      <p:sp>
        <p:nvSpPr>
          <p:cNvPr id="629778" name="Text Box 18">
            <a:extLst>
              <a:ext uri="{FF2B5EF4-FFF2-40B4-BE49-F238E27FC236}">
                <a16:creationId xmlns:a16="http://schemas.microsoft.com/office/drawing/2014/main" id="{FBBB5D79-2B93-2634-1FDE-618CBB0367CB}"/>
              </a:ext>
            </a:extLst>
          </p:cNvPr>
          <p:cNvSpPr txBox="1">
            <a:spLocks noChangeArrowheads="1"/>
          </p:cNvSpPr>
          <p:nvPr/>
        </p:nvSpPr>
        <p:spPr bwMode="auto">
          <a:xfrm>
            <a:off x="4800600" y="3086100"/>
            <a:ext cx="2895600"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500" b="1">
                <a:latin typeface="Arial" panose="020B0604020202020204" pitchFamily="34" charset="0"/>
              </a:rPr>
              <a:t>What Needs/CTQs to Fulfil?</a:t>
            </a:r>
          </a:p>
        </p:txBody>
      </p:sp>
      <p:sp>
        <p:nvSpPr>
          <p:cNvPr id="629779" name="Text Box 19">
            <a:extLst>
              <a:ext uri="{FF2B5EF4-FFF2-40B4-BE49-F238E27FC236}">
                <a16:creationId xmlns:a16="http://schemas.microsoft.com/office/drawing/2014/main" id="{9D8147F0-DC22-21C1-C738-62774E42168E}"/>
              </a:ext>
            </a:extLst>
          </p:cNvPr>
          <p:cNvSpPr txBox="1">
            <a:spLocks noChangeArrowheads="1"/>
          </p:cNvSpPr>
          <p:nvPr/>
        </p:nvSpPr>
        <p:spPr bwMode="auto">
          <a:xfrm>
            <a:off x="4800600" y="3684588"/>
            <a:ext cx="2895600"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500" b="1">
                <a:latin typeface="Arial" panose="020B0604020202020204" pitchFamily="34" charset="0"/>
              </a:rPr>
              <a:t>What Processes Are Needed?</a:t>
            </a:r>
          </a:p>
        </p:txBody>
      </p:sp>
      <p:sp>
        <p:nvSpPr>
          <p:cNvPr id="629780" name="Text Box 20">
            <a:extLst>
              <a:ext uri="{FF2B5EF4-FFF2-40B4-BE49-F238E27FC236}">
                <a16:creationId xmlns:a16="http://schemas.microsoft.com/office/drawing/2014/main" id="{860855DC-4F01-CDDE-BCC7-9B38E56CA892}"/>
              </a:ext>
            </a:extLst>
          </p:cNvPr>
          <p:cNvSpPr txBox="1">
            <a:spLocks noChangeArrowheads="1"/>
          </p:cNvSpPr>
          <p:nvPr/>
        </p:nvSpPr>
        <p:spPr bwMode="auto">
          <a:xfrm>
            <a:off x="5495925" y="6308725"/>
            <a:ext cx="1506538"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500" b="1">
                <a:latin typeface="Arial" panose="020B0604020202020204" pitchFamily="34" charset="0"/>
              </a:rPr>
              <a:t>What Results?</a:t>
            </a:r>
          </a:p>
        </p:txBody>
      </p:sp>
      <p:sp>
        <p:nvSpPr>
          <p:cNvPr id="629781" name="AutoShape 21">
            <a:extLst>
              <a:ext uri="{FF2B5EF4-FFF2-40B4-BE49-F238E27FC236}">
                <a16:creationId xmlns:a16="http://schemas.microsoft.com/office/drawing/2014/main" id="{FA76A8F5-809D-31CA-3B95-A3B9B4310471}"/>
              </a:ext>
            </a:extLst>
          </p:cNvPr>
          <p:cNvSpPr>
            <a:spLocks noChangeArrowheads="1"/>
          </p:cNvSpPr>
          <p:nvPr/>
        </p:nvSpPr>
        <p:spPr bwMode="auto">
          <a:xfrm>
            <a:off x="5867400" y="2209800"/>
            <a:ext cx="685800" cy="228600"/>
          </a:xfrm>
          <a:prstGeom prst="downArrow">
            <a:avLst>
              <a:gd name="adj1" fmla="val 50000"/>
              <a:gd name="adj2" fmla="val 25000"/>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629785" name="Text Box 25">
            <a:extLst>
              <a:ext uri="{FF2B5EF4-FFF2-40B4-BE49-F238E27FC236}">
                <a16:creationId xmlns:a16="http://schemas.microsoft.com/office/drawing/2014/main" id="{7264D5B6-6725-46C3-F317-98871D6C739F}"/>
              </a:ext>
            </a:extLst>
          </p:cNvPr>
          <p:cNvSpPr txBox="1">
            <a:spLocks noChangeArrowheads="1"/>
          </p:cNvSpPr>
          <p:nvPr/>
        </p:nvSpPr>
        <p:spPr bwMode="auto">
          <a:xfrm>
            <a:off x="4800600" y="4283075"/>
            <a:ext cx="2895600" cy="549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500" b="1">
                <a:latin typeface="Arial" panose="020B0604020202020204" pitchFamily="34" charset="0"/>
              </a:rPr>
              <a:t>What Design Elements Are Needed?</a:t>
            </a:r>
          </a:p>
        </p:txBody>
      </p:sp>
      <p:sp>
        <p:nvSpPr>
          <p:cNvPr id="629786" name="Text Box 26">
            <a:extLst>
              <a:ext uri="{FF2B5EF4-FFF2-40B4-BE49-F238E27FC236}">
                <a16:creationId xmlns:a16="http://schemas.microsoft.com/office/drawing/2014/main" id="{E661E51C-F88F-326C-71C9-0E8369E9AB75}"/>
              </a:ext>
            </a:extLst>
          </p:cNvPr>
          <p:cNvSpPr txBox="1">
            <a:spLocks noChangeArrowheads="1"/>
          </p:cNvSpPr>
          <p:nvPr/>
        </p:nvSpPr>
        <p:spPr bwMode="auto">
          <a:xfrm>
            <a:off x="4800600" y="5110163"/>
            <a:ext cx="2895600"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500" b="1">
                <a:latin typeface="Arial" panose="020B0604020202020204" pitchFamily="34" charset="0"/>
              </a:rPr>
              <a:t>What are Critical “X’s?”</a:t>
            </a:r>
          </a:p>
        </p:txBody>
      </p:sp>
      <p:sp>
        <p:nvSpPr>
          <p:cNvPr id="629787" name="Text Box 27">
            <a:extLst>
              <a:ext uri="{FF2B5EF4-FFF2-40B4-BE49-F238E27FC236}">
                <a16:creationId xmlns:a16="http://schemas.microsoft.com/office/drawing/2014/main" id="{06258E8A-2810-9AC3-8640-330CB87CBA98}"/>
              </a:ext>
            </a:extLst>
          </p:cNvPr>
          <p:cNvSpPr txBox="1">
            <a:spLocks noChangeArrowheads="1"/>
          </p:cNvSpPr>
          <p:nvPr/>
        </p:nvSpPr>
        <p:spPr bwMode="auto">
          <a:xfrm>
            <a:off x="4402138" y="5708650"/>
            <a:ext cx="3675062" cy="320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500" b="1">
                <a:latin typeface="Arial" panose="020B0604020202020204" pitchFamily="34" charset="0"/>
              </a:rPr>
              <a:t>How to Implement/Control Processes?</a:t>
            </a:r>
          </a:p>
        </p:txBody>
      </p:sp>
      <p:sp>
        <p:nvSpPr>
          <p:cNvPr id="629788" name="AutoShape 28">
            <a:extLst>
              <a:ext uri="{FF2B5EF4-FFF2-40B4-BE49-F238E27FC236}">
                <a16:creationId xmlns:a16="http://schemas.microsoft.com/office/drawing/2014/main" id="{E358D6B5-8A79-E693-2A97-499405913F19}"/>
              </a:ext>
            </a:extLst>
          </p:cNvPr>
          <p:cNvSpPr>
            <a:spLocks noChangeArrowheads="1"/>
          </p:cNvSpPr>
          <p:nvPr/>
        </p:nvSpPr>
        <p:spPr bwMode="auto">
          <a:xfrm>
            <a:off x="5867400" y="2819400"/>
            <a:ext cx="685800" cy="228600"/>
          </a:xfrm>
          <a:prstGeom prst="downArrow">
            <a:avLst>
              <a:gd name="adj1" fmla="val 50000"/>
              <a:gd name="adj2" fmla="val 25000"/>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629789" name="AutoShape 29">
            <a:extLst>
              <a:ext uri="{FF2B5EF4-FFF2-40B4-BE49-F238E27FC236}">
                <a16:creationId xmlns:a16="http://schemas.microsoft.com/office/drawing/2014/main" id="{015B52E9-BDBC-3D52-C607-50C515229ABD}"/>
              </a:ext>
            </a:extLst>
          </p:cNvPr>
          <p:cNvSpPr>
            <a:spLocks noChangeArrowheads="1"/>
          </p:cNvSpPr>
          <p:nvPr/>
        </p:nvSpPr>
        <p:spPr bwMode="auto">
          <a:xfrm>
            <a:off x="5867400" y="3429000"/>
            <a:ext cx="685800" cy="228600"/>
          </a:xfrm>
          <a:prstGeom prst="downArrow">
            <a:avLst>
              <a:gd name="adj1" fmla="val 50000"/>
              <a:gd name="adj2" fmla="val 25000"/>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629790" name="AutoShape 30">
            <a:extLst>
              <a:ext uri="{FF2B5EF4-FFF2-40B4-BE49-F238E27FC236}">
                <a16:creationId xmlns:a16="http://schemas.microsoft.com/office/drawing/2014/main" id="{BD245A61-C1E3-BA39-51FC-B49ED5E139A1}"/>
              </a:ext>
            </a:extLst>
          </p:cNvPr>
          <p:cNvSpPr>
            <a:spLocks noChangeArrowheads="1"/>
          </p:cNvSpPr>
          <p:nvPr/>
        </p:nvSpPr>
        <p:spPr bwMode="auto">
          <a:xfrm>
            <a:off x="5867400" y="4038600"/>
            <a:ext cx="685800" cy="228600"/>
          </a:xfrm>
          <a:prstGeom prst="downArrow">
            <a:avLst>
              <a:gd name="adj1" fmla="val 50000"/>
              <a:gd name="adj2" fmla="val 25000"/>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629791" name="AutoShape 31">
            <a:extLst>
              <a:ext uri="{FF2B5EF4-FFF2-40B4-BE49-F238E27FC236}">
                <a16:creationId xmlns:a16="http://schemas.microsoft.com/office/drawing/2014/main" id="{0D5B2F0B-50AC-11B5-C892-01D5621DA609}"/>
              </a:ext>
            </a:extLst>
          </p:cNvPr>
          <p:cNvSpPr>
            <a:spLocks noChangeArrowheads="1"/>
          </p:cNvSpPr>
          <p:nvPr/>
        </p:nvSpPr>
        <p:spPr bwMode="auto">
          <a:xfrm>
            <a:off x="5867400" y="4876800"/>
            <a:ext cx="685800" cy="228600"/>
          </a:xfrm>
          <a:prstGeom prst="downArrow">
            <a:avLst>
              <a:gd name="adj1" fmla="val 50000"/>
              <a:gd name="adj2" fmla="val 25000"/>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629792" name="AutoShape 32">
            <a:extLst>
              <a:ext uri="{FF2B5EF4-FFF2-40B4-BE49-F238E27FC236}">
                <a16:creationId xmlns:a16="http://schemas.microsoft.com/office/drawing/2014/main" id="{0E11CA7C-9121-7B5A-7F8D-4FB38AB773AA}"/>
              </a:ext>
            </a:extLst>
          </p:cNvPr>
          <p:cNvSpPr>
            <a:spLocks noChangeArrowheads="1"/>
          </p:cNvSpPr>
          <p:nvPr/>
        </p:nvSpPr>
        <p:spPr bwMode="auto">
          <a:xfrm>
            <a:off x="5867400" y="5486400"/>
            <a:ext cx="685800" cy="228600"/>
          </a:xfrm>
          <a:prstGeom prst="downArrow">
            <a:avLst>
              <a:gd name="adj1" fmla="val 50000"/>
              <a:gd name="adj2" fmla="val 25000"/>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629793" name="AutoShape 33">
            <a:extLst>
              <a:ext uri="{FF2B5EF4-FFF2-40B4-BE49-F238E27FC236}">
                <a16:creationId xmlns:a16="http://schemas.microsoft.com/office/drawing/2014/main" id="{4C776BBC-4DC4-3CA0-D028-F39FD345193E}"/>
              </a:ext>
            </a:extLst>
          </p:cNvPr>
          <p:cNvSpPr>
            <a:spLocks noChangeArrowheads="1"/>
          </p:cNvSpPr>
          <p:nvPr/>
        </p:nvSpPr>
        <p:spPr bwMode="auto">
          <a:xfrm>
            <a:off x="5867400" y="6096000"/>
            <a:ext cx="685800" cy="228600"/>
          </a:xfrm>
          <a:prstGeom prst="downArrow">
            <a:avLst>
              <a:gd name="adj1" fmla="val 50000"/>
              <a:gd name="adj2" fmla="val 25000"/>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
        <p:nvSpPr>
          <p:cNvPr id="629794" name="Text Box 34">
            <a:extLst>
              <a:ext uri="{FF2B5EF4-FFF2-40B4-BE49-F238E27FC236}">
                <a16:creationId xmlns:a16="http://schemas.microsoft.com/office/drawing/2014/main" id="{E92985ED-D7CC-69CF-D520-02C5FE78D261}"/>
              </a:ext>
            </a:extLst>
          </p:cNvPr>
          <p:cNvSpPr txBox="1">
            <a:spLocks noChangeArrowheads="1"/>
          </p:cNvSpPr>
          <p:nvPr/>
        </p:nvSpPr>
        <p:spPr bwMode="auto">
          <a:xfrm>
            <a:off x="1127125" y="914400"/>
            <a:ext cx="2544763"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DMAIEC - Narrowing</a:t>
            </a:r>
          </a:p>
        </p:txBody>
      </p:sp>
      <p:sp>
        <p:nvSpPr>
          <p:cNvPr id="629795" name="Text Box 35">
            <a:extLst>
              <a:ext uri="{FF2B5EF4-FFF2-40B4-BE49-F238E27FC236}">
                <a16:creationId xmlns:a16="http://schemas.microsoft.com/office/drawing/2014/main" id="{D32C722C-DCE6-0A41-E458-7741B773442F}"/>
              </a:ext>
            </a:extLst>
          </p:cNvPr>
          <p:cNvSpPr txBox="1">
            <a:spLocks noChangeArrowheads="1"/>
          </p:cNvSpPr>
          <p:nvPr/>
        </p:nvSpPr>
        <p:spPr bwMode="auto">
          <a:xfrm>
            <a:off x="4648200" y="914400"/>
            <a:ext cx="3124200" cy="669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900" b="1" i="1">
                <a:latin typeface="Arial" panose="020B0604020202020204" pitchFamily="34" charset="0"/>
              </a:rPr>
              <a:t>DMEDVI – Broadening (With “Critical” Focus)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4642" name="Group 2">
            <a:extLst>
              <a:ext uri="{FF2B5EF4-FFF2-40B4-BE49-F238E27FC236}">
                <a16:creationId xmlns:a16="http://schemas.microsoft.com/office/drawing/2014/main" id="{AC0C29D1-A1FA-B84B-587D-E5C1A0AE93F0}"/>
              </a:ext>
            </a:extLst>
          </p:cNvPr>
          <p:cNvGrpSpPr>
            <a:grpSpLocks/>
          </p:cNvGrpSpPr>
          <p:nvPr/>
        </p:nvGrpSpPr>
        <p:grpSpPr bwMode="auto">
          <a:xfrm>
            <a:off x="1219200" y="914400"/>
            <a:ext cx="7391400" cy="5715000"/>
            <a:chOff x="929" y="776"/>
            <a:chExt cx="4635" cy="3721"/>
          </a:xfrm>
        </p:grpSpPr>
        <p:sp>
          <p:nvSpPr>
            <p:cNvPr id="624643" name="Freeform 3">
              <a:extLst>
                <a:ext uri="{FF2B5EF4-FFF2-40B4-BE49-F238E27FC236}">
                  <a16:creationId xmlns:a16="http://schemas.microsoft.com/office/drawing/2014/main" id="{7F994D7A-5141-B93B-B008-2C4B0CA7AD70}"/>
                </a:ext>
              </a:extLst>
            </p:cNvPr>
            <p:cNvSpPr>
              <a:spLocks/>
            </p:cNvSpPr>
            <p:nvPr/>
          </p:nvSpPr>
          <p:spPr bwMode="auto">
            <a:xfrm>
              <a:off x="1027" y="824"/>
              <a:ext cx="4537" cy="3673"/>
            </a:xfrm>
            <a:custGeom>
              <a:avLst/>
              <a:gdLst>
                <a:gd name="T0" fmla="*/ 0 w 4537"/>
                <a:gd name="T1" fmla="*/ 3152 h 3673"/>
                <a:gd name="T2" fmla="*/ 0 w 4537"/>
                <a:gd name="T3" fmla="*/ 600 h 3673"/>
                <a:gd name="T4" fmla="*/ 880 w 4537"/>
                <a:gd name="T5" fmla="*/ 600 h 3673"/>
                <a:gd name="T6" fmla="*/ 880 w 4537"/>
                <a:gd name="T7" fmla="*/ 0 h 3673"/>
                <a:gd name="T8" fmla="*/ 2312 w 4537"/>
                <a:gd name="T9" fmla="*/ 0 h 3673"/>
                <a:gd name="T10" fmla="*/ 2312 w 4537"/>
                <a:gd name="T11" fmla="*/ 616 h 3673"/>
                <a:gd name="T12" fmla="*/ 3120 w 4537"/>
                <a:gd name="T13" fmla="*/ 616 h 3673"/>
                <a:gd name="T14" fmla="*/ 3120 w 4537"/>
                <a:gd name="T15" fmla="*/ 2080 h 3673"/>
                <a:gd name="T16" fmla="*/ 3840 w 4537"/>
                <a:gd name="T17" fmla="*/ 2080 h 3673"/>
                <a:gd name="T18" fmla="*/ 3840 w 4537"/>
                <a:gd name="T19" fmla="*/ 2416 h 3673"/>
                <a:gd name="T20" fmla="*/ 4536 w 4537"/>
                <a:gd name="T21" fmla="*/ 2416 h 3673"/>
                <a:gd name="T22" fmla="*/ 4536 w 4537"/>
                <a:gd name="T23" fmla="*/ 3672 h 3673"/>
                <a:gd name="T24" fmla="*/ 3680 w 4537"/>
                <a:gd name="T25" fmla="*/ 3672 h 3673"/>
                <a:gd name="T26" fmla="*/ 3680 w 4537"/>
                <a:gd name="T27" fmla="*/ 2208 h 3673"/>
                <a:gd name="T28" fmla="*/ 2328 w 4537"/>
                <a:gd name="T29" fmla="*/ 2208 h 3673"/>
                <a:gd name="T30" fmla="*/ 2192 w 4537"/>
                <a:gd name="T31" fmla="*/ 2208 h 3673"/>
                <a:gd name="T32" fmla="*/ 2192 w 4537"/>
                <a:gd name="T33" fmla="*/ 384 h 3673"/>
                <a:gd name="T34" fmla="*/ 1048 w 4537"/>
                <a:gd name="T35" fmla="*/ 384 h 3673"/>
                <a:gd name="T36" fmla="*/ 1048 w 4537"/>
                <a:gd name="T37" fmla="*/ 3176 h 3673"/>
                <a:gd name="T38" fmla="*/ 40 w 4537"/>
                <a:gd name="T39" fmla="*/ 3176 h 3673"/>
                <a:gd name="T40" fmla="*/ 0 w 4537"/>
                <a:gd name="T41" fmla="*/ 3152 h 3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537" h="3673">
                  <a:moveTo>
                    <a:pt x="0" y="3152"/>
                  </a:moveTo>
                  <a:lnTo>
                    <a:pt x="0" y="600"/>
                  </a:lnTo>
                  <a:lnTo>
                    <a:pt x="880" y="600"/>
                  </a:lnTo>
                  <a:lnTo>
                    <a:pt x="880" y="0"/>
                  </a:lnTo>
                  <a:lnTo>
                    <a:pt x="2312" y="0"/>
                  </a:lnTo>
                  <a:lnTo>
                    <a:pt x="2312" y="616"/>
                  </a:lnTo>
                  <a:lnTo>
                    <a:pt x="3120" y="616"/>
                  </a:lnTo>
                  <a:lnTo>
                    <a:pt x="3120" y="2080"/>
                  </a:lnTo>
                  <a:lnTo>
                    <a:pt x="3840" y="2080"/>
                  </a:lnTo>
                  <a:lnTo>
                    <a:pt x="3840" y="2416"/>
                  </a:lnTo>
                  <a:lnTo>
                    <a:pt x="4536" y="2416"/>
                  </a:lnTo>
                  <a:lnTo>
                    <a:pt x="4536" y="3672"/>
                  </a:lnTo>
                  <a:lnTo>
                    <a:pt x="3680" y="3672"/>
                  </a:lnTo>
                  <a:lnTo>
                    <a:pt x="3680" y="2208"/>
                  </a:lnTo>
                  <a:lnTo>
                    <a:pt x="2328" y="2208"/>
                  </a:lnTo>
                  <a:lnTo>
                    <a:pt x="2192" y="2208"/>
                  </a:lnTo>
                  <a:lnTo>
                    <a:pt x="2192" y="384"/>
                  </a:lnTo>
                  <a:lnTo>
                    <a:pt x="1048" y="384"/>
                  </a:lnTo>
                  <a:lnTo>
                    <a:pt x="1048" y="3176"/>
                  </a:lnTo>
                  <a:lnTo>
                    <a:pt x="40" y="3176"/>
                  </a:lnTo>
                  <a:lnTo>
                    <a:pt x="0" y="3152"/>
                  </a:lnTo>
                </a:path>
              </a:pathLst>
            </a:custGeom>
            <a:noFill/>
            <a:ln w="12700" cap="rnd" cmpd="sng">
              <a:solidFill>
                <a:schemeClr val="tx1"/>
              </a:solidFill>
              <a:prstDash val="lg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24644" name="Rectangle 4">
              <a:extLst>
                <a:ext uri="{FF2B5EF4-FFF2-40B4-BE49-F238E27FC236}">
                  <a16:creationId xmlns:a16="http://schemas.microsoft.com/office/drawing/2014/main" id="{F66FDF69-0AAA-E796-E34A-61B6394E9F60}"/>
                </a:ext>
              </a:extLst>
            </p:cNvPr>
            <p:cNvSpPr>
              <a:spLocks noChangeArrowheads="1"/>
            </p:cNvSpPr>
            <p:nvPr/>
          </p:nvSpPr>
          <p:spPr bwMode="auto">
            <a:xfrm>
              <a:off x="929" y="776"/>
              <a:ext cx="1640" cy="363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24645" name="Line 5">
            <a:extLst>
              <a:ext uri="{FF2B5EF4-FFF2-40B4-BE49-F238E27FC236}">
                <a16:creationId xmlns:a16="http://schemas.microsoft.com/office/drawing/2014/main" id="{F4D93E87-432E-5233-F79C-2CFC19711C67}"/>
              </a:ext>
            </a:extLst>
          </p:cNvPr>
          <p:cNvSpPr>
            <a:spLocks noChangeShapeType="1"/>
          </p:cNvSpPr>
          <p:nvPr/>
        </p:nvSpPr>
        <p:spPr bwMode="auto">
          <a:xfrm>
            <a:off x="7924800" y="5621338"/>
            <a:ext cx="0" cy="346075"/>
          </a:xfrm>
          <a:prstGeom prst="line">
            <a:avLst/>
          </a:prstGeom>
          <a:noFill/>
          <a:ln w="12700">
            <a:solidFill>
              <a:schemeClr val="tx1"/>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4646" name="Line 6">
            <a:extLst>
              <a:ext uri="{FF2B5EF4-FFF2-40B4-BE49-F238E27FC236}">
                <a16:creationId xmlns:a16="http://schemas.microsoft.com/office/drawing/2014/main" id="{622600F9-89EC-2B7A-B5B9-C7995F8B6B9B}"/>
              </a:ext>
            </a:extLst>
          </p:cNvPr>
          <p:cNvSpPr>
            <a:spLocks noChangeShapeType="1"/>
          </p:cNvSpPr>
          <p:nvPr/>
        </p:nvSpPr>
        <p:spPr bwMode="auto">
          <a:xfrm>
            <a:off x="5772150" y="3073400"/>
            <a:ext cx="0" cy="346075"/>
          </a:xfrm>
          <a:prstGeom prst="line">
            <a:avLst/>
          </a:prstGeom>
          <a:noFill/>
          <a:ln w="12700">
            <a:solidFill>
              <a:schemeClr val="tx1"/>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4647" name="Line 7">
            <a:extLst>
              <a:ext uri="{FF2B5EF4-FFF2-40B4-BE49-F238E27FC236}">
                <a16:creationId xmlns:a16="http://schemas.microsoft.com/office/drawing/2014/main" id="{479B50EC-E185-A37F-A304-16CDD75B7911}"/>
              </a:ext>
            </a:extLst>
          </p:cNvPr>
          <p:cNvSpPr>
            <a:spLocks noChangeShapeType="1"/>
          </p:cNvSpPr>
          <p:nvPr/>
        </p:nvSpPr>
        <p:spPr bwMode="auto">
          <a:xfrm>
            <a:off x="5772150" y="3824288"/>
            <a:ext cx="0" cy="344487"/>
          </a:xfrm>
          <a:prstGeom prst="line">
            <a:avLst/>
          </a:prstGeom>
          <a:noFill/>
          <a:ln w="12700">
            <a:solidFill>
              <a:schemeClr val="tx1"/>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4648" name="Line 8">
            <a:extLst>
              <a:ext uri="{FF2B5EF4-FFF2-40B4-BE49-F238E27FC236}">
                <a16:creationId xmlns:a16="http://schemas.microsoft.com/office/drawing/2014/main" id="{64041EF9-7087-1FFC-9BFF-EE11F179B74E}"/>
              </a:ext>
            </a:extLst>
          </p:cNvPr>
          <p:cNvSpPr>
            <a:spLocks noChangeShapeType="1"/>
          </p:cNvSpPr>
          <p:nvPr/>
        </p:nvSpPr>
        <p:spPr bwMode="auto">
          <a:xfrm>
            <a:off x="2006600" y="3073400"/>
            <a:ext cx="0" cy="346075"/>
          </a:xfrm>
          <a:prstGeom prst="line">
            <a:avLst/>
          </a:prstGeom>
          <a:noFill/>
          <a:ln w="12700">
            <a:solidFill>
              <a:schemeClr val="tx1"/>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4649" name="Line 9">
            <a:extLst>
              <a:ext uri="{FF2B5EF4-FFF2-40B4-BE49-F238E27FC236}">
                <a16:creationId xmlns:a16="http://schemas.microsoft.com/office/drawing/2014/main" id="{2412184D-10B9-9D13-E2C6-F1766C0AD60F}"/>
              </a:ext>
            </a:extLst>
          </p:cNvPr>
          <p:cNvSpPr>
            <a:spLocks noChangeShapeType="1"/>
          </p:cNvSpPr>
          <p:nvPr/>
        </p:nvSpPr>
        <p:spPr bwMode="auto">
          <a:xfrm>
            <a:off x="2006600" y="3824288"/>
            <a:ext cx="0" cy="582612"/>
          </a:xfrm>
          <a:prstGeom prst="line">
            <a:avLst/>
          </a:prstGeom>
          <a:noFill/>
          <a:ln w="12700">
            <a:solidFill>
              <a:schemeClr val="tx1"/>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4650" name="Line 10">
            <a:extLst>
              <a:ext uri="{FF2B5EF4-FFF2-40B4-BE49-F238E27FC236}">
                <a16:creationId xmlns:a16="http://schemas.microsoft.com/office/drawing/2014/main" id="{F4BC7836-5CC1-BF9C-855C-45CDCF4B75B2}"/>
              </a:ext>
            </a:extLst>
          </p:cNvPr>
          <p:cNvSpPr>
            <a:spLocks noChangeShapeType="1"/>
          </p:cNvSpPr>
          <p:nvPr/>
        </p:nvSpPr>
        <p:spPr bwMode="auto">
          <a:xfrm>
            <a:off x="2006600" y="4824413"/>
            <a:ext cx="0" cy="344487"/>
          </a:xfrm>
          <a:prstGeom prst="line">
            <a:avLst/>
          </a:prstGeom>
          <a:noFill/>
          <a:ln w="12700">
            <a:solidFill>
              <a:schemeClr val="tx1"/>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4651" name="Rectangle 11">
            <a:extLst>
              <a:ext uri="{FF2B5EF4-FFF2-40B4-BE49-F238E27FC236}">
                <a16:creationId xmlns:a16="http://schemas.microsoft.com/office/drawing/2014/main" id="{06DC2FB8-BAD2-8099-8D5F-D1DC26FEE1D8}"/>
              </a:ext>
            </a:extLst>
          </p:cNvPr>
          <p:cNvSpPr>
            <a:spLocks noGrp="1" noChangeArrowheads="1"/>
          </p:cNvSpPr>
          <p:nvPr>
            <p:ph type="body" idx="4294967295"/>
          </p:nvPr>
        </p:nvSpPr>
        <p:spPr>
          <a:xfrm>
            <a:off x="3130550" y="5300663"/>
            <a:ext cx="2816225" cy="1052512"/>
          </a:xfrm>
          <a:noFill/>
          <a:ln/>
        </p:spPr>
        <p:txBody>
          <a:bodyPr lIns="8012" tIns="8012" rIns="8012" bIns="8012" anchor="ctr" anchorCtr="1"/>
          <a:lstStyle/>
          <a:p>
            <a:pPr marL="160338" indent="-160338" defTabSz="877888">
              <a:lnSpc>
                <a:spcPct val="90000"/>
              </a:lnSpc>
              <a:spcAft>
                <a:spcPct val="15000"/>
              </a:spcAft>
            </a:pPr>
            <a:r>
              <a:rPr lang="en-US" altLang="en-US" sz="1300"/>
              <a:t>Also Consider:</a:t>
            </a:r>
          </a:p>
          <a:p>
            <a:pPr marL="160338" indent="-160338" defTabSz="877888">
              <a:lnSpc>
                <a:spcPct val="90000"/>
              </a:lnSpc>
              <a:spcAft>
                <a:spcPct val="15000"/>
              </a:spcAft>
            </a:pPr>
            <a:r>
              <a:rPr lang="en-US" altLang="en-US" sz="1300"/>
              <a:t>Customer Impact</a:t>
            </a:r>
          </a:p>
          <a:p>
            <a:pPr marL="160338" indent="-160338" defTabSz="877888">
              <a:lnSpc>
                <a:spcPct val="90000"/>
              </a:lnSpc>
              <a:spcAft>
                <a:spcPct val="15000"/>
              </a:spcAft>
            </a:pPr>
            <a:r>
              <a:rPr lang="en-US" altLang="en-US" sz="1300"/>
              <a:t>Competitive Environment</a:t>
            </a:r>
          </a:p>
          <a:p>
            <a:pPr marL="160338" indent="-160338" defTabSz="877888">
              <a:lnSpc>
                <a:spcPct val="90000"/>
              </a:lnSpc>
              <a:spcAft>
                <a:spcPct val="15000"/>
              </a:spcAft>
            </a:pPr>
            <a:r>
              <a:rPr lang="en-US" altLang="en-US" sz="1300"/>
              <a:t>Cost/Benefit Analysis</a:t>
            </a:r>
          </a:p>
          <a:p>
            <a:pPr marL="160338" indent="-160338" defTabSz="877888">
              <a:lnSpc>
                <a:spcPct val="90000"/>
              </a:lnSpc>
              <a:spcAft>
                <a:spcPct val="15000"/>
              </a:spcAft>
            </a:pPr>
            <a:r>
              <a:rPr lang="en-US" altLang="en-US" sz="1300"/>
              <a:t>Project Prioritization</a:t>
            </a:r>
          </a:p>
        </p:txBody>
      </p:sp>
      <p:sp>
        <p:nvSpPr>
          <p:cNvPr id="624652" name="Rectangle 12">
            <a:extLst>
              <a:ext uri="{FF2B5EF4-FFF2-40B4-BE49-F238E27FC236}">
                <a16:creationId xmlns:a16="http://schemas.microsoft.com/office/drawing/2014/main" id="{AB8797B5-9386-7FEE-C7BF-7683BBD4CBF0}"/>
              </a:ext>
            </a:extLst>
          </p:cNvPr>
          <p:cNvSpPr>
            <a:spLocks noChangeArrowheads="1"/>
          </p:cNvSpPr>
          <p:nvPr/>
        </p:nvSpPr>
        <p:spPr bwMode="auto">
          <a:xfrm>
            <a:off x="3033713" y="1046163"/>
            <a:ext cx="808037" cy="452437"/>
          </a:xfrm>
          <a:prstGeom prst="rect">
            <a:avLst/>
          </a:prstGeom>
          <a:gradFill rotWithShape="0">
            <a:gsLst>
              <a:gs pos="0">
                <a:srgbClr val="081D58"/>
              </a:gs>
              <a:gs pos="100000">
                <a:srgbClr val="081D58">
                  <a:gamma/>
                  <a:shade val="0"/>
                  <a:invGamma/>
                </a:srgbClr>
              </a:gs>
            </a:gsLst>
            <a:path path="rect">
              <a:fillToRect t="100000" r="100000"/>
            </a:path>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4653" name="Freeform 13">
            <a:extLst>
              <a:ext uri="{FF2B5EF4-FFF2-40B4-BE49-F238E27FC236}">
                <a16:creationId xmlns:a16="http://schemas.microsoft.com/office/drawing/2014/main" id="{6DF115C3-5D33-7CC7-E368-474CD8591CE9}"/>
              </a:ext>
            </a:extLst>
          </p:cNvPr>
          <p:cNvSpPr>
            <a:spLocks/>
          </p:cNvSpPr>
          <p:nvPr/>
        </p:nvSpPr>
        <p:spPr bwMode="auto">
          <a:xfrm>
            <a:off x="2006600" y="2324100"/>
            <a:ext cx="3767138" cy="381000"/>
          </a:xfrm>
          <a:custGeom>
            <a:avLst/>
            <a:gdLst>
              <a:gd name="T0" fmla="*/ 0 w 2337"/>
              <a:gd name="T1" fmla="*/ 248 h 257"/>
              <a:gd name="T2" fmla="*/ 0 w 2337"/>
              <a:gd name="T3" fmla="*/ 0 h 257"/>
              <a:gd name="T4" fmla="*/ 2336 w 2337"/>
              <a:gd name="T5" fmla="*/ 0 h 257"/>
              <a:gd name="T6" fmla="*/ 2336 w 2337"/>
              <a:gd name="T7" fmla="*/ 256 h 257"/>
            </a:gdLst>
            <a:ahLst/>
            <a:cxnLst>
              <a:cxn ang="0">
                <a:pos x="T0" y="T1"/>
              </a:cxn>
              <a:cxn ang="0">
                <a:pos x="T2" y="T3"/>
              </a:cxn>
              <a:cxn ang="0">
                <a:pos x="T4" y="T5"/>
              </a:cxn>
              <a:cxn ang="0">
                <a:pos x="T6" y="T7"/>
              </a:cxn>
            </a:cxnLst>
            <a:rect l="0" t="0" r="r" b="b"/>
            <a:pathLst>
              <a:path w="2337" h="257">
                <a:moveTo>
                  <a:pt x="0" y="248"/>
                </a:moveTo>
                <a:lnTo>
                  <a:pt x="0" y="0"/>
                </a:lnTo>
                <a:lnTo>
                  <a:pt x="2336" y="0"/>
                </a:lnTo>
                <a:lnTo>
                  <a:pt x="2336" y="256"/>
                </a:lnTo>
              </a:path>
            </a:pathLst>
          </a:custGeom>
          <a:noFill/>
          <a:ln w="12700" cap="rnd" cmpd="sng">
            <a:solidFill>
              <a:schemeClr val="tx1"/>
            </a:solidFill>
            <a:prstDash val="solid"/>
            <a:round/>
            <a:headEnd type="stealth" w="med" len="lg"/>
            <a:tailEnd type="stealth"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24654" name="Freeform 14">
            <a:extLst>
              <a:ext uri="{FF2B5EF4-FFF2-40B4-BE49-F238E27FC236}">
                <a16:creationId xmlns:a16="http://schemas.microsoft.com/office/drawing/2014/main" id="{0735CF4C-4767-E0F0-8DB1-3153E12F81D8}"/>
              </a:ext>
            </a:extLst>
          </p:cNvPr>
          <p:cNvSpPr>
            <a:spLocks/>
          </p:cNvSpPr>
          <p:nvPr/>
        </p:nvSpPr>
        <p:spPr bwMode="auto">
          <a:xfrm>
            <a:off x="2574925" y="2906713"/>
            <a:ext cx="5429250" cy="2346325"/>
          </a:xfrm>
          <a:custGeom>
            <a:avLst/>
            <a:gdLst>
              <a:gd name="T0" fmla="*/ 3400 w 3401"/>
              <a:gd name="T1" fmla="*/ 1576 h 1577"/>
              <a:gd name="T2" fmla="*/ 3400 w 3401"/>
              <a:gd name="T3" fmla="*/ 1280 h 1577"/>
              <a:gd name="T4" fmla="*/ 247 w 3401"/>
              <a:gd name="T5" fmla="*/ 1280 h 1577"/>
              <a:gd name="T6" fmla="*/ 247 w 3401"/>
              <a:gd name="T7" fmla="*/ 0 h 1577"/>
              <a:gd name="T8" fmla="*/ 0 w 3401"/>
              <a:gd name="T9" fmla="*/ 0 h 1577"/>
            </a:gdLst>
            <a:ahLst/>
            <a:cxnLst>
              <a:cxn ang="0">
                <a:pos x="T0" y="T1"/>
              </a:cxn>
              <a:cxn ang="0">
                <a:pos x="T2" y="T3"/>
              </a:cxn>
              <a:cxn ang="0">
                <a:pos x="T4" y="T5"/>
              </a:cxn>
              <a:cxn ang="0">
                <a:pos x="T6" y="T7"/>
              </a:cxn>
              <a:cxn ang="0">
                <a:pos x="T8" y="T9"/>
              </a:cxn>
            </a:cxnLst>
            <a:rect l="0" t="0" r="r" b="b"/>
            <a:pathLst>
              <a:path w="3401" h="1577">
                <a:moveTo>
                  <a:pt x="3400" y="1576"/>
                </a:moveTo>
                <a:lnTo>
                  <a:pt x="3400" y="1280"/>
                </a:lnTo>
                <a:lnTo>
                  <a:pt x="247" y="1280"/>
                </a:lnTo>
                <a:lnTo>
                  <a:pt x="247" y="0"/>
                </a:lnTo>
                <a:lnTo>
                  <a:pt x="0" y="0"/>
                </a:lnTo>
              </a:path>
            </a:pathLst>
          </a:custGeom>
          <a:noFill/>
          <a:ln w="12700" cap="rnd" cmpd="sng">
            <a:solidFill>
              <a:schemeClr val="tx1"/>
            </a:solidFill>
            <a:prstDash val="solid"/>
            <a:round/>
            <a:headEnd type="stealth" w="med" len="lg"/>
            <a:tailEnd type="stealth"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24655" name="Rectangle 15">
            <a:extLst>
              <a:ext uri="{FF2B5EF4-FFF2-40B4-BE49-F238E27FC236}">
                <a16:creationId xmlns:a16="http://schemas.microsoft.com/office/drawing/2014/main" id="{7F823329-9049-35D0-1996-243BAF3FA978}"/>
              </a:ext>
            </a:extLst>
          </p:cNvPr>
          <p:cNvSpPr>
            <a:spLocks noChangeArrowheads="1"/>
          </p:cNvSpPr>
          <p:nvPr/>
        </p:nvSpPr>
        <p:spPr bwMode="auto">
          <a:xfrm>
            <a:off x="3835400" y="1046163"/>
            <a:ext cx="850900" cy="452437"/>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4656" name="AutoShape 16">
            <a:extLst>
              <a:ext uri="{FF2B5EF4-FFF2-40B4-BE49-F238E27FC236}">
                <a16:creationId xmlns:a16="http://schemas.microsoft.com/office/drawing/2014/main" id="{F3BB749E-F8A9-01BE-8677-8626B7050C6D}"/>
              </a:ext>
            </a:extLst>
          </p:cNvPr>
          <p:cNvSpPr>
            <a:spLocks noChangeArrowheads="1"/>
          </p:cNvSpPr>
          <p:nvPr/>
        </p:nvSpPr>
        <p:spPr bwMode="auto">
          <a:xfrm>
            <a:off x="3175000" y="1781175"/>
            <a:ext cx="1317625" cy="1095375"/>
          </a:xfrm>
          <a:prstGeom prst="diamond">
            <a:avLst/>
          </a:prstGeom>
          <a:solidFill>
            <a:srgbClr val="00CC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4657" name="AutoShape 17">
            <a:extLst>
              <a:ext uri="{FF2B5EF4-FFF2-40B4-BE49-F238E27FC236}">
                <a16:creationId xmlns:a16="http://schemas.microsoft.com/office/drawing/2014/main" id="{607EB52E-E66C-9CFA-B97C-0CA7544403DA}"/>
              </a:ext>
            </a:extLst>
          </p:cNvPr>
          <p:cNvSpPr>
            <a:spLocks noChangeArrowheads="1"/>
          </p:cNvSpPr>
          <p:nvPr/>
        </p:nvSpPr>
        <p:spPr bwMode="auto">
          <a:xfrm>
            <a:off x="5005388" y="4175125"/>
            <a:ext cx="1501775" cy="1273175"/>
          </a:xfrm>
          <a:prstGeom prst="diamond">
            <a:avLst/>
          </a:prstGeom>
          <a:solidFill>
            <a:srgbClr val="00CCFF"/>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4658" name="Rectangle 18">
            <a:extLst>
              <a:ext uri="{FF2B5EF4-FFF2-40B4-BE49-F238E27FC236}">
                <a16:creationId xmlns:a16="http://schemas.microsoft.com/office/drawing/2014/main" id="{B9632957-2FA7-BCDD-0261-A69689761CBE}"/>
              </a:ext>
            </a:extLst>
          </p:cNvPr>
          <p:cNvSpPr>
            <a:spLocks noChangeArrowheads="1"/>
          </p:cNvSpPr>
          <p:nvPr/>
        </p:nvSpPr>
        <p:spPr bwMode="auto">
          <a:xfrm>
            <a:off x="1428750" y="2693988"/>
            <a:ext cx="1154113" cy="338137"/>
          </a:xfrm>
          <a:prstGeom prst="rect">
            <a:avLst/>
          </a:prstGeom>
          <a:solidFill>
            <a:srgbClr val="33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7447" tIns="77447" rIns="77447" bIns="77447">
            <a:spAutoFit/>
          </a:bodyP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chemeClr val="bg1"/>
                </a:solidFill>
                <a:effectLst>
                  <a:outerShdw blurRad="38100" dist="38100" dir="2700000" algn="tl">
                    <a:srgbClr val="000000"/>
                  </a:outerShdw>
                </a:effectLst>
              </a:rPr>
              <a:t>Measure</a:t>
            </a:r>
          </a:p>
        </p:txBody>
      </p:sp>
      <p:sp>
        <p:nvSpPr>
          <p:cNvPr id="624659" name="Rectangle 19">
            <a:extLst>
              <a:ext uri="{FF2B5EF4-FFF2-40B4-BE49-F238E27FC236}">
                <a16:creationId xmlns:a16="http://schemas.microsoft.com/office/drawing/2014/main" id="{46ED2A0C-200E-707D-73CD-EC7D116EA8DD}"/>
              </a:ext>
            </a:extLst>
          </p:cNvPr>
          <p:cNvSpPr>
            <a:spLocks noChangeArrowheads="1"/>
          </p:cNvSpPr>
          <p:nvPr/>
        </p:nvSpPr>
        <p:spPr bwMode="auto">
          <a:xfrm>
            <a:off x="1428750" y="3435350"/>
            <a:ext cx="1133475" cy="338138"/>
          </a:xfrm>
          <a:prstGeom prst="rect">
            <a:avLst/>
          </a:prstGeom>
          <a:solidFill>
            <a:srgbClr val="33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7447" tIns="77447" rIns="77447" bIns="77447">
            <a:spAutoFit/>
          </a:bodyP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chemeClr val="bg1"/>
                </a:solidFill>
                <a:effectLst>
                  <a:outerShdw blurRad="38100" dist="38100" dir="2700000" algn="tl">
                    <a:srgbClr val="000000"/>
                  </a:outerShdw>
                </a:effectLst>
              </a:rPr>
              <a:t>Explore</a:t>
            </a:r>
          </a:p>
        </p:txBody>
      </p:sp>
      <p:sp>
        <p:nvSpPr>
          <p:cNvPr id="624660" name="Rectangle 20">
            <a:extLst>
              <a:ext uri="{FF2B5EF4-FFF2-40B4-BE49-F238E27FC236}">
                <a16:creationId xmlns:a16="http://schemas.microsoft.com/office/drawing/2014/main" id="{D67D6CDD-35A6-C551-A757-4E5301C0E4F7}"/>
              </a:ext>
            </a:extLst>
          </p:cNvPr>
          <p:cNvSpPr>
            <a:spLocks noChangeArrowheads="1"/>
          </p:cNvSpPr>
          <p:nvPr/>
        </p:nvSpPr>
        <p:spPr bwMode="auto">
          <a:xfrm>
            <a:off x="1428750" y="5187950"/>
            <a:ext cx="1157288" cy="520700"/>
          </a:xfrm>
          <a:prstGeom prst="rect">
            <a:avLst/>
          </a:prstGeom>
          <a:solidFill>
            <a:srgbClr val="33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7447" tIns="77447" rIns="77447" bIns="77447">
            <a:spAutoFit/>
          </a:bodyP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chemeClr val="bg1"/>
                </a:solidFill>
                <a:effectLst>
                  <a:outerShdw blurRad="38100" dist="38100" dir="2700000" algn="tl">
                    <a:srgbClr val="000000"/>
                  </a:outerShdw>
                </a:effectLst>
              </a:rPr>
              <a:t>Validate/ Implement</a:t>
            </a:r>
          </a:p>
        </p:txBody>
      </p:sp>
      <p:sp>
        <p:nvSpPr>
          <p:cNvPr id="624661" name="Rectangle 21">
            <a:extLst>
              <a:ext uri="{FF2B5EF4-FFF2-40B4-BE49-F238E27FC236}">
                <a16:creationId xmlns:a16="http://schemas.microsoft.com/office/drawing/2014/main" id="{A33C8AE7-2EA8-4215-D3B5-A1E771BB84C4}"/>
              </a:ext>
            </a:extLst>
          </p:cNvPr>
          <p:cNvSpPr>
            <a:spLocks noChangeArrowheads="1"/>
          </p:cNvSpPr>
          <p:nvPr/>
        </p:nvSpPr>
        <p:spPr bwMode="auto">
          <a:xfrm>
            <a:off x="5265738" y="2708275"/>
            <a:ext cx="1009650" cy="338138"/>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7447" tIns="77447" rIns="77447" bIns="77447">
            <a:spAutoFit/>
          </a:bodyP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chemeClr val="bg1"/>
                </a:solidFill>
                <a:effectLst>
                  <a:outerShdw blurRad="38100" dist="38100" dir="2700000" algn="tl">
                    <a:srgbClr val="000000"/>
                  </a:outerShdw>
                </a:effectLst>
              </a:rPr>
              <a:t>Measure</a:t>
            </a:r>
          </a:p>
        </p:txBody>
      </p:sp>
      <p:sp>
        <p:nvSpPr>
          <p:cNvPr id="624662" name="Rectangle 22">
            <a:extLst>
              <a:ext uri="{FF2B5EF4-FFF2-40B4-BE49-F238E27FC236}">
                <a16:creationId xmlns:a16="http://schemas.microsoft.com/office/drawing/2014/main" id="{2CE307DB-41EC-BAFD-6736-AF400CD0FA09}"/>
              </a:ext>
            </a:extLst>
          </p:cNvPr>
          <p:cNvSpPr>
            <a:spLocks noChangeArrowheads="1"/>
          </p:cNvSpPr>
          <p:nvPr/>
        </p:nvSpPr>
        <p:spPr bwMode="auto">
          <a:xfrm>
            <a:off x="5265738" y="3459163"/>
            <a:ext cx="1009650" cy="338137"/>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7447" tIns="77447" rIns="77447" bIns="77447">
            <a:spAutoFit/>
          </a:bodyP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chemeClr val="bg1"/>
                </a:solidFill>
                <a:effectLst>
                  <a:outerShdw blurRad="38100" dist="38100" dir="2700000" algn="tl">
                    <a:srgbClr val="000000"/>
                  </a:outerShdw>
                </a:effectLst>
              </a:rPr>
              <a:t>Analyze</a:t>
            </a:r>
          </a:p>
        </p:txBody>
      </p:sp>
      <p:sp>
        <p:nvSpPr>
          <p:cNvPr id="624663" name="Rectangle 23">
            <a:extLst>
              <a:ext uri="{FF2B5EF4-FFF2-40B4-BE49-F238E27FC236}">
                <a16:creationId xmlns:a16="http://schemas.microsoft.com/office/drawing/2014/main" id="{022F812C-7CCD-6A19-CEC7-85F0A43F8D2E}"/>
              </a:ext>
            </a:extLst>
          </p:cNvPr>
          <p:cNvSpPr>
            <a:spLocks noChangeArrowheads="1"/>
          </p:cNvSpPr>
          <p:nvPr/>
        </p:nvSpPr>
        <p:spPr bwMode="auto">
          <a:xfrm>
            <a:off x="7315200" y="5251450"/>
            <a:ext cx="1219200" cy="338138"/>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7447" tIns="77447" rIns="77447" bIns="77447">
            <a:spAutoFit/>
          </a:bodyP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chemeClr val="bg1"/>
                </a:solidFill>
                <a:effectLst>
                  <a:outerShdw blurRad="38100" dist="38100" dir="2700000" algn="tl">
                    <a:srgbClr val="000000"/>
                  </a:outerShdw>
                </a:effectLst>
              </a:rPr>
              <a:t>Improve</a:t>
            </a:r>
          </a:p>
        </p:txBody>
      </p:sp>
      <p:sp>
        <p:nvSpPr>
          <p:cNvPr id="624664" name="Rectangle 24">
            <a:extLst>
              <a:ext uri="{FF2B5EF4-FFF2-40B4-BE49-F238E27FC236}">
                <a16:creationId xmlns:a16="http://schemas.microsoft.com/office/drawing/2014/main" id="{0D130C60-FBEB-9601-ABCC-0E355D4E145D}"/>
              </a:ext>
            </a:extLst>
          </p:cNvPr>
          <p:cNvSpPr>
            <a:spLocks noChangeArrowheads="1"/>
          </p:cNvSpPr>
          <p:nvPr/>
        </p:nvSpPr>
        <p:spPr bwMode="auto">
          <a:xfrm>
            <a:off x="7369175" y="6172200"/>
            <a:ext cx="1112838" cy="338138"/>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7447" tIns="77447" rIns="77447" bIns="77447">
            <a:spAutoFit/>
          </a:bodyP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chemeClr val="bg1"/>
                </a:solidFill>
                <a:effectLst>
                  <a:outerShdw blurRad="38100" dist="38100" dir="2700000" algn="tl">
                    <a:srgbClr val="000000"/>
                  </a:outerShdw>
                </a:effectLst>
              </a:rPr>
              <a:t>Control</a:t>
            </a:r>
          </a:p>
        </p:txBody>
      </p:sp>
      <p:sp>
        <p:nvSpPr>
          <p:cNvPr id="624665" name="Rectangle 25">
            <a:extLst>
              <a:ext uri="{FF2B5EF4-FFF2-40B4-BE49-F238E27FC236}">
                <a16:creationId xmlns:a16="http://schemas.microsoft.com/office/drawing/2014/main" id="{77322D55-7DBA-1624-5D8D-F99DCFF94EA2}"/>
              </a:ext>
            </a:extLst>
          </p:cNvPr>
          <p:cNvSpPr>
            <a:spLocks noChangeArrowheads="1"/>
          </p:cNvSpPr>
          <p:nvPr/>
        </p:nvSpPr>
        <p:spPr bwMode="auto">
          <a:xfrm>
            <a:off x="5067300" y="4394200"/>
            <a:ext cx="1377950"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7447" tIns="38724" rIns="77447" bIns="38724">
            <a:spAutoFit/>
          </a:bodyP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000" b="1">
                <a:solidFill>
                  <a:schemeClr val="bg1"/>
                </a:solidFill>
              </a:rPr>
              <a:t>Is</a:t>
            </a:r>
            <a:br>
              <a:rPr lang="en-US" altLang="en-US" sz="1000" b="1">
                <a:solidFill>
                  <a:schemeClr val="bg1"/>
                </a:solidFill>
              </a:rPr>
            </a:br>
            <a:r>
              <a:rPr lang="en-US" altLang="en-US" sz="1000" b="1">
                <a:solidFill>
                  <a:schemeClr val="bg1"/>
                </a:solidFill>
              </a:rPr>
              <a:t>Incremental Improvement Enough?</a:t>
            </a:r>
            <a:endParaRPr lang="en-US" altLang="en-US" sz="1000" b="1">
              <a:solidFill>
                <a:schemeClr val="bg1"/>
              </a:solidFill>
              <a:effectLst>
                <a:outerShdw blurRad="38100" dist="38100" dir="2700000" algn="tl">
                  <a:srgbClr val="C0C0C0"/>
                </a:outerShdw>
              </a:effectLst>
            </a:endParaRPr>
          </a:p>
        </p:txBody>
      </p:sp>
      <p:sp>
        <p:nvSpPr>
          <p:cNvPr id="624666" name="Rectangle 26">
            <a:extLst>
              <a:ext uri="{FF2B5EF4-FFF2-40B4-BE49-F238E27FC236}">
                <a16:creationId xmlns:a16="http://schemas.microsoft.com/office/drawing/2014/main" id="{A8E8AD2A-FC48-C60C-ACA1-FAE5DEF8A146}"/>
              </a:ext>
            </a:extLst>
          </p:cNvPr>
          <p:cNvSpPr>
            <a:spLocks noChangeArrowheads="1"/>
          </p:cNvSpPr>
          <p:nvPr/>
        </p:nvSpPr>
        <p:spPr bwMode="auto">
          <a:xfrm>
            <a:off x="3038475" y="1046163"/>
            <a:ext cx="803275" cy="452437"/>
          </a:xfrm>
          <a:prstGeom prst="rect">
            <a:avLst/>
          </a:prstGeom>
          <a:solidFill>
            <a:srgbClr val="33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4667" name="Rectangle 27">
            <a:extLst>
              <a:ext uri="{FF2B5EF4-FFF2-40B4-BE49-F238E27FC236}">
                <a16:creationId xmlns:a16="http://schemas.microsoft.com/office/drawing/2014/main" id="{76D6B687-06F2-CE72-122B-7B2AFCEF3C29}"/>
              </a:ext>
            </a:extLst>
          </p:cNvPr>
          <p:cNvSpPr>
            <a:spLocks noChangeArrowheads="1"/>
          </p:cNvSpPr>
          <p:nvPr/>
        </p:nvSpPr>
        <p:spPr bwMode="auto">
          <a:xfrm>
            <a:off x="3071813" y="1130300"/>
            <a:ext cx="150812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7447" tIns="38724" rIns="77447" bIns="38724">
            <a:spAutoFit/>
          </a:bodyP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300" b="1">
                <a:solidFill>
                  <a:schemeClr val="bg1"/>
                </a:solidFill>
              </a:rPr>
              <a:t>Define</a:t>
            </a:r>
            <a:endParaRPr lang="en-US" altLang="en-US" sz="1200" b="1">
              <a:solidFill>
                <a:schemeClr val="bg1"/>
              </a:solidFill>
              <a:effectLst>
                <a:outerShdw blurRad="38100" dist="38100" dir="2700000" algn="tl">
                  <a:srgbClr val="C0C0C0"/>
                </a:outerShdw>
              </a:effectLst>
            </a:endParaRPr>
          </a:p>
        </p:txBody>
      </p:sp>
      <p:sp>
        <p:nvSpPr>
          <p:cNvPr id="624668" name="Line 28">
            <a:extLst>
              <a:ext uri="{FF2B5EF4-FFF2-40B4-BE49-F238E27FC236}">
                <a16:creationId xmlns:a16="http://schemas.microsoft.com/office/drawing/2014/main" id="{1F972A32-B81D-280D-7687-BB269C9DD362}"/>
              </a:ext>
            </a:extLst>
          </p:cNvPr>
          <p:cNvSpPr>
            <a:spLocks noChangeShapeType="1"/>
          </p:cNvSpPr>
          <p:nvPr/>
        </p:nvSpPr>
        <p:spPr bwMode="auto">
          <a:xfrm>
            <a:off x="3843338" y="1498600"/>
            <a:ext cx="0" cy="274638"/>
          </a:xfrm>
          <a:prstGeom prst="line">
            <a:avLst/>
          </a:prstGeom>
          <a:noFill/>
          <a:ln w="12700">
            <a:solidFill>
              <a:schemeClr val="tx1"/>
            </a:solidFill>
            <a:round/>
            <a:headEnd type="none" w="sm" len="sm"/>
            <a:tailEnd type="stealth"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4669" name="Rectangle 29">
            <a:extLst>
              <a:ext uri="{FF2B5EF4-FFF2-40B4-BE49-F238E27FC236}">
                <a16:creationId xmlns:a16="http://schemas.microsoft.com/office/drawing/2014/main" id="{044D71EC-D948-FD70-8EB5-4D1AF3A1E77D}"/>
              </a:ext>
            </a:extLst>
          </p:cNvPr>
          <p:cNvSpPr>
            <a:spLocks noChangeArrowheads="1"/>
          </p:cNvSpPr>
          <p:nvPr/>
        </p:nvSpPr>
        <p:spPr bwMode="auto">
          <a:xfrm>
            <a:off x="2549525" y="2082800"/>
            <a:ext cx="341313" cy="258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7447" tIns="38724" rIns="77447" bIns="38724">
            <a:spAutoFit/>
          </a:bodyP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200"/>
              <a:t>No</a:t>
            </a:r>
          </a:p>
        </p:txBody>
      </p:sp>
      <p:sp>
        <p:nvSpPr>
          <p:cNvPr id="624670" name="Rectangle 30">
            <a:extLst>
              <a:ext uri="{FF2B5EF4-FFF2-40B4-BE49-F238E27FC236}">
                <a16:creationId xmlns:a16="http://schemas.microsoft.com/office/drawing/2014/main" id="{F53994FB-8F0C-A172-A070-5CA396524160}"/>
              </a:ext>
            </a:extLst>
          </p:cNvPr>
          <p:cNvSpPr>
            <a:spLocks noChangeArrowheads="1"/>
          </p:cNvSpPr>
          <p:nvPr/>
        </p:nvSpPr>
        <p:spPr bwMode="auto">
          <a:xfrm>
            <a:off x="4881563" y="2082800"/>
            <a:ext cx="392112" cy="258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7447" tIns="38724" rIns="77447" bIns="38724">
            <a:spAutoFit/>
          </a:bodyP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200"/>
              <a:t>Yes</a:t>
            </a:r>
          </a:p>
        </p:txBody>
      </p:sp>
      <p:sp>
        <p:nvSpPr>
          <p:cNvPr id="624671" name="Rectangle 31">
            <a:extLst>
              <a:ext uri="{FF2B5EF4-FFF2-40B4-BE49-F238E27FC236}">
                <a16:creationId xmlns:a16="http://schemas.microsoft.com/office/drawing/2014/main" id="{0E2AF7CA-E306-B587-7347-FC2EE0F36EBD}"/>
              </a:ext>
            </a:extLst>
          </p:cNvPr>
          <p:cNvSpPr>
            <a:spLocks noChangeArrowheads="1"/>
          </p:cNvSpPr>
          <p:nvPr/>
        </p:nvSpPr>
        <p:spPr bwMode="auto">
          <a:xfrm>
            <a:off x="4700588" y="4535488"/>
            <a:ext cx="341312" cy="258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7447" tIns="38724" rIns="77447" bIns="38724">
            <a:spAutoFit/>
          </a:bodyP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200"/>
              <a:t>No</a:t>
            </a:r>
          </a:p>
        </p:txBody>
      </p:sp>
      <p:sp>
        <p:nvSpPr>
          <p:cNvPr id="624672" name="Rectangle 32">
            <a:extLst>
              <a:ext uri="{FF2B5EF4-FFF2-40B4-BE49-F238E27FC236}">
                <a16:creationId xmlns:a16="http://schemas.microsoft.com/office/drawing/2014/main" id="{884C8AB4-490C-A716-FF2F-D555CA0D938B}"/>
              </a:ext>
            </a:extLst>
          </p:cNvPr>
          <p:cNvSpPr>
            <a:spLocks noChangeArrowheads="1"/>
          </p:cNvSpPr>
          <p:nvPr/>
        </p:nvSpPr>
        <p:spPr bwMode="auto">
          <a:xfrm>
            <a:off x="6507163" y="4535488"/>
            <a:ext cx="392112" cy="258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7447" tIns="38724" rIns="77447" bIns="38724">
            <a:spAutoFit/>
          </a:bodyP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200"/>
              <a:t>Yes</a:t>
            </a:r>
          </a:p>
        </p:txBody>
      </p:sp>
      <p:sp>
        <p:nvSpPr>
          <p:cNvPr id="624673" name="Rectangle 33">
            <a:extLst>
              <a:ext uri="{FF2B5EF4-FFF2-40B4-BE49-F238E27FC236}">
                <a16:creationId xmlns:a16="http://schemas.microsoft.com/office/drawing/2014/main" id="{7BBDB086-7D81-A93F-EA6E-93648C44E2D6}"/>
              </a:ext>
            </a:extLst>
          </p:cNvPr>
          <p:cNvSpPr>
            <a:spLocks noChangeArrowheads="1"/>
          </p:cNvSpPr>
          <p:nvPr/>
        </p:nvSpPr>
        <p:spPr bwMode="auto">
          <a:xfrm>
            <a:off x="3471863" y="2128838"/>
            <a:ext cx="793750"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012" tIns="8012" rIns="8012" bIns="8012" anchor="ctr" anchorCtr="1"/>
          <a:lstStyle>
            <a:lvl1pPr defTabSz="822325" eaLnBrk="0" hangingPunct="0">
              <a:defRPr sz="2400">
                <a:solidFill>
                  <a:schemeClr val="tx1"/>
                </a:solidFill>
                <a:latin typeface="Times New Roman" panose="02020603050405020304" pitchFamily="18" charset="0"/>
              </a:defRPr>
            </a:lvl1pPr>
            <a:lvl2pPr marL="727075" indent="-200025" defTabSz="822325" eaLnBrk="0" hangingPunct="0">
              <a:defRPr sz="2400">
                <a:solidFill>
                  <a:schemeClr val="tx1"/>
                </a:solidFill>
                <a:latin typeface="Times New Roman" panose="02020603050405020304" pitchFamily="18" charset="0"/>
              </a:defRPr>
            </a:lvl2pPr>
            <a:lvl3pPr marL="1028700" indent="-206375" defTabSz="822325" eaLnBrk="0" hangingPunct="0">
              <a:defRPr sz="2400">
                <a:solidFill>
                  <a:schemeClr val="tx1"/>
                </a:solidFill>
                <a:latin typeface="Times New Roman" panose="02020603050405020304" pitchFamily="18" charset="0"/>
              </a:defRPr>
            </a:lvl3pPr>
            <a:lvl4pPr marL="1439863" indent="-206375" defTabSz="822325" eaLnBrk="0" hangingPunct="0">
              <a:defRPr sz="2400">
                <a:solidFill>
                  <a:schemeClr val="tx1"/>
                </a:solidFill>
                <a:latin typeface="Times New Roman" panose="02020603050405020304" pitchFamily="18" charset="0"/>
              </a:defRPr>
            </a:lvl4pPr>
            <a:lvl5pPr marL="1852613" indent="-206375" defTabSz="822325" eaLnBrk="0" hangingPunct="0">
              <a:defRPr sz="2400">
                <a:solidFill>
                  <a:schemeClr val="tx1"/>
                </a:solidFill>
                <a:latin typeface="Times New Roman" panose="02020603050405020304" pitchFamily="18" charset="0"/>
              </a:defRPr>
            </a:lvl5pPr>
            <a:lvl6pPr marL="2309813" indent="-206375" defTabSz="822325" eaLnBrk="0" fontAlgn="base" hangingPunct="0">
              <a:spcBef>
                <a:spcPct val="0"/>
              </a:spcBef>
              <a:spcAft>
                <a:spcPct val="0"/>
              </a:spcAft>
              <a:defRPr sz="2400">
                <a:solidFill>
                  <a:schemeClr val="tx1"/>
                </a:solidFill>
                <a:latin typeface="Times New Roman" panose="02020603050405020304" pitchFamily="18" charset="0"/>
              </a:defRPr>
            </a:lvl6pPr>
            <a:lvl7pPr marL="2767013" indent="-206375" defTabSz="822325" eaLnBrk="0" fontAlgn="base" hangingPunct="0">
              <a:spcBef>
                <a:spcPct val="0"/>
              </a:spcBef>
              <a:spcAft>
                <a:spcPct val="0"/>
              </a:spcAft>
              <a:defRPr sz="2400">
                <a:solidFill>
                  <a:schemeClr val="tx1"/>
                </a:solidFill>
                <a:latin typeface="Times New Roman" panose="02020603050405020304" pitchFamily="18" charset="0"/>
              </a:defRPr>
            </a:lvl7pPr>
            <a:lvl8pPr marL="3224213" indent="-206375" defTabSz="822325" eaLnBrk="0" fontAlgn="base" hangingPunct="0">
              <a:spcBef>
                <a:spcPct val="0"/>
              </a:spcBef>
              <a:spcAft>
                <a:spcPct val="0"/>
              </a:spcAft>
              <a:defRPr sz="2400">
                <a:solidFill>
                  <a:schemeClr val="tx1"/>
                </a:solidFill>
                <a:latin typeface="Times New Roman" panose="02020603050405020304" pitchFamily="18" charset="0"/>
              </a:defRPr>
            </a:lvl8pPr>
            <a:lvl9pPr marL="3681413" indent="-206375" defTabSz="822325"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90000"/>
              </a:lnSpc>
              <a:spcAft>
                <a:spcPct val="15000"/>
              </a:spcAft>
            </a:pPr>
            <a:r>
              <a:rPr lang="en-US" altLang="en-US" sz="1200" b="1">
                <a:solidFill>
                  <a:schemeClr val="bg1"/>
                </a:solidFill>
              </a:rPr>
              <a:t>Does A Process Exist?</a:t>
            </a:r>
            <a:endParaRPr lang="en-US" altLang="en-US" sz="1200" b="1">
              <a:solidFill>
                <a:schemeClr val="bg1"/>
              </a:solidFill>
              <a:effectLst>
                <a:outerShdw blurRad="38100" dist="38100" dir="2700000" algn="tl">
                  <a:srgbClr val="C0C0C0"/>
                </a:outerShdw>
              </a:effectLst>
            </a:endParaRPr>
          </a:p>
        </p:txBody>
      </p:sp>
      <p:sp>
        <p:nvSpPr>
          <p:cNvPr id="624674" name="Rectangle 34">
            <a:extLst>
              <a:ext uri="{FF2B5EF4-FFF2-40B4-BE49-F238E27FC236}">
                <a16:creationId xmlns:a16="http://schemas.microsoft.com/office/drawing/2014/main" id="{2EAC7141-4125-A9E0-C5CC-23ABC54BDDD3}"/>
              </a:ext>
            </a:extLst>
          </p:cNvPr>
          <p:cNvSpPr>
            <a:spLocks noChangeArrowheads="1"/>
          </p:cNvSpPr>
          <p:nvPr/>
        </p:nvSpPr>
        <p:spPr bwMode="auto">
          <a:xfrm>
            <a:off x="165100" y="2947988"/>
            <a:ext cx="968375" cy="1719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7447" tIns="38724" rIns="77447" bIns="38724">
            <a:spAutoFit/>
          </a:bodyP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200" i="1"/>
              <a:t>Steps To Design A New Product/ Service Or Redesign Existing Product/ Service</a:t>
            </a:r>
          </a:p>
        </p:txBody>
      </p:sp>
      <p:sp>
        <p:nvSpPr>
          <p:cNvPr id="624675" name="Rectangle 35">
            <a:extLst>
              <a:ext uri="{FF2B5EF4-FFF2-40B4-BE49-F238E27FC236}">
                <a16:creationId xmlns:a16="http://schemas.microsoft.com/office/drawing/2014/main" id="{E02DF775-9190-DB30-95E4-80DD3E8B78F2}"/>
              </a:ext>
            </a:extLst>
          </p:cNvPr>
          <p:cNvSpPr>
            <a:spLocks noChangeArrowheads="1"/>
          </p:cNvSpPr>
          <p:nvPr/>
        </p:nvSpPr>
        <p:spPr bwMode="auto">
          <a:xfrm>
            <a:off x="6726238" y="2597150"/>
            <a:ext cx="1069975" cy="806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7447" tIns="38724" rIns="77447" bIns="38724">
            <a:spAutoFit/>
          </a:bodyP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200" i="1"/>
              <a:t>Steps To Improve An Existing Process</a:t>
            </a:r>
          </a:p>
        </p:txBody>
      </p:sp>
      <p:grpSp>
        <p:nvGrpSpPr>
          <p:cNvPr id="624676" name="Group 36">
            <a:extLst>
              <a:ext uri="{FF2B5EF4-FFF2-40B4-BE49-F238E27FC236}">
                <a16:creationId xmlns:a16="http://schemas.microsoft.com/office/drawing/2014/main" id="{5B265AF0-AC00-35CF-77D0-233D76C69867}"/>
              </a:ext>
            </a:extLst>
          </p:cNvPr>
          <p:cNvGrpSpPr>
            <a:grpSpLocks/>
          </p:cNvGrpSpPr>
          <p:nvPr/>
        </p:nvGrpSpPr>
        <p:grpSpPr bwMode="auto">
          <a:xfrm>
            <a:off x="1349375" y="990600"/>
            <a:ext cx="2501900" cy="4725988"/>
            <a:chOff x="1025" y="824"/>
            <a:chExt cx="1552" cy="3176"/>
          </a:xfrm>
        </p:grpSpPr>
        <p:sp>
          <p:nvSpPr>
            <p:cNvPr id="624677" name="Line 37">
              <a:extLst>
                <a:ext uri="{FF2B5EF4-FFF2-40B4-BE49-F238E27FC236}">
                  <a16:creationId xmlns:a16="http://schemas.microsoft.com/office/drawing/2014/main" id="{653E3244-6BD8-E631-F22E-CAF5FBA4CF46}"/>
                </a:ext>
              </a:extLst>
            </p:cNvPr>
            <p:cNvSpPr>
              <a:spLocks noChangeShapeType="1"/>
            </p:cNvSpPr>
            <p:nvPr/>
          </p:nvSpPr>
          <p:spPr bwMode="auto">
            <a:xfrm flipH="1">
              <a:off x="1897" y="824"/>
              <a:ext cx="672" cy="0"/>
            </a:xfrm>
            <a:prstGeom prst="line">
              <a:avLst/>
            </a:prstGeom>
            <a:noFill/>
            <a:ln w="12700">
              <a:solidFill>
                <a:schemeClr val="tx1"/>
              </a:solidFill>
              <a:prstDash val="sysDot"/>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4678" name="Line 38">
              <a:extLst>
                <a:ext uri="{FF2B5EF4-FFF2-40B4-BE49-F238E27FC236}">
                  <a16:creationId xmlns:a16="http://schemas.microsoft.com/office/drawing/2014/main" id="{271CE1A6-E29E-F3E3-CD4C-6F14543D66F3}"/>
                </a:ext>
              </a:extLst>
            </p:cNvPr>
            <p:cNvSpPr>
              <a:spLocks noChangeShapeType="1"/>
            </p:cNvSpPr>
            <p:nvPr/>
          </p:nvSpPr>
          <p:spPr bwMode="auto">
            <a:xfrm>
              <a:off x="1897" y="824"/>
              <a:ext cx="0" cy="600"/>
            </a:xfrm>
            <a:prstGeom prst="line">
              <a:avLst/>
            </a:prstGeom>
            <a:noFill/>
            <a:ln w="12700">
              <a:solidFill>
                <a:schemeClr val="tx1"/>
              </a:solidFill>
              <a:prstDash val="sysDot"/>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4679" name="Line 39">
              <a:extLst>
                <a:ext uri="{FF2B5EF4-FFF2-40B4-BE49-F238E27FC236}">
                  <a16:creationId xmlns:a16="http://schemas.microsoft.com/office/drawing/2014/main" id="{AC0F4004-0E81-2750-6041-9148DEAC0955}"/>
                </a:ext>
              </a:extLst>
            </p:cNvPr>
            <p:cNvSpPr>
              <a:spLocks noChangeShapeType="1"/>
            </p:cNvSpPr>
            <p:nvPr/>
          </p:nvSpPr>
          <p:spPr bwMode="auto">
            <a:xfrm flipH="1">
              <a:off x="1025" y="1424"/>
              <a:ext cx="872" cy="0"/>
            </a:xfrm>
            <a:prstGeom prst="line">
              <a:avLst/>
            </a:prstGeom>
            <a:noFill/>
            <a:ln w="12700">
              <a:solidFill>
                <a:schemeClr val="tx1"/>
              </a:solidFill>
              <a:prstDash val="sysDot"/>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4680" name="Line 40">
              <a:extLst>
                <a:ext uri="{FF2B5EF4-FFF2-40B4-BE49-F238E27FC236}">
                  <a16:creationId xmlns:a16="http://schemas.microsoft.com/office/drawing/2014/main" id="{FBF4506E-8A79-613A-FF39-ED8344B28D8A}"/>
                </a:ext>
              </a:extLst>
            </p:cNvPr>
            <p:cNvSpPr>
              <a:spLocks noChangeShapeType="1"/>
            </p:cNvSpPr>
            <p:nvPr/>
          </p:nvSpPr>
          <p:spPr bwMode="auto">
            <a:xfrm>
              <a:off x="1025" y="1424"/>
              <a:ext cx="0" cy="2568"/>
            </a:xfrm>
            <a:prstGeom prst="line">
              <a:avLst/>
            </a:prstGeom>
            <a:noFill/>
            <a:ln w="12700">
              <a:solidFill>
                <a:schemeClr val="tx1"/>
              </a:solidFill>
              <a:prstDash val="sysDot"/>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4681" name="Line 41">
              <a:extLst>
                <a:ext uri="{FF2B5EF4-FFF2-40B4-BE49-F238E27FC236}">
                  <a16:creationId xmlns:a16="http://schemas.microsoft.com/office/drawing/2014/main" id="{07118EF9-4445-1068-3B07-A9A52A5069A6}"/>
                </a:ext>
              </a:extLst>
            </p:cNvPr>
            <p:cNvSpPr>
              <a:spLocks noChangeShapeType="1"/>
            </p:cNvSpPr>
            <p:nvPr/>
          </p:nvSpPr>
          <p:spPr bwMode="auto">
            <a:xfrm>
              <a:off x="1025" y="4000"/>
              <a:ext cx="1048" cy="0"/>
            </a:xfrm>
            <a:prstGeom prst="line">
              <a:avLst/>
            </a:prstGeom>
            <a:noFill/>
            <a:ln w="12700">
              <a:solidFill>
                <a:schemeClr val="tx1"/>
              </a:solidFill>
              <a:prstDash val="sysDot"/>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4682" name="Line 42">
              <a:extLst>
                <a:ext uri="{FF2B5EF4-FFF2-40B4-BE49-F238E27FC236}">
                  <a16:creationId xmlns:a16="http://schemas.microsoft.com/office/drawing/2014/main" id="{69E42F9A-46E1-7E38-DB15-F03B3EAABB85}"/>
                </a:ext>
              </a:extLst>
            </p:cNvPr>
            <p:cNvSpPr>
              <a:spLocks noChangeShapeType="1"/>
            </p:cNvSpPr>
            <p:nvPr/>
          </p:nvSpPr>
          <p:spPr bwMode="auto">
            <a:xfrm flipV="1">
              <a:off x="2073" y="1208"/>
              <a:ext cx="0" cy="2792"/>
            </a:xfrm>
            <a:prstGeom prst="line">
              <a:avLst/>
            </a:prstGeom>
            <a:noFill/>
            <a:ln w="12700">
              <a:solidFill>
                <a:schemeClr val="tx1"/>
              </a:solidFill>
              <a:prstDash val="sysDot"/>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4683" name="Line 43">
              <a:extLst>
                <a:ext uri="{FF2B5EF4-FFF2-40B4-BE49-F238E27FC236}">
                  <a16:creationId xmlns:a16="http://schemas.microsoft.com/office/drawing/2014/main" id="{C311EE53-D842-1305-870B-F4B93623DD97}"/>
                </a:ext>
              </a:extLst>
            </p:cNvPr>
            <p:cNvSpPr>
              <a:spLocks noChangeShapeType="1"/>
            </p:cNvSpPr>
            <p:nvPr/>
          </p:nvSpPr>
          <p:spPr bwMode="auto">
            <a:xfrm>
              <a:off x="2073" y="1208"/>
              <a:ext cx="504" cy="0"/>
            </a:xfrm>
            <a:prstGeom prst="line">
              <a:avLst/>
            </a:prstGeom>
            <a:noFill/>
            <a:ln w="12700">
              <a:solidFill>
                <a:schemeClr val="tx1"/>
              </a:solidFill>
              <a:prstDash val="sysDot"/>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24684" name="Rectangle 44">
            <a:extLst>
              <a:ext uri="{FF2B5EF4-FFF2-40B4-BE49-F238E27FC236}">
                <a16:creationId xmlns:a16="http://schemas.microsoft.com/office/drawing/2014/main" id="{B1853DCA-9DB8-8577-F271-380BD83AC412}"/>
              </a:ext>
            </a:extLst>
          </p:cNvPr>
          <p:cNvSpPr>
            <a:spLocks noChangeArrowheads="1"/>
          </p:cNvSpPr>
          <p:nvPr/>
        </p:nvSpPr>
        <p:spPr bwMode="auto">
          <a:xfrm>
            <a:off x="1428750" y="4411663"/>
            <a:ext cx="1147763" cy="338137"/>
          </a:xfrm>
          <a:prstGeom prst="rect">
            <a:avLst/>
          </a:prstGeom>
          <a:solidFill>
            <a:srgbClr val="33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7447" tIns="77447" rIns="77447" bIns="77447">
            <a:spAutoFit/>
          </a:bodyP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chemeClr val="bg1"/>
                </a:solidFill>
                <a:effectLst>
                  <a:outerShdw blurRad="38100" dist="38100" dir="2700000" algn="tl">
                    <a:srgbClr val="000000"/>
                  </a:outerShdw>
                </a:effectLst>
              </a:rPr>
              <a:t>Design</a:t>
            </a:r>
          </a:p>
        </p:txBody>
      </p:sp>
      <p:sp>
        <p:nvSpPr>
          <p:cNvPr id="624685" name="Text Box 45">
            <a:extLst>
              <a:ext uri="{FF2B5EF4-FFF2-40B4-BE49-F238E27FC236}">
                <a16:creationId xmlns:a16="http://schemas.microsoft.com/office/drawing/2014/main" id="{7A0875DE-59BC-6584-302D-757C6DBA47EE}"/>
              </a:ext>
            </a:extLst>
          </p:cNvPr>
          <p:cNvSpPr txBox="1">
            <a:spLocks noChangeArrowheads="1"/>
          </p:cNvSpPr>
          <p:nvPr/>
        </p:nvSpPr>
        <p:spPr bwMode="auto">
          <a:xfrm>
            <a:off x="209550" y="1485900"/>
            <a:ext cx="1009650" cy="327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600" b="1"/>
              <a:t>DMEDVI</a:t>
            </a:r>
          </a:p>
        </p:txBody>
      </p:sp>
      <p:sp>
        <p:nvSpPr>
          <p:cNvPr id="624686" name="Text Box 46">
            <a:extLst>
              <a:ext uri="{FF2B5EF4-FFF2-40B4-BE49-F238E27FC236}">
                <a16:creationId xmlns:a16="http://schemas.microsoft.com/office/drawing/2014/main" id="{4DA5F844-00BB-76B1-5AFE-C9D29ECE0BE2}"/>
              </a:ext>
            </a:extLst>
          </p:cNvPr>
          <p:cNvSpPr txBox="1">
            <a:spLocks noChangeArrowheads="1"/>
          </p:cNvSpPr>
          <p:nvPr/>
        </p:nvSpPr>
        <p:spPr bwMode="auto">
          <a:xfrm>
            <a:off x="7113588" y="1300163"/>
            <a:ext cx="1009650" cy="327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600" b="1"/>
              <a:t>DMAIEC</a:t>
            </a:r>
          </a:p>
        </p:txBody>
      </p:sp>
      <p:sp>
        <p:nvSpPr>
          <p:cNvPr id="624687" name="Text Box 47">
            <a:extLst>
              <a:ext uri="{FF2B5EF4-FFF2-40B4-BE49-F238E27FC236}">
                <a16:creationId xmlns:a16="http://schemas.microsoft.com/office/drawing/2014/main" id="{481A18CD-4ED3-1805-06BC-010AD522A127}"/>
              </a:ext>
            </a:extLst>
          </p:cNvPr>
          <p:cNvSpPr txBox="1">
            <a:spLocks noChangeArrowheads="1"/>
          </p:cNvSpPr>
          <p:nvPr/>
        </p:nvSpPr>
        <p:spPr bwMode="auto">
          <a:xfrm>
            <a:off x="225425" y="228600"/>
            <a:ext cx="7699375" cy="44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a:solidFill>
                  <a:srgbClr val="6666FF"/>
                </a:solidFill>
                <a:latin typeface="Harmony Text" pitchFamily="34" charset="0"/>
              </a:rPr>
              <a:t>Choice and Transfer Model</a:t>
            </a:r>
          </a:p>
        </p:txBody>
      </p:sp>
      <p:sp>
        <p:nvSpPr>
          <p:cNvPr id="624688" name="Text Box 48">
            <a:extLst>
              <a:ext uri="{FF2B5EF4-FFF2-40B4-BE49-F238E27FC236}">
                <a16:creationId xmlns:a16="http://schemas.microsoft.com/office/drawing/2014/main" id="{CF9209B1-4719-B024-B47A-99438998EACB}"/>
              </a:ext>
            </a:extLst>
          </p:cNvPr>
          <p:cNvSpPr txBox="1">
            <a:spLocks noChangeArrowheads="1"/>
          </p:cNvSpPr>
          <p:nvPr/>
        </p:nvSpPr>
        <p:spPr bwMode="auto">
          <a:xfrm>
            <a:off x="8229600" y="2057400"/>
            <a:ext cx="1470025" cy="958850"/>
          </a:xfrm>
          <a:prstGeom prst="rect">
            <a:avLst/>
          </a:prstGeom>
          <a:solidFill>
            <a:srgbClr val="FFFF00"/>
          </a:solidFill>
          <a:ln>
            <a:noFill/>
          </a:ln>
          <a:effectLst/>
          <a:extLs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900" b="1">
                <a:latin typeface="Arial" panose="020B0604020202020204" pitchFamily="34" charset="0"/>
              </a:rPr>
              <a:t>“DMA-MA” Projects Possible!</a:t>
            </a:r>
          </a:p>
        </p:txBody>
      </p:sp>
      <p:sp>
        <p:nvSpPr>
          <p:cNvPr id="624689" name="Rectangle 49">
            <a:extLst>
              <a:ext uri="{FF2B5EF4-FFF2-40B4-BE49-F238E27FC236}">
                <a16:creationId xmlns:a16="http://schemas.microsoft.com/office/drawing/2014/main" id="{34CE1618-36EB-1975-E888-CE4C01A3EA6C}"/>
              </a:ext>
            </a:extLst>
          </p:cNvPr>
          <p:cNvSpPr>
            <a:spLocks noChangeArrowheads="1"/>
          </p:cNvSpPr>
          <p:nvPr/>
        </p:nvSpPr>
        <p:spPr bwMode="auto">
          <a:xfrm>
            <a:off x="7369175" y="5638800"/>
            <a:ext cx="1112838" cy="338138"/>
          </a:xfrm>
          <a:prstGeom prst="rect">
            <a:avLst/>
          </a:prstGeom>
          <a:solidFill>
            <a:schemeClr val="fo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7447" tIns="77447" rIns="77447" bIns="77447">
            <a:spAutoFit/>
          </a:bodyP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200" b="1">
                <a:solidFill>
                  <a:schemeClr val="bg1"/>
                </a:solidFill>
                <a:effectLst>
                  <a:outerShdw blurRad="38100" dist="38100" dir="2700000" algn="tl">
                    <a:srgbClr val="000000"/>
                  </a:outerShdw>
                </a:effectLst>
              </a:rPr>
              <a:t>Execute</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6690" name="Rectangle 2">
            <a:extLst>
              <a:ext uri="{FF2B5EF4-FFF2-40B4-BE49-F238E27FC236}">
                <a16:creationId xmlns:a16="http://schemas.microsoft.com/office/drawing/2014/main" id="{718180B2-2B6A-C296-6797-B0ED033EAE46}"/>
              </a:ext>
            </a:extLst>
          </p:cNvPr>
          <p:cNvSpPr>
            <a:spLocks noGrp="1" noChangeArrowheads="1"/>
          </p:cNvSpPr>
          <p:nvPr>
            <p:ph type="title"/>
          </p:nvPr>
        </p:nvSpPr>
        <p:spPr>
          <a:xfrm>
            <a:off x="225425" y="268288"/>
            <a:ext cx="7467600" cy="381000"/>
          </a:xfrm>
        </p:spPr>
        <p:txBody>
          <a:bodyPr/>
          <a:lstStyle/>
          <a:p>
            <a:r>
              <a:rPr lang="en-US" altLang="en-US"/>
              <a:t>Discussion</a:t>
            </a:r>
            <a:endParaRPr lang="en-US" altLang="en-US" sz="2900"/>
          </a:p>
        </p:txBody>
      </p:sp>
      <p:sp>
        <p:nvSpPr>
          <p:cNvPr id="626691" name="Rectangle 3">
            <a:extLst>
              <a:ext uri="{FF2B5EF4-FFF2-40B4-BE49-F238E27FC236}">
                <a16:creationId xmlns:a16="http://schemas.microsoft.com/office/drawing/2014/main" id="{3B81E88D-82C8-64FB-B933-E09459F62AEB}"/>
              </a:ext>
            </a:extLst>
          </p:cNvPr>
          <p:cNvSpPr>
            <a:spLocks noGrp="1" noChangeArrowheads="1"/>
          </p:cNvSpPr>
          <p:nvPr>
            <p:ph type="body" idx="1"/>
          </p:nvPr>
        </p:nvSpPr>
        <p:spPr>
          <a:xfrm>
            <a:off x="450850" y="941388"/>
            <a:ext cx="8877300" cy="533400"/>
          </a:xfrm>
        </p:spPr>
        <p:txBody>
          <a:bodyPr/>
          <a:lstStyle/>
          <a:p>
            <a:pPr marL="0" indent="0">
              <a:buFont typeface="Symbol" panose="05050102010706020507" pitchFamily="18" charset="2"/>
              <a:buNone/>
            </a:pPr>
            <a:r>
              <a:rPr lang="en-US" altLang="en-US" sz="1800" b="1"/>
              <a:t>What Approach Would You Employ to Address These Business Opportunities?</a:t>
            </a:r>
          </a:p>
        </p:txBody>
      </p:sp>
      <p:sp>
        <p:nvSpPr>
          <p:cNvPr id="626692" name="Rectangle 4">
            <a:extLst>
              <a:ext uri="{FF2B5EF4-FFF2-40B4-BE49-F238E27FC236}">
                <a16:creationId xmlns:a16="http://schemas.microsoft.com/office/drawing/2014/main" id="{CA473F7C-90CC-83B4-DD87-196D555D971D}"/>
              </a:ext>
            </a:extLst>
          </p:cNvPr>
          <p:cNvSpPr>
            <a:spLocks noChangeArrowheads="1"/>
          </p:cNvSpPr>
          <p:nvPr/>
        </p:nvSpPr>
        <p:spPr bwMode="auto">
          <a:xfrm>
            <a:off x="374650" y="1752600"/>
            <a:ext cx="7578725" cy="4740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spAutoFit/>
          </a:bodyPr>
          <a:lstStyle>
            <a:lvl1pPr marL="100013" indent="-100013"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buFontTx/>
              <a:buChar char="•"/>
            </a:pPr>
            <a:r>
              <a:rPr lang="en-US" altLang="en-US" sz="2000"/>
              <a:t>Market Studies indicate an opportunity to develop a new hair care product, to give young consultants that desirable “</a:t>
            </a:r>
            <a:r>
              <a:rPr lang="en-US" altLang="en-US" sz="2000" i="1"/>
              <a:t>gray beard</a:t>
            </a:r>
            <a:r>
              <a:rPr lang="en-US" altLang="en-US" sz="2000"/>
              <a:t>” look.</a:t>
            </a:r>
          </a:p>
          <a:p>
            <a:pPr>
              <a:spcBef>
                <a:spcPct val="50000"/>
              </a:spcBef>
              <a:spcAft>
                <a:spcPct val="25000"/>
              </a:spcAft>
              <a:buFontTx/>
              <a:buChar char="•"/>
            </a:pPr>
            <a:r>
              <a:rPr lang="en-US" altLang="en-US" sz="2000"/>
              <a:t>A large auto manufacturer has experienced problems with separation of tire treads on one of their popular sport-utility vehicles. </a:t>
            </a:r>
          </a:p>
          <a:p>
            <a:pPr>
              <a:spcBef>
                <a:spcPct val="50000"/>
              </a:spcBef>
              <a:spcAft>
                <a:spcPct val="25000"/>
              </a:spcAft>
              <a:buFontTx/>
              <a:buChar char="•"/>
            </a:pPr>
            <a:r>
              <a:rPr lang="en-US" altLang="en-US" sz="2000"/>
              <a:t>Customer feedback indicates low satisfaction with the cycle time for a company’s complaint resolution.</a:t>
            </a:r>
          </a:p>
          <a:p>
            <a:pPr>
              <a:spcBef>
                <a:spcPct val="50000"/>
              </a:spcBef>
              <a:spcAft>
                <a:spcPct val="25000"/>
              </a:spcAft>
              <a:buFontTx/>
              <a:buChar char="•"/>
            </a:pPr>
            <a:r>
              <a:rPr lang="en-US" altLang="en-US" sz="2000"/>
              <a:t>A rapidly expanding medical products company has had limited success with the acquisition and integration of small biotech outfits.</a:t>
            </a:r>
          </a:p>
          <a:p>
            <a:pPr>
              <a:spcBef>
                <a:spcPct val="50000"/>
              </a:spcBef>
              <a:spcAft>
                <a:spcPct val="25000"/>
              </a:spcAft>
              <a:buFontTx/>
              <a:buChar char="•"/>
            </a:pPr>
            <a:r>
              <a:rPr lang="en-US" altLang="en-US" sz="2000"/>
              <a:t>The IT department has been charged with converting the current purchasing system to one based on Internet e-procurement.</a:t>
            </a:r>
          </a:p>
        </p:txBody>
      </p:sp>
      <p:sp>
        <p:nvSpPr>
          <p:cNvPr id="626693" name="Rectangle 5">
            <a:extLst>
              <a:ext uri="{FF2B5EF4-FFF2-40B4-BE49-F238E27FC236}">
                <a16:creationId xmlns:a16="http://schemas.microsoft.com/office/drawing/2014/main" id="{1DADCD0A-DEBB-A88C-C0E4-E9A965A566FB}"/>
              </a:ext>
            </a:extLst>
          </p:cNvPr>
          <p:cNvSpPr>
            <a:spLocks noChangeArrowheads="1"/>
          </p:cNvSpPr>
          <p:nvPr/>
        </p:nvSpPr>
        <p:spPr bwMode="auto">
          <a:xfrm>
            <a:off x="8105775" y="1882775"/>
            <a:ext cx="1276350" cy="457200"/>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6694" name="Rectangle 6">
            <a:extLst>
              <a:ext uri="{FF2B5EF4-FFF2-40B4-BE49-F238E27FC236}">
                <a16:creationId xmlns:a16="http://schemas.microsoft.com/office/drawing/2014/main" id="{48D7E7B9-1DF0-A6A7-989C-ED51B2BBA3BF}"/>
              </a:ext>
            </a:extLst>
          </p:cNvPr>
          <p:cNvSpPr>
            <a:spLocks noChangeArrowheads="1"/>
          </p:cNvSpPr>
          <p:nvPr/>
        </p:nvSpPr>
        <p:spPr bwMode="auto">
          <a:xfrm>
            <a:off x="8105775" y="2667000"/>
            <a:ext cx="1276350" cy="457200"/>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6695" name="Rectangle 7">
            <a:extLst>
              <a:ext uri="{FF2B5EF4-FFF2-40B4-BE49-F238E27FC236}">
                <a16:creationId xmlns:a16="http://schemas.microsoft.com/office/drawing/2014/main" id="{4BCD99B4-92A0-7E14-6936-458644F578F7}"/>
              </a:ext>
            </a:extLst>
          </p:cNvPr>
          <p:cNvSpPr>
            <a:spLocks noChangeArrowheads="1"/>
          </p:cNvSpPr>
          <p:nvPr/>
        </p:nvSpPr>
        <p:spPr bwMode="auto">
          <a:xfrm>
            <a:off x="8105775" y="3505200"/>
            <a:ext cx="1276350" cy="457200"/>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6696" name="Rectangle 8">
            <a:extLst>
              <a:ext uri="{FF2B5EF4-FFF2-40B4-BE49-F238E27FC236}">
                <a16:creationId xmlns:a16="http://schemas.microsoft.com/office/drawing/2014/main" id="{682AFDC6-0C27-F50D-1837-8D420169721B}"/>
              </a:ext>
            </a:extLst>
          </p:cNvPr>
          <p:cNvSpPr>
            <a:spLocks noChangeArrowheads="1"/>
          </p:cNvSpPr>
          <p:nvPr/>
        </p:nvSpPr>
        <p:spPr bwMode="auto">
          <a:xfrm>
            <a:off x="8105775" y="4343400"/>
            <a:ext cx="1276350" cy="457200"/>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6697" name="Rectangle 9">
            <a:extLst>
              <a:ext uri="{FF2B5EF4-FFF2-40B4-BE49-F238E27FC236}">
                <a16:creationId xmlns:a16="http://schemas.microsoft.com/office/drawing/2014/main" id="{A582CC7A-60F9-D149-2A94-69684D95E60C}"/>
              </a:ext>
            </a:extLst>
          </p:cNvPr>
          <p:cNvSpPr>
            <a:spLocks noChangeArrowheads="1"/>
          </p:cNvSpPr>
          <p:nvPr/>
        </p:nvSpPr>
        <p:spPr bwMode="auto">
          <a:xfrm>
            <a:off x="8105775" y="5181600"/>
            <a:ext cx="1276350" cy="458788"/>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8980" name="Rectangle 4">
            <a:extLst>
              <a:ext uri="{FF2B5EF4-FFF2-40B4-BE49-F238E27FC236}">
                <a16:creationId xmlns:a16="http://schemas.microsoft.com/office/drawing/2014/main" id="{85005B9D-CA7F-6371-532F-C6B0C17859EC}"/>
              </a:ext>
            </a:extLst>
          </p:cNvPr>
          <p:cNvSpPr>
            <a:spLocks noGrp="1" noChangeArrowheads="1"/>
          </p:cNvSpPr>
          <p:nvPr>
            <p:ph type="ctrTitle"/>
          </p:nvPr>
        </p:nvSpPr>
        <p:spPr>
          <a:xfrm>
            <a:off x="742950" y="2130425"/>
            <a:ext cx="8420100" cy="1470025"/>
          </a:xfrm>
        </p:spPr>
        <p:txBody>
          <a:bodyPr anchor="ctr"/>
          <a:lstStyle/>
          <a:p>
            <a:pPr algn="l"/>
            <a:r>
              <a:rPr lang="en-US" altLang="en-US" sz="2400"/>
              <a:t>DFSS – 10,000 Meter View</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218" name="Rectangle 2">
            <a:extLst>
              <a:ext uri="{FF2B5EF4-FFF2-40B4-BE49-F238E27FC236}">
                <a16:creationId xmlns:a16="http://schemas.microsoft.com/office/drawing/2014/main" id="{13047C3F-D835-D07E-7CDA-6B01FE113526}"/>
              </a:ext>
            </a:extLst>
          </p:cNvPr>
          <p:cNvSpPr>
            <a:spLocks noGrp="1" noChangeArrowheads="1"/>
          </p:cNvSpPr>
          <p:nvPr>
            <p:ph type="title"/>
          </p:nvPr>
        </p:nvSpPr>
        <p:spPr/>
        <p:txBody>
          <a:bodyPr/>
          <a:lstStyle/>
          <a:p>
            <a:r>
              <a:rPr lang="en-US" altLang="en-US"/>
              <a:t>Briefing Outline</a:t>
            </a:r>
          </a:p>
        </p:txBody>
      </p:sp>
      <p:sp>
        <p:nvSpPr>
          <p:cNvPr id="521219" name="Rectangle 3">
            <a:extLst>
              <a:ext uri="{FF2B5EF4-FFF2-40B4-BE49-F238E27FC236}">
                <a16:creationId xmlns:a16="http://schemas.microsoft.com/office/drawing/2014/main" id="{43F8ABC0-7C1E-5720-B40E-4D7E12BE6255}"/>
              </a:ext>
            </a:extLst>
          </p:cNvPr>
          <p:cNvSpPr>
            <a:spLocks noGrp="1" noChangeArrowheads="1"/>
          </p:cNvSpPr>
          <p:nvPr>
            <p:ph type="body" idx="1"/>
          </p:nvPr>
        </p:nvSpPr>
        <p:spPr/>
        <p:txBody>
          <a:bodyPr/>
          <a:lstStyle/>
          <a:p>
            <a:r>
              <a:rPr lang="en-US" altLang="en-US" b="1"/>
              <a:t>Define</a:t>
            </a:r>
            <a:r>
              <a:rPr lang="en-US" altLang="en-US"/>
              <a:t>: What is Design for Six Sigma (DFSS)?  </a:t>
            </a:r>
          </a:p>
          <a:p>
            <a:endParaRPr lang="en-US" altLang="en-US"/>
          </a:p>
          <a:p>
            <a:r>
              <a:rPr lang="en-US" altLang="en-US" b="1"/>
              <a:t>Describe: </a:t>
            </a:r>
            <a:r>
              <a:rPr lang="en-US" altLang="en-US"/>
              <a:t> Some Key DFSS Tools &amp; Methods</a:t>
            </a:r>
            <a:endParaRPr lang="en-US" altLang="en-US" b="1"/>
          </a:p>
          <a:p>
            <a:endParaRPr lang="en-US" altLang="en-US"/>
          </a:p>
          <a:p>
            <a:r>
              <a:rPr lang="en-US" altLang="en-US" b="1"/>
              <a:t>Discussion: </a:t>
            </a:r>
            <a:r>
              <a:rPr lang="en-US" altLang="en-US"/>
              <a:t>Learning/Application Needs/Objectives for MBBs</a:t>
            </a:r>
          </a:p>
          <a:p>
            <a:endParaRPr lang="en-US" altLang="en-US"/>
          </a:p>
          <a:p>
            <a:r>
              <a:rPr lang="en-US" altLang="en-US" b="1"/>
              <a:t>Conclusion</a:t>
            </a:r>
            <a:r>
              <a:rPr lang="en-US" altLang="en-US"/>
              <a:t>: Next Steps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1874" name="Rectangle 2">
            <a:extLst>
              <a:ext uri="{FF2B5EF4-FFF2-40B4-BE49-F238E27FC236}">
                <a16:creationId xmlns:a16="http://schemas.microsoft.com/office/drawing/2014/main" id="{86200C94-1747-D388-0A4C-02A748A528FF}"/>
              </a:ext>
            </a:extLst>
          </p:cNvPr>
          <p:cNvSpPr>
            <a:spLocks noGrp="1" noChangeArrowheads="1"/>
          </p:cNvSpPr>
          <p:nvPr>
            <p:ph type="title"/>
          </p:nvPr>
        </p:nvSpPr>
        <p:spPr/>
        <p:txBody>
          <a:bodyPr/>
          <a:lstStyle/>
          <a:p>
            <a:r>
              <a:rPr lang="en-US" altLang="en-US"/>
              <a:t>Define Phase</a:t>
            </a:r>
          </a:p>
        </p:txBody>
      </p:sp>
      <p:grpSp>
        <p:nvGrpSpPr>
          <p:cNvPr id="591875" name="Group 3">
            <a:extLst>
              <a:ext uri="{FF2B5EF4-FFF2-40B4-BE49-F238E27FC236}">
                <a16:creationId xmlns:a16="http://schemas.microsoft.com/office/drawing/2014/main" id="{5B8D14BB-964B-8FF4-DDF5-85ECCBBB2F38}"/>
              </a:ext>
            </a:extLst>
          </p:cNvPr>
          <p:cNvGrpSpPr>
            <a:grpSpLocks/>
          </p:cNvGrpSpPr>
          <p:nvPr/>
        </p:nvGrpSpPr>
        <p:grpSpPr bwMode="auto">
          <a:xfrm>
            <a:off x="8855075" y="3495675"/>
            <a:ext cx="495300" cy="739775"/>
            <a:chOff x="5569" y="2445"/>
            <a:chExt cx="413" cy="761"/>
          </a:xfrm>
        </p:grpSpPr>
        <p:sp>
          <p:nvSpPr>
            <p:cNvPr id="591876" name="Freeform 4">
              <a:extLst>
                <a:ext uri="{FF2B5EF4-FFF2-40B4-BE49-F238E27FC236}">
                  <a16:creationId xmlns:a16="http://schemas.microsoft.com/office/drawing/2014/main" id="{9030479E-4A51-F3A6-E0BC-3E7C2BA34D1E}"/>
                </a:ext>
              </a:extLst>
            </p:cNvPr>
            <p:cNvSpPr>
              <a:spLocks/>
            </p:cNvSpPr>
            <p:nvPr/>
          </p:nvSpPr>
          <p:spPr bwMode="auto">
            <a:xfrm>
              <a:off x="5584" y="2445"/>
              <a:ext cx="398" cy="746"/>
            </a:xfrm>
            <a:custGeom>
              <a:avLst/>
              <a:gdLst>
                <a:gd name="T0" fmla="*/ 795 w 795"/>
                <a:gd name="T1" fmla="*/ 90 h 1492"/>
                <a:gd name="T2" fmla="*/ 778 w 795"/>
                <a:gd name="T3" fmla="*/ 219 h 1492"/>
                <a:gd name="T4" fmla="*/ 764 w 795"/>
                <a:gd name="T5" fmla="*/ 402 h 1492"/>
                <a:gd name="T6" fmla="*/ 755 w 795"/>
                <a:gd name="T7" fmla="*/ 616 h 1492"/>
                <a:gd name="T8" fmla="*/ 747 w 795"/>
                <a:gd name="T9" fmla="*/ 841 h 1492"/>
                <a:gd name="T10" fmla="*/ 742 w 795"/>
                <a:gd name="T11" fmla="*/ 1054 h 1492"/>
                <a:gd name="T12" fmla="*/ 739 w 795"/>
                <a:gd name="T13" fmla="*/ 1234 h 1492"/>
                <a:gd name="T14" fmla="*/ 736 w 795"/>
                <a:gd name="T15" fmla="*/ 1357 h 1492"/>
                <a:gd name="T16" fmla="*/ 736 w 795"/>
                <a:gd name="T17" fmla="*/ 1403 h 1492"/>
                <a:gd name="T18" fmla="*/ 283 w 795"/>
                <a:gd name="T19" fmla="*/ 1492 h 1492"/>
                <a:gd name="T20" fmla="*/ 275 w 795"/>
                <a:gd name="T21" fmla="*/ 1479 h 1492"/>
                <a:gd name="T22" fmla="*/ 263 w 795"/>
                <a:gd name="T23" fmla="*/ 1463 h 1492"/>
                <a:gd name="T24" fmla="*/ 247 w 795"/>
                <a:gd name="T25" fmla="*/ 1446 h 1492"/>
                <a:gd name="T26" fmla="*/ 228 w 795"/>
                <a:gd name="T27" fmla="*/ 1426 h 1492"/>
                <a:gd name="T28" fmla="*/ 207 w 795"/>
                <a:gd name="T29" fmla="*/ 1407 h 1492"/>
                <a:gd name="T30" fmla="*/ 183 w 795"/>
                <a:gd name="T31" fmla="*/ 1386 h 1492"/>
                <a:gd name="T32" fmla="*/ 159 w 795"/>
                <a:gd name="T33" fmla="*/ 1365 h 1492"/>
                <a:gd name="T34" fmla="*/ 133 w 795"/>
                <a:gd name="T35" fmla="*/ 1345 h 1492"/>
                <a:gd name="T36" fmla="*/ 109 w 795"/>
                <a:gd name="T37" fmla="*/ 1325 h 1492"/>
                <a:gd name="T38" fmla="*/ 86 w 795"/>
                <a:gd name="T39" fmla="*/ 1306 h 1492"/>
                <a:gd name="T40" fmla="*/ 63 w 795"/>
                <a:gd name="T41" fmla="*/ 1290 h 1492"/>
                <a:gd name="T42" fmla="*/ 45 w 795"/>
                <a:gd name="T43" fmla="*/ 1275 h 1492"/>
                <a:gd name="T44" fmla="*/ 27 w 795"/>
                <a:gd name="T45" fmla="*/ 1263 h 1492"/>
                <a:gd name="T46" fmla="*/ 15 w 795"/>
                <a:gd name="T47" fmla="*/ 1253 h 1492"/>
                <a:gd name="T48" fmla="*/ 7 w 795"/>
                <a:gd name="T49" fmla="*/ 1248 h 1492"/>
                <a:gd name="T50" fmla="*/ 4 w 795"/>
                <a:gd name="T51" fmla="*/ 1245 h 1492"/>
                <a:gd name="T52" fmla="*/ 6 w 795"/>
                <a:gd name="T53" fmla="*/ 1203 h 1492"/>
                <a:gd name="T54" fmla="*/ 9 w 795"/>
                <a:gd name="T55" fmla="*/ 1086 h 1492"/>
                <a:gd name="T56" fmla="*/ 12 w 795"/>
                <a:gd name="T57" fmla="*/ 920 h 1492"/>
                <a:gd name="T58" fmla="*/ 16 w 795"/>
                <a:gd name="T59" fmla="*/ 722 h 1492"/>
                <a:gd name="T60" fmla="*/ 18 w 795"/>
                <a:gd name="T61" fmla="*/ 516 h 1492"/>
                <a:gd name="T62" fmla="*/ 17 w 795"/>
                <a:gd name="T63" fmla="*/ 321 h 1492"/>
                <a:gd name="T64" fmla="*/ 11 w 795"/>
                <a:gd name="T65" fmla="*/ 160 h 1492"/>
                <a:gd name="T66" fmla="*/ 0 w 795"/>
                <a:gd name="T67" fmla="*/ 52 h 1492"/>
                <a:gd name="T68" fmla="*/ 4 w 795"/>
                <a:gd name="T69" fmla="*/ 52 h 1492"/>
                <a:gd name="T70" fmla="*/ 17 w 795"/>
                <a:gd name="T71" fmla="*/ 50 h 1492"/>
                <a:gd name="T72" fmla="*/ 38 w 795"/>
                <a:gd name="T73" fmla="*/ 49 h 1492"/>
                <a:gd name="T74" fmla="*/ 64 w 795"/>
                <a:gd name="T75" fmla="*/ 48 h 1492"/>
                <a:gd name="T76" fmla="*/ 96 w 795"/>
                <a:gd name="T77" fmla="*/ 46 h 1492"/>
                <a:gd name="T78" fmla="*/ 132 w 795"/>
                <a:gd name="T79" fmla="*/ 43 h 1492"/>
                <a:gd name="T80" fmla="*/ 171 w 795"/>
                <a:gd name="T81" fmla="*/ 40 h 1492"/>
                <a:gd name="T82" fmla="*/ 212 w 795"/>
                <a:gd name="T83" fmla="*/ 38 h 1492"/>
                <a:gd name="T84" fmla="*/ 253 w 795"/>
                <a:gd name="T85" fmla="*/ 34 h 1492"/>
                <a:gd name="T86" fmla="*/ 294 w 795"/>
                <a:gd name="T87" fmla="*/ 30 h 1492"/>
                <a:gd name="T88" fmla="*/ 335 w 795"/>
                <a:gd name="T89" fmla="*/ 25 h 1492"/>
                <a:gd name="T90" fmla="*/ 372 w 795"/>
                <a:gd name="T91" fmla="*/ 20 h 1492"/>
                <a:gd name="T92" fmla="*/ 405 w 795"/>
                <a:gd name="T93" fmla="*/ 16 h 1492"/>
                <a:gd name="T94" fmla="*/ 434 w 795"/>
                <a:gd name="T95" fmla="*/ 11 h 1492"/>
                <a:gd name="T96" fmla="*/ 456 w 795"/>
                <a:gd name="T97" fmla="*/ 5 h 1492"/>
                <a:gd name="T98" fmla="*/ 472 w 795"/>
                <a:gd name="T99" fmla="*/ 0 h 1492"/>
                <a:gd name="T100" fmla="*/ 795 w 795"/>
                <a:gd name="T101" fmla="*/ 90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95" h="1492">
                  <a:moveTo>
                    <a:pt x="795" y="90"/>
                  </a:moveTo>
                  <a:lnTo>
                    <a:pt x="778" y="219"/>
                  </a:lnTo>
                  <a:lnTo>
                    <a:pt x="764" y="402"/>
                  </a:lnTo>
                  <a:lnTo>
                    <a:pt x="755" y="616"/>
                  </a:lnTo>
                  <a:lnTo>
                    <a:pt x="747" y="841"/>
                  </a:lnTo>
                  <a:lnTo>
                    <a:pt x="742" y="1054"/>
                  </a:lnTo>
                  <a:lnTo>
                    <a:pt x="739" y="1234"/>
                  </a:lnTo>
                  <a:lnTo>
                    <a:pt x="736" y="1357"/>
                  </a:lnTo>
                  <a:lnTo>
                    <a:pt x="736" y="1403"/>
                  </a:lnTo>
                  <a:lnTo>
                    <a:pt x="283" y="1492"/>
                  </a:lnTo>
                  <a:lnTo>
                    <a:pt x="275" y="1479"/>
                  </a:lnTo>
                  <a:lnTo>
                    <a:pt x="263" y="1463"/>
                  </a:lnTo>
                  <a:lnTo>
                    <a:pt x="247" y="1446"/>
                  </a:lnTo>
                  <a:lnTo>
                    <a:pt x="228" y="1426"/>
                  </a:lnTo>
                  <a:lnTo>
                    <a:pt x="207" y="1407"/>
                  </a:lnTo>
                  <a:lnTo>
                    <a:pt x="183" y="1386"/>
                  </a:lnTo>
                  <a:lnTo>
                    <a:pt x="159" y="1365"/>
                  </a:lnTo>
                  <a:lnTo>
                    <a:pt x="133" y="1345"/>
                  </a:lnTo>
                  <a:lnTo>
                    <a:pt x="109" y="1325"/>
                  </a:lnTo>
                  <a:lnTo>
                    <a:pt x="86" y="1306"/>
                  </a:lnTo>
                  <a:lnTo>
                    <a:pt x="63" y="1290"/>
                  </a:lnTo>
                  <a:lnTo>
                    <a:pt x="45" y="1275"/>
                  </a:lnTo>
                  <a:lnTo>
                    <a:pt x="27" y="1263"/>
                  </a:lnTo>
                  <a:lnTo>
                    <a:pt x="15" y="1253"/>
                  </a:lnTo>
                  <a:lnTo>
                    <a:pt x="7" y="1248"/>
                  </a:lnTo>
                  <a:lnTo>
                    <a:pt x="4" y="1245"/>
                  </a:lnTo>
                  <a:lnTo>
                    <a:pt x="6" y="1203"/>
                  </a:lnTo>
                  <a:lnTo>
                    <a:pt x="9" y="1086"/>
                  </a:lnTo>
                  <a:lnTo>
                    <a:pt x="12" y="920"/>
                  </a:lnTo>
                  <a:lnTo>
                    <a:pt x="16" y="722"/>
                  </a:lnTo>
                  <a:lnTo>
                    <a:pt x="18" y="516"/>
                  </a:lnTo>
                  <a:lnTo>
                    <a:pt x="17" y="321"/>
                  </a:lnTo>
                  <a:lnTo>
                    <a:pt x="11" y="160"/>
                  </a:lnTo>
                  <a:lnTo>
                    <a:pt x="0" y="52"/>
                  </a:lnTo>
                  <a:lnTo>
                    <a:pt x="4" y="52"/>
                  </a:lnTo>
                  <a:lnTo>
                    <a:pt x="17" y="50"/>
                  </a:lnTo>
                  <a:lnTo>
                    <a:pt x="38" y="49"/>
                  </a:lnTo>
                  <a:lnTo>
                    <a:pt x="64" y="48"/>
                  </a:lnTo>
                  <a:lnTo>
                    <a:pt x="96" y="46"/>
                  </a:lnTo>
                  <a:lnTo>
                    <a:pt x="132" y="43"/>
                  </a:lnTo>
                  <a:lnTo>
                    <a:pt x="171" y="40"/>
                  </a:lnTo>
                  <a:lnTo>
                    <a:pt x="212" y="38"/>
                  </a:lnTo>
                  <a:lnTo>
                    <a:pt x="253" y="34"/>
                  </a:lnTo>
                  <a:lnTo>
                    <a:pt x="294" y="30"/>
                  </a:lnTo>
                  <a:lnTo>
                    <a:pt x="335" y="25"/>
                  </a:lnTo>
                  <a:lnTo>
                    <a:pt x="372" y="20"/>
                  </a:lnTo>
                  <a:lnTo>
                    <a:pt x="405" y="16"/>
                  </a:lnTo>
                  <a:lnTo>
                    <a:pt x="434" y="11"/>
                  </a:lnTo>
                  <a:lnTo>
                    <a:pt x="456" y="5"/>
                  </a:lnTo>
                  <a:lnTo>
                    <a:pt x="472" y="0"/>
                  </a:lnTo>
                  <a:lnTo>
                    <a:pt x="795" y="90"/>
                  </a:lnTo>
                  <a:close/>
                </a:path>
              </a:pathLst>
            </a:custGeom>
            <a:solidFill>
              <a:srgbClr val="9B9B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1877" name="Freeform 5">
              <a:extLst>
                <a:ext uri="{FF2B5EF4-FFF2-40B4-BE49-F238E27FC236}">
                  <a16:creationId xmlns:a16="http://schemas.microsoft.com/office/drawing/2014/main" id="{F1325598-5B12-9521-68D7-8D8DE5093780}"/>
                </a:ext>
              </a:extLst>
            </p:cNvPr>
            <p:cNvSpPr>
              <a:spLocks/>
            </p:cNvSpPr>
            <p:nvPr/>
          </p:nvSpPr>
          <p:spPr bwMode="auto">
            <a:xfrm>
              <a:off x="5588" y="2445"/>
              <a:ext cx="381" cy="68"/>
            </a:xfrm>
            <a:custGeom>
              <a:avLst/>
              <a:gdLst>
                <a:gd name="T0" fmla="*/ 0 w 762"/>
                <a:gd name="T1" fmla="*/ 52 h 136"/>
                <a:gd name="T2" fmla="*/ 271 w 762"/>
                <a:gd name="T3" fmla="*/ 136 h 136"/>
                <a:gd name="T4" fmla="*/ 762 w 762"/>
                <a:gd name="T5" fmla="*/ 81 h 136"/>
                <a:gd name="T6" fmla="*/ 459 w 762"/>
                <a:gd name="T7" fmla="*/ 0 h 136"/>
                <a:gd name="T8" fmla="*/ 0 w 762"/>
                <a:gd name="T9" fmla="*/ 52 h 136"/>
              </a:gdLst>
              <a:ahLst/>
              <a:cxnLst>
                <a:cxn ang="0">
                  <a:pos x="T0" y="T1"/>
                </a:cxn>
                <a:cxn ang="0">
                  <a:pos x="T2" y="T3"/>
                </a:cxn>
                <a:cxn ang="0">
                  <a:pos x="T4" y="T5"/>
                </a:cxn>
                <a:cxn ang="0">
                  <a:pos x="T6" y="T7"/>
                </a:cxn>
                <a:cxn ang="0">
                  <a:pos x="T8" y="T9"/>
                </a:cxn>
              </a:cxnLst>
              <a:rect l="0" t="0" r="r" b="b"/>
              <a:pathLst>
                <a:path w="762" h="136">
                  <a:moveTo>
                    <a:pt x="0" y="52"/>
                  </a:moveTo>
                  <a:lnTo>
                    <a:pt x="271" y="136"/>
                  </a:lnTo>
                  <a:lnTo>
                    <a:pt x="762" y="81"/>
                  </a:lnTo>
                  <a:lnTo>
                    <a:pt x="459" y="0"/>
                  </a:lnTo>
                  <a:lnTo>
                    <a:pt x="0" y="52"/>
                  </a:lnTo>
                  <a:close/>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1878" name="Freeform 6">
              <a:extLst>
                <a:ext uri="{FF2B5EF4-FFF2-40B4-BE49-F238E27FC236}">
                  <a16:creationId xmlns:a16="http://schemas.microsoft.com/office/drawing/2014/main" id="{39A6224B-D7FF-EA66-224D-33FD56EF2F41}"/>
                </a:ext>
              </a:extLst>
            </p:cNvPr>
            <p:cNvSpPr>
              <a:spLocks/>
            </p:cNvSpPr>
            <p:nvPr/>
          </p:nvSpPr>
          <p:spPr bwMode="auto">
            <a:xfrm>
              <a:off x="5953" y="2490"/>
              <a:ext cx="29" cy="645"/>
            </a:xfrm>
            <a:custGeom>
              <a:avLst/>
              <a:gdLst>
                <a:gd name="T0" fmla="*/ 56 w 56"/>
                <a:gd name="T1" fmla="*/ 0 h 1289"/>
                <a:gd name="T2" fmla="*/ 53 w 56"/>
                <a:gd name="T3" fmla="*/ 39 h 1289"/>
                <a:gd name="T4" fmla="*/ 45 w 56"/>
                <a:gd name="T5" fmla="*/ 146 h 1289"/>
                <a:gd name="T6" fmla="*/ 33 w 56"/>
                <a:gd name="T7" fmla="*/ 304 h 1289"/>
                <a:gd name="T8" fmla="*/ 21 w 56"/>
                <a:gd name="T9" fmla="*/ 497 h 1289"/>
                <a:gd name="T10" fmla="*/ 9 w 56"/>
                <a:gd name="T11" fmla="*/ 709 h 1289"/>
                <a:gd name="T12" fmla="*/ 2 w 56"/>
                <a:gd name="T13" fmla="*/ 923 h 1289"/>
                <a:gd name="T14" fmla="*/ 0 w 56"/>
                <a:gd name="T15" fmla="*/ 1121 h 1289"/>
                <a:gd name="T16" fmla="*/ 6 w 56"/>
                <a:gd name="T17" fmla="*/ 1289 h 1289"/>
                <a:gd name="T18" fmla="*/ 7 w 56"/>
                <a:gd name="T19" fmla="*/ 1241 h 1289"/>
                <a:gd name="T20" fmla="*/ 11 w 56"/>
                <a:gd name="T21" fmla="*/ 1112 h 1289"/>
                <a:gd name="T22" fmla="*/ 17 w 56"/>
                <a:gd name="T23" fmla="*/ 927 h 1289"/>
                <a:gd name="T24" fmla="*/ 24 w 56"/>
                <a:gd name="T25" fmla="*/ 709 h 1289"/>
                <a:gd name="T26" fmla="*/ 32 w 56"/>
                <a:gd name="T27" fmla="*/ 484 h 1289"/>
                <a:gd name="T28" fmla="*/ 41 w 56"/>
                <a:gd name="T29" fmla="*/ 275 h 1289"/>
                <a:gd name="T30" fmla="*/ 49 w 56"/>
                <a:gd name="T31" fmla="*/ 104 h 1289"/>
                <a:gd name="T32" fmla="*/ 56 w 56"/>
                <a:gd name="T33" fmla="*/ 0 h 1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 h="1289">
                  <a:moveTo>
                    <a:pt x="56" y="0"/>
                  </a:moveTo>
                  <a:lnTo>
                    <a:pt x="53" y="39"/>
                  </a:lnTo>
                  <a:lnTo>
                    <a:pt x="45" y="146"/>
                  </a:lnTo>
                  <a:lnTo>
                    <a:pt x="33" y="304"/>
                  </a:lnTo>
                  <a:lnTo>
                    <a:pt x="21" y="497"/>
                  </a:lnTo>
                  <a:lnTo>
                    <a:pt x="9" y="709"/>
                  </a:lnTo>
                  <a:lnTo>
                    <a:pt x="2" y="923"/>
                  </a:lnTo>
                  <a:lnTo>
                    <a:pt x="0" y="1121"/>
                  </a:lnTo>
                  <a:lnTo>
                    <a:pt x="6" y="1289"/>
                  </a:lnTo>
                  <a:lnTo>
                    <a:pt x="7" y="1241"/>
                  </a:lnTo>
                  <a:lnTo>
                    <a:pt x="11" y="1112"/>
                  </a:lnTo>
                  <a:lnTo>
                    <a:pt x="17" y="927"/>
                  </a:lnTo>
                  <a:lnTo>
                    <a:pt x="24" y="709"/>
                  </a:lnTo>
                  <a:lnTo>
                    <a:pt x="32" y="484"/>
                  </a:lnTo>
                  <a:lnTo>
                    <a:pt x="41" y="275"/>
                  </a:lnTo>
                  <a:lnTo>
                    <a:pt x="49" y="104"/>
                  </a:lnTo>
                  <a:lnTo>
                    <a:pt x="5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1879" name="Freeform 7">
              <a:extLst>
                <a:ext uri="{FF2B5EF4-FFF2-40B4-BE49-F238E27FC236}">
                  <a16:creationId xmlns:a16="http://schemas.microsoft.com/office/drawing/2014/main" id="{78C2234C-0464-DAEE-A3CD-3A153CBA2C4C}"/>
                </a:ext>
              </a:extLst>
            </p:cNvPr>
            <p:cNvSpPr>
              <a:spLocks/>
            </p:cNvSpPr>
            <p:nvPr/>
          </p:nvSpPr>
          <p:spPr bwMode="auto">
            <a:xfrm>
              <a:off x="5859" y="2738"/>
              <a:ext cx="116" cy="62"/>
            </a:xfrm>
            <a:custGeom>
              <a:avLst/>
              <a:gdLst>
                <a:gd name="T0" fmla="*/ 0 w 233"/>
                <a:gd name="T1" fmla="*/ 99 h 125"/>
                <a:gd name="T2" fmla="*/ 3 w 233"/>
                <a:gd name="T3" fmla="*/ 100 h 125"/>
                <a:gd name="T4" fmla="*/ 13 w 233"/>
                <a:gd name="T5" fmla="*/ 103 h 125"/>
                <a:gd name="T6" fmla="*/ 26 w 233"/>
                <a:gd name="T7" fmla="*/ 106 h 125"/>
                <a:gd name="T8" fmla="*/ 45 w 233"/>
                <a:gd name="T9" fmla="*/ 111 h 125"/>
                <a:gd name="T10" fmla="*/ 67 w 233"/>
                <a:gd name="T11" fmla="*/ 114 h 125"/>
                <a:gd name="T12" fmla="*/ 90 w 233"/>
                <a:gd name="T13" fmla="*/ 119 h 125"/>
                <a:gd name="T14" fmla="*/ 114 w 233"/>
                <a:gd name="T15" fmla="*/ 122 h 125"/>
                <a:gd name="T16" fmla="*/ 138 w 233"/>
                <a:gd name="T17" fmla="*/ 124 h 125"/>
                <a:gd name="T18" fmla="*/ 162 w 233"/>
                <a:gd name="T19" fmla="*/ 125 h 125"/>
                <a:gd name="T20" fmla="*/ 184 w 233"/>
                <a:gd name="T21" fmla="*/ 122 h 125"/>
                <a:gd name="T22" fmla="*/ 203 w 233"/>
                <a:gd name="T23" fmla="*/ 118 h 125"/>
                <a:gd name="T24" fmla="*/ 218 w 233"/>
                <a:gd name="T25" fmla="*/ 110 h 125"/>
                <a:gd name="T26" fmla="*/ 228 w 233"/>
                <a:gd name="T27" fmla="*/ 98 h 125"/>
                <a:gd name="T28" fmla="*/ 233 w 233"/>
                <a:gd name="T29" fmla="*/ 82 h 125"/>
                <a:gd name="T30" fmla="*/ 230 w 233"/>
                <a:gd name="T31" fmla="*/ 62 h 125"/>
                <a:gd name="T32" fmla="*/ 220 w 233"/>
                <a:gd name="T33" fmla="*/ 37 h 125"/>
                <a:gd name="T34" fmla="*/ 219 w 233"/>
                <a:gd name="T35" fmla="*/ 36 h 125"/>
                <a:gd name="T36" fmla="*/ 214 w 233"/>
                <a:gd name="T37" fmla="*/ 32 h 125"/>
                <a:gd name="T38" fmla="*/ 207 w 233"/>
                <a:gd name="T39" fmla="*/ 28 h 125"/>
                <a:gd name="T40" fmla="*/ 199 w 233"/>
                <a:gd name="T41" fmla="*/ 22 h 125"/>
                <a:gd name="T42" fmla="*/ 188 w 233"/>
                <a:gd name="T43" fmla="*/ 16 h 125"/>
                <a:gd name="T44" fmla="*/ 175 w 233"/>
                <a:gd name="T45" fmla="*/ 11 h 125"/>
                <a:gd name="T46" fmla="*/ 160 w 233"/>
                <a:gd name="T47" fmla="*/ 6 h 125"/>
                <a:gd name="T48" fmla="*/ 145 w 233"/>
                <a:gd name="T49" fmla="*/ 3 h 125"/>
                <a:gd name="T50" fmla="*/ 128 w 233"/>
                <a:gd name="T51" fmla="*/ 0 h 125"/>
                <a:gd name="T52" fmla="*/ 111 w 233"/>
                <a:gd name="T53" fmla="*/ 3 h 125"/>
                <a:gd name="T54" fmla="*/ 92 w 233"/>
                <a:gd name="T55" fmla="*/ 7 h 125"/>
                <a:gd name="T56" fmla="*/ 74 w 233"/>
                <a:gd name="T57" fmla="*/ 15 h 125"/>
                <a:gd name="T58" fmla="*/ 55 w 233"/>
                <a:gd name="T59" fmla="*/ 28 h 125"/>
                <a:gd name="T60" fmla="*/ 36 w 233"/>
                <a:gd name="T61" fmla="*/ 46 h 125"/>
                <a:gd name="T62" fmla="*/ 17 w 233"/>
                <a:gd name="T63" fmla="*/ 69 h 125"/>
                <a:gd name="T64" fmla="*/ 0 w 233"/>
                <a:gd name="T65" fmla="*/ 9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3" h="125">
                  <a:moveTo>
                    <a:pt x="0" y="99"/>
                  </a:moveTo>
                  <a:lnTo>
                    <a:pt x="3" y="100"/>
                  </a:lnTo>
                  <a:lnTo>
                    <a:pt x="13" y="103"/>
                  </a:lnTo>
                  <a:lnTo>
                    <a:pt x="26" y="106"/>
                  </a:lnTo>
                  <a:lnTo>
                    <a:pt x="45" y="111"/>
                  </a:lnTo>
                  <a:lnTo>
                    <a:pt x="67" y="114"/>
                  </a:lnTo>
                  <a:lnTo>
                    <a:pt x="90" y="119"/>
                  </a:lnTo>
                  <a:lnTo>
                    <a:pt x="114" y="122"/>
                  </a:lnTo>
                  <a:lnTo>
                    <a:pt x="138" y="124"/>
                  </a:lnTo>
                  <a:lnTo>
                    <a:pt x="162" y="125"/>
                  </a:lnTo>
                  <a:lnTo>
                    <a:pt x="184" y="122"/>
                  </a:lnTo>
                  <a:lnTo>
                    <a:pt x="203" y="118"/>
                  </a:lnTo>
                  <a:lnTo>
                    <a:pt x="218" y="110"/>
                  </a:lnTo>
                  <a:lnTo>
                    <a:pt x="228" y="98"/>
                  </a:lnTo>
                  <a:lnTo>
                    <a:pt x="233" y="82"/>
                  </a:lnTo>
                  <a:lnTo>
                    <a:pt x="230" y="62"/>
                  </a:lnTo>
                  <a:lnTo>
                    <a:pt x="220" y="37"/>
                  </a:lnTo>
                  <a:lnTo>
                    <a:pt x="219" y="36"/>
                  </a:lnTo>
                  <a:lnTo>
                    <a:pt x="214" y="32"/>
                  </a:lnTo>
                  <a:lnTo>
                    <a:pt x="207" y="28"/>
                  </a:lnTo>
                  <a:lnTo>
                    <a:pt x="199" y="22"/>
                  </a:lnTo>
                  <a:lnTo>
                    <a:pt x="188" y="16"/>
                  </a:lnTo>
                  <a:lnTo>
                    <a:pt x="175" y="11"/>
                  </a:lnTo>
                  <a:lnTo>
                    <a:pt x="160" y="6"/>
                  </a:lnTo>
                  <a:lnTo>
                    <a:pt x="145" y="3"/>
                  </a:lnTo>
                  <a:lnTo>
                    <a:pt x="128" y="0"/>
                  </a:lnTo>
                  <a:lnTo>
                    <a:pt x="111" y="3"/>
                  </a:lnTo>
                  <a:lnTo>
                    <a:pt x="92" y="7"/>
                  </a:lnTo>
                  <a:lnTo>
                    <a:pt x="74" y="15"/>
                  </a:lnTo>
                  <a:lnTo>
                    <a:pt x="55" y="28"/>
                  </a:lnTo>
                  <a:lnTo>
                    <a:pt x="36" y="46"/>
                  </a:lnTo>
                  <a:lnTo>
                    <a:pt x="17" y="69"/>
                  </a:lnTo>
                  <a:lnTo>
                    <a:pt x="0" y="99"/>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1880" name="Freeform 8">
              <a:extLst>
                <a:ext uri="{FF2B5EF4-FFF2-40B4-BE49-F238E27FC236}">
                  <a16:creationId xmlns:a16="http://schemas.microsoft.com/office/drawing/2014/main" id="{51811CEE-632D-6262-5BD0-A5712ADD12F3}"/>
                </a:ext>
              </a:extLst>
            </p:cNvPr>
            <p:cNvSpPr>
              <a:spLocks/>
            </p:cNvSpPr>
            <p:nvPr/>
          </p:nvSpPr>
          <p:spPr bwMode="auto">
            <a:xfrm>
              <a:off x="5848" y="2947"/>
              <a:ext cx="117" cy="61"/>
            </a:xfrm>
            <a:custGeom>
              <a:avLst/>
              <a:gdLst>
                <a:gd name="T0" fmla="*/ 0 w 234"/>
                <a:gd name="T1" fmla="*/ 100 h 122"/>
                <a:gd name="T2" fmla="*/ 4 w 234"/>
                <a:gd name="T3" fmla="*/ 101 h 122"/>
                <a:gd name="T4" fmla="*/ 13 w 234"/>
                <a:gd name="T5" fmla="*/ 103 h 122"/>
                <a:gd name="T6" fmla="*/ 27 w 234"/>
                <a:gd name="T7" fmla="*/ 107 h 122"/>
                <a:gd name="T8" fmla="*/ 45 w 234"/>
                <a:gd name="T9" fmla="*/ 110 h 122"/>
                <a:gd name="T10" fmla="*/ 67 w 234"/>
                <a:gd name="T11" fmla="*/ 114 h 122"/>
                <a:gd name="T12" fmla="*/ 90 w 234"/>
                <a:gd name="T13" fmla="*/ 118 h 122"/>
                <a:gd name="T14" fmla="*/ 114 w 234"/>
                <a:gd name="T15" fmla="*/ 121 h 122"/>
                <a:gd name="T16" fmla="*/ 139 w 234"/>
                <a:gd name="T17" fmla="*/ 122 h 122"/>
                <a:gd name="T18" fmla="*/ 162 w 234"/>
                <a:gd name="T19" fmla="*/ 122 h 122"/>
                <a:gd name="T20" fmla="*/ 184 w 234"/>
                <a:gd name="T21" fmla="*/ 119 h 122"/>
                <a:gd name="T22" fmla="*/ 204 w 234"/>
                <a:gd name="T23" fmla="*/ 115 h 122"/>
                <a:gd name="T24" fmla="*/ 219 w 234"/>
                <a:gd name="T25" fmla="*/ 107 h 122"/>
                <a:gd name="T26" fmla="*/ 229 w 234"/>
                <a:gd name="T27" fmla="*/ 95 h 122"/>
                <a:gd name="T28" fmla="*/ 234 w 234"/>
                <a:gd name="T29" fmla="*/ 80 h 122"/>
                <a:gd name="T30" fmla="*/ 232 w 234"/>
                <a:gd name="T31" fmla="*/ 59 h 122"/>
                <a:gd name="T32" fmla="*/ 221 w 234"/>
                <a:gd name="T33" fmla="*/ 35 h 122"/>
                <a:gd name="T34" fmla="*/ 220 w 234"/>
                <a:gd name="T35" fmla="*/ 34 h 122"/>
                <a:gd name="T36" fmla="*/ 215 w 234"/>
                <a:gd name="T37" fmla="*/ 31 h 122"/>
                <a:gd name="T38" fmla="*/ 208 w 234"/>
                <a:gd name="T39" fmla="*/ 26 h 122"/>
                <a:gd name="T40" fmla="*/ 199 w 234"/>
                <a:gd name="T41" fmla="*/ 20 h 122"/>
                <a:gd name="T42" fmla="*/ 189 w 234"/>
                <a:gd name="T43" fmla="*/ 15 h 122"/>
                <a:gd name="T44" fmla="*/ 176 w 234"/>
                <a:gd name="T45" fmla="*/ 9 h 122"/>
                <a:gd name="T46" fmla="*/ 161 w 234"/>
                <a:gd name="T47" fmla="*/ 4 h 122"/>
                <a:gd name="T48" fmla="*/ 145 w 234"/>
                <a:gd name="T49" fmla="*/ 1 h 122"/>
                <a:gd name="T50" fmla="*/ 129 w 234"/>
                <a:gd name="T51" fmla="*/ 0 h 122"/>
                <a:gd name="T52" fmla="*/ 111 w 234"/>
                <a:gd name="T53" fmla="*/ 2 h 122"/>
                <a:gd name="T54" fmla="*/ 92 w 234"/>
                <a:gd name="T55" fmla="*/ 6 h 122"/>
                <a:gd name="T56" fmla="*/ 74 w 234"/>
                <a:gd name="T57" fmla="*/ 15 h 122"/>
                <a:gd name="T58" fmla="*/ 55 w 234"/>
                <a:gd name="T59" fmla="*/ 28 h 122"/>
                <a:gd name="T60" fmla="*/ 37 w 234"/>
                <a:gd name="T61" fmla="*/ 46 h 122"/>
                <a:gd name="T62" fmla="*/ 19 w 234"/>
                <a:gd name="T63" fmla="*/ 70 h 122"/>
                <a:gd name="T64" fmla="*/ 0 w 234"/>
                <a:gd name="T65"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4" h="122">
                  <a:moveTo>
                    <a:pt x="0" y="100"/>
                  </a:moveTo>
                  <a:lnTo>
                    <a:pt x="4" y="101"/>
                  </a:lnTo>
                  <a:lnTo>
                    <a:pt x="13" y="103"/>
                  </a:lnTo>
                  <a:lnTo>
                    <a:pt x="27" y="107"/>
                  </a:lnTo>
                  <a:lnTo>
                    <a:pt x="45" y="110"/>
                  </a:lnTo>
                  <a:lnTo>
                    <a:pt x="67" y="114"/>
                  </a:lnTo>
                  <a:lnTo>
                    <a:pt x="90" y="118"/>
                  </a:lnTo>
                  <a:lnTo>
                    <a:pt x="114" y="121"/>
                  </a:lnTo>
                  <a:lnTo>
                    <a:pt x="139" y="122"/>
                  </a:lnTo>
                  <a:lnTo>
                    <a:pt x="162" y="122"/>
                  </a:lnTo>
                  <a:lnTo>
                    <a:pt x="184" y="119"/>
                  </a:lnTo>
                  <a:lnTo>
                    <a:pt x="204" y="115"/>
                  </a:lnTo>
                  <a:lnTo>
                    <a:pt x="219" y="107"/>
                  </a:lnTo>
                  <a:lnTo>
                    <a:pt x="229" y="95"/>
                  </a:lnTo>
                  <a:lnTo>
                    <a:pt x="234" y="80"/>
                  </a:lnTo>
                  <a:lnTo>
                    <a:pt x="232" y="59"/>
                  </a:lnTo>
                  <a:lnTo>
                    <a:pt x="221" y="35"/>
                  </a:lnTo>
                  <a:lnTo>
                    <a:pt x="220" y="34"/>
                  </a:lnTo>
                  <a:lnTo>
                    <a:pt x="215" y="31"/>
                  </a:lnTo>
                  <a:lnTo>
                    <a:pt x="208" y="26"/>
                  </a:lnTo>
                  <a:lnTo>
                    <a:pt x="199" y="20"/>
                  </a:lnTo>
                  <a:lnTo>
                    <a:pt x="189" y="15"/>
                  </a:lnTo>
                  <a:lnTo>
                    <a:pt x="176" y="9"/>
                  </a:lnTo>
                  <a:lnTo>
                    <a:pt x="161" y="4"/>
                  </a:lnTo>
                  <a:lnTo>
                    <a:pt x="145" y="1"/>
                  </a:lnTo>
                  <a:lnTo>
                    <a:pt x="129" y="0"/>
                  </a:lnTo>
                  <a:lnTo>
                    <a:pt x="111" y="2"/>
                  </a:lnTo>
                  <a:lnTo>
                    <a:pt x="92" y="6"/>
                  </a:lnTo>
                  <a:lnTo>
                    <a:pt x="74" y="15"/>
                  </a:lnTo>
                  <a:lnTo>
                    <a:pt x="55" y="28"/>
                  </a:lnTo>
                  <a:lnTo>
                    <a:pt x="37" y="46"/>
                  </a:lnTo>
                  <a:lnTo>
                    <a:pt x="19" y="70"/>
                  </a:lnTo>
                  <a:lnTo>
                    <a:pt x="0" y="10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1881" name="Freeform 9">
              <a:extLst>
                <a:ext uri="{FF2B5EF4-FFF2-40B4-BE49-F238E27FC236}">
                  <a16:creationId xmlns:a16="http://schemas.microsoft.com/office/drawing/2014/main" id="{62350BF8-4B61-9170-0367-A877BD7DFF79}"/>
                </a:ext>
              </a:extLst>
            </p:cNvPr>
            <p:cNvSpPr>
              <a:spLocks/>
            </p:cNvSpPr>
            <p:nvPr/>
          </p:nvSpPr>
          <p:spPr bwMode="auto">
            <a:xfrm>
              <a:off x="5850" y="2516"/>
              <a:ext cx="117" cy="62"/>
            </a:xfrm>
            <a:custGeom>
              <a:avLst/>
              <a:gdLst>
                <a:gd name="T0" fmla="*/ 0 w 232"/>
                <a:gd name="T1" fmla="*/ 99 h 123"/>
                <a:gd name="T2" fmla="*/ 3 w 232"/>
                <a:gd name="T3" fmla="*/ 100 h 123"/>
                <a:gd name="T4" fmla="*/ 12 w 232"/>
                <a:gd name="T5" fmla="*/ 102 h 123"/>
                <a:gd name="T6" fmla="*/ 26 w 232"/>
                <a:gd name="T7" fmla="*/ 106 h 123"/>
                <a:gd name="T8" fmla="*/ 45 w 232"/>
                <a:gd name="T9" fmla="*/ 110 h 123"/>
                <a:gd name="T10" fmla="*/ 67 w 232"/>
                <a:gd name="T11" fmla="*/ 114 h 123"/>
                <a:gd name="T12" fmla="*/ 90 w 232"/>
                <a:gd name="T13" fmla="*/ 118 h 123"/>
                <a:gd name="T14" fmla="*/ 114 w 232"/>
                <a:gd name="T15" fmla="*/ 121 h 123"/>
                <a:gd name="T16" fmla="*/ 138 w 232"/>
                <a:gd name="T17" fmla="*/ 123 h 123"/>
                <a:gd name="T18" fmla="*/ 162 w 232"/>
                <a:gd name="T19" fmla="*/ 123 h 123"/>
                <a:gd name="T20" fmla="*/ 184 w 232"/>
                <a:gd name="T21" fmla="*/ 121 h 123"/>
                <a:gd name="T22" fmla="*/ 202 w 232"/>
                <a:gd name="T23" fmla="*/ 116 h 123"/>
                <a:gd name="T24" fmla="*/ 217 w 232"/>
                <a:gd name="T25" fmla="*/ 108 h 123"/>
                <a:gd name="T26" fmla="*/ 228 w 232"/>
                <a:gd name="T27" fmla="*/ 96 h 123"/>
                <a:gd name="T28" fmla="*/ 232 w 232"/>
                <a:gd name="T29" fmla="*/ 80 h 123"/>
                <a:gd name="T30" fmla="*/ 230 w 232"/>
                <a:gd name="T31" fmla="*/ 61 h 123"/>
                <a:gd name="T32" fmla="*/ 220 w 232"/>
                <a:gd name="T33" fmla="*/ 35 h 123"/>
                <a:gd name="T34" fmla="*/ 218 w 232"/>
                <a:gd name="T35" fmla="*/ 34 h 123"/>
                <a:gd name="T36" fmla="*/ 214 w 232"/>
                <a:gd name="T37" fmla="*/ 31 h 123"/>
                <a:gd name="T38" fmla="*/ 207 w 232"/>
                <a:gd name="T39" fmla="*/ 26 h 123"/>
                <a:gd name="T40" fmla="*/ 199 w 232"/>
                <a:gd name="T41" fmla="*/ 20 h 123"/>
                <a:gd name="T42" fmla="*/ 187 w 232"/>
                <a:gd name="T43" fmla="*/ 15 h 123"/>
                <a:gd name="T44" fmla="*/ 175 w 232"/>
                <a:gd name="T45" fmla="*/ 9 h 123"/>
                <a:gd name="T46" fmla="*/ 161 w 232"/>
                <a:gd name="T47" fmla="*/ 4 h 123"/>
                <a:gd name="T48" fmla="*/ 145 w 232"/>
                <a:gd name="T49" fmla="*/ 1 h 123"/>
                <a:gd name="T50" fmla="*/ 129 w 232"/>
                <a:gd name="T51" fmla="*/ 0 h 123"/>
                <a:gd name="T52" fmla="*/ 110 w 232"/>
                <a:gd name="T53" fmla="*/ 1 h 123"/>
                <a:gd name="T54" fmla="*/ 93 w 232"/>
                <a:gd name="T55" fmla="*/ 5 h 123"/>
                <a:gd name="T56" fmla="*/ 73 w 232"/>
                <a:gd name="T57" fmla="*/ 13 h 123"/>
                <a:gd name="T58" fmla="*/ 55 w 232"/>
                <a:gd name="T59" fmla="*/ 27 h 123"/>
                <a:gd name="T60" fmla="*/ 37 w 232"/>
                <a:gd name="T61" fmla="*/ 44 h 123"/>
                <a:gd name="T62" fmla="*/ 18 w 232"/>
                <a:gd name="T63" fmla="*/ 69 h 123"/>
                <a:gd name="T64" fmla="*/ 0 w 232"/>
                <a:gd name="T65" fmla="*/ 9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2" h="123">
                  <a:moveTo>
                    <a:pt x="0" y="99"/>
                  </a:moveTo>
                  <a:lnTo>
                    <a:pt x="3" y="100"/>
                  </a:lnTo>
                  <a:lnTo>
                    <a:pt x="12" y="102"/>
                  </a:lnTo>
                  <a:lnTo>
                    <a:pt x="26" y="106"/>
                  </a:lnTo>
                  <a:lnTo>
                    <a:pt x="45" y="110"/>
                  </a:lnTo>
                  <a:lnTo>
                    <a:pt x="67" y="114"/>
                  </a:lnTo>
                  <a:lnTo>
                    <a:pt x="90" y="118"/>
                  </a:lnTo>
                  <a:lnTo>
                    <a:pt x="114" y="121"/>
                  </a:lnTo>
                  <a:lnTo>
                    <a:pt x="138" y="123"/>
                  </a:lnTo>
                  <a:lnTo>
                    <a:pt x="162" y="123"/>
                  </a:lnTo>
                  <a:lnTo>
                    <a:pt x="184" y="121"/>
                  </a:lnTo>
                  <a:lnTo>
                    <a:pt x="202" y="116"/>
                  </a:lnTo>
                  <a:lnTo>
                    <a:pt x="217" y="108"/>
                  </a:lnTo>
                  <a:lnTo>
                    <a:pt x="228" y="96"/>
                  </a:lnTo>
                  <a:lnTo>
                    <a:pt x="232" y="80"/>
                  </a:lnTo>
                  <a:lnTo>
                    <a:pt x="230" y="61"/>
                  </a:lnTo>
                  <a:lnTo>
                    <a:pt x="220" y="35"/>
                  </a:lnTo>
                  <a:lnTo>
                    <a:pt x="218" y="34"/>
                  </a:lnTo>
                  <a:lnTo>
                    <a:pt x="214" y="31"/>
                  </a:lnTo>
                  <a:lnTo>
                    <a:pt x="207" y="26"/>
                  </a:lnTo>
                  <a:lnTo>
                    <a:pt x="199" y="20"/>
                  </a:lnTo>
                  <a:lnTo>
                    <a:pt x="187" y="15"/>
                  </a:lnTo>
                  <a:lnTo>
                    <a:pt x="175" y="9"/>
                  </a:lnTo>
                  <a:lnTo>
                    <a:pt x="161" y="4"/>
                  </a:lnTo>
                  <a:lnTo>
                    <a:pt x="145" y="1"/>
                  </a:lnTo>
                  <a:lnTo>
                    <a:pt x="129" y="0"/>
                  </a:lnTo>
                  <a:lnTo>
                    <a:pt x="110" y="1"/>
                  </a:lnTo>
                  <a:lnTo>
                    <a:pt x="93" y="5"/>
                  </a:lnTo>
                  <a:lnTo>
                    <a:pt x="73" y="13"/>
                  </a:lnTo>
                  <a:lnTo>
                    <a:pt x="55" y="27"/>
                  </a:lnTo>
                  <a:lnTo>
                    <a:pt x="37" y="44"/>
                  </a:lnTo>
                  <a:lnTo>
                    <a:pt x="18" y="69"/>
                  </a:lnTo>
                  <a:lnTo>
                    <a:pt x="0" y="99"/>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1882" name="Freeform 10">
              <a:extLst>
                <a:ext uri="{FF2B5EF4-FFF2-40B4-BE49-F238E27FC236}">
                  <a16:creationId xmlns:a16="http://schemas.microsoft.com/office/drawing/2014/main" id="{3A468859-571F-E2A2-4A7D-9F187E678C4E}"/>
                </a:ext>
              </a:extLst>
            </p:cNvPr>
            <p:cNvSpPr>
              <a:spLocks/>
            </p:cNvSpPr>
            <p:nvPr/>
          </p:nvSpPr>
          <p:spPr bwMode="auto">
            <a:xfrm>
              <a:off x="5760" y="2532"/>
              <a:ext cx="186" cy="172"/>
            </a:xfrm>
            <a:custGeom>
              <a:avLst/>
              <a:gdLst>
                <a:gd name="T0" fmla="*/ 204 w 373"/>
                <a:gd name="T1" fmla="*/ 343 h 344"/>
                <a:gd name="T2" fmla="*/ 241 w 373"/>
                <a:gd name="T3" fmla="*/ 336 h 344"/>
                <a:gd name="T4" fmla="*/ 274 w 373"/>
                <a:gd name="T5" fmla="*/ 323 h 344"/>
                <a:gd name="T6" fmla="*/ 304 w 373"/>
                <a:gd name="T7" fmla="*/ 304 h 344"/>
                <a:gd name="T8" fmla="*/ 330 w 373"/>
                <a:gd name="T9" fmla="*/ 281 h 344"/>
                <a:gd name="T10" fmla="*/ 350 w 373"/>
                <a:gd name="T11" fmla="*/ 253 h 344"/>
                <a:gd name="T12" fmla="*/ 365 w 373"/>
                <a:gd name="T13" fmla="*/ 222 h 344"/>
                <a:gd name="T14" fmla="*/ 372 w 373"/>
                <a:gd name="T15" fmla="*/ 188 h 344"/>
                <a:gd name="T16" fmla="*/ 372 w 373"/>
                <a:gd name="T17" fmla="*/ 153 h 344"/>
                <a:gd name="T18" fmla="*/ 365 w 373"/>
                <a:gd name="T19" fmla="*/ 120 h 344"/>
                <a:gd name="T20" fmla="*/ 350 w 373"/>
                <a:gd name="T21" fmla="*/ 90 h 344"/>
                <a:gd name="T22" fmla="*/ 330 w 373"/>
                <a:gd name="T23" fmla="*/ 62 h 344"/>
                <a:gd name="T24" fmla="*/ 304 w 373"/>
                <a:gd name="T25" fmla="*/ 39 h 344"/>
                <a:gd name="T26" fmla="*/ 274 w 373"/>
                <a:gd name="T27" fmla="*/ 20 h 344"/>
                <a:gd name="T28" fmla="*/ 241 w 373"/>
                <a:gd name="T29" fmla="*/ 8 h 344"/>
                <a:gd name="T30" fmla="*/ 204 w 373"/>
                <a:gd name="T31" fmla="*/ 1 h 344"/>
                <a:gd name="T32" fmla="*/ 166 w 373"/>
                <a:gd name="T33" fmla="*/ 1 h 344"/>
                <a:gd name="T34" fmla="*/ 130 w 373"/>
                <a:gd name="T35" fmla="*/ 8 h 344"/>
                <a:gd name="T36" fmla="*/ 98 w 373"/>
                <a:gd name="T37" fmla="*/ 20 h 344"/>
                <a:gd name="T38" fmla="*/ 68 w 373"/>
                <a:gd name="T39" fmla="*/ 39 h 344"/>
                <a:gd name="T40" fmla="*/ 43 w 373"/>
                <a:gd name="T41" fmla="*/ 62 h 344"/>
                <a:gd name="T42" fmla="*/ 23 w 373"/>
                <a:gd name="T43" fmla="*/ 90 h 344"/>
                <a:gd name="T44" fmla="*/ 8 w 373"/>
                <a:gd name="T45" fmla="*/ 120 h 344"/>
                <a:gd name="T46" fmla="*/ 1 w 373"/>
                <a:gd name="T47" fmla="*/ 153 h 344"/>
                <a:gd name="T48" fmla="*/ 1 w 373"/>
                <a:gd name="T49" fmla="*/ 188 h 344"/>
                <a:gd name="T50" fmla="*/ 8 w 373"/>
                <a:gd name="T51" fmla="*/ 222 h 344"/>
                <a:gd name="T52" fmla="*/ 23 w 373"/>
                <a:gd name="T53" fmla="*/ 253 h 344"/>
                <a:gd name="T54" fmla="*/ 43 w 373"/>
                <a:gd name="T55" fmla="*/ 281 h 344"/>
                <a:gd name="T56" fmla="*/ 68 w 373"/>
                <a:gd name="T57" fmla="*/ 304 h 344"/>
                <a:gd name="T58" fmla="*/ 98 w 373"/>
                <a:gd name="T59" fmla="*/ 323 h 344"/>
                <a:gd name="T60" fmla="*/ 130 w 373"/>
                <a:gd name="T61" fmla="*/ 336 h 344"/>
                <a:gd name="T62" fmla="*/ 166 w 373"/>
                <a:gd name="T63" fmla="*/ 343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3" h="344">
                  <a:moveTo>
                    <a:pt x="184" y="344"/>
                  </a:moveTo>
                  <a:lnTo>
                    <a:pt x="204" y="343"/>
                  </a:lnTo>
                  <a:lnTo>
                    <a:pt x="222" y="341"/>
                  </a:lnTo>
                  <a:lnTo>
                    <a:pt x="241" y="336"/>
                  </a:lnTo>
                  <a:lnTo>
                    <a:pt x="258" y="330"/>
                  </a:lnTo>
                  <a:lnTo>
                    <a:pt x="274" y="323"/>
                  </a:lnTo>
                  <a:lnTo>
                    <a:pt x="290" y="314"/>
                  </a:lnTo>
                  <a:lnTo>
                    <a:pt x="304" y="304"/>
                  </a:lnTo>
                  <a:lnTo>
                    <a:pt x="318" y="294"/>
                  </a:lnTo>
                  <a:lnTo>
                    <a:pt x="330" y="281"/>
                  </a:lnTo>
                  <a:lnTo>
                    <a:pt x="341" y="267"/>
                  </a:lnTo>
                  <a:lnTo>
                    <a:pt x="350" y="253"/>
                  </a:lnTo>
                  <a:lnTo>
                    <a:pt x="358" y="238"/>
                  </a:lnTo>
                  <a:lnTo>
                    <a:pt x="365" y="222"/>
                  </a:lnTo>
                  <a:lnTo>
                    <a:pt x="370" y="205"/>
                  </a:lnTo>
                  <a:lnTo>
                    <a:pt x="372" y="188"/>
                  </a:lnTo>
                  <a:lnTo>
                    <a:pt x="373" y="170"/>
                  </a:lnTo>
                  <a:lnTo>
                    <a:pt x="372" y="153"/>
                  </a:lnTo>
                  <a:lnTo>
                    <a:pt x="370" y="136"/>
                  </a:lnTo>
                  <a:lnTo>
                    <a:pt x="365" y="120"/>
                  </a:lnTo>
                  <a:lnTo>
                    <a:pt x="358" y="105"/>
                  </a:lnTo>
                  <a:lnTo>
                    <a:pt x="350" y="90"/>
                  </a:lnTo>
                  <a:lnTo>
                    <a:pt x="341" y="76"/>
                  </a:lnTo>
                  <a:lnTo>
                    <a:pt x="330" y="62"/>
                  </a:lnTo>
                  <a:lnTo>
                    <a:pt x="318" y="50"/>
                  </a:lnTo>
                  <a:lnTo>
                    <a:pt x="304" y="39"/>
                  </a:lnTo>
                  <a:lnTo>
                    <a:pt x="290" y="28"/>
                  </a:lnTo>
                  <a:lnTo>
                    <a:pt x="274" y="20"/>
                  </a:lnTo>
                  <a:lnTo>
                    <a:pt x="258" y="13"/>
                  </a:lnTo>
                  <a:lnTo>
                    <a:pt x="241" y="8"/>
                  </a:lnTo>
                  <a:lnTo>
                    <a:pt x="222" y="3"/>
                  </a:lnTo>
                  <a:lnTo>
                    <a:pt x="204" y="1"/>
                  </a:lnTo>
                  <a:lnTo>
                    <a:pt x="184" y="0"/>
                  </a:lnTo>
                  <a:lnTo>
                    <a:pt x="166" y="1"/>
                  </a:lnTo>
                  <a:lnTo>
                    <a:pt x="147" y="3"/>
                  </a:lnTo>
                  <a:lnTo>
                    <a:pt x="130" y="8"/>
                  </a:lnTo>
                  <a:lnTo>
                    <a:pt x="114" y="13"/>
                  </a:lnTo>
                  <a:lnTo>
                    <a:pt x="98" y="20"/>
                  </a:lnTo>
                  <a:lnTo>
                    <a:pt x="83" y="28"/>
                  </a:lnTo>
                  <a:lnTo>
                    <a:pt x="68" y="39"/>
                  </a:lnTo>
                  <a:lnTo>
                    <a:pt x="55" y="50"/>
                  </a:lnTo>
                  <a:lnTo>
                    <a:pt x="43" y="62"/>
                  </a:lnTo>
                  <a:lnTo>
                    <a:pt x="32" y="76"/>
                  </a:lnTo>
                  <a:lnTo>
                    <a:pt x="23" y="90"/>
                  </a:lnTo>
                  <a:lnTo>
                    <a:pt x="15" y="105"/>
                  </a:lnTo>
                  <a:lnTo>
                    <a:pt x="8" y="120"/>
                  </a:lnTo>
                  <a:lnTo>
                    <a:pt x="3" y="136"/>
                  </a:lnTo>
                  <a:lnTo>
                    <a:pt x="1" y="153"/>
                  </a:lnTo>
                  <a:lnTo>
                    <a:pt x="0" y="170"/>
                  </a:lnTo>
                  <a:lnTo>
                    <a:pt x="1" y="188"/>
                  </a:lnTo>
                  <a:lnTo>
                    <a:pt x="3" y="205"/>
                  </a:lnTo>
                  <a:lnTo>
                    <a:pt x="8" y="222"/>
                  </a:lnTo>
                  <a:lnTo>
                    <a:pt x="15" y="238"/>
                  </a:lnTo>
                  <a:lnTo>
                    <a:pt x="23" y="253"/>
                  </a:lnTo>
                  <a:lnTo>
                    <a:pt x="32" y="267"/>
                  </a:lnTo>
                  <a:lnTo>
                    <a:pt x="43" y="281"/>
                  </a:lnTo>
                  <a:lnTo>
                    <a:pt x="55" y="294"/>
                  </a:lnTo>
                  <a:lnTo>
                    <a:pt x="68" y="304"/>
                  </a:lnTo>
                  <a:lnTo>
                    <a:pt x="83" y="314"/>
                  </a:lnTo>
                  <a:lnTo>
                    <a:pt x="98" y="323"/>
                  </a:lnTo>
                  <a:lnTo>
                    <a:pt x="114" y="330"/>
                  </a:lnTo>
                  <a:lnTo>
                    <a:pt x="130" y="336"/>
                  </a:lnTo>
                  <a:lnTo>
                    <a:pt x="147" y="341"/>
                  </a:lnTo>
                  <a:lnTo>
                    <a:pt x="166" y="343"/>
                  </a:lnTo>
                  <a:lnTo>
                    <a:pt x="184" y="344"/>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1883" name="Freeform 11">
              <a:extLst>
                <a:ext uri="{FF2B5EF4-FFF2-40B4-BE49-F238E27FC236}">
                  <a16:creationId xmlns:a16="http://schemas.microsoft.com/office/drawing/2014/main" id="{C287C90F-5D82-6338-3986-3CF8A99A0D96}"/>
                </a:ext>
              </a:extLst>
            </p:cNvPr>
            <p:cNvSpPr>
              <a:spLocks/>
            </p:cNvSpPr>
            <p:nvPr/>
          </p:nvSpPr>
          <p:spPr bwMode="auto">
            <a:xfrm>
              <a:off x="5764" y="2965"/>
              <a:ext cx="187" cy="168"/>
            </a:xfrm>
            <a:custGeom>
              <a:avLst/>
              <a:gdLst>
                <a:gd name="T0" fmla="*/ 204 w 373"/>
                <a:gd name="T1" fmla="*/ 337 h 338"/>
                <a:gd name="T2" fmla="*/ 241 w 373"/>
                <a:gd name="T3" fmla="*/ 330 h 338"/>
                <a:gd name="T4" fmla="*/ 274 w 373"/>
                <a:gd name="T5" fmla="*/ 317 h 338"/>
                <a:gd name="T6" fmla="*/ 304 w 373"/>
                <a:gd name="T7" fmla="*/ 300 h 338"/>
                <a:gd name="T8" fmla="*/ 329 w 373"/>
                <a:gd name="T9" fmla="*/ 277 h 338"/>
                <a:gd name="T10" fmla="*/ 350 w 373"/>
                <a:gd name="T11" fmla="*/ 249 h 338"/>
                <a:gd name="T12" fmla="*/ 365 w 373"/>
                <a:gd name="T13" fmla="*/ 218 h 338"/>
                <a:gd name="T14" fmla="*/ 372 w 373"/>
                <a:gd name="T15" fmla="*/ 185 h 338"/>
                <a:gd name="T16" fmla="*/ 372 w 373"/>
                <a:gd name="T17" fmla="*/ 150 h 338"/>
                <a:gd name="T18" fmla="*/ 365 w 373"/>
                <a:gd name="T19" fmla="*/ 118 h 338"/>
                <a:gd name="T20" fmla="*/ 350 w 373"/>
                <a:gd name="T21" fmla="*/ 87 h 338"/>
                <a:gd name="T22" fmla="*/ 329 w 373"/>
                <a:gd name="T23" fmla="*/ 60 h 338"/>
                <a:gd name="T24" fmla="*/ 304 w 373"/>
                <a:gd name="T25" fmla="*/ 38 h 338"/>
                <a:gd name="T26" fmla="*/ 274 w 373"/>
                <a:gd name="T27" fmla="*/ 20 h 338"/>
                <a:gd name="T28" fmla="*/ 241 w 373"/>
                <a:gd name="T29" fmla="*/ 7 h 338"/>
                <a:gd name="T30" fmla="*/ 204 w 373"/>
                <a:gd name="T31" fmla="*/ 1 h 338"/>
                <a:gd name="T32" fmla="*/ 166 w 373"/>
                <a:gd name="T33" fmla="*/ 1 h 338"/>
                <a:gd name="T34" fmla="*/ 130 w 373"/>
                <a:gd name="T35" fmla="*/ 7 h 338"/>
                <a:gd name="T36" fmla="*/ 97 w 373"/>
                <a:gd name="T37" fmla="*/ 20 h 338"/>
                <a:gd name="T38" fmla="*/ 67 w 373"/>
                <a:gd name="T39" fmla="*/ 38 h 338"/>
                <a:gd name="T40" fmla="*/ 43 w 373"/>
                <a:gd name="T41" fmla="*/ 60 h 338"/>
                <a:gd name="T42" fmla="*/ 22 w 373"/>
                <a:gd name="T43" fmla="*/ 87 h 338"/>
                <a:gd name="T44" fmla="*/ 8 w 373"/>
                <a:gd name="T45" fmla="*/ 118 h 338"/>
                <a:gd name="T46" fmla="*/ 1 w 373"/>
                <a:gd name="T47" fmla="*/ 150 h 338"/>
                <a:gd name="T48" fmla="*/ 1 w 373"/>
                <a:gd name="T49" fmla="*/ 185 h 338"/>
                <a:gd name="T50" fmla="*/ 8 w 373"/>
                <a:gd name="T51" fmla="*/ 218 h 338"/>
                <a:gd name="T52" fmla="*/ 22 w 373"/>
                <a:gd name="T53" fmla="*/ 249 h 338"/>
                <a:gd name="T54" fmla="*/ 43 w 373"/>
                <a:gd name="T55" fmla="*/ 277 h 338"/>
                <a:gd name="T56" fmla="*/ 67 w 373"/>
                <a:gd name="T57" fmla="*/ 300 h 338"/>
                <a:gd name="T58" fmla="*/ 97 w 373"/>
                <a:gd name="T59" fmla="*/ 317 h 338"/>
                <a:gd name="T60" fmla="*/ 130 w 373"/>
                <a:gd name="T61" fmla="*/ 330 h 338"/>
                <a:gd name="T62" fmla="*/ 166 w 373"/>
                <a:gd name="T63" fmla="*/ 337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3" h="338">
                  <a:moveTo>
                    <a:pt x="184" y="338"/>
                  </a:moveTo>
                  <a:lnTo>
                    <a:pt x="204" y="337"/>
                  </a:lnTo>
                  <a:lnTo>
                    <a:pt x="222" y="334"/>
                  </a:lnTo>
                  <a:lnTo>
                    <a:pt x="241" y="330"/>
                  </a:lnTo>
                  <a:lnTo>
                    <a:pt x="258" y="325"/>
                  </a:lnTo>
                  <a:lnTo>
                    <a:pt x="274" y="317"/>
                  </a:lnTo>
                  <a:lnTo>
                    <a:pt x="289" y="309"/>
                  </a:lnTo>
                  <a:lnTo>
                    <a:pt x="304" y="300"/>
                  </a:lnTo>
                  <a:lnTo>
                    <a:pt x="318" y="288"/>
                  </a:lnTo>
                  <a:lnTo>
                    <a:pt x="329" y="277"/>
                  </a:lnTo>
                  <a:lnTo>
                    <a:pt x="341" y="263"/>
                  </a:lnTo>
                  <a:lnTo>
                    <a:pt x="350" y="249"/>
                  </a:lnTo>
                  <a:lnTo>
                    <a:pt x="358" y="234"/>
                  </a:lnTo>
                  <a:lnTo>
                    <a:pt x="365" y="218"/>
                  </a:lnTo>
                  <a:lnTo>
                    <a:pt x="370" y="202"/>
                  </a:lnTo>
                  <a:lnTo>
                    <a:pt x="372" y="185"/>
                  </a:lnTo>
                  <a:lnTo>
                    <a:pt x="373" y="167"/>
                  </a:lnTo>
                  <a:lnTo>
                    <a:pt x="372" y="150"/>
                  </a:lnTo>
                  <a:lnTo>
                    <a:pt x="370" y="134"/>
                  </a:lnTo>
                  <a:lnTo>
                    <a:pt x="365" y="118"/>
                  </a:lnTo>
                  <a:lnTo>
                    <a:pt x="358" y="102"/>
                  </a:lnTo>
                  <a:lnTo>
                    <a:pt x="350" y="87"/>
                  </a:lnTo>
                  <a:lnTo>
                    <a:pt x="341" y="74"/>
                  </a:lnTo>
                  <a:lnTo>
                    <a:pt x="329" y="60"/>
                  </a:lnTo>
                  <a:lnTo>
                    <a:pt x="318" y="49"/>
                  </a:lnTo>
                  <a:lnTo>
                    <a:pt x="304" y="38"/>
                  </a:lnTo>
                  <a:lnTo>
                    <a:pt x="289" y="29"/>
                  </a:lnTo>
                  <a:lnTo>
                    <a:pt x="274" y="20"/>
                  </a:lnTo>
                  <a:lnTo>
                    <a:pt x="258" y="13"/>
                  </a:lnTo>
                  <a:lnTo>
                    <a:pt x="241" y="7"/>
                  </a:lnTo>
                  <a:lnTo>
                    <a:pt x="222" y="4"/>
                  </a:lnTo>
                  <a:lnTo>
                    <a:pt x="204" y="1"/>
                  </a:lnTo>
                  <a:lnTo>
                    <a:pt x="184" y="0"/>
                  </a:lnTo>
                  <a:lnTo>
                    <a:pt x="166" y="1"/>
                  </a:lnTo>
                  <a:lnTo>
                    <a:pt x="147" y="4"/>
                  </a:lnTo>
                  <a:lnTo>
                    <a:pt x="130" y="7"/>
                  </a:lnTo>
                  <a:lnTo>
                    <a:pt x="113" y="13"/>
                  </a:lnTo>
                  <a:lnTo>
                    <a:pt x="97" y="20"/>
                  </a:lnTo>
                  <a:lnTo>
                    <a:pt x="82" y="29"/>
                  </a:lnTo>
                  <a:lnTo>
                    <a:pt x="67" y="38"/>
                  </a:lnTo>
                  <a:lnTo>
                    <a:pt x="54" y="49"/>
                  </a:lnTo>
                  <a:lnTo>
                    <a:pt x="43" y="60"/>
                  </a:lnTo>
                  <a:lnTo>
                    <a:pt x="31" y="74"/>
                  </a:lnTo>
                  <a:lnTo>
                    <a:pt x="22" y="87"/>
                  </a:lnTo>
                  <a:lnTo>
                    <a:pt x="15" y="102"/>
                  </a:lnTo>
                  <a:lnTo>
                    <a:pt x="8" y="118"/>
                  </a:lnTo>
                  <a:lnTo>
                    <a:pt x="4" y="134"/>
                  </a:lnTo>
                  <a:lnTo>
                    <a:pt x="1" y="150"/>
                  </a:lnTo>
                  <a:lnTo>
                    <a:pt x="0" y="167"/>
                  </a:lnTo>
                  <a:lnTo>
                    <a:pt x="1" y="185"/>
                  </a:lnTo>
                  <a:lnTo>
                    <a:pt x="4" y="202"/>
                  </a:lnTo>
                  <a:lnTo>
                    <a:pt x="8" y="218"/>
                  </a:lnTo>
                  <a:lnTo>
                    <a:pt x="15" y="234"/>
                  </a:lnTo>
                  <a:lnTo>
                    <a:pt x="22" y="249"/>
                  </a:lnTo>
                  <a:lnTo>
                    <a:pt x="31" y="263"/>
                  </a:lnTo>
                  <a:lnTo>
                    <a:pt x="43" y="277"/>
                  </a:lnTo>
                  <a:lnTo>
                    <a:pt x="54" y="288"/>
                  </a:lnTo>
                  <a:lnTo>
                    <a:pt x="67" y="300"/>
                  </a:lnTo>
                  <a:lnTo>
                    <a:pt x="82" y="309"/>
                  </a:lnTo>
                  <a:lnTo>
                    <a:pt x="97" y="317"/>
                  </a:lnTo>
                  <a:lnTo>
                    <a:pt x="113" y="325"/>
                  </a:lnTo>
                  <a:lnTo>
                    <a:pt x="130" y="330"/>
                  </a:lnTo>
                  <a:lnTo>
                    <a:pt x="147" y="334"/>
                  </a:lnTo>
                  <a:lnTo>
                    <a:pt x="166" y="337"/>
                  </a:lnTo>
                  <a:lnTo>
                    <a:pt x="184" y="338"/>
                  </a:lnTo>
                  <a:close/>
                </a:path>
              </a:pathLst>
            </a:custGeom>
            <a:solidFill>
              <a:srgbClr val="42FC2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1884" name="Freeform 12">
              <a:extLst>
                <a:ext uri="{FF2B5EF4-FFF2-40B4-BE49-F238E27FC236}">
                  <a16:creationId xmlns:a16="http://schemas.microsoft.com/office/drawing/2014/main" id="{4D53229D-1237-E317-0EA6-A6935B2FFEB4}"/>
                </a:ext>
              </a:extLst>
            </p:cNvPr>
            <p:cNvSpPr>
              <a:spLocks/>
            </p:cNvSpPr>
            <p:nvPr/>
          </p:nvSpPr>
          <p:spPr bwMode="auto">
            <a:xfrm>
              <a:off x="5764" y="2750"/>
              <a:ext cx="187" cy="172"/>
            </a:xfrm>
            <a:custGeom>
              <a:avLst/>
              <a:gdLst>
                <a:gd name="T0" fmla="*/ 204 w 373"/>
                <a:gd name="T1" fmla="*/ 344 h 345"/>
                <a:gd name="T2" fmla="*/ 241 w 373"/>
                <a:gd name="T3" fmla="*/ 337 h 345"/>
                <a:gd name="T4" fmla="*/ 274 w 373"/>
                <a:gd name="T5" fmla="*/ 324 h 345"/>
                <a:gd name="T6" fmla="*/ 304 w 373"/>
                <a:gd name="T7" fmla="*/ 306 h 345"/>
                <a:gd name="T8" fmla="*/ 330 w 373"/>
                <a:gd name="T9" fmla="*/ 281 h 345"/>
                <a:gd name="T10" fmla="*/ 350 w 373"/>
                <a:gd name="T11" fmla="*/ 255 h 345"/>
                <a:gd name="T12" fmla="*/ 365 w 373"/>
                <a:gd name="T13" fmla="*/ 224 h 345"/>
                <a:gd name="T14" fmla="*/ 372 w 373"/>
                <a:gd name="T15" fmla="*/ 189 h 345"/>
                <a:gd name="T16" fmla="*/ 372 w 373"/>
                <a:gd name="T17" fmla="*/ 155 h 345"/>
                <a:gd name="T18" fmla="*/ 365 w 373"/>
                <a:gd name="T19" fmla="*/ 121 h 345"/>
                <a:gd name="T20" fmla="*/ 350 w 373"/>
                <a:gd name="T21" fmla="*/ 90 h 345"/>
                <a:gd name="T22" fmla="*/ 330 w 373"/>
                <a:gd name="T23" fmla="*/ 63 h 345"/>
                <a:gd name="T24" fmla="*/ 304 w 373"/>
                <a:gd name="T25" fmla="*/ 39 h 345"/>
                <a:gd name="T26" fmla="*/ 274 w 373"/>
                <a:gd name="T27" fmla="*/ 21 h 345"/>
                <a:gd name="T28" fmla="*/ 241 w 373"/>
                <a:gd name="T29" fmla="*/ 8 h 345"/>
                <a:gd name="T30" fmla="*/ 204 w 373"/>
                <a:gd name="T31" fmla="*/ 1 h 345"/>
                <a:gd name="T32" fmla="*/ 166 w 373"/>
                <a:gd name="T33" fmla="*/ 1 h 345"/>
                <a:gd name="T34" fmla="*/ 130 w 373"/>
                <a:gd name="T35" fmla="*/ 8 h 345"/>
                <a:gd name="T36" fmla="*/ 97 w 373"/>
                <a:gd name="T37" fmla="*/ 21 h 345"/>
                <a:gd name="T38" fmla="*/ 67 w 373"/>
                <a:gd name="T39" fmla="*/ 39 h 345"/>
                <a:gd name="T40" fmla="*/ 43 w 373"/>
                <a:gd name="T41" fmla="*/ 63 h 345"/>
                <a:gd name="T42" fmla="*/ 22 w 373"/>
                <a:gd name="T43" fmla="*/ 90 h 345"/>
                <a:gd name="T44" fmla="*/ 8 w 373"/>
                <a:gd name="T45" fmla="*/ 121 h 345"/>
                <a:gd name="T46" fmla="*/ 1 w 373"/>
                <a:gd name="T47" fmla="*/ 155 h 345"/>
                <a:gd name="T48" fmla="*/ 1 w 373"/>
                <a:gd name="T49" fmla="*/ 189 h 345"/>
                <a:gd name="T50" fmla="*/ 8 w 373"/>
                <a:gd name="T51" fmla="*/ 224 h 345"/>
                <a:gd name="T52" fmla="*/ 22 w 373"/>
                <a:gd name="T53" fmla="*/ 255 h 345"/>
                <a:gd name="T54" fmla="*/ 43 w 373"/>
                <a:gd name="T55" fmla="*/ 281 h 345"/>
                <a:gd name="T56" fmla="*/ 67 w 373"/>
                <a:gd name="T57" fmla="*/ 306 h 345"/>
                <a:gd name="T58" fmla="*/ 97 w 373"/>
                <a:gd name="T59" fmla="*/ 324 h 345"/>
                <a:gd name="T60" fmla="*/ 130 w 373"/>
                <a:gd name="T61" fmla="*/ 337 h 345"/>
                <a:gd name="T62" fmla="*/ 166 w 373"/>
                <a:gd name="T63" fmla="*/ 344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3" h="345">
                  <a:moveTo>
                    <a:pt x="184" y="345"/>
                  </a:moveTo>
                  <a:lnTo>
                    <a:pt x="204" y="344"/>
                  </a:lnTo>
                  <a:lnTo>
                    <a:pt x="222" y="341"/>
                  </a:lnTo>
                  <a:lnTo>
                    <a:pt x="241" y="337"/>
                  </a:lnTo>
                  <a:lnTo>
                    <a:pt x="258" y="331"/>
                  </a:lnTo>
                  <a:lnTo>
                    <a:pt x="274" y="324"/>
                  </a:lnTo>
                  <a:lnTo>
                    <a:pt x="290" y="315"/>
                  </a:lnTo>
                  <a:lnTo>
                    <a:pt x="304" y="306"/>
                  </a:lnTo>
                  <a:lnTo>
                    <a:pt x="318" y="294"/>
                  </a:lnTo>
                  <a:lnTo>
                    <a:pt x="330" y="281"/>
                  </a:lnTo>
                  <a:lnTo>
                    <a:pt x="341" y="269"/>
                  </a:lnTo>
                  <a:lnTo>
                    <a:pt x="350" y="255"/>
                  </a:lnTo>
                  <a:lnTo>
                    <a:pt x="358" y="239"/>
                  </a:lnTo>
                  <a:lnTo>
                    <a:pt x="365" y="224"/>
                  </a:lnTo>
                  <a:lnTo>
                    <a:pt x="370" y="207"/>
                  </a:lnTo>
                  <a:lnTo>
                    <a:pt x="372" y="189"/>
                  </a:lnTo>
                  <a:lnTo>
                    <a:pt x="373" y="172"/>
                  </a:lnTo>
                  <a:lnTo>
                    <a:pt x="372" y="155"/>
                  </a:lnTo>
                  <a:lnTo>
                    <a:pt x="370" y="137"/>
                  </a:lnTo>
                  <a:lnTo>
                    <a:pt x="365" y="121"/>
                  </a:lnTo>
                  <a:lnTo>
                    <a:pt x="358" y="105"/>
                  </a:lnTo>
                  <a:lnTo>
                    <a:pt x="350" y="90"/>
                  </a:lnTo>
                  <a:lnTo>
                    <a:pt x="341" y="76"/>
                  </a:lnTo>
                  <a:lnTo>
                    <a:pt x="330" y="63"/>
                  </a:lnTo>
                  <a:lnTo>
                    <a:pt x="318" y="51"/>
                  </a:lnTo>
                  <a:lnTo>
                    <a:pt x="304" y="39"/>
                  </a:lnTo>
                  <a:lnTo>
                    <a:pt x="290" y="30"/>
                  </a:lnTo>
                  <a:lnTo>
                    <a:pt x="274" y="21"/>
                  </a:lnTo>
                  <a:lnTo>
                    <a:pt x="258" y="14"/>
                  </a:lnTo>
                  <a:lnTo>
                    <a:pt x="241" y="8"/>
                  </a:lnTo>
                  <a:lnTo>
                    <a:pt x="222" y="4"/>
                  </a:lnTo>
                  <a:lnTo>
                    <a:pt x="204" y="1"/>
                  </a:lnTo>
                  <a:lnTo>
                    <a:pt x="184" y="0"/>
                  </a:lnTo>
                  <a:lnTo>
                    <a:pt x="166" y="1"/>
                  </a:lnTo>
                  <a:lnTo>
                    <a:pt x="147" y="4"/>
                  </a:lnTo>
                  <a:lnTo>
                    <a:pt x="130" y="8"/>
                  </a:lnTo>
                  <a:lnTo>
                    <a:pt x="113" y="14"/>
                  </a:lnTo>
                  <a:lnTo>
                    <a:pt x="97" y="21"/>
                  </a:lnTo>
                  <a:lnTo>
                    <a:pt x="82" y="30"/>
                  </a:lnTo>
                  <a:lnTo>
                    <a:pt x="67" y="39"/>
                  </a:lnTo>
                  <a:lnTo>
                    <a:pt x="54" y="51"/>
                  </a:lnTo>
                  <a:lnTo>
                    <a:pt x="43" y="63"/>
                  </a:lnTo>
                  <a:lnTo>
                    <a:pt x="31" y="76"/>
                  </a:lnTo>
                  <a:lnTo>
                    <a:pt x="22" y="90"/>
                  </a:lnTo>
                  <a:lnTo>
                    <a:pt x="15" y="105"/>
                  </a:lnTo>
                  <a:lnTo>
                    <a:pt x="8" y="121"/>
                  </a:lnTo>
                  <a:lnTo>
                    <a:pt x="4" y="137"/>
                  </a:lnTo>
                  <a:lnTo>
                    <a:pt x="1" y="155"/>
                  </a:lnTo>
                  <a:lnTo>
                    <a:pt x="0" y="172"/>
                  </a:lnTo>
                  <a:lnTo>
                    <a:pt x="1" y="189"/>
                  </a:lnTo>
                  <a:lnTo>
                    <a:pt x="4" y="207"/>
                  </a:lnTo>
                  <a:lnTo>
                    <a:pt x="8" y="224"/>
                  </a:lnTo>
                  <a:lnTo>
                    <a:pt x="15" y="239"/>
                  </a:lnTo>
                  <a:lnTo>
                    <a:pt x="22" y="255"/>
                  </a:lnTo>
                  <a:lnTo>
                    <a:pt x="31" y="269"/>
                  </a:lnTo>
                  <a:lnTo>
                    <a:pt x="43" y="281"/>
                  </a:lnTo>
                  <a:lnTo>
                    <a:pt x="54" y="294"/>
                  </a:lnTo>
                  <a:lnTo>
                    <a:pt x="67" y="306"/>
                  </a:lnTo>
                  <a:lnTo>
                    <a:pt x="82" y="315"/>
                  </a:lnTo>
                  <a:lnTo>
                    <a:pt x="97" y="324"/>
                  </a:lnTo>
                  <a:lnTo>
                    <a:pt x="113" y="331"/>
                  </a:lnTo>
                  <a:lnTo>
                    <a:pt x="130" y="337"/>
                  </a:lnTo>
                  <a:lnTo>
                    <a:pt x="147" y="341"/>
                  </a:lnTo>
                  <a:lnTo>
                    <a:pt x="166" y="344"/>
                  </a:lnTo>
                  <a:lnTo>
                    <a:pt x="184" y="345"/>
                  </a:lnTo>
                  <a:close/>
                </a:path>
              </a:pathLst>
            </a:custGeom>
            <a:solidFill>
              <a:srgbClr val="FFEF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1885" name="Freeform 13">
              <a:extLst>
                <a:ext uri="{FF2B5EF4-FFF2-40B4-BE49-F238E27FC236}">
                  <a16:creationId xmlns:a16="http://schemas.microsoft.com/office/drawing/2014/main" id="{B54B84D3-BB40-2994-9823-CFACB4864796}"/>
                </a:ext>
              </a:extLst>
            </p:cNvPr>
            <p:cNvSpPr>
              <a:spLocks/>
            </p:cNvSpPr>
            <p:nvPr/>
          </p:nvSpPr>
          <p:spPr bwMode="auto">
            <a:xfrm>
              <a:off x="5856" y="2984"/>
              <a:ext cx="68" cy="83"/>
            </a:xfrm>
            <a:custGeom>
              <a:avLst/>
              <a:gdLst>
                <a:gd name="T0" fmla="*/ 0 w 137"/>
                <a:gd name="T1" fmla="*/ 0 h 166"/>
                <a:gd name="T2" fmla="*/ 7 w 137"/>
                <a:gd name="T3" fmla="*/ 1 h 166"/>
                <a:gd name="T4" fmla="*/ 25 w 137"/>
                <a:gd name="T5" fmla="*/ 4 h 166"/>
                <a:gd name="T6" fmla="*/ 50 w 137"/>
                <a:gd name="T7" fmla="*/ 11 h 166"/>
                <a:gd name="T8" fmla="*/ 78 w 137"/>
                <a:gd name="T9" fmla="*/ 24 h 166"/>
                <a:gd name="T10" fmla="*/ 105 w 137"/>
                <a:gd name="T11" fmla="*/ 44 h 166"/>
                <a:gd name="T12" fmla="*/ 126 w 137"/>
                <a:gd name="T13" fmla="*/ 74 h 166"/>
                <a:gd name="T14" fmla="*/ 137 w 137"/>
                <a:gd name="T15" fmla="*/ 113 h 166"/>
                <a:gd name="T16" fmla="*/ 135 w 137"/>
                <a:gd name="T17" fmla="*/ 166 h 166"/>
                <a:gd name="T18" fmla="*/ 132 w 137"/>
                <a:gd name="T19" fmla="*/ 159 h 166"/>
                <a:gd name="T20" fmla="*/ 123 w 137"/>
                <a:gd name="T21" fmla="*/ 142 h 166"/>
                <a:gd name="T22" fmla="*/ 111 w 137"/>
                <a:gd name="T23" fmla="*/ 117 h 166"/>
                <a:gd name="T24" fmla="*/ 94 w 137"/>
                <a:gd name="T25" fmla="*/ 88 h 166"/>
                <a:gd name="T26" fmla="*/ 74 w 137"/>
                <a:gd name="T27" fmla="*/ 58 h 166"/>
                <a:gd name="T28" fmla="*/ 51 w 137"/>
                <a:gd name="T29" fmla="*/ 31 h 166"/>
                <a:gd name="T30" fmla="*/ 27 w 137"/>
                <a:gd name="T31" fmla="*/ 11 h 166"/>
                <a:gd name="T32" fmla="*/ 0 w 137"/>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7" h="166">
                  <a:moveTo>
                    <a:pt x="0" y="0"/>
                  </a:moveTo>
                  <a:lnTo>
                    <a:pt x="7" y="1"/>
                  </a:lnTo>
                  <a:lnTo>
                    <a:pt x="25" y="4"/>
                  </a:lnTo>
                  <a:lnTo>
                    <a:pt x="50" y="11"/>
                  </a:lnTo>
                  <a:lnTo>
                    <a:pt x="78" y="24"/>
                  </a:lnTo>
                  <a:lnTo>
                    <a:pt x="105" y="44"/>
                  </a:lnTo>
                  <a:lnTo>
                    <a:pt x="126" y="74"/>
                  </a:lnTo>
                  <a:lnTo>
                    <a:pt x="137" y="113"/>
                  </a:lnTo>
                  <a:lnTo>
                    <a:pt x="135" y="166"/>
                  </a:lnTo>
                  <a:lnTo>
                    <a:pt x="132" y="159"/>
                  </a:lnTo>
                  <a:lnTo>
                    <a:pt x="123" y="142"/>
                  </a:lnTo>
                  <a:lnTo>
                    <a:pt x="111" y="117"/>
                  </a:lnTo>
                  <a:lnTo>
                    <a:pt x="94" y="88"/>
                  </a:lnTo>
                  <a:lnTo>
                    <a:pt x="74" y="58"/>
                  </a:lnTo>
                  <a:lnTo>
                    <a:pt x="51" y="31"/>
                  </a:lnTo>
                  <a:lnTo>
                    <a:pt x="27" y="11"/>
                  </a:lnTo>
                  <a:lnTo>
                    <a:pt x="0" y="0"/>
                  </a:lnTo>
                  <a:close/>
                </a:path>
              </a:pathLst>
            </a:custGeom>
            <a:solidFill>
              <a:srgbClr val="A5FF2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1886" name="Freeform 14">
              <a:extLst>
                <a:ext uri="{FF2B5EF4-FFF2-40B4-BE49-F238E27FC236}">
                  <a16:creationId xmlns:a16="http://schemas.microsoft.com/office/drawing/2014/main" id="{C1B344E9-B4CB-ED37-FB6E-F9C6D5DDE4B4}"/>
                </a:ext>
              </a:extLst>
            </p:cNvPr>
            <p:cNvSpPr>
              <a:spLocks/>
            </p:cNvSpPr>
            <p:nvPr/>
          </p:nvSpPr>
          <p:spPr bwMode="auto">
            <a:xfrm>
              <a:off x="5856" y="2769"/>
              <a:ext cx="68" cy="84"/>
            </a:xfrm>
            <a:custGeom>
              <a:avLst/>
              <a:gdLst>
                <a:gd name="T0" fmla="*/ 0 w 137"/>
                <a:gd name="T1" fmla="*/ 0 h 169"/>
                <a:gd name="T2" fmla="*/ 7 w 137"/>
                <a:gd name="T3" fmla="*/ 1 h 169"/>
                <a:gd name="T4" fmla="*/ 25 w 137"/>
                <a:gd name="T5" fmla="*/ 4 h 169"/>
                <a:gd name="T6" fmla="*/ 50 w 137"/>
                <a:gd name="T7" fmla="*/ 12 h 169"/>
                <a:gd name="T8" fmla="*/ 78 w 137"/>
                <a:gd name="T9" fmla="*/ 25 h 169"/>
                <a:gd name="T10" fmla="*/ 105 w 137"/>
                <a:gd name="T11" fmla="*/ 45 h 169"/>
                <a:gd name="T12" fmla="*/ 126 w 137"/>
                <a:gd name="T13" fmla="*/ 75 h 169"/>
                <a:gd name="T14" fmla="*/ 137 w 137"/>
                <a:gd name="T15" fmla="*/ 116 h 169"/>
                <a:gd name="T16" fmla="*/ 135 w 137"/>
                <a:gd name="T17" fmla="*/ 169 h 169"/>
                <a:gd name="T18" fmla="*/ 132 w 137"/>
                <a:gd name="T19" fmla="*/ 162 h 169"/>
                <a:gd name="T20" fmla="*/ 123 w 137"/>
                <a:gd name="T21" fmla="*/ 144 h 169"/>
                <a:gd name="T22" fmla="*/ 111 w 137"/>
                <a:gd name="T23" fmla="*/ 118 h 169"/>
                <a:gd name="T24" fmla="*/ 94 w 137"/>
                <a:gd name="T25" fmla="*/ 89 h 169"/>
                <a:gd name="T26" fmla="*/ 74 w 137"/>
                <a:gd name="T27" fmla="*/ 59 h 169"/>
                <a:gd name="T28" fmla="*/ 51 w 137"/>
                <a:gd name="T29" fmla="*/ 31 h 169"/>
                <a:gd name="T30" fmla="*/ 27 w 137"/>
                <a:gd name="T31" fmla="*/ 11 h 169"/>
                <a:gd name="T32" fmla="*/ 0 w 137"/>
                <a:gd name="T3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7" h="169">
                  <a:moveTo>
                    <a:pt x="0" y="0"/>
                  </a:moveTo>
                  <a:lnTo>
                    <a:pt x="7" y="1"/>
                  </a:lnTo>
                  <a:lnTo>
                    <a:pt x="25" y="4"/>
                  </a:lnTo>
                  <a:lnTo>
                    <a:pt x="50" y="12"/>
                  </a:lnTo>
                  <a:lnTo>
                    <a:pt x="78" y="25"/>
                  </a:lnTo>
                  <a:lnTo>
                    <a:pt x="105" y="45"/>
                  </a:lnTo>
                  <a:lnTo>
                    <a:pt x="126" y="75"/>
                  </a:lnTo>
                  <a:lnTo>
                    <a:pt x="137" y="116"/>
                  </a:lnTo>
                  <a:lnTo>
                    <a:pt x="135" y="169"/>
                  </a:lnTo>
                  <a:lnTo>
                    <a:pt x="132" y="162"/>
                  </a:lnTo>
                  <a:lnTo>
                    <a:pt x="123" y="144"/>
                  </a:lnTo>
                  <a:lnTo>
                    <a:pt x="111" y="118"/>
                  </a:lnTo>
                  <a:lnTo>
                    <a:pt x="94" y="89"/>
                  </a:lnTo>
                  <a:lnTo>
                    <a:pt x="74" y="59"/>
                  </a:lnTo>
                  <a:lnTo>
                    <a:pt x="51" y="31"/>
                  </a:lnTo>
                  <a:lnTo>
                    <a:pt x="27" y="11"/>
                  </a:lnTo>
                  <a:lnTo>
                    <a:pt x="0" y="0"/>
                  </a:lnTo>
                  <a:close/>
                </a:path>
              </a:pathLst>
            </a:custGeom>
            <a:solidFill>
              <a:srgbClr val="FFFF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1887" name="Freeform 15">
              <a:extLst>
                <a:ext uri="{FF2B5EF4-FFF2-40B4-BE49-F238E27FC236}">
                  <a16:creationId xmlns:a16="http://schemas.microsoft.com/office/drawing/2014/main" id="{418C56B1-82F4-9762-5175-B4E5AE26CD27}"/>
                </a:ext>
              </a:extLst>
            </p:cNvPr>
            <p:cNvSpPr>
              <a:spLocks/>
            </p:cNvSpPr>
            <p:nvPr/>
          </p:nvSpPr>
          <p:spPr bwMode="auto">
            <a:xfrm>
              <a:off x="5856" y="2556"/>
              <a:ext cx="70" cy="84"/>
            </a:xfrm>
            <a:custGeom>
              <a:avLst/>
              <a:gdLst>
                <a:gd name="T0" fmla="*/ 0 w 141"/>
                <a:gd name="T1" fmla="*/ 0 h 167"/>
                <a:gd name="T2" fmla="*/ 7 w 141"/>
                <a:gd name="T3" fmla="*/ 1 h 167"/>
                <a:gd name="T4" fmla="*/ 26 w 141"/>
                <a:gd name="T5" fmla="*/ 4 h 167"/>
                <a:gd name="T6" fmla="*/ 51 w 141"/>
                <a:gd name="T7" fmla="*/ 10 h 167"/>
                <a:gd name="T8" fmla="*/ 80 w 141"/>
                <a:gd name="T9" fmla="*/ 24 h 167"/>
                <a:gd name="T10" fmla="*/ 106 w 141"/>
                <a:gd name="T11" fmla="*/ 44 h 167"/>
                <a:gd name="T12" fmla="*/ 128 w 141"/>
                <a:gd name="T13" fmla="*/ 74 h 167"/>
                <a:gd name="T14" fmla="*/ 141 w 141"/>
                <a:gd name="T15" fmla="*/ 114 h 167"/>
                <a:gd name="T16" fmla="*/ 140 w 141"/>
                <a:gd name="T17" fmla="*/ 167 h 167"/>
                <a:gd name="T18" fmla="*/ 137 w 141"/>
                <a:gd name="T19" fmla="*/ 160 h 167"/>
                <a:gd name="T20" fmla="*/ 129 w 141"/>
                <a:gd name="T21" fmla="*/ 143 h 167"/>
                <a:gd name="T22" fmla="*/ 115 w 141"/>
                <a:gd name="T23" fmla="*/ 118 h 167"/>
                <a:gd name="T24" fmla="*/ 99 w 141"/>
                <a:gd name="T25" fmla="*/ 88 h 167"/>
                <a:gd name="T26" fmla="*/ 79 w 141"/>
                <a:gd name="T27" fmla="*/ 58 h 167"/>
                <a:gd name="T28" fmla="*/ 54 w 141"/>
                <a:gd name="T29" fmla="*/ 31 h 167"/>
                <a:gd name="T30" fmla="*/ 28 w 141"/>
                <a:gd name="T31" fmla="*/ 10 h 167"/>
                <a:gd name="T32" fmla="*/ 0 w 141"/>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1" h="167">
                  <a:moveTo>
                    <a:pt x="0" y="0"/>
                  </a:moveTo>
                  <a:lnTo>
                    <a:pt x="7" y="1"/>
                  </a:lnTo>
                  <a:lnTo>
                    <a:pt x="26" y="4"/>
                  </a:lnTo>
                  <a:lnTo>
                    <a:pt x="51" y="10"/>
                  </a:lnTo>
                  <a:lnTo>
                    <a:pt x="80" y="24"/>
                  </a:lnTo>
                  <a:lnTo>
                    <a:pt x="106" y="44"/>
                  </a:lnTo>
                  <a:lnTo>
                    <a:pt x="128" y="74"/>
                  </a:lnTo>
                  <a:lnTo>
                    <a:pt x="141" y="114"/>
                  </a:lnTo>
                  <a:lnTo>
                    <a:pt x="140" y="167"/>
                  </a:lnTo>
                  <a:lnTo>
                    <a:pt x="137" y="160"/>
                  </a:lnTo>
                  <a:lnTo>
                    <a:pt x="129" y="143"/>
                  </a:lnTo>
                  <a:lnTo>
                    <a:pt x="115" y="118"/>
                  </a:lnTo>
                  <a:lnTo>
                    <a:pt x="99" y="88"/>
                  </a:lnTo>
                  <a:lnTo>
                    <a:pt x="79" y="58"/>
                  </a:lnTo>
                  <a:lnTo>
                    <a:pt x="54" y="31"/>
                  </a:lnTo>
                  <a:lnTo>
                    <a:pt x="28" y="10"/>
                  </a:lnTo>
                  <a:lnTo>
                    <a:pt x="0" y="0"/>
                  </a:lnTo>
                  <a:close/>
                </a:path>
              </a:pathLst>
            </a:custGeom>
            <a:solidFill>
              <a:srgbClr val="FF543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1888" name="Freeform 16">
              <a:extLst>
                <a:ext uri="{FF2B5EF4-FFF2-40B4-BE49-F238E27FC236}">
                  <a16:creationId xmlns:a16="http://schemas.microsoft.com/office/drawing/2014/main" id="{ED386A5A-7602-96BC-3AE3-B2A12441DA04}"/>
                </a:ext>
              </a:extLst>
            </p:cNvPr>
            <p:cNvSpPr>
              <a:spLocks/>
            </p:cNvSpPr>
            <p:nvPr/>
          </p:nvSpPr>
          <p:spPr bwMode="auto">
            <a:xfrm>
              <a:off x="5755" y="2726"/>
              <a:ext cx="200" cy="82"/>
            </a:xfrm>
            <a:custGeom>
              <a:avLst/>
              <a:gdLst>
                <a:gd name="T0" fmla="*/ 0 w 398"/>
                <a:gd name="T1" fmla="*/ 163 h 164"/>
                <a:gd name="T2" fmla="*/ 4 w 398"/>
                <a:gd name="T3" fmla="*/ 163 h 164"/>
                <a:gd name="T4" fmla="*/ 17 w 398"/>
                <a:gd name="T5" fmla="*/ 164 h 164"/>
                <a:gd name="T6" fmla="*/ 37 w 398"/>
                <a:gd name="T7" fmla="*/ 164 h 164"/>
                <a:gd name="T8" fmla="*/ 61 w 398"/>
                <a:gd name="T9" fmla="*/ 161 h 164"/>
                <a:gd name="T10" fmla="*/ 87 w 398"/>
                <a:gd name="T11" fmla="*/ 157 h 164"/>
                <a:gd name="T12" fmla="*/ 116 w 398"/>
                <a:gd name="T13" fmla="*/ 146 h 164"/>
                <a:gd name="T14" fmla="*/ 145 w 398"/>
                <a:gd name="T15" fmla="*/ 131 h 164"/>
                <a:gd name="T16" fmla="*/ 171 w 398"/>
                <a:gd name="T17" fmla="*/ 108 h 164"/>
                <a:gd name="T18" fmla="*/ 172 w 398"/>
                <a:gd name="T19" fmla="*/ 107 h 164"/>
                <a:gd name="T20" fmla="*/ 177 w 398"/>
                <a:gd name="T21" fmla="*/ 103 h 164"/>
                <a:gd name="T22" fmla="*/ 184 w 398"/>
                <a:gd name="T23" fmla="*/ 96 h 164"/>
                <a:gd name="T24" fmla="*/ 192 w 398"/>
                <a:gd name="T25" fmla="*/ 88 h 164"/>
                <a:gd name="T26" fmla="*/ 204 w 398"/>
                <a:gd name="T27" fmla="*/ 77 h 164"/>
                <a:gd name="T28" fmla="*/ 216 w 398"/>
                <a:gd name="T29" fmla="*/ 67 h 164"/>
                <a:gd name="T30" fmla="*/ 231 w 398"/>
                <a:gd name="T31" fmla="*/ 55 h 164"/>
                <a:gd name="T32" fmla="*/ 247 w 398"/>
                <a:gd name="T33" fmla="*/ 45 h 164"/>
                <a:gd name="T34" fmla="*/ 263 w 398"/>
                <a:gd name="T35" fmla="*/ 36 h 164"/>
                <a:gd name="T36" fmla="*/ 282 w 398"/>
                <a:gd name="T37" fmla="*/ 27 h 164"/>
                <a:gd name="T38" fmla="*/ 300 w 398"/>
                <a:gd name="T39" fmla="*/ 20 h 164"/>
                <a:gd name="T40" fmla="*/ 320 w 398"/>
                <a:gd name="T41" fmla="*/ 15 h 164"/>
                <a:gd name="T42" fmla="*/ 339 w 398"/>
                <a:gd name="T43" fmla="*/ 13 h 164"/>
                <a:gd name="T44" fmla="*/ 359 w 398"/>
                <a:gd name="T45" fmla="*/ 14 h 164"/>
                <a:gd name="T46" fmla="*/ 379 w 398"/>
                <a:gd name="T47" fmla="*/ 20 h 164"/>
                <a:gd name="T48" fmla="*/ 398 w 398"/>
                <a:gd name="T49" fmla="*/ 29 h 164"/>
                <a:gd name="T50" fmla="*/ 396 w 398"/>
                <a:gd name="T51" fmla="*/ 29 h 164"/>
                <a:gd name="T52" fmla="*/ 391 w 398"/>
                <a:gd name="T53" fmla="*/ 27 h 164"/>
                <a:gd name="T54" fmla="*/ 383 w 398"/>
                <a:gd name="T55" fmla="*/ 25 h 164"/>
                <a:gd name="T56" fmla="*/ 372 w 398"/>
                <a:gd name="T57" fmla="*/ 22 h 164"/>
                <a:gd name="T58" fmla="*/ 359 w 398"/>
                <a:gd name="T59" fmla="*/ 20 h 164"/>
                <a:gd name="T60" fmla="*/ 343 w 398"/>
                <a:gd name="T61" fmla="*/ 16 h 164"/>
                <a:gd name="T62" fmla="*/ 326 w 398"/>
                <a:gd name="T63" fmla="*/ 13 h 164"/>
                <a:gd name="T64" fmla="*/ 307 w 398"/>
                <a:gd name="T65" fmla="*/ 9 h 164"/>
                <a:gd name="T66" fmla="*/ 289 w 398"/>
                <a:gd name="T67" fmla="*/ 6 h 164"/>
                <a:gd name="T68" fmla="*/ 268 w 398"/>
                <a:gd name="T69" fmla="*/ 3 h 164"/>
                <a:gd name="T70" fmla="*/ 248 w 398"/>
                <a:gd name="T71" fmla="*/ 1 h 164"/>
                <a:gd name="T72" fmla="*/ 228 w 398"/>
                <a:gd name="T73" fmla="*/ 0 h 164"/>
                <a:gd name="T74" fmla="*/ 208 w 398"/>
                <a:gd name="T75" fmla="*/ 0 h 164"/>
                <a:gd name="T76" fmla="*/ 189 w 398"/>
                <a:gd name="T77" fmla="*/ 0 h 164"/>
                <a:gd name="T78" fmla="*/ 170 w 398"/>
                <a:gd name="T79" fmla="*/ 2 h 164"/>
                <a:gd name="T80" fmla="*/ 154 w 398"/>
                <a:gd name="T81" fmla="*/ 6 h 164"/>
                <a:gd name="T82" fmla="*/ 147 w 398"/>
                <a:gd name="T83" fmla="*/ 6 h 164"/>
                <a:gd name="T84" fmla="*/ 130 w 398"/>
                <a:gd name="T85" fmla="*/ 9 h 164"/>
                <a:gd name="T86" fmla="*/ 105 w 398"/>
                <a:gd name="T87" fmla="*/ 15 h 164"/>
                <a:gd name="T88" fmla="*/ 76 w 398"/>
                <a:gd name="T89" fmla="*/ 28 h 164"/>
                <a:gd name="T90" fmla="*/ 48 w 398"/>
                <a:gd name="T91" fmla="*/ 46 h 164"/>
                <a:gd name="T92" fmla="*/ 23 w 398"/>
                <a:gd name="T93" fmla="*/ 74 h 164"/>
                <a:gd name="T94" fmla="*/ 6 w 398"/>
                <a:gd name="T95" fmla="*/ 113 h 164"/>
                <a:gd name="T96" fmla="*/ 0 w 398"/>
                <a:gd name="T97" fmla="*/ 16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8" h="164">
                  <a:moveTo>
                    <a:pt x="0" y="163"/>
                  </a:moveTo>
                  <a:lnTo>
                    <a:pt x="4" y="163"/>
                  </a:lnTo>
                  <a:lnTo>
                    <a:pt x="17" y="164"/>
                  </a:lnTo>
                  <a:lnTo>
                    <a:pt x="37" y="164"/>
                  </a:lnTo>
                  <a:lnTo>
                    <a:pt x="61" y="161"/>
                  </a:lnTo>
                  <a:lnTo>
                    <a:pt x="87" y="157"/>
                  </a:lnTo>
                  <a:lnTo>
                    <a:pt x="116" y="146"/>
                  </a:lnTo>
                  <a:lnTo>
                    <a:pt x="145" y="131"/>
                  </a:lnTo>
                  <a:lnTo>
                    <a:pt x="171" y="108"/>
                  </a:lnTo>
                  <a:lnTo>
                    <a:pt x="172" y="107"/>
                  </a:lnTo>
                  <a:lnTo>
                    <a:pt x="177" y="103"/>
                  </a:lnTo>
                  <a:lnTo>
                    <a:pt x="184" y="96"/>
                  </a:lnTo>
                  <a:lnTo>
                    <a:pt x="192" y="88"/>
                  </a:lnTo>
                  <a:lnTo>
                    <a:pt x="204" y="77"/>
                  </a:lnTo>
                  <a:lnTo>
                    <a:pt x="216" y="67"/>
                  </a:lnTo>
                  <a:lnTo>
                    <a:pt x="231" y="55"/>
                  </a:lnTo>
                  <a:lnTo>
                    <a:pt x="247" y="45"/>
                  </a:lnTo>
                  <a:lnTo>
                    <a:pt x="263" y="36"/>
                  </a:lnTo>
                  <a:lnTo>
                    <a:pt x="282" y="27"/>
                  </a:lnTo>
                  <a:lnTo>
                    <a:pt x="300" y="20"/>
                  </a:lnTo>
                  <a:lnTo>
                    <a:pt x="320" y="15"/>
                  </a:lnTo>
                  <a:lnTo>
                    <a:pt x="339" y="13"/>
                  </a:lnTo>
                  <a:lnTo>
                    <a:pt x="359" y="14"/>
                  </a:lnTo>
                  <a:lnTo>
                    <a:pt x="379" y="20"/>
                  </a:lnTo>
                  <a:lnTo>
                    <a:pt x="398" y="29"/>
                  </a:lnTo>
                  <a:lnTo>
                    <a:pt x="396" y="29"/>
                  </a:lnTo>
                  <a:lnTo>
                    <a:pt x="391" y="27"/>
                  </a:lnTo>
                  <a:lnTo>
                    <a:pt x="383" y="25"/>
                  </a:lnTo>
                  <a:lnTo>
                    <a:pt x="372" y="22"/>
                  </a:lnTo>
                  <a:lnTo>
                    <a:pt x="359" y="20"/>
                  </a:lnTo>
                  <a:lnTo>
                    <a:pt x="343" y="16"/>
                  </a:lnTo>
                  <a:lnTo>
                    <a:pt x="326" y="13"/>
                  </a:lnTo>
                  <a:lnTo>
                    <a:pt x="307" y="9"/>
                  </a:lnTo>
                  <a:lnTo>
                    <a:pt x="289" y="6"/>
                  </a:lnTo>
                  <a:lnTo>
                    <a:pt x="268" y="3"/>
                  </a:lnTo>
                  <a:lnTo>
                    <a:pt x="248" y="1"/>
                  </a:lnTo>
                  <a:lnTo>
                    <a:pt x="228" y="0"/>
                  </a:lnTo>
                  <a:lnTo>
                    <a:pt x="208" y="0"/>
                  </a:lnTo>
                  <a:lnTo>
                    <a:pt x="189" y="0"/>
                  </a:lnTo>
                  <a:lnTo>
                    <a:pt x="170" y="2"/>
                  </a:lnTo>
                  <a:lnTo>
                    <a:pt x="154" y="6"/>
                  </a:lnTo>
                  <a:lnTo>
                    <a:pt x="147" y="6"/>
                  </a:lnTo>
                  <a:lnTo>
                    <a:pt x="130" y="9"/>
                  </a:lnTo>
                  <a:lnTo>
                    <a:pt x="105" y="15"/>
                  </a:lnTo>
                  <a:lnTo>
                    <a:pt x="76" y="28"/>
                  </a:lnTo>
                  <a:lnTo>
                    <a:pt x="48" y="46"/>
                  </a:lnTo>
                  <a:lnTo>
                    <a:pt x="23" y="74"/>
                  </a:lnTo>
                  <a:lnTo>
                    <a:pt x="6" y="113"/>
                  </a:lnTo>
                  <a:lnTo>
                    <a:pt x="0" y="163"/>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1889" name="Freeform 17">
              <a:extLst>
                <a:ext uri="{FF2B5EF4-FFF2-40B4-BE49-F238E27FC236}">
                  <a16:creationId xmlns:a16="http://schemas.microsoft.com/office/drawing/2014/main" id="{53EE5DC6-C870-6A17-BD2E-7CCC7927ED17}"/>
                </a:ext>
              </a:extLst>
            </p:cNvPr>
            <p:cNvSpPr>
              <a:spLocks/>
            </p:cNvSpPr>
            <p:nvPr/>
          </p:nvSpPr>
          <p:spPr bwMode="auto">
            <a:xfrm>
              <a:off x="5770" y="2735"/>
              <a:ext cx="132" cy="37"/>
            </a:xfrm>
            <a:custGeom>
              <a:avLst/>
              <a:gdLst>
                <a:gd name="T0" fmla="*/ 0 w 263"/>
                <a:gd name="T1" fmla="*/ 48 h 75"/>
                <a:gd name="T2" fmla="*/ 146 w 263"/>
                <a:gd name="T3" fmla="*/ 75 h 75"/>
                <a:gd name="T4" fmla="*/ 263 w 263"/>
                <a:gd name="T5" fmla="*/ 3 h 75"/>
                <a:gd name="T6" fmla="*/ 261 w 263"/>
                <a:gd name="T7" fmla="*/ 3 h 75"/>
                <a:gd name="T8" fmla="*/ 253 w 263"/>
                <a:gd name="T9" fmla="*/ 1 h 75"/>
                <a:gd name="T10" fmla="*/ 241 w 263"/>
                <a:gd name="T11" fmla="*/ 1 h 75"/>
                <a:gd name="T12" fmla="*/ 226 w 263"/>
                <a:gd name="T13" fmla="*/ 0 h 75"/>
                <a:gd name="T14" fmla="*/ 208 w 263"/>
                <a:gd name="T15" fmla="*/ 0 h 75"/>
                <a:gd name="T16" fmla="*/ 187 w 263"/>
                <a:gd name="T17" fmla="*/ 0 h 75"/>
                <a:gd name="T18" fmla="*/ 165 w 263"/>
                <a:gd name="T19" fmla="*/ 0 h 75"/>
                <a:gd name="T20" fmla="*/ 142 w 263"/>
                <a:gd name="T21" fmla="*/ 1 h 75"/>
                <a:gd name="T22" fmla="*/ 118 w 263"/>
                <a:gd name="T23" fmla="*/ 3 h 75"/>
                <a:gd name="T24" fmla="*/ 95 w 263"/>
                <a:gd name="T25" fmla="*/ 5 h 75"/>
                <a:gd name="T26" fmla="*/ 73 w 263"/>
                <a:gd name="T27" fmla="*/ 10 h 75"/>
                <a:gd name="T28" fmla="*/ 53 w 263"/>
                <a:gd name="T29" fmla="*/ 14 h 75"/>
                <a:gd name="T30" fmla="*/ 34 w 263"/>
                <a:gd name="T31" fmla="*/ 20 h 75"/>
                <a:gd name="T32" fmla="*/ 19 w 263"/>
                <a:gd name="T33" fmla="*/ 28 h 75"/>
                <a:gd name="T34" fmla="*/ 8 w 263"/>
                <a:gd name="T35" fmla="*/ 36 h 75"/>
                <a:gd name="T36" fmla="*/ 0 w 263"/>
                <a:gd name="T37" fmla="*/ 4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3" h="75">
                  <a:moveTo>
                    <a:pt x="0" y="48"/>
                  </a:moveTo>
                  <a:lnTo>
                    <a:pt x="146" y="75"/>
                  </a:lnTo>
                  <a:lnTo>
                    <a:pt x="263" y="3"/>
                  </a:lnTo>
                  <a:lnTo>
                    <a:pt x="261" y="3"/>
                  </a:lnTo>
                  <a:lnTo>
                    <a:pt x="253" y="1"/>
                  </a:lnTo>
                  <a:lnTo>
                    <a:pt x="241" y="1"/>
                  </a:lnTo>
                  <a:lnTo>
                    <a:pt x="226" y="0"/>
                  </a:lnTo>
                  <a:lnTo>
                    <a:pt x="208" y="0"/>
                  </a:lnTo>
                  <a:lnTo>
                    <a:pt x="187" y="0"/>
                  </a:lnTo>
                  <a:lnTo>
                    <a:pt x="165" y="0"/>
                  </a:lnTo>
                  <a:lnTo>
                    <a:pt x="142" y="1"/>
                  </a:lnTo>
                  <a:lnTo>
                    <a:pt x="118" y="3"/>
                  </a:lnTo>
                  <a:lnTo>
                    <a:pt x="95" y="5"/>
                  </a:lnTo>
                  <a:lnTo>
                    <a:pt x="73" y="10"/>
                  </a:lnTo>
                  <a:lnTo>
                    <a:pt x="53" y="14"/>
                  </a:lnTo>
                  <a:lnTo>
                    <a:pt x="34" y="20"/>
                  </a:lnTo>
                  <a:lnTo>
                    <a:pt x="19" y="28"/>
                  </a:lnTo>
                  <a:lnTo>
                    <a:pt x="8" y="36"/>
                  </a:lnTo>
                  <a:lnTo>
                    <a:pt x="0" y="48"/>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1890" name="Freeform 18">
              <a:extLst>
                <a:ext uri="{FF2B5EF4-FFF2-40B4-BE49-F238E27FC236}">
                  <a16:creationId xmlns:a16="http://schemas.microsoft.com/office/drawing/2014/main" id="{51F532C6-289A-872D-EF7D-50BA47565F9E}"/>
                </a:ext>
              </a:extLst>
            </p:cNvPr>
            <p:cNvSpPr>
              <a:spLocks/>
            </p:cNvSpPr>
            <p:nvPr/>
          </p:nvSpPr>
          <p:spPr bwMode="auto">
            <a:xfrm>
              <a:off x="5754" y="2731"/>
              <a:ext cx="220" cy="84"/>
            </a:xfrm>
            <a:custGeom>
              <a:avLst/>
              <a:gdLst>
                <a:gd name="T0" fmla="*/ 0 w 439"/>
                <a:gd name="T1" fmla="*/ 158 h 169"/>
                <a:gd name="T2" fmla="*/ 1 w 439"/>
                <a:gd name="T3" fmla="*/ 158 h 169"/>
                <a:gd name="T4" fmla="*/ 4 w 439"/>
                <a:gd name="T5" fmla="*/ 160 h 169"/>
                <a:gd name="T6" fmla="*/ 10 w 439"/>
                <a:gd name="T7" fmla="*/ 162 h 169"/>
                <a:gd name="T8" fmla="*/ 18 w 439"/>
                <a:gd name="T9" fmla="*/ 164 h 169"/>
                <a:gd name="T10" fmla="*/ 27 w 439"/>
                <a:gd name="T11" fmla="*/ 166 h 169"/>
                <a:gd name="T12" fmla="*/ 39 w 439"/>
                <a:gd name="T13" fmla="*/ 167 h 169"/>
                <a:gd name="T14" fmla="*/ 51 w 439"/>
                <a:gd name="T15" fmla="*/ 169 h 169"/>
                <a:gd name="T16" fmla="*/ 65 w 439"/>
                <a:gd name="T17" fmla="*/ 167 h 169"/>
                <a:gd name="T18" fmla="*/ 80 w 439"/>
                <a:gd name="T19" fmla="*/ 166 h 169"/>
                <a:gd name="T20" fmla="*/ 96 w 439"/>
                <a:gd name="T21" fmla="*/ 163 h 169"/>
                <a:gd name="T22" fmla="*/ 112 w 439"/>
                <a:gd name="T23" fmla="*/ 157 h 169"/>
                <a:gd name="T24" fmla="*/ 130 w 439"/>
                <a:gd name="T25" fmla="*/ 149 h 169"/>
                <a:gd name="T26" fmla="*/ 148 w 439"/>
                <a:gd name="T27" fmla="*/ 137 h 169"/>
                <a:gd name="T28" fmla="*/ 166 w 439"/>
                <a:gd name="T29" fmla="*/ 124 h 169"/>
                <a:gd name="T30" fmla="*/ 185 w 439"/>
                <a:gd name="T31" fmla="*/ 106 h 169"/>
                <a:gd name="T32" fmla="*/ 203 w 439"/>
                <a:gd name="T33" fmla="*/ 84 h 169"/>
                <a:gd name="T34" fmla="*/ 206 w 439"/>
                <a:gd name="T35" fmla="*/ 83 h 169"/>
                <a:gd name="T36" fmla="*/ 210 w 439"/>
                <a:gd name="T37" fmla="*/ 77 h 169"/>
                <a:gd name="T38" fmla="*/ 219 w 439"/>
                <a:gd name="T39" fmla="*/ 71 h 169"/>
                <a:gd name="T40" fmla="*/ 231 w 439"/>
                <a:gd name="T41" fmla="*/ 62 h 169"/>
                <a:gd name="T42" fmla="*/ 245 w 439"/>
                <a:gd name="T43" fmla="*/ 53 h 169"/>
                <a:gd name="T44" fmla="*/ 261 w 439"/>
                <a:gd name="T45" fmla="*/ 43 h 169"/>
                <a:gd name="T46" fmla="*/ 278 w 439"/>
                <a:gd name="T47" fmla="*/ 34 h 169"/>
                <a:gd name="T48" fmla="*/ 296 w 439"/>
                <a:gd name="T49" fmla="*/ 26 h 169"/>
                <a:gd name="T50" fmla="*/ 316 w 439"/>
                <a:gd name="T51" fmla="*/ 20 h 169"/>
                <a:gd name="T52" fmla="*/ 336 w 439"/>
                <a:gd name="T53" fmla="*/ 15 h 169"/>
                <a:gd name="T54" fmla="*/ 355 w 439"/>
                <a:gd name="T55" fmla="*/ 15 h 169"/>
                <a:gd name="T56" fmla="*/ 375 w 439"/>
                <a:gd name="T57" fmla="*/ 19 h 169"/>
                <a:gd name="T58" fmla="*/ 393 w 439"/>
                <a:gd name="T59" fmla="*/ 26 h 169"/>
                <a:gd name="T60" fmla="*/ 410 w 439"/>
                <a:gd name="T61" fmla="*/ 39 h 169"/>
                <a:gd name="T62" fmla="*/ 425 w 439"/>
                <a:gd name="T63" fmla="*/ 59 h 169"/>
                <a:gd name="T64" fmla="*/ 439 w 439"/>
                <a:gd name="T65" fmla="*/ 84 h 169"/>
                <a:gd name="T66" fmla="*/ 439 w 439"/>
                <a:gd name="T67" fmla="*/ 82 h 169"/>
                <a:gd name="T68" fmla="*/ 437 w 439"/>
                <a:gd name="T69" fmla="*/ 76 h 169"/>
                <a:gd name="T70" fmla="*/ 433 w 439"/>
                <a:gd name="T71" fmla="*/ 68 h 169"/>
                <a:gd name="T72" fmla="*/ 429 w 439"/>
                <a:gd name="T73" fmla="*/ 58 h 169"/>
                <a:gd name="T74" fmla="*/ 423 w 439"/>
                <a:gd name="T75" fmla="*/ 46 h 169"/>
                <a:gd name="T76" fmla="*/ 414 w 439"/>
                <a:gd name="T77" fmla="*/ 35 h 169"/>
                <a:gd name="T78" fmla="*/ 404 w 439"/>
                <a:gd name="T79" fmla="*/ 23 h 169"/>
                <a:gd name="T80" fmla="*/ 391 w 439"/>
                <a:gd name="T81" fmla="*/ 14 h 169"/>
                <a:gd name="T82" fmla="*/ 375 w 439"/>
                <a:gd name="T83" fmla="*/ 6 h 169"/>
                <a:gd name="T84" fmla="*/ 356 w 439"/>
                <a:gd name="T85" fmla="*/ 1 h 169"/>
                <a:gd name="T86" fmla="*/ 336 w 439"/>
                <a:gd name="T87" fmla="*/ 0 h 169"/>
                <a:gd name="T88" fmla="*/ 310 w 439"/>
                <a:gd name="T89" fmla="*/ 5 h 169"/>
                <a:gd name="T90" fmla="*/ 283 w 439"/>
                <a:gd name="T91" fmla="*/ 14 h 169"/>
                <a:gd name="T92" fmla="*/ 252 w 439"/>
                <a:gd name="T93" fmla="*/ 30 h 169"/>
                <a:gd name="T94" fmla="*/ 216 w 439"/>
                <a:gd name="T95" fmla="*/ 52 h 169"/>
                <a:gd name="T96" fmla="*/ 177 w 439"/>
                <a:gd name="T97" fmla="*/ 83 h 169"/>
                <a:gd name="T98" fmla="*/ 172 w 439"/>
                <a:gd name="T99" fmla="*/ 88 h 169"/>
                <a:gd name="T100" fmla="*/ 160 w 439"/>
                <a:gd name="T101" fmla="*/ 99 h 169"/>
                <a:gd name="T102" fmla="*/ 141 w 439"/>
                <a:gd name="T103" fmla="*/ 115 h 169"/>
                <a:gd name="T104" fmla="*/ 117 w 439"/>
                <a:gd name="T105" fmla="*/ 134 h 169"/>
                <a:gd name="T106" fmla="*/ 89 w 439"/>
                <a:gd name="T107" fmla="*/ 150 h 169"/>
                <a:gd name="T108" fmla="*/ 59 w 439"/>
                <a:gd name="T109" fmla="*/ 160 h 169"/>
                <a:gd name="T110" fmla="*/ 29 w 439"/>
                <a:gd name="T111" fmla="*/ 165 h 169"/>
                <a:gd name="T112" fmla="*/ 0 w 439"/>
                <a:gd name="T113" fmla="*/ 158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39" h="169">
                  <a:moveTo>
                    <a:pt x="0" y="158"/>
                  </a:moveTo>
                  <a:lnTo>
                    <a:pt x="1" y="158"/>
                  </a:lnTo>
                  <a:lnTo>
                    <a:pt x="4" y="160"/>
                  </a:lnTo>
                  <a:lnTo>
                    <a:pt x="10" y="162"/>
                  </a:lnTo>
                  <a:lnTo>
                    <a:pt x="18" y="164"/>
                  </a:lnTo>
                  <a:lnTo>
                    <a:pt x="27" y="166"/>
                  </a:lnTo>
                  <a:lnTo>
                    <a:pt x="39" y="167"/>
                  </a:lnTo>
                  <a:lnTo>
                    <a:pt x="51" y="169"/>
                  </a:lnTo>
                  <a:lnTo>
                    <a:pt x="65" y="167"/>
                  </a:lnTo>
                  <a:lnTo>
                    <a:pt x="80" y="166"/>
                  </a:lnTo>
                  <a:lnTo>
                    <a:pt x="96" y="163"/>
                  </a:lnTo>
                  <a:lnTo>
                    <a:pt x="112" y="157"/>
                  </a:lnTo>
                  <a:lnTo>
                    <a:pt x="130" y="149"/>
                  </a:lnTo>
                  <a:lnTo>
                    <a:pt x="148" y="137"/>
                  </a:lnTo>
                  <a:lnTo>
                    <a:pt x="166" y="124"/>
                  </a:lnTo>
                  <a:lnTo>
                    <a:pt x="185" y="106"/>
                  </a:lnTo>
                  <a:lnTo>
                    <a:pt x="203" y="84"/>
                  </a:lnTo>
                  <a:lnTo>
                    <a:pt x="206" y="83"/>
                  </a:lnTo>
                  <a:lnTo>
                    <a:pt x="210" y="77"/>
                  </a:lnTo>
                  <a:lnTo>
                    <a:pt x="219" y="71"/>
                  </a:lnTo>
                  <a:lnTo>
                    <a:pt x="231" y="62"/>
                  </a:lnTo>
                  <a:lnTo>
                    <a:pt x="245" y="53"/>
                  </a:lnTo>
                  <a:lnTo>
                    <a:pt x="261" y="43"/>
                  </a:lnTo>
                  <a:lnTo>
                    <a:pt x="278" y="34"/>
                  </a:lnTo>
                  <a:lnTo>
                    <a:pt x="296" y="26"/>
                  </a:lnTo>
                  <a:lnTo>
                    <a:pt x="316" y="20"/>
                  </a:lnTo>
                  <a:lnTo>
                    <a:pt x="336" y="15"/>
                  </a:lnTo>
                  <a:lnTo>
                    <a:pt x="355" y="15"/>
                  </a:lnTo>
                  <a:lnTo>
                    <a:pt x="375" y="19"/>
                  </a:lnTo>
                  <a:lnTo>
                    <a:pt x="393" y="26"/>
                  </a:lnTo>
                  <a:lnTo>
                    <a:pt x="410" y="39"/>
                  </a:lnTo>
                  <a:lnTo>
                    <a:pt x="425" y="59"/>
                  </a:lnTo>
                  <a:lnTo>
                    <a:pt x="439" y="84"/>
                  </a:lnTo>
                  <a:lnTo>
                    <a:pt x="439" y="82"/>
                  </a:lnTo>
                  <a:lnTo>
                    <a:pt x="437" y="76"/>
                  </a:lnTo>
                  <a:lnTo>
                    <a:pt x="433" y="68"/>
                  </a:lnTo>
                  <a:lnTo>
                    <a:pt x="429" y="58"/>
                  </a:lnTo>
                  <a:lnTo>
                    <a:pt x="423" y="46"/>
                  </a:lnTo>
                  <a:lnTo>
                    <a:pt x="414" y="35"/>
                  </a:lnTo>
                  <a:lnTo>
                    <a:pt x="404" y="23"/>
                  </a:lnTo>
                  <a:lnTo>
                    <a:pt x="391" y="14"/>
                  </a:lnTo>
                  <a:lnTo>
                    <a:pt x="375" y="6"/>
                  </a:lnTo>
                  <a:lnTo>
                    <a:pt x="356" y="1"/>
                  </a:lnTo>
                  <a:lnTo>
                    <a:pt x="336" y="0"/>
                  </a:lnTo>
                  <a:lnTo>
                    <a:pt x="310" y="5"/>
                  </a:lnTo>
                  <a:lnTo>
                    <a:pt x="283" y="14"/>
                  </a:lnTo>
                  <a:lnTo>
                    <a:pt x="252" y="30"/>
                  </a:lnTo>
                  <a:lnTo>
                    <a:pt x="216" y="52"/>
                  </a:lnTo>
                  <a:lnTo>
                    <a:pt x="177" y="83"/>
                  </a:lnTo>
                  <a:lnTo>
                    <a:pt x="172" y="88"/>
                  </a:lnTo>
                  <a:lnTo>
                    <a:pt x="160" y="99"/>
                  </a:lnTo>
                  <a:lnTo>
                    <a:pt x="141" y="115"/>
                  </a:lnTo>
                  <a:lnTo>
                    <a:pt x="117" y="134"/>
                  </a:lnTo>
                  <a:lnTo>
                    <a:pt x="89" y="150"/>
                  </a:lnTo>
                  <a:lnTo>
                    <a:pt x="59" y="160"/>
                  </a:lnTo>
                  <a:lnTo>
                    <a:pt x="29" y="165"/>
                  </a:lnTo>
                  <a:lnTo>
                    <a:pt x="0" y="1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1891" name="Freeform 19">
              <a:extLst>
                <a:ext uri="{FF2B5EF4-FFF2-40B4-BE49-F238E27FC236}">
                  <a16:creationId xmlns:a16="http://schemas.microsoft.com/office/drawing/2014/main" id="{D95C4376-0C9C-1A45-FF45-C05DED3DEFFB}"/>
                </a:ext>
              </a:extLst>
            </p:cNvPr>
            <p:cNvSpPr>
              <a:spLocks/>
            </p:cNvSpPr>
            <p:nvPr/>
          </p:nvSpPr>
          <p:spPr bwMode="auto">
            <a:xfrm>
              <a:off x="5848" y="2723"/>
              <a:ext cx="83" cy="6"/>
            </a:xfrm>
            <a:custGeom>
              <a:avLst/>
              <a:gdLst>
                <a:gd name="T0" fmla="*/ 166 w 166"/>
                <a:gd name="T1" fmla="*/ 13 h 13"/>
                <a:gd name="T2" fmla="*/ 161 w 166"/>
                <a:gd name="T3" fmla="*/ 12 h 13"/>
                <a:gd name="T4" fmla="*/ 146 w 166"/>
                <a:gd name="T5" fmla="*/ 9 h 13"/>
                <a:gd name="T6" fmla="*/ 127 w 166"/>
                <a:gd name="T7" fmla="*/ 7 h 13"/>
                <a:gd name="T8" fmla="*/ 101 w 166"/>
                <a:gd name="T9" fmla="*/ 5 h 13"/>
                <a:gd name="T10" fmla="*/ 74 w 166"/>
                <a:gd name="T11" fmla="*/ 2 h 13"/>
                <a:gd name="T12" fmla="*/ 46 w 166"/>
                <a:gd name="T13" fmla="*/ 0 h 13"/>
                <a:gd name="T14" fmla="*/ 21 w 166"/>
                <a:gd name="T15" fmla="*/ 1 h 13"/>
                <a:gd name="T16" fmla="*/ 0 w 166"/>
                <a:gd name="T17" fmla="*/ 4 h 13"/>
                <a:gd name="T18" fmla="*/ 7 w 166"/>
                <a:gd name="T19" fmla="*/ 4 h 13"/>
                <a:gd name="T20" fmla="*/ 25 w 166"/>
                <a:gd name="T21" fmla="*/ 5 h 13"/>
                <a:gd name="T22" fmla="*/ 51 w 166"/>
                <a:gd name="T23" fmla="*/ 7 h 13"/>
                <a:gd name="T24" fmla="*/ 80 w 166"/>
                <a:gd name="T25" fmla="*/ 8 h 13"/>
                <a:gd name="T26" fmla="*/ 109 w 166"/>
                <a:gd name="T27" fmla="*/ 10 h 13"/>
                <a:gd name="T28" fmla="*/ 137 w 166"/>
                <a:gd name="T29" fmla="*/ 12 h 13"/>
                <a:gd name="T30" fmla="*/ 157 w 166"/>
                <a:gd name="T31" fmla="*/ 13 h 13"/>
                <a:gd name="T32" fmla="*/ 166 w 166"/>
                <a:gd name="T33"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3">
                  <a:moveTo>
                    <a:pt x="166" y="13"/>
                  </a:moveTo>
                  <a:lnTo>
                    <a:pt x="161" y="12"/>
                  </a:lnTo>
                  <a:lnTo>
                    <a:pt x="146" y="9"/>
                  </a:lnTo>
                  <a:lnTo>
                    <a:pt x="127" y="7"/>
                  </a:lnTo>
                  <a:lnTo>
                    <a:pt x="101" y="5"/>
                  </a:lnTo>
                  <a:lnTo>
                    <a:pt x="74" y="2"/>
                  </a:lnTo>
                  <a:lnTo>
                    <a:pt x="46" y="0"/>
                  </a:lnTo>
                  <a:lnTo>
                    <a:pt x="21" y="1"/>
                  </a:lnTo>
                  <a:lnTo>
                    <a:pt x="0" y="4"/>
                  </a:lnTo>
                  <a:lnTo>
                    <a:pt x="7" y="4"/>
                  </a:lnTo>
                  <a:lnTo>
                    <a:pt x="25" y="5"/>
                  </a:lnTo>
                  <a:lnTo>
                    <a:pt x="51" y="7"/>
                  </a:lnTo>
                  <a:lnTo>
                    <a:pt x="80" y="8"/>
                  </a:lnTo>
                  <a:lnTo>
                    <a:pt x="109" y="10"/>
                  </a:lnTo>
                  <a:lnTo>
                    <a:pt x="137" y="12"/>
                  </a:lnTo>
                  <a:lnTo>
                    <a:pt x="157" y="13"/>
                  </a:lnTo>
                  <a:lnTo>
                    <a:pt x="166"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1892" name="Freeform 20">
              <a:extLst>
                <a:ext uri="{FF2B5EF4-FFF2-40B4-BE49-F238E27FC236}">
                  <a16:creationId xmlns:a16="http://schemas.microsoft.com/office/drawing/2014/main" id="{3AB48C9A-0D91-96A0-56D5-BF9CE578FEAA}"/>
                </a:ext>
              </a:extLst>
            </p:cNvPr>
            <p:cNvSpPr>
              <a:spLocks/>
            </p:cNvSpPr>
            <p:nvPr/>
          </p:nvSpPr>
          <p:spPr bwMode="auto">
            <a:xfrm>
              <a:off x="5755" y="2722"/>
              <a:ext cx="80" cy="85"/>
            </a:xfrm>
            <a:custGeom>
              <a:avLst/>
              <a:gdLst>
                <a:gd name="T0" fmla="*/ 159 w 159"/>
                <a:gd name="T1" fmla="*/ 0 h 171"/>
                <a:gd name="T2" fmla="*/ 151 w 159"/>
                <a:gd name="T3" fmla="*/ 0 h 171"/>
                <a:gd name="T4" fmla="*/ 131 w 159"/>
                <a:gd name="T5" fmla="*/ 3 h 171"/>
                <a:gd name="T6" fmla="*/ 103 w 159"/>
                <a:gd name="T7" fmla="*/ 10 h 171"/>
                <a:gd name="T8" fmla="*/ 72 w 159"/>
                <a:gd name="T9" fmla="*/ 23 h 171"/>
                <a:gd name="T10" fmla="*/ 42 w 159"/>
                <a:gd name="T11" fmla="*/ 43 h 171"/>
                <a:gd name="T12" fmla="*/ 17 w 159"/>
                <a:gd name="T13" fmla="*/ 74 h 171"/>
                <a:gd name="T14" fmla="*/ 1 w 159"/>
                <a:gd name="T15" fmla="*/ 115 h 171"/>
                <a:gd name="T16" fmla="*/ 0 w 159"/>
                <a:gd name="T17" fmla="*/ 171 h 171"/>
                <a:gd name="T18" fmla="*/ 0 w 159"/>
                <a:gd name="T19" fmla="*/ 164 h 171"/>
                <a:gd name="T20" fmla="*/ 1 w 159"/>
                <a:gd name="T21" fmla="*/ 146 h 171"/>
                <a:gd name="T22" fmla="*/ 6 w 159"/>
                <a:gd name="T23" fmla="*/ 122 h 171"/>
                <a:gd name="T24" fmla="*/ 16 w 159"/>
                <a:gd name="T25" fmla="*/ 92 h 171"/>
                <a:gd name="T26" fmla="*/ 34 w 159"/>
                <a:gd name="T27" fmla="*/ 62 h 171"/>
                <a:gd name="T28" fmla="*/ 63 w 159"/>
                <a:gd name="T29" fmla="*/ 35 h 171"/>
                <a:gd name="T30" fmla="*/ 103 w 159"/>
                <a:gd name="T31" fmla="*/ 13 h 171"/>
                <a:gd name="T32" fmla="*/ 159 w 159"/>
                <a:gd name="T33"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9" h="171">
                  <a:moveTo>
                    <a:pt x="159" y="0"/>
                  </a:moveTo>
                  <a:lnTo>
                    <a:pt x="151" y="0"/>
                  </a:lnTo>
                  <a:lnTo>
                    <a:pt x="131" y="3"/>
                  </a:lnTo>
                  <a:lnTo>
                    <a:pt x="103" y="10"/>
                  </a:lnTo>
                  <a:lnTo>
                    <a:pt x="72" y="23"/>
                  </a:lnTo>
                  <a:lnTo>
                    <a:pt x="42" y="43"/>
                  </a:lnTo>
                  <a:lnTo>
                    <a:pt x="17" y="74"/>
                  </a:lnTo>
                  <a:lnTo>
                    <a:pt x="1" y="115"/>
                  </a:lnTo>
                  <a:lnTo>
                    <a:pt x="0" y="171"/>
                  </a:lnTo>
                  <a:lnTo>
                    <a:pt x="0" y="164"/>
                  </a:lnTo>
                  <a:lnTo>
                    <a:pt x="1" y="146"/>
                  </a:lnTo>
                  <a:lnTo>
                    <a:pt x="6" y="122"/>
                  </a:lnTo>
                  <a:lnTo>
                    <a:pt x="16" y="92"/>
                  </a:lnTo>
                  <a:lnTo>
                    <a:pt x="34" y="62"/>
                  </a:lnTo>
                  <a:lnTo>
                    <a:pt x="63" y="35"/>
                  </a:lnTo>
                  <a:lnTo>
                    <a:pt x="103" y="13"/>
                  </a:lnTo>
                  <a:lnTo>
                    <a:pt x="15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1893" name="Freeform 21">
              <a:extLst>
                <a:ext uri="{FF2B5EF4-FFF2-40B4-BE49-F238E27FC236}">
                  <a16:creationId xmlns:a16="http://schemas.microsoft.com/office/drawing/2014/main" id="{3635E981-F146-8355-1669-04F60028989D}"/>
                </a:ext>
              </a:extLst>
            </p:cNvPr>
            <p:cNvSpPr>
              <a:spLocks/>
            </p:cNvSpPr>
            <p:nvPr/>
          </p:nvSpPr>
          <p:spPr bwMode="auto">
            <a:xfrm>
              <a:off x="5751" y="2940"/>
              <a:ext cx="200" cy="80"/>
            </a:xfrm>
            <a:custGeom>
              <a:avLst/>
              <a:gdLst>
                <a:gd name="T0" fmla="*/ 0 w 399"/>
                <a:gd name="T1" fmla="*/ 160 h 161"/>
                <a:gd name="T2" fmla="*/ 4 w 399"/>
                <a:gd name="T3" fmla="*/ 160 h 161"/>
                <a:gd name="T4" fmla="*/ 17 w 399"/>
                <a:gd name="T5" fmla="*/ 161 h 161"/>
                <a:gd name="T6" fmla="*/ 36 w 399"/>
                <a:gd name="T7" fmla="*/ 161 h 161"/>
                <a:gd name="T8" fmla="*/ 61 w 399"/>
                <a:gd name="T9" fmla="*/ 160 h 161"/>
                <a:gd name="T10" fmla="*/ 88 w 399"/>
                <a:gd name="T11" fmla="*/ 154 h 161"/>
                <a:gd name="T12" fmla="*/ 117 w 399"/>
                <a:gd name="T13" fmla="*/ 145 h 161"/>
                <a:gd name="T14" fmla="*/ 146 w 399"/>
                <a:gd name="T15" fmla="*/ 130 h 161"/>
                <a:gd name="T16" fmla="*/ 172 w 399"/>
                <a:gd name="T17" fmla="*/ 108 h 161"/>
                <a:gd name="T18" fmla="*/ 173 w 399"/>
                <a:gd name="T19" fmla="*/ 107 h 161"/>
                <a:gd name="T20" fmla="*/ 178 w 399"/>
                <a:gd name="T21" fmla="*/ 102 h 161"/>
                <a:gd name="T22" fmla="*/ 185 w 399"/>
                <a:gd name="T23" fmla="*/ 95 h 161"/>
                <a:gd name="T24" fmla="*/ 193 w 399"/>
                <a:gd name="T25" fmla="*/ 86 h 161"/>
                <a:gd name="T26" fmla="*/ 204 w 399"/>
                <a:gd name="T27" fmla="*/ 77 h 161"/>
                <a:gd name="T28" fmla="*/ 217 w 399"/>
                <a:gd name="T29" fmla="*/ 66 h 161"/>
                <a:gd name="T30" fmla="*/ 232 w 399"/>
                <a:gd name="T31" fmla="*/ 55 h 161"/>
                <a:gd name="T32" fmla="*/ 248 w 399"/>
                <a:gd name="T33" fmla="*/ 45 h 161"/>
                <a:gd name="T34" fmla="*/ 264 w 399"/>
                <a:gd name="T35" fmla="*/ 34 h 161"/>
                <a:gd name="T36" fmla="*/ 283 w 399"/>
                <a:gd name="T37" fmla="*/ 26 h 161"/>
                <a:gd name="T38" fmla="*/ 301 w 399"/>
                <a:gd name="T39" fmla="*/ 19 h 161"/>
                <a:gd name="T40" fmla="*/ 321 w 399"/>
                <a:gd name="T41" fmla="*/ 15 h 161"/>
                <a:gd name="T42" fmla="*/ 340 w 399"/>
                <a:gd name="T43" fmla="*/ 12 h 161"/>
                <a:gd name="T44" fmla="*/ 360 w 399"/>
                <a:gd name="T45" fmla="*/ 13 h 161"/>
                <a:gd name="T46" fmla="*/ 379 w 399"/>
                <a:gd name="T47" fmla="*/ 19 h 161"/>
                <a:gd name="T48" fmla="*/ 399 w 399"/>
                <a:gd name="T49" fmla="*/ 28 h 161"/>
                <a:gd name="T50" fmla="*/ 397 w 399"/>
                <a:gd name="T51" fmla="*/ 28 h 161"/>
                <a:gd name="T52" fmla="*/ 392 w 399"/>
                <a:gd name="T53" fmla="*/ 26 h 161"/>
                <a:gd name="T54" fmla="*/ 384 w 399"/>
                <a:gd name="T55" fmla="*/ 25 h 161"/>
                <a:gd name="T56" fmla="*/ 373 w 399"/>
                <a:gd name="T57" fmla="*/ 21 h 161"/>
                <a:gd name="T58" fmla="*/ 360 w 399"/>
                <a:gd name="T59" fmla="*/ 19 h 161"/>
                <a:gd name="T60" fmla="*/ 344 w 399"/>
                <a:gd name="T61" fmla="*/ 16 h 161"/>
                <a:gd name="T62" fmla="*/ 327 w 399"/>
                <a:gd name="T63" fmla="*/ 12 h 161"/>
                <a:gd name="T64" fmla="*/ 308 w 399"/>
                <a:gd name="T65" fmla="*/ 9 h 161"/>
                <a:gd name="T66" fmla="*/ 289 w 399"/>
                <a:gd name="T67" fmla="*/ 5 h 161"/>
                <a:gd name="T68" fmla="*/ 269 w 399"/>
                <a:gd name="T69" fmla="*/ 3 h 161"/>
                <a:gd name="T70" fmla="*/ 248 w 399"/>
                <a:gd name="T71" fmla="*/ 1 h 161"/>
                <a:gd name="T72" fmla="*/ 229 w 399"/>
                <a:gd name="T73" fmla="*/ 0 h 161"/>
                <a:gd name="T74" fmla="*/ 208 w 399"/>
                <a:gd name="T75" fmla="*/ 0 h 161"/>
                <a:gd name="T76" fmla="*/ 188 w 399"/>
                <a:gd name="T77" fmla="*/ 0 h 161"/>
                <a:gd name="T78" fmla="*/ 171 w 399"/>
                <a:gd name="T79" fmla="*/ 2 h 161"/>
                <a:gd name="T80" fmla="*/ 154 w 399"/>
                <a:gd name="T81" fmla="*/ 5 h 161"/>
                <a:gd name="T82" fmla="*/ 147 w 399"/>
                <a:gd name="T83" fmla="*/ 5 h 161"/>
                <a:gd name="T84" fmla="*/ 130 w 399"/>
                <a:gd name="T85" fmla="*/ 9 h 161"/>
                <a:gd name="T86" fmla="*/ 104 w 399"/>
                <a:gd name="T87" fmla="*/ 15 h 161"/>
                <a:gd name="T88" fmla="*/ 76 w 399"/>
                <a:gd name="T89" fmla="*/ 26 h 161"/>
                <a:gd name="T90" fmla="*/ 48 w 399"/>
                <a:gd name="T91" fmla="*/ 45 h 161"/>
                <a:gd name="T92" fmla="*/ 23 w 399"/>
                <a:gd name="T93" fmla="*/ 72 h 161"/>
                <a:gd name="T94" fmla="*/ 5 w 399"/>
                <a:gd name="T95" fmla="*/ 110 h 161"/>
                <a:gd name="T96" fmla="*/ 0 w 399"/>
                <a:gd name="T97" fmla="*/ 16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9" h="161">
                  <a:moveTo>
                    <a:pt x="0" y="160"/>
                  </a:moveTo>
                  <a:lnTo>
                    <a:pt x="4" y="160"/>
                  </a:lnTo>
                  <a:lnTo>
                    <a:pt x="17" y="161"/>
                  </a:lnTo>
                  <a:lnTo>
                    <a:pt x="36" y="161"/>
                  </a:lnTo>
                  <a:lnTo>
                    <a:pt x="61" y="160"/>
                  </a:lnTo>
                  <a:lnTo>
                    <a:pt x="88" y="154"/>
                  </a:lnTo>
                  <a:lnTo>
                    <a:pt x="117" y="145"/>
                  </a:lnTo>
                  <a:lnTo>
                    <a:pt x="146" y="130"/>
                  </a:lnTo>
                  <a:lnTo>
                    <a:pt x="172" y="108"/>
                  </a:lnTo>
                  <a:lnTo>
                    <a:pt x="173" y="107"/>
                  </a:lnTo>
                  <a:lnTo>
                    <a:pt x="178" y="102"/>
                  </a:lnTo>
                  <a:lnTo>
                    <a:pt x="185" y="95"/>
                  </a:lnTo>
                  <a:lnTo>
                    <a:pt x="193" y="86"/>
                  </a:lnTo>
                  <a:lnTo>
                    <a:pt x="204" y="77"/>
                  </a:lnTo>
                  <a:lnTo>
                    <a:pt x="217" y="66"/>
                  </a:lnTo>
                  <a:lnTo>
                    <a:pt x="232" y="55"/>
                  </a:lnTo>
                  <a:lnTo>
                    <a:pt x="248" y="45"/>
                  </a:lnTo>
                  <a:lnTo>
                    <a:pt x="264" y="34"/>
                  </a:lnTo>
                  <a:lnTo>
                    <a:pt x="283" y="26"/>
                  </a:lnTo>
                  <a:lnTo>
                    <a:pt x="301" y="19"/>
                  </a:lnTo>
                  <a:lnTo>
                    <a:pt x="321" y="15"/>
                  </a:lnTo>
                  <a:lnTo>
                    <a:pt x="340" y="12"/>
                  </a:lnTo>
                  <a:lnTo>
                    <a:pt x="360" y="13"/>
                  </a:lnTo>
                  <a:lnTo>
                    <a:pt x="379" y="19"/>
                  </a:lnTo>
                  <a:lnTo>
                    <a:pt x="399" y="28"/>
                  </a:lnTo>
                  <a:lnTo>
                    <a:pt x="397" y="28"/>
                  </a:lnTo>
                  <a:lnTo>
                    <a:pt x="392" y="26"/>
                  </a:lnTo>
                  <a:lnTo>
                    <a:pt x="384" y="25"/>
                  </a:lnTo>
                  <a:lnTo>
                    <a:pt x="373" y="21"/>
                  </a:lnTo>
                  <a:lnTo>
                    <a:pt x="360" y="19"/>
                  </a:lnTo>
                  <a:lnTo>
                    <a:pt x="344" y="16"/>
                  </a:lnTo>
                  <a:lnTo>
                    <a:pt x="327" y="12"/>
                  </a:lnTo>
                  <a:lnTo>
                    <a:pt x="308" y="9"/>
                  </a:lnTo>
                  <a:lnTo>
                    <a:pt x="289" y="5"/>
                  </a:lnTo>
                  <a:lnTo>
                    <a:pt x="269" y="3"/>
                  </a:lnTo>
                  <a:lnTo>
                    <a:pt x="248" y="1"/>
                  </a:lnTo>
                  <a:lnTo>
                    <a:pt x="229" y="0"/>
                  </a:lnTo>
                  <a:lnTo>
                    <a:pt x="208" y="0"/>
                  </a:lnTo>
                  <a:lnTo>
                    <a:pt x="188" y="0"/>
                  </a:lnTo>
                  <a:lnTo>
                    <a:pt x="171" y="2"/>
                  </a:lnTo>
                  <a:lnTo>
                    <a:pt x="154" y="5"/>
                  </a:lnTo>
                  <a:lnTo>
                    <a:pt x="147" y="5"/>
                  </a:lnTo>
                  <a:lnTo>
                    <a:pt x="130" y="9"/>
                  </a:lnTo>
                  <a:lnTo>
                    <a:pt x="104" y="15"/>
                  </a:lnTo>
                  <a:lnTo>
                    <a:pt x="76" y="26"/>
                  </a:lnTo>
                  <a:lnTo>
                    <a:pt x="48" y="45"/>
                  </a:lnTo>
                  <a:lnTo>
                    <a:pt x="23" y="72"/>
                  </a:lnTo>
                  <a:lnTo>
                    <a:pt x="5" y="110"/>
                  </a:lnTo>
                  <a:lnTo>
                    <a:pt x="0" y="160"/>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1894" name="Freeform 22">
              <a:extLst>
                <a:ext uri="{FF2B5EF4-FFF2-40B4-BE49-F238E27FC236}">
                  <a16:creationId xmlns:a16="http://schemas.microsoft.com/office/drawing/2014/main" id="{BAC974D2-6565-D7A1-6434-ACA1DBFC1183}"/>
                </a:ext>
              </a:extLst>
            </p:cNvPr>
            <p:cNvSpPr>
              <a:spLocks/>
            </p:cNvSpPr>
            <p:nvPr/>
          </p:nvSpPr>
          <p:spPr bwMode="auto">
            <a:xfrm>
              <a:off x="5766" y="2948"/>
              <a:ext cx="132" cy="37"/>
            </a:xfrm>
            <a:custGeom>
              <a:avLst/>
              <a:gdLst>
                <a:gd name="T0" fmla="*/ 0 w 263"/>
                <a:gd name="T1" fmla="*/ 45 h 74"/>
                <a:gd name="T2" fmla="*/ 146 w 263"/>
                <a:gd name="T3" fmla="*/ 74 h 74"/>
                <a:gd name="T4" fmla="*/ 263 w 263"/>
                <a:gd name="T5" fmla="*/ 2 h 74"/>
                <a:gd name="T6" fmla="*/ 261 w 263"/>
                <a:gd name="T7" fmla="*/ 2 h 74"/>
                <a:gd name="T8" fmla="*/ 253 w 263"/>
                <a:gd name="T9" fmla="*/ 1 h 74"/>
                <a:gd name="T10" fmla="*/ 241 w 263"/>
                <a:gd name="T11" fmla="*/ 1 h 74"/>
                <a:gd name="T12" fmla="*/ 225 w 263"/>
                <a:gd name="T13" fmla="*/ 0 h 74"/>
                <a:gd name="T14" fmla="*/ 208 w 263"/>
                <a:gd name="T15" fmla="*/ 0 h 74"/>
                <a:gd name="T16" fmla="*/ 187 w 263"/>
                <a:gd name="T17" fmla="*/ 0 h 74"/>
                <a:gd name="T18" fmla="*/ 164 w 263"/>
                <a:gd name="T19" fmla="*/ 0 h 74"/>
                <a:gd name="T20" fmla="*/ 141 w 263"/>
                <a:gd name="T21" fmla="*/ 1 h 74"/>
                <a:gd name="T22" fmla="*/ 118 w 263"/>
                <a:gd name="T23" fmla="*/ 2 h 74"/>
                <a:gd name="T24" fmla="*/ 95 w 263"/>
                <a:gd name="T25" fmla="*/ 4 h 74"/>
                <a:gd name="T26" fmla="*/ 72 w 263"/>
                <a:gd name="T27" fmla="*/ 8 h 74"/>
                <a:gd name="T28" fmla="*/ 51 w 263"/>
                <a:gd name="T29" fmla="*/ 13 h 74"/>
                <a:gd name="T30" fmla="*/ 34 w 263"/>
                <a:gd name="T31" fmla="*/ 18 h 74"/>
                <a:gd name="T32" fmla="*/ 18 w 263"/>
                <a:gd name="T33" fmla="*/ 25 h 74"/>
                <a:gd name="T34" fmla="*/ 6 w 263"/>
                <a:gd name="T35" fmla="*/ 34 h 74"/>
                <a:gd name="T36" fmla="*/ 0 w 263"/>
                <a:gd name="T37" fmla="*/ 4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3" h="74">
                  <a:moveTo>
                    <a:pt x="0" y="45"/>
                  </a:moveTo>
                  <a:lnTo>
                    <a:pt x="146" y="74"/>
                  </a:lnTo>
                  <a:lnTo>
                    <a:pt x="263" y="2"/>
                  </a:lnTo>
                  <a:lnTo>
                    <a:pt x="261" y="2"/>
                  </a:lnTo>
                  <a:lnTo>
                    <a:pt x="253" y="1"/>
                  </a:lnTo>
                  <a:lnTo>
                    <a:pt x="241" y="1"/>
                  </a:lnTo>
                  <a:lnTo>
                    <a:pt x="225" y="0"/>
                  </a:lnTo>
                  <a:lnTo>
                    <a:pt x="208" y="0"/>
                  </a:lnTo>
                  <a:lnTo>
                    <a:pt x="187" y="0"/>
                  </a:lnTo>
                  <a:lnTo>
                    <a:pt x="164" y="0"/>
                  </a:lnTo>
                  <a:lnTo>
                    <a:pt x="141" y="1"/>
                  </a:lnTo>
                  <a:lnTo>
                    <a:pt x="118" y="2"/>
                  </a:lnTo>
                  <a:lnTo>
                    <a:pt x="95" y="4"/>
                  </a:lnTo>
                  <a:lnTo>
                    <a:pt x="72" y="8"/>
                  </a:lnTo>
                  <a:lnTo>
                    <a:pt x="51" y="13"/>
                  </a:lnTo>
                  <a:lnTo>
                    <a:pt x="34" y="18"/>
                  </a:lnTo>
                  <a:lnTo>
                    <a:pt x="18" y="25"/>
                  </a:lnTo>
                  <a:lnTo>
                    <a:pt x="6" y="34"/>
                  </a:lnTo>
                  <a:lnTo>
                    <a:pt x="0" y="45"/>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1895" name="Freeform 23">
              <a:extLst>
                <a:ext uri="{FF2B5EF4-FFF2-40B4-BE49-F238E27FC236}">
                  <a16:creationId xmlns:a16="http://schemas.microsoft.com/office/drawing/2014/main" id="{FA9C7AE7-D881-58E6-5996-8F0BBC43A1D0}"/>
                </a:ext>
              </a:extLst>
            </p:cNvPr>
            <p:cNvSpPr>
              <a:spLocks/>
            </p:cNvSpPr>
            <p:nvPr/>
          </p:nvSpPr>
          <p:spPr bwMode="auto">
            <a:xfrm>
              <a:off x="5750" y="2944"/>
              <a:ext cx="220" cy="83"/>
            </a:xfrm>
            <a:custGeom>
              <a:avLst/>
              <a:gdLst>
                <a:gd name="T0" fmla="*/ 0 w 441"/>
                <a:gd name="T1" fmla="*/ 158 h 167"/>
                <a:gd name="T2" fmla="*/ 1 w 441"/>
                <a:gd name="T3" fmla="*/ 158 h 167"/>
                <a:gd name="T4" fmla="*/ 5 w 441"/>
                <a:gd name="T5" fmla="*/ 160 h 167"/>
                <a:gd name="T6" fmla="*/ 11 w 441"/>
                <a:gd name="T7" fmla="*/ 161 h 167"/>
                <a:gd name="T8" fmla="*/ 19 w 441"/>
                <a:gd name="T9" fmla="*/ 163 h 167"/>
                <a:gd name="T10" fmla="*/ 28 w 441"/>
                <a:gd name="T11" fmla="*/ 164 h 167"/>
                <a:gd name="T12" fmla="*/ 39 w 441"/>
                <a:gd name="T13" fmla="*/ 166 h 167"/>
                <a:gd name="T14" fmla="*/ 52 w 441"/>
                <a:gd name="T15" fmla="*/ 167 h 167"/>
                <a:gd name="T16" fmla="*/ 66 w 441"/>
                <a:gd name="T17" fmla="*/ 166 h 167"/>
                <a:gd name="T18" fmla="*/ 81 w 441"/>
                <a:gd name="T19" fmla="*/ 163 h 167"/>
                <a:gd name="T20" fmla="*/ 97 w 441"/>
                <a:gd name="T21" fmla="*/ 160 h 167"/>
                <a:gd name="T22" fmla="*/ 114 w 441"/>
                <a:gd name="T23" fmla="*/ 154 h 167"/>
                <a:gd name="T24" fmla="*/ 132 w 441"/>
                <a:gd name="T25" fmla="*/ 146 h 167"/>
                <a:gd name="T26" fmla="*/ 150 w 441"/>
                <a:gd name="T27" fmla="*/ 134 h 167"/>
                <a:gd name="T28" fmla="*/ 168 w 441"/>
                <a:gd name="T29" fmla="*/ 121 h 167"/>
                <a:gd name="T30" fmla="*/ 187 w 441"/>
                <a:gd name="T31" fmla="*/ 103 h 167"/>
                <a:gd name="T32" fmla="*/ 205 w 441"/>
                <a:gd name="T33" fmla="*/ 83 h 167"/>
                <a:gd name="T34" fmla="*/ 207 w 441"/>
                <a:gd name="T35" fmla="*/ 81 h 167"/>
                <a:gd name="T36" fmla="*/ 212 w 441"/>
                <a:gd name="T37" fmla="*/ 77 h 167"/>
                <a:gd name="T38" fmla="*/ 221 w 441"/>
                <a:gd name="T39" fmla="*/ 70 h 167"/>
                <a:gd name="T40" fmla="*/ 233 w 441"/>
                <a:gd name="T41" fmla="*/ 61 h 167"/>
                <a:gd name="T42" fmla="*/ 247 w 441"/>
                <a:gd name="T43" fmla="*/ 52 h 167"/>
                <a:gd name="T44" fmla="*/ 263 w 441"/>
                <a:gd name="T45" fmla="*/ 42 h 167"/>
                <a:gd name="T46" fmla="*/ 280 w 441"/>
                <a:gd name="T47" fmla="*/ 33 h 167"/>
                <a:gd name="T48" fmla="*/ 298 w 441"/>
                <a:gd name="T49" fmla="*/ 25 h 167"/>
                <a:gd name="T50" fmla="*/ 318 w 441"/>
                <a:gd name="T51" fmla="*/ 18 h 167"/>
                <a:gd name="T52" fmla="*/ 338 w 441"/>
                <a:gd name="T53" fmla="*/ 15 h 167"/>
                <a:gd name="T54" fmla="*/ 357 w 441"/>
                <a:gd name="T55" fmla="*/ 15 h 167"/>
                <a:gd name="T56" fmla="*/ 377 w 441"/>
                <a:gd name="T57" fmla="*/ 17 h 167"/>
                <a:gd name="T58" fmla="*/ 395 w 441"/>
                <a:gd name="T59" fmla="*/ 25 h 167"/>
                <a:gd name="T60" fmla="*/ 412 w 441"/>
                <a:gd name="T61" fmla="*/ 39 h 167"/>
                <a:gd name="T62" fmla="*/ 427 w 441"/>
                <a:gd name="T63" fmla="*/ 57 h 167"/>
                <a:gd name="T64" fmla="*/ 441 w 441"/>
                <a:gd name="T65" fmla="*/ 83 h 167"/>
                <a:gd name="T66" fmla="*/ 441 w 441"/>
                <a:gd name="T67" fmla="*/ 80 h 167"/>
                <a:gd name="T68" fmla="*/ 439 w 441"/>
                <a:gd name="T69" fmla="*/ 75 h 167"/>
                <a:gd name="T70" fmla="*/ 435 w 441"/>
                <a:gd name="T71" fmla="*/ 66 h 167"/>
                <a:gd name="T72" fmla="*/ 431 w 441"/>
                <a:gd name="T73" fmla="*/ 56 h 167"/>
                <a:gd name="T74" fmla="*/ 425 w 441"/>
                <a:gd name="T75" fmla="*/ 45 h 167"/>
                <a:gd name="T76" fmla="*/ 416 w 441"/>
                <a:gd name="T77" fmla="*/ 33 h 167"/>
                <a:gd name="T78" fmla="*/ 405 w 441"/>
                <a:gd name="T79" fmla="*/ 22 h 167"/>
                <a:gd name="T80" fmla="*/ 393 w 441"/>
                <a:gd name="T81" fmla="*/ 12 h 167"/>
                <a:gd name="T82" fmla="*/ 377 w 441"/>
                <a:gd name="T83" fmla="*/ 4 h 167"/>
                <a:gd name="T84" fmla="*/ 358 w 441"/>
                <a:gd name="T85" fmla="*/ 0 h 167"/>
                <a:gd name="T86" fmla="*/ 338 w 441"/>
                <a:gd name="T87" fmla="*/ 0 h 167"/>
                <a:gd name="T88" fmla="*/ 312 w 441"/>
                <a:gd name="T89" fmla="*/ 3 h 167"/>
                <a:gd name="T90" fmla="*/ 285 w 441"/>
                <a:gd name="T91" fmla="*/ 12 h 167"/>
                <a:gd name="T92" fmla="*/ 254 w 441"/>
                <a:gd name="T93" fmla="*/ 28 h 167"/>
                <a:gd name="T94" fmla="*/ 218 w 441"/>
                <a:gd name="T95" fmla="*/ 52 h 167"/>
                <a:gd name="T96" fmla="*/ 179 w 441"/>
                <a:gd name="T97" fmla="*/ 83 h 167"/>
                <a:gd name="T98" fmla="*/ 174 w 441"/>
                <a:gd name="T99" fmla="*/ 87 h 167"/>
                <a:gd name="T100" fmla="*/ 161 w 441"/>
                <a:gd name="T101" fmla="*/ 99 h 167"/>
                <a:gd name="T102" fmla="*/ 143 w 441"/>
                <a:gd name="T103" fmla="*/ 115 h 167"/>
                <a:gd name="T104" fmla="*/ 119 w 441"/>
                <a:gd name="T105" fmla="*/ 132 h 167"/>
                <a:gd name="T106" fmla="*/ 90 w 441"/>
                <a:gd name="T107" fmla="*/ 147 h 167"/>
                <a:gd name="T108" fmla="*/ 60 w 441"/>
                <a:gd name="T109" fmla="*/ 159 h 167"/>
                <a:gd name="T110" fmla="*/ 30 w 441"/>
                <a:gd name="T111" fmla="*/ 163 h 167"/>
                <a:gd name="T112" fmla="*/ 0 w 441"/>
                <a:gd name="T113" fmla="*/ 158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1" h="167">
                  <a:moveTo>
                    <a:pt x="0" y="158"/>
                  </a:moveTo>
                  <a:lnTo>
                    <a:pt x="1" y="158"/>
                  </a:lnTo>
                  <a:lnTo>
                    <a:pt x="5" y="160"/>
                  </a:lnTo>
                  <a:lnTo>
                    <a:pt x="11" y="161"/>
                  </a:lnTo>
                  <a:lnTo>
                    <a:pt x="19" y="163"/>
                  </a:lnTo>
                  <a:lnTo>
                    <a:pt x="28" y="164"/>
                  </a:lnTo>
                  <a:lnTo>
                    <a:pt x="39" y="166"/>
                  </a:lnTo>
                  <a:lnTo>
                    <a:pt x="52" y="167"/>
                  </a:lnTo>
                  <a:lnTo>
                    <a:pt x="66" y="166"/>
                  </a:lnTo>
                  <a:lnTo>
                    <a:pt x="81" y="163"/>
                  </a:lnTo>
                  <a:lnTo>
                    <a:pt x="97" y="160"/>
                  </a:lnTo>
                  <a:lnTo>
                    <a:pt x="114" y="154"/>
                  </a:lnTo>
                  <a:lnTo>
                    <a:pt x="132" y="146"/>
                  </a:lnTo>
                  <a:lnTo>
                    <a:pt x="150" y="134"/>
                  </a:lnTo>
                  <a:lnTo>
                    <a:pt x="168" y="121"/>
                  </a:lnTo>
                  <a:lnTo>
                    <a:pt x="187" y="103"/>
                  </a:lnTo>
                  <a:lnTo>
                    <a:pt x="205" y="83"/>
                  </a:lnTo>
                  <a:lnTo>
                    <a:pt x="207" y="81"/>
                  </a:lnTo>
                  <a:lnTo>
                    <a:pt x="212" y="77"/>
                  </a:lnTo>
                  <a:lnTo>
                    <a:pt x="221" y="70"/>
                  </a:lnTo>
                  <a:lnTo>
                    <a:pt x="233" y="61"/>
                  </a:lnTo>
                  <a:lnTo>
                    <a:pt x="247" y="52"/>
                  </a:lnTo>
                  <a:lnTo>
                    <a:pt x="263" y="42"/>
                  </a:lnTo>
                  <a:lnTo>
                    <a:pt x="280" y="33"/>
                  </a:lnTo>
                  <a:lnTo>
                    <a:pt x="298" y="25"/>
                  </a:lnTo>
                  <a:lnTo>
                    <a:pt x="318" y="18"/>
                  </a:lnTo>
                  <a:lnTo>
                    <a:pt x="338" y="15"/>
                  </a:lnTo>
                  <a:lnTo>
                    <a:pt x="357" y="15"/>
                  </a:lnTo>
                  <a:lnTo>
                    <a:pt x="377" y="17"/>
                  </a:lnTo>
                  <a:lnTo>
                    <a:pt x="395" y="25"/>
                  </a:lnTo>
                  <a:lnTo>
                    <a:pt x="412" y="39"/>
                  </a:lnTo>
                  <a:lnTo>
                    <a:pt x="427" y="57"/>
                  </a:lnTo>
                  <a:lnTo>
                    <a:pt x="441" y="83"/>
                  </a:lnTo>
                  <a:lnTo>
                    <a:pt x="441" y="80"/>
                  </a:lnTo>
                  <a:lnTo>
                    <a:pt x="439" y="75"/>
                  </a:lnTo>
                  <a:lnTo>
                    <a:pt x="435" y="66"/>
                  </a:lnTo>
                  <a:lnTo>
                    <a:pt x="431" y="56"/>
                  </a:lnTo>
                  <a:lnTo>
                    <a:pt x="425" y="45"/>
                  </a:lnTo>
                  <a:lnTo>
                    <a:pt x="416" y="33"/>
                  </a:lnTo>
                  <a:lnTo>
                    <a:pt x="405" y="22"/>
                  </a:lnTo>
                  <a:lnTo>
                    <a:pt x="393" y="12"/>
                  </a:lnTo>
                  <a:lnTo>
                    <a:pt x="377" y="4"/>
                  </a:lnTo>
                  <a:lnTo>
                    <a:pt x="358" y="0"/>
                  </a:lnTo>
                  <a:lnTo>
                    <a:pt x="338" y="0"/>
                  </a:lnTo>
                  <a:lnTo>
                    <a:pt x="312" y="3"/>
                  </a:lnTo>
                  <a:lnTo>
                    <a:pt x="285" y="12"/>
                  </a:lnTo>
                  <a:lnTo>
                    <a:pt x="254" y="28"/>
                  </a:lnTo>
                  <a:lnTo>
                    <a:pt x="218" y="52"/>
                  </a:lnTo>
                  <a:lnTo>
                    <a:pt x="179" y="83"/>
                  </a:lnTo>
                  <a:lnTo>
                    <a:pt x="174" y="87"/>
                  </a:lnTo>
                  <a:lnTo>
                    <a:pt x="161" y="99"/>
                  </a:lnTo>
                  <a:lnTo>
                    <a:pt x="143" y="115"/>
                  </a:lnTo>
                  <a:lnTo>
                    <a:pt x="119" y="132"/>
                  </a:lnTo>
                  <a:lnTo>
                    <a:pt x="90" y="147"/>
                  </a:lnTo>
                  <a:lnTo>
                    <a:pt x="60" y="159"/>
                  </a:lnTo>
                  <a:lnTo>
                    <a:pt x="30" y="163"/>
                  </a:lnTo>
                  <a:lnTo>
                    <a:pt x="0" y="1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1896" name="Freeform 24">
              <a:extLst>
                <a:ext uri="{FF2B5EF4-FFF2-40B4-BE49-F238E27FC236}">
                  <a16:creationId xmlns:a16="http://schemas.microsoft.com/office/drawing/2014/main" id="{A70AF00D-D010-63D5-6677-F13D54E11DD7}"/>
                </a:ext>
              </a:extLst>
            </p:cNvPr>
            <p:cNvSpPr>
              <a:spLocks/>
            </p:cNvSpPr>
            <p:nvPr/>
          </p:nvSpPr>
          <p:spPr bwMode="auto">
            <a:xfrm>
              <a:off x="5844" y="2936"/>
              <a:ext cx="82" cy="7"/>
            </a:xfrm>
            <a:custGeom>
              <a:avLst/>
              <a:gdLst>
                <a:gd name="T0" fmla="*/ 164 w 164"/>
                <a:gd name="T1" fmla="*/ 12 h 12"/>
                <a:gd name="T2" fmla="*/ 159 w 164"/>
                <a:gd name="T3" fmla="*/ 11 h 12"/>
                <a:gd name="T4" fmla="*/ 145 w 164"/>
                <a:gd name="T5" fmla="*/ 9 h 12"/>
                <a:gd name="T6" fmla="*/ 124 w 164"/>
                <a:gd name="T7" fmla="*/ 7 h 12"/>
                <a:gd name="T8" fmla="*/ 100 w 164"/>
                <a:gd name="T9" fmla="*/ 4 h 12"/>
                <a:gd name="T10" fmla="*/ 73 w 164"/>
                <a:gd name="T11" fmla="*/ 2 h 12"/>
                <a:gd name="T12" fmla="*/ 46 w 164"/>
                <a:gd name="T13" fmla="*/ 0 h 12"/>
                <a:gd name="T14" fmla="*/ 21 w 164"/>
                <a:gd name="T15" fmla="*/ 1 h 12"/>
                <a:gd name="T16" fmla="*/ 0 w 164"/>
                <a:gd name="T17" fmla="*/ 3 h 12"/>
                <a:gd name="T18" fmla="*/ 7 w 164"/>
                <a:gd name="T19" fmla="*/ 3 h 12"/>
                <a:gd name="T20" fmla="*/ 24 w 164"/>
                <a:gd name="T21" fmla="*/ 4 h 12"/>
                <a:gd name="T22" fmla="*/ 51 w 164"/>
                <a:gd name="T23" fmla="*/ 7 h 12"/>
                <a:gd name="T24" fmla="*/ 80 w 164"/>
                <a:gd name="T25" fmla="*/ 8 h 12"/>
                <a:gd name="T26" fmla="*/ 109 w 164"/>
                <a:gd name="T27" fmla="*/ 10 h 12"/>
                <a:gd name="T28" fmla="*/ 136 w 164"/>
                <a:gd name="T29" fmla="*/ 11 h 12"/>
                <a:gd name="T30" fmla="*/ 154 w 164"/>
                <a:gd name="T31" fmla="*/ 12 h 12"/>
                <a:gd name="T32" fmla="*/ 164 w 164"/>
                <a:gd name="T3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12">
                  <a:moveTo>
                    <a:pt x="164" y="12"/>
                  </a:moveTo>
                  <a:lnTo>
                    <a:pt x="159" y="11"/>
                  </a:lnTo>
                  <a:lnTo>
                    <a:pt x="145" y="9"/>
                  </a:lnTo>
                  <a:lnTo>
                    <a:pt x="124" y="7"/>
                  </a:lnTo>
                  <a:lnTo>
                    <a:pt x="100" y="4"/>
                  </a:lnTo>
                  <a:lnTo>
                    <a:pt x="73" y="2"/>
                  </a:lnTo>
                  <a:lnTo>
                    <a:pt x="46" y="0"/>
                  </a:lnTo>
                  <a:lnTo>
                    <a:pt x="21" y="1"/>
                  </a:lnTo>
                  <a:lnTo>
                    <a:pt x="0" y="3"/>
                  </a:lnTo>
                  <a:lnTo>
                    <a:pt x="7" y="3"/>
                  </a:lnTo>
                  <a:lnTo>
                    <a:pt x="24" y="4"/>
                  </a:lnTo>
                  <a:lnTo>
                    <a:pt x="51" y="7"/>
                  </a:lnTo>
                  <a:lnTo>
                    <a:pt x="80" y="8"/>
                  </a:lnTo>
                  <a:lnTo>
                    <a:pt x="109" y="10"/>
                  </a:lnTo>
                  <a:lnTo>
                    <a:pt x="136" y="11"/>
                  </a:lnTo>
                  <a:lnTo>
                    <a:pt x="154" y="12"/>
                  </a:lnTo>
                  <a:lnTo>
                    <a:pt x="164"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1897" name="Freeform 25">
              <a:extLst>
                <a:ext uri="{FF2B5EF4-FFF2-40B4-BE49-F238E27FC236}">
                  <a16:creationId xmlns:a16="http://schemas.microsoft.com/office/drawing/2014/main" id="{0E228F9D-BBD9-A3FE-3F6C-AE62C0CB7B06}"/>
                </a:ext>
              </a:extLst>
            </p:cNvPr>
            <p:cNvSpPr>
              <a:spLocks/>
            </p:cNvSpPr>
            <p:nvPr/>
          </p:nvSpPr>
          <p:spPr bwMode="auto">
            <a:xfrm>
              <a:off x="5751" y="2935"/>
              <a:ext cx="79" cy="85"/>
            </a:xfrm>
            <a:custGeom>
              <a:avLst/>
              <a:gdLst>
                <a:gd name="T0" fmla="*/ 158 w 158"/>
                <a:gd name="T1" fmla="*/ 0 h 170"/>
                <a:gd name="T2" fmla="*/ 150 w 158"/>
                <a:gd name="T3" fmla="*/ 0 h 170"/>
                <a:gd name="T4" fmla="*/ 131 w 158"/>
                <a:gd name="T5" fmla="*/ 4 h 170"/>
                <a:gd name="T6" fmla="*/ 103 w 158"/>
                <a:gd name="T7" fmla="*/ 11 h 170"/>
                <a:gd name="T8" fmla="*/ 72 w 158"/>
                <a:gd name="T9" fmla="*/ 22 h 170"/>
                <a:gd name="T10" fmla="*/ 42 w 158"/>
                <a:gd name="T11" fmla="*/ 43 h 170"/>
                <a:gd name="T12" fmla="*/ 17 w 158"/>
                <a:gd name="T13" fmla="*/ 73 h 170"/>
                <a:gd name="T14" fmla="*/ 2 w 158"/>
                <a:gd name="T15" fmla="*/ 114 h 170"/>
                <a:gd name="T16" fmla="*/ 0 w 158"/>
                <a:gd name="T17" fmla="*/ 170 h 170"/>
                <a:gd name="T18" fmla="*/ 0 w 158"/>
                <a:gd name="T19" fmla="*/ 163 h 170"/>
                <a:gd name="T20" fmla="*/ 1 w 158"/>
                <a:gd name="T21" fmla="*/ 147 h 170"/>
                <a:gd name="T22" fmla="*/ 5 w 158"/>
                <a:gd name="T23" fmla="*/ 121 h 170"/>
                <a:gd name="T24" fmla="*/ 17 w 158"/>
                <a:gd name="T25" fmla="*/ 93 h 170"/>
                <a:gd name="T26" fmla="*/ 35 w 158"/>
                <a:gd name="T27" fmla="*/ 63 h 170"/>
                <a:gd name="T28" fmla="*/ 63 w 158"/>
                <a:gd name="T29" fmla="*/ 36 h 170"/>
                <a:gd name="T30" fmla="*/ 103 w 158"/>
                <a:gd name="T31" fmla="*/ 13 h 170"/>
                <a:gd name="T32" fmla="*/ 158 w 158"/>
                <a:gd name="T33"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170">
                  <a:moveTo>
                    <a:pt x="158" y="0"/>
                  </a:moveTo>
                  <a:lnTo>
                    <a:pt x="150" y="0"/>
                  </a:lnTo>
                  <a:lnTo>
                    <a:pt x="131" y="4"/>
                  </a:lnTo>
                  <a:lnTo>
                    <a:pt x="103" y="11"/>
                  </a:lnTo>
                  <a:lnTo>
                    <a:pt x="72" y="22"/>
                  </a:lnTo>
                  <a:lnTo>
                    <a:pt x="42" y="43"/>
                  </a:lnTo>
                  <a:lnTo>
                    <a:pt x="17" y="73"/>
                  </a:lnTo>
                  <a:lnTo>
                    <a:pt x="2" y="114"/>
                  </a:lnTo>
                  <a:lnTo>
                    <a:pt x="0" y="170"/>
                  </a:lnTo>
                  <a:lnTo>
                    <a:pt x="0" y="163"/>
                  </a:lnTo>
                  <a:lnTo>
                    <a:pt x="1" y="147"/>
                  </a:lnTo>
                  <a:lnTo>
                    <a:pt x="5" y="121"/>
                  </a:lnTo>
                  <a:lnTo>
                    <a:pt x="17" y="93"/>
                  </a:lnTo>
                  <a:lnTo>
                    <a:pt x="35" y="63"/>
                  </a:lnTo>
                  <a:lnTo>
                    <a:pt x="63" y="36"/>
                  </a:lnTo>
                  <a:lnTo>
                    <a:pt x="103" y="13"/>
                  </a:lnTo>
                  <a:lnTo>
                    <a:pt x="1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1898" name="Freeform 26">
              <a:extLst>
                <a:ext uri="{FF2B5EF4-FFF2-40B4-BE49-F238E27FC236}">
                  <a16:creationId xmlns:a16="http://schemas.microsoft.com/office/drawing/2014/main" id="{82924C47-BC6B-5920-3CF6-1C0B2FBB1195}"/>
                </a:ext>
              </a:extLst>
            </p:cNvPr>
            <p:cNvSpPr>
              <a:spLocks/>
            </p:cNvSpPr>
            <p:nvPr/>
          </p:nvSpPr>
          <p:spPr bwMode="auto">
            <a:xfrm>
              <a:off x="5749" y="2513"/>
              <a:ext cx="200" cy="82"/>
            </a:xfrm>
            <a:custGeom>
              <a:avLst/>
              <a:gdLst>
                <a:gd name="T0" fmla="*/ 0 w 400"/>
                <a:gd name="T1" fmla="*/ 161 h 163"/>
                <a:gd name="T2" fmla="*/ 5 w 400"/>
                <a:gd name="T3" fmla="*/ 162 h 163"/>
                <a:gd name="T4" fmla="*/ 17 w 400"/>
                <a:gd name="T5" fmla="*/ 162 h 163"/>
                <a:gd name="T6" fmla="*/ 37 w 400"/>
                <a:gd name="T7" fmla="*/ 163 h 163"/>
                <a:gd name="T8" fmla="*/ 61 w 400"/>
                <a:gd name="T9" fmla="*/ 161 h 163"/>
                <a:gd name="T10" fmla="*/ 89 w 400"/>
                <a:gd name="T11" fmla="*/ 155 h 163"/>
                <a:gd name="T12" fmla="*/ 118 w 400"/>
                <a:gd name="T13" fmla="*/ 146 h 163"/>
                <a:gd name="T14" fmla="*/ 146 w 400"/>
                <a:gd name="T15" fmla="*/ 130 h 163"/>
                <a:gd name="T16" fmla="*/ 174 w 400"/>
                <a:gd name="T17" fmla="*/ 108 h 163"/>
                <a:gd name="T18" fmla="*/ 175 w 400"/>
                <a:gd name="T19" fmla="*/ 107 h 163"/>
                <a:gd name="T20" fmla="*/ 180 w 400"/>
                <a:gd name="T21" fmla="*/ 102 h 163"/>
                <a:gd name="T22" fmla="*/ 185 w 400"/>
                <a:gd name="T23" fmla="*/ 95 h 163"/>
                <a:gd name="T24" fmla="*/ 195 w 400"/>
                <a:gd name="T25" fmla="*/ 87 h 163"/>
                <a:gd name="T26" fmla="*/ 206 w 400"/>
                <a:gd name="T27" fmla="*/ 77 h 163"/>
                <a:gd name="T28" fmla="*/ 219 w 400"/>
                <a:gd name="T29" fmla="*/ 67 h 163"/>
                <a:gd name="T30" fmla="*/ 233 w 400"/>
                <a:gd name="T31" fmla="*/ 55 h 163"/>
                <a:gd name="T32" fmla="*/ 249 w 400"/>
                <a:gd name="T33" fmla="*/ 45 h 163"/>
                <a:gd name="T34" fmla="*/ 265 w 400"/>
                <a:gd name="T35" fmla="*/ 34 h 163"/>
                <a:gd name="T36" fmla="*/ 283 w 400"/>
                <a:gd name="T37" fmla="*/ 26 h 163"/>
                <a:gd name="T38" fmla="*/ 302 w 400"/>
                <a:gd name="T39" fmla="*/ 19 h 163"/>
                <a:gd name="T40" fmla="*/ 321 w 400"/>
                <a:gd name="T41" fmla="*/ 15 h 163"/>
                <a:gd name="T42" fmla="*/ 341 w 400"/>
                <a:gd name="T43" fmla="*/ 12 h 163"/>
                <a:gd name="T44" fmla="*/ 360 w 400"/>
                <a:gd name="T45" fmla="*/ 14 h 163"/>
                <a:gd name="T46" fmla="*/ 380 w 400"/>
                <a:gd name="T47" fmla="*/ 18 h 163"/>
                <a:gd name="T48" fmla="*/ 400 w 400"/>
                <a:gd name="T49" fmla="*/ 27 h 163"/>
                <a:gd name="T50" fmla="*/ 397 w 400"/>
                <a:gd name="T51" fmla="*/ 27 h 163"/>
                <a:gd name="T52" fmla="*/ 393 w 400"/>
                <a:gd name="T53" fmla="*/ 25 h 163"/>
                <a:gd name="T54" fmla="*/ 385 w 400"/>
                <a:gd name="T55" fmla="*/ 24 h 163"/>
                <a:gd name="T56" fmla="*/ 373 w 400"/>
                <a:gd name="T57" fmla="*/ 21 h 163"/>
                <a:gd name="T58" fmla="*/ 359 w 400"/>
                <a:gd name="T59" fmla="*/ 18 h 163"/>
                <a:gd name="T60" fmla="*/ 344 w 400"/>
                <a:gd name="T61" fmla="*/ 15 h 163"/>
                <a:gd name="T62" fmla="*/ 327 w 400"/>
                <a:gd name="T63" fmla="*/ 11 h 163"/>
                <a:gd name="T64" fmla="*/ 309 w 400"/>
                <a:gd name="T65" fmla="*/ 8 h 163"/>
                <a:gd name="T66" fmla="*/ 289 w 400"/>
                <a:gd name="T67" fmla="*/ 6 h 163"/>
                <a:gd name="T68" fmla="*/ 270 w 400"/>
                <a:gd name="T69" fmla="*/ 3 h 163"/>
                <a:gd name="T70" fmla="*/ 249 w 400"/>
                <a:gd name="T71" fmla="*/ 1 h 163"/>
                <a:gd name="T72" fmla="*/ 229 w 400"/>
                <a:gd name="T73" fmla="*/ 0 h 163"/>
                <a:gd name="T74" fmla="*/ 208 w 400"/>
                <a:gd name="T75" fmla="*/ 0 h 163"/>
                <a:gd name="T76" fmla="*/ 190 w 400"/>
                <a:gd name="T77" fmla="*/ 0 h 163"/>
                <a:gd name="T78" fmla="*/ 172 w 400"/>
                <a:gd name="T79" fmla="*/ 2 h 163"/>
                <a:gd name="T80" fmla="*/ 156 w 400"/>
                <a:gd name="T81" fmla="*/ 6 h 163"/>
                <a:gd name="T82" fmla="*/ 149 w 400"/>
                <a:gd name="T83" fmla="*/ 6 h 163"/>
                <a:gd name="T84" fmla="*/ 131 w 400"/>
                <a:gd name="T85" fmla="*/ 9 h 163"/>
                <a:gd name="T86" fmla="*/ 106 w 400"/>
                <a:gd name="T87" fmla="*/ 15 h 163"/>
                <a:gd name="T88" fmla="*/ 77 w 400"/>
                <a:gd name="T89" fmla="*/ 27 h 163"/>
                <a:gd name="T90" fmla="*/ 48 w 400"/>
                <a:gd name="T91" fmla="*/ 46 h 163"/>
                <a:gd name="T92" fmla="*/ 23 w 400"/>
                <a:gd name="T93" fmla="*/ 74 h 163"/>
                <a:gd name="T94" fmla="*/ 6 w 400"/>
                <a:gd name="T95" fmla="*/ 112 h 163"/>
                <a:gd name="T96" fmla="*/ 0 w 400"/>
                <a:gd name="T97" fmla="*/ 16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0" h="163">
                  <a:moveTo>
                    <a:pt x="0" y="161"/>
                  </a:moveTo>
                  <a:lnTo>
                    <a:pt x="5" y="162"/>
                  </a:lnTo>
                  <a:lnTo>
                    <a:pt x="17" y="162"/>
                  </a:lnTo>
                  <a:lnTo>
                    <a:pt x="37" y="163"/>
                  </a:lnTo>
                  <a:lnTo>
                    <a:pt x="61" y="161"/>
                  </a:lnTo>
                  <a:lnTo>
                    <a:pt x="89" y="155"/>
                  </a:lnTo>
                  <a:lnTo>
                    <a:pt x="118" y="146"/>
                  </a:lnTo>
                  <a:lnTo>
                    <a:pt x="146" y="130"/>
                  </a:lnTo>
                  <a:lnTo>
                    <a:pt x="174" y="108"/>
                  </a:lnTo>
                  <a:lnTo>
                    <a:pt x="175" y="107"/>
                  </a:lnTo>
                  <a:lnTo>
                    <a:pt x="180" y="102"/>
                  </a:lnTo>
                  <a:lnTo>
                    <a:pt x="185" y="95"/>
                  </a:lnTo>
                  <a:lnTo>
                    <a:pt x="195" y="87"/>
                  </a:lnTo>
                  <a:lnTo>
                    <a:pt x="206" y="77"/>
                  </a:lnTo>
                  <a:lnTo>
                    <a:pt x="219" y="67"/>
                  </a:lnTo>
                  <a:lnTo>
                    <a:pt x="233" y="55"/>
                  </a:lnTo>
                  <a:lnTo>
                    <a:pt x="249" y="45"/>
                  </a:lnTo>
                  <a:lnTo>
                    <a:pt x="265" y="34"/>
                  </a:lnTo>
                  <a:lnTo>
                    <a:pt x="283" y="26"/>
                  </a:lnTo>
                  <a:lnTo>
                    <a:pt x="302" y="19"/>
                  </a:lnTo>
                  <a:lnTo>
                    <a:pt x="321" y="15"/>
                  </a:lnTo>
                  <a:lnTo>
                    <a:pt x="341" y="12"/>
                  </a:lnTo>
                  <a:lnTo>
                    <a:pt x="360" y="14"/>
                  </a:lnTo>
                  <a:lnTo>
                    <a:pt x="380" y="18"/>
                  </a:lnTo>
                  <a:lnTo>
                    <a:pt x="400" y="27"/>
                  </a:lnTo>
                  <a:lnTo>
                    <a:pt x="397" y="27"/>
                  </a:lnTo>
                  <a:lnTo>
                    <a:pt x="393" y="25"/>
                  </a:lnTo>
                  <a:lnTo>
                    <a:pt x="385" y="24"/>
                  </a:lnTo>
                  <a:lnTo>
                    <a:pt x="373" y="21"/>
                  </a:lnTo>
                  <a:lnTo>
                    <a:pt x="359" y="18"/>
                  </a:lnTo>
                  <a:lnTo>
                    <a:pt x="344" y="15"/>
                  </a:lnTo>
                  <a:lnTo>
                    <a:pt x="327" y="11"/>
                  </a:lnTo>
                  <a:lnTo>
                    <a:pt x="309" y="8"/>
                  </a:lnTo>
                  <a:lnTo>
                    <a:pt x="289" y="6"/>
                  </a:lnTo>
                  <a:lnTo>
                    <a:pt x="270" y="3"/>
                  </a:lnTo>
                  <a:lnTo>
                    <a:pt x="249" y="1"/>
                  </a:lnTo>
                  <a:lnTo>
                    <a:pt x="229" y="0"/>
                  </a:lnTo>
                  <a:lnTo>
                    <a:pt x="208" y="0"/>
                  </a:lnTo>
                  <a:lnTo>
                    <a:pt x="190" y="0"/>
                  </a:lnTo>
                  <a:lnTo>
                    <a:pt x="172" y="2"/>
                  </a:lnTo>
                  <a:lnTo>
                    <a:pt x="156" y="6"/>
                  </a:lnTo>
                  <a:lnTo>
                    <a:pt x="149" y="6"/>
                  </a:lnTo>
                  <a:lnTo>
                    <a:pt x="131" y="9"/>
                  </a:lnTo>
                  <a:lnTo>
                    <a:pt x="106" y="15"/>
                  </a:lnTo>
                  <a:lnTo>
                    <a:pt x="77" y="27"/>
                  </a:lnTo>
                  <a:lnTo>
                    <a:pt x="48" y="46"/>
                  </a:lnTo>
                  <a:lnTo>
                    <a:pt x="23" y="74"/>
                  </a:lnTo>
                  <a:lnTo>
                    <a:pt x="6" y="112"/>
                  </a:lnTo>
                  <a:lnTo>
                    <a:pt x="0" y="161"/>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1899" name="Freeform 27">
              <a:extLst>
                <a:ext uri="{FF2B5EF4-FFF2-40B4-BE49-F238E27FC236}">
                  <a16:creationId xmlns:a16="http://schemas.microsoft.com/office/drawing/2014/main" id="{AF1BD869-286D-578C-1870-67E70765F9E2}"/>
                </a:ext>
              </a:extLst>
            </p:cNvPr>
            <p:cNvSpPr>
              <a:spLocks/>
            </p:cNvSpPr>
            <p:nvPr/>
          </p:nvSpPr>
          <p:spPr bwMode="auto">
            <a:xfrm>
              <a:off x="5764" y="2521"/>
              <a:ext cx="131" cy="38"/>
            </a:xfrm>
            <a:custGeom>
              <a:avLst/>
              <a:gdLst>
                <a:gd name="T0" fmla="*/ 0 w 263"/>
                <a:gd name="T1" fmla="*/ 48 h 76"/>
                <a:gd name="T2" fmla="*/ 145 w 263"/>
                <a:gd name="T3" fmla="*/ 76 h 76"/>
                <a:gd name="T4" fmla="*/ 263 w 263"/>
                <a:gd name="T5" fmla="*/ 2 h 76"/>
                <a:gd name="T6" fmla="*/ 260 w 263"/>
                <a:gd name="T7" fmla="*/ 2 h 76"/>
                <a:gd name="T8" fmla="*/ 252 w 263"/>
                <a:gd name="T9" fmla="*/ 1 h 76"/>
                <a:gd name="T10" fmla="*/ 241 w 263"/>
                <a:gd name="T11" fmla="*/ 1 h 76"/>
                <a:gd name="T12" fmla="*/ 226 w 263"/>
                <a:gd name="T13" fmla="*/ 1 h 76"/>
                <a:gd name="T14" fmla="*/ 207 w 263"/>
                <a:gd name="T15" fmla="*/ 0 h 76"/>
                <a:gd name="T16" fmla="*/ 187 w 263"/>
                <a:gd name="T17" fmla="*/ 0 h 76"/>
                <a:gd name="T18" fmla="*/ 165 w 263"/>
                <a:gd name="T19" fmla="*/ 1 h 76"/>
                <a:gd name="T20" fmla="*/ 142 w 263"/>
                <a:gd name="T21" fmla="*/ 1 h 76"/>
                <a:gd name="T22" fmla="*/ 117 w 263"/>
                <a:gd name="T23" fmla="*/ 3 h 76"/>
                <a:gd name="T24" fmla="*/ 94 w 263"/>
                <a:gd name="T25" fmla="*/ 6 h 76"/>
                <a:gd name="T26" fmla="*/ 73 w 263"/>
                <a:gd name="T27" fmla="*/ 9 h 76"/>
                <a:gd name="T28" fmla="*/ 52 w 263"/>
                <a:gd name="T29" fmla="*/ 15 h 76"/>
                <a:gd name="T30" fmla="*/ 35 w 263"/>
                <a:gd name="T31" fmla="*/ 21 h 76"/>
                <a:gd name="T32" fmla="*/ 18 w 263"/>
                <a:gd name="T33" fmla="*/ 28 h 76"/>
                <a:gd name="T34" fmla="*/ 7 w 263"/>
                <a:gd name="T35" fmla="*/ 37 h 76"/>
                <a:gd name="T36" fmla="*/ 0 w 263"/>
                <a:gd name="T37" fmla="*/ 4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3" h="76">
                  <a:moveTo>
                    <a:pt x="0" y="48"/>
                  </a:moveTo>
                  <a:lnTo>
                    <a:pt x="145" y="76"/>
                  </a:lnTo>
                  <a:lnTo>
                    <a:pt x="263" y="2"/>
                  </a:lnTo>
                  <a:lnTo>
                    <a:pt x="260" y="2"/>
                  </a:lnTo>
                  <a:lnTo>
                    <a:pt x="252" y="1"/>
                  </a:lnTo>
                  <a:lnTo>
                    <a:pt x="241" y="1"/>
                  </a:lnTo>
                  <a:lnTo>
                    <a:pt x="226" y="1"/>
                  </a:lnTo>
                  <a:lnTo>
                    <a:pt x="207" y="0"/>
                  </a:lnTo>
                  <a:lnTo>
                    <a:pt x="187" y="0"/>
                  </a:lnTo>
                  <a:lnTo>
                    <a:pt x="165" y="1"/>
                  </a:lnTo>
                  <a:lnTo>
                    <a:pt x="142" y="1"/>
                  </a:lnTo>
                  <a:lnTo>
                    <a:pt x="117" y="3"/>
                  </a:lnTo>
                  <a:lnTo>
                    <a:pt x="94" y="6"/>
                  </a:lnTo>
                  <a:lnTo>
                    <a:pt x="73" y="9"/>
                  </a:lnTo>
                  <a:lnTo>
                    <a:pt x="52" y="15"/>
                  </a:lnTo>
                  <a:lnTo>
                    <a:pt x="35" y="21"/>
                  </a:lnTo>
                  <a:lnTo>
                    <a:pt x="18" y="28"/>
                  </a:lnTo>
                  <a:lnTo>
                    <a:pt x="7" y="37"/>
                  </a:lnTo>
                  <a:lnTo>
                    <a:pt x="0" y="48"/>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1900" name="Freeform 28">
              <a:extLst>
                <a:ext uri="{FF2B5EF4-FFF2-40B4-BE49-F238E27FC236}">
                  <a16:creationId xmlns:a16="http://schemas.microsoft.com/office/drawing/2014/main" id="{BA30443F-CC36-7B6B-8EC6-342297B19CD1}"/>
                </a:ext>
              </a:extLst>
            </p:cNvPr>
            <p:cNvSpPr>
              <a:spLocks/>
            </p:cNvSpPr>
            <p:nvPr/>
          </p:nvSpPr>
          <p:spPr bwMode="auto">
            <a:xfrm>
              <a:off x="5748" y="2518"/>
              <a:ext cx="220" cy="84"/>
            </a:xfrm>
            <a:custGeom>
              <a:avLst/>
              <a:gdLst>
                <a:gd name="T0" fmla="*/ 0 w 441"/>
                <a:gd name="T1" fmla="*/ 157 h 167"/>
                <a:gd name="T2" fmla="*/ 1 w 441"/>
                <a:gd name="T3" fmla="*/ 157 h 167"/>
                <a:gd name="T4" fmla="*/ 4 w 441"/>
                <a:gd name="T5" fmla="*/ 159 h 167"/>
                <a:gd name="T6" fmla="*/ 10 w 441"/>
                <a:gd name="T7" fmla="*/ 160 h 167"/>
                <a:gd name="T8" fmla="*/ 18 w 441"/>
                <a:gd name="T9" fmla="*/ 162 h 167"/>
                <a:gd name="T10" fmla="*/ 27 w 441"/>
                <a:gd name="T11" fmla="*/ 165 h 167"/>
                <a:gd name="T12" fmla="*/ 39 w 441"/>
                <a:gd name="T13" fmla="*/ 166 h 167"/>
                <a:gd name="T14" fmla="*/ 52 w 441"/>
                <a:gd name="T15" fmla="*/ 167 h 167"/>
                <a:gd name="T16" fmla="*/ 65 w 441"/>
                <a:gd name="T17" fmla="*/ 166 h 167"/>
                <a:gd name="T18" fmla="*/ 80 w 441"/>
                <a:gd name="T19" fmla="*/ 165 h 167"/>
                <a:gd name="T20" fmla="*/ 97 w 441"/>
                <a:gd name="T21" fmla="*/ 161 h 167"/>
                <a:gd name="T22" fmla="*/ 114 w 441"/>
                <a:gd name="T23" fmla="*/ 156 h 167"/>
                <a:gd name="T24" fmla="*/ 131 w 441"/>
                <a:gd name="T25" fmla="*/ 148 h 167"/>
                <a:gd name="T26" fmla="*/ 149 w 441"/>
                <a:gd name="T27" fmla="*/ 136 h 167"/>
                <a:gd name="T28" fmla="*/ 168 w 441"/>
                <a:gd name="T29" fmla="*/ 122 h 167"/>
                <a:gd name="T30" fmla="*/ 187 w 441"/>
                <a:gd name="T31" fmla="*/ 105 h 167"/>
                <a:gd name="T32" fmla="*/ 206 w 441"/>
                <a:gd name="T33" fmla="*/ 84 h 167"/>
                <a:gd name="T34" fmla="*/ 208 w 441"/>
                <a:gd name="T35" fmla="*/ 83 h 167"/>
                <a:gd name="T36" fmla="*/ 213 w 441"/>
                <a:gd name="T37" fmla="*/ 77 h 167"/>
                <a:gd name="T38" fmla="*/ 222 w 441"/>
                <a:gd name="T39" fmla="*/ 70 h 167"/>
                <a:gd name="T40" fmla="*/ 234 w 441"/>
                <a:gd name="T41" fmla="*/ 62 h 167"/>
                <a:gd name="T42" fmla="*/ 246 w 441"/>
                <a:gd name="T43" fmla="*/ 53 h 167"/>
                <a:gd name="T44" fmla="*/ 262 w 441"/>
                <a:gd name="T45" fmla="*/ 43 h 167"/>
                <a:gd name="T46" fmla="*/ 280 w 441"/>
                <a:gd name="T47" fmla="*/ 33 h 167"/>
                <a:gd name="T48" fmla="*/ 298 w 441"/>
                <a:gd name="T49" fmla="*/ 25 h 167"/>
                <a:gd name="T50" fmla="*/ 318 w 441"/>
                <a:gd name="T51" fmla="*/ 20 h 167"/>
                <a:gd name="T52" fmla="*/ 337 w 441"/>
                <a:gd name="T53" fmla="*/ 15 h 167"/>
                <a:gd name="T54" fmla="*/ 357 w 441"/>
                <a:gd name="T55" fmla="*/ 15 h 167"/>
                <a:gd name="T56" fmla="*/ 375 w 441"/>
                <a:gd name="T57" fmla="*/ 18 h 167"/>
                <a:gd name="T58" fmla="*/ 394 w 441"/>
                <a:gd name="T59" fmla="*/ 25 h 167"/>
                <a:gd name="T60" fmla="*/ 411 w 441"/>
                <a:gd name="T61" fmla="*/ 39 h 167"/>
                <a:gd name="T62" fmla="*/ 427 w 441"/>
                <a:gd name="T63" fmla="*/ 59 h 167"/>
                <a:gd name="T64" fmla="*/ 441 w 441"/>
                <a:gd name="T65" fmla="*/ 84 h 167"/>
                <a:gd name="T66" fmla="*/ 441 w 441"/>
                <a:gd name="T67" fmla="*/ 82 h 167"/>
                <a:gd name="T68" fmla="*/ 438 w 441"/>
                <a:gd name="T69" fmla="*/ 76 h 167"/>
                <a:gd name="T70" fmla="*/ 435 w 441"/>
                <a:gd name="T71" fmla="*/ 68 h 167"/>
                <a:gd name="T72" fmla="*/ 430 w 441"/>
                <a:gd name="T73" fmla="*/ 58 h 167"/>
                <a:gd name="T74" fmla="*/ 423 w 441"/>
                <a:gd name="T75" fmla="*/ 46 h 167"/>
                <a:gd name="T76" fmla="*/ 415 w 441"/>
                <a:gd name="T77" fmla="*/ 33 h 167"/>
                <a:gd name="T78" fmla="*/ 405 w 441"/>
                <a:gd name="T79" fmla="*/ 23 h 167"/>
                <a:gd name="T80" fmla="*/ 391 w 441"/>
                <a:gd name="T81" fmla="*/ 13 h 167"/>
                <a:gd name="T82" fmla="*/ 375 w 441"/>
                <a:gd name="T83" fmla="*/ 5 h 167"/>
                <a:gd name="T84" fmla="*/ 357 w 441"/>
                <a:gd name="T85" fmla="*/ 0 h 167"/>
                <a:gd name="T86" fmla="*/ 336 w 441"/>
                <a:gd name="T87" fmla="*/ 0 h 167"/>
                <a:gd name="T88" fmla="*/ 311 w 441"/>
                <a:gd name="T89" fmla="*/ 3 h 167"/>
                <a:gd name="T90" fmla="*/ 283 w 441"/>
                <a:gd name="T91" fmla="*/ 13 h 167"/>
                <a:gd name="T92" fmla="*/ 252 w 441"/>
                <a:gd name="T93" fmla="*/ 29 h 167"/>
                <a:gd name="T94" fmla="*/ 216 w 441"/>
                <a:gd name="T95" fmla="*/ 52 h 167"/>
                <a:gd name="T96" fmla="*/ 177 w 441"/>
                <a:gd name="T97" fmla="*/ 83 h 167"/>
                <a:gd name="T98" fmla="*/ 173 w 441"/>
                <a:gd name="T99" fmla="*/ 88 h 167"/>
                <a:gd name="T100" fmla="*/ 161 w 441"/>
                <a:gd name="T101" fmla="*/ 99 h 167"/>
                <a:gd name="T102" fmla="*/ 141 w 441"/>
                <a:gd name="T103" fmla="*/ 115 h 167"/>
                <a:gd name="T104" fmla="*/ 118 w 441"/>
                <a:gd name="T105" fmla="*/ 134 h 167"/>
                <a:gd name="T106" fmla="*/ 91 w 441"/>
                <a:gd name="T107" fmla="*/ 149 h 167"/>
                <a:gd name="T108" fmla="*/ 61 w 441"/>
                <a:gd name="T109" fmla="*/ 160 h 167"/>
                <a:gd name="T110" fmla="*/ 30 w 441"/>
                <a:gd name="T111" fmla="*/ 164 h 167"/>
                <a:gd name="T112" fmla="*/ 0 w 441"/>
                <a:gd name="T113" fmla="*/ 15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1" h="167">
                  <a:moveTo>
                    <a:pt x="0" y="157"/>
                  </a:moveTo>
                  <a:lnTo>
                    <a:pt x="1" y="157"/>
                  </a:lnTo>
                  <a:lnTo>
                    <a:pt x="4" y="159"/>
                  </a:lnTo>
                  <a:lnTo>
                    <a:pt x="10" y="160"/>
                  </a:lnTo>
                  <a:lnTo>
                    <a:pt x="18" y="162"/>
                  </a:lnTo>
                  <a:lnTo>
                    <a:pt x="27" y="165"/>
                  </a:lnTo>
                  <a:lnTo>
                    <a:pt x="39" y="166"/>
                  </a:lnTo>
                  <a:lnTo>
                    <a:pt x="52" y="167"/>
                  </a:lnTo>
                  <a:lnTo>
                    <a:pt x="65" y="166"/>
                  </a:lnTo>
                  <a:lnTo>
                    <a:pt x="80" y="165"/>
                  </a:lnTo>
                  <a:lnTo>
                    <a:pt x="97" y="161"/>
                  </a:lnTo>
                  <a:lnTo>
                    <a:pt x="114" y="156"/>
                  </a:lnTo>
                  <a:lnTo>
                    <a:pt x="131" y="148"/>
                  </a:lnTo>
                  <a:lnTo>
                    <a:pt x="149" y="136"/>
                  </a:lnTo>
                  <a:lnTo>
                    <a:pt x="168" y="122"/>
                  </a:lnTo>
                  <a:lnTo>
                    <a:pt x="187" y="105"/>
                  </a:lnTo>
                  <a:lnTo>
                    <a:pt x="206" y="84"/>
                  </a:lnTo>
                  <a:lnTo>
                    <a:pt x="208" y="83"/>
                  </a:lnTo>
                  <a:lnTo>
                    <a:pt x="213" y="77"/>
                  </a:lnTo>
                  <a:lnTo>
                    <a:pt x="222" y="70"/>
                  </a:lnTo>
                  <a:lnTo>
                    <a:pt x="234" y="62"/>
                  </a:lnTo>
                  <a:lnTo>
                    <a:pt x="246" y="53"/>
                  </a:lnTo>
                  <a:lnTo>
                    <a:pt x="262" y="43"/>
                  </a:lnTo>
                  <a:lnTo>
                    <a:pt x="280" y="33"/>
                  </a:lnTo>
                  <a:lnTo>
                    <a:pt x="298" y="25"/>
                  </a:lnTo>
                  <a:lnTo>
                    <a:pt x="318" y="20"/>
                  </a:lnTo>
                  <a:lnTo>
                    <a:pt x="337" y="15"/>
                  </a:lnTo>
                  <a:lnTo>
                    <a:pt x="357" y="15"/>
                  </a:lnTo>
                  <a:lnTo>
                    <a:pt x="375" y="18"/>
                  </a:lnTo>
                  <a:lnTo>
                    <a:pt x="394" y="25"/>
                  </a:lnTo>
                  <a:lnTo>
                    <a:pt x="411" y="39"/>
                  </a:lnTo>
                  <a:lnTo>
                    <a:pt x="427" y="59"/>
                  </a:lnTo>
                  <a:lnTo>
                    <a:pt x="441" y="84"/>
                  </a:lnTo>
                  <a:lnTo>
                    <a:pt x="441" y="82"/>
                  </a:lnTo>
                  <a:lnTo>
                    <a:pt x="438" y="76"/>
                  </a:lnTo>
                  <a:lnTo>
                    <a:pt x="435" y="68"/>
                  </a:lnTo>
                  <a:lnTo>
                    <a:pt x="430" y="58"/>
                  </a:lnTo>
                  <a:lnTo>
                    <a:pt x="423" y="46"/>
                  </a:lnTo>
                  <a:lnTo>
                    <a:pt x="415" y="33"/>
                  </a:lnTo>
                  <a:lnTo>
                    <a:pt x="405" y="23"/>
                  </a:lnTo>
                  <a:lnTo>
                    <a:pt x="391" y="13"/>
                  </a:lnTo>
                  <a:lnTo>
                    <a:pt x="375" y="5"/>
                  </a:lnTo>
                  <a:lnTo>
                    <a:pt x="357" y="0"/>
                  </a:lnTo>
                  <a:lnTo>
                    <a:pt x="336" y="0"/>
                  </a:lnTo>
                  <a:lnTo>
                    <a:pt x="311" y="3"/>
                  </a:lnTo>
                  <a:lnTo>
                    <a:pt x="283" y="13"/>
                  </a:lnTo>
                  <a:lnTo>
                    <a:pt x="252" y="29"/>
                  </a:lnTo>
                  <a:lnTo>
                    <a:pt x="216" y="52"/>
                  </a:lnTo>
                  <a:lnTo>
                    <a:pt x="177" y="83"/>
                  </a:lnTo>
                  <a:lnTo>
                    <a:pt x="173" y="88"/>
                  </a:lnTo>
                  <a:lnTo>
                    <a:pt x="161" y="99"/>
                  </a:lnTo>
                  <a:lnTo>
                    <a:pt x="141" y="115"/>
                  </a:lnTo>
                  <a:lnTo>
                    <a:pt x="118" y="134"/>
                  </a:lnTo>
                  <a:lnTo>
                    <a:pt x="91" y="149"/>
                  </a:lnTo>
                  <a:lnTo>
                    <a:pt x="61" y="160"/>
                  </a:lnTo>
                  <a:lnTo>
                    <a:pt x="30" y="164"/>
                  </a:lnTo>
                  <a:lnTo>
                    <a:pt x="0" y="1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1901" name="Freeform 29">
              <a:extLst>
                <a:ext uri="{FF2B5EF4-FFF2-40B4-BE49-F238E27FC236}">
                  <a16:creationId xmlns:a16="http://schemas.microsoft.com/office/drawing/2014/main" id="{C4B6CF77-D51E-F7C5-FA89-C8D24A5B87DA}"/>
                </a:ext>
              </a:extLst>
            </p:cNvPr>
            <p:cNvSpPr>
              <a:spLocks/>
            </p:cNvSpPr>
            <p:nvPr/>
          </p:nvSpPr>
          <p:spPr bwMode="auto">
            <a:xfrm>
              <a:off x="5843" y="2511"/>
              <a:ext cx="82" cy="5"/>
            </a:xfrm>
            <a:custGeom>
              <a:avLst/>
              <a:gdLst>
                <a:gd name="T0" fmla="*/ 163 w 163"/>
                <a:gd name="T1" fmla="*/ 12 h 12"/>
                <a:gd name="T2" fmla="*/ 159 w 163"/>
                <a:gd name="T3" fmla="*/ 10 h 12"/>
                <a:gd name="T4" fmla="*/ 145 w 163"/>
                <a:gd name="T5" fmla="*/ 9 h 12"/>
                <a:gd name="T6" fmla="*/ 124 w 163"/>
                <a:gd name="T7" fmla="*/ 6 h 12"/>
                <a:gd name="T8" fmla="*/ 100 w 163"/>
                <a:gd name="T9" fmla="*/ 3 h 12"/>
                <a:gd name="T10" fmla="*/ 72 w 163"/>
                <a:gd name="T11" fmla="*/ 1 h 12"/>
                <a:gd name="T12" fmla="*/ 46 w 163"/>
                <a:gd name="T13" fmla="*/ 0 h 12"/>
                <a:gd name="T14" fmla="*/ 20 w 163"/>
                <a:gd name="T15" fmla="*/ 0 h 12"/>
                <a:gd name="T16" fmla="*/ 0 w 163"/>
                <a:gd name="T17" fmla="*/ 2 h 12"/>
                <a:gd name="T18" fmla="*/ 7 w 163"/>
                <a:gd name="T19" fmla="*/ 2 h 12"/>
                <a:gd name="T20" fmla="*/ 25 w 163"/>
                <a:gd name="T21" fmla="*/ 5 h 12"/>
                <a:gd name="T22" fmla="*/ 50 w 163"/>
                <a:gd name="T23" fmla="*/ 6 h 12"/>
                <a:gd name="T24" fmla="*/ 80 w 163"/>
                <a:gd name="T25" fmla="*/ 8 h 12"/>
                <a:gd name="T26" fmla="*/ 109 w 163"/>
                <a:gd name="T27" fmla="*/ 9 h 12"/>
                <a:gd name="T28" fmla="*/ 136 w 163"/>
                <a:gd name="T29" fmla="*/ 12 h 12"/>
                <a:gd name="T30" fmla="*/ 155 w 163"/>
                <a:gd name="T31" fmla="*/ 12 h 12"/>
                <a:gd name="T32" fmla="*/ 163 w 163"/>
                <a:gd name="T3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3" h="12">
                  <a:moveTo>
                    <a:pt x="163" y="12"/>
                  </a:moveTo>
                  <a:lnTo>
                    <a:pt x="159" y="10"/>
                  </a:lnTo>
                  <a:lnTo>
                    <a:pt x="145" y="9"/>
                  </a:lnTo>
                  <a:lnTo>
                    <a:pt x="124" y="6"/>
                  </a:lnTo>
                  <a:lnTo>
                    <a:pt x="100" y="3"/>
                  </a:lnTo>
                  <a:lnTo>
                    <a:pt x="72" y="1"/>
                  </a:lnTo>
                  <a:lnTo>
                    <a:pt x="46" y="0"/>
                  </a:lnTo>
                  <a:lnTo>
                    <a:pt x="20" y="0"/>
                  </a:lnTo>
                  <a:lnTo>
                    <a:pt x="0" y="2"/>
                  </a:lnTo>
                  <a:lnTo>
                    <a:pt x="7" y="2"/>
                  </a:lnTo>
                  <a:lnTo>
                    <a:pt x="25" y="5"/>
                  </a:lnTo>
                  <a:lnTo>
                    <a:pt x="50" y="6"/>
                  </a:lnTo>
                  <a:lnTo>
                    <a:pt x="80" y="8"/>
                  </a:lnTo>
                  <a:lnTo>
                    <a:pt x="109" y="9"/>
                  </a:lnTo>
                  <a:lnTo>
                    <a:pt x="136" y="12"/>
                  </a:lnTo>
                  <a:lnTo>
                    <a:pt x="155" y="12"/>
                  </a:lnTo>
                  <a:lnTo>
                    <a:pt x="163"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1902" name="Freeform 30">
              <a:extLst>
                <a:ext uri="{FF2B5EF4-FFF2-40B4-BE49-F238E27FC236}">
                  <a16:creationId xmlns:a16="http://schemas.microsoft.com/office/drawing/2014/main" id="{75C18CA9-7542-D366-76B3-D032923BED15}"/>
                </a:ext>
              </a:extLst>
            </p:cNvPr>
            <p:cNvSpPr>
              <a:spLocks/>
            </p:cNvSpPr>
            <p:nvPr/>
          </p:nvSpPr>
          <p:spPr bwMode="auto">
            <a:xfrm>
              <a:off x="5749" y="2509"/>
              <a:ext cx="79" cy="85"/>
            </a:xfrm>
            <a:custGeom>
              <a:avLst/>
              <a:gdLst>
                <a:gd name="T0" fmla="*/ 158 w 158"/>
                <a:gd name="T1" fmla="*/ 0 h 169"/>
                <a:gd name="T2" fmla="*/ 150 w 158"/>
                <a:gd name="T3" fmla="*/ 0 h 169"/>
                <a:gd name="T4" fmla="*/ 130 w 158"/>
                <a:gd name="T5" fmla="*/ 3 h 169"/>
                <a:gd name="T6" fmla="*/ 103 w 158"/>
                <a:gd name="T7" fmla="*/ 10 h 169"/>
                <a:gd name="T8" fmla="*/ 73 w 158"/>
                <a:gd name="T9" fmla="*/ 22 h 169"/>
                <a:gd name="T10" fmla="*/ 42 w 158"/>
                <a:gd name="T11" fmla="*/ 42 h 169"/>
                <a:gd name="T12" fmla="*/ 17 w 158"/>
                <a:gd name="T13" fmla="*/ 72 h 169"/>
                <a:gd name="T14" fmla="*/ 1 w 158"/>
                <a:gd name="T15" fmla="*/ 114 h 169"/>
                <a:gd name="T16" fmla="*/ 0 w 158"/>
                <a:gd name="T17" fmla="*/ 169 h 169"/>
                <a:gd name="T18" fmla="*/ 0 w 158"/>
                <a:gd name="T19" fmla="*/ 162 h 169"/>
                <a:gd name="T20" fmla="*/ 1 w 158"/>
                <a:gd name="T21" fmla="*/ 145 h 169"/>
                <a:gd name="T22" fmla="*/ 7 w 158"/>
                <a:gd name="T23" fmla="*/ 121 h 169"/>
                <a:gd name="T24" fmla="*/ 17 w 158"/>
                <a:gd name="T25" fmla="*/ 92 h 169"/>
                <a:gd name="T26" fmla="*/ 36 w 158"/>
                <a:gd name="T27" fmla="*/ 62 h 169"/>
                <a:gd name="T28" fmla="*/ 63 w 158"/>
                <a:gd name="T29" fmla="*/ 34 h 169"/>
                <a:gd name="T30" fmla="*/ 104 w 158"/>
                <a:gd name="T31" fmla="*/ 12 h 169"/>
                <a:gd name="T32" fmla="*/ 158 w 158"/>
                <a:gd name="T3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169">
                  <a:moveTo>
                    <a:pt x="158" y="0"/>
                  </a:moveTo>
                  <a:lnTo>
                    <a:pt x="150" y="0"/>
                  </a:lnTo>
                  <a:lnTo>
                    <a:pt x="130" y="3"/>
                  </a:lnTo>
                  <a:lnTo>
                    <a:pt x="103" y="10"/>
                  </a:lnTo>
                  <a:lnTo>
                    <a:pt x="73" y="22"/>
                  </a:lnTo>
                  <a:lnTo>
                    <a:pt x="42" y="42"/>
                  </a:lnTo>
                  <a:lnTo>
                    <a:pt x="17" y="72"/>
                  </a:lnTo>
                  <a:lnTo>
                    <a:pt x="1" y="114"/>
                  </a:lnTo>
                  <a:lnTo>
                    <a:pt x="0" y="169"/>
                  </a:lnTo>
                  <a:lnTo>
                    <a:pt x="0" y="162"/>
                  </a:lnTo>
                  <a:lnTo>
                    <a:pt x="1" y="145"/>
                  </a:lnTo>
                  <a:lnTo>
                    <a:pt x="7" y="121"/>
                  </a:lnTo>
                  <a:lnTo>
                    <a:pt x="17" y="92"/>
                  </a:lnTo>
                  <a:lnTo>
                    <a:pt x="36" y="62"/>
                  </a:lnTo>
                  <a:lnTo>
                    <a:pt x="63" y="34"/>
                  </a:lnTo>
                  <a:lnTo>
                    <a:pt x="104" y="12"/>
                  </a:lnTo>
                  <a:lnTo>
                    <a:pt x="1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1903" name="Freeform 31">
              <a:extLst>
                <a:ext uri="{FF2B5EF4-FFF2-40B4-BE49-F238E27FC236}">
                  <a16:creationId xmlns:a16="http://schemas.microsoft.com/office/drawing/2014/main" id="{591DB0BF-581A-F566-DF3E-78685E694787}"/>
                </a:ext>
              </a:extLst>
            </p:cNvPr>
            <p:cNvSpPr>
              <a:spLocks/>
            </p:cNvSpPr>
            <p:nvPr/>
          </p:nvSpPr>
          <p:spPr bwMode="auto">
            <a:xfrm>
              <a:off x="5582" y="2468"/>
              <a:ext cx="154" cy="717"/>
            </a:xfrm>
            <a:custGeom>
              <a:avLst/>
              <a:gdLst>
                <a:gd name="T0" fmla="*/ 0 w 308"/>
                <a:gd name="T1" fmla="*/ 0 h 1432"/>
                <a:gd name="T2" fmla="*/ 308 w 308"/>
                <a:gd name="T3" fmla="*/ 98 h 1432"/>
                <a:gd name="T4" fmla="*/ 307 w 308"/>
                <a:gd name="T5" fmla="*/ 300 h 1432"/>
                <a:gd name="T6" fmla="*/ 303 w 308"/>
                <a:gd name="T7" fmla="*/ 746 h 1432"/>
                <a:gd name="T8" fmla="*/ 295 w 308"/>
                <a:gd name="T9" fmla="*/ 1202 h 1432"/>
                <a:gd name="T10" fmla="*/ 281 w 308"/>
                <a:gd name="T11" fmla="*/ 1432 h 1432"/>
                <a:gd name="T12" fmla="*/ 279 w 308"/>
                <a:gd name="T13" fmla="*/ 1430 h 1432"/>
                <a:gd name="T14" fmla="*/ 274 w 308"/>
                <a:gd name="T15" fmla="*/ 1425 h 1432"/>
                <a:gd name="T16" fmla="*/ 265 w 308"/>
                <a:gd name="T17" fmla="*/ 1416 h 1432"/>
                <a:gd name="T18" fmla="*/ 254 w 308"/>
                <a:gd name="T19" fmla="*/ 1405 h 1432"/>
                <a:gd name="T20" fmla="*/ 240 w 308"/>
                <a:gd name="T21" fmla="*/ 1391 h 1432"/>
                <a:gd name="T22" fmla="*/ 224 w 308"/>
                <a:gd name="T23" fmla="*/ 1376 h 1432"/>
                <a:gd name="T24" fmla="*/ 205 w 308"/>
                <a:gd name="T25" fmla="*/ 1359 h 1432"/>
                <a:gd name="T26" fmla="*/ 186 w 308"/>
                <a:gd name="T27" fmla="*/ 1341 h 1432"/>
                <a:gd name="T28" fmla="*/ 166 w 308"/>
                <a:gd name="T29" fmla="*/ 1323 h 1432"/>
                <a:gd name="T30" fmla="*/ 144 w 308"/>
                <a:gd name="T31" fmla="*/ 1304 h 1432"/>
                <a:gd name="T32" fmla="*/ 123 w 308"/>
                <a:gd name="T33" fmla="*/ 1286 h 1432"/>
                <a:gd name="T34" fmla="*/ 102 w 308"/>
                <a:gd name="T35" fmla="*/ 1269 h 1432"/>
                <a:gd name="T36" fmla="*/ 81 w 308"/>
                <a:gd name="T37" fmla="*/ 1253 h 1432"/>
                <a:gd name="T38" fmla="*/ 61 w 308"/>
                <a:gd name="T39" fmla="*/ 1239 h 1432"/>
                <a:gd name="T40" fmla="*/ 42 w 308"/>
                <a:gd name="T41" fmla="*/ 1226 h 1432"/>
                <a:gd name="T42" fmla="*/ 24 w 308"/>
                <a:gd name="T43" fmla="*/ 1216 h 1432"/>
                <a:gd name="T44" fmla="*/ 24 w 308"/>
                <a:gd name="T45" fmla="*/ 1166 h 1432"/>
                <a:gd name="T46" fmla="*/ 26 w 308"/>
                <a:gd name="T47" fmla="*/ 1034 h 1432"/>
                <a:gd name="T48" fmla="*/ 27 w 308"/>
                <a:gd name="T49" fmla="*/ 847 h 1432"/>
                <a:gd name="T50" fmla="*/ 27 w 308"/>
                <a:gd name="T51" fmla="*/ 630 h 1432"/>
                <a:gd name="T52" fmla="*/ 24 w 308"/>
                <a:gd name="T53" fmla="*/ 411 h 1432"/>
                <a:gd name="T54" fmla="*/ 20 w 308"/>
                <a:gd name="T55" fmla="*/ 215 h 1432"/>
                <a:gd name="T56" fmla="*/ 12 w 308"/>
                <a:gd name="T57" fmla="*/ 69 h 1432"/>
                <a:gd name="T58" fmla="*/ 0 w 308"/>
                <a:gd name="T59" fmla="*/ 0 h 1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8" h="1432">
                  <a:moveTo>
                    <a:pt x="0" y="0"/>
                  </a:moveTo>
                  <a:lnTo>
                    <a:pt x="308" y="98"/>
                  </a:lnTo>
                  <a:lnTo>
                    <a:pt x="307" y="300"/>
                  </a:lnTo>
                  <a:lnTo>
                    <a:pt x="303" y="746"/>
                  </a:lnTo>
                  <a:lnTo>
                    <a:pt x="295" y="1202"/>
                  </a:lnTo>
                  <a:lnTo>
                    <a:pt x="281" y="1432"/>
                  </a:lnTo>
                  <a:lnTo>
                    <a:pt x="279" y="1430"/>
                  </a:lnTo>
                  <a:lnTo>
                    <a:pt x="274" y="1425"/>
                  </a:lnTo>
                  <a:lnTo>
                    <a:pt x="265" y="1416"/>
                  </a:lnTo>
                  <a:lnTo>
                    <a:pt x="254" y="1405"/>
                  </a:lnTo>
                  <a:lnTo>
                    <a:pt x="240" y="1391"/>
                  </a:lnTo>
                  <a:lnTo>
                    <a:pt x="224" y="1376"/>
                  </a:lnTo>
                  <a:lnTo>
                    <a:pt x="205" y="1359"/>
                  </a:lnTo>
                  <a:lnTo>
                    <a:pt x="186" y="1341"/>
                  </a:lnTo>
                  <a:lnTo>
                    <a:pt x="166" y="1323"/>
                  </a:lnTo>
                  <a:lnTo>
                    <a:pt x="144" y="1304"/>
                  </a:lnTo>
                  <a:lnTo>
                    <a:pt x="123" y="1286"/>
                  </a:lnTo>
                  <a:lnTo>
                    <a:pt x="102" y="1269"/>
                  </a:lnTo>
                  <a:lnTo>
                    <a:pt x="81" y="1253"/>
                  </a:lnTo>
                  <a:lnTo>
                    <a:pt x="61" y="1239"/>
                  </a:lnTo>
                  <a:lnTo>
                    <a:pt x="42" y="1226"/>
                  </a:lnTo>
                  <a:lnTo>
                    <a:pt x="24" y="1216"/>
                  </a:lnTo>
                  <a:lnTo>
                    <a:pt x="24" y="1166"/>
                  </a:lnTo>
                  <a:lnTo>
                    <a:pt x="26" y="1034"/>
                  </a:lnTo>
                  <a:lnTo>
                    <a:pt x="27" y="847"/>
                  </a:lnTo>
                  <a:lnTo>
                    <a:pt x="27" y="630"/>
                  </a:lnTo>
                  <a:lnTo>
                    <a:pt x="24" y="411"/>
                  </a:lnTo>
                  <a:lnTo>
                    <a:pt x="20" y="215"/>
                  </a:lnTo>
                  <a:lnTo>
                    <a:pt x="12" y="69"/>
                  </a:lnTo>
                  <a:lnTo>
                    <a:pt x="0" y="0"/>
                  </a:lnTo>
                  <a:close/>
                </a:path>
              </a:pathLst>
            </a:custGeom>
            <a:solidFill>
              <a:srgbClr val="5454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1904" name="Freeform 32">
              <a:extLst>
                <a:ext uri="{FF2B5EF4-FFF2-40B4-BE49-F238E27FC236}">
                  <a16:creationId xmlns:a16="http://schemas.microsoft.com/office/drawing/2014/main" id="{E5211410-605B-0687-6CF7-E77A0F24CB35}"/>
                </a:ext>
              </a:extLst>
            </p:cNvPr>
            <p:cNvSpPr>
              <a:spLocks/>
            </p:cNvSpPr>
            <p:nvPr/>
          </p:nvSpPr>
          <p:spPr bwMode="auto">
            <a:xfrm>
              <a:off x="5876" y="2536"/>
              <a:ext cx="80" cy="176"/>
            </a:xfrm>
            <a:custGeom>
              <a:avLst/>
              <a:gdLst>
                <a:gd name="T0" fmla="*/ 60 w 160"/>
                <a:gd name="T1" fmla="*/ 0 h 352"/>
                <a:gd name="T2" fmla="*/ 63 w 160"/>
                <a:gd name="T3" fmla="*/ 2 h 352"/>
                <a:gd name="T4" fmla="*/ 71 w 160"/>
                <a:gd name="T5" fmla="*/ 9 h 352"/>
                <a:gd name="T6" fmla="*/ 82 w 160"/>
                <a:gd name="T7" fmla="*/ 20 h 352"/>
                <a:gd name="T8" fmla="*/ 96 w 160"/>
                <a:gd name="T9" fmla="*/ 35 h 352"/>
                <a:gd name="T10" fmla="*/ 111 w 160"/>
                <a:gd name="T11" fmla="*/ 54 h 352"/>
                <a:gd name="T12" fmla="*/ 126 w 160"/>
                <a:gd name="T13" fmla="*/ 75 h 352"/>
                <a:gd name="T14" fmla="*/ 140 w 160"/>
                <a:gd name="T15" fmla="*/ 98 h 352"/>
                <a:gd name="T16" fmla="*/ 151 w 160"/>
                <a:gd name="T17" fmla="*/ 124 h 352"/>
                <a:gd name="T18" fmla="*/ 158 w 160"/>
                <a:gd name="T19" fmla="*/ 151 h 352"/>
                <a:gd name="T20" fmla="*/ 160 w 160"/>
                <a:gd name="T21" fmla="*/ 180 h 352"/>
                <a:gd name="T22" fmla="*/ 157 w 160"/>
                <a:gd name="T23" fmla="*/ 208 h 352"/>
                <a:gd name="T24" fmla="*/ 145 w 160"/>
                <a:gd name="T25" fmla="*/ 238 h 352"/>
                <a:gd name="T26" fmla="*/ 125 w 160"/>
                <a:gd name="T27" fmla="*/ 268 h 352"/>
                <a:gd name="T28" fmla="*/ 95 w 160"/>
                <a:gd name="T29" fmla="*/ 297 h 352"/>
                <a:gd name="T30" fmla="*/ 54 w 160"/>
                <a:gd name="T31" fmla="*/ 326 h 352"/>
                <a:gd name="T32" fmla="*/ 0 w 160"/>
                <a:gd name="T33" fmla="*/ 352 h 352"/>
                <a:gd name="T34" fmla="*/ 4 w 160"/>
                <a:gd name="T35" fmla="*/ 351 h 352"/>
                <a:gd name="T36" fmla="*/ 11 w 160"/>
                <a:gd name="T37" fmla="*/ 348 h 352"/>
                <a:gd name="T38" fmla="*/ 23 w 160"/>
                <a:gd name="T39" fmla="*/ 341 h 352"/>
                <a:gd name="T40" fmla="*/ 38 w 160"/>
                <a:gd name="T41" fmla="*/ 332 h 352"/>
                <a:gd name="T42" fmla="*/ 56 w 160"/>
                <a:gd name="T43" fmla="*/ 320 h 352"/>
                <a:gd name="T44" fmla="*/ 73 w 160"/>
                <a:gd name="T45" fmla="*/ 306 h 352"/>
                <a:gd name="T46" fmla="*/ 90 w 160"/>
                <a:gd name="T47" fmla="*/ 289 h 352"/>
                <a:gd name="T48" fmla="*/ 106 w 160"/>
                <a:gd name="T49" fmla="*/ 268 h 352"/>
                <a:gd name="T50" fmla="*/ 120 w 160"/>
                <a:gd name="T51" fmla="*/ 245 h 352"/>
                <a:gd name="T52" fmla="*/ 130 w 160"/>
                <a:gd name="T53" fmla="*/ 220 h 352"/>
                <a:gd name="T54" fmla="*/ 136 w 160"/>
                <a:gd name="T55" fmla="*/ 191 h 352"/>
                <a:gd name="T56" fmla="*/ 136 w 160"/>
                <a:gd name="T57" fmla="*/ 159 h 352"/>
                <a:gd name="T58" fmla="*/ 130 w 160"/>
                <a:gd name="T59" fmla="*/ 124 h 352"/>
                <a:gd name="T60" fmla="*/ 115 w 160"/>
                <a:gd name="T61" fmla="*/ 86 h 352"/>
                <a:gd name="T62" fmla="*/ 92 w 160"/>
                <a:gd name="T63" fmla="*/ 45 h 352"/>
                <a:gd name="T64" fmla="*/ 60 w 160"/>
                <a:gd name="T65"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352">
                  <a:moveTo>
                    <a:pt x="60" y="0"/>
                  </a:moveTo>
                  <a:lnTo>
                    <a:pt x="63" y="2"/>
                  </a:lnTo>
                  <a:lnTo>
                    <a:pt x="71" y="9"/>
                  </a:lnTo>
                  <a:lnTo>
                    <a:pt x="82" y="20"/>
                  </a:lnTo>
                  <a:lnTo>
                    <a:pt x="96" y="35"/>
                  </a:lnTo>
                  <a:lnTo>
                    <a:pt x="111" y="54"/>
                  </a:lnTo>
                  <a:lnTo>
                    <a:pt x="126" y="75"/>
                  </a:lnTo>
                  <a:lnTo>
                    <a:pt x="140" y="98"/>
                  </a:lnTo>
                  <a:lnTo>
                    <a:pt x="151" y="124"/>
                  </a:lnTo>
                  <a:lnTo>
                    <a:pt x="158" y="151"/>
                  </a:lnTo>
                  <a:lnTo>
                    <a:pt x="160" y="180"/>
                  </a:lnTo>
                  <a:lnTo>
                    <a:pt x="157" y="208"/>
                  </a:lnTo>
                  <a:lnTo>
                    <a:pt x="145" y="238"/>
                  </a:lnTo>
                  <a:lnTo>
                    <a:pt x="125" y="268"/>
                  </a:lnTo>
                  <a:lnTo>
                    <a:pt x="95" y="297"/>
                  </a:lnTo>
                  <a:lnTo>
                    <a:pt x="54" y="326"/>
                  </a:lnTo>
                  <a:lnTo>
                    <a:pt x="0" y="352"/>
                  </a:lnTo>
                  <a:lnTo>
                    <a:pt x="4" y="351"/>
                  </a:lnTo>
                  <a:lnTo>
                    <a:pt x="11" y="348"/>
                  </a:lnTo>
                  <a:lnTo>
                    <a:pt x="23" y="341"/>
                  </a:lnTo>
                  <a:lnTo>
                    <a:pt x="38" y="332"/>
                  </a:lnTo>
                  <a:lnTo>
                    <a:pt x="56" y="320"/>
                  </a:lnTo>
                  <a:lnTo>
                    <a:pt x="73" y="306"/>
                  </a:lnTo>
                  <a:lnTo>
                    <a:pt x="90" y="289"/>
                  </a:lnTo>
                  <a:lnTo>
                    <a:pt x="106" y="268"/>
                  </a:lnTo>
                  <a:lnTo>
                    <a:pt x="120" y="245"/>
                  </a:lnTo>
                  <a:lnTo>
                    <a:pt x="130" y="220"/>
                  </a:lnTo>
                  <a:lnTo>
                    <a:pt x="136" y="191"/>
                  </a:lnTo>
                  <a:lnTo>
                    <a:pt x="136" y="159"/>
                  </a:lnTo>
                  <a:lnTo>
                    <a:pt x="130" y="124"/>
                  </a:lnTo>
                  <a:lnTo>
                    <a:pt x="115" y="86"/>
                  </a:lnTo>
                  <a:lnTo>
                    <a:pt x="92" y="45"/>
                  </a:lnTo>
                  <a:lnTo>
                    <a:pt x="6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1905" name="Freeform 33">
              <a:extLst>
                <a:ext uri="{FF2B5EF4-FFF2-40B4-BE49-F238E27FC236}">
                  <a16:creationId xmlns:a16="http://schemas.microsoft.com/office/drawing/2014/main" id="{3C43FB4A-8FE1-B62A-F5F1-F1F164AF86E8}"/>
                </a:ext>
              </a:extLst>
            </p:cNvPr>
            <p:cNvSpPr>
              <a:spLocks/>
            </p:cNvSpPr>
            <p:nvPr/>
          </p:nvSpPr>
          <p:spPr bwMode="auto">
            <a:xfrm>
              <a:off x="5878" y="2754"/>
              <a:ext cx="80" cy="176"/>
            </a:xfrm>
            <a:custGeom>
              <a:avLst/>
              <a:gdLst>
                <a:gd name="T0" fmla="*/ 60 w 160"/>
                <a:gd name="T1" fmla="*/ 0 h 353"/>
                <a:gd name="T2" fmla="*/ 62 w 160"/>
                <a:gd name="T3" fmla="*/ 3 h 353"/>
                <a:gd name="T4" fmla="*/ 70 w 160"/>
                <a:gd name="T5" fmla="*/ 10 h 353"/>
                <a:gd name="T6" fmla="*/ 82 w 160"/>
                <a:gd name="T7" fmla="*/ 21 h 353"/>
                <a:gd name="T8" fmla="*/ 96 w 160"/>
                <a:gd name="T9" fmla="*/ 36 h 353"/>
                <a:gd name="T10" fmla="*/ 110 w 160"/>
                <a:gd name="T11" fmla="*/ 55 h 353"/>
                <a:gd name="T12" fmla="*/ 125 w 160"/>
                <a:gd name="T13" fmla="*/ 75 h 353"/>
                <a:gd name="T14" fmla="*/ 139 w 160"/>
                <a:gd name="T15" fmla="*/ 98 h 353"/>
                <a:gd name="T16" fmla="*/ 150 w 160"/>
                <a:gd name="T17" fmla="*/ 125 h 353"/>
                <a:gd name="T18" fmla="*/ 158 w 160"/>
                <a:gd name="T19" fmla="*/ 151 h 353"/>
                <a:gd name="T20" fmla="*/ 160 w 160"/>
                <a:gd name="T21" fmla="*/ 180 h 353"/>
                <a:gd name="T22" fmla="*/ 155 w 160"/>
                <a:gd name="T23" fmla="*/ 209 h 353"/>
                <a:gd name="T24" fmla="*/ 144 w 160"/>
                <a:gd name="T25" fmla="*/ 239 h 353"/>
                <a:gd name="T26" fmla="*/ 124 w 160"/>
                <a:gd name="T27" fmla="*/ 269 h 353"/>
                <a:gd name="T28" fmla="*/ 94 w 160"/>
                <a:gd name="T29" fmla="*/ 298 h 353"/>
                <a:gd name="T30" fmla="*/ 53 w 160"/>
                <a:gd name="T31" fmla="*/ 326 h 353"/>
                <a:gd name="T32" fmla="*/ 0 w 160"/>
                <a:gd name="T33" fmla="*/ 353 h 353"/>
                <a:gd name="T34" fmla="*/ 3 w 160"/>
                <a:gd name="T35" fmla="*/ 352 h 353"/>
                <a:gd name="T36" fmla="*/ 10 w 160"/>
                <a:gd name="T37" fmla="*/ 348 h 353"/>
                <a:gd name="T38" fmla="*/ 23 w 160"/>
                <a:gd name="T39" fmla="*/ 341 h 353"/>
                <a:gd name="T40" fmla="*/ 38 w 160"/>
                <a:gd name="T41" fmla="*/ 332 h 353"/>
                <a:gd name="T42" fmla="*/ 54 w 160"/>
                <a:gd name="T43" fmla="*/ 321 h 353"/>
                <a:gd name="T44" fmla="*/ 73 w 160"/>
                <a:gd name="T45" fmla="*/ 307 h 353"/>
                <a:gd name="T46" fmla="*/ 90 w 160"/>
                <a:gd name="T47" fmla="*/ 290 h 353"/>
                <a:gd name="T48" fmla="*/ 106 w 160"/>
                <a:gd name="T49" fmla="*/ 269 h 353"/>
                <a:gd name="T50" fmla="*/ 120 w 160"/>
                <a:gd name="T51" fmla="*/ 246 h 353"/>
                <a:gd name="T52" fmla="*/ 129 w 160"/>
                <a:gd name="T53" fmla="*/ 220 h 353"/>
                <a:gd name="T54" fmla="*/ 135 w 160"/>
                <a:gd name="T55" fmla="*/ 192 h 353"/>
                <a:gd name="T56" fmla="*/ 136 w 160"/>
                <a:gd name="T57" fmla="*/ 159 h 353"/>
                <a:gd name="T58" fmla="*/ 129 w 160"/>
                <a:gd name="T59" fmla="*/ 125 h 353"/>
                <a:gd name="T60" fmla="*/ 115 w 160"/>
                <a:gd name="T61" fmla="*/ 87 h 353"/>
                <a:gd name="T62" fmla="*/ 92 w 160"/>
                <a:gd name="T63" fmla="*/ 45 h 353"/>
                <a:gd name="T64" fmla="*/ 60 w 160"/>
                <a:gd name="T65" fmla="*/ 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353">
                  <a:moveTo>
                    <a:pt x="60" y="0"/>
                  </a:moveTo>
                  <a:lnTo>
                    <a:pt x="62" y="3"/>
                  </a:lnTo>
                  <a:lnTo>
                    <a:pt x="70" y="10"/>
                  </a:lnTo>
                  <a:lnTo>
                    <a:pt x="82" y="21"/>
                  </a:lnTo>
                  <a:lnTo>
                    <a:pt x="96" y="36"/>
                  </a:lnTo>
                  <a:lnTo>
                    <a:pt x="110" y="55"/>
                  </a:lnTo>
                  <a:lnTo>
                    <a:pt x="125" y="75"/>
                  </a:lnTo>
                  <a:lnTo>
                    <a:pt x="139" y="98"/>
                  </a:lnTo>
                  <a:lnTo>
                    <a:pt x="150" y="125"/>
                  </a:lnTo>
                  <a:lnTo>
                    <a:pt x="158" y="151"/>
                  </a:lnTo>
                  <a:lnTo>
                    <a:pt x="160" y="180"/>
                  </a:lnTo>
                  <a:lnTo>
                    <a:pt x="155" y="209"/>
                  </a:lnTo>
                  <a:lnTo>
                    <a:pt x="144" y="239"/>
                  </a:lnTo>
                  <a:lnTo>
                    <a:pt x="124" y="269"/>
                  </a:lnTo>
                  <a:lnTo>
                    <a:pt x="94" y="298"/>
                  </a:lnTo>
                  <a:lnTo>
                    <a:pt x="53" y="326"/>
                  </a:lnTo>
                  <a:lnTo>
                    <a:pt x="0" y="353"/>
                  </a:lnTo>
                  <a:lnTo>
                    <a:pt x="3" y="352"/>
                  </a:lnTo>
                  <a:lnTo>
                    <a:pt x="10" y="348"/>
                  </a:lnTo>
                  <a:lnTo>
                    <a:pt x="23" y="341"/>
                  </a:lnTo>
                  <a:lnTo>
                    <a:pt x="38" y="332"/>
                  </a:lnTo>
                  <a:lnTo>
                    <a:pt x="54" y="321"/>
                  </a:lnTo>
                  <a:lnTo>
                    <a:pt x="73" y="307"/>
                  </a:lnTo>
                  <a:lnTo>
                    <a:pt x="90" y="290"/>
                  </a:lnTo>
                  <a:lnTo>
                    <a:pt x="106" y="269"/>
                  </a:lnTo>
                  <a:lnTo>
                    <a:pt x="120" y="246"/>
                  </a:lnTo>
                  <a:lnTo>
                    <a:pt x="129" y="220"/>
                  </a:lnTo>
                  <a:lnTo>
                    <a:pt x="135" y="192"/>
                  </a:lnTo>
                  <a:lnTo>
                    <a:pt x="136" y="159"/>
                  </a:lnTo>
                  <a:lnTo>
                    <a:pt x="129" y="125"/>
                  </a:lnTo>
                  <a:lnTo>
                    <a:pt x="115" y="87"/>
                  </a:lnTo>
                  <a:lnTo>
                    <a:pt x="92" y="45"/>
                  </a:lnTo>
                  <a:lnTo>
                    <a:pt x="6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1906" name="Freeform 34">
              <a:extLst>
                <a:ext uri="{FF2B5EF4-FFF2-40B4-BE49-F238E27FC236}">
                  <a16:creationId xmlns:a16="http://schemas.microsoft.com/office/drawing/2014/main" id="{47E7C3AA-8F86-5EBE-43B0-6819218236FE}"/>
                </a:ext>
              </a:extLst>
            </p:cNvPr>
            <p:cNvSpPr>
              <a:spLocks/>
            </p:cNvSpPr>
            <p:nvPr/>
          </p:nvSpPr>
          <p:spPr bwMode="auto">
            <a:xfrm>
              <a:off x="5878" y="2965"/>
              <a:ext cx="80" cy="174"/>
            </a:xfrm>
            <a:custGeom>
              <a:avLst/>
              <a:gdLst>
                <a:gd name="T0" fmla="*/ 60 w 160"/>
                <a:gd name="T1" fmla="*/ 0 h 347"/>
                <a:gd name="T2" fmla="*/ 62 w 160"/>
                <a:gd name="T3" fmla="*/ 3 h 347"/>
                <a:gd name="T4" fmla="*/ 70 w 160"/>
                <a:gd name="T5" fmla="*/ 10 h 347"/>
                <a:gd name="T6" fmla="*/ 82 w 160"/>
                <a:gd name="T7" fmla="*/ 21 h 347"/>
                <a:gd name="T8" fmla="*/ 96 w 160"/>
                <a:gd name="T9" fmla="*/ 35 h 347"/>
                <a:gd name="T10" fmla="*/ 110 w 160"/>
                <a:gd name="T11" fmla="*/ 53 h 347"/>
                <a:gd name="T12" fmla="*/ 125 w 160"/>
                <a:gd name="T13" fmla="*/ 74 h 347"/>
                <a:gd name="T14" fmla="*/ 139 w 160"/>
                <a:gd name="T15" fmla="*/ 97 h 347"/>
                <a:gd name="T16" fmla="*/ 150 w 160"/>
                <a:gd name="T17" fmla="*/ 122 h 347"/>
                <a:gd name="T18" fmla="*/ 158 w 160"/>
                <a:gd name="T19" fmla="*/ 149 h 347"/>
                <a:gd name="T20" fmla="*/ 160 w 160"/>
                <a:gd name="T21" fmla="*/ 177 h 347"/>
                <a:gd name="T22" fmla="*/ 155 w 160"/>
                <a:gd name="T23" fmla="*/ 205 h 347"/>
                <a:gd name="T24" fmla="*/ 144 w 160"/>
                <a:gd name="T25" fmla="*/ 235 h 347"/>
                <a:gd name="T26" fmla="*/ 124 w 160"/>
                <a:gd name="T27" fmla="*/ 264 h 347"/>
                <a:gd name="T28" fmla="*/ 94 w 160"/>
                <a:gd name="T29" fmla="*/ 293 h 347"/>
                <a:gd name="T30" fmla="*/ 53 w 160"/>
                <a:gd name="T31" fmla="*/ 321 h 347"/>
                <a:gd name="T32" fmla="*/ 0 w 160"/>
                <a:gd name="T33" fmla="*/ 347 h 347"/>
                <a:gd name="T34" fmla="*/ 3 w 160"/>
                <a:gd name="T35" fmla="*/ 346 h 347"/>
                <a:gd name="T36" fmla="*/ 10 w 160"/>
                <a:gd name="T37" fmla="*/ 343 h 347"/>
                <a:gd name="T38" fmla="*/ 23 w 160"/>
                <a:gd name="T39" fmla="*/ 336 h 347"/>
                <a:gd name="T40" fmla="*/ 38 w 160"/>
                <a:gd name="T41" fmla="*/ 326 h 347"/>
                <a:gd name="T42" fmla="*/ 54 w 160"/>
                <a:gd name="T43" fmla="*/ 315 h 347"/>
                <a:gd name="T44" fmla="*/ 73 w 160"/>
                <a:gd name="T45" fmla="*/ 301 h 347"/>
                <a:gd name="T46" fmla="*/ 90 w 160"/>
                <a:gd name="T47" fmla="*/ 284 h 347"/>
                <a:gd name="T48" fmla="*/ 106 w 160"/>
                <a:gd name="T49" fmla="*/ 264 h 347"/>
                <a:gd name="T50" fmla="*/ 120 w 160"/>
                <a:gd name="T51" fmla="*/ 242 h 347"/>
                <a:gd name="T52" fmla="*/ 129 w 160"/>
                <a:gd name="T53" fmla="*/ 217 h 347"/>
                <a:gd name="T54" fmla="*/ 135 w 160"/>
                <a:gd name="T55" fmla="*/ 188 h 347"/>
                <a:gd name="T56" fmla="*/ 136 w 160"/>
                <a:gd name="T57" fmla="*/ 157 h 347"/>
                <a:gd name="T58" fmla="*/ 129 w 160"/>
                <a:gd name="T59" fmla="*/ 122 h 347"/>
                <a:gd name="T60" fmla="*/ 115 w 160"/>
                <a:gd name="T61" fmla="*/ 84 h 347"/>
                <a:gd name="T62" fmla="*/ 92 w 160"/>
                <a:gd name="T63" fmla="*/ 44 h 347"/>
                <a:gd name="T64" fmla="*/ 60 w 160"/>
                <a:gd name="T65" fmla="*/ 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347">
                  <a:moveTo>
                    <a:pt x="60" y="0"/>
                  </a:moveTo>
                  <a:lnTo>
                    <a:pt x="62" y="3"/>
                  </a:lnTo>
                  <a:lnTo>
                    <a:pt x="70" y="10"/>
                  </a:lnTo>
                  <a:lnTo>
                    <a:pt x="82" y="21"/>
                  </a:lnTo>
                  <a:lnTo>
                    <a:pt x="96" y="35"/>
                  </a:lnTo>
                  <a:lnTo>
                    <a:pt x="110" y="53"/>
                  </a:lnTo>
                  <a:lnTo>
                    <a:pt x="125" y="74"/>
                  </a:lnTo>
                  <a:lnTo>
                    <a:pt x="139" y="97"/>
                  </a:lnTo>
                  <a:lnTo>
                    <a:pt x="150" y="122"/>
                  </a:lnTo>
                  <a:lnTo>
                    <a:pt x="158" y="149"/>
                  </a:lnTo>
                  <a:lnTo>
                    <a:pt x="160" y="177"/>
                  </a:lnTo>
                  <a:lnTo>
                    <a:pt x="155" y="205"/>
                  </a:lnTo>
                  <a:lnTo>
                    <a:pt x="144" y="235"/>
                  </a:lnTo>
                  <a:lnTo>
                    <a:pt x="124" y="264"/>
                  </a:lnTo>
                  <a:lnTo>
                    <a:pt x="94" y="293"/>
                  </a:lnTo>
                  <a:lnTo>
                    <a:pt x="53" y="321"/>
                  </a:lnTo>
                  <a:lnTo>
                    <a:pt x="0" y="347"/>
                  </a:lnTo>
                  <a:lnTo>
                    <a:pt x="3" y="346"/>
                  </a:lnTo>
                  <a:lnTo>
                    <a:pt x="10" y="343"/>
                  </a:lnTo>
                  <a:lnTo>
                    <a:pt x="23" y="336"/>
                  </a:lnTo>
                  <a:lnTo>
                    <a:pt x="38" y="326"/>
                  </a:lnTo>
                  <a:lnTo>
                    <a:pt x="54" y="315"/>
                  </a:lnTo>
                  <a:lnTo>
                    <a:pt x="73" y="301"/>
                  </a:lnTo>
                  <a:lnTo>
                    <a:pt x="90" y="284"/>
                  </a:lnTo>
                  <a:lnTo>
                    <a:pt x="106" y="264"/>
                  </a:lnTo>
                  <a:lnTo>
                    <a:pt x="120" y="242"/>
                  </a:lnTo>
                  <a:lnTo>
                    <a:pt x="129" y="217"/>
                  </a:lnTo>
                  <a:lnTo>
                    <a:pt x="135" y="188"/>
                  </a:lnTo>
                  <a:lnTo>
                    <a:pt x="136" y="157"/>
                  </a:lnTo>
                  <a:lnTo>
                    <a:pt x="129" y="122"/>
                  </a:lnTo>
                  <a:lnTo>
                    <a:pt x="115" y="84"/>
                  </a:lnTo>
                  <a:lnTo>
                    <a:pt x="92" y="44"/>
                  </a:lnTo>
                  <a:lnTo>
                    <a:pt x="6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1907" name="Freeform 35">
              <a:extLst>
                <a:ext uri="{FF2B5EF4-FFF2-40B4-BE49-F238E27FC236}">
                  <a16:creationId xmlns:a16="http://schemas.microsoft.com/office/drawing/2014/main" id="{1E175F47-550C-F2A1-4B95-FBD2BE8FF101}"/>
                </a:ext>
              </a:extLst>
            </p:cNvPr>
            <p:cNvSpPr>
              <a:spLocks/>
            </p:cNvSpPr>
            <p:nvPr/>
          </p:nvSpPr>
          <p:spPr bwMode="auto">
            <a:xfrm>
              <a:off x="5762" y="2827"/>
              <a:ext cx="92" cy="101"/>
            </a:xfrm>
            <a:custGeom>
              <a:avLst/>
              <a:gdLst>
                <a:gd name="T0" fmla="*/ 3 w 184"/>
                <a:gd name="T1" fmla="*/ 0 h 202"/>
                <a:gd name="T2" fmla="*/ 3 w 184"/>
                <a:gd name="T3" fmla="*/ 2 h 202"/>
                <a:gd name="T4" fmla="*/ 2 w 184"/>
                <a:gd name="T5" fmla="*/ 7 h 202"/>
                <a:gd name="T6" fmla="*/ 1 w 184"/>
                <a:gd name="T7" fmla="*/ 15 h 202"/>
                <a:gd name="T8" fmla="*/ 1 w 184"/>
                <a:gd name="T9" fmla="*/ 26 h 202"/>
                <a:gd name="T10" fmla="*/ 2 w 184"/>
                <a:gd name="T11" fmla="*/ 39 h 202"/>
                <a:gd name="T12" fmla="*/ 3 w 184"/>
                <a:gd name="T13" fmla="*/ 54 h 202"/>
                <a:gd name="T14" fmla="*/ 7 w 184"/>
                <a:gd name="T15" fmla="*/ 70 h 202"/>
                <a:gd name="T16" fmla="*/ 12 w 184"/>
                <a:gd name="T17" fmla="*/ 86 h 202"/>
                <a:gd name="T18" fmla="*/ 20 w 184"/>
                <a:gd name="T19" fmla="*/ 105 h 202"/>
                <a:gd name="T20" fmla="*/ 32 w 184"/>
                <a:gd name="T21" fmla="*/ 122 h 202"/>
                <a:gd name="T22" fmla="*/ 47 w 184"/>
                <a:gd name="T23" fmla="*/ 138 h 202"/>
                <a:gd name="T24" fmla="*/ 65 w 184"/>
                <a:gd name="T25" fmla="*/ 154 h 202"/>
                <a:gd name="T26" fmla="*/ 87 w 184"/>
                <a:gd name="T27" fmla="*/ 169 h 202"/>
                <a:gd name="T28" fmla="*/ 115 w 184"/>
                <a:gd name="T29" fmla="*/ 182 h 202"/>
                <a:gd name="T30" fmla="*/ 146 w 184"/>
                <a:gd name="T31" fmla="*/ 193 h 202"/>
                <a:gd name="T32" fmla="*/ 184 w 184"/>
                <a:gd name="T33" fmla="*/ 202 h 202"/>
                <a:gd name="T34" fmla="*/ 181 w 184"/>
                <a:gd name="T35" fmla="*/ 202 h 202"/>
                <a:gd name="T36" fmla="*/ 175 w 184"/>
                <a:gd name="T37" fmla="*/ 200 h 202"/>
                <a:gd name="T38" fmla="*/ 164 w 184"/>
                <a:gd name="T39" fmla="*/ 199 h 202"/>
                <a:gd name="T40" fmla="*/ 152 w 184"/>
                <a:gd name="T41" fmla="*/ 197 h 202"/>
                <a:gd name="T42" fmla="*/ 135 w 184"/>
                <a:gd name="T43" fmla="*/ 193 h 202"/>
                <a:gd name="T44" fmla="*/ 118 w 184"/>
                <a:gd name="T45" fmla="*/ 189 h 202"/>
                <a:gd name="T46" fmla="*/ 100 w 184"/>
                <a:gd name="T47" fmla="*/ 182 h 202"/>
                <a:gd name="T48" fmla="*/ 81 w 184"/>
                <a:gd name="T49" fmla="*/ 173 h 202"/>
                <a:gd name="T50" fmla="*/ 64 w 184"/>
                <a:gd name="T51" fmla="*/ 162 h 202"/>
                <a:gd name="T52" fmla="*/ 47 w 184"/>
                <a:gd name="T53" fmla="*/ 149 h 202"/>
                <a:gd name="T54" fmla="*/ 31 w 184"/>
                <a:gd name="T55" fmla="*/ 132 h 202"/>
                <a:gd name="T56" fmla="*/ 18 w 184"/>
                <a:gd name="T57" fmla="*/ 113 h 202"/>
                <a:gd name="T58" fmla="*/ 8 w 184"/>
                <a:gd name="T59" fmla="*/ 90 h 202"/>
                <a:gd name="T60" fmla="*/ 2 w 184"/>
                <a:gd name="T61" fmla="*/ 63 h 202"/>
                <a:gd name="T62" fmla="*/ 0 w 184"/>
                <a:gd name="T63" fmla="*/ 33 h 202"/>
                <a:gd name="T64" fmla="*/ 3 w 184"/>
                <a:gd name="T6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4" h="202">
                  <a:moveTo>
                    <a:pt x="3" y="0"/>
                  </a:moveTo>
                  <a:lnTo>
                    <a:pt x="3" y="2"/>
                  </a:lnTo>
                  <a:lnTo>
                    <a:pt x="2" y="7"/>
                  </a:lnTo>
                  <a:lnTo>
                    <a:pt x="1" y="15"/>
                  </a:lnTo>
                  <a:lnTo>
                    <a:pt x="1" y="26"/>
                  </a:lnTo>
                  <a:lnTo>
                    <a:pt x="2" y="39"/>
                  </a:lnTo>
                  <a:lnTo>
                    <a:pt x="3" y="54"/>
                  </a:lnTo>
                  <a:lnTo>
                    <a:pt x="7" y="70"/>
                  </a:lnTo>
                  <a:lnTo>
                    <a:pt x="12" y="86"/>
                  </a:lnTo>
                  <a:lnTo>
                    <a:pt x="20" y="105"/>
                  </a:lnTo>
                  <a:lnTo>
                    <a:pt x="32" y="122"/>
                  </a:lnTo>
                  <a:lnTo>
                    <a:pt x="47" y="138"/>
                  </a:lnTo>
                  <a:lnTo>
                    <a:pt x="65" y="154"/>
                  </a:lnTo>
                  <a:lnTo>
                    <a:pt x="87" y="169"/>
                  </a:lnTo>
                  <a:lnTo>
                    <a:pt x="115" y="182"/>
                  </a:lnTo>
                  <a:lnTo>
                    <a:pt x="146" y="193"/>
                  </a:lnTo>
                  <a:lnTo>
                    <a:pt x="184" y="202"/>
                  </a:lnTo>
                  <a:lnTo>
                    <a:pt x="181" y="202"/>
                  </a:lnTo>
                  <a:lnTo>
                    <a:pt x="175" y="200"/>
                  </a:lnTo>
                  <a:lnTo>
                    <a:pt x="164" y="199"/>
                  </a:lnTo>
                  <a:lnTo>
                    <a:pt x="152" y="197"/>
                  </a:lnTo>
                  <a:lnTo>
                    <a:pt x="135" y="193"/>
                  </a:lnTo>
                  <a:lnTo>
                    <a:pt x="118" y="189"/>
                  </a:lnTo>
                  <a:lnTo>
                    <a:pt x="100" y="182"/>
                  </a:lnTo>
                  <a:lnTo>
                    <a:pt x="81" y="173"/>
                  </a:lnTo>
                  <a:lnTo>
                    <a:pt x="64" y="162"/>
                  </a:lnTo>
                  <a:lnTo>
                    <a:pt x="47" y="149"/>
                  </a:lnTo>
                  <a:lnTo>
                    <a:pt x="31" y="132"/>
                  </a:lnTo>
                  <a:lnTo>
                    <a:pt x="18" y="113"/>
                  </a:lnTo>
                  <a:lnTo>
                    <a:pt x="8" y="90"/>
                  </a:lnTo>
                  <a:lnTo>
                    <a:pt x="2" y="63"/>
                  </a:lnTo>
                  <a:lnTo>
                    <a:pt x="0" y="33"/>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1908" name="Freeform 36">
              <a:extLst>
                <a:ext uri="{FF2B5EF4-FFF2-40B4-BE49-F238E27FC236}">
                  <a16:creationId xmlns:a16="http://schemas.microsoft.com/office/drawing/2014/main" id="{60D8C66A-3CEB-6983-60F3-CF197F070414}"/>
                </a:ext>
              </a:extLst>
            </p:cNvPr>
            <p:cNvSpPr>
              <a:spLocks/>
            </p:cNvSpPr>
            <p:nvPr/>
          </p:nvSpPr>
          <p:spPr bwMode="auto">
            <a:xfrm>
              <a:off x="5769" y="3044"/>
              <a:ext cx="92" cy="99"/>
            </a:xfrm>
            <a:custGeom>
              <a:avLst/>
              <a:gdLst>
                <a:gd name="T0" fmla="*/ 3 w 184"/>
                <a:gd name="T1" fmla="*/ 0 h 198"/>
                <a:gd name="T2" fmla="*/ 3 w 184"/>
                <a:gd name="T3" fmla="*/ 2 h 198"/>
                <a:gd name="T4" fmla="*/ 1 w 184"/>
                <a:gd name="T5" fmla="*/ 7 h 198"/>
                <a:gd name="T6" fmla="*/ 0 w 184"/>
                <a:gd name="T7" fmla="*/ 15 h 198"/>
                <a:gd name="T8" fmla="*/ 0 w 184"/>
                <a:gd name="T9" fmla="*/ 26 h 198"/>
                <a:gd name="T10" fmla="*/ 1 w 184"/>
                <a:gd name="T11" fmla="*/ 38 h 198"/>
                <a:gd name="T12" fmla="*/ 3 w 184"/>
                <a:gd name="T13" fmla="*/ 53 h 198"/>
                <a:gd name="T14" fmla="*/ 7 w 184"/>
                <a:gd name="T15" fmla="*/ 69 h 198"/>
                <a:gd name="T16" fmla="*/ 13 w 184"/>
                <a:gd name="T17" fmla="*/ 85 h 198"/>
                <a:gd name="T18" fmla="*/ 21 w 184"/>
                <a:gd name="T19" fmla="*/ 103 h 198"/>
                <a:gd name="T20" fmla="*/ 31 w 184"/>
                <a:gd name="T21" fmla="*/ 120 h 198"/>
                <a:gd name="T22" fmla="*/ 46 w 184"/>
                <a:gd name="T23" fmla="*/ 136 h 198"/>
                <a:gd name="T24" fmla="*/ 65 w 184"/>
                <a:gd name="T25" fmla="*/ 152 h 198"/>
                <a:gd name="T26" fmla="*/ 88 w 184"/>
                <a:gd name="T27" fmla="*/ 166 h 198"/>
                <a:gd name="T28" fmla="*/ 114 w 184"/>
                <a:gd name="T29" fmla="*/ 179 h 198"/>
                <a:gd name="T30" fmla="*/ 146 w 184"/>
                <a:gd name="T31" fmla="*/ 190 h 198"/>
                <a:gd name="T32" fmla="*/ 184 w 184"/>
                <a:gd name="T33" fmla="*/ 198 h 198"/>
                <a:gd name="T34" fmla="*/ 182 w 184"/>
                <a:gd name="T35" fmla="*/ 198 h 198"/>
                <a:gd name="T36" fmla="*/ 175 w 184"/>
                <a:gd name="T37" fmla="*/ 197 h 198"/>
                <a:gd name="T38" fmla="*/ 165 w 184"/>
                <a:gd name="T39" fmla="*/ 196 h 198"/>
                <a:gd name="T40" fmla="*/ 152 w 184"/>
                <a:gd name="T41" fmla="*/ 194 h 198"/>
                <a:gd name="T42" fmla="*/ 136 w 184"/>
                <a:gd name="T43" fmla="*/ 190 h 198"/>
                <a:gd name="T44" fmla="*/ 119 w 184"/>
                <a:gd name="T45" fmla="*/ 186 h 198"/>
                <a:gd name="T46" fmla="*/ 102 w 184"/>
                <a:gd name="T47" fmla="*/ 179 h 198"/>
                <a:gd name="T48" fmla="*/ 83 w 184"/>
                <a:gd name="T49" fmla="*/ 170 h 198"/>
                <a:gd name="T50" fmla="*/ 65 w 184"/>
                <a:gd name="T51" fmla="*/ 159 h 198"/>
                <a:gd name="T52" fmla="*/ 47 w 184"/>
                <a:gd name="T53" fmla="*/ 145 h 198"/>
                <a:gd name="T54" fmla="*/ 33 w 184"/>
                <a:gd name="T55" fmla="*/ 130 h 198"/>
                <a:gd name="T56" fmla="*/ 19 w 184"/>
                <a:gd name="T57" fmla="*/ 111 h 198"/>
                <a:gd name="T58" fmla="*/ 8 w 184"/>
                <a:gd name="T59" fmla="*/ 89 h 198"/>
                <a:gd name="T60" fmla="*/ 3 w 184"/>
                <a:gd name="T61" fmla="*/ 62 h 198"/>
                <a:gd name="T62" fmla="*/ 0 w 184"/>
                <a:gd name="T63" fmla="*/ 34 h 198"/>
                <a:gd name="T64" fmla="*/ 3 w 184"/>
                <a:gd name="T65"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4" h="198">
                  <a:moveTo>
                    <a:pt x="3" y="0"/>
                  </a:moveTo>
                  <a:lnTo>
                    <a:pt x="3" y="2"/>
                  </a:lnTo>
                  <a:lnTo>
                    <a:pt x="1" y="7"/>
                  </a:lnTo>
                  <a:lnTo>
                    <a:pt x="0" y="15"/>
                  </a:lnTo>
                  <a:lnTo>
                    <a:pt x="0" y="26"/>
                  </a:lnTo>
                  <a:lnTo>
                    <a:pt x="1" y="38"/>
                  </a:lnTo>
                  <a:lnTo>
                    <a:pt x="3" y="53"/>
                  </a:lnTo>
                  <a:lnTo>
                    <a:pt x="7" y="69"/>
                  </a:lnTo>
                  <a:lnTo>
                    <a:pt x="13" y="85"/>
                  </a:lnTo>
                  <a:lnTo>
                    <a:pt x="21" y="103"/>
                  </a:lnTo>
                  <a:lnTo>
                    <a:pt x="31" y="120"/>
                  </a:lnTo>
                  <a:lnTo>
                    <a:pt x="46" y="136"/>
                  </a:lnTo>
                  <a:lnTo>
                    <a:pt x="65" y="152"/>
                  </a:lnTo>
                  <a:lnTo>
                    <a:pt x="88" y="166"/>
                  </a:lnTo>
                  <a:lnTo>
                    <a:pt x="114" y="179"/>
                  </a:lnTo>
                  <a:lnTo>
                    <a:pt x="146" y="190"/>
                  </a:lnTo>
                  <a:lnTo>
                    <a:pt x="184" y="198"/>
                  </a:lnTo>
                  <a:lnTo>
                    <a:pt x="182" y="198"/>
                  </a:lnTo>
                  <a:lnTo>
                    <a:pt x="175" y="197"/>
                  </a:lnTo>
                  <a:lnTo>
                    <a:pt x="165" y="196"/>
                  </a:lnTo>
                  <a:lnTo>
                    <a:pt x="152" y="194"/>
                  </a:lnTo>
                  <a:lnTo>
                    <a:pt x="136" y="190"/>
                  </a:lnTo>
                  <a:lnTo>
                    <a:pt x="119" y="186"/>
                  </a:lnTo>
                  <a:lnTo>
                    <a:pt x="102" y="179"/>
                  </a:lnTo>
                  <a:lnTo>
                    <a:pt x="83" y="170"/>
                  </a:lnTo>
                  <a:lnTo>
                    <a:pt x="65" y="159"/>
                  </a:lnTo>
                  <a:lnTo>
                    <a:pt x="47" y="145"/>
                  </a:lnTo>
                  <a:lnTo>
                    <a:pt x="33" y="130"/>
                  </a:lnTo>
                  <a:lnTo>
                    <a:pt x="19" y="111"/>
                  </a:lnTo>
                  <a:lnTo>
                    <a:pt x="8" y="89"/>
                  </a:lnTo>
                  <a:lnTo>
                    <a:pt x="3" y="62"/>
                  </a:lnTo>
                  <a:lnTo>
                    <a:pt x="0" y="34"/>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1909" name="Freeform 37">
              <a:extLst>
                <a:ext uri="{FF2B5EF4-FFF2-40B4-BE49-F238E27FC236}">
                  <a16:creationId xmlns:a16="http://schemas.microsoft.com/office/drawing/2014/main" id="{298B03CE-BE44-CA61-B0EE-E24AF2ED727A}"/>
                </a:ext>
              </a:extLst>
            </p:cNvPr>
            <p:cNvSpPr>
              <a:spLocks/>
            </p:cNvSpPr>
            <p:nvPr/>
          </p:nvSpPr>
          <p:spPr bwMode="auto">
            <a:xfrm>
              <a:off x="5758" y="2608"/>
              <a:ext cx="92" cy="100"/>
            </a:xfrm>
            <a:custGeom>
              <a:avLst/>
              <a:gdLst>
                <a:gd name="T0" fmla="*/ 4 w 186"/>
                <a:gd name="T1" fmla="*/ 0 h 199"/>
                <a:gd name="T2" fmla="*/ 4 w 186"/>
                <a:gd name="T3" fmla="*/ 2 h 199"/>
                <a:gd name="T4" fmla="*/ 3 w 186"/>
                <a:gd name="T5" fmla="*/ 7 h 199"/>
                <a:gd name="T6" fmla="*/ 2 w 186"/>
                <a:gd name="T7" fmla="*/ 15 h 199"/>
                <a:gd name="T8" fmla="*/ 2 w 186"/>
                <a:gd name="T9" fmla="*/ 26 h 199"/>
                <a:gd name="T10" fmla="*/ 3 w 186"/>
                <a:gd name="T11" fmla="*/ 39 h 199"/>
                <a:gd name="T12" fmla="*/ 4 w 186"/>
                <a:gd name="T13" fmla="*/ 53 h 199"/>
                <a:gd name="T14" fmla="*/ 8 w 186"/>
                <a:gd name="T15" fmla="*/ 69 h 199"/>
                <a:gd name="T16" fmla="*/ 14 w 186"/>
                <a:gd name="T17" fmla="*/ 85 h 199"/>
                <a:gd name="T18" fmla="*/ 22 w 186"/>
                <a:gd name="T19" fmla="*/ 103 h 199"/>
                <a:gd name="T20" fmla="*/ 33 w 186"/>
                <a:gd name="T21" fmla="*/ 120 h 199"/>
                <a:gd name="T22" fmla="*/ 48 w 186"/>
                <a:gd name="T23" fmla="*/ 137 h 199"/>
                <a:gd name="T24" fmla="*/ 66 w 186"/>
                <a:gd name="T25" fmla="*/ 152 h 199"/>
                <a:gd name="T26" fmla="*/ 89 w 186"/>
                <a:gd name="T27" fmla="*/ 167 h 199"/>
                <a:gd name="T28" fmla="*/ 116 w 186"/>
                <a:gd name="T29" fmla="*/ 180 h 199"/>
                <a:gd name="T30" fmla="*/ 148 w 186"/>
                <a:gd name="T31" fmla="*/ 191 h 199"/>
                <a:gd name="T32" fmla="*/ 186 w 186"/>
                <a:gd name="T33" fmla="*/ 199 h 199"/>
                <a:gd name="T34" fmla="*/ 183 w 186"/>
                <a:gd name="T35" fmla="*/ 199 h 199"/>
                <a:gd name="T36" fmla="*/ 177 w 186"/>
                <a:gd name="T37" fmla="*/ 198 h 199"/>
                <a:gd name="T38" fmla="*/ 166 w 186"/>
                <a:gd name="T39" fmla="*/ 197 h 199"/>
                <a:gd name="T40" fmla="*/ 154 w 186"/>
                <a:gd name="T41" fmla="*/ 195 h 199"/>
                <a:gd name="T42" fmla="*/ 137 w 186"/>
                <a:gd name="T43" fmla="*/ 191 h 199"/>
                <a:gd name="T44" fmla="*/ 120 w 186"/>
                <a:gd name="T45" fmla="*/ 187 h 199"/>
                <a:gd name="T46" fmla="*/ 102 w 186"/>
                <a:gd name="T47" fmla="*/ 180 h 199"/>
                <a:gd name="T48" fmla="*/ 83 w 186"/>
                <a:gd name="T49" fmla="*/ 170 h 199"/>
                <a:gd name="T50" fmla="*/ 65 w 186"/>
                <a:gd name="T51" fmla="*/ 160 h 199"/>
                <a:gd name="T52" fmla="*/ 49 w 186"/>
                <a:gd name="T53" fmla="*/ 146 h 199"/>
                <a:gd name="T54" fmla="*/ 33 w 186"/>
                <a:gd name="T55" fmla="*/ 130 h 199"/>
                <a:gd name="T56" fmla="*/ 20 w 186"/>
                <a:gd name="T57" fmla="*/ 112 h 199"/>
                <a:gd name="T58" fmla="*/ 10 w 186"/>
                <a:gd name="T59" fmla="*/ 89 h 199"/>
                <a:gd name="T60" fmla="*/ 3 w 186"/>
                <a:gd name="T61" fmla="*/ 63 h 199"/>
                <a:gd name="T62" fmla="*/ 0 w 186"/>
                <a:gd name="T63" fmla="*/ 33 h 199"/>
                <a:gd name="T64" fmla="*/ 4 w 186"/>
                <a:gd name="T65"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6" h="199">
                  <a:moveTo>
                    <a:pt x="4" y="0"/>
                  </a:moveTo>
                  <a:lnTo>
                    <a:pt x="4" y="2"/>
                  </a:lnTo>
                  <a:lnTo>
                    <a:pt x="3" y="7"/>
                  </a:lnTo>
                  <a:lnTo>
                    <a:pt x="2" y="15"/>
                  </a:lnTo>
                  <a:lnTo>
                    <a:pt x="2" y="26"/>
                  </a:lnTo>
                  <a:lnTo>
                    <a:pt x="3" y="39"/>
                  </a:lnTo>
                  <a:lnTo>
                    <a:pt x="4" y="53"/>
                  </a:lnTo>
                  <a:lnTo>
                    <a:pt x="8" y="69"/>
                  </a:lnTo>
                  <a:lnTo>
                    <a:pt x="14" y="85"/>
                  </a:lnTo>
                  <a:lnTo>
                    <a:pt x="22" y="103"/>
                  </a:lnTo>
                  <a:lnTo>
                    <a:pt x="33" y="120"/>
                  </a:lnTo>
                  <a:lnTo>
                    <a:pt x="48" y="137"/>
                  </a:lnTo>
                  <a:lnTo>
                    <a:pt x="66" y="152"/>
                  </a:lnTo>
                  <a:lnTo>
                    <a:pt x="89" y="167"/>
                  </a:lnTo>
                  <a:lnTo>
                    <a:pt x="116" y="180"/>
                  </a:lnTo>
                  <a:lnTo>
                    <a:pt x="148" y="191"/>
                  </a:lnTo>
                  <a:lnTo>
                    <a:pt x="186" y="199"/>
                  </a:lnTo>
                  <a:lnTo>
                    <a:pt x="183" y="199"/>
                  </a:lnTo>
                  <a:lnTo>
                    <a:pt x="177" y="198"/>
                  </a:lnTo>
                  <a:lnTo>
                    <a:pt x="166" y="197"/>
                  </a:lnTo>
                  <a:lnTo>
                    <a:pt x="154" y="195"/>
                  </a:lnTo>
                  <a:lnTo>
                    <a:pt x="137" y="191"/>
                  </a:lnTo>
                  <a:lnTo>
                    <a:pt x="120" y="187"/>
                  </a:lnTo>
                  <a:lnTo>
                    <a:pt x="102" y="180"/>
                  </a:lnTo>
                  <a:lnTo>
                    <a:pt x="83" y="170"/>
                  </a:lnTo>
                  <a:lnTo>
                    <a:pt x="65" y="160"/>
                  </a:lnTo>
                  <a:lnTo>
                    <a:pt x="49" y="146"/>
                  </a:lnTo>
                  <a:lnTo>
                    <a:pt x="33" y="130"/>
                  </a:lnTo>
                  <a:lnTo>
                    <a:pt x="20" y="112"/>
                  </a:lnTo>
                  <a:lnTo>
                    <a:pt x="10" y="89"/>
                  </a:lnTo>
                  <a:lnTo>
                    <a:pt x="3" y="63"/>
                  </a:lnTo>
                  <a:lnTo>
                    <a:pt x="0" y="33"/>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1910" name="Freeform 38">
              <a:extLst>
                <a:ext uri="{FF2B5EF4-FFF2-40B4-BE49-F238E27FC236}">
                  <a16:creationId xmlns:a16="http://schemas.microsoft.com/office/drawing/2014/main" id="{B8D51823-6775-9FEB-DBC8-CCD7DC6BF5FE}"/>
                </a:ext>
              </a:extLst>
            </p:cNvPr>
            <p:cNvSpPr>
              <a:spLocks/>
            </p:cNvSpPr>
            <p:nvPr/>
          </p:nvSpPr>
          <p:spPr bwMode="auto">
            <a:xfrm>
              <a:off x="5575" y="2473"/>
              <a:ext cx="18" cy="591"/>
            </a:xfrm>
            <a:custGeom>
              <a:avLst/>
              <a:gdLst>
                <a:gd name="T0" fmla="*/ 0 w 36"/>
                <a:gd name="T1" fmla="*/ 0 h 1181"/>
                <a:gd name="T2" fmla="*/ 0 w 36"/>
                <a:gd name="T3" fmla="*/ 134 h 1181"/>
                <a:gd name="T4" fmla="*/ 0 w 36"/>
                <a:gd name="T5" fmla="*/ 454 h 1181"/>
                <a:gd name="T6" fmla="*/ 0 w 36"/>
                <a:gd name="T7" fmla="*/ 843 h 1181"/>
                <a:gd name="T8" fmla="*/ 0 w 36"/>
                <a:gd name="T9" fmla="*/ 1181 h 1181"/>
                <a:gd name="T10" fmla="*/ 4 w 36"/>
                <a:gd name="T11" fmla="*/ 1157 h 1181"/>
                <a:gd name="T12" fmla="*/ 12 w 36"/>
                <a:gd name="T13" fmla="*/ 1089 h 1181"/>
                <a:gd name="T14" fmla="*/ 22 w 36"/>
                <a:gd name="T15" fmla="*/ 981 h 1181"/>
                <a:gd name="T16" fmla="*/ 31 w 36"/>
                <a:gd name="T17" fmla="*/ 837 h 1181"/>
                <a:gd name="T18" fmla="*/ 36 w 36"/>
                <a:gd name="T19" fmla="*/ 662 h 1181"/>
                <a:gd name="T20" fmla="*/ 35 w 36"/>
                <a:gd name="T21" fmla="*/ 461 h 1181"/>
                <a:gd name="T22" fmla="*/ 23 w 36"/>
                <a:gd name="T23" fmla="*/ 239 h 1181"/>
                <a:gd name="T24" fmla="*/ 0 w 36"/>
                <a:gd name="T25" fmla="*/ 0 h 1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1181">
                  <a:moveTo>
                    <a:pt x="0" y="0"/>
                  </a:moveTo>
                  <a:lnTo>
                    <a:pt x="0" y="134"/>
                  </a:lnTo>
                  <a:lnTo>
                    <a:pt x="0" y="454"/>
                  </a:lnTo>
                  <a:lnTo>
                    <a:pt x="0" y="843"/>
                  </a:lnTo>
                  <a:lnTo>
                    <a:pt x="0" y="1181"/>
                  </a:lnTo>
                  <a:lnTo>
                    <a:pt x="4" y="1157"/>
                  </a:lnTo>
                  <a:lnTo>
                    <a:pt x="12" y="1089"/>
                  </a:lnTo>
                  <a:lnTo>
                    <a:pt x="22" y="981"/>
                  </a:lnTo>
                  <a:lnTo>
                    <a:pt x="31" y="837"/>
                  </a:lnTo>
                  <a:lnTo>
                    <a:pt x="36" y="662"/>
                  </a:lnTo>
                  <a:lnTo>
                    <a:pt x="35" y="461"/>
                  </a:lnTo>
                  <a:lnTo>
                    <a:pt x="23" y="23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1911" name="Freeform 39">
              <a:extLst>
                <a:ext uri="{FF2B5EF4-FFF2-40B4-BE49-F238E27FC236}">
                  <a16:creationId xmlns:a16="http://schemas.microsoft.com/office/drawing/2014/main" id="{C473F94A-391E-7245-6F2F-0E364D51A42B}"/>
                </a:ext>
              </a:extLst>
            </p:cNvPr>
            <p:cNvSpPr>
              <a:spLocks/>
            </p:cNvSpPr>
            <p:nvPr/>
          </p:nvSpPr>
          <p:spPr bwMode="auto">
            <a:xfrm>
              <a:off x="5719" y="2521"/>
              <a:ext cx="17" cy="664"/>
            </a:xfrm>
            <a:custGeom>
              <a:avLst/>
              <a:gdLst>
                <a:gd name="T0" fmla="*/ 27 w 35"/>
                <a:gd name="T1" fmla="*/ 0 h 1326"/>
                <a:gd name="T2" fmla="*/ 24 w 35"/>
                <a:gd name="T3" fmla="*/ 51 h 1326"/>
                <a:gd name="T4" fmla="*/ 20 w 35"/>
                <a:gd name="T5" fmla="*/ 185 h 1326"/>
                <a:gd name="T6" fmla="*/ 14 w 35"/>
                <a:gd name="T7" fmla="*/ 379 h 1326"/>
                <a:gd name="T8" fmla="*/ 8 w 35"/>
                <a:gd name="T9" fmla="*/ 606 h 1326"/>
                <a:gd name="T10" fmla="*/ 2 w 35"/>
                <a:gd name="T11" fmla="*/ 840 h 1326"/>
                <a:gd name="T12" fmla="*/ 0 w 35"/>
                <a:gd name="T13" fmla="*/ 1054 h 1326"/>
                <a:gd name="T14" fmla="*/ 1 w 35"/>
                <a:gd name="T15" fmla="*/ 1226 h 1326"/>
                <a:gd name="T16" fmla="*/ 8 w 35"/>
                <a:gd name="T17" fmla="*/ 1326 h 1326"/>
                <a:gd name="T18" fmla="*/ 10 w 35"/>
                <a:gd name="T19" fmla="*/ 1271 h 1326"/>
                <a:gd name="T20" fmla="*/ 15 w 35"/>
                <a:gd name="T21" fmla="*/ 1125 h 1326"/>
                <a:gd name="T22" fmla="*/ 21 w 35"/>
                <a:gd name="T23" fmla="*/ 916 h 1326"/>
                <a:gd name="T24" fmla="*/ 27 w 35"/>
                <a:gd name="T25" fmla="*/ 676 h 1326"/>
                <a:gd name="T26" fmla="*/ 32 w 35"/>
                <a:gd name="T27" fmla="*/ 436 h 1326"/>
                <a:gd name="T28" fmla="*/ 35 w 35"/>
                <a:gd name="T29" fmla="*/ 222 h 1326"/>
                <a:gd name="T30" fmla="*/ 34 w 35"/>
                <a:gd name="T31" fmla="*/ 68 h 1326"/>
                <a:gd name="T32" fmla="*/ 27 w 35"/>
                <a:gd name="T33" fmla="*/ 0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1326">
                  <a:moveTo>
                    <a:pt x="27" y="0"/>
                  </a:moveTo>
                  <a:lnTo>
                    <a:pt x="24" y="51"/>
                  </a:lnTo>
                  <a:lnTo>
                    <a:pt x="20" y="185"/>
                  </a:lnTo>
                  <a:lnTo>
                    <a:pt x="14" y="379"/>
                  </a:lnTo>
                  <a:lnTo>
                    <a:pt x="8" y="606"/>
                  </a:lnTo>
                  <a:lnTo>
                    <a:pt x="2" y="840"/>
                  </a:lnTo>
                  <a:lnTo>
                    <a:pt x="0" y="1054"/>
                  </a:lnTo>
                  <a:lnTo>
                    <a:pt x="1" y="1226"/>
                  </a:lnTo>
                  <a:lnTo>
                    <a:pt x="8" y="1326"/>
                  </a:lnTo>
                  <a:lnTo>
                    <a:pt x="10" y="1271"/>
                  </a:lnTo>
                  <a:lnTo>
                    <a:pt x="15" y="1125"/>
                  </a:lnTo>
                  <a:lnTo>
                    <a:pt x="21" y="916"/>
                  </a:lnTo>
                  <a:lnTo>
                    <a:pt x="27" y="676"/>
                  </a:lnTo>
                  <a:lnTo>
                    <a:pt x="32" y="436"/>
                  </a:lnTo>
                  <a:lnTo>
                    <a:pt x="35" y="222"/>
                  </a:lnTo>
                  <a:lnTo>
                    <a:pt x="34" y="68"/>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1912" name="Freeform 40">
              <a:extLst>
                <a:ext uri="{FF2B5EF4-FFF2-40B4-BE49-F238E27FC236}">
                  <a16:creationId xmlns:a16="http://schemas.microsoft.com/office/drawing/2014/main" id="{47CF3C15-D54A-20CE-B9B9-4CB7DA18B68E}"/>
                </a:ext>
              </a:extLst>
            </p:cNvPr>
            <p:cNvSpPr>
              <a:spLocks/>
            </p:cNvSpPr>
            <p:nvPr/>
          </p:nvSpPr>
          <p:spPr bwMode="auto">
            <a:xfrm>
              <a:off x="5736" y="2489"/>
              <a:ext cx="237" cy="28"/>
            </a:xfrm>
            <a:custGeom>
              <a:avLst/>
              <a:gdLst>
                <a:gd name="T0" fmla="*/ 0 w 474"/>
                <a:gd name="T1" fmla="*/ 57 h 57"/>
                <a:gd name="T2" fmla="*/ 4 w 474"/>
                <a:gd name="T3" fmla="*/ 57 h 57"/>
                <a:gd name="T4" fmla="*/ 17 w 474"/>
                <a:gd name="T5" fmla="*/ 55 h 57"/>
                <a:gd name="T6" fmla="*/ 38 w 474"/>
                <a:gd name="T7" fmla="*/ 52 h 57"/>
                <a:gd name="T8" fmla="*/ 64 w 474"/>
                <a:gd name="T9" fmla="*/ 50 h 57"/>
                <a:gd name="T10" fmla="*/ 95 w 474"/>
                <a:gd name="T11" fmla="*/ 45 h 57"/>
                <a:gd name="T12" fmla="*/ 132 w 474"/>
                <a:gd name="T13" fmla="*/ 42 h 57"/>
                <a:gd name="T14" fmla="*/ 170 w 474"/>
                <a:gd name="T15" fmla="*/ 37 h 57"/>
                <a:gd name="T16" fmla="*/ 211 w 474"/>
                <a:gd name="T17" fmla="*/ 33 h 57"/>
                <a:gd name="T18" fmla="*/ 253 w 474"/>
                <a:gd name="T19" fmla="*/ 28 h 57"/>
                <a:gd name="T20" fmla="*/ 293 w 474"/>
                <a:gd name="T21" fmla="*/ 23 h 57"/>
                <a:gd name="T22" fmla="*/ 333 w 474"/>
                <a:gd name="T23" fmla="*/ 19 h 57"/>
                <a:gd name="T24" fmla="*/ 370 w 474"/>
                <a:gd name="T25" fmla="*/ 14 h 57"/>
                <a:gd name="T26" fmla="*/ 405 w 474"/>
                <a:gd name="T27" fmla="*/ 10 h 57"/>
                <a:gd name="T28" fmla="*/ 434 w 474"/>
                <a:gd name="T29" fmla="*/ 6 h 57"/>
                <a:gd name="T30" fmla="*/ 457 w 474"/>
                <a:gd name="T31" fmla="*/ 4 h 57"/>
                <a:gd name="T32" fmla="*/ 474 w 474"/>
                <a:gd name="T33" fmla="*/ 2 h 57"/>
                <a:gd name="T34" fmla="*/ 472 w 474"/>
                <a:gd name="T35" fmla="*/ 2 h 57"/>
                <a:gd name="T36" fmla="*/ 466 w 474"/>
                <a:gd name="T37" fmla="*/ 2 h 57"/>
                <a:gd name="T38" fmla="*/ 454 w 474"/>
                <a:gd name="T39" fmla="*/ 0 h 57"/>
                <a:gd name="T40" fmla="*/ 441 w 474"/>
                <a:gd name="T41" fmla="*/ 0 h 57"/>
                <a:gd name="T42" fmla="*/ 422 w 474"/>
                <a:gd name="T43" fmla="*/ 0 h 57"/>
                <a:gd name="T44" fmla="*/ 400 w 474"/>
                <a:gd name="T45" fmla="*/ 2 h 57"/>
                <a:gd name="T46" fmla="*/ 374 w 474"/>
                <a:gd name="T47" fmla="*/ 2 h 57"/>
                <a:gd name="T48" fmla="*/ 345 w 474"/>
                <a:gd name="T49" fmla="*/ 4 h 57"/>
                <a:gd name="T50" fmla="*/ 313 w 474"/>
                <a:gd name="T51" fmla="*/ 6 h 57"/>
                <a:gd name="T52" fmla="*/ 277 w 474"/>
                <a:gd name="T53" fmla="*/ 10 h 57"/>
                <a:gd name="T54" fmla="*/ 238 w 474"/>
                <a:gd name="T55" fmla="*/ 14 h 57"/>
                <a:gd name="T56" fmla="*/ 195 w 474"/>
                <a:gd name="T57" fmla="*/ 20 h 57"/>
                <a:gd name="T58" fmla="*/ 150 w 474"/>
                <a:gd name="T59" fmla="*/ 27 h 57"/>
                <a:gd name="T60" fmla="*/ 103 w 474"/>
                <a:gd name="T61" fmla="*/ 35 h 57"/>
                <a:gd name="T62" fmla="*/ 53 w 474"/>
                <a:gd name="T63" fmla="*/ 45 h 57"/>
                <a:gd name="T64" fmla="*/ 0 w 474"/>
                <a:gd name="T65"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4" h="57">
                  <a:moveTo>
                    <a:pt x="0" y="57"/>
                  </a:moveTo>
                  <a:lnTo>
                    <a:pt x="4" y="57"/>
                  </a:lnTo>
                  <a:lnTo>
                    <a:pt x="17" y="55"/>
                  </a:lnTo>
                  <a:lnTo>
                    <a:pt x="38" y="52"/>
                  </a:lnTo>
                  <a:lnTo>
                    <a:pt x="64" y="50"/>
                  </a:lnTo>
                  <a:lnTo>
                    <a:pt x="95" y="45"/>
                  </a:lnTo>
                  <a:lnTo>
                    <a:pt x="132" y="42"/>
                  </a:lnTo>
                  <a:lnTo>
                    <a:pt x="170" y="37"/>
                  </a:lnTo>
                  <a:lnTo>
                    <a:pt x="211" y="33"/>
                  </a:lnTo>
                  <a:lnTo>
                    <a:pt x="253" y="28"/>
                  </a:lnTo>
                  <a:lnTo>
                    <a:pt x="293" y="23"/>
                  </a:lnTo>
                  <a:lnTo>
                    <a:pt x="333" y="19"/>
                  </a:lnTo>
                  <a:lnTo>
                    <a:pt x="370" y="14"/>
                  </a:lnTo>
                  <a:lnTo>
                    <a:pt x="405" y="10"/>
                  </a:lnTo>
                  <a:lnTo>
                    <a:pt x="434" y="6"/>
                  </a:lnTo>
                  <a:lnTo>
                    <a:pt x="457" y="4"/>
                  </a:lnTo>
                  <a:lnTo>
                    <a:pt x="474" y="2"/>
                  </a:lnTo>
                  <a:lnTo>
                    <a:pt x="472" y="2"/>
                  </a:lnTo>
                  <a:lnTo>
                    <a:pt x="466" y="2"/>
                  </a:lnTo>
                  <a:lnTo>
                    <a:pt x="454" y="0"/>
                  </a:lnTo>
                  <a:lnTo>
                    <a:pt x="441" y="0"/>
                  </a:lnTo>
                  <a:lnTo>
                    <a:pt x="422" y="0"/>
                  </a:lnTo>
                  <a:lnTo>
                    <a:pt x="400" y="2"/>
                  </a:lnTo>
                  <a:lnTo>
                    <a:pt x="374" y="2"/>
                  </a:lnTo>
                  <a:lnTo>
                    <a:pt x="345" y="4"/>
                  </a:lnTo>
                  <a:lnTo>
                    <a:pt x="313" y="6"/>
                  </a:lnTo>
                  <a:lnTo>
                    <a:pt x="277" y="10"/>
                  </a:lnTo>
                  <a:lnTo>
                    <a:pt x="238" y="14"/>
                  </a:lnTo>
                  <a:lnTo>
                    <a:pt x="195" y="20"/>
                  </a:lnTo>
                  <a:lnTo>
                    <a:pt x="150" y="27"/>
                  </a:lnTo>
                  <a:lnTo>
                    <a:pt x="103" y="35"/>
                  </a:lnTo>
                  <a:lnTo>
                    <a:pt x="53" y="45"/>
                  </a:lnTo>
                  <a:lnTo>
                    <a:pt x="0" y="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1913" name="Freeform 41">
              <a:extLst>
                <a:ext uri="{FF2B5EF4-FFF2-40B4-BE49-F238E27FC236}">
                  <a16:creationId xmlns:a16="http://schemas.microsoft.com/office/drawing/2014/main" id="{627116F3-A233-5F50-37C3-03447DA8E944}"/>
                </a:ext>
              </a:extLst>
            </p:cNvPr>
            <p:cNvSpPr>
              <a:spLocks/>
            </p:cNvSpPr>
            <p:nvPr/>
          </p:nvSpPr>
          <p:spPr bwMode="auto">
            <a:xfrm>
              <a:off x="5569" y="2449"/>
              <a:ext cx="245" cy="62"/>
            </a:xfrm>
            <a:custGeom>
              <a:avLst/>
              <a:gdLst>
                <a:gd name="T0" fmla="*/ 489 w 489"/>
                <a:gd name="T1" fmla="*/ 0 h 124"/>
                <a:gd name="T2" fmla="*/ 485 w 489"/>
                <a:gd name="T3" fmla="*/ 0 h 124"/>
                <a:gd name="T4" fmla="*/ 473 w 489"/>
                <a:gd name="T5" fmla="*/ 1 h 124"/>
                <a:gd name="T6" fmla="*/ 455 w 489"/>
                <a:gd name="T7" fmla="*/ 3 h 124"/>
                <a:gd name="T8" fmla="*/ 431 w 489"/>
                <a:gd name="T9" fmla="*/ 5 h 124"/>
                <a:gd name="T10" fmla="*/ 402 w 489"/>
                <a:gd name="T11" fmla="*/ 9 h 124"/>
                <a:gd name="T12" fmla="*/ 370 w 489"/>
                <a:gd name="T13" fmla="*/ 12 h 124"/>
                <a:gd name="T14" fmla="*/ 335 w 489"/>
                <a:gd name="T15" fmla="*/ 16 h 124"/>
                <a:gd name="T16" fmla="*/ 298 w 489"/>
                <a:gd name="T17" fmla="*/ 19 h 124"/>
                <a:gd name="T18" fmla="*/ 261 w 489"/>
                <a:gd name="T19" fmla="*/ 23 h 124"/>
                <a:gd name="T20" fmla="*/ 224 w 489"/>
                <a:gd name="T21" fmla="*/ 26 h 124"/>
                <a:gd name="T22" fmla="*/ 189 w 489"/>
                <a:gd name="T23" fmla="*/ 30 h 124"/>
                <a:gd name="T24" fmla="*/ 157 w 489"/>
                <a:gd name="T25" fmla="*/ 33 h 124"/>
                <a:gd name="T26" fmla="*/ 128 w 489"/>
                <a:gd name="T27" fmla="*/ 35 h 124"/>
                <a:gd name="T28" fmla="*/ 102 w 489"/>
                <a:gd name="T29" fmla="*/ 38 h 124"/>
                <a:gd name="T30" fmla="*/ 84 w 489"/>
                <a:gd name="T31" fmla="*/ 39 h 124"/>
                <a:gd name="T32" fmla="*/ 71 w 489"/>
                <a:gd name="T33" fmla="*/ 39 h 124"/>
                <a:gd name="T34" fmla="*/ 326 w 489"/>
                <a:gd name="T35" fmla="*/ 124 h 124"/>
                <a:gd name="T36" fmla="*/ 322 w 489"/>
                <a:gd name="T37" fmla="*/ 123 h 124"/>
                <a:gd name="T38" fmla="*/ 312 w 489"/>
                <a:gd name="T39" fmla="*/ 121 h 124"/>
                <a:gd name="T40" fmla="*/ 297 w 489"/>
                <a:gd name="T41" fmla="*/ 116 h 124"/>
                <a:gd name="T42" fmla="*/ 277 w 489"/>
                <a:gd name="T43" fmla="*/ 109 h 124"/>
                <a:gd name="T44" fmla="*/ 253 w 489"/>
                <a:gd name="T45" fmla="*/ 102 h 124"/>
                <a:gd name="T46" fmla="*/ 227 w 489"/>
                <a:gd name="T47" fmla="*/ 95 h 124"/>
                <a:gd name="T48" fmla="*/ 198 w 489"/>
                <a:gd name="T49" fmla="*/ 86 h 124"/>
                <a:gd name="T50" fmla="*/ 169 w 489"/>
                <a:gd name="T51" fmla="*/ 78 h 124"/>
                <a:gd name="T52" fmla="*/ 139 w 489"/>
                <a:gd name="T53" fmla="*/ 70 h 124"/>
                <a:gd name="T54" fmla="*/ 111 w 489"/>
                <a:gd name="T55" fmla="*/ 62 h 124"/>
                <a:gd name="T56" fmla="*/ 83 w 489"/>
                <a:gd name="T57" fmla="*/ 54 h 124"/>
                <a:gd name="T58" fmla="*/ 58 w 489"/>
                <a:gd name="T59" fmla="*/ 47 h 124"/>
                <a:gd name="T60" fmla="*/ 36 w 489"/>
                <a:gd name="T61" fmla="*/ 42 h 124"/>
                <a:gd name="T62" fmla="*/ 18 w 489"/>
                <a:gd name="T63" fmla="*/ 38 h 124"/>
                <a:gd name="T64" fmla="*/ 6 w 489"/>
                <a:gd name="T65" fmla="*/ 35 h 124"/>
                <a:gd name="T66" fmla="*/ 0 w 489"/>
                <a:gd name="T67" fmla="*/ 35 h 124"/>
                <a:gd name="T68" fmla="*/ 3 w 489"/>
                <a:gd name="T69" fmla="*/ 35 h 124"/>
                <a:gd name="T70" fmla="*/ 14 w 489"/>
                <a:gd name="T71" fmla="*/ 34 h 124"/>
                <a:gd name="T72" fmla="*/ 29 w 489"/>
                <a:gd name="T73" fmla="*/ 32 h 124"/>
                <a:gd name="T74" fmla="*/ 49 w 489"/>
                <a:gd name="T75" fmla="*/ 30 h 124"/>
                <a:gd name="T76" fmla="*/ 76 w 489"/>
                <a:gd name="T77" fmla="*/ 27 h 124"/>
                <a:gd name="T78" fmla="*/ 105 w 489"/>
                <a:gd name="T79" fmla="*/ 24 h 124"/>
                <a:gd name="T80" fmla="*/ 138 w 489"/>
                <a:gd name="T81" fmla="*/ 20 h 124"/>
                <a:gd name="T82" fmla="*/ 174 w 489"/>
                <a:gd name="T83" fmla="*/ 17 h 124"/>
                <a:gd name="T84" fmla="*/ 212 w 489"/>
                <a:gd name="T85" fmla="*/ 15 h 124"/>
                <a:gd name="T86" fmla="*/ 251 w 489"/>
                <a:gd name="T87" fmla="*/ 11 h 124"/>
                <a:gd name="T88" fmla="*/ 292 w 489"/>
                <a:gd name="T89" fmla="*/ 8 h 124"/>
                <a:gd name="T90" fmla="*/ 333 w 489"/>
                <a:gd name="T91" fmla="*/ 5 h 124"/>
                <a:gd name="T92" fmla="*/ 374 w 489"/>
                <a:gd name="T93" fmla="*/ 3 h 124"/>
                <a:gd name="T94" fmla="*/ 414 w 489"/>
                <a:gd name="T95" fmla="*/ 1 h 124"/>
                <a:gd name="T96" fmla="*/ 452 w 489"/>
                <a:gd name="T97" fmla="*/ 0 h 124"/>
                <a:gd name="T98" fmla="*/ 489 w 489"/>
                <a:gd name="T99"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89" h="124">
                  <a:moveTo>
                    <a:pt x="489" y="0"/>
                  </a:moveTo>
                  <a:lnTo>
                    <a:pt x="485" y="0"/>
                  </a:lnTo>
                  <a:lnTo>
                    <a:pt x="473" y="1"/>
                  </a:lnTo>
                  <a:lnTo>
                    <a:pt x="455" y="3"/>
                  </a:lnTo>
                  <a:lnTo>
                    <a:pt x="431" y="5"/>
                  </a:lnTo>
                  <a:lnTo>
                    <a:pt x="402" y="9"/>
                  </a:lnTo>
                  <a:lnTo>
                    <a:pt x="370" y="12"/>
                  </a:lnTo>
                  <a:lnTo>
                    <a:pt x="335" y="16"/>
                  </a:lnTo>
                  <a:lnTo>
                    <a:pt x="298" y="19"/>
                  </a:lnTo>
                  <a:lnTo>
                    <a:pt x="261" y="23"/>
                  </a:lnTo>
                  <a:lnTo>
                    <a:pt x="224" y="26"/>
                  </a:lnTo>
                  <a:lnTo>
                    <a:pt x="189" y="30"/>
                  </a:lnTo>
                  <a:lnTo>
                    <a:pt x="157" y="33"/>
                  </a:lnTo>
                  <a:lnTo>
                    <a:pt x="128" y="35"/>
                  </a:lnTo>
                  <a:lnTo>
                    <a:pt x="102" y="38"/>
                  </a:lnTo>
                  <a:lnTo>
                    <a:pt x="84" y="39"/>
                  </a:lnTo>
                  <a:lnTo>
                    <a:pt x="71" y="39"/>
                  </a:lnTo>
                  <a:lnTo>
                    <a:pt x="326" y="124"/>
                  </a:lnTo>
                  <a:lnTo>
                    <a:pt x="322" y="123"/>
                  </a:lnTo>
                  <a:lnTo>
                    <a:pt x="312" y="121"/>
                  </a:lnTo>
                  <a:lnTo>
                    <a:pt x="297" y="116"/>
                  </a:lnTo>
                  <a:lnTo>
                    <a:pt x="277" y="109"/>
                  </a:lnTo>
                  <a:lnTo>
                    <a:pt x="253" y="102"/>
                  </a:lnTo>
                  <a:lnTo>
                    <a:pt x="227" y="95"/>
                  </a:lnTo>
                  <a:lnTo>
                    <a:pt x="198" y="86"/>
                  </a:lnTo>
                  <a:lnTo>
                    <a:pt x="169" y="78"/>
                  </a:lnTo>
                  <a:lnTo>
                    <a:pt x="139" y="70"/>
                  </a:lnTo>
                  <a:lnTo>
                    <a:pt x="111" y="62"/>
                  </a:lnTo>
                  <a:lnTo>
                    <a:pt x="83" y="54"/>
                  </a:lnTo>
                  <a:lnTo>
                    <a:pt x="58" y="47"/>
                  </a:lnTo>
                  <a:lnTo>
                    <a:pt x="36" y="42"/>
                  </a:lnTo>
                  <a:lnTo>
                    <a:pt x="18" y="38"/>
                  </a:lnTo>
                  <a:lnTo>
                    <a:pt x="6" y="35"/>
                  </a:lnTo>
                  <a:lnTo>
                    <a:pt x="0" y="35"/>
                  </a:lnTo>
                  <a:lnTo>
                    <a:pt x="3" y="35"/>
                  </a:lnTo>
                  <a:lnTo>
                    <a:pt x="14" y="34"/>
                  </a:lnTo>
                  <a:lnTo>
                    <a:pt x="29" y="32"/>
                  </a:lnTo>
                  <a:lnTo>
                    <a:pt x="49" y="30"/>
                  </a:lnTo>
                  <a:lnTo>
                    <a:pt x="76" y="27"/>
                  </a:lnTo>
                  <a:lnTo>
                    <a:pt x="105" y="24"/>
                  </a:lnTo>
                  <a:lnTo>
                    <a:pt x="138" y="20"/>
                  </a:lnTo>
                  <a:lnTo>
                    <a:pt x="174" y="17"/>
                  </a:lnTo>
                  <a:lnTo>
                    <a:pt x="212" y="15"/>
                  </a:lnTo>
                  <a:lnTo>
                    <a:pt x="251" y="11"/>
                  </a:lnTo>
                  <a:lnTo>
                    <a:pt x="292" y="8"/>
                  </a:lnTo>
                  <a:lnTo>
                    <a:pt x="333" y="5"/>
                  </a:lnTo>
                  <a:lnTo>
                    <a:pt x="374" y="3"/>
                  </a:lnTo>
                  <a:lnTo>
                    <a:pt x="414" y="1"/>
                  </a:lnTo>
                  <a:lnTo>
                    <a:pt x="452" y="0"/>
                  </a:lnTo>
                  <a:lnTo>
                    <a:pt x="48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1914" name="Freeform 42">
              <a:extLst>
                <a:ext uri="{FF2B5EF4-FFF2-40B4-BE49-F238E27FC236}">
                  <a16:creationId xmlns:a16="http://schemas.microsoft.com/office/drawing/2014/main" id="{E9CE6180-B43F-74FD-DB8A-86D3FD432E15}"/>
                </a:ext>
              </a:extLst>
            </p:cNvPr>
            <p:cNvSpPr>
              <a:spLocks/>
            </p:cNvSpPr>
            <p:nvPr/>
          </p:nvSpPr>
          <p:spPr bwMode="auto">
            <a:xfrm>
              <a:off x="5829" y="2446"/>
              <a:ext cx="150" cy="39"/>
            </a:xfrm>
            <a:custGeom>
              <a:avLst/>
              <a:gdLst>
                <a:gd name="T0" fmla="*/ 0 w 301"/>
                <a:gd name="T1" fmla="*/ 0 h 77"/>
                <a:gd name="T2" fmla="*/ 2 w 301"/>
                <a:gd name="T3" fmla="*/ 1 h 77"/>
                <a:gd name="T4" fmla="*/ 9 w 301"/>
                <a:gd name="T5" fmla="*/ 3 h 77"/>
                <a:gd name="T6" fmla="*/ 21 w 301"/>
                <a:gd name="T7" fmla="*/ 7 h 77"/>
                <a:gd name="T8" fmla="*/ 36 w 301"/>
                <a:gd name="T9" fmla="*/ 11 h 77"/>
                <a:gd name="T10" fmla="*/ 53 w 301"/>
                <a:gd name="T11" fmla="*/ 16 h 77"/>
                <a:gd name="T12" fmla="*/ 74 w 301"/>
                <a:gd name="T13" fmla="*/ 23 h 77"/>
                <a:gd name="T14" fmla="*/ 96 w 301"/>
                <a:gd name="T15" fmla="*/ 29 h 77"/>
                <a:gd name="T16" fmla="*/ 120 w 301"/>
                <a:gd name="T17" fmla="*/ 36 h 77"/>
                <a:gd name="T18" fmla="*/ 144 w 301"/>
                <a:gd name="T19" fmla="*/ 43 h 77"/>
                <a:gd name="T20" fmla="*/ 169 w 301"/>
                <a:gd name="T21" fmla="*/ 50 h 77"/>
                <a:gd name="T22" fmla="*/ 195 w 301"/>
                <a:gd name="T23" fmla="*/ 56 h 77"/>
                <a:gd name="T24" fmla="*/ 219 w 301"/>
                <a:gd name="T25" fmla="*/ 62 h 77"/>
                <a:gd name="T26" fmla="*/ 243 w 301"/>
                <a:gd name="T27" fmla="*/ 68 h 77"/>
                <a:gd name="T28" fmla="*/ 264 w 301"/>
                <a:gd name="T29" fmla="*/ 71 h 77"/>
                <a:gd name="T30" fmla="*/ 283 w 301"/>
                <a:gd name="T31" fmla="*/ 75 h 77"/>
                <a:gd name="T32" fmla="*/ 301 w 301"/>
                <a:gd name="T33" fmla="*/ 77 h 77"/>
                <a:gd name="T34" fmla="*/ 297 w 301"/>
                <a:gd name="T35" fmla="*/ 76 h 77"/>
                <a:gd name="T36" fmla="*/ 288 w 301"/>
                <a:gd name="T37" fmla="*/ 74 h 77"/>
                <a:gd name="T38" fmla="*/ 274 w 301"/>
                <a:gd name="T39" fmla="*/ 70 h 77"/>
                <a:gd name="T40" fmla="*/ 257 w 301"/>
                <a:gd name="T41" fmla="*/ 64 h 77"/>
                <a:gd name="T42" fmla="*/ 235 w 301"/>
                <a:gd name="T43" fmla="*/ 59 h 77"/>
                <a:gd name="T44" fmla="*/ 211 w 301"/>
                <a:gd name="T45" fmla="*/ 52 h 77"/>
                <a:gd name="T46" fmla="*/ 184 w 301"/>
                <a:gd name="T47" fmla="*/ 45 h 77"/>
                <a:gd name="T48" fmla="*/ 158 w 301"/>
                <a:gd name="T49" fmla="*/ 37 h 77"/>
                <a:gd name="T50" fmla="*/ 130 w 301"/>
                <a:gd name="T51" fmla="*/ 30 h 77"/>
                <a:gd name="T52" fmla="*/ 104 w 301"/>
                <a:gd name="T53" fmla="*/ 23 h 77"/>
                <a:gd name="T54" fmla="*/ 78 w 301"/>
                <a:gd name="T55" fmla="*/ 16 h 77"/>
                <a:gd name="T56" fmla="*/ 55 w 301"/>
                <a:gd name="T57" fmla="*/ 10 h 77"/>
                <a:gd name="T58" fmla="*/ 35 w 301"/>
                <a:gd name="T59" fmla="*/ 6 h 77"/>
                <a:gd name="T60" fmla="*/ 19 w 301"/>
                <a:gd name="T61" fmla="*/ 2 h 77"/>
                <a:gd name="T62" fmla="*/ 7 w 301"/>
                <a:gd name="T63" fmla="*/ 0 h 77"/>
                <a:gd name="T64" fmla="*/ 0 w 301"/>
                <a:gd name="T6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1" h="77">
                  <a:moveTo>
                    <a:pt x="0" y="0"/>
                  </a:moveTo>
                  <a:lnTo>
                    <a:pt x="2" y="1"/>
                  </a:lnTo>
                  <a:lnTo>
                    <a:pt x="9" y="3"/>
                  </a:lnTo>
                  <a:lnTo>
                    <a:pt x="21" y="7"/>
                  </a:lnTo>
                  <a:lnTo>
                    <a:pt x="36" y="11"/>
                  </a:lnTo>
                  <a:lnTo>
                    <a:pt x="53" y="16"/>
                  </a:lnTo>
                  <a:lnTo>
                    <a:pt x="74" y="23"/>
                  </a:lnTo>
                  <a:lnTo>
                    <a:pt x="96" y="29"/>
                  </a:lnTo>
                  <a:lnTo>
                    <a:pt x="120" y="36"/>
                  </a:lnTo>
                  <a:lnTo>
                    <a:pt x="144" y="43"/>
                  </a:lnTo>
                  <a:lnTo>
                    <a:pt x="169" y="50"/>
                  </a:lnTo>
                  <a:lnTo>
                    <a:pt x="195" y="56"/>
                  </a:lnTo>
                  <a:lnTo>
                    <a:pt x="219" y="62"/>
                  </a:lnTo>
                  <a:lnTo>
                    <a:pt x="243" y="68"/>
                  </a:lnTo>
                  <a:lnTo>
                    <a:pt x="264" y="71"/>
                  </a:lnTo>
                  <a:lnTo>
                    <a:pt x="283" y="75"/>
                  </a:lnTo>
                  <a:lnTo>
                    <a:pt x="301" y="77"/>
                  </a:lnTo>
                  <a:lnTo>
                    <a:pt x="297" y="76"/>
                  </a:lnTo>
                  <a:lnTo>
                    <a:pt x="288" y="74"/>
                  </a:lnTo>
                  <a:lnTo>
                    <a:pt x="274" y="70"/>
                  </a:lnTo>
                  <a:lnTo>
                    <a:pt x="257" y="64"/>
                  </a:lnTo>
                  <a:lnTo>
                    <a:pt x="235" y="59"/>
                  </a:lnTo>
                  <a:lnTo>
                    <a:pt x="211" y="52"/>
                  </a:lnTo>
                  <a:lnTo>
                    <a:pt x="184" y="45"/>
                  </a:lnTo>
                  <a:lnTo>
                    <a:pt x="158" y="37"/>
                  </a:lnTo>
                  <a:lnTo>
                    <a:pt x="130" y="30"/>
                  </a:lnTo>
                  <a:lnTo>
                    <a:pt x="104" y="23"/>
                  </a:lnTo>
                  <a:lnTo>
                    <a:pt x="78" y="16"/>
                  </a:lnTo>
                  <a:lnTo>
                    <a:pt x="55" y="10"/>
                  </a:lnTo>
                  <a:lnTo>
                    <a:pt x="35" y="6"/>
                  </a:lnTo>
                  <a:lnTo>
                    <a:pt x="19" y="2"/>
                  </a:lnTo>
                  <a:lnTo>
                    <a:pt x="7"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1915" name="Freeform 43">
              <a:extLst>
                <a:ext uri="{FF2B5EF4-FFF2-40B4-BE49-F238E27FC236}">
                  <a16:creationId xmlns:a16="http://schemas.microsoft.com/office/drawing/2014/main" id="{4BADB9DD-CFA9-F852-09E6-A41C3C938AAC}"/>
                </a:ext>
              </a:extLst>
            </p:cNvPr>
            <p:cNvSpPr>
              <a:spLocks/>
            </p:cNvSpPr>
            <p:nvPr/>
          </p:nvSpPr>
          <p:spPr bwMode="auto">
            <a:xfrm>
              <a:off x="5588" y="3074"/>
              <a:ext cx="127" cy="115"/>
            </a:xfrm>
            <a:custGeom>
              <a:avLst/>
              <a:gdLst>
                <a:gd name="T0" fmla="*/ 0 w 254"/>
                <a:gd name="T1" fmla="*/ 0 h 231"/>
                <a:gd name="T2" fmla="*/ 2 w 254"/>
                <a:gd name="T3" fmla="*/ 1 h 231"/>
                <a:gd name="T4" fmla="*/ 8 w 254"/>
                <a:gd name="T5" fmla="*/ 4 h 231"/>
                <a:gd name="T6" fmla="*/ 18 w 254"/>
                <a:gd name="T7" fmla="*/ 7 h 231"/>
                <a:gd name="T8" fmla="*/ 31 w 254"/>
                <a:gd name="T9" fmla="*/ 13 h 231"/>
                <a:gd name="T10" fmla="*/ 46 w 254"/>
                <a:gd name="T11" fmla="*/ 20 h 231"/>
                <a:gd name="T12" fmla="*/ 63 w 254"/>
                <a:gd name="T13" fmla="*/ 29 h 231"/>
                <a:gd name="T14" fmla="*/ 83 w 254"/>
                <a:gd name="T15" fmla="*/ 39 h 231"/>
                <a:gd name="T16" fmla="*/ 103 w 254"/>
                <a:gd name="T17" fmla="*/ 52 h 231"/>
                <a:gd name="T18" fmla="*/ 124 w 254"/>
                <a:gd name="T19" fmla="*/ 67 h 231"/>
                <a:gd name="T20" fmla="*/ 145 w 254"/>
                <a:gd name="T21" fmla="*/ 84 h 231"/>
                <a:gd name="T22" fmla="*/ 167 w 254"/>
                <a:gd name="T23" fmla="*/ 103 h 231"/>
                <a:gd name="T24" fmla="*/ 187 w 254"/>
                <a:gd name="T25" fmla="*/ 123 h 231"/>
                <a:gd name="T26" fmla="*/ 207 w 254"/>
                <a:gd name="T27" fmla="*/ 146 h 231"/>
                <a:gd name="T28" fmla="*/ 224 w 254"/>
                <a:gd name="T29" fmla="*/ 172 h 231"/>
                <a:gd name="T30" fmla="*/ 240 w 254"/>
                <a:gd name="T31" fmla="*/ 201 h 231"/>
                <a:gd name="T32" fmla="*/ 254 w 254"/>
                <a:gd name="T33" fmla="*/ 231 h 231"/>
                <a:gd name="T34" fmla="*/ 252 w 254"/>
                <a:gd name="T35" fmla="*/ 228 h 231"/>
                <a:gd name="T36" fmla="*/ 246 w 254"/>
                <a:gd name="T37" fmla="*/ 220 h 231"/>
                <a:gd name="T38" fmla="*/ 237 w 254"/>
                <a:gd name="T39" fmla="*/ 210 h 231"/>
                <a:gd name="T40" fmla="*/ 224 w 254"/>
                <a:gd name="T41" fmla="*/ 195 h 231"/>
                <a:gd name="T42" fmla="*/ 209 w 254"/>
                <a:gd name="T43" fmla="*/ 178 h 231"/>
                <a:gd name="T44" fmla="*/ 192 w 254"/>
                <a:gd name="T45" fmla="*/ 158 h 231"/>
                <a:gd name="T46" fmla="*/ 172 w 254"/>
                <a:gd name="T47" fmla="*/ 137 h 231"/>
                <a:gd name="T48" fmla="*/ 153 w 254"/>
                <a:gd name="T49" fmla="*/ 115 h 231"/>
                <a:gd name="T50" fmla="*/ 131 w 254"/>
                <a:gd name="T51" fmla="*/ 93 h 231"/>
                <a:gd name="T52" fmla="*/ 110 w 254"/>
                <a:gd name="T53" fmla="*/ 73 h 231"/>
                <a:gd name="T54" fmla="*/ 88 w 254"/>
                <a:gd name="T55" fmla="*/ 53 h 231"/>
                <a:gd name="T56" fmla="*/ 68 w 254"/>
                <a:gd name="T57" fmla="*/ 36 h 231"/>
                <a:gd name="T58" fmla="*/ 48 w 254"/>
                <a:gd name="T59" fmla="*/ 21 h 231"/>
                <a:gd name="T60" fmla="*/ 30 w 254"/>
                <a:gd name="T61" fmla="*/ 10 h 231"/>
                <a:gd name="T62" fmla="*/ 14 w 254"/>
                <a:gd name="T63" fmla="*/ 2 h 231"/>
                <a:gd name="T64" fmla="*/ 0 w 254"/>
                <a:gd name="T65" fmla="*/ 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4" h="231">
                  <a:moveTo>
                    <a:pt x="0" y="0"/>
                  </a:moveTo>
                  <a:lnTo>
                    <a:pt x="2" y="1"/>
                  </a:lnTo>
                  <a:lnTo>
                    <a:pt x="8" y="4"/>
                  </a:lnTo>
                  <a:lnTo>
                    <a:pt x="18" y="7"/>
                  </a:lnTo>
                  <a:lnTo>
                    <a:pt x="31" y="13"/>
                  </a:lnTo>
                  <a:lnTo>
                    <a:pt x="46" y="20"/>
                  </a:lnTo>
                  <a:lnTo>
                    <a:pt x="63" y="29"/>
                  </a:lnTo>
                  <a:lnTo>
                    <a:pt x="83" y="39"/>
                  </a:lnTo>
                  <a:lnTo>
                    <a:pt x="103" y="52"/>
                  </a:lnTo>
                  <a:lnTo>
                    <a:pt x="124" y="67"/>
                  </a:lnTo>
                  <a:lnTo>
                    <a:pt x="145" y="84"/>
                  </a:lnTo>
                  <a:lnTo>
                    <a:pt x="167" y="103"/>
                  </a:lnTo>
                  <a:lnTo>
                    <a:pt x="187" y="123"/>
                  </a:lnTo>
                  <a:lnTo>
                    <a:pt x="207" y="146"/>
                  </a:lnTo>
                  <a:lnTo>
                    <a:pt x="224" y="172"/>
                  </a:lnTo>
                  <a:lnTo>
                    <a:pt x="240" y="201"/>
                  </a:lnTo>
                  <a:lnTo>
                    <a:pt x="254" y="231"/>
                  </a:lnTo>
                  <a:lnTo>
                    <a:pt x="252" y="228"/>
                  </a:lnTo>
                  <a:lnTo>
                    <a:pt x="246" y="220"/>
                  </a:lnTo>
                  <a:lnTo>
                    <a:pt x="237" y="210"/>
                  </a:lnTo>
                  <a:lnTo>
                    <a:pt x="224" y="195"/>
                  </a:lnTo>
                  <a:lnTo>
                    <a:pt x="209" y="178"/>
                  </a:lnTo>
                  <a:lnTo>
                    <a:pt x="192" y="158"/>
                  </a:lnTo>
                  <a:lnTo>
                    <a:pt x="172" y="137"/>
                  </a:lnTo>
                  <a:lnTo>
                    <a:pt x="153" y="115"/>
                  </a:lnTo>
                  <a:lnTo>
                    <a:pt x="131" y="93"/>
                  </a:lnTo>
                  <a:lnTo>
                    <a:pt x="110" y="73"/>
                  </a:lnTo>
                  <a:lnTo>
                    <a:pt x="88" y="53"/>
                  </a:lnTo>
                  <a:lnTo>
                    <a:pt x="68" y="36"/>
                  </a:lnTo>
                  <a:lnTo>
                    <a:pt x="48" y="21"/>
                  </a:lnTo>
                  <a:lnTo>
                    <a:pt x="30" y="10"/>
                  </a:lnTo>
                  <a:lnTo>
                    <a:pt x="14"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1916" name="Freeform 44">
              <a:extLst>
                <a:ext uri="{FF2B5EF4-FFF2-40B4-BE49-F238E27FC236}">
                  <a16:creationId xmlns:a16="http://schemas.microsoft.com/office/drawing/2014/main" id="{BA4A0B42-6F12-9BFF-67D5-1C4C9DC6BC0D}"/>
                </a:ext>
              </a:extLst>
            </p:cNvPr>
            <p:cNvSpPr>
              <a:spLocks/>
            </p:cNvSpPr>
            <p:nvPr/>
          </p:nvSpPr>
          <p:spPr bwMode="auto">
            <a:xfrm>
              <a:off x="5732" y="3155"/>
              <a:ext cx="211" cy="51"/>
            </a:xfrm>
            <a:custGeom>
              <a:avLst/>
              <a:gdLst>
                <a:gd name="T0" fmla="*/ 0 w 422"/>
                <a:gd name="T1" fmla="*/ 103 h 103"/>
                <a:gd name="T2" fmla="*/ 3 w 422"/>
                <a:gd name="T3" fmla="*/ 102 h 103"/>
                <a:gd name="T4" fmla="*/ 13 w 422"/>
                <a:gd name="T5" fmla="*/ 97 h 103"/>
                <a:gd name="T6" fmla="*/ 30 w 422"/>
                <a:gd name="T7" fmla="*/ 91 h 103"/>
                <a:gd name="T8" fmla="*/ 50 w 422"/>
                <a:gd name="T9" fmla="*/ 83 h 103"/>
                <a:gd name="T10" fmla="*/ 76 w 422"/>
                <a:gd name="T11" fmla="*/ 73 h 103"/>
                <a:gd name="T12" fmla="*/ 104 w 422"/>
                <a:gd name="T13" fmla="*/ 64 h 103"/>
                <a:gd name="T14" fmla="*/ 137 w 422"/>
                <a:gd name="T15" fmla="*/ 52 h 103"/>
                <a:gd name="T16" fmla="*/ 170 w 422"/>
                <a:gd name="T17" fmla="*/ 42 h 103"/>
                <a:gd name="T18" fmla="*/ 205 w 422"/>
                <a:gd name="T19" fmla="*/ 32 h 103"/>
                <a:gd name="T20" fmla="*/ 240 w 422"/>
                <a:gd name="T21" fmla="*/ 21 h 103"/>
                <a:gd name="T22" fmla="*/ 276 w 422"/>
                <a:gd name="T23" fmla="*/ 13 h 103"/>
                <a:gd name="T24" fmla="*/ 310 w 422"/>
                <a:gd name="T25" fmla="*/ 6 h 103"/>
                <a:gd name="T26" fmla="*/ 343 w 422"/>
                <a:gd name="T27" fmla="*/ 3 h 103"/>
                <a:gd name="T28" fmla="*/ 373 w 422"/>
                <a:gd name="T29" fmla="*/ 0 h 103"/>
                <a:gd name="T30" fmla="*/ 399 w 422"/>
                <a:gd name="T31" fmla="*/ 2 h 103"/>
                <a:gd name="T32" fmla="*/ 422 w 422"/>
                <a:gd name="T33" fmla="*/ 6 h 103"/>
                <a:gd name="T34" fmla="*/ 419 w 422"/>
                <a:gd name="T35" fmla="*/ 7 h 103"/>
                <a:gd name="T36" fmla="*/ 407 w 422"/>
                <a:gd name="T37" fmla="*/ 9 h 103"/>
                <a:gd name="T38" fmla="*/ 390 w 422"/>
                <a:gd name="T39" fmla="*/ 11 h 103"/>
                <a:gd name="T40" fmla="*/ 367 w 422"/>
                <a:gd name="T41" fmla="*/ 14 h 103"/>
                <a:gd name="T42" fmla="*/ 339 w 422"/>
                <a:gd name="T43" fmla="*/ 19 h 103"/>
                <a:gd name="T44" fmla="*/ 308 w 422"/>
                <a:gd name="T45" fmla="*/ 25 h 103"/>
                <a:gd name="T46" fmla="*/ 275 w 422"/>
                <a:gd name="T47" fmla="*/ 30 h 103"/>
                <a:gd name="T48" fmla="*/ 239 w 422"/>
                <a:gd name="T49" fmla="*/ 37 h 103"/>
                <a:gd name="T50" fmla="*/ 203 w 422"/>
                <a:gd name="T51" fmla="*/ 44 h 103"/>
                <a:gd name="T52" fmla="*/ 167 w 422"/>
                <a:gd name="T53" fmla="*/ 52 h 103"/>
                <a:gd name="T54" fmla="*/ 131 w 422"/>
                <a:gd name="T55" fmla="*/ 60 h 103"/>
                <a:gd name="T56" fmla="*/ 97 w 422"/>
                <a:gd name="T57" fmla="*/ 68 h 103"/>
                <a:gd name="T58" fmla="*/ 66 w 422"/>
                <a:gd name="T59" fmla="*/ 76 h 103"/>
                <a:gd name="T60" fmla="*/ 40 w 422"/>
                <a:gd name="T61" fmla="*/ 86 h 103"/>
                <a:gd name="T62" fmla="*/ 17 w 422"/>
                <a:gd name="T63" fmla="*/ 94 h 103"/>
                <a:gd name="T64" fmla="*/ 0 w 422"/>
                <a:gd name="T65"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22" h="103">
                  <a:moveTo>
                    <a:pt x="0" y="103"/>
                  </a:moveTo>
                  <a:lnTo>
                    <a:pt x="3" y="102"/>
                  </a:lnTo>
                  <a:lnTo>
                    <a:pt x="13" y="97"/>
                  </a:lnTo>
                  <a:lnTo>
                    <a:pt x="30" y="91"/>
                  </a:lnTo>
                  <a:lnTo>
                    <a:pt x="50" y="83"/>
                  </a:lnTo>
                  <a:lnTo>
                    <a:pt x="76" y="73"/>
                  </a:lnTo>
                  <a:lnTo>
                    <a:pt x="104" y="64"/>
                  </a:lnTo>
                  <a:lnTo>
                    <a:pt x="137" y="52"/>
                  </a:lnTo>
                  <a:lnTo>
                    <a:pt x="170" y="42"/>
                  </a:lnTo>
                  <a:lnTo>
                    <a:pt x="205" y="32"/>
                  </a:lnTo>
                  <a:lnTo>
                    <a:pt x="240" y="21"/>
                  </a:lnTo>
                  <a:lnTo>
                    <a:pt x="276" y="13"/>
                  </a:lnTo>
                  <a:lnTo>
                    <a:pt x="310" y="6"/>
                  </a:lnTo>
                  <a:lnTo>
                    <a:pt x="343" y="3"/>
                  </a:lnTo>
                  <a:lnTo>
                    <a:pt x="373" y="0"/>
                  </a:lnTo>
                  <a:lnTo>
                    <a:pt x="399" y="2"/>
                  </a:lnTo>
                  <a:lnTo>
                    <a:pt x="422" y="6"/>
                  </a:lnTo>
                  <a:lnTo>
                    <a:pt x="419" y="7"/>
                  </a:lnTo>
                  <a:lnTo>
                    <a:pt x="407" y="9"/>
                  </a:lnTo>
                  <a:lnTo>
                    <a:pt x="390" y="11"/>
                  </a:lnTo>
                  <a:lnTo>
                    <a:pt x="367" y="14"/>
                  </a:lnTo>
                  <a:lnTo>
                    <a:pt x="339" y="19"/>
                  </a:lnTo>
                  <a:lnTo>
                    <a:pt x="308" y="25"/>
                  </a:lnTo>
                  <a:lnTo>
                    <a:pt x="275" y="30"/>
                  </a:lnTo>
                  <a:lnTo>
                    <a:pt x="239" y="37"/>
                  </a:lnTo>
                  <a:lnTo>
                    <a:pt x="203" y="44"/>
                  </a:lnTo>
                  <a:lnTo>
                    <a:pt x="167" y="52"/>
                  </a:lnTo>
                  <a:lnTo>
                    <a:pt x="131" y="60"/>
                  </a:lnTo>
                  <a:lnTo>
                    <a:pt x="97" y="68"/>
                  </a:lnTo>
                  <a:lnTo>
                    <a:pt x="66" y="76"/>
                  </a:lnTo>
                  <a:lnTo>
                    <a:pt x="40" y="86"/>
                  </a:lnTo>
                  <a:lnTo>
                    <a:pt x="17" y="94"/>
                  </a:lnTo>
                  <a:lnTo>
                    <a:pt x="0" y="10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91917" name="Text Box 45">
            <a:extLst>
              <a:ext uri="{FF2B5EF4-FFF2-40B4-BE49-F238E27FC236}">
                <a16:creationId xmlns:a16="http://schemas.microsoft.com/office/drawing/2014/main" id="{39E507FD-4A2F-3C19-D434-A1B0B46FE9BA}"/>
              </a:ext>
            </a:extLst>
          </p:cNvPr>
          <p:cNvSpPr txBox="1">
            <a:spLocks noChangeArrowheads="1"/>
          </p:cNvSpPr>
          <p:nvPr/>
        </p:nvSpPr>
        <p:spPr bwMode="auto">
          <a:xfrm>
            <a:off x="8747125" y="4303713"/>
            <a:ext cx="804863" cy="479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300" b="1"/>
              <a:t>Define</a:t>
            </a:r>
          </a:p>
          <a:p>
            <a:pPr algn="ctr" eaLnBrk="1" hangingPunct="1"/>
            <a:r>
              <a:rPr lang="en-US" altLang="en-US" sz="1300" b="1"/>
              <a:t>Tollgate</a:t>
            </a:r>
          </a:p>
        </p:txBody>
      </p:sp>
      <p:sp>
        <p:nvSpPr>
          <p:cNvPr id="591918" name="Rectangle 46">
            <a:extLst>
              <a:ext uri="{FF2B5EF4-FFF2-40B4-BE49-F238E27FC236}">
                <a16:creationId xmlns:a16="http://schemas.microsoft.com/office/drawing/2014/main" id="{9B90E7C6-2744-B426-6556-A230E72FDCC8}"/>
              </a:ext>
            </a:extLst>
          </p:cNvPr>
          <p:cNvSpPr>
            <a:spLocks noGrp="1" noChangeArrowheads="1"/>
          </p:cNvSpPr>
          <p:nvPr>
            <p:ph type="body" idx="1"/>
          </p:nvPr>
        </p:nvSpPr>
        <p:spPr>
          <a:xfrm>
            <a:off x="3225800" y="3630613"/>
            <a:ext cx="4879975" cy="3048000"/>
          </a:xfrm>
          <a:noFill/>
          <a:ln/>
        </p:spPr>
        <p:txBody>
          <a:bodyPr/>
          <a:lstStyle/>
          <a:p>
            <a:pPr marL="307975" indent="-307975" defTabSz="820738">
              <a:lnSpc>
                <a:spcPct val="90000"/>
              </a:lnSpc>
              <a:buFont typeface="Symbol" panose="05050102010706020507" pitchFamily="18" charset="2"/>
              <a:buNone/>
            </a:pPr>
            <a:r>
              <a:rPr lang="en-US" altLang="en-US" sz="1800" b="1"/>
              <a:t>Key Deliverables:</a:t>
            </a:r>
          </a:p>
          <a:p>
            <a:pPr marL="307975" indent="-307975" defTabSz="820738">
              <a:lnSpc>
                <a:spcPct val="90000"/>
              </a:lnSpc>
            </a:pPr>
            <a:r>
              <a:rPr lang="en-US" altLang="en-US" sz="1800"/>
              <a:t>Draft Project Charter</a:t>
            </a:r>
          </a:p>
          <a:p>
            <a:pPr marL="666750" lvl="1" indent="-257175" defTabSz="820738">
              <a:lnSpc>
                <a:spcPct val="90000"/>
              </a:lnSpc>
            </a:pPr>
            <a:r>
              <a:rPr lang="en-US" altLang="en-US" sz="1800"/>
              <a:t>Service Concept</a:t>
            </a:r>
          </a:p>
          <a:p>
            <a:pPr marL="666750" lvl="1" indent="-257175" defTabSz="820738">
              <a:lnSpc>
                <a:spcPct val="90000"/>
              </a:lnSpc>
            </a:pPr>
            <a:r>
              <a:rPr lang="en-US" altLang="en-US" sz="1800"/>
              <a:t>Problem/Goal Statement</a:t>
            </a:r>
          </a:p>
          <a:p>
            <a:pPr marL="666750" lvl="1" indent="-257175" defTabSz="820738">
              <a:lnSpc>
                <a:spcPct val="90000"/>
              </a:lnSpc>
            </a:pPr>
            <a:r>
              <a:rPr lang="en-US" altLang="en-US" sz="1800"/>
              <a:t>Project Scope Definition</a:t>
            </a:r>
          </a:p>
          <a:p>
            <a:pPr marL="666750" lvl="1" indent="-257175" defTabSz="820738">
              <a:lnSpc>
                <a:spcPct val="90000"/>
              </a:lnSpc>
            </a:pPr>
            <a:r>
              <a:rPr lang="en-US" altLang="en-US" sz="1800"/>
              <a:t>Service Multi-Generation Plan</a:t>
            </a:r>
          </a:p>
          <a:p>
            <a:pPr marL="307975" indent="-307975" defTabSz="820738">
              <a:lnSpc>
                <a:spcPct val="90000"/>
              </a:lnSpc>
            </a:pPr>
            <a:r>
              <a:rPr lang="en-US" altLang="en-US" sz="1800"/>
              <a:t>Team &amp; Design Resources</a:t>
            </a:r>
          </a:p>
          <a:p>
            <a:pPr marL="307975" indent="-307975" defTabSz="820738">
              <a:lnSpc>
                <a:spcPct val="90000"/>
              </a:lnSpc>
            </a:pPr>
            <a:r>
              <a:rPr lang="en-US" altLang="en-US" sz="1800"/>
              <a:t>Project Plan</a:t>
            </a:r>
          </a:p>
          <a:p>
            <a:pPr marL="307975" indent="-307975" defTabSz="820738">
              <a:lnSpc>
                <a:spcPct val="90000"/>
              </a:lnSpc>
            </a:pPr>
            <a:r>
              <a:rPr lang="en-US" altLang="en-US" sz="1800"/>
              <a:t>Design Process Controls</a:t>
            </a:r>
          </a:p>
          <a:p>
            <a:pPr marL="307975" indent="-307975" defTabSz="820738">
              <a:lnSpc>
                <a:spcPct val="90000"/>
              </a:lnSpc>
            </a:pPr>
            <a:r>
              <a:rPr lang="en-US" altLang="en-US" sz="1800"/>
              <a:t>Change Management Plan</a:t>
            </a:r>
          </a:p>
        </p:txBody>
      </p:sp>
      <p:sp>
        <p:nvSpPr>
          <p:cNvPr id="591919" name="AutoShape 47">
            <a:extLst>
              <a:ext uri="{FF2B5EF4-FFF2-40B4-BE49-F238E27FC236}">
                <a16:creationId xmlns:a16="http://schemas.microsoft.com/office/drawing/2014/main" id="{6DA4B40A-A6F1-8E9A-0EDE-358116BF916D}"/>
              </a:ext>
            </a:extLst>
          </p:cNvPr>
          <p:cNvSpPr>
            <a:spLocks noChangeArrowheads="1"/>
          </p:cNvSpPr>
          <p:nvPr/>
        </p:nvSpPr>
        <p:spPr bwMode="auto">
          <a:xfrm>
            <a:off x="600075" y="941388"/>
            <a:ext cx="8993188" cy="1008062"/>
          </a:xfrm>
          <a:prstGeom prst="homePlate">
            <a:avLst>
              <a:gd name="adj" fmla="val 57245"/>
            </a:avLst>
          </a:prstGeom>
          <a:gradFill rotWithShape="0">
            <a:gsLst>
              <a:gs pos="0">
                <a:schemeClr val="accent2">
                  <a:gamma/>
                  <a:shade val="69804"/>
                  <a:invGamma/>
                </a:schemeClr>
              </a:gs>
              <a:gs pos="100000">
                <a:schemeClr val="accent2"/>
              </a:gs>
            </a:gsLst>
            <a:lin ang="0" scaled="1"/>
          </a:gradFill>
          <a:ln w="12700">
            <a:miter lim="800000"/>
            <a:headEnd/>
            <a:tailEnd/>
          </a:ln>
          <a:effectLst/>
          <a:scene3d>
            <a:camera prst="legacyObliqueBottomLeft"/>
            <a:lightRig rig="legacyFlat3" dir="t"/>
          </a:scene3d>
          <a:sp3d extrusionH="430200" prstMaterial="legacyMatte">
            <a:bevelT w="13500" h="13500" prst="angle"/>
            <a:bevelB w="13500" h="13500" prst="angle"/>
            <a:extrusionClr>
              <a:schemeClr val="accent2"/>
            </a:extrusionClr>
            <a:contourClr>
              <a:schemeClr val="accent2"/>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en-US"/>
          </a:p>
        </p:txBody>
      </p:sp>
      <p:sp>
        <p:nvSpPr>
          <p:cNvPr id="591920" name="Rectangle 48">
            <a:extLst>
              <a:ext uri="{FF2B5EF4-FFF2-40B4-BE49-F238E27FC236}">
                <a16:creationId xmlns:a16="http://schemas.microsoft.com/office/drawing/2014/main" id="{50F1345B-3404-58F8-3044-06D8066ACD2A}"/>
              </a:ext>
            </a:extLst>
          </p:cNvPr>
          <p:cNvSpPr>
            <a:spLocks noChangeArrowheads="1"/>
          </p:cNvSpPr>
          <p:nvPr/>
        </p:nvSpPr>
        <p:spPr bwMode="auto">
          <a:xfrm>
            <a:off x="3225800" y="1176338"/>
            <a:ext cx="2927350" cy="504825"/>
          </a:xfrm>
          <a:prstGeom prst="rect">
            <a:avLst/>
          </a:prstGeom>
          <a:noFill/>
          <a:ln>
            <a:noFill/>
          </a:ln>
          <a:effectLst>
            <a:outerShdw dist="53882" dir="2700000" algn="ctr" rotWithShape="0">
              <a:schemeClr val="bg2"/>
            </a:outerShdw>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solidFill>
                  <a:schemeClr val="tx1"/>
                </a:solidFill>
                <a:miter lim="800000"/>
                <a:headEnd/>
                <a:tailEnd/>
              </a14:hiddenLine>
            </a:ext>
          </a:extLst>
        </p:spPr>
        <p:txBody>
          <a:bodyPr lIns="8548" tIns="8548" rIns="8548" bIns="8548" anchor="ctr" anchorCtr="1"/>
          <a:lstStyle>
            <a:lvl1pPr marL="365125" indent="-365125" defTabSz="877888" eaLnBrk="0" hangingPunct="0">
              <a:defRPr sz="2400">
                <a:solidFill>
                  <a:schemeClr val="tx1"/>
                </a:solidFill>
                <a:latin typeface="Times New Roman" panose="02020603050405020304" pitchFamily="18" charset="0"/>
              </a:defRPr>
            </a:lvl1pPr>
            <a:lvl2pPr marL="774700" indent="-212725" defTabSz="877888" eaLnBrk="0" hangingPunct="0">
              <a:defRPr sz="2400">
                <a:solidFill>
                  <a:schemeClr val="tx1"/>
                </a:solidFill>
                <a:latin typeface="Times New Roman" panose="02020603050405020304" pitchFamily="18" charset="0"/>
              </a:defRPr>
            </a:lvl2pPr>
            <a:lvl3pPr marL="1096963" indent="-219075" defTabSz="877888" eaLnBrk="0" hangingPunct="0">
              <a:defRPr sz="2400">
                <a:solidFill>
                  <a:schemeClr val="tx1"/>
                </a:solidFill>
                <a:latin typeface="Times New Roman" panose="02020603050405020304" pitchFamily="18" charset="0"/>
              </a:defRPr>
            </a:lvl3pPr>
            <a:lvl4pPr marL="1536700" indent="-220663" defTabSz="877888" eaLnBrk="0" hangingPunct="0">
              <a:defRPr sz="2400">
                <a:solidFill>
                  <a:schemeClr val="tx1"/>
                </a:solidFill>
                <a:latin typeface="Times New Roman" panose="02020603050405020304" pitchFamily="18" charset="0"/>
              </a:defRPr>
            </a:lvl4pPr>
            <a:lvl5pPr marL="1976438" indent="-220663" defTabSz="877888" eaLnBrk="0" hangingPunct="0">
              <a:defRPr sz="2400">
                <a:solidFill>
                  <a:schemeClr val="tx1"/>
                </a:solidFill>
                <a:latin typeface="Times New Roman" panose="02020603050405020304" pitchFamily="18" charset="0"/>
              </a:defRPr>
            </a:lvl5pPr>
            <a:lvl6pPr marL="2433638" indent="-220663" defTabSz="877888" eaLnBrk="0" fontAlgn="base" hangingPunct="0">
              <a:spcBef>
                <a:spcPct val="0"/>
              </a:spcBef>
              <a:spcAft>
                <a:spcPct val="0"/>
              </a:spcAft>
              <a:defRPr sz="2400">
                <a:solidFill>
                  <a:schemeClr val="tx1"/>
                </a:solidFill>
                <a:latin typeface="Times New Roman" panose="02020603050405020304" pitchFamily="18" charset="0"/>
              </a:defRPr>
            </a:lvl6pPr>
            <a:lvl7pPr marL="2890838" indent="-220663" defTabSz="877888" eaLnBrk="0" fontAlgn="base" hangingPunct="0">
              <a:spcBef>
                <a:spcPct val="0"/>
              </a:spcBef>
              <a:spcAft>
                <a:spcPct val="0"/>
              </a:spcAft>
              <a:defRPr sz="2400">
                <a:solidFill>
                  <a:schemeClr val="tx1"/>
                </a:solidFill>
                <a:latin typeface="Times New Roman" panose="02020603050405020304" pitchFamily="18" charset="0"/>
              </a:defRPr>
            </a:lvl7pPr>
            <a:lvl8pPr marL="3348038" indent="-220663" defTabSz="877888" eaLnBrk="0" fontAlgn="base" hangingPunct="0">
              <a:spcBef>
                <a:spcPct val="0"/>
              </a:spcBef>
              <a:spcAft>
                <a:spcPct val="0"/>
              </a:spcAft>
              <a:defRPr sz="2400">
                <a:solidFill>
                  <a:schemeClr val="tx1"/>
                </a:solidFill>
                <a:latin typeface="Times New Roman" panose="02020603050405020304" pitchFamily="18" charset="0"/>
              </a:defRPr>
            </a:lvl8pPr>
            <a:lvl9pPr marL="3805238" indent="-220663" defTabSz="877888" eaLnBrk="0" fontAlgn="base" hangingPunct="0">
              <a:spcBef>
                <a:spcPct val="0"/>
              </a:spcBef>
              <a:spcAft>
                <a:spcPct val="0"/>
              </a:spcAft>
              <a:defRPr sz="2400">
                <a:solidFill>
                  <a:schemeClr val="tx1"/>
                </a:solidFill>
                <a:latin typeface="Times New Roman" panose="02020603050405020304" pitchFamily="18" charset="0"/>
              </a:defRPr>
            </a:lvl9pPr>
          </a:lstStyle>
          <a:p>
            <a:pPr>
              <a:spcAft>
                <a:spcPct val="50000"/>
              </a:spcAft>
            </a:pPr>
            <a:r>
              <a:rPr lang="en-US" altLang="en-US" sz="3900" b="1" i="1">
                <a:solidFill>
                  <a:schemeClr val="bg1"/>
                </a:solidFill>
                <a:effectLst>
                  <a:outerShdw blurRad="38100" dist="38100" dir="2700000" algn="tl">
                    <a:srgbClr val="C0C0C0"/>
                  </a:outerShdw>
                </a:effectLst>
                <a:latin typeface="Arial" panose="020B0604020202020204" pitchFamily="34" charset="0"/>
              </a:rPr>
              <a:t>Define</a:t>
            </a:r>
          </a:p>
        </p:txBody>
      </p:sp>
      <p:sp>
        <p:nvSpPr>
          <p:cNvPr id="591921" name="AutoShape 49">
            <a:extLst>
              <a:ext uri="{FF2B5EF4-FFF2-40B4-BE49-F238E27FC236}">
                <a16:creationId xmlns:a16="http://schemas.microsoft.com/office/drawing/2014/main" id="{260A18AC-4536-BE47-6FF7-A0284329A8C9}"/>
              </a:ext>
            </a:extLst>
          </p:cNvPr>
          <p:cNvSpPr>
            <a:spLocks noChangeArrowheads="1"/>
          </p:cNvSpPr>
          <p:nvPr/>
        </p:nvSpPr>
        <p:spPr bwMode="auto">
          <a:xfrm>
            <a:off x="450850" y="2170113"/>
            <a:ext cx="2625725" cy="1208087"/>
          </a:xfrm>
          <a:prstGeom prst="homePlate">
            <a:avLst>
              <a:gd name="adj" fmla="val 41145"/>
            </a:avLst>
          </a:prstGeom>
          <a:gradFill rotWithShape="0">
            <a:gsLst>
              <a:gs pos="0">
                <a:schemeClr val="accent2">
                  <a:gamma/>
                  <a:shade val="69804"/>
                  <a:invGamma/>
                </a:schemeClr>
              </a:gs>
              <a:gs pos="100000">
                <a:schemeClr val="accent2"/>
              </a:gs>
            </a:gsLst>
            <a:lin ang="0" scaled="1"/>
          </a:gradFill>
          <a:ln w="12700">
            <a:solidFill>
              <a:schemeClr val="tx1"/>
            </a:solidFill>
            <a:miter lim="800000"/>
            <a:headEnd/>
            <a:tailEnd/>
          </a:ln>
          <a:effectLst>
            <a:outerShdw dist="107763" dir="2700000" algn="ctr" rotWithShape="0">
              <a:schemeClr val="bg2">
                <a:alpha val="50000"/>
              </a:schemeClr>
            </a:outerShdw>
          </a:effec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600" b="1">
                <a:solidFill>
                  <a:schemeClr val="bg1"/>
                </a:solidFill>
                <a:effectLst>
                  <a:outerShdw blurRad="38100" dist="38100" dir="2700000" algn="tl">
                    <a:srgbClr val="000000"/>
                  </a:outerShdw>
                </a:effectLst>
                <a:latin typeface="Arial" panose="020B0604020202020204" pitchFamily="34" charset="0"/>
              </a:rPr>
              <a:t>Charter</a:t>
            </a:r>
          </a:p>
          <a:p>
            <a:pPr algn="ctr" eaLnBrk="1" hangingPunct="1"/>
            <a:r>
              <a:rPr lang="en-US" altLang="en-US" sz="1600" b="1">
                <a:solidFill>
                  <a:schemeClr val="bg1"/>
                </a:solidFill>
                <a:effectLst>
                  <a:outerShdw blurRad="38100" dist="38100" dir="2700000" algn="tl">
                    <a:srgbClr val="000000"/>
                  </a:outerShdw>
                </a:effectLst>
                <a:latin typeface="Arial" panose="020B0604020202020204" pitchFamily="34" charset="0"/>
              </a:rPr>
              <a:t>The Project</a:t>
            </a:r>
          </a:p>
        </p:txBody>
      </p:sp>
      <p:sp>
        <p:nvSpPr>
          <p:cNvPr id="591922" name="AutoShape 50">
            <a:extLst>
              <a:ext uri="{FF2B5EF4-FFF2-40B4-BE49-F238E27FC236}">
                <a16:creationId xmlns:a16="http://schemas.microsoft.com/office/drawing/2014/main" id="{2FE0E61F-13B1-08E9-004E-25470EAB3297}"/>
              </a:ext>
            </a:extLst>
          </p:cNvPr>
          <p:cNvSpPr>
            <a:spLocks noChangeArrowheads="1"/>
          </p:cNvSpPr>
          <p:nvPr/>
        </p:nvSpPr>
        <p:spPr bwMode="auto">
          <a:xfrm>
            <a:off x="3225800" y="2125663"/>
            <a:ext cx="3228975" cy="1296987"/>
          </a:xfrm>
          <a:prstGeom prst="homePlate">
            <a:avLst>
              <a:gd name="adj" fmla="val 35465"/>
            </a:avLst>
          </a:prstGeom>
          <a:gradFill rotWithShape="0">
            <a:gsLst>
              <a:gs pos="0">
                <a:schemeClr val="accent2">
                  <a:gamma/>
                  <a:shade val="69804"/>
                  <a:invGamma/>
                </a:schemeClr>
              </a:gs>
              <a:gs pos="100000">
                <a:schemeClr val="accent2"/>
              </a:gs>
            </a:gsLst>
            <a:lin ang="0" scaled="1"/>
          </a:gradFill>
          <a:ln w="12700">
            <a:solidFill>
              <a:schemeClr val="tx1"/>
            </a:solidFill>
            <a:miter lim="800000"/>
            <a:headEnd/>
            <a:tailEnd/>
          </a:ln>
          <a:effectLst>
            <a:outerShdw dist="107763" dir="2700000" algn="ctr" rotWithShape="0">
              <a:schemeClr val="bg2">
                <a:alpha val="50000"/>
              </a:schemeClr>
            </a:outerShdw>
          </a:effec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600" b="1">
                <a:solidFill>
                  <a:schemeClr val="bg1"/>
                </a:solidFill>
                <a:effectLst>
                  <a:outerShdw blurRad="38100" dist="38100" dir="2700000" algn="tl">
                    <a:srgbClr val="000000"/>
                  </a:outerShdw>
                </a:effectLst>
                <a:latin typeface="Arial" panose="020B0604020202020204" pitchFamily="34" charset="0"/>
              </a:rPr>
              <a:t>Scope the</a:t>
            </a:r>
          </a:p>
          <a:p>
            <a:pPr algn="ctr" eaLnBrk="1" hangingPunct="1"/>
            <a:r>
              <a:rPr lang="en-US" altLang="en-US" sz="1600" b="1">
                <a:solidFill>
                  <a:schemeClr val="bg1"/>
                </a:solidFill>
                <a:effectLst>
                  <a:outerShdw blurRad="38100" dist="38100" dir="2700000" algn="tl">
                    <a:srgbClr val="000000"/>
                  </a:outerShdw>
                </a:effectLst>
                <a:latin typeface="Arial" panose="020B0604020202020204" pitchFamily="34" charset="0"/>
              </a:rPr>
              <a:t>Project</a:t>
            </a:r>
          </a:p>
        </p:txBody>
      </p:sp>
      <p:sp>
        <p:nvSpPr>
          <p:cNvPr id="591923" name="AutoShape 51">
            <a:extLst>
              <a:ext uri="{FF2B5EF4-FFF2-40B4-BE49-F238E27FC236}">
                <a16:creationId xmlns:a16="http://schemas.microsoft.com/office/drawing/2014/main" id="{81A75E65-AD7E-E2A1-08A9-E51135C55F1A}"/>
              </a:ext>
            </a:extLst>
          </p:cNvPr>
          <p:cNvSpPr>
            <a:spLocks noChangeArrowheads="1"/>
          </p:cNvSpPr>
          <p:nvPr/>
        </p:nvSpPr>
        <p:spPr bwMode="auto">
          <a:xfrm>
            <a:off x="6604000" y="2125663"/>
            <a:ext cx="2851150" cy="1296987"/>
          </a:xfrm>
          <a:prstGeom prst="homePlate">
            <a:avLst>
              <a:gd name="adj" fmla="val 35437"/>
            </a:avLst>
          </a:prstGeom>
          <a:gradFill rotWithShape="0">
            <a:gsLst>
              <a:gs pos="0">
                <a:schemeClr val="accent2">
                  <a:gamma/>
                  <a:shade val="69804"/>
                  <a:invGamma/>
                </a:schemeClr>
              </a:gs>
              <a:gs pos="100000">
                <a:schemeClr val="accent2"/>
              </a:gs>
            </a:gsLst>
            <a:lin ang="0" scaled="1"/>
          </a:gradFill>
          <a:ln w="12700">
            <a:solidFill>
              <a:schemeClr val="tx1"/>
            </a:solidFill>
            <a:miter lim="800000"/>
            <a:headEnd/>
            <a:tailEnd/>
          </a:ln>
          <a:effectLst>
            <a:outerShdw dist="107763" dir="2700000" algn="ctr" rotWithShape="0">
              <a:schemeClr val="bg2">
                <a:alpha val="50000"/>
              </a:schemeClr>
            </a:outerShdw>
          </a:effec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600" b="1">
                <a:solidFill>
                  <a:schemeClr val="bg1"/>
                </a:solidFill>
                <a:effectLst>
                  <a:outerShdw blurRad="38100" dist="38100" dir="2700000" algn="tl">
                    <a:srgbClr val="000000"/>
                  </a:outerShdw>
                </a:effectLst>
                <a:latin typeface="Arial" panose="020B0604020202020204" pitchFamily="34" charset="0"/>
              </a:rPr>
              <a:t>Develop</a:t>
            </a:r>
          </a:p>
          <a:p>
            <a:pPr algn="ctr" eaLnBrk="1" hangingPunct="1"/>
            <a:r>
              <a:rPr lang="en-US" altLang="en-US" sz="1600" b="1">
                <a:solidFill>
                  <a:schemeClr val="bg1"/>
                </a:solidFill>
                <a:effectLst>
                  <a:outerShdw blurRad="38100" dist="38100" dir="2700000" algn="tl">
                    <a:srgbClr val="000000"/>
                  </a:outerShdw>
                </a:effectLst>
                <a:latin typeface="Arial" panose="020B0604020202020204" pitchFamily="34" charset="0"/>
              </a:rPr>
              <a:t>Project Plans</a:t>
            </a:r>
          </a:p>
          <a:p>
            <a:pPr algn="ctr" eaLnBrk="1" hangingPunct="1"/>
            <a:r>
              <a:rPr lang="en-US" altLang="en-US" sz="1600" b="1">
                <a:solidFill>
                  <a:schemeClr val="bg1"/>
                </a:solidFill>
                <a:effectLst>
                  <a:outerShdw blurRad="38100" dist="38100" dir="2700000" algn="tl">
                    <a:srgbClr val="000000"/>
                  </a:outerShdw>
                </a:effectLst>
                <a:latin typeface="Arial" panose="020B0604020202020204" pitchFamily="34" charset="0"/>
              </a:rPr>
              <a:t>&amp; Controls</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22" name="Rectangle 2">
            <a:extLst>
              <a:ext uri="{FF2B5EF4-FFF2-40B4-BE49-F238E27FC236}">
                <a16:creationId xmlns:a16="http://schemas.microsoft.com/office/drawing/2014/main" id="{30406D6B-51CA-F917-0A84-1CF36DAB47AC}"/>
              </a:ext>
            </a:extLst>
          </p:cNvPr>
          <p:cNvSpPr>
            <a:spLocks noGrp="1" noChangeArrowheads="1"/>
          </p:cNvSpPr>
          <p:nvPr>
            <p:ph type="title"/>
          </p:nvPr>
        </p:nvSpPr>
        <p:spPr/>
        <p:txBody>
          <a:bodyPr/>
          <a:lstStyle/>
          <a:p>
            <a:r>
              <a:rPr lang="en-US" altLang="en-US"/>
              <a:t>Define Step Schematic</a:t>
            </a:r>
          </a:p>
        </p:txBody>
      </p:sp>
      <p:sp>
        <p:nvSpPr>
          <p:cNvPr id="593923" name="AutoShape 3">
            <a:extLst>
              <a:ext uri="{FF2B5EF4-FFF2-40B4-BE49-F238E27FC236}">
                <a16:creationId xmlns:a16="http://schemas.microsoft.com/office/drawing/2014/main" id="{6C726220-A5A9-73B7-6C6B-4D2294A86D13}"/>
              </a:ext>
            </a:extLst>
          </p:cNvPr>
          <p:cNvSpPr>
            <a:spLocks noChangeArrowheads="1"/>
          </p:cNvSpPr>
          <p:nvPr/>
        </p:nvSpPr>
        <p:spPr bwMode="auto">
          <a:xfrm>
            <a:off x="4772025" y="3886200"/>
            <a:ext cx="374650" cy="304800"/>
          </a:xfrm>
          <a:prstGeom prst="downArrow">
            <a:avLst>
              <a:gd name="adj1" fmla="val 60000"/>
              <a:gd name="adj2" fmla="val 39843"/>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3924" name="AutoShape 4">
            <a:extLst>
              <a:ext uri="{FF2B5EF4-FFF2-40B4-BE49-F238E27FC236}">
                <a16:creationId xmlns:a16="http://schemas.microsoft.com/office/drawing/2014/main" id="{05AEE324-C4A8-3977-443D-2ADEE012F7DC}"/>
              </a:ext>
            </a:extLst>
          </p:cNvPr>
          <p:cNvSpPr>
            <a:spLocks noChangeArrowheads="1"/>
          </p:cNvSpPr>
          <p:nvPr/>
        </p:nvSpPr>
        <p:spPr bwMode="auto">
          <a:xfrm>
            <a:off x="928688" y="914400"/>
            <a:ext cx="1276350" cy="990600"/>
          </a:xfrm>
          <a:prstGeom prst="cloudCallout">
            <a:avLst>
              <a:gd name="adj1" fmla="val 43870"/>
              <a:gd name="adj2" fmla="val -5130"/>
            </a:avLst>
          </a:prstGeom>
          <a:solidFill>
            <a:schemeClr val="bg1"/>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100" b="1"/>
              <a:t>Market</a:t>
            </a:r>
          </a:p>
          <a:p>
            <a:pPr algn="ctr" eaLnBrk="1" hangingPunct="1"/>
            <a:r>
              <a:rPr lang="en-US" altLang="en-US" sz="1100" b="1"/>
              <a:t>Concept &amp;</a:t>
            </a:r>
          </a:p>
          <a:p>
            <a:pPr algn="ctr" eaLnBrk="1" hangingPunct="1"/>
            <a:r>
              <a:rPr lang="en-US" altLang="en-US" sz="1100" b="1"/>
              <a:t>Goals</a:t>
            </a:r>
          </a:p>
        </p:txBody>
      </p:sp>
      <p:sp>
        <p:nvSpPr>
          <p:cNvPr id="593925" name="AutoShape 5">
            <a:extLst>
              <a:ext uri="{FF2B5EF4-FFF2-40B4-BE49-F238E27FC236}">
                <a16:creationId xmlns:a16="http://schemas.microsoft.com/office/drawing/2014/main" id="{E8AB1867-8B1A-4C46-8A16-48E83B6D9F0A}"/>
              </a:ext>
            </a:extLst>
          </p:cNvPr>
          <p:cNvSpPr>
            <a:spLocks noChangeArrowheads="1"/>
          </p:cNvSpPr>
          <p:nvPr/>
        </p:nvSpPr>
        <p:spPr bwMode="auto">
          <a:xfrm>
            <a:off x="2311400" y="914400"/>
            <a:ext cx="1733550" cy="990600"/>
          </a:xfrm>
          <a:prstGeom prst="cloudCallout">
            <a:avLst>
              <a:gd name="adj1" fmla="val 10120"/>
              <a:gd name="adj2" fmla="val 37019"/>
            </a:avLst>
          </a:prstGeom>
          <a:solidFill>
            <a:schemeClr val="bg1"/>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100" b="1"/>
              <a:t>Business</a:t>
            </a:r>
          </a:p>
          <a:p>
            <a:pPr algn="ctr" eaLnBrk="1" hangingPunct="1"/>
            <a:r>
              <a:rPr lang="en-US" altLang="en-US" sz="1100" b="1"/>
              <a:t>Requirements &amp; Goals</a:t>
            </a:r>
          </a:p>
        </p:txBody>
      </p:sp>
      <p:sp>
        <p:nvSpPr>
          <p:cNvPr id="593926" name="AutoShape 6">
            <a:extLst>
              <a:ext uri="{FF2B5EF4-FFF2-40B4-BE49-F238E27FC236}">
                <a16:creationId xmlns:a16="http://schemas.microsoft.com/office/drawing/2014/main" id="{B375ED80-D985-DACE-3BEA-8C5CC2A47416}"/>
              </a:ext>
            </a:extLst>
          </p:cNvPr>
          <p:cNvSpPr>
            <a:spLocks noChangeArrowheads="1"/>
          </p:cNvSpPr>
          <p:nvPr/>
        </p:nvSpPr>
        <p:spPr bwMode="auto">
          <a:xfrm>
            <a:off x="3937000" y="990600"/>
            <a:ext cx="1758950" cy="914400"/>
          </a:xfrm>
          <a:prstGeom prst="cloudCallout">
            <a:avLst>
              <a:gd name="adj1" fmla="val 22139"/>
              <a:gd name="adj2" fmla="val 41495"/>
            </a:avLst>
          </a:prstGeom>
          <a:solidFill>
            <a:schemeClr val="bg1"/>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100" b="1"/>
              <a:t>Problem/Goal Statements (Redesign)</a:t>
            </a:r>
          </a:p>
        </p:txBody>
      </p:sp>
      <p:sp>
        <p:nvSpPr>
          <p:cNvPr id="593927" name="AutoShape 7">
            <a:extLst>
              <a:ext uri="{FF2B5EF4-FFF2-40B4-BE49-F238E27FC236}">
                <a16:creationId xmlns:a16="http://schemas.microsoft.com/office/drawing/2014/main" id="{93BB434E-C838-1BD0-316C-C40E8A239046}"/>
              </a:ext>
            </a:extLst>
          </p:cNvPr>
          <p:cNvSpPr>
            <a:spLocks noChangeArrowheads="1"/>
          </p:cNvSpPr>
          <p:nvPr/>
        </p:nvSpPr>
        <p:spPr bwMode="auto">
          <a:xfrm>
            <a:off x="5656263" y="990600"/>
            <a:ext cx="1608137" cy="914400"/>
          </a:xfrm>
          <a:prstGeom prst="cloudCallout">
            <a:avLst>
              <a:gd name="adj1" fmla="val 13421"/>
              <a:gd name="adj2" fmla="val 38023"/>
            </a:avLst>
          </a:prstGeom>
          <a:solidFill>
            <a:schemeClr val="bg1"/>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100" b="1"/>
              <a:t>Value Proposition &amp; Business Case</a:t>
            </a:r>
          </a:p>
        </p:txBody>
      </p:sp>
      <p:sp>
        <p:nvSpPr>
          <p:cNvPr id="593928" name="AutoShape 8">
            <a:extLst>
              <a:ext uri="{FF2B5EF4-FFF2-40B4-BE49-F238E27FC236}">
                <a16:creationId xmlns:a16="http://schemas.microsoft.com/office/drawing/2014/main" id="{E162E566-FEAA-C74B-303C-1F25A75B4EB9}"/>
              </a:ext>
            </a:extLst>
          </p:cNvPr>
          <p:cNvSpPr>
            <a:spLocks noChangeArrowheads="1"/>
          </p:cNvSpPr>
          <p:nvPr/>
        </p:nvSpPr>
        <p:spPr bwMode="auto">
          <a:xfrm>
            <a:off x="4210050" y="2971800"/>
            <a:ext cx="1501775" cy="838200"/>
          </a:xfrm>
          <a:prstGeom prst="diamond">
            <a:avLst/>
          </a:prstGeom>
          <a:solidFill>
            <a:schemeClr val="accent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300" b="1">
                <a:solidFill>
                  <a:schemeClr val="bg1"/>
                </a:solidFill>
              </a:rPr>
              <a:t>Project</a:t>
            </a:r>
          </a:p>
          <a:p>
            <a:pPr algn="ctr" eaLnBrk="1" hangingPunct="1"/>
            <a:r>
              <a:rPr lang="en-US" altLang="en-US" sz="1300" b="1">
                <a:solidFill>
                  <a:schemeClr val="bg1"/>
                </a:solidFill>
              </a:rPr>
              <a:t>Go-Ahead</a:t>
            </a:r>
          </a:p>
        </p:txBody>
      </p:sp>
      <p:sp>
        <p:nvSpPr>
          <p:cNvPr id="593929" name="AutoShape 9">
            <a:extLst>
              <a:ext uri="{FF2B5EF4-FFF2-40B4-BE49-F238E27FC236}">
                <a16:creationId xmlns:a16="http://schemas.microsoft.com/office/drawing/2014/main" id="{17E450D4-BF07-AA80-079D-CABF3C870C50}"/>
              </a:ext>
            </a:extLst>
          </p:cNvPr>
          <p:cNvSpPr>
            <a:spLocks noChangeArrowheads="1"/>
          </p:cNvSpPr>
          <p:nvPr/>
        </p:nvSpPr>
        <p:spPr bwMode="auto">
          <a:xfrm>
            <a:off x="7231063" y="1295400"/>
            <a:ext cx="1571625" cy="609600"/>
          </a:xfrm>
          <a:prstGeom prst="cloudCallout">
            <a:avLst>
              <a:gd name="adj1" fmla="val -21306"/>
              <a:gd name="adj2" fmla="val 42190"/>
            </a:avLst>
          </a:prstGeom>
          <a:solidFill>
            <a:schemeClr val="bg1"/>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100" b="1"/>
              <a:t>Business Leadership</a:t>
            </a:r>
          </a:p>
        </p:txBody>
      </p:sp>
      <p:sp>
        <p:nvSpPr>
          <p:cNvPr id="593930" name="AutoShape 10">
            <a:extLst>
              <a:ext uri="{FF2B5EF4-FFF2-40B4-BE49-F238E27FC236}">
                <a16:creationId xmlns:a16="http://schemas.microsoft.com/office/drawing/2014/main" id="{544B646B-5FD3-F127-16FB-0D0D25992C23}"/>
              </a:ext>
            </a:extLst>
          </p:cNvPr>
          <p:cNvSpPr>
            <a:spLocks noChangeArrowheads="1"/>
          </p:cNvSpPr>
          <p:nvPr/>
        </p:nvSpPr>
        <p:spPr bwMode="auto">
          <a:xfrm rot="-4203457">
            <a:off x="5233987" y="6097588"/>
            <a:ext cx="346075" cy="412750"/>
          </a:xfrm>
          <a:prstGeom prst="downArrow">
            <a:avLst>
              <a:gd name="adj1" fmla="val 60000"/>
              <a:gd name="adj2" fmla="val 47519"/>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3931" name="AutoShape 11">
            <a:extLst>
              <a:ext uri="{FF2B5EF4-FFF2-40B4-BE49-F238E27FC236}">
                <a16:creationId xmlns:a16="http://schemas.microsoft.com/office/drawing/2014/main" id="{BAC8E8E2-DC45-4A99-A608-E7C181462FDC}"/>
              </a:ext>
            </a:extLst>
          </p:cNvPr>
          <p:cNvSpPr>
            <a:spLocks noChangeArrowheads="1"/>
          </p:cNvSpPr>
          <p:nvPr/>
        </p:nvSpPr>
        <p:spPr bwMode="auto">
          <a:xfrm>
            <a:off x="5861050" y="6203950"/>
            <a:ext cx="1200150" cy="349250"/>
          </a:xfrm>
          <a:prstGeom prst="roundRect">
            <a:avLst>
              <a:gd name="adj" fmla="val 16667"/>
            </a:avLst>
          </a:prstGeom>
          <a:solidFill>
            <a:srgbClr val="EAEAEA"/>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t>To Measure</a:t>
            </a:r>
          </a:p>
        </p:txBody>
      </p:sp>
      <p:sp>
        <p:nvSpPr>
          <p:cNvPr id="593932" name="Text Box 12">
            <a:extLst>
              <a:ext uri="{FF2B5EF4-FFF2-40B4-BE49-F238E27FC236}">
                <a16:creationId xmlns:a16="http://schemas.microsoft.com/office/drawing/2014/main" id="{C29C5585-1FB0-A47E-FB57-F9715BD26990}"/>
              </a:ext>
            </a:extLst>
          </p:cNvPr>
          <p:cNvSpPr txBox="1">
            <a:spLocks noChangeArrowheads="1"/>
          </p:cNvSpPr>
          <p:nvPr/>
        </p:nvSpPr>
        <p:spPr bwMode="auto">
          <a:xfrm>
            <a:off x="5861050" y="4191000"/>
            <a:ext cx="2747963" cy="1471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marL="104775" indent="-104775"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buFontTx/>
              <a:buChar char="•"/>
            </a:pPr>
            <a:r>
              <a:rPr lang="en-US" altLang="en-US" sz="1300"/>
              <a:t>Charter (Including Business Case)</a:t>
            </a:r>
          </a:p>
          <a:p>
            <a:pPr eaLnBrk="1" hangingPunct="1">
              <a:buFontTx/>
              <a:buChar char="•"/>
            </a:pPr>
            <a:r>
              <a:rPr lang="en-US" altLang="en-US" sz="1300"/>
              <a:t>Project Scope</a:t>
            </a:r>
          </a:p>
          <a:p>
            <a:pPr eaLnBrk="1" hangingPunct="1">
              <a:buFontTx/>
              <a:buChar char="•"/>
            </a:pPr>
            <a:r>
              <a:rPr lang="en-US" altLang="en-US" sz="1300"/>
              <a:t>Multi-Generational Plan</a:t>
            </a:r>
          </a:p>
          <a:p>
            <a:pPr eaLnBrk="1" hangingPunct="1">
              <a:buFontTx/>
              <a:buChar char="•"/>
            </a:pPr>
            <a:r>
              <a:rPr lang="en-US" altLang="en-US" sz="1300"/>
              <a:t>Team Selection</a:t>
            </a:r>
          </a:p>
          <a:p>
            <a:pPr eaLnBrk="1" hangingPunct="1">
              <a:buFontTx/>
              <a:buChar char="•"/>
            </a:pPr>
            <a:r>
              <a:rPr lang="en-US" altLang="en-US" sz="1300"/>
              <a:t>Project Schedule</a:t>
            </a:r>
          </a:p>
          <a:p>
            <a:pPr eaLnBrk="1" hangingPunct="1">
              <a:buFontTx/>
              <a:buChar char="•"/>
            </a:pPr>
            <a:r>
              <a:rPr lang="en-US" altLang="en-US" sz="1300"/>
              <a:t>Resources/Budget</a:t>
            </a:r>
          </a:p>
          <a:p>
            <a:pPr eaLnBrk="1" hangingPunct="1">
              <a:buFontTx/>
              <a:buChar char="•"/>
            </a:pPr>
            <a:r>
              <a:rPr lang="en-US" altLang="en-US" sz="1300"/>
              <a:t>Project Controls</a:t>
            </a:r>
          </a:p>
        </p:txBody>
      </p:sp>
      <p:sp>
        <p:nvSpPr>
          <p:cNvPr id="593933" name="Rectangle 13">
            <a:extLst>
              <a:ext uri="{FF2B5EF4-FFF2-40B4-BE49-F238E27FC236}">
                <a16:creationId xmlns:a16="http://schemas.microsoft.com/office/drawing/2014/main" id="{D016326F-21E4-79AE-87B0-10BC68C6BA85}"/>
              </a:ext>
            </a:extLst>
          </p:cNvPr>
          <p:cNvSpPr>
            <a:spLocks noChangeArrowheads="1"/>
          </p:cNvSpPr>
          <p:nvPr/>
        </p:nvSpPr>
        <p:spPr bwMode="auto">
          <a:xfrm>
            <a:off x="928688" y="2362200"/>
            <a:ext cx="7953375" cy="533400"/>
          </a:xfrm>
          <a:prstGeom prst="rect">
            <a:avLst/>
          </a:prstGeom>
          <a:solidFill>
            <a:schemeClr val="accent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600" b="1" i="1">
                <a:solidFill>
                  <a:schemeClr val="bg1"/>
                </a:solidFill>
              </a:rPr>
              <a:t>Process Inputs from “Fuzzy Front-End”</a:t>
            </a:r>
          </a:p>
        </p:txBody>
      </p:sp>
      <p:sp>
        <p:nvSpPr>
          <p:cNvPr id="593934" name="AutoShape 14">
            <a:extLst>
              <a:ext uri="{FF2B5EF4-FFF2-40B4-BE49-F238E27FC236}">
                <a16:creationId xmlns:a16="http://schemas.microsoft.com/office/drawing/2014/main" id="{01EFE2BB-6596-41EC-AFFF-111A5239A5B3}"/>
              </a:ext>
            </a:extLst>
          </p:cNvPr>
          <p:cNvSpPr>
            <a:spLocks noChangeArrowheads="1"/>
          </p:cNvSpPr>
          <p:nvPr/>
        </p:nvSpPr>
        <p:spPr bwMode="auto">
          <a:xfrm>
            <a:off x="6107113" y="1981200"/>
            <a:ext cx="374650" cy="381000"/>
          </a:xfrm>
          <a:prstGeom prst="downArrow">
            <a:avLst>
              <a:gd name="adj1" fmla="val 60000"/>
              <a:gd name="adj2" fmla="val 40518"/>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3935" name="AutoShape 15">
            <a:extLst>
              <a:ext uri="{FF2B5EF4-FFF2-40B4-BE49-F238E27FC236}">
                <a16:creationId xmlns:a16="http://schemas.microsoft.com/office/drawing/2014/main" id="{224A2FA0-411A-9423-622B-E360A152C678}"/>
              </a:ext>
            </a:extLst>
          </p:cNvPr>
          <p:cNvSpPr>
            <a:spLocks noChangeArrowheads="1"/>
          </p:cNvSpPr>
          <p:nvPr/>
        </p:nvSpPr>
        <p:spPr bwMode="auto">
          <a:xfrm>
            <a:off x="7834313" y="1981200"/>
            <a:ext cx="374650" cy="381000"/>
          </a:xfrm>
          <a:prstGeom prst="downArrow">
            <a:avLst>
              <a:gd name="adj1" fmla="val 60000"/>
              <a:gd name="adj2" fmla="val 40518"/>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3936" name="Rectangle 16">
            <a:extLst>
              <a:ext uri="{FF2B5EF4-FFF2-40B4-BE49-F238E27FC236}">
                <a16:creationId xmlns:a16="http://schemas.microsoft.com/office/drawing/2014/main" id="{0693342E-9A9C-7205-97E3-409CB2C733A9}"/>
              </a:ext>
            </a:extLst>
          </p:cNvPr>
          <p:cNvSpPr>
            <a:spLocks noChangeArrowheads="1"/>
          </p:cNvSpPr>
          <p:nvPr/>
        </p:nvSpPr>
        <p:spPr bwMode="auto">
          <a:xfrm>
            <a:off x="1568450" y="4800600"/>
            <a:ext cx="1651000" cy="555625"/>
          </a:xfrm>
          <a:prstGeom prst="rect">
            <a:avLst/>
          </a:prstGeom>
          <a:solidFill>
            <a:schemeClr val="accent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300" b="1" i="1">
                <a:solidFill>
                  <a:schemeClr val="bg1"/>
                </a:solidFill>
              </a:rPr>
              <a:t>Risk Assessment</a:t>
            </a:r>
          </a:p>
          <a:p>
            <a:pPr algn="ctr" eaLnBrk="1" hangingPunct="1"/>
            <a:r>
              <a:rPr lang="en-US" altLang="en-US" sz="900" b="1" i="1">
                <a:solidFill>
                  <a:schemeClr val="bg1"/>
                </a:solidFill>
              </a:rPr>
              <a:t>(Business and Technical)</a:t>
            </a:r>
            <a:endParaRPr lang="en-US" altLang="en-US" sz="1300" b="1" i="1">
              <a:solidFill>
                <a:schemeClr val="bg1"/>
              </a:solidFill>
            </a:endParaRPr>
          </a:p>
        </p:txBody>
      </p:sp>
      <p:sp>
        <p:nvSpPr>
          <p:cNvPr id="593937" name="AutoShape 17">
            <a:extLst>
              <a:ext uri="{FF2B5EF4-FFF2-40B4-BE49-F238E27FC236}">
                <a16:creationId xmlns:a16="http://schemas.microsoft.com/office/drawing/2014/main" id="{A12232D5-694B-D2A4-D175-72E511A83B9F}"/>
              </a:ext>
            </a:extLst>
          </p:cNvPr>
          <p:cNvSpPr>
            <a:spLocks noChangeArrowheads="1"/>
          </p:cNvSpPr>
          <p:nvPr/>
        </p:nvSpPr>
        <p:spPr bwMode="auto">
          <a:xfrm rot="-10800000">
            <a:off x="3368675" y="4800600"/>
            <a:ext cx="676275" cy="381000"/>
          </a:xfrm>
          <a:prstGeom prst="leftRightArrow">
            <a:avLst>
              <a:gd name="adj1" fmla="val 50000"/>
              <a:gd name="adj2" fmla="val 35500"/>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3938" name="Rectangle 18">
            <a:extLst>
              <a:ext uri="{FF2B5EF4-FFF2-40B4-BE49-F238E27FC236}">
                <a16:creationId xmlns:a16="http://schemas.microsoft.com/office/drawing/2014/main" id="{0C2365FF-4256-D7AE-7D05-2E63D2C3D136}"/>
              </a:ext>
            </a:extLst>
          </p:cNvPr>
          <p:cNvSpPr>
            <a:spLocks noChangeArrowheads="1"/>
          </p:cNvSpPr>
          <p:nvPr/>
        </p:nvSpPr>
        <p:spPr bwMode="auto">
          <a:xfrm>
            <a:off x="1568450" y="4267200"/>
            <a:ext cx="1651000" cy="381000"/>
          </a:xfrm>
          <a:prstGeom prst="rect">
            <a:avLst/>
          </a:prstGeom>
          <a:solidFill>
            <a:schemeClr val="accent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300" b="1" i="1">
                <a:solidFill>
                  <a:schemeClr val="bg1"/>
                </a:solidFill>
              </a:rPr>
              <a:t>Stakeholder Analysis</a:t>
            </a:r>
          </a:p>
        </p:txBody>
      </p:sp>
      <p:sp>
        <p:nvSpPr>
          <p:cNvPr id="593939" name="AutoShape 19">
            <a:extLst>
              <a:ext uri="{FF2B5EF4-FFF2-40B4-BE49-F238E27FC236}">
                <a16:creationId xmlns:a16="http://schemas.microsoft.com/office/drawing/2014/main" id="{C1A81387-D6CB-E41F-0965-4C5E73FF3198}"/>
              </a:ext>
            </a:extLst>
          </p:cNvPr>
          <p:cNvSpPr>
            <a:spLocks noChangeArrowheads="1"/>
          </p:cNvSpPr>
          <p:nvPr/>
        </p:nvSpPr>
        <p:spPr bwMode="auto">
          <a:xfrm rot="-10800000">
            <a:off x="3368675" y="4267200"/>
            <a:ext cx="676275" cy="381000"/>
          </a:xfrm>
          <a:prstGeom prst="leftRightArrow">
            <a:avLst>
              <a:gd name="adj1" fmla="val 50000"/>
              <a:gd name="adj2" fmla="val 35500"/>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3940" name="AutoShape 20">
            <a:extLst>
              <a:ext uri="{FF2B5EF4-FFF2-40B4-BE49-F238E27FC236}">
                <a16:creationId xmlns:a16="http://schemas.microsoft.com/office/drawing/2014/main" id="{CFF859FF-A249-3885-25D2-D8821CEE051E}"/>
              </a:ext>
            </a:extLst>
          </p:cNvPr>
          <p:cNvSpPr>
            <a:spLocks noChangeArrowheads="1"/>
          </p:cNvSpPr>
          <p:nvPr/>
        </p:nvSpPr>
        <p:spPr bwMode="auto">
          <a:xfrm>
            <a:off x="4554538" y="5410200"/>
            <a:ext cx="811212" cy="685800"/>
          </a:xfrm>
          <a:prstGeom prst="star5">
            <a:avLst/>
          </a:prstGeom>
          <a:solidFill>
            <a:srgbClr val="FFFF0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900" b="1"/>
              <a:t>TG-1</a:t>
            </a:r>
            <a:endParaRPr lang="en-US" altLang="en-US" sz="900"/>
          </a:p>
        </p:txBody>
      </p:sp>
      <p:sp>
        <p:nvSpPr>
          <p:cNvPr id="593941" name="Text Box 21">
            <a:extLst>
              <a:ext uri="{FF2B5EF4-FFF2-40B4-BE49-F238E27FC236}">
                <a16:creationId xmlns:a16="http://schemas.microsoft.com/office/drawing/2014/main" id="{61F613E9-C8DF-6209-18C8-D992F7F5EB6C}"/>
              </a:ext>
            </a:extLst>
          </p:cNvPr>
          <p:cNvSpPr txBox="1">
            <a:spLocks noChangeArrowheads="1"/>
          </p:cNvSpPr>
          <p:nvPr/>
        </p:nvSpPr>
        <p:spPr bwMode="auto">
          <a:xfrm>
            <a:off x="4216400" y="4276725"/>
            <a:ext cx="1485900" cy="904875"/>
          </a:xfrm>
          <a:prstGeom prst="rect">
            <a:avLst/>
          </a:prstGeom>
          <a:solidFill>
            <a:schemeClr val="accent2"/>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en-US" sz="1300" b="1">
              <a:solidFill>
                <a:schemeClr val="bg1"/>
              </a:solidFill>
            </a:endParaRPr>
          </a:p>
          <a:p>
            <a:pPr algn="ctr" eaLnBrk="1" hangingPunct="1"/>
            <a:r>
              <a:rPr lang="en-US" altLang="en-US" sz="1300" b="1">
                <a:solidFill>
                  <a:schemeClr val="bg1"/>
                </a:solidFill>
              </a:rPr>
              <a:t>Charter &amp; Plan Project</a:t>
            </a:r>
          </a:p>
          <a:p>
            <a:pPr algn="ctr" eaLnBrk="1" hangingPunct="1"/>
            <a:endParaRPr lang="en-US" altLang="en-US" sz="1300">
              <a:solidFill>
                <a:schemeClr val="bg1"/>
              </a:solidFill>
            </a:endParaRPr>
          </a:p>
        </p:txBody>
      </p:sp>
      <p:sp>
        <p:nvSpPr>
          <p:cNvPr id="593942" name="AutoShape 22">
            <a:extLst>
              <a:ext uri="{FF2B5EF4-FFF2-40B4-BE49-F238E27FC236}">
                <a16:creationId xmlns:a16="http://schemas.microsoft.com/office/drawing/2014/main" id="{A2E9875B-670F-D460-0D8C-C3A7374FBD47}"/>
              </a:ext>
            </a:extLst>
          </p:cNvPr>
          <p:cNvSpPr>
            <a:spLocks noChangeArrowheads="1"/>
          </p:cNvSpPr>
          <p:nvPr/>
        </p:nvSpPr>
        <p:spPr bwMode="auto">
          <a:xfrm>
            <a:off x="1379538" y="1981200"/>
            <a:ext cx="374650" cy="381000"/>
          </a:xfrm>
          <a:prstGeom prst="downArrow">
            <a:avLst>
              <a:gd name="adj1" fmla="val 60000"/>
              <a:gd name="adj2" fmla="val 40518"/>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3943" name="AutoShape 23">
            <a:extLst>
              <a:ext uri="{FF2B5EF4-FFF2-40B4-BE49-F238E27FC236}">
                <a16:creationId xmlns:a16="http://schemas.microsoft.com/office/drawing/2014/main" id="{E418D228-AC51-B6D7-A83E-1FDC47637A47}"/>
              </a:ext>
            </a:extLst>
          </p:cNvPr>
          <p:cNvSpPr>
            <a:spLocks noChangeArrowheads="1"/>
          </p:cNvSpPr>
          <p:nvPr/>
        </p:nvSpPr>
        <p:spPr bwMode="auto">
          <a:xfrm>
            <a:off x="2881313" y="1981200"/>
            <a:ext cx="374650" cy="381000"/>
          </a:xfrm>
          <a:prstGeom prst="downArrow">
            <a:avLst>
              <a:gd name="adj1" fmla="val 60000"/>
              <a:gd name="adj2" fmla="val 40518"/>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3944" name="AutoShape 24">
            <a:extLst>
              <a:ext uri="{FF2B5EF4-FFF2-40B4-BE49-F238E27FC236}">
                <a16:creationId xmlns:a16="http://schemas.microsoft.com/office/drawing/2014/main" id="{178CF19E-9143-035E-C211-76A97FF93748}"/>
              </a:ext>
            </a:extLst>
          </p:cNvPr>
          <p:cNvSpPr>
            <a:spLocks noChangeArrowheads="1"/>
          </p:cNvSpPr>
          <p:nvPr/>
        </p:nvSpPr>
        <p:spPr bwMode="auto">
          <a:xfrm>
            <a:off x="4532313" y="1981200"/>
            <a:ext cx="374650" cy="381000"/>
          </a:xfrm>
          <a:prstGeom prst="downArrow">
            <a:avLst>
              <a:gd name="adj1" fmla="val 60000"/>
              <a:gd name="adj2" fmla="val 40518"/>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53" name="AutoShape 53">
            <a:extLst>
              <a:ext uri="{FF2B5EF4-FFF2-40B4-BE49-F238E27FC236}">
                <a16:creationId xmlns:a16="http://schemas.microsoft.com/office/drawing/2014/main" id="{8D7463A5-FEB8-7558-8980-4E001C56EB81}"/>
              </a:ext>
            </a:extLst>
          </p:cNvPr>
          <p:cNvSpPr>
            <a:spLocks noChangeArrowheads="1"/>
          </p:cNvSpPr>
          <p:nvPr/>
        </p:nvSpPr>
        <p:spPr bwMode="auto">
          <a:xfrm>
            <a:off x="4648200" y="1905000"/>
            <a:ext cx="5105400" cy="3124200"/>
          </a:xfrm>
          <a:prstGeom prst="roundRect">
            <a:avLst>
              <a:gd name="adj" fmla="val 8759"/>
            </a:avLst>
          </a:prstGeom>
          <a:solidFill>
            <a:srgbClr val="FFFF00"/>
          </a:solidFill>
          <a:ln w="12700">
            <a:solidFill>
              <a:srgbClr val="000000"/>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3202" name="Rectangle 2">
            <a:extLst>
              <a:ext uri="{FF2B5EF4-FFF2-40B4-BE49-F238E27FC236}">
                <a16:creationId xmlns:a16="http://schemas.microsoft.com/office/drawing/2014/main" id="{05F71DB2-A06F-A60D-96BF-1DE8647A84BA}"/>
              </a:ext>
            </a:extLst>
          </p:cNvPr>
          <p:cNvSpPr>
            <a:spLocks noGrp="1" noChangeArrowheads="1"/>
          </p:cNvSpPr>
          <p:nvPr>
            <p:ph type="title"/>
          </p:nvPr>
        </p:nvSpPr>
        <p:spPr/>
        <p:txBody>
          <a:bodyPr/>
          <a:lstStyle/>
          <a:p>
            <a:r>
              <a:rPr lang="en-US" altLang="en-US"/>
              <a:t>Charter/Multi-Generational Plan (MGP)</a:t>
            </a:r>
          </a:p>
        </p:txBody>
      </p:sp>
      <p:grpSp>
        <p:nvGrpSpPr>
          <p:cNvPr id="563245" name="Group 45">
            <a:extLst>
              <a:ext uri="{FF2B5EF4-FFF2-40B4-BE49-F238E27FC236}">
                <a16:creationId xmlns:a16="http://schemas.microsoft.com/office/drawing/2014/main" id="{935FBA77-91F9-CD74-4C11-654598A15632}"/>
              </a:ext>
            </a:extLst>
          </p:cNvPr>
          <p:cNvGrpSpPr>
            <a:grpSpLocks/>
          </p:cNvGrpSpPr>
          <p:nvPr/>
        </p:nvGrpSpPr>
        <p:grpSpPr bwMode="auto">
          <a:xfrm>
            <a:off x="152400" y="1600200"/>
            <a:ext cx="3810000" cy="3581400"/>
            <a:chOff x="480" y="602"/>
            <a:chExt cx="4015" cy="3426"/>
          </a:xfrm>
        </p:grpSpPr>
        <p:grpSp>
          <p:nvGrpSpPr>
            <p:cNvPr id="563203" name="Group 3">
              <a:extLst>
                <a:ext uri="{FF2B5EF4-FFF2-40B4-BE49-F238E27FC236}">
                  <a16:creationId xmlns:a16="http://schemas.microsoft.com/office/drawing/2014/main" id="{24EEDEDC-2D46-3D76-DB7F-DB3B14DF7351}"/>
                </a:ext>
              </a:extLst>
            </p:cNvPr>
            <p:cNvGrpSpPr>
              <a:grpSpLocks/>
            </p:cNvGrpSpPr>
            <p:nvPr/>
          </p:nvGrpSpPr>
          <p:grpSpPr bwMode="auto">
            <a:xfrm>
              <a:off x="480" y="602"/>
              <a:ext cx="4015" cy="3426"/>
              <a:chOff x="926" y="682"/>
              <a:chExt cx="3525" cy="3883"/>
            </a:xfrm>
          </p:grpSpPr>
          <p:sp>
            <p:nvSpPr>
              <p:cNvPr id="563204" name="Freeform 4">
                <a:extLst>
                  <a:ext uri="{FF2B5EF4-FFF2-40B4-BE49-F238E27FC236}">
                    <a16:creationId xmlns:a16="http://schemas.microsoft.com/office/drawing/2014/main" id="{001798C2-7DBC-ABA9-5A41-7A554EB497BE}"/>
                  </a:ext>
                </a:extLst>
              </p:cNvPr>
              <p:cNvSpPr>
                <a:spLocks/>
              </p:cNvSpPr>
              <p:nvPr/>
            </p:nvSpPr>
            <p:spPr bwMode="auto">
              <a:xfrm>
                <a:off x="926" y="2116"/>
                <a:ext cx="1984" cy="2052"/>
              </a:xfrm>
              <a:custGeom>
                <a:avLst/>
                <a:gdLst>
                  <a:gd name="T0" fmla="*/ 998 w 2549"/>
                  <a:gd name="T1" fmla="*/ 0 h 2277"/>
                  <a:gd name="T2" fmla="*/ 0 w 2549"/>
                  <a:gd name="T3" fmla="*/ 1587 h 2277"/>
                  <a:gd name="T4" fmla="*/ 2135 w 2549"/>
                  <a:gd name="T5" fmla="*/ 2277 h 2277"/>
                  <a:gd name="T6" fmla="*/ 2549 w 2549"/>
                  <a:gd name="T7" fmla="*/ 536 h 2277"/>
                  <a:gd name="T8" fmla="*/ 998 w 2549"/>
                  <a:gd name="T9" fmla="*/ 0 h 2277"/>
                  <a:gd name="T10" fmla="*/ 998 w 2549"/>
                  <a:gd name="T11" fmla="*/ 0 h 2277"/>
                </a:gdLst>
                <a:ahLst/>
                <a:cxnLst>
                  <a:cxn ang="0">
                    <a:pos x="T0" y="T1"/>
                  </a:cxn>
                  <a:cxn ang="0">
                    <a:pos x="T2" y="T3"/>
                  </a:cxn>
                  <a:cxn ang="0">
                    <a:pos x="T4" y="T5"/>
                  </a:cxn>
                  <a:cxn ang="0">
                    <a:pos x="T6" y="T7"/>
                  </a:cxn>
                  <a:cxn ang="0">
                    <a:pos x="T8" y="T9"/>
                  </a:cxn>
                  <a:cxn ang="0">
                    <a:pos x="T10" y="T11"/>
                  </a:cxn>
                </a:cxnLst>
                <a:rect l="0" t="0" r="r" b="b"/>
                <a:pathLst>
                  <a:path w="2549" h="2277">
                    <a:moveTo>
                      <a:pt x="998" y="0"/>
                    </a:moveTo>
                    <a:lnTo>
                      <a:pt x="0" y="1587"/>
                    </a:lnTo>
                    <a:lnTo>
                      <a:pt x="2135" y="2277"/>
                    </a:lnTo>
                    <a:lnTo>
                      <a:pt x="2549" y="536"/>
                    </a:lnTo>
                    <a:lnTo>
                      <a:pt x="998" y="0"/>
                    </a:lnTo>
                    <a:lnTo>
                      <a:pt x="998" y="0"/>
                    </a:lnTo>
                    <a:close/>
                  </a:path>
                </a:pathLst>
              </a:custGeom>
              <a:solidFill>
                <a:srgbClr val="FFE5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205" name="Freeform 5">
                <a:extLst>
                  <a:ext uri="{FF2B5EF4-FFF2-40B4-BE49-F238E27FC236}">
                    <a16:creationId xmlns:a16="http://schemas.microsoft.com/office/drawing/2014/main" id="{3278162D-1A23-2D9E-2D00-1FB7034AED95}"/>
                  </a:ext>
                </a:extLst>
              </p:cNvPr>
              <p:cNvSpPr>
                <a:spLocks/>
              </p:cNvSpPr>
              <p:nvPr/>
            </p:nvSpPr>
            <p:spPr bwMode="auto">
              <a:xfrm>
                <a:off x="1945" y="729"/>
                <a:ext cx="2182" cy="3414"/>
              </a:xfrm>
              <a:custGeom>
                <a:avLst/>
                <a:gdLst>
                  <a:gd name="T0" fmla="*/ 359 w 2804"/>
                  <a:gd name="T1" fmla="*/ 954 h 3786"/>
                  <a:gd name="T2" fmla="*/ 325 w 2804"/>
                  <a:gd name="T3" fmla="*/ 1445 h 3786"/>
                  <a:gd name="T4" fmla="*/ 372 w 2804"/>
                  <a:gd name="T5" fmla="*/ 1887 h 3786"/>
                  <a:gd name="T6" fmla="*/ 488 w 2804"/>
                  <a:gd name="T7" fmla="*/ 2481 h 3786"/>
                  <a:gd name="T8" fmla="*/ 429 w 2804"/>
                  <a:gd name="T9" fmla="*/ 3180 h 3786"/>
                  <a:gd name="T10" fmla="*/ 291 w 2804"/>
                  <a:gd name="T11" fmla="*/ 3553 h 3786"/>
                  <a:gd name="T12" fmla="*/ 488 w 2804"/>
                  <a:gd name="T13" fmla="*/ 3623 h 3786"/>
                  <a:gd name="T14" fmla="*/ 1118 w 2804"/>
                  <a:gd name="T15" fmla="*/ 3623 h 3786"/>
                  <a:gd name="T16" fmla="*/ 2338 w 2804"/>
                  <a:gd name="T17" fmla="*/ 3752 h 3786"/>
                  <a:gd name="T18" fmla="*/ 2804 w 2804"/>
                  <a:gd name="T19" fmla="*/ 3786 h 3786"/>
                  <a:gd name="T20" fmla="*/ 2747 w 2804"/>
                  <a:gd name="T21" fmla="*/ 3541 h 3786"/>
                  <a:gd name="T22" fmla="*/ 2722 w 2804"/>
                  <a:gd name="T23" fmla="*/ 3087 h 3786"/>
                  <a:gd name="T24" fmla="*/ 2769 w 2804"/>
                  <a:gd name="T25" fmla="*/ 2528 h 3786"/>
                  <a:gd name="T26" fmla="*/ 2747 w 2804"/>
                  <a:gd name="T27" fmla="*/ 1969 h 3786"/>
                  <a:gd name="T28" fmla="*/ 2676 w 2804"/>
                  <a:gd name="T29" fmla="*/ 1456 h 3786"/>
                  <a:gd name="T30" fmla="*/ 2653 w 2804"/>
                  <a:gd name="T31" fmla="*/ 1129 h 3786"/>
                  <a:gd name="T32" fmla="*/ 2747 w 2804"/>
                  <a:gd name="T33" fmla="*/ 477 h 3786"/>
                  <a:gd name="T34" fmla="*/ 2769 w 2804"/>
                  <a:gd name="T35" fmla="*/ 0 h 3786"/>
                  <a:gd name="T36" fmla="*/ 2479 w 2804"/>
                  <a:gd name="T37" fmla="*/ 34 h 3786"/>
                  <a:gd name="T38" fmla="*/ 2001 w 2804"/>
                  <a:gd name="T39" fmla="*/ 186 h 3786"/>
                  <a:gd name="T40" fmla="*/ 1488 w 2804"/>
                  <a:gd name="T41" fmla="*/ 302 h 3786"/>
                  <a:gd name="T42" fmla="*/ 895 w 2804"/>
                  <a:gd name="T43" fmla="*/ 325 h 3786"/>
                  <a:gd name="T44" fmla="*/ 418 w 2804"/>
                  <a:gd name="T45" fmla="*/ 314 h 3786"/>
                  <a:gd name="T46" fmla="*/ 209 w 2804"/>
                  <a:gd name="T47" fmla="*/ 338 h 3786"/>
                  <a:gd name="T48" fmla="*/ 57 w 2804"/>
                  <a:gd name="T49" fmla="*/ 454 h 3786"/>
                  <a:gd name="T50" fmla="*/ 0 w 2804"/>
                  <a:gd name="T51" fmla="*/ 595 h 3786"/>
                  <a:gd name="T52" fmla="*/ 11 w 2804"/>
                  <a:gd name="T53" fmla="*/ 734 h 3786"/>
                  <a:gd name="T54" fmla="*/ 116 w 2804"/>
                  <a:gd name="T55" fmla="*/ 886 h 3786"/>
                  <a:gd name="T56" fmla="*/ 291 w 2804"/>
                  <a:gd name="T57" fmla="*/ 967 h 3786"/>
                  <a:gd name="T58" fmla="*/ 359 w 2804"/>
                  <a:gd name="T59" fmla="*/ 954 h 3786"/>
                  <a:gd name="T60" fmla="*/ 359 w 2804"/>
                  <a:gd name="T61" fmla="*/ 954 h 3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804" h="3786">
                    <a:moveTo>
                      <a:pt x="359" y="954"/>
                    </a:moveTo>
                    <a:lnTo>
                      <a:pt x="325" y="1445"/>
                    </a:lnTo>
                    <a:lnTo>
                      <a:pt x="372" y="1887"/>
                    </a:lnTo>
                    <a:lnTo>
                      <a:pt x="488" y="2481"/>
                    </a:lnTo>
                    <a:lnTo>
                      <a:pt x="429" y="3180"/>
                    </a:lnTo>
                    <a:lnTo>
                      <a:pt x="291" y="3553"/>
                    </a:lnTo>
                    <a:lnTo>
                      <a:pt x="488" y="3623"/>
                    </a:lnTo>
                    <a:lnTo>
                      <a:pt x="1118" y="3623"/>
                    </a:lnTo>
                    <a:lnTo>
                      <a:pt x="2338" y="3752"/>
                    </a:lnTo>
                    <a:lnTo>
                      <a:pt x="2804" y="3786"/>
                    </a:lnTo>
                    <a:lnTo>
                      <a:pt x="2747" y="3541"/>
                    </a:lnTo>
                    <a:lnTo>
                      <a:pt x="2722" y="3087"/>
                    </a:lnTo>
                    <a:lnTo>
                      <a:pt x="2769" y="2528"/>
                    </a:lnTo>
                    <a:lnTo>
                      <a:pt x="2747" y="1969"/>
                    </a:lnTo>
                    <a:lnTo>
                      <a:pt x="2676" y="1456"/>
                    </a:lnTo>
                    <a:lnTo>
                      <a:pt x="2653" y="1129"/>
                    </a:lnTo>
                    <a:lnTo>
                      <a:pt x="2747" y="477"/>
                    </a:lnTo>
                    <a:lnTo>
                      <a:pt x="2769" y="0"/>
                    </a:lnTo>
                    <a:lnTo>
                      <a:pt x="2479" y="34"/>
                    </a:lnTo>
                    <a:lnTo>
                      <a:pt x="2001" y="186"/>
                    </a:lnTo>
                    <a:lnTo>
                      <a:pt x="1488" y="302"/>
                    </a:lnTo>
                    <a:lnTo>
                      <a:pt x="895" y="325"/>
                    </a:lnTo>
                    <a:lnTo>
                      <a:pt x="418" y="314"/>
                    </a:lnTo>
                    <a:lnTo>
                      <a:pt x="209" y="338"/>
                    </a:lnTo>
                    <a:lnTo>
                      <a:pt x="57" y="454"/>
                    </a:lnTo>
                    <a:lnTo>
                      <a:pt x="0" y="595"/>
                    </a:lnTo>
                    <a:lnTo>
                      <a:pt x="11" y="734"/>
                    </a:lnTo>
                    <a:lnTo>
                      <a:pt x="116" y="886"/>
                    </a:lnTo>
                    <a:lnTo>
                      <a:pt x="291" y="967"/>
                    </a:lnTo>
                    <a:lnTo>
                      <a:pt x="359" y="954"/>
                    </a:lnTo>
                    <a:lnTo>
                      <a:pt x="359" y="954"/>
                    </a:lnTo>
                    <a:close/>
                  </a:path>
                </a:pathLst>
              </a:custGeom>
              <a:solidFill>
                <a:srgbClr val="FFFA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206" name="Freeform 6">
                <a:extLst>
                  <a:ext uri="{FF2B5EF4-FFF2-40B4-BE49-F238E27FC236}">
                    <a16:creationId xmlns:a16="http://schemas.microsoft.com/office/drawing/2014/main" id="{9D5358AB-AAEE-E485-04F7-6A2597F6F76D}"/>
                  </a:ext>
                </a:extLst>
              </p:cNvPr>
              <p:cNvSpPr>
                <a:spLocks/>
              </p:cNvSpPr>
              <p:nvPr/>
            </p:nvSpPr>
            <p:spPr bwMode="auto">
              <a:xfrm>
                <a:off x="1727" y="2506"/>
                <a:ext cx="228" cy="187"/>
              </a:xfrm>
              <a:custGeom>
                <a:avLst/>
                <a:gdLst>
                  <a:gd name="T0" fmla="*/ 0 w 291"/>
                  <a:gd name="T1" fmla="*/ 209 h 209"/>
                  <a:gd name="T2" fmla="*/ 128 w 291"/>
                  <a:gd name="T3" fmla="*/ 209 h 209"/>
                  <a:gd name="T4" fmla="*/ 150 w 291"/>
                  <a:gd name="T5" fmla="*/ 116 h 209"/>
                  <a:gd name="T6" fmla="*/ 291 w 291"/>
                  <a:gd name="T7" fmla="*/ 57 h 209"/>
                  <a:gd name="T8" fmla="*/ 268 w 291"/>
                  <a:gd name="T9" fmla="*/ 12 h 209"/>
                  <a:gd name="T10" fmla="*/ 198 w 291"/>
                  <a:gd name="T11" fmla="*/ 23 h 209"/>
                  <a:gd name="T12" fmla="*/ 128 w 291"/>
                  <a:gd name="T13" fmla="*/ 0 h 209"/>
                  <a:gd name="T14" fmla="*/ 0 w 291"/>
                  <a:gd name="T15" fmla="*/ 71 h 209"/>
                  <a:gd name="T16" fmla="*/ 0 w 291"/>
                  <a:gd name="T17" fmla="*/ 209 h 209"/>
                  <a:gd name="T18" fmla="*/ 0 w 291"/>
                  <a:gd name="T19" fmla="*/ 20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1" h="209">
                    <a:moveTo>
                      <a:pt x="0" y="209"/>
                    </a:moveTo>
                    <a:lnTo>
                      <a:pt x="128" y="209"/>
                    </a:lnTo>
                    <a:lnTo>
                      <a:pt x="150" y="116"/>
                    </a:lnTo>
                    <a:lnTo>
                      <a:pt x="291" y="57"/>
                    </a:lnTo>
                    <a:lnTo>
                      <a:pt x="268" y="12"/>
                    </a:lnTo>
                    <a:lnTo>
                      <a:pt x="198" y="23"/>
                    </a:lnTo>
                    <a:lnTo>
                      <a:pt x="128" y="0"/>
                    </a:lnTo>
                    <a:lnTo>
                      <a:pt x="0" y="71"/>
                    </a:lnTo>
                    <a:lnTo>
                      <a:pt x="0" y="209"/>
                    </a:lnTo>
                    <a:lnTo>
                      <a:pt x="0" y="209"/>
                    </a:lnTo>
                    <a:close/>
                  </a:path>
                </a:pathLst>
              </a:custGeom>
              <a:solidFill>
                <a:srgbClr val="B28C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207" name="Freeform 7">
                <a:extLst>
                  <a:ext uri="{FF2B5EF4-FFF2-40B4-BE49-F238E27FC236}">
                    <a16:creationId xmlns:a16="http://schemas.microsoft.com/office/drawing/2014/main" id="{BCEA10E3-9031-D57C-296B-1DABD72FDEFB}"/>
                  </a:ext>
                </a:extLst>
              </p:cNvPr>
              <p:cNvSpPr>
                <a:spLocks/>
              </p:cNvSpPr>
              <p:nvPr/>
            </p:nvSpPr>
            <p:spPr bwMode="auto">
              <a:xfrm>
                <a:off x="3810" y="719"/>
                <a:ext cx="590" cy="3045"/>
              </a:xfrm>
              <a:custGeom>
                <a:avLst/>
                <a:gdLst>
                  <a:gd name="T0" fmla="*/ 384 w 756"/>
                  <a:gd name="T1" fmla="*/ 454 h 3377"/>
                  <a:gd name="T2" fmla="*/ 245 w 756"/>
                  <a:gd name="T3" fmla="*/ 722 h 3377"/>
                  <a:gd name="T4" fmla="*/ 104 w 756"/>
                  <a:gd name="T5" fmla="*/ 629 h 3377"/>
                  <a:gd name="T6" fmla="*/ 0 w 756"/>
                  <a:gd name="T7" fmla="*/ 442 h 3377"/>
                  <a:gd name="T8" fmla="*/ 34 w 756"/>
                  <a:gd name="T9" fmla="*/ 313 h 3377"/>
                  <a:gd name="T10" fmla="*/ 116 w 756"/>
                  <a:gd name="T11" fmla="*/ 174 h 3377"/>
                  <a:gd name="T12" fmla="*/ 291 w 756"/>
                  <a:gd name="T13" fmla="*/ 81 h 3377"/>
                  <a:gd name="T14" fmla="*/ 395 w 756"/>
                  <a:gd name="T15" fmla="*/ 0 h 3377"/>
                  <a:gd name="T16" fmla="*/ 547 w 756"/>
                  <a:gd name="T17" fmla="*/ 45 h 3377"/>
                  <a:gd name="T18" fmla="*/ 652 w 756"/>
                  <a:gd name="T19" fmla="*/ 115 h 3377"/>
                  <a:gd name="T20" fmla="*/ 686 w 756"/>
                  <a:gd name="T21" fmla="*/ 290 h 3377"/>
                  <a:gd name="T22" fmla="*/ 686 w 756"/>
                  <a:gd name="T23" fmla="*/ 488 h 3377"/>
                  <a:gd name="T24" fmla="*/ 593 w 756"/>
                  <a:gd name="T25" fmla="*/ 920 h 3377"/>
                  <a:gd name="T26" fmla="*/ 477 w 756"/>
                  <a:gd name="T27" fmla="*/ 1374 h 3377"/>
                  <a:gd name="T28" fmla="*/ 511 w 756"/>
                  <a:gd name="T29" fmla="*/ 1712 h 3377"/>
                  <a:gd name="T30" fmla="*/ 629 w 756"/>
                  <a:gd name="T31" fmla="*/ 2085 h 3377"/>
                  <a:gd name="T32" fmla="*/ 698 w 756"/>
                  <a:gd name="T33" fmla="*/ 2562 h 3377"/>
                  <a:gd name="T34" fmla="*/ 756 w 756"/>
                  <a:gd name="T35" fmla="*/ 2818 h 3377"/>
                  <a:gd name="T36" fmla="*/ 547 w 756"/>
                  <a:gd name="T37" fmla="*/ 2796 h 3377"/>
                  <a:gd name="T38" fmla="*/ 511 w 756"/>
                  <a:gd name="T39" fmla="*/ 2959 h 3377"/>
                  <a:gd name="T40" fmla="*/ 559 w 756"/>
                  <a:gd name="T41" fmla="*/ 3191 h 3377"/>
                  <a:gd name="T42" fmla="*/ 616 w 756"/>
                  <a:gd name="T43" fmla="*/ 3377 h 3377"/>
                  <a:gd name="T44" fmla="*/ 361 w 756"/>
                  <a:gd name="T45" fmla="*/ 3377 h 3377"/>
                  <a:gd name="T46" fmla="*/ 338 w 756"/>
                  <a:gd name="T47" fmla="*/ 2934 h 3377"/>
                  <a:gd name="T48" fmla="*/ 338 w 756"/>
                  <a:gd name="T49" fmla="*/ 2469 h 3377"/>
                  <a:gd name="T50" fmla="*/ 314 w 756"/>
                  <a:gd name="T51" fmla="*/ 2119 h 3377"/>
                  <a:gd name="T52" fmla="*/ 291 w 756"/>
                  <a:gd name="T53" fmla="*/ 1758 h 3377"/>
                  <a:gd name="T54" fmla="*/ 268 w 756"/>
                  <a:gd name="T55" fmla="*/ 1362 h 3377"/>
                  <a:gd name="T56" fmla="*/ 268 w 756"/>
                  <a:gd name="T57" fmla="*/ 1094 h 3377"/>
                  <a:gd name="T58" fmla="*/ 338 w 756"/>
                  <a:gd name="T59" fmla="*/ 745 h 3377"/>
                  <a:gd name="T60" fmla="*/ 384 w 756"/>
                  <a:gd name="T61" fmla="*/ 454 h 3377"/>
                  <a:gd name="T62" fmla="*/ 384 w 756"/>
                  <a:gd name="T63" fmla="*/ 454 h 3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56" h="3377">
                    <a:moveTo>
                      <a:pt x="384" y="454"/>
                    </a:moveTo>
                    <a:lnTo>
                      <a:pt x="245" y="722"/>
                    </a:lnTo>
                    <a:lnTo>
                      <a:pt x="104" y="629"/>
                    </a:lnTo>
                    <a:lnTo>
                      <a:pt x="0" y="442"/>
                    </a:lnTo>
                    <a:lnTo>
                      <a:pt x="34" y="313"/>
                    </a:lnTo>
                    <a:lnTo>
                      <a:pt x="116" y="174"/>
                    </a:lnTo>
                    <a:lnTo>
                      <a:pt x="291" y="81"/>
                    </a:lnTo>
                    <a:lnTo>
                      <a:pt x="395" y="0"/>
                    </a:lnTo>
                    <a:lnTo>
                      <a:pt x="547" y="45"/>
                    </a:lnTo>
                    <a:lnTo>
                      <a:pt x="652" y="115"/>
                    </a:lnTo>
                    <a:lnTo>
                      <a:pt x="686" y="290"/>
                    </a:lnTo>
                    <a:lnTo>
                      <a:pt x="686" y="488"/>
                    </a:lnTo>
                    <a:lnTo>
                      <a:pt x="593" y="920"/>
                    </a:lnTo>
                    <a:lnTo>
                      <a:pt x="477" y="1374"/>
                    </a:lnTo>
                    <a:lnTo>
                      <a:pt x="511" y="1712"/>
                    </a:lnTo>
                    <a:lnTo>
                      <a:pt x="629" y="2085"/>
                    </a:lnTo>
                    <a:lnTo>
                      <a:pt x="698" y="2562"/>
                    </a:lnTo>
                    <a:lnTo>
                      <a:pt x="756" y="2818"/>
                    </a:lnTo>
                    <a:lnTo>
                      <a:pt x="547" y="2796"/>
                    </a:lnTo>
                    <a:lnTo>
                      <a:pt x="511" y="2959"/>
                    </a:lnTo>
                    <a:lnTo>
                      <a:pt x="559" y="3191"/>
                    </a:lnTo>
                    <a:lnTo>
                      <a:pt x="616" y="3377"/>
                    </a:lnTo>
                    <a:lnTo>
                      <a:pt x="361" y="3377"/>
                    </a:lnTo>
                    <a:lnTo>
                      <a:pt x="338" y="2934"/>
                    </a:lnTo>
                    <a:lnTo>
                      <a:pt x="338" y="2469"/>
                    </a:lnTo>
                    <a:lnTo>
                      <a:pt x="314" y="2119"/>
                    </a:lnTo>
                    <a:lnTo>
                      <a:pt x="291" y="1758"/>
                    </a:lnTo>
                    <a:lnTo>
                      <a:pt x="268" y="1362"/>
                    </a:lnTo>
                    <a:lnTo>
                      <a:pt x="268" y="1094"/>
                    </a:lnTo>
                    <a:lnTo>
                      <a:pt x="338" y="745"/>
                    </a:lnTo>
                    <a:lnTo>
                      <a:pt x="384" y="454"/>
                    </a:lnTo>
                    <a:lnTo>
                      <a:pt x="384" y="454"/>
                    </a:lnTo>
                    <a:close/>
                  </a:path>
                </a:pathLst>
              </a:custGeom>
              <a:solidFill>
                <a:srgbClr val="F2D8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208" name="Freeform 8">
                <a:extLst>
                  <a:ext uri="{FF2B5EF4-FFF2-40B4-BE49-F238E27FC236}">
                    <a16:creationId xmlns:a16="http://schemas.microsoft.com/office/drawing/2014/main" id="{3EC0EC50-AED7-28A0-4F83-DD89FC5C16CF}"/>
                  </a:ext>
                </a:extLst>
              </p:cNvPr>
              <p:cNvSpPr>
                <a:spLocks/>
              </p:cNvSpPr>
              <p:nvPr/>
            </p:nvSpPr>
            <p:spPr bwMode="auto">
              <a:xfrm>
                <a:off x="1673" y="2630"/>
                <a:ext cx="154" cy="379"/>
              </a:xfrm>
              <a:custGeom>
                <a:avLst/>
                <a:gdLst>
                  <a:gd name="T0" fmla="*/ 0 w 198"/>
                  <a:gd name="T1" fmla="*/ 200 h 420"/>
                  <a:gd name="T2" fmla="*/ 59 w 198"/>
                  <a:gd name="T3" fmla="*/ 293 h 420"/>
                  <a:gd name="T4" fmla="*/ 93 w 198"/>
                  <a:gd name="T5" fmla="*/ 373 h 420"/>
                  <a:gd name="T6" fmla="*/ 152 w 198"/>
                  <a:gd name="T7" fmla="*/ 420 h 420"/>
                  <a:gd name="T8" fmla="*/ 198 w 198"/>
                  <a:gd name="T9" fmla="*/ 373 h 420"/>
                  <a:gd name="T10" fmla="*/ 163 w 198"/>
                  <a:gd name="T11" fmla="*/ 234 h 420"/>
                  <a:gd name="T12" fmla="*/ 163 w 198"/>
                  <a:gd name="T13" fmla="*/ 106 h 420"/>
                  <a:gd name="T14" fmla="*/ 198 w 198"/>
                  <a:gd name="T15" fmla="*/ 0 h 420"/>
                  <a:gd name="T16" fmla="*/ 93 w 198"/>
                  <a:gd name="T17" fmla="*/ 0 h 420"/>
                  <a:gd name="T18" fmla="*/ 0 w 198"/>
                  <a:gd name="T19" fmla="*/ 200 h 420"/>
                  <a:gd name="T20" fmla="*/ 0 w 198"/>
                  <a:gd name="T21" fmla="*/ 20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8" h="420">
                    <a:moveTo>
                      <a:pt x="0" y="200"/>
                    </a:moveTo>
                    <a:lnTo>
                      <a:pt x="59" y="293"/>
                    </a:lnTo>
                    <a:lnTo>
                      <a:pt x="93" y="373"/>
                    </a:lnTo>
                    <a:lnTo>
                      <a:pt x="152" y="420"/>
                    </a:lnTo>
                    <a:lnTo>
                      <a:pt x="198" y="373"/>
                    </a:lnTo>
                    <a:lnTo>
                      <a:pt x="163" y="234"/>
                    </a:lnTo>
                    <a:lnTo>
                      <a:pt x="163" y="106"/>
                    </a:lnTo>
                    <a:lnTo>
                      <a:pt x="198" y="0"/>
                    </a:lnTo>
                    <a:lnTo>
                      <a:pt x="93" y="0"/>
                    </a:lnTo>
                    <a:lnTo>
                      <a:pt x="0" y="200"/>
                    </a:lnTo>
                    <a:lnTo>
                      <a:pt x="0" y="200"/>
                    </a:lnTo>
                    <a:close/>
                  </a:path>
                </a:pathLst>
              </a:custGeom>
              <a:solidFill>
                <a:srgbClr val="F2D8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209" name="Freeform 9">
                <a:extLst>
                  <a:ext uri="{FF2B5EF4-FFF2-40B4-BE49-F238E27FC236}">
                    <a16:creationId xmlns:a16="http://schemas.microsoft.com/office/drawing/2014/main" id="{F3F9FA3B-62C3-BC88-217D-36D7B0C03C68}"/>
                  </a:ext>
                </a:extLst>
              </p:cNvPr>
              <p:cNvSpPr>
                <a:spLocks/>
              </p:cNvSpPr>
              <p:nvPr/>
            </p:nvSpPr>
            <p:spPr bwMode="auto">
              <a:xfrm>
                <a:off x="1798" y="2906"/>
                <a:ext cx="200" cy="259"/>
              </a:xfrm>
              <a:custGeom>
                <a:avLst/>
                <a:gdLst>
                  <a:gd name="T0" fmla="*/ 47 w 258"/>
                  <a:gd name="T1" fmla="*/ 0 h 289"/>
                  <a:gd name="T2" fmla="*/ 258 w 258"/>
                  <a:gd name="T3" fmla="*/ 289 h 289"/>
                  <a:gd name="T4" fmla="*/ 142 w 258"/>
                  <a:gd name="T5" fmla="*/ 255 h 289"/>
                  <a:gd name="T6" fmla="*/ 3 w 258"/>
                  <a:gd name="T7" fmla="*/ 196 h 289"/>
                  <a:gd name="T8" fmla="*/ 0 w 258"/>
                  <a:gd name="T9" fmla="*/ 80 h 289"/>
                  <a:gd name="T10" fmla="*/ 47 w 258"/>
                  <a:gd name="T11" fmla="*/ 0 h 289"/>
                  <a:gd name="T12" fmla="*/ 47 w 258"/>
                  <a:gd name="T13" fmla="*/ 0 h 289"/>
                </a:gdLst>
                <a:ahLst/>
                <a:cxnLst>
                  <a:cxn ang="0">
                    <a:pos x="T0" y="T1"/>
                  </a:cxn>
                  <a:cxn ang="0">
                    <a:pos x="T2" y="T3"/>
                  </a:cxn>
                  <a:cxn ang="0">
                    <a:pos x="T4" y="T5"/>
                  </a:cxn>
                  <a:cxn ang="0">
                    <a:pos x="T6" y="T7"/>
                  </a:cxn>
                  <a:cxn ang="0">
                    <a:pos x="T8" y="T9"/>
                  </a:cxn>
                  <a:cxn ang="0">
                    <a:pos x="T10" y="T11"/>
                  </a:cxn>
                  <a:cxn ang="0">
                    <a:pos x="T12" y="T13"/>
                  </a:cxn>
                </a:cxnLst>
                <a:rect l="0" t="0" r="r" b="b"/>
                <a:pathLst>
                  <a:path w="258" h="289">
                    <a:moveTo>
                      <a:pt x="47" y="0"/>
                    </a:moveTo>
                    <a:lnTo>
                      <a:pt x="258" y="289"/>
                    </a:lnTo>
                    <a:lnTo>
                      <a:pt x="142" y="255"/>
                    </a:lnTo>
                    <a:lnTo>
                      <a:pt x="3" y="196"/>
                    </a:lnTo>
                    <a:lnTo>
                      <a:pt x="0" y="80"/>
                    </a:lnTo>
                    <a:lnTo>
                      <a:pt x="47" y="0"/>
                    </a:lnTo>
                    <a:lnTo>
                      <a:pt x="47" y="0"/>
                    </a:lnTo>
                    <a:close/>
                  </a:path>
                </a:pathLst>
              </a:custGeom>
              <a:solidFill>
                <a:srgbClr val="FFFA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210" name="Freeform 10">
                <a:extLst>
                  <a:ext uri="{FF2B5EF4-FFF2-40B4-BE49-F238E27FC236}">
                    <a16:creationId xmlns:a16="http://schemas.microsoft.com/office/drawing/2014/main" id="{6643D37C-C460-CE5E-C10B-E5915F8C086F}"/>
                  </a:ext>
                </a:extLst>
              </p:cNvPr>
              <p:cNvSpPr>
                <a:spLocks/>
              </p:cNvSpPr>
              <p:nvPr/>
            </p:nvSpPr>
            <p:spPr bwMode="auto">
              <a:xfrm>
                <a:off x="1429" y="3270"/>
                <a:ext cx="951" cy="1252"/>
              </a:xfrm>
              <a:custGeom>
                <a:avLst/>
                <a:gdLst>
                  <a:gd name="T0" fmla="*/ 0 w 1223"/>
                  <a:gd name="T1" fmla="*/ 1294 h 1387"/>
                  <a:gd name="T2" fmla="*/ 221 w 1223"/>
                  <a:gd name="T3" fmla="*/ 1283 h 1387"/>
                  <a:gd name="T4" fmla="*/ 396 w 1223"/>
                  <a:gd name="T5" fmla="*/ 1108 h 1387"/>
                  <a:gd name="T6" fmla="*/ 605 w 1223"/>
                  <a:gd name="T7" fmla="*/ 804 h 1387"/>
                  <a:gd name="T8" fmla="*/ 768 w 1223"/>
                  <a:gd name="T9" fmla="*/ 688 h 1387"/>
                  <a:gd name="T10" fmla="*/ 825 w 1223"/>
                  <a:gd name="T11" fmla="*/ 874 h 1387"/>
                  <a:gd name="T12" fmla="*/ 850 w 1223"/>
                  <a:gd name="T13" fmla="*/ 1131 h 1387"/>
                  <a:gd name="T14" fmla="*/ 873 w 1223"/>
                  <a:gd name="T15" fmla="*/ 1294 h 1387"/>
                  <a:gd name="T16" fmla="*/ 1000 w 1223"/>
                  <a:gd name="T17" fmla="*/ 1387 h 1387"/>
                  <a:gd name="T18" fmla="*/ 1059 w 1223"/>
                  <a:gd name="T19" fmla="*/ 1131 h 1387"/>
                  <a:gd name="T20" fmla="*/ 1223 w 1223"/>
                  <a:gd name="T21" fmla="*/ 804 h 1387"/>
                  <a:gd name="T22" fmla="*/ 989 w 1223"/>
                  <a:gd name="T23" fmla="*/ 770 h 1387"/>
                  <a:gd name="T24" fmla="*/ 1036 w 1223"/>
                  <a:gd name="T25" fmla="*/ 454 h 1387"/>
                  <a:gd name="T26" fmla="*/ 907 w 1223"/>
                  <a:gd name="T27" fmla="*/ 36 h 1387"/>
                  <a:gd name="T28" fmla="*/ 477 w 1223"/>
                  <a:gd name="T29" fmla="*/ 0 h 1387"/>
                  <a:gd name="T30" fmla="*/ 221 w 1223"/>
                  <a:gd name="T31" fmla="*/ 82 h 1387"/>
                  <a:gd name="T32" fmla="*/ 337 w 1223"/>
                  <a:gd name="T33" fmla="*/ 454 h 1387"/>
                  <a:gd name="T34" fmla="*/ 325 w 1223"/>
                  <a:gd name="T35" fmla="*/ 722 h 1387"/>
                  <a:gd name="T36" fmla="*/ 175 w 1223"/>
                  <a:gd name="T37" fmla="*/ 1119 h 1387"/>
                  <a:gd name="T38" fmla="*/ 0 w 1223"/>
                  <a:gd name="T39" fmla="*/ 1294 h 1387"/>
                  <a:gd name="T40" fmla="*/ 0 w 1223"/>
                  <a:gd name="T41" fmla="*/ 1294 h 1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23" h="1387">
                    <a:moveTo>
                      <a:pt x="0" y="1294"/>
                    </a:moveTo>
                    <a:lnTo>
                      <a:pt x="221" y="1283"/>
                    </a:lnTo>
                    <a:lnTo>
                      <a:pt x="396" y="1108"/>
                    </a:lnTo>
                    <a:lnTo>
                      <a:pt x="605" y="804"/>
                    </a:lnTo>
                    <a:lnTo>
                      <a:pt x="768" y="688"/>
                    </a:lnTo>
                    <a:lnTo>
                      <a:pt x="825" y="874"/>
                    </a:lnTo>
                    <a:lnTo>
                      <a:pt x="850" y="1131"/>
                    </a:lnTo>
                    <a:lnTo>
                      <a:pt x="873" y="1294"/>
                    </a:lnTo>
                    <a:lnTo>
                      <a:pt x="1000" y="1387"/>
                    </a:lnTo>
                    <a:lnTo>
                      <a:pt x="1059" y="1131"/>
                    </a:lnTo>
                    <a:lnTo>
                      <a:pt x="1223" y="804"/>
                    </a:lnTo>
                    <a:lnTo>
                      <a:pt x="989" y="770"/>
                    </a:lnTo>
                    <a:lnTo>
                      <a:pt x="1036" y="454"/>
                    </a:lnTo>
                    <a:lnTo>
                      <a:pt x="907" y="36"/>
                    </a:lnTo>
                    <a:lnTo>
                      <a:pt x="477" y="0"/>
                    </a:lnTo>
                    <a:lnTo>
                      <a:pt x="221" y="82"/>
                    </a:lnTo>
                    <a:lnTo>
                      <a:pt x="337" y="454"/>
                    </a:lnTo>
                    <a:lnTo>
                      <a:pt x="325" y="722"/>
                    </a:lnTo>
                    <a:lnTo>
                      <a:pt x="175" y="1119"/>
                    </a:lnTo>
                    <a:lnTo>
                      <a:pt x="0" y="1294"/>
                    </a:lnTo>
                    <a:lnTo>
                      <a:pt x="0" y="1294"/>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211" name="Freeform 11">
                <a:extLst>
                  <a:ext uri="{FF2B5EF4-FFF2-40B4-BE49-F238E27FC236}">
                    <a16:creationId xmlns:a16="http://schemas.microsoft.com/office/drawing/2014/main" id="{7DB436FB-5B9C-E96D-B159-364737471134}"/>
                  </a:ext>
                </a:extLst>
              </p:cNvPr>
              <p:cNvSpPr>
                <a:spLocks/>
              </p:cNvSpPr>
              <p:nvPr/>
            </p:nvSpPr>
            <p:spPr bwMode="auto">
              <a:xfrm>
                <a:off x="1827" y="2966"/>
                <a:ext cx="90" cy="788"/>
              </a:xfrm>
              <a:custGeom>
                <a:avLst/>
                <a:gdLst>
                  <a:gd name="T0" fmla="*/ 11 w 116"/>
                  <a:gd name="T1" fmla="*/ 0 h 874"/>
                  <a:gd name="T2" fmla="*/ 0 w 116"/>
                  <a:gd name="T3" fmla="*/ 747 h 874"/>
                  <a:gd name="T4" fmla="*/ 81 w 116"/>
                  <a:gd name="T5" fmla="*/ 874 h 874"/>
                  <a:gd name="T6" fmla="*/ 104 w 116"/>
                  <a:gd name="T7" fmla="*/ 699 h 874"/>
                  <a:gd name="T8" fmla="*/ 116 w 116"/>
                  <a:gd name="T9" fmla="*/ 174 h 874"/>
                  <a:gd name="T10" fmla="*/ 11 w 116"/>
                  <a:gd name="T11" fmla="*/ 0 h 874"/>
                  <a:gd name="T12" fmla="*/ 11 w 116"/>
                  <a:gd name="T13" fmla="*/ 0 h 874"/>
                </a:gdLst>
                <a:ahLst/>
                <a:cxnLst>
                  <a:cxn ang="0">
                    <a:pos x="T0" y="T1"/>
                  </a:cxn>
                  <a:cxn ang="0">
                    <a:pos x="T2" y="T3"/>
                  </a:cxn>
                  <a:cxn ang="0">
                    <a:pos x="T4" y="T5"/>
                  </a:cxn>
                  <a:cxn ang="0">
                    <a:pos x="T6" y="T7"/>
                  </a:cxn>
                  <a:cxn ang="0">
                    <a:pos x="T8" y="T9"/>
                  </a:cxn>
                  <a:cxn ang="0">
                    <a:pos x="T10" y="T11"/>
                  </a:cxn>
                  <a:cxn ang="0">
                    <a:pos x="T12" y="T13"/>
                  </a:cxn>
                </a:cxnLst>
                <a:rect l="0" t="0" r="r" b="b"/>
                <a:pathLst>
                  <a:path w="116" h="874">
                    <a:moveTo>
                      <a:pt x="11" y="0"/>
                    </a:moveTo>
                    <a:lnTo>
                      <a:pt x="0" y="747"/>
                    </a:lnTo>
                    <a:lnTo>
                      <a:pt x="81" y="874"/>
                    </a:lnTo>
                    <a:lnTo>
                      <a:pt x="104" y="699"/>
                    </a:lnTo>
                    <a:lnTo>
                      <a:pt x="116" y="174"/>
                    </a:lnTo>
                    <a:lnTo>
                      <a:pt x="11" y="0"/>
                    </a:lnTo>
                    <a:lnTo>
                      <a:pt x="11" y="0"/>
                    </a:lnTo>
                    <a:close/>
                  </a:path>
                </a:pathLst>
              </a:custGeom>
              <a:solidFill>
                <a:srgbClr val="E5A5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212" name="Freeform 12">
                <a:extLst>
                  <a:ext uri="{FF2B5EF4-FFF2-40B4-BE49-F238E27FC236}">
                    <a16:creationId xmlns:a16="http://schemas.microsoft.com/office/drawing/2014/main" id="{81BDCD89-9DFF-FD24-A56A-08DED4C4F86D}"/>
                  </a:ext>
                </a:extLst>
              </p:cNvPr>
              <p:cNvSpPr>
                <a:spLocks/>
              </p:cNvSpPr>
              <p:nvPr/>
            </p:nvSpPr>
            <p:spPr bwMode="auto">
              <a:xfrm>
                <a:off x="1474" y="2652"/>
                <a:ext cx="834" cy="1145"/>
              </a:xfrm>
              <a:custGeom>
                <a:avLst/>
                <a:gdLst>
                  <a:gd name="T0" fmla="*/ 483 w 1072"/>
                  <a:gd name="T1" fmla="*/ 273 h 1269"/>
                  <a:gd name="T2" fmla="*/ 700 w 1072"/>
                  <a:gd name="T3" fmla="*/ 197 h 1269"/>
                  <a:gd name="T4" fmla="*/ 1025 w 1072"/>
                  <a:gd name="T5" fmla="*/ 0 h 1269"/>
                  <a:gd name="T6" fmla="*/ 886 w 1072"/>
                  <a:gd name="T7" fmla="*/ 395 h 1269"/>
                  <a:gd name="T8" fmla="*/ 1072 w 1072"/>
                  <a:gd name="T9" fmla="*/ 652 h 1269"/>
                  <a:gd name="T10" fmla="*/ 1014 w 1072"/>
                  <a:gd name="T11" fmla="*/ 1095 h 1269"/>
                  <a:gd name="T12" fmla="*/ 768 w 1072"/>
                  <a:gd name="T13" fmla="*/ 1210 h 1269"/>
                  <a:gd name="T14" fmla="*/ 782 w 1072"/>
                  <a:gd name="T15" fmla="*/ 1047 h 1269"/>
                  <a:gd name="T16" fmla="*/ 723 w 1072"/>
                  <a:gd name="T17" fmla="*/ 768 h 1269"/>
                  <a:gd name="T18" fmla="*/ 489 w 1072"/>
                  <a:gd name="T19" fmla="*/ 838 h 1269"/>
                  <a:gd name="T20" fmla="*/ 234 w 1072"/>
                  <a:gd name="T21" fmla="*/ 827 h 1269"/>
                  <a:gd name="T22" fmla="*/ 234 w 1072"/>
                  <a:gd name="T23" fmla="*/ 979 h 1269"/>
                  <a:gd name="T24" fmla="*/ 303 w 1072"/>
                  <a:gd name="T25" fmla="*/ 1269 h 1269"/>
                  <a:gd name="T26" fmla="*/ 0 w 1072"/>
                  <a:gd name="T27" fmla="*/ 1269 h 1269"/>
                  <a:gd name="T28" fmla="*/ 71 w 1072"/>
                  <a:gd name="T29" fmla="*/ 1176 h 1269"/>
                  <a:gd name="T30" fmla="*/ 141 w 1072"/>
                  <a:gd name="T31" fmla="*/ 954 h 1269"/>
                  <a:gd name="T32" fmla="*/ 164 w 1072"/>
                  <a:gd name="T33" fmla="*/ 827 h 1269"/>
                  <a:gd name="T34" fmla="*/ 94 w 1072"/>
                  <a:gd name="T35" fmla="*/ 711 h 1269"/>
                  <a:gd name="T36" fmla="*/ 118 w 1072"/>
                  <a:gd name="T37" fmla="*/ 536 h 1269"/>
                  <a:gd name="T38" fmla="*/ 234 w 1072"/>
                  <a:gd name="T39" fmla="*/ 395 h 1269"/>
                  <a:gd name="T40" fmla="*/ 339 w 1072"/>
                  <a:gd name="T41" fmla="*/ 348 h 1269"/>
                  <a:gd name="T42" fmla="*/ 417 w 1072"/>
                  <a:gd name="T43" fmla="*/ 351 h 1269"/>
                  <a:gd name="T44" fmla="*/ 432 w 1072"/>
                  <a:gd name="T45" fmla="*/ 477 h 1269"/>
                  <a:gd name="T46" fmla="*/ 630 w 1072"/>
                  <a:gd name="T47" fmla="*/ 570 h 1269"/>
                  <a:gd name="T48" fmla="*/ 652 w 1072"/>
                  <a:gd name="T49" fmla="*/ 500 h 1269"/>
                  <a:gd name="T50" fmla="*/ 571 w 1072"/>
                  <a:gd name="T51" fmla="*/ 406 h 1269"/>
                  <a:gd name="T52" fmla="*/ 483 w 1072"/>
                  <a:gd name="T53" fmla="*/ 273 h 1269"/>
                  <a:gd name="T54" fmla="*/ 483 w 1072"/>
                  <a:gd name="T55" fmla="*/ 273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72" h="1269">
                    <a:moveTo>
                      <a:pt x="483" y="273"/>
                    </a:moveTo>
                    <a:lnTo>
                      <a:pt x="700" y="197"/>
                    </a:lnTo>
                    <a:lnTo>
                      <a:pt x="1025" y="0"/>
                    </a:lnTo>
                    <a:lnTo>
                      <a:pt x="886" y="395"/>
                    </a:lnTo>
                    <a:lnTo>
                      <a:pt x="1072" y="652"/>
                    </a:lnTo>
                    <a:lnTo>
                      <a:pt x="1014" y="1095"/>
                    </a:lnTo>
                    <a:lnTo>
                      <a:pt x="768" y="1210"/>
                    </a:lnTo>
                    <a:lnTo>
                      <a:pt x="782" y="1047"/>
                    </a:lnTo>
                    <a:lnTo>
                      <a:pt x="723" y="768"/>
                    </a:lnTo>
                    <a:lnTo>
                      <a:pt x="489" y="838"/>
                    </a:lnTo>
                    <a:lnTo>
                      <a:pt x="234" y="827"/>
                    </a:lnTo>
                    <a:lnTo>
                      <a:pt x="234" y="979"/>
                    </a:lnTo>
                    <a:lnTo>
                      <a:pt x="303" y="1269"/>
                    </a:lnTo>
                    <a:lnTo>
                      <a:pt x="0" y="1269"/>
                    </a:lnTo>
                    <a:lnTo>
                      <a:pt x="71" y="1176"/>
                    </a:lnTo>
                    <a:lnTo>
                      <a:pt x="141" y="954"/>
                    </a:lnTo>
                    <a:lnTo>
                      <a:pt x="164" y="827"/>
                    </a:lnTo>
                    <a:lnTo>
                      <a:pt x="94" y="711"/>
                    </a:lnTo>
                    <a:lnTo>
                      <a:pt x="118" y="536"/>
                    </a:lnTo>
                    <a:lnTo>
                      <a:pt x="234" y="395"/>
                    </a:lnTo>
                    <a:lnTo>
                      <a:pt x="339" y="348"/>
                    </a:lnTo>
                    <a:lnTo>
                      <a:pt x="417" y="351"/>
                    </a:lnTo>
                    <a:lnTo>
                      <a:pt x="432" y="477"/>
                    </a:lnTo>
                    <a:lnTo>
                      <a:pt x="630" y="570"/>
                    </a:lnTo>
                    <a:lnTo>
                      <a:pt x="652" y="500"/>
                    </a:lnTo>
                    <a:lnTo>
                      <a:pt x="571" y="406"/>
                    </a:lnTo>
                    <a:lnTo>
                      <a:pt x="483" y="273"/>
                    </a:lnTo>
                    <a:lnTo>
                      <a:pt x="483" y="273"/>
                    </a:lnTo>
                    <a:close/>
                  </a:path>
                </a:pathLst>
              </a:custGeom>
              <a:solidFill>
                <a:srgbClr val="3FA5B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213" name="Freeform 13">
                <a:extLst>
                  <a:ext uri="{FF2B5EF4-FFF2-40B4-BE49-F238E27FC236}">
                    <a16:creationId xmlns:a16="http://schemas.microsoft.com/office/drawing/2014/main" id="{A8546CFE-6F05-A153-558C-E1526B3EDBC4}"/>
                  </a:ext>
                </a:extLst>
              </p:cNvPr>
              <p:cNvSpPr>
                <a:spLocks/>
              </p:cNvSpPr>
              <p:nvPr/>
            </p:nvSpPr>
            <p:spPr bwMode="auto">
              <a:xfrm>
                <a:off x="2143" y="1213"/>
                <a:ext cx="1813" cy="409"/>
              </a:xfrm>
              <a:custGeom>
                <a:avLst/>
                <a:gdLst>
                  <a:gd name="T0" fmla="*/ 181 w 2329"/>
                  <a:gd name="T1" fmla="*/ 431 h 454"/>
                  <a:gd name="T2" fmla="*/ 297 w 2329"/>
                  <a:gd name="T3" fmla="*/ 454 h 454"/>
                  <a:gd name="T4" fmla="*/ 518 w 2329"/>
                  <a:gd name="T5" fmla="*/ 407 h 454"/>
                  <a:gd name="T6" fmla="*/ 763 w 2329"/>
                  <a:gd name="T7" fmla="*/ 314 h 454"/>
                  <a:gd name="T8" fmla="*/ 1088 w 2329"/>
                  <a:gd name="T9" fmla="*/ 220 h 454"/>
                  <a:gd name="T10" fmla="*/ 1344 w 2329"/>
                  <a:gd name="T11" fmla="*/ 198 h 454"/>
                  <a:gd name="T12" fmla="*/ 1706 w 2329"/>
                  <a:gd name="T13" fmla="*/ 198 h 454"/>
                  <a:gd name="T14" fmla="*/ 2166 w 2329"/>
                  <a:gd name="T15" fmla="*/ 243 h 454"/>
                  <a:gd name="T16" fmla="*/ 2329 w 2329"/>
                  <a:gd name="T17" fmla="*/ 198 h 454"/>
                  <a:gd name="T18" fmla="*/ 2097 w 2329"/>
                  <a:gd name="T19" fmla="*/ 34 h 454"/>
                  <a:gd name="T20" fmla="*/ 1793 w 2329"/>
                  <a:gd name="T21" fmla="*/ 0 h 454"/>
                  <a:gd name="T22" fmla="*/ 1341 w 2329"/>
                  <a:gd name="T23" fmla="*/ 11 h 454"/>
                  <a:gd name="T24" fmla="*/ 926 w 2329"/>
                  <a:gd name="T25" fmla="*/ 59 h 454"/>
                  <a:gd name="T26" fmla="*/ 274 w 2329"/>
                  <a:gd name="T27" fmla="*/ 105 h 454"/>
                  <a:gd name="T28" fmla="*/ 531 w 2329"/>
                  <a:gd name="T29" fmla="*/ 175 h 454"/>
                  <a:gd name="T30" fmla="*/ 367 w 2329"/>
                  <a:gd name="T31" fmla="*/ 268 h 454"/>
                  <a:gd name="T32" fmla="*/ 0 w 2329"/>
                  <a:gd name="T33" fmla="*/ 407 h 454"/>
                  <a:gd name="T34" fmla="*/ 181 w 2329"/>
                  <a:gd name="T35" fmla="*/ 431 h 454"/>
                  <a:gd name="T36" fmla="*/ 181 w 2329"/>
                  <a:gd name="T37" fmla="*/ 431 h 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9" h="454">
                    <a:moveTo>
                      <a:pt x="181" y="431"/>
                    </a:moveTo>
                    <a:lnTo>
                      <a:pt x="297" y="454"/>
                    </a:lnTo>
                    <a:lnTo>
                      <a:pt x="518" y="407"/>
                    </a:lnTo>
                    <a:lnTo>
                      <a:pt x="763" y="314"/>
                    </a:lnTo>
                    <a:lnTo>
                      <a:pt x="1088" y="220"/>
                    </a:lnTo>
                    <a:lnTo>
                      <a:pt x="1344" y="198"/>
                    </a:lnTo>
                    <a:lnTo>
                      <a:pt x="1706" y="198"/>
                    </a:lnTo>
                    <a:lnTo>
                      <a:pt x="2166" y="243"/>
                    </a:lnTo>
                    <a:lnTo>
                      <a:pt x="2329" y="198"/>
                    </a:lnTo>
                    <a:lnTo>
                      <a:pt x="2097" y="34"/>
                    </a:lnTo>
                    <a:lnTo>
                      <a:pt x="1793" y="0"/>
                    </a:lnTo>
                    <a:lnTo>
                      <a:pt x="1341" y="11"/>
                    </a:lnTo>
                    <a:lnTo>
                      <a:pt x="926" y="59"/>
                    </a:lnTo>
                    <a:lnTo>
                      <a:pt x="274" y="105"/>
                    </a:lnTo>
                    <a:lnTo>
                      <a:pt x="531" y="175"/>
                    </a:lnTo>
                    <a:lnTo>
                      <a:pt x="367" y="268"/>
                    </a:lnTo>
                    <a:lnTo>
                      <a:pt x="0" y="407"/>
                    </a:lnTo>
                    <a:lnTo>
                      <a:pt x="181" y="431"/>
                    </a:lnTo>
                    <a:lnTo>
                      <a:pt x="181" y="431"/>
                    </a:lnTo>
                    <a:close/>
                  </a:path>
                </a:pathLst>
              </a:custGeom>
              <a:solidFill>
                <a:srgbClr val="F2D8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214" name="Freeform 14">
                <a:extLst>
                  <a:ext uri="{FF2B5EF4-FFF2-40B4-BE49-F238E27FC236}">
                    <a16:creationId xmlns:a16="http://schemas.microsoft.com/office/drawing/2014/main" id="{CB6A5196-34A4-9AE5-351B-298462D899C9}"/>
                  </a:ext>
                </a:extLst>
              </p:cNvPr>
              <p:cNvSpPr>
                <a:spLocks/>
              </p:cNvSpPr>
              <p:nvPr/>
            </p:nvSpPr>
            <p:spPr bwMode="auto">
              <a:xfrm>
                <a:off x="2033" y="2854"/>
                <a:ext cx="263" cy="433"/>
              </a:xfrm>
              <a:custGeom>
                <a:avLst/>
                <a:gdLst>
                  <a:gd name="T0" fmla="*/ 0 w 338"/>
                  <a:gd name="T1" fmla="*/ 34 h 481"/>
                  <a:gd name="T2" fmla="*/ 80 w 338"/>
                  <a:gd name="T3" fmla="*/ 120 h 481"/>
                  <a:gd name="T4" fmla="*/ 158 w 338"/>
                  <a:gd name="T5" fmla="*/ 215 h 481"/>
                  <a:gd name="T6" fmla="*/ 232 w 338"/>
                  <a:gd name="T7" fmla="*/ 316 h 481"/>
                  <a:gd name="T8" fmla="*/ 338 w 338"/>
                  <a:gd name="T9" fmla="*/ 481 h 481"/>
                  <a:gd name="T10" fmla="*/ 338 w 338"/>
                  <a:gd name="T11" fmla="*/ 356 h 481"/>
                  <a:gd name="T12" fmla="*/ 266 w 338"/>
                  <a:gd name="T13" fmla="*/ 260 h 481"/>
                  <a:gd name="T14" fmla="*/ 181 w 338"/>
                  <a:gd name="T15" fmla="*/ 164 h 481"/>
                  <a:gd name="T16" fmla="*/ 103 w 338"/>
                  <a:gd name="T17" fmla="*/ 74 h 481"/>
                  <a:gd name="T18" fmla="*/ 40 w 338"/>
                  <a:gd name="T19" fmla="*/ 0 h 481"/>
                  <a:gd name="T20" fmla="*/ 0 w 338"/>
                  <a:gd name="T21" fmla="*/ 34 h 481"/>
                  <a:gd name="T22" fmla="*/ 0 w 338"/>
                  <a:gd name="T23" fmla="*/ 3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8" h="481">
                    <a:moveTo>
                      <a:pt x="0" y="34"/>
                    </a:moveTo>
                    <a:lnTo>
                      <a:pt x="80" y="120"/>
                    </a:lnTo>
                    <a:lnTo>
                      <a:pt x="158" y="215"/>
                    </a:lnTo>
                    <a:lnTo>
                      <a:pt x="232" y="316"/>
                    </a:lnTo>
                    <a:lnTo>
                      <a:pt x="338" y="481"/>
                    </a:lnTo>
                    <a:lnTo>
                      <a:pt x="338" y="356"/>
                    </a:lnTo>
                    <a:lnTo>
                      <a:pt x="266" y="260"/>
                    </a:lnTo>
                    <a:lnTo>
                      <a:pt x="181" y="164"/>
                    </a:lnTo>
                    <a:lnTo>
                      <a:pt x="103" y="74"/>
                    </a:lnTo>
                    <a:lnTo>
                      <a:pt x="40" y="0"/>
                    </a:lnTo>
                    <a:lnTo>
                      <a:pt x="0" y="34"/>
                    </a:lnTo>
                    <a:lnTo>
                      <a:pt x="0" y="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215" name="Freeform 15">
                <a:extLst>
                  <a:ext uri="{FF2B5EF4-FFF2-40B4-BE49-F238E27FC236}">
                    <a16:creationId xmlns:a16="http://schemas.microsoft.com/office/drawing/2014/main" id="{4E53B680-7779-E5BA-33A2-7673AA89CCE7}"/>
                  </a:ext>
                </a:extLst>
              </p:cNvPr>
              <p:cNvSpPr>
                <a:spLocks/>
              </p:cNvSpPr>
              <p:nvPr/>
            </p:nvSpPr>
            <p:spPr bwMode="auto">
              <a:xfrm>
                <a:off x="2085" y="2647"/>
                <a:ext cx="554" cy="561"/>
              </a:xfrm>
              <a:custGeom>
                <a:avLst/>
                <a:gdLst>
                  <a:gd name="T0" fmla="*/ 0 w 949"/>
                  <a:gd name="T1" fmla="*/ 768 h 830"/>
                  <a:gd name="T2" fmla="*/ 78 w 949"/>
                  <a:gd name="T3" fmla="*/ 713 h 830"/>
                  <a:gd name="T4" fmla="*/ 141 w 949"/>
                  <a:gd name="T5" fmla="*/ 695 h 830"/>
                  <a:gd name="T6" fmla="*/ 232 w 949"/>
                  <a:gd name="T7" fmla="*/ 576 h 830"/>
                  <a:gd name="T8" fmla="*/ 462 w 949"/>
                  <a:gd name="T9" fmla="*/ 378 h 830"/>
                  <a:gd name="T10" fmla="*/ 660 w 949"/>
                  <a:gd name="T11" fmla="*/ 209 h 830"/>
                  <a:gd name="T12" fmla="*/ 892 w 949"/>
                  <a:gd name="T13" fmla="*/ 0 h 830"/>
                  <a:gd name="T14" fmla="*/ 949 w 949"/>
                  <a:gd name="T15" fmla="*/ 40 h 830"/>
                  <a:gd name="T16" fmla="*/ 780 w 949"/>
                  <a:gd name="T17" fmla="*/ 186 h 830"/>
                  <a:gd name="T18" fmla="*/ 519 w 949"/>
                  <a:gd name="T19" fmla="*/ 401 h 830"/>
                  <a:gd name="T20" fmla="*/ 333 w 949"/>
                  <a:gd name="T21" fmla="*/ 570 h 830"/>
                  <a:gd name="T22" fmla="*/ 164 w 949"/>
                  <a:gd name="T23" fmla="*/ 724 h 830"/>
                  <a:gd name="T24" fmla="*/ 84 w 949"/>
                  <a:gd name="T25" fmla="*/ 773 h 830"/>
                  <a:gd name="T26" fmla="*/ 29 w 949"/>
                  <a:gd name="T27" fmla="*/ 830 h 830"/>
                  <a:gd name="T28" fmla="*/ 23 w 949"/>
                  <a:gd name="T29" fmla="*/ 802 h 830"/>
                  <a:gd name="T30" fmla="*/ 0 w 949"/>
                  <a:gd name="T31" fmla="*/ 768 h 830"/>
                  <a:gd name="T32" fmla="*/ 0 w 949"/>
                  <a:gd name="T33" fmla="*/ 768 h 8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49" h="830">
                    <a:moveTo>
                      <a:pt x="0" y="768"/>
                    </a:moveTo>
                    <a:lnTo>
                      <a:pt x="78" y="713"/>
                    </a:lnTo>
                    <a:lnTo>
                      <a:pt x="141" y="695"/>
                    </a:lnTo>
                    <a:lnTo>
                      <a:pt x="232" y="576"/>
                    </a:lnTo>
                    <a:lnTo>
                      <a:pt x="462" y="378"/>
                    </a:lnTo>
                    <a:lnTo>
                      <a:pt x="660" y="209"/>
                    </a:lnTo>
                    <a:lnTo>
                      <a:pt x="892" y="0"/>
                    </a:lnTo>
                    <a:lnTo>
                      <a:pt x="949" y="40"/>
                    </a:lnTo>
                    <a:lnTo>
                      <a:pt x="780" y="186"/>
                    </a:lnTo>
                    <a:lnTo>
                      <a:pt x="519" y="401"/>
                    </a:lnTo>
                    <a:lnTo>
                      <a:pt x="333" y="570"/>
                    </a:lnTo>
                    <a:lnTo>
                      <a:pt x="164" y="724"/>
                    </a:lnTo>
                    <a:lnTo>
                      <a:pt x="84" y="773"/>
                    </a:lnTo>
                    <a:lnTo>
                      <a:pt x="29" y="830"/>
                    </a:lnTo>
                    <a:lnTo>
                      <a:pt x="23" y="802"/>
                    </a:lnTo>
                    <a:lnTo>
                      <a:pt x="0" y="768"/>
                    </a:lnTo>
                    <a:lnTo>
                      <a:pt x="0" y="76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216" name="Freeform 16">
                <a:extLst>
                  <a:ext uri="{FF2B5EF4-FFF2-40B4-BE49-F238E27FC236}">
                    <a16:creationId xmlns:a16="http://schemas.microsoft.com/office/drawing/2014/main" id="{A1E07287-220B-EB39-956B-F9FCC069B1A0}"/>
                  </a:ext>
                </a:extLst>
              </p:cNvPr>
              <p:cNvSpPr>
                <a:spLocks/>
              </p:cNvSpPr>
              <p:nvPr/>
            </p:nvSpPr>
            <p:spPr bwMode="auto">
              <a:xfrm>
                <a:off x="1726" y="3006"/>
                <a:ext cx="487" cy="214"/>
              </a:xfrm>
              <a:custGeom>
                <a:avLst/>
                <a:gdLst>
                  <a:gd name="T0" fmla="*/ 0 w 626"/>
                  <a:gd name="T1" fmla="*/ 46 h 238"/>
                  <a:gd name="T2" fmla="*/ 84 w 626"/>
                  <a:gd name="T3" fmla="*/ 97 h 238"/>
                  <a:gd name="T4" fmla="*/ 168 w 626"/>
                  <a:gd name="T5" fmla="*/ 145 h 238"/>
                  <a:gd name="T6" fmla="*/ 280 w 626"/>
                  <a:gd name="T7" fmla="*/ 185 h 238"/>
                  <a:gd name="T8" fmla="*/ 388 w 626"/>
                  <a:gd name="T9" fmla="*/ 198 h 238"/>
                  <a:gd name="T10" fmla="*/ 485 w 626"/>
                  <a:gd name="T11" fmla="*/ 192 h 238"/>
                  <a:gd name="T12" fmla="*/ 529 w 626"/>
                  <a:gd name="T13" fmla="*/ 238 h 238"/>
                  <a:gd name="T14" fmla="*/ 626 w 626"/>
                  <a:gd name="T15" fmla="*/ 192 h 238"/>
                  <a:gd name="T16" fmla="*/ 609 w 626"/>
                  <a:gd name="T17" fmla="*/ 97 h 238"/>
                  <a:gd name="T18" fmla="*/ 552 w 626"/>
                  <a:gd name="T19" fmla="*/ 135 h 238"/>
                  <a:gd name="T20" fmla="*/ 575 w 626"/>
                  <a:gd name="T21" fmla="*/ 175 h 238"/>
                  <a:gd name="T22" fmla="*/ 536 w 626"/>
                  <a:gd name="T23" fmla="*/ 198 h 238"/>
                  <a:gd name="T24" fmla="*/ 491 w 626"/>
                  <a:gd name="T25" fmla="*/ 158 h 238"/>
                  <a:gd name="T26" fmla="*/ 405 w 626"/>
                  <a:gd name="T27" fmla="*/ 158 h 238"/>
                  <a:gd name="T28" fmla="*/ 310 w 626"/>
                  <a:gd name="T29" fmla="*/ 147 h 238"/>
                  <a:gd name="T30" fmla="*/ 196 w 626"/>
                  <a:gd name="T31" fmla="*/ 109 h 238"/>
                  <a:gd name="T32" fmla="*/ 84 w 626"/>
                  <a:gd name="T33" fmla="*/ 57 h 238"/>
                  <a:gd name="T34" fmla="*/ 0 w 626"/>
                  <a:gd name="T35" fmla="*/ 0 h 238"/>
                  <a:gd name="T36" fmla="*/ 0 w 626"/>
                  <a:gd name="T37" fmla="*/ 46 h 238"/>
                  <a:gd name="T38" fmla="*/ 0 w 626"/>
                  <a:gd name="T39" fmla="*/ 46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6" h="238">
                    <a:moveTo>
                      <a:pt x="0" y="46"/>
                    </a:moveTo>
                    <a:lnTo>
                      <a:pt x="84" y="97"/>
                    </a:lnTo>
                    <a:lnTo>
                      <a:pt x="168" y="145"/>
                    </a:lnTo>
                    <a:lnTo>
                      <a:pt x="280" y="185"/>
                    </a:lnTo>
                    <a:lnTo>
                      <a:pt x="388" y="198"/>
                    </a:lnTo>
                    <a:lnTo>
                      <a:pt x="485" y="192"/>
                    </a:lnTo>
                    <a:lnTo>
                      <a:pt x="529" y="238"/>
                    </a:lnTo>
                    <a:lnTo>
                      <a:pt x="626" y="192"/>
                    </a:lnTo>
                    <a:lnTo>
                      <a:pt x="609" y="97"/>
                    </a:lnTo>
                    <a:lnTo>
                      <a:pt x="552" y="135"/>
                    </a:lnTo>
                    <a:lnTo>
                      <a:pt x="575" y="175"/>
                    </a:lnTo>
                    <a:lnTo>
                      <a:pt x="536" y="198"/>
                    </a:lnTo>
                    <a:lnTo>
                      <a:pt x="491" y="158"/>
                    </a:lnTo>
                    <a:lnTo>
                      <a:pt x="405" y="158"/>
                    </a:lnTo>
                    <a:lnTo>
                      <a:pt x="310" y="147"/>
                    </a:lnTo>
                    <a:lnTo>
                      <a:pt x="196" y="109"/>
                    </a:lnTo>
                    <a:lnTo>
                      <a:pt x="84" y="57"/>
                    </a:lnTo>
                    <a:lnTo>
                      <a:pt x="0" y="0"/>
                    </a:lnTo>
                    <a:lnTo>
                      <a:pt x="0" y="46"/>
                    </a:lnTo>
                    <a:lnTo>
                      <a:pt x="0" y="4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217" name="Freeform 17">
                <a:extLst>
                  <a:ext uri="{FF2B5EF4-FFF2-40B4-BE49-F238E27FC236}">
                    <a16:creationId xmlns:a16="http://schemas.microsoft.com/office/drawing/2014/main" id="{0259E5E9-D63E-C746-04CF-EEF0698D21DE}"/>
                  </a:ext>
                </a:extLst>
              </p:cNvPr>
              <p:cNvSpPr>
                <a:spLocks/>
              </p:cNvSpPr>
              <p:nvPr/>
            </p:nvSpPr>
            <p:spPr bwMode="auto">
              <a:xfrm>
                <a:off x="1822" y="2507"/>
                <a:ext cx="540" cy="423"/>
              </a:xfrm>
              <a:custGeom>
                <a:avLst/>
                <a:gdLst>
                  <a:gd name="T0" fmla="*/ 0 w 694"/>
                  <a:gd name="T1" fmla="*/ 470 h 470"/>
                  <a:gd name="T2" fmla="*/ 55 w 694"/>
                  <a:gd name="T3" fmla="*/ 464 h 470"/>
                  <a:gd name="T4" fmla="*/ 169 w 694"/>
                  <a:gd name="T5" fmla="*/ 413 h 470"/>
                  <a:gd name="T6" fmla="*/ 276 w 694"/>
                  <a:gd name="T7" fmla="*/ 367 h 470"/>
                  <a:gd name="T8" fmla="*/ 395 w 694"/>
                  <a:gd name="T9" fmla="*/ 310 h 470"/>
                  <a:gd name="T10" fmla="*/ 519 w 694"/>
                  <a:gd name="T11" fmla="*/ 238 h 470"/>
                  <a:gd name="T12" fmla="*/ 597 w 694"/>
                  <a:gd name="T13" fmla="*/ 169 h 470"/>
                  <a:gd name="T14" fmla="*/ 597 w 694"/>
                  <a:gd name="T15" fmla="*/ 112 h 470"/>
                  <a:gd name="T16" fmla="*/ 665 w 694"/>
                  <a:gd name="T17" fmla="*/ 74 h 470"/>
                  <a:gd name="T18" fmla="*/ 694 w 694"/>
                  <a:gd name="T19" fmla="*/ 46 h 470"/>
                  <a:gd name="T20" fmla="*/ 682 w 694"/>
                  <a:gd name="T21" fmla="*/ 11 h 470"/>
                  <a:gd name="T22" fmla="*/ 608 w 694"/>
                  <a:gd name="T23" fmla="*/ 6 h 470"/>
                  <a:gd name="T24" fmla="*/ 536 w 694"/>
                  <a:gd name="T25" fmla="*/ 0 h 470"/>
                  <a:gd name="T26" fmla="*/ 542 w 694"/>
                  <a:gd name="T27" fmla="*/ 107 h 470"/>
                  <a:gd name="T28" fmla="*/ 502 w 694"/>
                  <a:gd name="T29" fmla="*/ 164 h 470"/>
                  <a:gd name="T30" fmla="*/ 439 w 694"/>
                  <a:gd name="T31" fmla="*/ 215 h 470"/>
                  <a:gd name="T32" fmla="*/ 327 w 694"/>
                  <a:gd name="T33" fmla="*/ 283 h 470"/>
                  <a:gd name="T34" fmla="*/ 175 w 694"/>
                  <a:gd name="T35" fmla="*/ 356 h 470"/>
                  <a:gd name="T36" fmla="*/ 6 w 694"/>
                  <a:gd name="T37" fmla="*/ 435 h 470"/>
                  <a:gd name="T38" fmla="*/ 0 w 694"/>
                  <a:gd name="T39" fmla="*/ 470 h 470"/>
                  <a:gd name="T40" fmla="*/ 0 w 694"/>
                  <a:gd name="T41" fmla="*/ 470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4" h="470">
                    <a:moveTo>
                      <a:pt x="0" y="470"/>
                    </a:moveTo>
                    <a:lnTo>
                      <a:pt x="55" y="464"/>
                    </a:lnTo>
                    <a:lnTo>
                      <a:pt x="169" y="413"/>
                    </a:lnTo>
                    <a:lnTo>
                      <a:pt x="276" y="367"/>
                    </a:lnTo>
                    <a:lnTo>
                      <a:pt x="395" y="310"/>
                    </a:lnTo>
                    <a:lnTo>
                      <a:pt x="519" y="238"/>
                    </a:lnTo>
                    <a:lnTo>
                      <a:pt x="597" y="169"/>
                    </a:lnTo>
                    <a:lnTo>
                      <a:pt x="597" y="112"/>
                    </a:lnTo>
                    <a:lnTo>
                      <a:pt x="665" y="74"/>
                    </a:lnTo>
                    <a:lnTo>
                      <a:pt x="694" y="46"/>
                    </a:lnTo>
                    <a:lnTo>
                      <a:pt x="682" y="11"/>
                    </a:lnTo>
                    <a:lnTo>
                      <a:pt x="608" y="6"/>
                    </a:lnTo>
                    <a:lnTo>
                      <a:pt x="536" y="0"/>
                    </a:lnTo>
                    <a:lnTo>
                      <a:pt x="542" y="107"/>
                    </a:lnTo>
                    <a:lnTo>
                      <a:pt x="502" y="164"/>
                    </a:lnTo>
                    <a:lnTo>
                      <a:pt x="439" y="215"/>
                    </a:lnTo>
                    <a:lnTo>
                      <a:pt x="327" y="283"/>
                    </a:lnTo>
                    <a:lnTo>
                      <a:pt x="175" y="356"/>
                    </a:lnTo>
                    <a:lnTo>
                      <a:pt x="6" y="435"/>
                    </a:lnTo>
                    <a:lnTo>
                      <a:pt x="0" y="470"/>
                    </a:lnTo>
                    <a:lnTo>
                      <a:pt x="0" y="47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218" name="Freeform 18">
                <a:extLst>
                  <a:ext uri="{FF2B5EF4-FFF2-40B4-BE49-F238E27FC236}">
                    <a16:creationId xmlns:a16="http://schemas.microsoft.com/office/drawing/2014/main" id="{63959F1E-9160-0C78-875B-04B01E981307}"/>
                  </a:ext>
                </a:extLst>
              </p:cNvPr>
              <p:cNvSpPr>
                <a:spLocks/>
              </p:cNvSpPr>
              <p:nvPr/>
            </p:nvSpPr>
            <p:spPr bwMode="auto">
              <a:xfrm>
                <a:off x="2003" y="3292"/>
                <a:ext cx="263" cy="477"/>
              </a:xfrm>
              <a:custGeom>
                <a:avLst/>
                <a:gdLst>
                  <a:gd name="T0" fmla="*/ 0 w 338"/>
                  <a:gd name="T1" fmla="*/ 32 h 530"/>
                  <a:gd name="T2" fmla="*/ 44 w 338"/>
                  <a:gd name="T3" fmla="*/ 135 h 530"/>
                  <a:gd name="T4" fmla="*/ 55 w 338"/>
                  <a:gd name="T5" fmla="*/ 220 h 530"/>
                  <a:gd name="T6" fmla="*/ 61 w 338"/>
                  <a:gd name="T7" fmla="*/ 315 h 530"/>
                  <a:gd name="T8" fmla="*/ 44 w 338"/>
                  <a:gd name="T9" fmla="*/ 427 h 530"/>
                  <a:gd name="T10" fmla="*/ 44 w 338"/>
                  <a:gd name="T11" fmla="*/ 490 h 530"/>
                  <a:gd name="T12" fmla="*/ 66 w 338"/>
                  <a:gd name="T13" fmla="*/ 524 h 530"/>
                  <a:gd name="T14" fmla="*/ 106 w 338"/>
                  <a:gd name="T15" fmla="*/ 530 h 530"/>
                  <a:gd name="T16" fmla="*/ 207 w 338"/>
                  <a:gd name="T17" fmla="*/ 484 h 530"/>
                  <a:gd name="T18" fmla="*/ 333 w 338"/>
                  <a:gd name="T19" fmla="*/ 427 h 530"/>
                  <a:gd name="T20" fmla="*/ 338 w 338"/>
                  <a:gd name="T21" fmla="*/ 338 h 530"/>
                  <a:gd name="T22" fmla="*/ 270 w 338"/>
                  <a:gd name="T23" fmla="*/ 384 h 530"/>
                  <a:gd name="T24" fmla="*/ 201 w 338"/>
                  <a:gd name="T25" fmla="*/ 424 h 530"/>
                  <a:gd name="T26" fmla="*/ 112 w 338"/>
                  <a:gd name="T27" fmla="*/ 450 h 530"/>
                  <a:gd name="T28" fmla="*/ 123 w 338"/>
                  <a:gd name="T29" fmla="*/ 372 h 530"/>
                  <a:gd name="T30" fmla="*/ 123 w 338"/>
                  <a:gd name="T31" fmla="*/ 287 h 530"/>
                  <a:gd name="T32" fmla="*/ 112 w 338"/>
                  <a:gd name="T33" fmla="*/ 180 h 530"/>
                  <a:gd name="T34" fmla="*/ 89 w 338"/>
                  <a:gd name="T35" fmla="*/ 89 h 530"/>
                  <a:gd name="T36" fmla="*/ 49 w 338"/>
                  <a:gd name="T37" fmla="*/ 0 h 530"/>
                  <a:gd name="T38" fmla="*/ 0 w 338"/>
                  <a:gd name="T39" fmla="*/ 32 h 530"/>
                  <a:gd name="T40" fmla="*/ 0 w 338"/>
                  <a:gd name="T41" fmla="*/ 32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8" h="530">
                    <a:moveTo>
                      <a:pt x="0" y="32"/>
                    </a:moveTo>
                    <a:lnTo>
                      <a:pt x="44" y="135"/>
                    </a:lnTo>
                    <a:lnTo>
                      <a:pt x="55" y="220"/>
                    </a:lnTo>
                    <a:lnTo>
                      <a:pt x="61" y="315"/>
                    </a:lnTo>
                    <a:lnTo>
                      <a:pt x="44" y="427"/>
                    </a:lnTo>
                    <a:lnTo>
                      <a:pt x="44" y="490"/>
                    </a:lnTo>
                    <a:lnTo>
                      <a:pt x="66" y="524"/>
                    </a:lnTo>
                    <a:lnTo>
                      <a:pt x="106" y="530"/>
                    </a:lnTo>
                    <a:lnTo>
                      <a:pt x="207" y="484"/>
                    </a:lnTo>
                    <a:lnTo>
                      <a:pt x="333" y="427"/>
                    </a:lnTo>
                    <a:lnTo>
                      <a:pt x="338" y="338"/>
                    </a:lnTo>
                    <a:lnTo>
                      <a:pt x="270" y="384"/>
                    </a:lnTo>
                    <a:lnTo>
                      <a:pt x="201" y="424"/>
                    </a:lnTo>
                    <a:lnTo>
                      <a:pt x="112" y="450"/>
                    </a:lnTo>
                    <a:lnTo>
                      <a:pt x="123" y="372"/>
                    </a:lnTo>
                    <a:lnTo>
                      <a:pt x="123" y="287"/>
                    </a:lnTo>
                    <a:lnTo>
                      <a:pt x="112" y="180"/>
                    </a:lnTo>
                    <a:lnTo>
                      <a:pt x="89" y="89"/>
                    </a:lnTo>
                    <a:lnTo>
                      <a:pt x="49" y="0"/>
                    </a:lnTo>
                    <a:lnTo>
                      <a:pt x="0" y="32"/>
                    </a:lnTo>
                    <a:lnTo>
                      <a:pt x="0" y="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219" name="Freeform 19">
                <a:extLst>
                  <a:ext uri="{FF2B5EF4-FFF2-40B4-BE49-F238E27FC236}">
                    <a16:creationId xmlns:a16="http://schemas.microsoft.com/office/drawing/2014/main" id="{DB9FCFBC-7686-5A79-78B5-7F03B6DD9CDD}"/>
                  </a:ext>
                </a:extLst>
              </p:cNvPr>
              <p:cNvSpPr>
                <a:spLocks/>
              </p:cNvSpPr>
              <p:nvPr/>
            </p:nvSpPr>
            <p:spPr bwMode="auto">
              <a:xfrm>
                <a:off x="1808" y="3363"/>
                <a:ext cx="137" cy="412"/>
              </a:xfrm>
              <a:custGeom>
                <a:avLst/>
                <a:gdLst>
                  <a:gd name="T0" fmla="*/ 152 w 175"/>
                  <a:gd name="T1" fmla="*/ 0 h 458"/>
                  <a:gd name="T2" fmla="*/ 175 w 175"/>
                  <a:gd name="T3" fmla="*/ 125 h 458"/>
                  <a:gd name="T4" fmla="*/ 163 w 175"/>
                  <a:gd name="T5" fmla="*/ 294 h 458"/>
                  <a:gd name="T6" fmla="*/ 152 w 175"/>
                  <a:gd name="T7" fmla="*/ 452 h 458"/>
                  <a:gd name="T8" fmla="*/ 118 w 175"/>
                  <a:gd name="T9" fmla="*/ 458 h 458"/>
                  <a:gd name="T10" fmla="*/ 63 w 175"/>
                  <a:gd name="T11" fmla="*/ 429 h 458"/>
                  <a:gd name="T12" fmla="*/ 0 w 175"/>
                  <a:gd name="T13" fmla="*/ 372 h 458"/>
                  <a:gd name="T14" fmla="*/ 6 w 175"/>
                  <a:gd name="T15" fmla="*/ 306 h 458"/>
                  <a:gd name="T16" fmla="*/ 17 w 175"/>
                  <a:gd name="T17" fmla="*/ 203 h 458"/>
                  <a:gd name="T18" fmla="*/ 17 w 175"/>
                  <a:gd name="T19" fmla="*/ 79 h 458"/>
                  <a:gd name="T20" fmla="*/ 6 w 175"/>
                  <a:gd name="T21" fmla="*/ 45 h 458"/>
                  <a:gd name="T22" fmla="*/ 40 w 175"/>
                  <a:gd name="T23" fmla="*/ 22 h 458"/>
                  <a:gd name="T24" fmla="*/ 63 w 175"/>
                  <a:gd name="T25" fmla="*/ 114 h 458"/>
                  <a:gd name="T26" fmla="*/ 63 w 175"/>
                  <a:gd name="T27" fmla="*/ 214 h 458"/>
                  <a:gd name="T28" fmla="*/ 45 w 175"/>
                  <a:gd name="T29" fmla="*/ 338 h 458"/>
                  <a:gd name="T30" fmla="*/ 101 w 175"/>
                  <a:gd name="T31" fmla="*/ 395 h 458"/>
                  <a:gd name="T32" fmla="*/ 112 w 175"/>
                  <a:gd name="T33" fmla="*/ 300 h 458"/>
                  <a:gd name="T34" fmla="*/ 123 w 175"/>
                  <a:gd name="T35" fmla="*/ 214 h 458"/>
                  <a:gd name="T36" fmla="*/ 125 w 175"/>
                  <a:gd name="T37" fmla="*/ 152 h 458"/>
                  <a:gd name="T38" fmla="*/ 112 w 175"/>
                  <a:gd name="T39" fmla="*/ 85 h 458"/>
                  <a:gd name="T40" fmla="*/ 95 w 175"/>
                  <a:gd name="T41" fmla="*/ 22 h 458"/>
                  <a:gd name="T42" fmla="*/ 152 w 175"/>
                  <a:gd name="T43" fmla="*/ 0 h 458"/>
                  <a:gd name="T44" fmla="*/ 152 w 175"/>
                  <a:gd name="T45" fmla="*/ 0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5" h="458">
                    <a:moveTo>
                      <a:pt x="152" y="0"/>
                    </a:moveTo>
                    <a:lnTo>
                      <a:pt x="175" y="125"/>
                    </a:lnTo>
                    <a:lnTo>
                      <a:pt x="163" y="294"/>
                    </a:lnTo>
                    <a:lnTo>
                      <a:pt x="152" y="452"/>
                    </a:lnTo>
                    <a:lnTo>
                      <a:pt x="118" y="458"/>
                    </a:lnTo>
                    <a:lnTo>
                      <a:pt x="63" y="429"/>
                    </a:lnTo>
                    <a:lnTo>
                      <a:pt x="0" y="372"/>
                    </a:lnTo>
                    <a:lnTo>
                      <a:pt x="6" y="306"/>
                    </a:lnTo>
                    <a:lnTo>
                      <a:pt x="17" y="203"/>
                    </a:lnTo>
                    <a:lnTo>
                      <a:pt x="17" y="79"/>
                    </a:lnTo>
                    <a:lnTo>
                      <a:pt x="6" y="45"/>
                    </a:lnTo>
                    <a:lnTo>
                      <a:pt x="40" y="22"/>
                    </a:lnTo>
                    <a:lnTo>
                      <a:pt x="63" y="114"/>
                    </a:lnTo>
                    <a:lnTo>
                      <a:pt x="63" y="214"/>
                    </a:lnTo>
                    <a:lnTo>
                      <a:pt x="45" y="338"/>
                    </a:lnTo>
                    <a:lnTo>
                      <a:pt x="101" y="395"/>
                    </a:lnTo>
                    <a:lnTo>
                      <a:pt x="112" y="300"/>
                    </a:lnTo>
                    <a:lnTo>
                      <a:pt x="123" y="214"/>
                    </a:lnTo>
                    <a:lnTo>
                      <a:pt x="125" y="152"/>
                    </a:lnTo>
                    <a:lnTo>
                      <a:pt x="112" y="85"/>
                    </a:lnTo>
                    <a:lnTo>
                      <a:pt x="95" y="22"/>
                    </a:lnTo>
                    <a:lnTo>
                      <a:pt x="152" y="0"/>
                    </a:lnTo>
                    <a:lnTo>
                      <a:pt x="15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220" name="Freeform 20">
                <a:extLst>
                  <a:ext uri="{FF2B5EF4-FFF2-40B4-BE49-F238E27FC236}">
                    <a16:creationId xmlns:a16="http://schemas.microsoft.com/office/drawing/2014/main" id="{6622E9B6-F447-8F21-C8F0-A571C30B22D1}"/>
                  </a:ext>
                </a:extLst>
              </p:cNvPr>
              <p:cNvSpPr>
                <a:spLocks/>
              </p:cNvSpPr>
              <p:nvPr/>
            </p:nvSpPr>
            <p:spPr bwMode="auto">
              <a:xfrm>
                <a:off x="1844" y="2904"/>
                <a:ext cx="179" cy="260"/>
              </a:xfrm>
              <a:custGeom>
                <a:avLst/>
                <a:gdLst>
                  <a:gd name="T0" fmla="*/ 27 w 231"/>
                  <a:gd name="T1" fmla="*/ 0 h 287"/>
                  <a:gd name="T2" fmla="*/ 107 w 231"/>
                  <a:gd name="T3" fmla="*/ 89 h 287"/>
                  <a:gd name="T4" fmla="*/ 164 w 231"/>
                  <a:gd name="T5" fmla="*/ 164 h 287"/>
                  <a:gd name="T6" fmla="*/ 231 w 231"/>
                  <a:gd name="T7" fmla="*/ 287 h 287"/>
                  <a:gd name="T8" fmla="*/ 175 w 231"/>
                  <a:gd name="T9" fmla="*/ 281 h 287"/>
                  <a:gd name="T10" fmla="*/ 130 w 231"/>
                  <a:gd name="T11" fmla="*/ 226 h 287"/>
                  <a:gd name="T12" fmla="*/ 78 w 231"/>
                  <a:gd name="T13" fmla="*/ 146 h 287"/>
                  <a:gd name="T14" fmla="*/ 33 w 231"/>
                  <a:gd name="T15" fmla="*/ 78 h 287"/>
                  <a:gd name="T16" fmla="*/ 0 w 231"/>
                  <a:gd name="T17" fmla="*/ 23 h 287"/>
                  <a:gd name="T18" fmla="*/ 27 w 231"/>
                  <a:gd name="T19" fmla="*/ 0 h 287"/>
                  <a:gd name="T20" fmla="*/ 27 w 231"/>
                  <a:gd name="T21"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 h="287">
                    <a:moveTo>
                      <a:pt x="27" y="0"/>
                    </a:moveTo>
                    <a:lnTo>
                      <a:pt x="107" y="89"/>
                    </a:lnTo>
                    <a:lnTo>
                      <a:pt x="164" y="164"/>
                    </a:lnTo>
                    <a:lnTo>
                      <a:pt x="231" y="287"/>
                    </a:lnTo>
                    <a:lnTo>
                      <a:pt x="175" y="281"/>
                    </a:lnTo>
                    <a:lnTo>
                      <a:pt x="130" y="226"/>
                    </a:lnTo>
                    <a:lnTo>
                      <a:pt x="78" y="146"/>
                    </a:lnTo>
                    <a:lnTo>
                      <a:pt x="33" y="78"/>
                    </a:lnTo>
                    <a:lnTo>
                      <a:pt x="0" y="23"/>
                    </a:lnTo>
                    <a:lnTo>
                      <a:pt x="27" y="0"/>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221" name="Freeform 21">
                <a:extLst>
                  <a:ext uri="{FF2B5EF4-FFF2-40B4-BE49-F238E27FC236}">
                    <a16:creationId xmlns:a16="http://schemas.microsoft.com/office/drawing/2014/main" id="{DEF061D8-989D-47AD-A6E7-D1B75D189E41}"/>
                  </a:ext>
                </a:extLst>
              </p:cNvPr>
              <p:cNvSpPr>
                <a:spLocks/>
              </p:cNvSpPr>
              <p:nvPr/>
            </p:nvSpPr>
            <p:spPr bwMode="auto">
              <a:xfrm>
                <a:off x="2135" y="2617"/>
                <a:ext cx="143" cy="410"/>
              </a:xfrm>
              <a:custGeom>
                <a:avLst/>
                <a:gdLst>
                  <a:gd name="T0" fmla="*/ 0 w 184"/>
                  <a:gd name="T1" fmla="*/ 384 h 452"/>
                  <a:gd name="T2" fmla="*/ 32 w 184"/>
                  <a:gd name="T3" fmla="*/ 351 h 452"/>
                  <a:gd name="T4" fmla="*/ 84 w 184"/>
                  <a:gd name="T5" fmla="*/ 226 h 452"/>
                  <a:gd name="T6" fmla="*/ 124 w 184"/>
                  <a:gd name="T7" fmla="*/ 131 h 452"/>
                  <a:gd name="T8" fmla="*/ 141 w 184"/>
                  <a:gd name="T9" fmla="*/ 62 h 452"/>
                  <a:gd name="T10" fmla="*/ 181 w 184"/>
                  <a:gd name="T11" fmla="*/ 0 h 452"/>
                  <a:gd name="T12" fmla="*/ 184 w 184"/>
                  <a:gd name="T13" fmla="*/ 125 h 452"/>
                  <a:gd name="T14" fmla="*/ 141 w 184"/>
                  <a:gd name="T15" fmla="*/ 260 h 452"/>
                  <a:gd name="T16" fmla="*/ 107 w 184"/>
                  <a:gd name="T17" fmla="*/ 357 h 452"/>
                  <a:gd name="T18" fmla="*/ 50 w 184"/>
                  <a:gd name="T19" fmla="*/ 452 h 452"/>
                  <a:gd name="T20" fmla="*/ 0 w 184"/>
                  <a:gd name="T21" fmla="*/ 384 h 452"/>
                  <a:gd name="T22" fmla="*/ 0 w 184"/>
                  <a:gd name="T23" fmla="*/ 384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4" h="452">
                    <a:moveTo>
                      <a:pt x="0" y="384"/>
                    </a:moveTo>
                    <a:lnTo>
                      <a:pt x="32" y="351"/>
                    </a:lnTo>
                    <a:lnTo>
                      <a:pt x="84" y="226"/>
                    </a:lnTo>
                    <a:lnTo>
                      <a:pt x="124" y="131"/>
                    </a:lnTo>
                    <a:lnTo>
                      <a:pt x="141" y="62"/>
                    </a:lnTo>
                    <a:lnTo>
                      <a:pt x="181" y="0"/>
                    </a:lnTo>
                    <a:lnTo>
                      <a:pt x="184" y="125"/>
                    </a:lnTo>
                    <a:lnTo>
                      <a:pt x="141" y="260"/>
                    </a:lnTo>
                    <a:lnTo>
                      <a:pt x="107" y="357"/>
                    </a:lnTo>
                    <a:lnTo>
                      <a:pt x="50" y="452"/>
                    </a:lnTo>
                    <a:lnTo>
                      <a:pt x="0" y="384"/>
                    </a:lnTo>
                    <a:lnTo>
                      <a:pt x="0" y="38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222" name="Freeform 22">
                <a:extLst>
                  <a:ext uri="{FF2B5EF4-FFF2-40B4-BE49-F238E27FC236}">
                    <a16:creationId xmlns:a16="http://schemas.microsoft.com/office/drawing/2014/main" id="{BBB4C0FC-01C6-4C22-6771-141D2B613C14}"/>
                  </a:ext>
                </a:extLst>
              </p:cNvPr>
              <p:cNvSpPr>
                <a:spLocks/>
              </p:cNvSpPr>
              <p:nvPr/>
            </p:nvSpPr>
            <p:spPr bwMode="auto">
              <a:xfrm>
                <a:off x="1533" y="2960"/>
                <a:ext cx="610" cy="474"/>
              </a:xfrm>
              <a:custGeom>
                <a:avLst/>
                <a:gdLst>
                  <a:gd name="T0" fmla="*/ 751 w 785"/>
                  <a:gd name="T1" fmla="*/ 230 h 524"/>
                  <a:gd name="T2" fmla="*/ 694 w 785"/>
                  <a:gd name="T3" fmla="*/ 298 h 524"/>
                  <a:gd name="T4" fmla="*/ 620 w 785"/>
                  <a:gd name="T5" fmla="*/ 350 h 524"/>
                  <a:gd name="T6" fmla="*/ 542 w 785"/>
                  <a:gd name="T7" fmla="*/ 399 h 524"/>
                  <a:gd name="T8" fmla="*/ 468 w 785"/>
                  <a:gd name="T9" fmla="*/ 433 h 524"/>
                  <a:gd name="T10" fmla="*/ 394 w 785"/>
                  <a:gd name="T11" fmla="*/ 456 h 524"/>
                  <a:gd name="T12" fmla="*/ 306 w 785"/>
                  <a:gd name="T13" fmla="*/ 473 h 524"/>
                  <a:gd name="T14" fmla="*/ 242 w 785"/>
                  <a:gd name="T15" fmla="*/ 467 h 524"/>
                  <a:gd name="T16" fmla="*/ 164 w 785"/>
                  <a:gd name="T17" fmla="*/ 462 h 524"/>
                  <a:gd name="T18" fmla="*/ 114 w 785"/>
                  <a:gd name="T19" fmla="*/ 452 h 524"/>
                  <a:gd name="T20" fmla="*/ 78 w 785"/>
                  <a:gd name="T21" fmla="*/ 429 h 524"/>
                  <a:gd name="T22" fmla="*/ 63 w 785"/>
                  <a:gd name="T23" fmla="*/ 389 h 524"/>
                  <a:gd name="T24" fmla="*/ 63 w 785"/>
                  <a:gd name="T25" fmla="*/ 315 h 524"/>
                  <a:gd name="T26" fmla="*/ 84 w 785"/>
                  <a:gd name="T27" fmla="*/ 230 h 524"/>
                  <a:gd name="T28" fmla="*/ 141 w 785"/>
                  <a:gd name="T29" fmla="*/ 140 h 524"/>
                  <a:gd name="T30" fmla="*/ 198 w 785"/>
                  <a:gd name="T31" fmla="*/ 83 h 524"/>
                  <a:gd name="T32" fmla="*/ 253 w 785"/>
                  <a:gd name="T33" fmla="*/ 15 h 524"/>
                  <a:gd name="T34" fmla="*/ 215 w 785"/>
                  <a:gd name="T35" fmla="*/ 0 h 524"/>
                  <a:gd name="T36" fmla="*/ 130 w 785"/>
                  <a:gd name="T37" fmla="*/ 66 h 524"/>
                  <a:gd name="T38" fmla="*/ 63 w 785"/>
                  <a:gd name="T39" fmla="*/ 152 h 524"/>
                  <a:gd name="T40" fmla="*/ 23 w 785"/>
                  <a:gd name="T41" fmla="*/ 224 h 524"/>
                  <a:gd name="T42" fmla="*/ 6 w 785"/>
                  <a:gd name="T43" fmla="*/ 298 h 524"/>
                  <a:gd name="T44" fmla="*/ 0 w 785"/>
                  <a:gd name="T45" fmla="*/ 378 h 524"/>
                  <a:gd name="T46" fmla="*/ 18 w 785"/>
                  <a:gd name="T47" fmla="*/ 433 h 524"/>
                  <a:gd name="T48" fmla="*/ 63 w 785"/>
                  <a:gd name="T49" fmla="*/ 479 h 524"/>
                  <a:gd name="T50" fmla="*/ 141 w 785"/>
                  <a:gd name="T51" fmla="*/ 502 h 524"/>
                  <a:gd name="T52" fmla="*/ 221 w 785"/>
                  <a:gd name="T53" fmla="*/ 524 h 524"/>
                  <a:gd name="T54" fmla="*/ 310 w 785"/>
                  <a:gd name="T55" fmla="*/ 524 h 524"/>
                  <a:gd name="T56" fmla="*/ 421 w 785"/>
                  <a:gd name="T57" fmla="*/ 509 h 524"/>
                  <a:gd name="T58" fmla="*/ 531 w 785"/>
                  <a:gd name="T59" fmla="*/ 473 h 524"/>
                  <a:gd name="T60" fmla="*/ 588 w 785"/>
                  <a:gd name="T61" fmla="*/ 450 h 524"/>
                  <a:gd name="T62" fmla="*/ 649 w 785"/>
                  <a:gd name="T63" fmla="*/ 422 h 524"/>
                  <a:gd name="T64" fmla="*/ 723 w 785"/>
                  <a:gd name="T65" fmla="*/ 361 h 524"/>
                  <a:gd name="T66" fmla="*/ 768 w 785"/>
                  <a:gd name="T67" fmla="*/ 321 h 524"/>
                  <a:gd name="T68" fmla="*/ 785 w 785"/>
                  <a:gd name="T69" fmla="*/ 275 h 524"/>
                  <a:gd name="T70" fmla="*/ 751 w 785"/>
                  <a:gd name="T71" fmla="*/ 230 h 524"/>
                  <a:gd name="T72" fmla="*/ 751 w 785"/>
                  <a:gd name="T73" fmla="*/ 230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5" h="524">
                    <a:moveTo>
                      <a:pt x="751" y="230"/>
                    </a:moveTo>
                    <a:lnTo>
                      <a:pt x="694" y="298"/>
                    </a:lnTo>
                    <a:lnTo>
                      <a:pt x="620" y="350"/>
                    </a:lnTo>
                    <a:lnTo>
                      <a:pt x="542" y="399"/>
                    </a:lnTo>
                    <a:lnTo>
                      <a:pt x="468" y="433"/>
                    </a:lnTo>
                    <a:lnTo>
                      <a:pt x="394" y="456"/>
                    </a:lnTo>
                    <a:lnTo>
                      <a:pt x="306" y="473"/>
                    </a:lnTo>
                    <a:lnTo>
                      <a:pt x="242" y="467"/>
                    </a:lnTo>
                    <a:lnTo>
                      <a:pt x="164" y="462"/>
                    </a:lnTo>
                    <a:lnTo>
                      <a:pt x="114" y="452"/>
                    </a:lnTo>
                    <a:lnTo>
                      <a:pt x="78" y="429"/>
                    </a:lnTo>
                    <a:lnTo>
                      <a:pt x="63" y="389"/>
                    </a:lnTo>
                    <a:lnTo>
                      <a:pt x="63" y="315"/>
                    </a:lnTo>
                    <a:lnTo>
                      <a:pt x="84" y="230"/>
                    </a:lnTo>
                    <a:lnTo>
                      <a:pt x="141" y="140"/>
                    </a:lnTo>
                    <a:lnTo>
                      <a:pt x="198" y="83"/>
                    </a:lnTo>
                    <a:lnTo>
                      <a:pt x="253" y="15"/>
                    </a:lnTo>
                    <a:lnTo>
                      <a:pt x="215" y="0"/>
                    </a:lnTo>
                    <a:lnTo>
                      <a:pt x="130" y="66"/>
                    </a:lnTo>
                    <a:lnTo>
                      <a:pt x="63" y="152"/>
                    </a:lnTo>
                    <a:lnTo>
                      <a:pt x="23" y="224"/>
                    </a:lnTo>
                    <a:lnTo>
                      <a:pt x="6" y="298"/>
                    </a:lnTo>
                    <a:lnTo>
                      <a:pt x="0" y="378"/>
                    </a:lnTo>
                    <a:lnTo>
                      <a:pt x="18" y="433"/>
                    </a:lnTo>
                    <a:lnTo>
                      <a:pt x="63" y="479"/>
                    </a:lnTo>
                    <a:lnTo>
                      <a:pt x="141" y="502"/>
                    </a:lnTo>
                    <a:lnTo>
                      <a:pt x="221" y="524"/>
                    </a:lnTo>
                    <a:lnTo>
                      <a:pt x="310" y="524"/>
                    </a:lnTo>
                    <a:lnTo>
                      <a:pt x="421" y="509"/>
                    </a:lnTo>
                    <a:lnTo>
                      <a:pt x="531" y="473"/>
                    </a:lnTo>
                    <a:lnTo>
                      <a:pt x="588" y="450"/>
                    </a:lnTo>
                    <a:lnTo>
                      <a:pt x="649" y="422"/>
                    </a:lnTo>
                    <a:lnTo>
                      <a:pt x="723" y="361"/>
                    </a:lnTo>
                    <a:lnTo>
                      <a:pt x="768" y="321"/>
                    </a:lnTo>
                    <a:lnTo>
                      <a:pt x="785" y="275"/>
                    </a:lnTo>
                    <a:lnTo>
                      <a:pt x="751" y="230"/>
                    </a:lnTo>
                    <a:lnTo>
                      <a:pt x="751" y="23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223" name="Freeform 23">
                <a:extLst>
                  <a:ext uri="{FF2B5EF4-FFF2-40B4-BE49-F238E27FC236}">
                    <a16:creationId xmlns:a16="http://schemas.microsoft.com/office/drawing/2014/main" id="{F3600C10-C98F-EA02-CC6B-45F4421DEEC0}"/>
                  </a:ext>
                </a:extLst>
              </p:cNvPr>
              <p:cNvSpPr>
                <a:spLocks/>
              </p:cNvSpPr>
              <p:nvPr/>
            </p:nvSpPr>
            <p:spPr bwMode="auto">
              <a:xfrm>
                <a:off x="1647" y="2612"/>
                <a:ext cx="180" cy="476"/>
              </a:xfrm>
              <a:custGeom>
                <a:avLst/>
                <a:gdLst>
                  <a:gd name="T0" fmla="*/ 232 w 232"/>
                  <a:gd name="T1" fmla="*/ 526 h 526"/>
                  <a:gd name="T2" fmla="*/ 226 w 232"/>
                  <a:gd name="T3" fmla="*/ 452 h 526"/>
                  <a:gd name="T4" fmla="*/ 209 w 232"/>
                  <a:gd name="T5" fmla="*/ 407 h 526"/>
                  <a:gd name="T6" fmla="*/ 192 w 232"/>
                  <a:gd name="T7" fmla="*/ 378 h 526"/>
                  <a:gd name="T8" fmla="*/ 163 w 232"/>
                  <a:gd name="T9" fmla="*/ 390 h 526"/>
                  <a:gd name="T10" fmla="*/ 146 w 232"/>
                  <a:gd name="T11" fmla="*/ 367 h 526"/>
                  <a:gd name="T12" fmla="*/ 129 w 232"/>
                  <a:gd name="T13" fmla="*/ 317 h 526"/>
                  <a:gd name="T14" fmla="*/ 118 w 232"/>
                  <a:gd name="T15" fmla="*/ 277 h 526"/>
                  <a:gd name="T16" fmla="*/ 95 w 232"/>
                  <a:gd name="T17" fmla="*/ 243 h 526"/>
                  <a:gd name="T18" fmla="*/ 57 w 232"/>
                  <a:gd name="T19" fmla="*/ 215 h 526"/>
                  <a:gd name="T20" fmla="*/ 85 w 232"/>
                  <a:gd name="T21" fmla="*/ 192 h 526"/>
                  <a:gd name="T22" fmla="*/ 112 w 232"/>
                  <a:gd name="T23" fmla="*/ 143 h 526"/>
                  <a:gd name="T24" fmla="*/ 140 w 232"/>
                  <a:gd name="T25" fmla="*/ 68 h 526"/>
                  <a:gd name="T26" fmla="*/ 163 w 232"/>
                  <a:gd name="T27" fmla="*/ 0 h 526"/>
                  <a:gd name="T28" fmla="*/ 118 w 232"/>
                  <a:gd name="T29" fmla="*/ 17 h 526"/>
                  <a:gd name="T30" fmla="*/ 95 w 232"/>
                  <a:gd name="T31" fmla="*/ 57 h 526"/>
                  <a:gd name="T32" fmla="*/ 74 w 232"/>
                  <a:gd name="T33" fmla="*/ 108 h 526"/>
                  <a:gd name="T34" fmla="*/ 51 w 232"/>
                  <a:gd name="T35" fmla="*/ 165 h 526"/>
                  <a:gd name="T36" fmla="*/ 23 w 232"/>
                  <a:gd name="T37" fmla="*/ 198 h 526"/>
                  <a:gd name="T38" fmla="*/ 0 w 232"/>
                  <a:gd name="T39" fmla="*/ 238 h 526"/>
                  <a:gd name="T40" fmla="*/ 28 w 232"/>
                  <a:gd name="T41" fmla="*/ 243 h 526"/>
                  <a:gd name="T42" fmla="*/ 57 w 232"/>
                  <a:gd name="T43" fmla="*/ 283 h 526"/>
                  <a:gd name="T44" fmla="*/ 74 w 232"/>
                  <a:gd name="T45" fmla="*/ 323 h 526"/>
                  <a:gd name="T46" fmla="*/ 91 w 232"/>
                  <a:gd name="T47" fmla="*/ 407 h 526"/>
                  <a:gd name="T48" fmla="*/ 129 w 232"/>
                  <a:gd name="T49" fmla="*/ 418 h 526"/>
                  <a:gd name="T50" fmla="*/ 180 w 232"/>
                  <a:gd name="T51" fmla="*/ 424 h 526"/>
                  <a:gd name="T52" fmla="*/ 180 w 232"/>
                  <a:gd name="T53" fmla="*/ 498 h 526"/>
                  <a:gd name="T54" fmla="*/ 232 w 232"/>
                  <a:gd name="T55" fmla="*/ 526 h 526"/>
                  <a:gd name="T56" fmla="*/ 232 w 232"/>
                  <a:gd name="T57" fmla="*/ 526 h 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2" h="526">
                    <a:moveTo>
                      <a:pt x="232" y="526"/>
                    </a:moveTo>
                    <a:lnTo>
                      <a:pt x="226" y="452"/>
                    </a:lnTo>
                    <a:lnTo>
                      <a:pt x="209" y="407"/>
                    </a:lnTo>
                    <a:lnTo>
                      <a:pt x="192" y="378"/>
                    </a:lnTo>
                    <a:lnTo>
                      <a:pt x="163" y="390"/>
                    </a:lnTo>
                    <a:lnTo>
                      <a:pt x="146" y="367"/>
                    </a:lnTo>
                    <a:lnTo>
                      <a:pt x="129" y="317"/>
                    </a:lnTo>
                    <a:lnTo>
                      <a:pt x="118" y="277"/>
                    </a:lnTo>
                    <a:lnTo>
                      <a:pt x="95" y="243"/>
                    </a:lnTo>
                    <a:lnTo>
                      <a:pt x="57" y="215"/>
                    </a:lnTo>
                    <a:lnTo>
                      <a:pt x="85" y="192"/>
                    </a:lnTo>
                    <a:lnTo>
                      <a:pt x="112" y="143"/>
                    </a:lnTo>
                    <a:lnTo>
                      <a:pt x="140" y="68"/>
                    </a:lnTo>
                    <a:lnTo>
                      <a:pt x="163" y="0"/>
                    </a:lnTo>
                    <a:lnTo>
                      <a:pt x="118" y="17"/>
                    </a:lnTo>
                    <a:lnTo>
                      <a:pt x="95" y="57"/>
                    </a:lnTo>
                    <a:lnTo>
                      <a:pt x="74" y="108"/>
                    </a:lnTo>
                    <a:lnTo>
                      <a:pt x="51" y="165"/>
                    </a:lnTo>
                    <a:lnTo>
                      <a:pt x="23" y="198"/>
                    </a:lnTo>
                    <a:lnTo>
                      <a:pt x="0" y="238"/>
                    </a:lnTo>
                    <a:lnTo>
                      <a:pt x="28" y="243"/>
                    </a:lnTo>
                    <a:lnTo>
                      <a:pt x="57" y="283"/>
                    </a:lnTo>
                    <a:lnTo>
                      <a:pt x="74" y="323"/>
                    </a:lnTo>
                    <a:lnTo>
                      <a:pt x="91" y="407"/>
                    </a:lnTo>
                    <a:lnTo>
                      <a:pt x="129" y="418"/>
                    </a:lnTo>
                    <a:lnTo>
                      <a:pt x="180" y="424"/>
                    </a:lnTo>
                    <a:lnTo>
                      <a:pt x="180" y="498"/>
                    </a:lnTo>
                    <a:lnTo>
                      <a:pt x="232" y="526"/>
                    </a:lnTo>
                    <a:lnTo>
                      <a:pt x="232" y="5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224" name="Freeform 24">
                <a:extLst>
                  <a:ext uri="{FF2B5EF4-FFF2-40B4-BE49-F238E27FC236}">
                    <a16:creationId xmlns:a16="http://schemas.microsoft.com/office/drawing/2014/main" id="{EEAD0624-D86B-C48D-232D-40F254AAEC59}"/>
                  </a:ext>
                </a:extLst>
              </p:cNvPr>
              <p:cNvSpPr>
                <a:spLocks/>
              </p:cNvSpPr>
              <p:nvPr/>
            </p:nvSpPr>
            <p:spPr bwMode="auto">
              <a:xfrm>
                <a:off x="1461" y="3351"/>
                <a:ext cx="221" cy="475"/>
              </a:xfrm>
              <a:custGeom>
                <a:avLst/>
                <a:gdLst>
                  <a:gd name="T0" fmla="*/ 154 w 283"/>
                  <a:gd name="T1" fmla="*/ 0 h 527"/>
                  <a:gd name="T2" fmla="*/ 160 w 283"/>
                  <a:gd name="T3" fmla="*/ 126 h 527"/>
                  <a:gd name="T4" fmla="*/ 148 w 283"/>
                  <a:gd name="T5" fmla="*/ 204 h 527"/>
                  <a:gd name="T6" fmla="*/ 131 w 283"/>
                  <a:gd name="T7" fmla="*/ 272 h 527"/>
                  <a:gd name="T8" fmla="*/ 103 w 283"/>
                  <a:gd name="T9" fmla="*/ 331 h 527"/>
                  <a:gd name="T10" fmla="*/ 57 w 283"/>
                  <a:gd name="T11" fmla="*/ 396 h 527"/>
                  <a:gd name="T12" fmla="*/ 12 w 283"/>
                  <a:gd name="T13" fmla="*/ 453 h 527"/>
                  <a:gd name="T14" fmla="*/ 0 w 283"/>
                  <a:gd name="T15" fmla="*/ 498 h 527"/>
                  <a:gd name="T16" fmla="*/ 34 w 283"/>
                  <a:gd name="T17" fmla="*/ 521 h 527"/>
                  <a:gd name="T18" fmla="*/ 126 w 283"/>
                  <a:gd name="T19" fmla="*/ 527 h 527"/>
                  <a:gd name="T20" fmla="*/ 217 w 283"/>
                  <a:gd name="T21" fmla="*/ 517 h 527"/>
                  <a:gd name="T22" fmla="*/ 283 w 283"/>
                  <a:gd name="T23" fmla="*/ 510 h 527"/>
                  <a:gd name="T24" fmla="*/ 272 w 283"/>
                  <a:gd name="T25" fmla="*/ 435 h 527"/>
                  <a:gd name="T26" fmla="*/ 209 w 283"/>
                  <a:gd name="T27" fmla="*/ 451 h 527"/>
                  <a:gd name="T28" fmla="*/ 143 w 283"/>
                  <a:gd name="T29" fmla="*/ 462 h 527"/>
                  <a:gd name="T30" fmla="*/ 80 w 283"/>
                  <a:gd name="T31" fmla="*/ 453 h 527"/>
                  <a:gd name="T32" fmla="*/ 120 w 283"/>
                  <a:gd name="T33" fmla="*/ 396 h 527"/>
                  <a:gd name="T34" fmla="*/ 154 w 283"/>
                  <a:gd name="T35" fmla="*/ 318 h 527"/>
                  <a:gd name="T36" fmla="*/ 181 w 283"/>
                  <a:gd name="T37" fmla="*/ 249 h 527"/>
                  <a:gd name="T38" fmla="*/ 204 w 283"/>
                  <a:gd name="T39" fmla="*/ 154 h 527"/>
                  <a:gd name="T40" fmla="*/ 204 w 283"/>
                  <a:gd name="T41" fmla="*/ 46 h 527"/>
                  <a:gd name="T42" fmla="*/ 154 w 283"/>
                  <a:gd name="T43" fmla="*/ 0 h 527"/>
                  <a:gd name="T44" fmla="*/ 154 w 283"/>
                  <a:gd name="T45" fmla="*/ 0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3" h="527">
                    <a:moveTo>
                      <a:pt x="154" y="0"/>
                    </a:moveTo>
                    <a:lnTo>
                      <a:pt x="160" y="126"/>
                    </a:lnTo>
                    <a:lnTo>
                      <a:pt x="148" y="204"/>
                    </a:lnTo>
                    <a:lnTo>
                      <a:pt x="131" y="272"/>
                    </a:lnTo>
                    <a:lnTo>
                      <a:pt x="103" y="331"/>
                    </a:lnTo>
                    <a:lnTo>
                      <a:pt x="57" y="396"/>
                    </a:lnTo>
                    <a:lnTo>
                      <a:pt x="12" y="453"/>
                    </a:lnTo>
                    <a:lnTo>
                      <a:pt x="0" y="498"/>
                    </a:lnTo>
                    <a:lnTo>
                      <a:pt x="34" y="521"/>
                    </a:lnTo>
                    <a:lnTo>
                      <a:pt x="126" y="527"/>
                    </a:lnTo>
                    <a:lnTo>
                      <a:pt x="217" y="517"/>
                    </a:lnTo>
                    <a:lnTo>
                      <a:pt x="283" y="510"/>
                    </a:lnTo>
                    <a:lnTo>
                      <a:pt x="272" y="435"/>
                    </a:lnTo>
                    <a:lnTo>
                      <a:pt x="209" y="451"/>
                    </a:lnTo>
                    <a:lnTo>
                      <a:pt x="143" y="462"/>
                    </a:lnTo>
                    <a:lnTo>
                      <a:pt x="80" y="453"/>
                    </a:lnTo>
                    <a:lnTo>
                      <a:pt x="120" y="396"/>
                    </a:lnTo>
                    <a:lnTo>
                      <a:pt x="154" y="318"/>
                    </a:lnTo>
                    <a:lnTo>
                      <a:pt x="181" y="249"/>
                    </a:lnTo>
                    <a:lnTo>
                      <a:pt x="204" y="154"/>
                    </a:lnTo>
                    <a:lnTo>
                      <a:pt x="204" y="46"/>
                    </a:lnTo>
                    <a:lnTo>
                      <a:pt x="154" y="0"/>
                    </a:lnTo>
                    <a:lnTo>
                      <a:pt x="15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225" name="Freeform 25">
                <a:extLst>
                  <a:ext uri="{FF2B5EF4-FFF2-40B4-BE49-F238E27FC236}">
                    <a16:creationId xmlns:a16="http://schemas.microsoft.com/office/drawing/2014/main" id="{E857B4E0-6C99-04CE-066D-DA1188029B2D}"/>
                  </a:ext>
                </a:extLst>
              </p:cNvPr>
              <p:cNvSpPr>
                <a:spLocks/>
              </p:cNvSpPr>
              <p:nvPr/>
            </p:nvSpPr>
            <p:spPr bwMode="auto">
              <a:xfrm>
                <a:off x="1782" y="2574"/>
                <a:ext cx="142" cy="390"/>
              </a:xfrm>
              <a:custGeom>
                <a:avLst/>
                <a:gdLst>
                  <a:gd name="T0" fmla="*/ 180 w 180"/>
                  <a:gd name="T1" fmla="*/ 33 h 434"/>
                  <a:gd name="T2" fmla="*/ 118 w 180"/>
                  <a:gd name="T3" fmla="*/ 67 h 434"/>
                  <a:gd name="T4" fmla="*/ 85 w 180"/>
                  <a:gd name="T5" fmla="*/ 101 h 434"/>
                  <a:gd name="T6" fmla="*/ 62 w 180"/>
                  <a:gd name="T7" fmla="*/ 135 h 434"/>
                  <a:gd name="T8" fmla="*/ 57 w 180"/>
                  <a:gd name="T9" fmla="*/ 175 h 434"/>
                  <a:gd name="T10" fmla="*/ 57 w 180"/>
                  <a:gd name="T11" fmla="*/ 236 h 434"/>
                  <a:gd name="T12" fmla="*/ 57 w 180"/>
                  <a:gd name="T13" fmla="*/ 321 h 434"/>
                  <a:gd name="T14" fmla="*/ 62 w 180"/>
                  <a:gd name="T15" fmla="*/ 407 h 434"/>
                  <a:gd name="T16" fmla="*/ 79 w 180"/>
                  <a:gd name="T17" fmla="*/ 434 h 434"/>
                  <a:gd name="T18" fmla="*/ 51 w 180"/>
                  <a:gd name="T19" fmla="*/ 434 h 434"/>
                  <a:gd name="T20" fmla="*/ 17 w 180"/>
                  <a:gd name="T21" fmla="*/ 384 h 434"/>
                  <a:gd name="T22" fmla="*/ 11 w 180"/>
                  <a:gd name="T23" fmla="*/ 327 h 434"/>
                  <a:gd name="T24" fmla="*/ 0 w 180"/>
                  <a:gd name="T25" fmla="*/ 225 h 434"/>
                  <a:gd name="T26" fmla="*/ 5 w 180"/>
                  <a:gd name="T27" fmla="*/ 152 h 434"/>
                  <a:gd name="T28" fmla="*/ 28 w 180"/>
                  <a:gd name="T29" fmla="*/ 72 h 434"/>
                  <a:gd name="T30" fmla="*/ 79 w 180"/>
                  <a:gd name="T31" fmla="*/ 33 h 434"/>
                  <a:gd name="T32" fmla="*/ 129 w 180"/>
                  <a:gd name="T33" fmla="*/ 0 h 434"/>
                  <a:gd name="T34" fmla="*/ 180 w 180"/>
                  <a:gd name="T35" fmla="*/ 4 h 434"/>
                  <a:gd name="T36" fmla="*/ 180 w 180"/>
                  <a:gd name="T37" fmla="*/ 33 h 434"/>
                  <a:gd name="T38" fmla="*/ 180 w 180"/>
                  <a:gd name="T39" fmla="*/ 33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0" h="434">
                    <a:moveTo>
                      <a:pt x="180" y="33"/>
                    </a:moveTo>
                    <a:lnTo>
                      <a:pt x="118" y="67"/>
                    </a:lnTo>
                    <a:lnTo>
                      <a:pt x="85" y="101"/>
                    </a:lnTo>
                    <a:lnTo>
                      <a:pt x="62" y="135"/>
                    </a:lnTo>
                    <a:lnTo>
                      <a:pt x="57" y="175"/>
                    </a:lnTo>
                    <a:lnTo>
                      <a:pt x="57" y="236"/>
                    </a:lnTo>
                    <a:lnTo>
                      <a:pt x="57" y="321"/>
                    </a:lnTo>
                    <a:lnTo>
                      <a:pt x="62" y="407"/>
                    </a:lnTo>
                    <a:lnTo>
                      <a:pt x="79" y="434"/>
                    </a:lnTo>
                    <a:lnTo>
                      <a:pt x="51" y="434"/>
                    </a:lnTo>
                    <a:lnTo>
                      <a:pt x="17" y="384"/>
                    </a:lnTo>
                    <a:lnTo>
                      <a:pt x="11" y="327"/>
                    </a:lnTo>
                    <a:lnTo>
                      <a:pt x="0" y="225"/>
                    </a:lnTo>
                    <a:lnTo>
                      <a:pt x="5" y="152"/>
                    </a:lnTo>
                    <a:lnTo>
                      <a:pt x="28" y="72"/>
                    </a:lnTo>
                    <a:lnTo>
                      <a:pt x="79" y="33"/>
                    </a:lnTo>
                    <a:lnTo>
                      <a:pt x="129" y="0"/>
                    </a:lnTo>
                    <a:lnTo>
                      <a:pt x="180" y="4"/>
                    </a:lnTo>
                    <a:lnTo>
                      <a:pt x="180" y="33"/>
                    </a:lnTo>
                    <a:lnTo>
                      <a:pt x="180" y="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226" name="Freeform 26">
                <a:extLst>
                  <a:ext uri="{FF2B5EF4-FFF2-40B4-BE49-F238E27FC236}">
                    <a16:creationId xmlns:a16="http://schemas.microsoft.com/office/drawing/2014/main" id="{12B18CEA-2419-B8A2-8241-34900BD0581A}"/>
                  </a:ext>
                </a:extLst>
              </p:cNvPr>
              <p:cNvSpPr>
                <a:spLocks/>
              </p:cNvSpPr>
              <p:nvPr/>
            </p:nvSpPr>
            <p:spPr bwMode="auto">
              <a:xfrm>
                <a:off x="1718" y="2497"/>
                <a:ext cx="218" cy="126"/>
              </a:xfrm>
              <a:custGeom>
                <a:avLst/>
                <a:gdLst>
                  <a:gd name="T0" fmla="*/ 0 w 281"/>
                  <a:gd name="T1" fmla="*/ 89 h 140"/>
                  <a:gd name="T2" fmla="*/ 78 w 281"/>
                  <a:gd name="T3" fmla="*/ 28 h 140"/>
                  <a:gd name="T4" fmla="*/ 124 w 281"/>
                  <a:gd name="T5" fmla="*/ 0 h 140"/>
                  <a:gd name="T6" fmla="*/ 163 w 281"/>
                  <a:gd name="T7" fmla="*/ 0 h 140"/>
                  <a:gd name="T8" fmla="*/ 196 w 281"/>
                  <a:gd name="T9" fmla="*/ 34 h 140"/>
                  <a:gd name="T10" fmla="*/ 230 w 281"/>
                  <a:gd name="T11" fmla="*/ 17 h 140"/>
                  <a:gd name="T12" fmla="*/ 276 w 281"/>
                  <a:gd name="T13" fmla="*/ 11 h 140"/>
                  <a:gd name="T14" fmla="*/ 281 w 281"/>
                  <a:gd name="T15" fmla="*/ 45 h 140"/>
                  <a:gd name="T16" fmla="*/ 236 w 281"/>
                  <a:gd name="T17" fmla="*/ 57 h 140"/>
                  <a:gd name="T18" fmla="*/ 184 w 281"/>
                  <a:gd name="T19" fmla="*/ 80 h 140"/>
                  <a:gd name="T20" fmla="*/ 158 w 281"/>
                  <a:gd name="T21" fmla="*/ 89 h 140"/>
                  <a:gd name="T22" fmla="*/ 118 w 281"/>
                  <a:gd name="T23" fmla="*/ 45 h 140"/>
                  <a:gd name="T24" fmla="*/ 78 w 281"/>
                  <a:gd name="T25" fmla="*/ 85 h 140"/>
                  <a:gd name="T26" fmla="*/ 4 w 281"/>
                  <a:gd name="T27" fmla="*/ 140 h 140"/>
                  <a:gd name="T28" fmla="*/ 2 w 281"/>
                  <a:gd name="T29" fmla="*/ 100 h 140"/>
                  <a:gd name="T30" fmla="*/ 0 w 281"/>
                  <a:gd name="T31" fmla="*/ 89 h 140"/>
                  <a:gd name="T32" fmla="*/ 0 w 281"/>
                  <a:gd name="T33" fmla="*/ 8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1" h="140">
                    <a:moveTo>
                      <a:pt x="0" y="89"/>
                    </a:moveTo>
                    <a:lnTo>
                      <a:pt x="78" y="28"/>
                    </a:lnTo>
                    <a:lnTo>
                      <a:pt x="124" y="0"/>
                    </a:lnTo>
                    <a:lnTo>
                      <a:pt x="163" y="0"/>
                    </a:lnTo>
                    <a:lnTo>
                      <a:pt x="196" y="34"/>
                    </a:lnTo>
                    <a:lnTo>
                      <a:pt x="230" y="17"/>
                    </a:lnTo>
                    <a:lnTo>
                      <a:pt x="276" y="11"/>
                    </a:lnTo>
                    <a:lnTo>
                      <a:pt x="281" y="45"/>
                    </a:lnTo>
                    <a:lnTo>
                      <a:pt x="236" y="57"/>
                    </a:lnTo>
                    <a:lnTo>
                      <a:pt x="184" y="80"/>
                    </a:lnTo>
                    <a:lnTo>
                      <a:pt x="158" y="89"/>
                    </a:lnTo>
                    <a:lnTo>
                      <a:pt x="118" y="45"/>
                    </a:lnTo>
                    <a:lnTo>
                      <a:pt x="78" y="85"/>
                    </a:lnTo>
                    <a:lnTo>
                      <a:pt x="4" y="140"/>
                    </a:lnTo>
                    <a:lnTo>
                      <a:pt x="2" y="100"/>
                    </a:lnTo>
                    <a:lnTo>
                      <a:pt x="0" y="89"/>
                    </a:lnTo>
                    <a:lnTo>
                      <a:pt x="0" y="8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227" name="Freeform 27">
                <a:extLst>
                  <a:ext uri="{FF2B5EF4-FFF2-40B4-BE49-F238E27FC236}">
                    <a16:creationId xmlns:a16="http://schemas.microsoft.com/office/drawing/2014/main" id="{A944A813-9BCF-2AE3-E6CE-F540E121C513}"/>
                  </a:ext>
                </a:extLst>
              </p:cNvPr>
              <p:cNvSpPr>
                <a:spLocks/>
              </p:cNvSpPr>
              <p:nvPr/>
            </p:nvSpPr>
            <p:spPr bwMode="auto">
              <a:xfrm>
                <a:off x="2165" y="2558"/>
                <a:ext cx="166" cy="1446"/>
              </a:xfrm>
              <a:custGeom>
                <a:avLst/>
                <a:gdLst>
                  <a:gd name="T0" fmla="*/ 152 w 215"/>
                  <a:gd name="T1" fmla="*/ 0 h 1604"/>
                  <a:gd name="T2" fmla="*/ 186 w 215"/>
                  <a:gd name="T3" fmla="*/ 204 h 1604"/>
                  <a:gd name="T4" fmla="*/ 204 w 215"/>
                  <a:gd name="T5" fmla="*/ 333 h 1604"/>
                  <a:gd name="T6" fmla="*/ 215 w 215"/>
                  <a:gd name="T7" fmla="*/ 439 h 1604"/>
                  <a:gd name="T8" fmla="*/ 215 w 215"/>
                  <a:gd name="T9" fmla="*/ 643 h 1604"/>
                  <a:gd name="T10" fmla="*/ 198 w 215"/>
                  <a:gd name="T11" fmla="*/ 932 h 1604"/>
                  <a:gd name="T12" fmla="*/ 169 w 215"/>
                  <a:gd name="T13" fmla="*/ 1141 h 1604"/>
                  <a:gd name="T14" fmla="*/ 146 w 215"/>
                  <a:gd name="T15" fmla="*/ 1333 h 1604"/>
                  <a:gd name="T16" fmla="*/ 74 w 215"/>
                  <a:gd name="T17" fmla="*/ 1587 h 1604"/>
                  <a:gd name="T18" fmla="*/ 17 w 215"/>
                  <a:gd name="T19" fmla="*/ 1604 h 1604"/>
                  <a:gd name="T20" fmla="*/ 0 w 215"/>
                  <a:gd name="T21" fmla="*/ 1582 h 1604"/>
                  <a:gd name="T22" fmla="*/ 17 w 215"/>
                  <a:gd name="T23" fmla="*/ 1479 h 1604"/>
                  <a:gd name="T24" fmla="*/ 63 w 215"/>
                  <a:gd name="T25" fmla="*/ 1321 h 1604"/>
                  <a:gd name="T26" fmla="*/ 114 w 215"/>
                  <a:gd name="T27" fmla="*/ 1066 h 1604"/>
                  <a:gd name="T28" fmla="*/ 146 w 215"/>
                  <a:gd name="T29" fmla="*/ 869 h 1604"/>
                  <a:gd name="T30" fmla="*/ 146 w 215"/>
                  <a:gd name="T31" fmla="*/ 616 h 1604"/>
                  <a:gd name="T32" fmla="*/ 165 w 215"/>
                  <a:gd name="T33" fmla="*/ 428 h 1604"/>
                  <a:gd name="T34" fmla="*/ 120 w 215"/>
                  <a:gd name="T35" fmla="*/ 152 h 1604"/>
                  <a:gd name="T36" fmla="*/ 152 w 215"/>
                  <a:gd name="T37" fmla="*/ 0 h 1604"/>
                  <a:gd name="T38" fmla="*/ 152 w 215"/>
                  <a:gd name="T39" fmla="*/ 0 h 1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5" h="1604">
                    <a:moveTo>
                      <a:pt x="152" y="0"/>
                    </a:moveTo>
                    <a:lnTo>
                      <a:pt x="186" y="204"/>
                    </a:lnTo>
                    <a:lnTo>
                      <a:pt x="204" y="333"/>
                    </a:lnTo>
                    <a:lnTo>
                      <a:pt x="215" y="439"/>
                    </a:lnTo>
                    <a:lnTo>
                      <a:pt x="215" y="643"/>
                    </a:lnTo>
                    <a:lnTo>
                      <a:pt x="198" y="932"/>
                    </a:lnTo>
                    <a:lnTo>
                      <a:pt x="169" y="1141"/>
                    </a:lnTo>
                    <a:lnTo>
                      <a:pt x="146" y="1333"/>
                    </a:lnTo>
                    <a:lnTo>
                      <a:pt x="74" y="1587"/>
                    </a:lnTo>
                    <a:lnTo>
                      <a:pt x="17" y="1604"/>
                    </a:lnTo>
                    <a:lnTo>
                      <a:pt x="0" y="1582"/>
                    </a:lnTo>
                    <a:lnTo>
                      <a:pt x="17" y="1479"/>
                    </a:lnTo>
                    <a:lnTo>
                      <a:pt x="63" y="1321"/>
                    </a:lnTo>
                    <a:lnTo>
                      <a:pt x="114" y="1066"/>
                    </a:lnTo>
                    <a:lnTo>
                      <a:pt x="146" y="869"/>
                    </a:lnTo>
                    <a:lnTo>
                      <a:pt x="146" y="616"/>
                    </a:lnTo>
                    <a:lnTo>
                      <a:pt x="165" y="428"/>
                    </a:lnTo>
                    <a:lnTo>
                      <a:pt x="120" y="152"/>
                    </a:lnTo>
                    <a:lnTo>
                      <a:pt x="152" y="0"/>
                    </a:lnTo>
                    <a:lnTo>
                      <a:pt x="15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228" name="Freeform 28">
                <a:extLst>
                  <a:ext uri="{FF2B5EF4-FFF2-40B4-BE49-F238E27FC236}">
                    <a16:creationId xmlns:a16="http://schemas.microsoft.com/office/drawing/2014/main" id="{886B3843-2B04-AB9E-3571-29CADCD6723D}"/>
                  </a:ext>
                </a:extLst>
              </p:cNvPr>
              <p:cNvSpPr>
                <a:spLocks/>
              </p:cNvSpPr>
              <p:nvPr/>
            </p:nvSpPr>
            <p:spPr bwMode="auto">
              <a:xfrm>
                <a:off x="1415" y="3382"/>
                <a:ext cx="311" cy="1070"/>
              </a:xfrm>
              <a:custGeom>
                <a:avLst/>
                <a:gdLst>
                  <a:gd name="T0" fmla="*/ 282 w 401"/>
                  <a:gd name="T1" fmla="*/ 0 h 1187"/>
                  <a:gd name="T2" fmla="*/ 287 w 401"/>
                  <a:gd name="T3" fmla="*/ 135 h 1187"/>
                  <a:gd name="T4" fmla="*/ 304 w 401"/>
                  <a:gd name="T5" fmla="*/ 284 h 1187"/>
                  <a:gd name="T6" fmla="*/ 327 w 401"/>
                  <a:gd name="T7" fmla="*/ 424 h 1187"/>
                  <a:gd name="T8" fmla="*/ 316 w 401"/>
                  <a:gd name="T9" fmla="*/ 516 h 1187"/>
                  <a:gd name="T10" fmla="*/ 282 w 401"/>
                  <a:gd name="T11" fmla="*/ 650 h 1187"/>
                  <a:gd name="T12" fmla="*/ 242 w 401"/>
                  <a:gd name="T13" fmla="*/ 768 h 1187"/>
                  <a:gd name="T14" fmla="*/ 187 w 401"/>
                  <a:gd name="T15" fmla="*/ 920 h 1187"/>
                  <a:gd name="T16" fmla="*/ 141 w 401"/>
                  <a:gd name="T17" fmla="*/ 1017 h 1187"/>
                  <a:gd name="T18" fmla="*/ 118 w 401"/>
                  <a:gd name="T19" fmla="*/ 1080 h 1187"/>
                  <a:gd name="T20" fmla="*/ 67 w 401"/>
                  <a:gd name="T21" fmla="*/ 1120 h 1187"/>
                  <a:gd name="T22" fmla="*/ 0 w 401"/>
                  <a:gd name="T23" fmla="*/ 1147 h 1187"/>
                  <a:gd name="T24" fmla="*/ 17 w 401"/>
                  <a:gd name="T25" fmla="*/ 1187 h 1187"/>
                  <a:gd name="T26" fmla="*/ 78 w 401"/>
                  <a:gd name="T27" fmla="*/ 1181 h 1187"/>
                  <a:gd name="T28" fmla="*/ 147 w 401"/>
                  <a:gd name="T29" fmla="*/ 1137 h 1187"/>
                  <a:gd name="T30" fmla="*/ 198 w 401"/>
                  <a:gd name="T31" fmla="*/ 1080 h 1187"/>
                  <a:gd name="T32" fmla="*/ 259 w 401"/>
                  <a:gd name="T33" fmla="*/ 943 h 1187"/>
                  <a:gd name="T34" fmla="*/ 327 w 401"/>
                  <a:gd name="T35" fmla="*/ 768 h 1187"/>
                  <a:gd name="T36" fmla="*/ 379 w 401"/>
                  <a:gd name="T37" fmla="*/ 599 h 1187"/>
                  <a:gd name="T38" fmla="*/ 401 w 401"/>
                  <a:gd name="T39" fmla="*/ 498 h 1187"/>
                  <a:gd name="T40" fmla="*/ 401 w 401"/>
                  <a:gd name="T41" fmla="*/ 413 h 1187"/>
                  <a:gd name="T42" fmla="*/ 373 w 401"/>
                  <a:gd name="T43" fmla="*/ 261 h 1187"/>
                  <a:gd name="T44" fmla="*/ 350 w 401"/>
                  <a:gd name="T45" fmla="*/ 126 h 1187"/>
                  <a:gd name="T46" fmla="*/ 333 w 401"/>
                  <a:gd name="T47" fmla="*/ 29 h 1187"/>
                  <a:gd name="T48" fmla="*/ 282 w 401"/>
                  <a:gd name="T49" fmla="*/ 0 h 1187"/>
                  <a:gd name="T50" fmla="*/ 282 w 401"/>
                  <a:gd name="T51" fmla="*/ 0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01" h="1187">
                    <a:moveTo>
                      <a:pt x="282" y="0"/>
                    </a:moveTo>
                    <a:lnTo>
                      <a:pt x="287" y="135"/>
                    </a:lnTo>
                    <a:lnTo>
                      <a:pt x="304" y="284"/>
                    </a:lnTo>
                    <a:lnTo>
                      <a:pt x="327" y="424"/>
                    </a:lnTo>
                    <a:lnTo>
                      <a:pt x="316" y="516"/>
                    </a:lnTo>
                    <a:lnTo>
                      <a:pt x="282" y="650"/>
                    </a:lnTo>
                    <a:lnTo>
                      <a:pt x="242" y="768"/>
                    </a:lnTo>
                    <a:lnTo>
                      <a:pt x="187" y="920"/>
                    </a:lnTo>
                    <a:lnTo>
                      <a:pt x="141" y="1017"/>
                    </a:lnTo>
                    <a:lnTo>
                      <a:pt x="118" y="1080"/>
                    </a:lnTo>
                    <a:lnTo>
                      <a:pt x="67" y="1120"/>
                    </a:lnTo>
                    <a:lnTo>
                      <a:pt x="0" y="1147"/>
                    </a:lnTo>
                    <a:lnTo>
                      <a:pt x="17" y="1187"/>
                    </a:lnTo>
                    <a:lnTo>
                      <a:pt x="78" y="1181"/>
                    </a:lnTo>
                    <a:lnTo>
                      <a:pt x="147" y="1137"/>
                    </a:lnTo>
                    <a:lnTo>
                      <a:pt x="198" y="1080"/>
                    </a:lnTo>
                    <a:lnTo>
                      <a:pt x="259" y="943"/>
                    </a:lnTo>
                    <a:lnTo>
                      <a:pt x="327" y="768"/>
                    </a:lnTo>
                    <a:lnTo>
                      <a:pt x="379" y="599"/>
                    </a:lnTo>
                    <a:lnTo>
                      <a:pt x="401" y="498"/>
                    </a:lnTo>
                    <a:lnTo>
                      <a:pt x="401" y="413"/>
                    </a:lnTo>
                    <a:lnTo>
                      <a:pt x="373" y="261"/>
                    </a:lnTo>
                    <a:lnTo>
                      <a:pt x="350" y="126"/>
                    </a:lnTo>
                    <a:lnTo>
                      <a:pt x="333" y="29"/>
                    </a:lnTo>
                    <a:lnTo>
                      <a:pt x="282" y="0"/>
                    </a:lnTo>
                    <a:lnTo>
                      <a:pt x="28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229" name="Freeform 29">
                <a:extLst>
                  <a:ext uri="{FF2B5EF4-FFF2-40B4-BE49-F238E27FC236}">
                    <a16:creationId xmlns:a16="http://schemas.microsoft.com/office/drawing/2014/main" id="{9BEBAD13-6484-7BEA-915C-186F0DA73B93}"/>
                  </a:ext>
                </a:extLst>
              </p:cNvPr>
              <p:cNvSpPr>
                <a:spLocks/>
              </p:cNvSpPr>
              <p:nvPr/>
            </p:nvSpPr>
            <p:spPr bwMode="auto">
              <a:xfrm>
                <a:off x="1637" y="4258"/>
                <a:ext cx="458" cy="139"/>
              </a:xfrm>
              <a:custGeom>
                <a:avLst/>
                <a:gdLst>
                  <a:gd name="T0" fmla="*/ 97 w 588"/>
                  <a:gd name="T1" fmla="*/ 154 h 154"/>
                  <a:gd name="T2" fmla="*/ 221 w 588"/>
                  <a:gd name="T3" fmla="*/ 114 h 154"/>
                  <a:gd name="T4" fmla="*/ 350 w 588"/>
                  <a:gd name="T5" fmla="*/ 91 h 154"/>
                  <a:gd name="T6" fmla="*/ 464 w 588"/>
                  <a:gd name="T7" fmla="*/ 85 h 154"/>
                  <a:gd name="T8" fmla="*/ 576 w 588"/>
                  <a:gd name="T9" fmla="*/ 91 h 154"/>
                  <a:gd name="T10" fmla="*/ 588 w 588"/>
                  <a:gd name="T11" fmla="*/ 17 h 154"/>
                  <a:gd name="T12" fmla="*/ 474 w 588"/>
                  <a:gd name="T13" fmla="*/ 0 h 154"/>
                  <a:gd name="T14" fmla="*/ 384 w 588"/>
                  <a:gd name="T15" fmla="*/ 23 h 154"/>
                  <a:gd name="T16" fmla="*/ 244 w 588"/>
                  <a:gd name="T17" fmla="*/ 45 h 154"/>
                  <a:gd name="T18" fmla="*/ 69 w 588"/>
                  <a:gd name="T19" fmla="*/ 85 h 154"/>
                  <a:gd name="T20" fmla="*/ 0 w 588"/>
                  <a:gd name="T21" fmla="*/ 154 h 154"/>
                  <a:gd name="T22" fmla="*/ 97 w 588"/>
                  <a:gd name="T23" fmla="*/ 154 h 154"/>
                  <a:gd name="T24" fmla="*/ 97 w 588"/>
                  <a:gd name="T25"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88" h="154">
                    <a:moveTo>
                      <a:pt x="97" y="154"/>
                    </a:moveTo>
                    <a:lnTo>
                      <a:pt x="221" y="114"/>
                    </a:lnTo>
                    <a:lnTo>
                      <a:pt x="350" y="91"/>
                    </a:lnTo>
                    <a:lnTo>
                      <a:pt x="464" y="85"/>
                    </a:lnTo>
                    <a:lnTo>
                      <a:pt x="576" y="91"/>
                    </a:lnTo>
                    <a:lnTo>
                      <a:pt x="588" y="17"/>
                    </a:lnTo>
                    <a:lnTo>
                      <a:pt x="474" y="0"/>
                    </a:lnTo>
                    <a:lnTo>
                      <a:pt x="384" y="23"/>
                    </a:lnTo>
                    <a:lnTo>
                      <a:pt x="244" y="45"/>
                    </a:lnTo>
                    <a:lnTo>
                      <a:pt x="69" y="85"/>
                    </a:lnTo>
                    <a:lnTo>
                      <a:pt x="0" y="154"/>
                    </a:lnTo>
                    <a:lnTo>
                      <a:pt x="97" y="154"/>
                    </a:lnTo>
                    <a:lnTo>
                      <a:pt x="97" y="1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230" name="Freeform 30">
                <a:extLst>
                  <a:ext uri="{FF2B5EF4-FFF2-40B4-BE49-F238E27FC236}">
                    <a16:creationId xmlns:a16="http://schemas.microsoft.com/office/drawing/2014/main" id="{55CF94CE-FEC2-D757-2770-E74B16735B02}"/>
                  </a:ext>
                </a:extLst>
              </p:cNvPr>
              <p:cNvSpPr>
                <a:spLocks/>
              </p:cNvSpPr>
              <p:nvPr/>
            </p:nvSpPr>
            <p:spPr bwMode="auto">
              <a:xfrm>
                <a:off x="2218" y="3954"/>
                <a:ext cx="1909" cy="229"/>
              </a:xfrm>
              <a:custGeom>
                <a:avLst/>
                <a:gdLst>
                  <a:gd name="T0" fmla="*/ 22 w 2454"/>
                  <a:gd name="T1" fmla="*/ 63 h 255"/>
                  <a:gd name="T2" fmla="*/ 157 w 2454"/>
                  <a:gd name="T3" fmla="*/ 63 h 255"/>
                  <a:gd name="T4" fmla="*/ 332 w 2454"/>
                  <a:gd name="T5" fmla="*/ 46 h 255"/>
                  <a:gd name="T6" fmla="*/ 518 w 2454"/>
                  <a:gd name="T7" fmla="*/ 52 h 255"/>
                  <a:gd name="T8" fmla="*/ 710 w 2454"/>
                  <a:gd name="T9" fmla="*/ 57 h 255"/>
                  <a:gd name="T10" fmla="*/ 902 w 2454"/>
                  <a:gd name="T11" fmla="*/ 80 h 255"/>
                  <a:gd name="T12" fmla="*/ 1152 w 2454"/>
                  <a:gd name="T13" fmla="*/ 103 h 255"/>
                  <a:gd name="T14" fmla="*/ 1416 w 2454"/>
                  <a:gd name="T15" fmla="*/ 147 h 255"/>
                  <a:gd name="T16" fmla="*/ 1783 w 2454"/>
                  <a:gd name="T17" fmla="*/ 204 h 255"/>
                  <a:gd name="T18" fmla="*/ 1935 w 2454"/>
                  <a:gd name="T19" fmla="*/ 227 h 255"/>
                  <a:gd name="T20" fmla="*/ 2155 w 2454"/>
                  <a:gd name="T21" fmla="*/ 244 h 255"/>
                  <a:gd name="T22" fmla="*/ 2324 w 2454"/>
                  <a:gd name="T23" fmla="*/ 255 h 255"/>
                  <a:gd name="T24" fmla="*/ 2425 w 2454"/>
                  <a:gd name="T25" fmla="*/ 244 h 255"/>
                  <a:gd name="T26" fmla="*/ 2454 w 2454"/>
                  <a:gd name="T27" fmla="*/ 204 h 255"/>
                  <a:gd name="T28" fmla="*/ 2448 w 2454"/>
                  <a:gd name="T29" fmla="*/ 147 h 255"/>
                  <a:gd name="T30" fmla="*/ 2376 w 2454"/>
                  <a:gd name="T31" fmla="*/ 158 h 255"/>
                  <a:gd name="T32" fmla="*/ 2250 w 2454"/>
                  <a:gd name="T33" fmla="*/ 164 h 255"/>
                  <a:gd name="T34" fmla="*/ 2003 w 2454"/>
                  <a:gd name="T35" fmla="*/ 141 h 255"/>
                  <a:gd name="T36" fmla="*/ 1760 w 2454"/>
                  <a:gd name="T37" fmla="*/ 113 h 255"/>
                  <a:gd name="T38" fmla="*/ 1376 w 2454"/>
                  <a:gd name="T39" fmla="*/ 69 h 255"/>
                  <a:gd name="T40" fmla="*/ 1083 w 2454"/>
                  <a:gd name="T41" fmla="*/ 35 h 255"/>
                  <a:gd name="T42" fmla="*/ 914 w 2454"/>
                  <a:gd name="T43" fmla="*/ 12 h 255"/>
                  <a:gd name="T44" fmla="*/ 648 w 2454"/>
                  <a:gd name="T45" fmla="*/ 0 h 255"/>
                  <a:gd name="T46" fmla="*/ 349 w 2454"/>
                  <a:gd name="T47" fmla="*/ 6 h 255"/>
                  <a:gd name="T48" fmla="*/ 123 w 2454"/>
                  <a:gd name="T49" fmla="*/ 12 h 255"/>
                  <a:gd name="T50" fmla="*/ 0 w 2454"/>
                  <a:gd name="T51" fmla="*/ 12 h 255"/>
                  <a:gd name="T52" fmla="*/ 22 w 2454"/>
                  <a:gd name="T53" fmla="*/ 63 h 255"/>
                  <a:gd name="T54" fmla="*/ 22 w 2454"/>
                  <a:gd name="T55" fmla="*/ 63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54" h="255">
                    <a:moveTo>
                      <a:pt x="22" y="63"/>
                    </a:moveTo>
                    <a:lnTo>
                      <a:pt x="157" y="63"/>
                    </a:lnTo>
                    <a:lnTo>
                      <a:pt x="332" y="46"/>
                    </a:lnTo>
                    <a:lnTo>
                      <a:pt x="518" y="52"/>
                    </a:lnTo>
                    <a:lnTo>
                      <a:pt x="710" y="57"/>
                    </a:lnTo>
                    <a:lnTo>
                      <a:pt x="902" y="80"/>
                    </a:lnTo>
                    <a:lnTo>
                      <a:pt x="1152" y="103"/>
                    </a:lnTo>
                    <a:lnTo>
                      <a:pt x="1416" y="147"/>
                    </a:lnTo>
                    <a:lnTo>
                      <a:pt x="1783" y="204"/>
                    </a:lnTo>
                    <a:lnTo>
                      <a:pt x="1935" y="227"/>
                    </a:lnTo>
                    <a:lnTo>
                      <a:pt x="2155" y="244"/>
                    </a:lnTo>
                    <a:lnTo>
                      <a:pt x="2324" y="255"/>
                    </a:lnTo>
                    <a:lnTo>
                      <a:pt x="2425" y="244"/>
                    </a:lnTo>
                    <a:lnTo>
                      <a:pt x="2454" y="204"/>
                    </a:lnTo>
                    <a:lnTo>
                      <a:pt x="2448" y="147"/>
                    </a:lnTo>
                    <a:lnTo>
                      <a:pt x="2376" y="158"/>
                    </a:lnTo>
                    <a:lnTo>
                      <a:pt x="2250" y="164"/>
                    </a:lnTo>
                    <a:lnTo>
                      <a:pt x="2003" y="141"/>
                    </a:lnTo>
                    <a:lnTo>
                      <a:pt x="1760" y="113"/>
                    </a:lnTo>
                    <a:lnTo>
                      <a:pt x="1376" y="69"/>
                    </a:lnTo>
                    <a:lnTo>
                      <a:pt x="1083" y="35"/>
                    </a:lnTo>
                    <a:lnTo>
                      <a:pt x="914" y="12"/>
                    </a:lnTo>
                    <a:lnTo>
                      <a:pt x="648" y="0"/>
                    </a:lnTo>
                    <a:lnTo>
                      <a:pt x="349" y="6"/>
                    </a:lnTo>
                    <a:lnTo>
                      <a:pt x="123" y="12"/>
                    </a:lnTo>
                    <a:lnTo>
                      <a:pt x="0" y="12"/>
                    </a:lnTo>
                    <a:lnTo>
                      <a:pt x="22" y="63"/>
                    </a:lnTo>
                    <a:lnTo>
                      <a:pt x="22" y="6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231" name="Freeform 31">
                <a:extLst>
                  <a:ext uri="{FF2B5EF4-FFF2-40B4-BE49-F238E27FC236}">
                    <a16:creationId xmlns:a16="http://schemas.microsoft.com/office/drawing/2014/main" id="{4511B55C-A119-61FC-D7DB-3C1C73C3614D}"/>
                  </a:ext>
                </a:extLst>
              </p:cNvPr>
              <p:cNvSpPr>
                <a:spLocks/>
              </p:cNvSpPr>
              <p:nvPr/>
            </p:nvSpPr>
            <p:spPr bwMode="auto">
              <a:xfrm>
                <a:off x="1514" y="3860"/>
                <a:ext cx="1107" cy="705"/>
              </a:xfrm>
              <a:custGeom>
                <a:avLst/>
                <a:gdLst>
                  <a:gd name="T0" fmla="*/ 40 w 1421"/>
                  <a:gd name="T1" fmla="*/ 656 h 781"/>
                  <a:gd name="T2" fmla="*/ 17 w 1421"/>
                  <a:gd name="T3" fmla="*/ 616 h 781"/>
                  <a:gd name="T4" fmla="*/ 157 w 1421"/>
                  <a:gd name="T5" fmla="*/ 560 h 781"/>
                  <a:gd name="T6" fmla="*/ 281 w 1421"/>
                  <a:gd name="T7" fmla="*/ 397 h 781"/>
                  <a:gd name="T8" fmla="*/ 467 w 1421"/>
                  <a:gd name="T9" fmla="*/ 137 h 781"/>
                  <a:gd name="T10" fmla="*/ 598 w 1421"/>
                  <a:gd name="T11" fmla="*/ 11 h 781"/>
                  <a:gd name="T12" fmla="*/ 693 w 1421"/>
                  <a:gd name="T13" fmla="*/ 28 h 781"/>
                  <a:gd name="T14" fmla="*/ 745 w 1421"/>
                  <a:gd name="T15" fmla="*/ 177 h 781"/>
                  <a:gd name="T16" fmla="*/ 779 w 1421"/>
                  <a:gd name="T17" fmla="*/ 446 h 781"/>
                  <a:gd name="T18" fmla="*/ 811 w 1421"/>
                  <a:gd name="T19" fmla="*/ 621 h 781"/>
                  <a:gd name="T20" fmla="*/ 857 w 1421"/>
                  <a:gd name="T21" fmla="*/ 695 h 781"/>
                  <a:gd name="T22" fmla="*/ 891 w 1421"/>
                  <a:gd name="T23" fmla="*/ 606 h 781"/>
                  <a:gd name="T24" fmla="*/ 908 w 1421"/>
                  <a:gd name="T25" fmla="*/ 481 h 781"/>
                  <a:gd name="T26" fmla="*/ 980 w 1421"/>
                  <a:gd name="T27" fmla="*/ 294 h 781"/>
                  <a:gd name="T28" fmla="*/ 1077 w 1421"/>
                  <a:gd name="T29" fmla="*/ 137 h 781"/>
                  <a:gd name="T30" fmla="*/ 1106 w 1421"/>
                  <a:gd name="T31" fmla="*/ 215 h 781"/>
                  <a:gd name="T32" fmla="*/ 1003 w 1421"/>
                  <a:gd name="T33" fmla="*/ 412 h 781"/>
                  <a:gd name="T34" fmla="*/ 1140 w 1421"/>
                  <a:gd name="T35" fmla="*/ 412 h 781"/>
                  <a:gd name="T36" fmla="*/ 1399 w 1421"/>
                  <a:gd name="T37" fmla="*/ 429 h 781"/>
                  <a:gd name="T38" fmla="*/ 1399 w 1421"/>
                  <a:gd name="T39" fmla="*/ 486 h 781"/>
                  <a:gd name="T40" fmla="*/ 1264 w 1421"/>
                  <a:gd name="T41" fmla="*/ 503 h 781"/>
                  <a:gd name="T42" fmla="*/ 1190 w 1421"/>
                  <a:gd name="T43" fmla="*/ 599 h 781"/>
                  <a:gd name="T44" fmla="*/ 1060 w 1421"/>
                  <a:gd name="T45" fmla="*/ 656 h 781"/>
                  <a:gd name="T46" fmla="*/ 920 w 1421"/>
                  <a:gd name="T47" fmla="*/ 718 h 781"/>
                  <a:gd name="T48" fmla="*/ 874 w 1421"/>
                  <a:gd name="T49" fmla="*/ 781 h 781"/>
                  <a:gd name="T50" fmla="*/ 817 w 1421"/>
                  <a:gd name="T51" fmla="*/ 718 h 781"/>
                  <a:gd name="T52" fmla="*/ 739 w 1421"/>
                  <a:gd name="T53" fmla="*/ 638 h 781"/>
                  <a:gd name="T54" fmla="*/ 705 w 1421"/>
                  <a:gd name="T55" fmla="*/ 521 h 781"/>
                  <a:gd name="T56" fmla="*/ 671 w 1421"/>
                  <a:gd name="T57" fmla="*/ 205 h 781"/>
                  <a:gd name="T58" fmla="*/ 598 w 1421"/>
                  <a:gd name="T59" fmla="*/ 114 h 781"/>
                  <a:gd name="T60" fmla="*/ 444 w 1421"/>
                  <a:gd name="T61" fmla="*/ 277 h 781"/>
                  <a:gd name="T62" fmla="*/ 332 w 1421"/>
                  <a:gd name="T63" fmla="*/ 452 h 781"/>
                  <a:gd name="T64" fmla="*/ 220 w 1421"/>
                  <a:gd name="T65" fmla="*/ 599 h 781"/>
                  <a:gd name="T66" fmla="*/ 112 w 1421"/>
                  <a:gd name="T67" fmla="*/ 633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21" h="781">
                    <a:moveTo>
                      <a:pt x="112" y="633"/>
                    </a:moveTo>
                    <a:lnTo>
                      <a:pt x="40" y="656"/>
                    </a:lnTo>
                    <a:lnTo>
                      <a:pt x="0" y="644"/>
                    </a:lnTo>
                    <a:lnTo>
                      <a:pt x="17" y="616"/>
                    </a:lnTo>
                    <a:lnTo>
                      <a:pt x="85" y="595"/>
                    </a:lnTo>
                    <a:lnTo>
                      <a:pt x="157" y="560"/>
                    </a:lnTo>
                    <a:lnTo>
                      <a:pt x="209" y="503"/>
                    </a:lnTo>
                    <a:lnTo>
                      <a:pt x="281" y="397"/>
                    </a:lnTo>
                    <a:lnTo>
                      <a:pt x="361" y="283"/>
                    </a:lnTo>
                    <a:lnTo>
                      <a:pt x="467" y="137"/>
                    </a:lnTo>
                    <a:lnTo>
                      <a:pt x="553" y="57"/>
                    </a:lnTo>
                    <a:lnTo>
                      <a:pt x="598" y="11"/>
                    </a:lnTo>
                    <a:lnTo>
                      <a:pt x="654" y="0"/>
                    </a:lnTo>
                    <a:lnTo>
                      <a:pt x="693" y="28"/>
                    </a:lnTo>
                    <a:lnTo>
                      <a:pt x="722" y="102"/>
                    </a:lnTo>
                    <a:lnTo>
                      <a:pt x="745" y="177"/>
                    </a:lnTo>
                    <a:lnTo>
                      <a:pt x="756" y="311"/>
                    </a:lnTo>
                    <a:lnTo>
                      <a:pt x="779" y="446"/>
                    </a:lnTo>
                    <a:lnTo>
                      <a:pt x="790" y="538"/>
                    </a:lnTo>
                    <a:lnTo>
                      <a:pt x="811" y="621"/>
                    </a:lnTo>
                    <a:lnTo>
                      <a:pt x="828" y="661"/>
                    </a:lnTo>
                    <a:lnTo>
                      <a:pt x="857" y="695"/>
                    </a:lnTo>
                    <a:lnTo>
                      <a:pt x="868" y="638"/>
                    </a:lnTo>
                    <a:lnTo>
                      <a:pt x="891" y="606"/>
                    </a:lnTo>
                    <a:lnTo>
                      <a:pt x="903" y="566"/>
                    </a:lnTo>
                    <a:lnTo>
                      <a:pt x="908" y="481"/>
                    </a:lnTo>
                    <a:lnTo>
                      <a:pt x="931" y="386"/>
                    </a:lnTo>
                    <a:lnTo>
                      <a:pt x="980" y="294"/>
                    </a:lnTo>
                    <a:lnTo>
                      <a:pt x="1015" y="205"/>
                    </a:lnTo>
                    <a:lnTo>
                      <a:pt x="1077" y="137"/>
                    </a:lnTo>
                    <a:lnTo>
                      <a:pt x="1172" y="131"/>
                    </a:lnTo>
                    <a:lnTo>
                      <a:pt x="1106" y="215"/>
                    </a:lnTo>
                    <a:lnTo>
                      <a:pt x="1043" y="329"/>
                    </a:lnTo>
                    <a:lnTo>
                      <a:pt x="1003" y="412"/>
                    </a:lnTo>
                    <a:lnTo>
                      <a:pt x="1083" y="412"/>
                    </a:lnTo>
                    <a:lnTo>
                      <a:pt x="1140" y="412"/>
                    </a:lnTo>
                    <a:lnTo>
                      <a:pt x="1195" y="429"/>
                    </a:lnTo>
                    <a:lnTo>
                      <a:pt x="1399" y="429"/>
                    </a:lnTo>
                    <a:lnTo>
                      <a:pt x="1421" y="458"/>
                    </a:lnTo>
                    <a:lnTo>
                      <a:pt x="1399" y="486"/>
                    </a:lnTo>
                    <a:lnTo>
                      <a:pt x="1304" y="486"/>
                    </a:lnTo>
                    <a:lnTo>
                      <a:pt x="1264" y="503"/>
                    </a:lnTo>
                    <a:lnTo>
                      <a:pt x="1207" y="526"/>
                    </a:lnTo>
                    <a:lnTo>
                      <a:pt x="1190" y="599"/>
                    </a:lnTo>
                    <a:lnTo>
                      <a:pt x="1140" y="621"/>
                    </a:lnTo>
                    <a:lnTo>
                      <a:pt x="1060" y="656"/>
                    </a:lnTo>
                    <a:lnTo>
                      <a:pt x="971" y="678"/>
                    </a:lnTo>
                    <a:lnTo>
                      <a:pt x="920" y="718"/>
                    </a:lnTo>
                    <a:lnTo>
                      <a:pt x="903" y="764"/>
                    </a:lnTo>
                    <a:lnTo>
                      <a:pt x="874" y="781"/>
                    </a:lnTo>
                    <a:lnTo>
                      <a:pt x="840" y="747"/>
                    </a:lnTo>
                    <a:lnTo>
                      <a:pt x="817" y="718"/>
                    </a:lnTo>
                    <a:lnTo>
                      <a:pt x="785" y="673"/>
                    </a:lnTo>
                    <a:lnTo>
                      <a:pt x="739" y="638"/>
                    </a:lnTo>
                    <a:lnTo>
                      <a:pt x="711" y="589"/>
                    </a:lnTo>
                    <a:lnTo>
                      <a:pt x="705" y="521"/>
                    </a:lnTo>
                    <a:lnTo>
                      <a:pt x="688" y="300"/>
                    </a:lnTo>
                    <a:lnTo>
                      <a:pt x="671" y="205"/>
                    </a:lnTo>
                    <a:lnTo>
                      <a:pt x="642" y="74"/>
                    </a:lnTo>
                    <a:lnTo>
                      <a:pt x="598" y="114"/>
                    </a:lnTo>
                    <a:lnTo>
                      <a:pt x="519" y="182"/>
                    </a:lnTo>
                    <a:lnTo>
                      <a:pt x="444" y="277"/>
                    </a:lnTo>
                    <a:lnTo>
                      <a:pt x="384" y="369"/>
                    </a:lnTo>
                    <a:lnTo>
                      <a:pt x="332" y="452"/>
                    </a:lnTo>
                    <a:lnTo>
                      <a:pt x="271" y="526"/>
                    </a:lnTo>
                    <a:lnTo>
                      <a:pt x="220" y="599"/>
                    </a:lnTo>
                    <a:lnTo>
                      <a:pt x="157" y="627"/>
                    </a:lnTo>
                    <a:lnTo>
                      <a:pt x="112" y="633"/>
                    </a:lnTo>
                    <a:lnTo>
                      <a:pt x="112" y="63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232" name="Freeform 32">
                <a:extLst>
                  <a:ext uri="{FF2B5EF4-FFF2-40B4-BE49-F238E27FC236}">
                    <a16:creationId xmlns:a16="http://schemas.microsoft.com/office/drawing/2014/main" id="{511338F6-C590-10E3-7993-19A175DB7B24}"/>
                  </a:ext>
                </a:extLst>
              </p:cNvPr>
              <p:cNvSpPr>
                <a:spLocks/>
              </p:cNvSpPr>
              <p:nvPr/>
            </p:nvSpPr>
            <p:spPr bwMode="auto">
              <a:xfrm>
                <a:off x="2982" y="4004"/>
                <a:ext cx="143" cy="509"/>
              </a:xfrm>
              <a:custGeom>
                <a:avLst/>
                <a:gdLst>
                  <a:gd name="T0" fmla="*/ 0 w 185"/>
                  <a:gd name="T1" fmla="*/ 525 h 565"/>
                  <a:gd name="T2" fmla="*/ 50 w 185"/>
                  <a:gd name="T3" fmla="*/ 373 h 565"/>
                  <a:gd name="T4" fmla="*/ 101 w 185"/>
                  <a:gd name="T5" fmla="*/ 135 h 565"/>
                  <a:gd name="T6" fmla="*/ 112 w 185"/>
                  <a:gd name="T7" fmla="*/ 0 h 565"/>
                  <a:gd name="T8" fmla="*/ 185 w 185"/>
                  <a:gd name="T9" fmla="*/ 18 h 565"/>
                  <a:gd name="T10" fmla="*/ 135 w 185"/>
                  <a:gd name="T11" fmla="*/ 253 h 565"/>
                  <a:gd name="T12" fmla="*/ 112 w 185"/>
                  <a:gd name="T13" fmla="*/ 407 h 565"/>
                  <a:gd name="T14" fmla="*/ 90 w 185"/>
                  <a:gd name="T15" fmla="*/ 519 h 565"/>
                  <a:gd name="T16" fmla="*/ 50 w 185"/>
                  <a:gd name="T17" fmla="*/ 565 h 565"/>
                  <a:gd name="T18" fmla="*/ 0 w 185"/>
                  <a:gd name="T19" fmla="*/ 525 h 565"/>
                  <a:gd name="T20" fmla="*/ 0 w 185"/>
                  <a:gd name="T21" fmla="*/ 525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5" h="565">
                    <a:moveTo>
                      <a:pt x="0" y="525"/>
                    </a:moveTo>
                    <a:lnTo>
                      <a:pt x="50" y="373"/>
                    </a:lnTo>
                    <a:lnTo>
                      <a:pt x="101" y="135"/>
                    </a:lnTo>
                    <a:lnTo>
                      <a:pt x="112" y="0"/>
                    </a:lnTo>
                    <a:lnTo>
                      <a:pt x="185" y="18"/>
                    </a:lnTo>
                    <a:lnTo>
                      <a:pt x="135" y="253"/>
                    </a:lnTo>
                    <a:lnTo>
                      <a:pt x="112" y="407"/>
                    </a:lnTo>
                    <a:lnTo>
                      <a:pt x="90" y="519"/>
                    </a:lnTo>
                    <a:lnTo>
                      <a:pt x="50" y="565"/>
                    </a:lnTo>
                    <a:lnTo>
                      <a:pt x="0" y="525"/>
                    </a:lnTo>
                    <a:lnTo>
                      <a:pt x="0" y="52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233" name="Freeform 33">
                <a:extLst>
                  <a:ext uri="{FF2B5EF4-FFF2-40B4-BE49-F238E27FC236}">
                    <a16:creationId xmlns:a16="http://schemas.microsoft.com/office/drawing/2014/main" id="{F4DBF711-8BC8-2863-D022-AC396AC31815}"/>
                  </a:ext>
                </a:extLst>
              </p:cNvPr>
              <p:cNvSpPr>
                <a:spLocks/>
              </p:cNvSpPr>
              <p:nvPr/>
            </p:nvSpPr>
            <p:spPr bwMode="auto">
              <a:xfrm>
                <a:off x="3259" y="4055"/>
                <a:ext cx="311" cy="468"/>
              </a:xfrm>
              <a:custGeom>
                <a:avLst/>
                <a:gdLst>
                  <a:gd name="T0" fmla="*/ 0 w 399"/>
                  <a:gd name="T1" fmla="*/ 0 h 520"/>
                  <a:gd name="T2" fmla="*/ 118 w 399"/>
                  <a:gd name="T3" fmla="*/ 209 h 520"/>
                  <a:gd name="T4" fmla="*/ 196 w 399"/>
                  <a:gd name="T5" fmla="*/ 336 h 520"/>
                  <a:gd name="T6" fmla="*/ 270 w 399"/>
                  <a:gd name="T7" fmla="*/ 475 h 520"/>
                  <a:gd name="T8" fmla="*/ 310 w 399"/>
                  <a:gd name="T9" fmla="*/ 520 h 520"/>
                  <a:gd name="T10" fmla="*/ 372 w 399"/>
                  <a:gd name="T11" fmla="*/ 509 h 520"/>
                  <a:gd name="T12" fmla="*/ 399 w 399"/>
                  <a:gd name="T13" fmla="*/ 486 h 520"/>
                  <a:gd name="T14" fmla="*/ 365 w 399"/>
                  <a:gd name="T15" fmla="*/ 458 h 520"/>
                  <a:gd name="T16" fmla="*/ 287 w 399"/>
                  <a:gd name="T17" fmla="*/ 368 h 520"/>
                  <a:gd name="T18" fmla="*/ 218 w 399"/>
                  <a:gd name="T19" fmla="*/ 249 h 520"/>
                  <a:gd name="T20" fmla="*/ 140 w 399"/>
                  <a:gd name="T21" fmla="*/ 102 h 520"/>
                  <a:gd name="T22" fmla="*/ 112 w 399"/>
                  <a:gd name="T23" fmla="*/ 5 h 520"/>
                  <a:gd name="T24" fmla="*/ 0 w 399"/>
                  <a:gd name="T25" fmla="*/ 0 h 520"/>
                  <a:gd name="T26" fmla="*/ 0 w 399"/>
                  <a:gd name="T27" fmla="*/ 0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99" h="520">
                    <a:moveTo>
                      <a:pt x="0" y="0"/>
                    </a:moveTo>
                    <a:lnTo>
                      <a:pt x="118" y="209"/>
                    </a:lnTo>
                    <a:lnTo>
                      <a:pt x="196" y="336"/>
                    </a:lnTo>
                    <a:lnTo>
                      <a:pt x="270" y="475"/>
                    </a:lnTo>
                    <a:lnTo>
                      <a:pt x="310" y="520"/>
                    </a:lnTo>
                    <a:lnTo>
                      <a:pt x="372" y="509"/>
                    </a:lnTo>
                    <a:lnTo>
                      <a:pt x="399" y="486"/>
                    </a:lnTo>
                    <a:lnTo>
                      <a:pt x="365" y="458"/>
                    </a:lnTo>
                    <a:lnTo>
                      <a:pt x="287" y="368"/>
                    </a:lnTo>
                    <a:lnTo>
                      <a:pt x="218" y="249"/>
                    </a:lnTo>
                    <a:lnTo>
                      <a:pt x="140" y="102"/>
                    </a:lnTo>
                    <a:lnTo>
                      <a:pt x="112" y="5"/>
                    </a:ln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234" name="Freeform 34">
                <a:extLst>
                  <a:ext uri="{FF2B5EF4-FFF2-40B4-BE49-F238E27FC236}">
                    <a16:creationId xmlns:a16="http://schemas.microsoft.com/office/drawing/2014/main" id="{2E47D545-BC9D-236A-CA68-5A49B1FA8757}"/>
                  </a:ext>
                </a:extLst>
              </p:cNvPr>
              <p:cNvSpPr>
                <a:spLocks/>
              </p:cNvSpPr>
              <p:nvPr/>
            </p:nvSpPr>
            <p:spPr bwMode="auto">
              <a:xfrm>
                <a:off x="2524" y="3995"/>
                <a:ext cx="475" cy="478"/>
              </a:xfrm>
              <a:custGeom>
                <a:avLst/>
                <a:gdLst>
                  <a:gd name="T0" fmla="*/ 608 w 608"/>
                  <a:gd name="T1" fmla="*/ 0 h 530"/>
                  <a:gd name="T2" fmla="*/ 485 w 608"/>
                  <a:gd name="T3" fmla="*/ 118 h 530"/>
                  <a:gd name="T4" fmla="*/ 361 w 608"/>
                  <a:gd name="T5" fmla="*/ 238 h 530"/>
                  <a:gd name="T6" fmla="*/ 209 w 608"/>
                  <a:gd name="T7" fmla="*/ 373 h 530"/>
                  <a:gd name="T8" fmla="*/ 95 w 608"/>
                  <a:gd name="T9" fmla="*/ 485 h 530"/>
                  <a:gd name="T10" fmla="*/ 49 w 608"/>
                  <a:gd name="T11" fmla="*/ 530 h 530"/>
                  <a:gd name="T12" fmla="*/ 0 w 608"/>
                  <a:gd name="T13" fmla="*/ 502 h 530"/>
                  <a:gd name="T14" fmla="*/ 0 w 608"/>
                  <a:gd name="T15" fmla="*/ 468 h 530"/>
                  <a:gd name="T16" fmla="*/ 84 w 608"/>
                  <a:gd name="T17" fmla="*/ 407 h 530"/>
                  <a:gd name="T18" fmla="*/ 230 w 608"/>
                  <a:gd name="T19" fmla="*/ 276 h 530"/>
                  <a:gd name="T20" fmla="*/ 388 w 608"/>
                  <a:gd name="T21" fmla="*/ 124 h 530"/>
                  <a:gd name="T22" fmla="*/ 502 w 608"/>
                  <a:gd name="T23" fmla="*/ 0 h 530"/>
                  <a:gd name="T24" fmla="*/ 608 w 608"/>
                  <a:gd name="T25" fmla="*/ 0 h 530"/>
                  <a:gd name="T26" fmla="*/ 608 w 608"/>
                  <a:gd name="T27" fmla="*/ 0 h 5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8" h="530">
                    <a:moveTo>
                      <a:pt x="608" y="0"/>
                    </a:moveTo>
                    <a:lnTo>
                      <a:pt x="485" y="118"/>
                    </a:lnTo>
                    <a:lnTo>
                      <a:pt x="361" y="238"/>
                    </a:lnTo>
                    <a:lnTo>
                      <a:pt x="209" y="373"/>
                    </a:lnTo>
                    <a:lnTo>
                      <a:pt x="95" y="485"/>
                    </a:lnTo>
                    <a:lnTo>
                      <a:pt x="49" y="530"/>
                    </a:lnTo>
                    <a:lnTo>
                      <a:pt x="0" y="502"/>
                    </a:lnTo>
                    <a:lnTo>
                      <a:pt x="0" y="468"/>
                    </a:lnTo>
                    <a:lnTo>
                      <a:pt x="84" y="407"/>
                    </a:lnTo>
                    <a:lnTo>
                      <a:pt x="230" y="276"/>
                    </a:lnTo>
                    <a:lnTo>
                      <a:pt x="388" y="124"/>
                    </a:lnTo>
                    <a:lnTo>
                      <a:pt x="502" y="0"/>
                    </a:lnTo>
                    <a:lnTo>
                      <a:pt x="608" y="0"/>
                    </a:lnTo>
                    <a:lnTo>
                      <a:pt x="60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235" name="Freeform 35">
                <a:extLst>
                  <a:ext uri="{FF2B5EF4-FFF2-40B4-BE49-F238E27FC236}">
                    <a16:creationId xmlns:a16="http://schemas.microsoft.com/office/drawing/2014/main" id="{165AD926-03B5-8518-F2D8-EE90808CE9FC}"/>
                  </a:ext>
                </a:extLst>
              </p:cNvPr>
              <p:cNvSpPr>
                <a:spLocks/>
              </p:cNvSpPr>
              <p:nvPr/>
            </p:nvSpPr>
            <p:spPr bwMode="auto">
              <a:xfrm>
                <a:off x="2187" y="1575"/>
                <a:ext cx="84" cy="1051"/>
              </a:xfrm>
              <a:custGeom>
                <a:avLst/>
                <a:gdLst>
                  <a:gd name="T0" fmla="*/ 41 w 108"/>
                  <a:gd name="T1" fmla="*/ 4 h 1165"/>
                  <a:gd name="T2" fmla="*/ 13 w 108"/>
                  <a:gd name="T3" fmla="*/ 179 h 1165"/>
                  <a:gd name="T4" fmla="*/ 0 w 108"/>
                  <a:gd name="T5" fmla="*/ 411 h 1165"/>
                  <a:gd name="T6" fmla="*/ 9 w 108"/>
                  <a:gd name="T7" fmla="*/ 667 h 1165"/>
                  <a:gd name="T8" fmla="*/ 13 w 108"/>
                  <a:gd name="T9" fmla="*/ 791 h 1165"/>
                  <a:gd name="T10" fmla="*/ 38 w 108"/>
                  <a:gd name="T11" fmla="*/ 971 h 1165"/>
                  <a:gd name="T12" fmla="*/ 79 w 108"/>
                  <a:gd name="T13" fmla="*/ 1165 h 1165"/>
                  <a:gd name="T14" fmla="*/ 108 w 108"/>
                  <a:gd name="T15" fmla="*/ 1070 h 1165"/>
                  <a:gd name="T16" fmla="*/ 85 w 108"/>
                  <a:gd name="T17" fmla="*/ 909 h 1165"/>
                  <a:gd name="T18" fmla="*/ 66 w 108"/>
                  <a:gd name="T19" fmla="*/ 747 h 1165"/>
                  <a:gd name="T20" fmla="*/ 60 w 108"/>
                  <a:gd name="T21" fmla="*/ 606 h 1165"/>
                  <a:gd name="T22" fmla="*/ 51 w 108"/>
                  <a:gd name="T23" fmla="*/ 464 h 1165"/>
                  <a:gd name="T24" fmla="*/ 57 w 108"/>
                  <a:gd name="T25" fmla="*/ 340 h 1165"/>
                  <a:gd name="T26" fmla="*/ 74 w 108"/>
                  <a:gd name="T27" fmla="*/ 152 h 1165"/>
                  <a:gd name="T28" fmla="*/ 98 w 108"/>
                  <a:gd name="T29" fmla="*/ 0 h 1165"/>
                  <a:gd name="T30" fmla="*/ 41 w 108"/>
                  <a:gd name="T31" fmla="*/ 4 h 1165"/>
                  <a:gd name="T32" fmla="*/ 41 w 108"/>
                  <a:gd name="T33" fmla="*/ 4 h 1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8" h="1165">
                    <a:moveTo>
                      <a:pt x="41" y="4"/>
                    </a:moveTo>
                    <a:lnTo>
                      <a:pt x="13" y="179"/>
                    </a:lnTo>
                    <a:lnTo>
                      <a:pt x="0" y="411"/>
                    </a:lnTo>
                    <a:lnTo>
                      <a:pt x="9" y="667"/>
                    </a:lnTo>
                    <a:lnTo>
                      <a:pt x="13" y="791"/>
                    </a:lnTo>
                    <a:lnTo>
                      <a:pt x="38" y="971"/>
                    </a:lnTo>
                    <a:lnTo>
                      <a:pt x="79" y="1165"/>
                    </a:lnTo>
                    <a:lnTo>
                      <a:pt x="108" y="1070"/>
                    </a:lnTo>
                    <a:lnTo>
                      <a:pt x="85" y="909"/>
                    </a:lnTo>
                    <a:lnTo>
                      <a:pt x="66" y="747"/>
                    </a:lnTo>
                    <a:lnTo>
                      <a:pt x="60" y="606"/>
                    </a:lnTo>
                    <a:lnTo>
                      <a:pt x="51" y="464"/>
                    </a:lnTo>
                    <a:lnTo>
                      <a:pt x="57" y="340"/>
                    </a:lnTo>
                    <a:lnTo>
                      <a:pt x="74" y="152"/>
                    </a:lnTo>
                    <a:lnTo>
                      <a:pt x="98" y="0"/>
                    </a:lnTo>
                    <a:lnTo>
                      <a:pt x="41" y="4"/>
                    </a:lnTo>
                    <a:lnTo>
                      <a:pt x="41"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236" name="Freeform 36">
                <a:extLst>
                  <a:ext uri="{FF2B5EF4-FFF2-40B4-BE49-F238E27FC236}">
                    <a16:creationId xmlns:a16="http://schemas.microsoft.com/office/drawing/2014/main" id="{C99FDF94-0B5F-5E0A-0A11-5BA1B0DB9A38}"/>
                  </a:ext>
                </a:extLst>
              </p:cNvPr>
              <p:cNvSpPr>
                <a:spLocks/>
              </p:cNvSpPr>
              <p:nvPr/>
            </p:nvSpPr>
            <p:spPr bwMode="auto">
              <a:xfrm>
                <a:off x="2197" y="682"/>
                <a:ext cx="2097" cy="372"/>
              </a:xfrm>
              <a:custGeom>
                <a:avLst/>
                <a:gdLst>
                  <a:gd name="T0" fmla="*/ 0 w 2693"/>
                  <a:gd name="T1" fmla="*/ 393 h 410"/>
                  <a:gd name="T2" fmla="*/ 66 w 2693"/>
                  <a:gd name="T3" fmla="*/ 365 h 410"/>
                  <a:gd name="T4" fmla="*/ 205 w 2693"/>
                  <a:gd name="T5" fmla="*/ 349 h 410"/>
                  <a:gd name="T6" fmla="*/ 538 w 2693"/>
                  <a:gd name="T7" fmla="*/ 349 h 410"/>
                  <a:gd name="T8" fmla="*/ 798 w 2693"/>
                  <a:gd name="T9" fmla="*/ 338 h 410"/>
                  <a:gd name="T10" fmla="*/ 1053 w 2693"/>
                  <a:gd name="T11" fmla="*/ 311 h 410"/>
                  <a:gd name="T12" fmla="*/ 1273 w 2693"/>
                  <a:gd name="T13" fmla="*/ 281 h 410"/>
                  <a:gd name="T14" fmla="*/ 1562 w 2693"/>
                  <a:gd name="T15" fmla="*/ 214 h 410"/>
                  <a:gd name="T16" fmla="*/ 1823 w 2693"/>
                  <a:gd name="T17" fmla="*/ 150 h 410"/>
                  <a:gd name="T18" fmla="*/ 2045 w 2693"/>
                  <a:gd name="T19" fmla="*/ 81 h 410"/>
                  <a:gd name="T20" fmla="*/ 2228 w 2693"/>
                  <a:gd name="T21" fmla="*/ 26 h 410"/>
                  <a:gd name="T22" fmla="*/ 2378 w 2693"/>
                  <a:gd name="T23" fmla="*/ 0 h 410"/>
                  <a:gd name="T24" fmla="*/ 2454 w 2693"/>
                  <a:gd name="T25" fmla="*/ 0 h 410"/>
                  <a:gd name="T26" fmla="*/ 2555 w 2693"/>
                  <a:gd name="T27" fmla="*/ 11 h 410"/>
                  <a:gd name="T28" fmla="*/ 2648 w 2693"/>
                  <a:gd name="T29" fmla="*/ 49 h 410"/>
                  <a:gd name="T30" fmla="*/ 2693 w 2693"/>
                  <a:gd name="T31" fmla="*/ 87 h 410"/>
                  <a:gd name="T32" fmla="*/ 2688 w 2693"/>
                  <a:gd name="T33" fmla="*/ 121 h 410"/>
                  <a:gd name="T34" fmla="*/ 2638 w 2693"/>
                  <a:gd name="T35" fmla="*/ 127 h 410"/>
                  <a:gd name="T36" fmla="*/ 2543 w 2693"/>
                  <a:gd name="T37" fmla="*/ 87 h 410"/>
                  <a:gd name="T38" fmla="*/ 2422 w 2693"/>
                  <a:gd name="T39" fmla="*/ 78 h 410"/>
                  <a:gd name="T40" fmla="*/ 2332 w 2693"/>
                  <a:gd name="T41" fmla="*/ 81 h 410"/>
                  <a:gd name="T42" fmla="*/ 2161 w 2693"/>
                  <a:gd name="T43" fmla="*/ 121 h 410"/>
                  <a:gd name="T44" fmla="*/ 1889 w 2693"/>
                  <a:gd name="T45" fmla="*/ 199 h 410"/>
                  <a:gd name="T46" fmla="*/ 1657 w 2693"/>
                  <a:gd name="T47" fmla="*/ 260 h 410"/>
                  <a:gd name="T48" fmla="*/ 1429 w 2693"/>
                  <a:gd name="T49" fmla="*/ 309 h 410"/>
                  <a:gd name="T50" fmla="*/ 1253 w 2693"/>
                  <a:gd name="T51" fmla="*/ 344 h 410"/>
                  <a:gd name="T52" fmla="*/ 1114 w 2693"/>
                  <a:gd name="T53" fmla="*/ 365 h 410"/>
                  <a:gd name="T54" fmla="*/ 931 w 2693"/>
                  <a:gd name="T55" fmla="*/ 387 h 410"/>
                  <a:gd name="T56" fmla="*/ 781 w 2693"/>
                  <a:gd name="T57" fmla="*/ 387 h 410"/>
                  <a:gd name="T58" fmla="*/ 481 w 2693"/>
                  <a:gd name="T59" fmla="*/ 399 h 410"/>
                  <a:gd name="T60" fmla="*/ 321 w 2693"/>
                  <a:gd name="T61" fmla="*/ 393 h 410"/>
                  <a:gd name="T62" fmla="*/ 165 w 2693"/>
                  <a:gd name="T63" fmla="*/ 387 h 410"/>
                  <a:gd name="T64" fmla="*/ 38 w 2693"/>
                  <a:gd name="T65" fmla="*/ 410 h 410"/>
                  <a:gd name="T66" fmla="*/ 0 w 2693"/>
                  <a:gd name="T67" fmla="*/ 393 h 410"/>
                  <a:gd name="T68" fmla="*/ 0 w 2693"/>
                  <a:gd name="T69" fmla="*/ 393 h 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93" h="410">
                    <a:moveTo>
                      <a:pt x="0" y="393"/>
                    </a:moveTo>
                    <a:lnTo>
                      <a:pt x="66" y="365"/>
                    </a:lnTo>
                    <a:lnTo>
                      <a:pt x="205" y="349"/>
                    </a:lnTo>
                    <a:lnTo>
                      <a:pt x="538" y="349"/>
                    </a:lnTo>
                    <a:lnTo>
                      <a:pt x="798" y="338"/>
                    </a:lnTo>
                    <a:lnTo>
                      <a:pt x="1053" y="311"/>
                    </a:lnTo>
                    <a:lnTo>
                      <a:pt x="1273" y="281"/>
                    </a:lnTo>
                    <a:lnTo>
                      <a:pt x="1562" y="214"/>
                    </a:lnTo>
                    <a:lnTo>
                      <a:pt x="1823" y="150"/>
                    </a:lnTo>
                    <a:lnTo>
                      <a:pt x="2045" y="81"/>
                    </a:lnTo>
                    <a:lnTo>
                      <a:pt x="2228" y="26"/>
                    </a:lnTo>
                    <a:lnTo>
                      <a:pt x="2378" y="0"/>
                    </a:lnTo>
                    <a:lnTo>
                      <a:pt x="2454" y="0"/>
                    </a:lnTo>
                    <a:lnTo>
                      <a:pt x="2555" y="11"/>
                    </a:lnTo>
                    <a:lnTo>
                      <a:pt x="2648" y="49"/>
                    </a:lnTo>
                    <a:lnTo>
                      <a:pt x="2693" y="87"/>
                    </a:lnTo>
                    <a:lnTo>
                      <a:pt x="2688" y="121"/>
                    </a:lnTo>
                    <a:lnTo>
                      <a:pt x="2638" y="127"/>
                    </a:lnTo>
                    <a:lnTo>
                      <a:pt x="2543" y="87"/>
                    </a:lnTo>
                    <a:lnTo>
                      <a:pt x="2422" y="78"/>
                    </a:lnTo>
                    <a:lnTo>
                      <a:pt x="2332" y="81"/>
                    </a:lnTo>
                    <a:lnTo>
                      <a:pt x="2161" y="121"/>
                    </a:lnTo>
                    <a:lnTo>
                      <a:pt x="1889" y="199"/>
                    </a:lnTo>
                    <a:lnTo>
                      <a:pt x="1657" y="260"/>
                    </a:lnTo>
                    <a:lnTo>
                      <a:pt x="1429" y="309"/>
                    </a:lnTo>
                    <a:lnTo>
                      <a:pt x="1253" y="344"/>
                    </a:lnTo>
                    <a:lnTo>
                      <a:pt x="1114" y="365"/>
                    </a:lnTo>
                    <a:lnTo>
                      <a:pt x="931" y="387"/>
                    </a:lnTo>
                    <a:lnTo>
                      <a:pt x="781" y="387"/>
                    </a:lnTo>
                    <a:lnTo>
                      <a:pt x="481" y="399"/>
                    </a:lnTo>
                    <a:lnTo>
                      <a:pt x="321" y="393"/>
                    </a:lnTo>
                    <a:lnTo>
                      <a:pt x="165" y="387"/>
                    </a:lnTo>
                    <a:lnTo>
                      <a:pt x="38" y="410"/>
                    </a:lnTo>
                    <a:lnTo>
                      <a:pt x="0" y="393"/>
                    </a:lnTo>
                    <a:lnTo>
                      <a:pt x="0" y="39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237" name="Freeform 37">
                <a:extLst>
                  <a:ext uri="{FF2B5EF4-FFF2-40B4-BE49-F238E27FC236}">
                    <a16:creationId xmlns:a16="http://schemas.microsoft.com/office/drawing/2014/main" id="{AF32A42B-3B26-3AF9-E94A-ACDEA45DE5C3}"/>
                  </a:ext>
                </a:extLst>
              </p:cNvPr>
              <p:cNvSpPr>
                <a:spLocks/>
              </p:cNvSpPr>
              <p:nvPr/>
            </p:nvSpPr>
            <p:spPr bwMode="auto">
              <a:xfrm>
                <a:off x="2573" y="747"/>
                <a:ext cx="1543" cy="652"/>
              </a:xfrm>
              <a:custGeom>
                <a:avLst/>
                <a:gdLst>
                  <a:gd name="T0" fmla="*/ 0 w 1984"/>
                  <a:gd name="T1" fmla="*/ 637 h 720"/>
                  <a:gd name="T2" fmla="*/ 108 w 1984"/>
                  <a:gd name="T3" fmla="*/ 644 h 720"/>
                  <a:gd name="T4" fmla="*/ 218 w 1984"/>
                  <a:gd name="T5" fmla="*/ 633 h 720"/>
                  <a:gd name="T6" fmla="*/ 401 w 1984"/>
                  <a:gd name="T7" fmla="*/ 620 h 720"/>
                  <a:gd name="T8" fmla="*/ 566 w 1984"/>
                  <a:gd name="T9" fmla="*/ 581 h 720"/>
                  <a:gd name="T10" fmla="*/ 766 w 1984"/>
                  <a:gd name="T11" fmla="*/ 559 h 720"/>
                  <a:gd name="T12" fmla="*/ 977 w 1984"/>
                  <a:gd name="T13" fmla="*/ 545 h 720"/>
                  <a:gd name="T14" fmla="*/ 1197 w 1984"/>
                  <a:gd name="T15" fmla="*/ 549 h 720"/>
                  <a:gd name="T16" fmla="*/ 1443 w 1984"/>
                  <a:gd name="T17" fmla="*/ 570 h 720"/>
                  <a:gd name="T18" fmla="*/ 1718 w 1984"/>
                  <a:gd name="T19" fmla="*/ 625 h 720"/>
                  <a:gd name="T20" fmla="*/ 1648 w 1984"/>
                  <a:gd name="T21" fmla="*/ 576 h 720"/>
                  <a:gd name="T22" fmla="*/ 1597 w 1984"/>
                  <a:gd name="T23" fmla="*/ 492 h 720"/>
                  <a:gd name="T24" fmla="*/ 1574 w 1984"/>
                  <a:gd name="T25" fmla="*/ 399 h 720"/>
                  <a:gd name="T26" fmla="*/ 1574 w 1984"/>
                  <a:gd name="T27" fmla="*/ 315 h 720"/>
                  <a:gd name="T28" fmla="*/ 1591 w 1984"/>
                  <a:gd name="T29" fmla="*/ 260 h 720"/>
                  <a:gd name="T30" fmla="*/ 1635 w 1984"/>
                  <a:gd name="T31" fmla="*/ 199 h 720"/>
                  <a:gd name="T32" fmla="*/ 1686 w 1984"/>
                  <a:gd name="T33" fmla="*/ 139 h 720"/>
                  <a:gd name="T34" fmla="*/ 1773 w 1984"/>
                  <a:gd name="T35" fmla="*/ 82 h 720"/>
                  <a:gd name="T36" fmla="*/ 1880 w 1984"/>
                  <a:gd name="T37" fmla="*/ 32 h 720"/>
                  <a:gd name="T38" fmla="*/ 1984 w 1984"/>
                  <a:gd name="T39" fmla="*/ 0 h 720"/>
                  <a:gd name="T40" fmla="*/ 1984 w 1984"/>
                  <a:gd name="T41" fmla="*/ 44 h 720"/>
                  <a:gd name="T42" fmla="*/ 1903 w 1984"/>
                  <a:gd name="T43" fmla="*/ 66 h 720"/>
                  <a:gd name="T44" fmla="*/ 1802 w 1984"/>
                  <a:gd name="T45" fmla="*/ 116 h 720"/>
                  <a:gd name="T46" fmla="*/ 1730 w 1984"/>
                  <a:gd name="T47" fmla="*/ 165 h 720"/>
                  <a:gd name="T48" fmla="*/ 1675 w 1984"/>
                  <a:gd name="T49" fmla="*/ 237 h 720"/>
                  <a:gd name="T50" fmla="*/ 1646 w 1984"/>
                  <a:gd name="T51" fmla="*/ 277 h 720"/>
                  <a:gd name="T52" fmla="*/ 1635 w 1984"/>
                  <a:gd name="T53" fmla="*/ 327 h 720"/>
                  <a:gd name="T54" fmla="*/ 1625 w 1984"/>
                  <a:gd name="T55" fmla="*/ 405 h 720"/>
                  <a:gd name="T56" fmla="*/ 1642 w 1984"/>
                  <a:gd name="T57" fmla="*/ 466 h 720"/>
                  <a:gd name="T58" fmla="*/ 1678 w 1984"/>
                  <a:gd name="T59" fmla="*/ 532 h 720"/>
                  <a:gd name="T60" fmla="*/ 1735 w 1984"/>
                  <a:gd name="T61" fmla="*/ 580 h 720"/>
                  <a:gd name="T62" fmla="*/ 1836 w 1984"/>
                  <a:gd name="T63" fmla="*/ 637 h 720"/>
                  <a:gd name="T64" fmla="*/ 1880 w 1984"/>
                  <a:gd name="T65" fmla="*/ 576 h 720"/>
                  <a:gd name="T66" fmla="*/ 1886 w 1984"/>
                  <a:gd name="T67" fmla="*/ 616 h 720"/>
                  <a:gd name="T68" fmla="*/ 1863 w 1984"/>
                  <a:gd name="T69" fmla="*/ 665 h 720"/>
                  <a:gd name="T70" fmla="*/ 1857 w 1984"/>
                  <a:gd name="T71" fmla="*/ 709 h 720"/>
                  <a:gd name="T72" fmla="*/ 1819 w 1984"/>
                  <a:gd name="T73" fmla="*/ 715 h 720"/>
                  <a:gd name="T74" fmla="*/ 1730 w 1984"/>
                  <a:gd name="T75" fmla="*/ 720 h 720"/>
                  <a:gd name="T76" fmla="*/ 1608 w 1984"/>
                  <a:gd name="T77" fmla="*/ 688 h 720"/>
                  <a:gd name="T78" fmla="*/ 1452 w 1984"/>
                  <a:gd name="T79" fmla="*/ 654 h 720"/>
                  <a:gd name="T80" fmla="*/ 1237 w 1984"/>
                  <a:gd name="T81" fmla="*/ 637 h 720"/>
                  <a:gd name="T82" fmla="*/ 971 w 1984"/>
                  <a:gd name="T83" fmla="*/ 631 h 720"/>
                  <a:gd name="T84" fmla="*/ 726 w 1984"/>
                  <a:gd name="T85" fmla="*/ 648 h 720"/>
                  <a:gd name="T86" fmla="*/ 526 w 1984"/>
                  <a:gd name="T87" fmla="*/ 686 h 720"/>
                  <a:gd name="T88" fmla="*/ 285 w 1984"/>
                  <a:gd name="T89" fmla="*/ 696 h 720"/>
                  <a:gd name="T90" fmla="*/ 106 w 1984"/>
                  <a:gd name="T91" fmla="*/ 682 h 720"/>
                  <a:gd name="T92" fmla="*/ 0 w 1984"/>
                  <a:gd name="T93" fmla="*/ 671 h 720"/>
                  <a:gd name="T94" fmla="*/ 0 w 1984"/>
                  <a:gd name="T95" fmla="*/ 637 h 720"/>
                  <a:gd name="T96" fmla="*/ 0 w 1984"/>
                  <a:gd name="T97" fmla="*/ 637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84" h="720">
                    <a:moveTo>
                      <a:pt x="0" y="637"/>
                    </a:moveTo>
                    <a:lnTo>
                      <a:pt x="108" y="644"/>
                    </a:lnTo>
                    <a:lnTo>
                      <a:pt x="218" y="633"/>
                    </a:lnTo>
                    <a:lnTo>
                      <a:pt x="401" y="620"/>
                    </a:lnTo>
                    <a:lnTo>
                      <a:pt x="566" y="581"/>
                    </a:lnTo>
                    <a:lnTo>
                      <a:pt x="766" y="559"/>
                    </a:lnTo>
                    <a:lnTo>
                      <a:pt x="977" y="545"/>
                    </a:lnTo>
                    <a:lnTo>
                      <a:pt x="1197" y="549"/>
                    </a:lnTo>
                    <a:lnTo>
                      <a:pt x="1443" y="570"/>
                    </a:lnTo>
                    <a:lnTo>
                      <a:pt x="1718" y="625"/>
                    </a:lnTo>
                    <a:lnTo>
                      <a:pt x="1648" y="576"/>
                    </a:lnTo>
                    <a:lnTo>
                      <a:pt x="1597" y="492"/>
                    </a:lnTo>
                    <a:lnTo>
                      <a:pt x="1574" y="399"/>
                    </a:lnTo>
                    <a:lnTo>
                      <a:pt x="1574" y="315"/>
                    </a:lnTo>
                    <a:lnTo>
                      <a:pt x="1591" y="260"/>
                    </a:lnTo>
                    <a:lnTo>
                      <a:pt x="1635" y="199"/>
                    </a:lnTo>
                    <a:lnTo>
                      <a:pt x="1686" y="139"/>
                    </a:lnTo>
                    <a:lnTo>
                      <a:pt x="1773" y="82"/>
                    </a:lnTo>
                    <a:lnTo>
                      <a:pt x="1880" y="32"/>
                    </a:lnTo>
                    <a:lnTo>
                      <a:pt x="1984" y="0"/>
                    </a:lnTo>
                    <a:lnTo>
                      <a:pt x="1984" y="44"/>
                    </a:lnTo>
                    <a:lnTo>
                      <a:pt x="1903" y="66"/>
                    </a:lnTo>
                    <a:lnTo>
                      <a:pt x="1802" y="116"/>
                    </a:lnTo>
                    <a:lnTo>
                      <a:pt x="1730" y="165"/>
                    </a:lnTo>
                    <a:lnTo>
                      <a:pt x="1675" y="237"/>
                    </a:lnTo>
                    <a:lnTo>
                      <a:pt x="1646" y="277"/>
                    </a:lnTo>
                    <a:lnTo>
                      <a:pt x="1635" y="327"/>
                    </a:lnTo>
                    <a:lnTo>
                      <a:pt x="1625" y="405"/>
                    </a:lnTo>
                    <a:lnTo>
                      <a:pt x="1642" y="466"/>
                    </a:lnTo>
                    <a:lnTo>
                      <a:pt x="1678" y="532"/>
                    </a:lnTo>
                    <a:lnTo>
                      <a:pt x="1735" y="580"/>
                    </a:lnTo>
                    <a:lnTo>
                      <a:pt x="1836" y="637"/>
                    </a:lnTo>
                    <a:lnTo>
                      <a:pt x="1880" y="576"/>
                    </a:lnTo>
                    <a:lnTo>
                      <a:pt x="1886" y="616"/>
                    </a:lnTo>
                    <a:lnTo>
                      <a:pt x="1863" y="665"/>
                    </a:lnTo>
                    <a:lnTo>
                      <a:pt x="1857" y="709"/>
                    </a:lnTo>
                    <a:lnTo>
                      <a:pt x="1819" y="715"/>
                    </a:lnTo>
                    <a:lnTo>
                      <a:pt x="1730" y="720"/>
                    </a:lnTo>
                    <a:lnTo>
                      <a:pt x="1608" y="688"/>
                    </a:lnTo>
                    <a:lnTo>
                      <a:pt x="1452" y="654"/>
                    </a:lnTo>
                    <a:lnTo>
                      <a:pt x="1237" y="637"/>
                    </a:lnTo>
                    <a:lnTo>
                      <a:pt x="971" y="631"/>
                    </a:lnTo>
                    <a:lnTo>
                      <a:pt x="726" y="648"/>
                    </a:lnTo>
                    <a:lnTo>
                      <a:pt x="526" y="686"/>
                    </a:lnTo>
                    <a:lnTo>
                      <a:pt x="285" y="696"/>
                    </a:lnTo>
                    <a:lnTo>
                      <a:pt x="106" y="682"/>
                    </a:lnTo>
                    <a:lnTo>
                      <a:pt x="0" y="671"/>
                    </a:lnTo>
                    <a:lnTo>
                      <a:pt x="0" y="637"/>
                    </a:lnTo>
                    <a:lnTo>
                      <a:pt x="0" y="63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238" name="Freeform 38">
                <a:extLst>
                  <a:ext uri="{FF2B5EF4-FFF2-40B4-BE49-F238E27FC236}">
                    <a16:creationId xmlns:a16="http://schemas.microsoft.com/office/drawing/2014/main" id="{C05F2835-72C0-B9F1-DF89-595681ABA97C}"/>
                  </a:ext>
                </a:extLst>
              </p:cNvPr>
              <p:cNvSpPr>
                <a:spLocks/>
              </p:cNvSpPr>
              <p:nvPr/>
            </p:nvSpPr>
            <p:spPr bwMode="auto">
              <a:xfrm>
                <a:off x="1927" y="1002"/>
                <a:ext cx="1184" cy="611"/>
              </a:xfrm>
              <a:custGeom>
                <a:avLst/>
                <a:gdLst>
                  <a:gd name="T0" fmla="*/ 278 w 1523"/>
                  <a:gd name="T1" fmla="*/ 34 h 679"/>
                  <a:gd name="T2" fmla="*/ 194 w 1523"/>
                  <a:gd name="T3" fmla="*/ 72 h 679"/>
                  <a:gd name="T4" fmla="*/ 133 w 1523"/>
                  <a:gd name="T5" fmla="*/ 129 h 679"/>
                  <a:gd name="T6" fmla="*/ 89 w 1523"/>
                  <a:gd name="T7" fmla="*/ 185 h 679"/>
                  <a:gd name="T8" fmla="*/ 55 w 1523"/>
                  <a:gd name="T9" fmla="*/ 257 h 679"/>
                  <a:gd name="T10" fmla="*/ 44 w 1523"/>
                  <a:gd name="T11" fmla="*/ 335 h 679"/>
                  <a:gd name="T12" fmla="*/ 67 w 1523"/>
                  <a:gd name="T13" fmla="*/ 418 h 679"/>
                  <a:gd name="T14" fmla="*/ 116 w 1523"/>
                  <a:gd name="T15" fmla="*/ 500 h 679"/>
                  <a:gd name="T16" fmla="*/ 190 w 1523"/>
                  <a:gd name="T17" fmla="*/ 567 h 679"/>
                  <a:gd name="T18" fmla="*/ 266 w 1523"/>
                  <a:gd name="T19" fmla="*/ 601 h 679"/>
                  <a:gd name="T20" fmla="*/ 361 w 1523"/>
                  <a:gd name="T21" fmla="*/ 616 h 679"/>
                  <a:gd name="T22" fmla="*/ 471 w 1523"/>
                  <a:gd name="T23" fmla="*/ 607 h 679"/>
                  <a:gd name="T24" fmla="*/ 627 w 1523"/>
                  <a:gd name="T25" fmla="*/ 567 h 679"/>
                  <a:gd name="T26" fmla="*/ 787 w 1523"/>
                  <a:gd name="T27" fmla="*/ 511 h 679"/>
                  <a:gd name="T28" fmla="*/ 992 w 1523"/>
                  <a:gd name="T29" fmla="*/ 445 h 679"/>
                  <a:gd name="T30" fmla="*/ 1175 w 1523"/>
                  <a:gd name="T31" fmla="*/ 367 h 679"/>
                  <a:gd name="T32" fmla="*/ 1523 w 1523"/>
                  <a:gd name="T33" fmla="*/ 354 h 679"/>
                  <a:gd name="T34" fmla="*/ 1230 w 1523"/>
                  <a:gd name="T35" fmla="*/ 445 h 679"/>
                  <a:gd name="T36" fmla="*/ 1053 w 1523"/>
                  <a:gd name="T37" fmla="*/ 511 h 679"/>
                  <a:gd name="T38" fmla="*/ 871 w 1523"/>
                  <a:gd name="T39" fmla="*/ 578 h 679"/>
                  <a:gd name="T40" fmla="*/ 692 w 1523"/>
                  <a:gd name="T41" fmla="*/ 629 h 679"/>
                  <a:gd name="T42" fmla="*/ 525 w 1523"/>
                  <a:gd name="T43" fmla="*/ 669 h 679"/>
                  <a:gd name="T44" fmla="*/ 443 w 1523"/>
                  <a:gd name="T45" fmla="*/ 679 h 679"/>
                  <a:gd name="T46" fmla="*/ 333 w 1523"/>
                  <a:gd name="T47" fmla="*/ 673 h 679"/>
                  <a:gd name="T48" fmla="*/ 230 w 1523"/>
                  <a:gd name="T49" fmla="*/ 650 h 679"/>
                  <a:gd name="T50" fmla="*/ 156 w 1523"/>
                  <a:gd name="T51" fmla="*/ 601 h 679"/>
                  <a:gd name="T52" fmla="*/ 67 w 1523"/>
                  <a:gd name="T53" fmla="*/ 517 h 679"/>
                  <a:gd name="T54" fmla="*/ 11 w 1523"/>
                  <a:gd name="T55" fmla="*/ 422 h 679"/>
                  <a:gd name="T56" fmla="*/ 0 w 1523"/>
                  <a:gd name="T57" fmla="*/ 340 h 679"/>
                  <a:gd name="T58" fmla="*/ 6 w 1523"/>
                  <a:gd name="T59" fmla="*/ 257 h 679"/>
                  <a:gd name="T60" fmla="*/ 34 w 1523"/>
                  <a:gd name="T61" fmla="*/ 185 h 679"/>
                  <a:gd name="T62" fmla="*/ 95 w 1523"/>
                  <a:gd name="T63" fmla="*/ 101 h 679"/>
                  <a:gd name="T64" fmla="*/ 162 w 1523"/>
                  <a:gd name="T65" fmla="*/ 46 h 679"/>
                  <a:gd name="T66" fmla="*/ 243 w 1523"/>
                  <a:gd name="T67" fmla="*/ 12 h 679"/>
                  <a:gd name="T68" fmla="*/ 289 w 1523"/>
                  <a:gd name="T69" fmla="*/ 0 h 679"/>
                  <a:gd name="T70" fmla="*/ 278 w 1523"/>
                  <a:gd name="T71" fmla="*/ 34 h 679"/>
                  <a:gd name="T72" fmla="*/ 278 w 1523"/>
                  <a:gd name="T73" fmla="*/ 34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23" h="679">
                    <a:moveTo>
                      <a:pt x="278" y="34"/>
                    </a:moveTo>
                    <a:lnTo>
                      <a:pt x="194" y="72"/>
                    </a:lnTo>
                    <a:lnTo>
                      <a:pt x="133" y="129"/>
                    </a:lnTo>
                    <a:lnTo>
                      <a:pt x="89" y="185"/>
                    </a:lnTo>
                    <a:lnTo>
                      <a:pt x="55" y="257"/>
                    </a:lnTo>
                    <a:lnTo>
                      <a:pt x="44" y="335"/>
                    </a:lnTo>
                    <a:lnTo>
                      <a:pt x="67" y="418"/>
                    </a:lnTo>
                    <a:lnTo>
                      <a:pt x="116" y="500"/>
                    </a:lnTo>
                    <a:lnTo>
                      <a:pt x="190" y="567"/>
                    </a:lnTo>
                    <a:lnTo>
                      <a:pt x="266" y="601"/>
                    </a:lnTo>
                    <a:lnTo>
                      <a:pt x="361" y="616"/>
                    </a:lnTo>
                    <a:lnTo>
                      <a:pt x="471" y="607"/>
                    </a:lnTo>
                    <a:lnTo>
                      <a:pt x="627" y="567"/>
                    </a:lnTo>
                    <a:lnTo>
                      <a:pt x="787" y="511"/>
                    </a:lnTo>
                    <a:lnTo>
                      <a:pt x="992" y="445"/>
                    </a:lnTo>
                    <a:lnTo>
                      <a:pt x="1175" y="367"/>
                    </a:lnTo>
                    <a:lnTo>
                      <a:pt x="1523" y="354"/>
                    </a:lnTo>
                    <a:lnTo>
                      <a:pt x="1230" y="445"/>
                    </a:lnTo>
                    <a:lnTo>
                      <a:pt x="1053" y="511"/>
                    </a:lnTo>
                    <a:lnTo>
                      <a:pt x="871" y="578"/>
                    </a:lnTo>
                    <a:lnTo>
                      <a:pt x="692" y="629"/>
                    </a:lnTo>
                    <a:lnTo>
                      <a:pt x="525" y="669"/>
                    </a:lnTo>
                    <a:lnTo>
                      <a:pt x="443" y="679"/>
                    </a:lnTo>
                    <a:lnTo>
                      <a:pt x="333" y="673"/>
                    </a:lnTo>
                    <a:lnTo>
                      <a:pt x="230" y="650"/>
                    </a:lnTo>
                    <a:lnTo>
                      <a:pt x="156" y="601"/>
                    </a:lnTo>
                    <a:lnTo>
                      <a:pt x="67" y="517"/>
                    </a:lnTo>
                    <a:lnTo>
                      <a:pt x="11" y="422"/>
                    </a:lnTo>
                    <a:lnTo>
                      <a:pt x="0" y="340"/>
                    </a:lnTo>
                    <a:lnTo>
                      <a:pt x="6" y="257"/>
                    </a:lnTo>
                    <a:lnTo>
                      <a:pt x="34" y="185"/>
                    </a:lnTo>
                    <a:lnTo>
                      <a:pt x="95" y="101"/>
                    </a:lnTo>
                    <a:lnTo>
                      <a:pt x="162" y="46"/>
                    </a:lnTo>
                    <a:lnTo>
                      <a:pt x="243" y="12"/>
                    </a:lnTo>
                    <a:lnTo>
                      <a:pt x="289" y="0"/>
                    </a:lnTo>
                    <a:lnTo>
                      <a:pt x="278" y="34"/>
                    </a:lnTo>
                    <a:lnTo>
                      <a:pt x="278" y="3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239" name="Freeform 39">
                <a:extLst>
                  <a:ext uri="{FF2B5EF4-FFF2-40B4-BE49-F238E27FC236}">
                    <a16:creationId xmlns:a16="http://schemas.microsoft.com/office/drawing/2014/main" id="{BB48F0F9-1D79-2A05-DC11-18C49E2DDE7C}"/>
                  </a:ext>
                </a:extLst>
              </p:cNvPr>
              <p:cNvSpPr>
                <a:spLocks/>
              </p:cNvSpPr>
              <p:nvPr/>
            </p:nvSpPr>
            <p:spPr bwMode="auto">
              <a:xfrm>
                <a:off x="3885" y="892"/>
                <a:ext cx="421" cy="471"/>
              </a:xfrm>
              <a:custGeom>
                <a:avLst/>
                <a:gdLst>
                  <a:gd name="T0" fmla="*/ 11 w 542"/>
                  <a:gd name="T1" fmla="*/ 11 h 522"/>
                  <a:gd name="T2" fmla="*/ 116 w 542"/>
                  <a:gd name="T3" fmla="*/ 5 h 522"/>
                  <a:gd name="T4" fmla="*/ 220 w 542"/>
                  <a:gd name="T5" fmla="*/ 0 h 522"/>
                  <a:gd name="T6" fmla="*/ 333 w 542"/>
                  <a:gd name="T7" fmla="*/ 11 h 522"/>
                  <a:gd name="T8" fmla="*/ 393 w 542"/>
                  <a:gd name="T9" fmla="*/ 34 h 522"/>
                  <a:gd name="T10" fmla="*/ 460 w 542"/>
                  <a:gd name="T11" fmla="*/ 77 h 522"/>
                  <a:gd name="T12" fmla="*/ 504 w 542"/>
                  <a:gd name="T13" fmla="*/ 121 h 522"/>
                  <a:gd name="T14" fmla="*/ 542 w 542"/>
                  <a:gd name="T15" fmla="*/ 193 h 522"/>
                  <a:gd name="T16" fmla="*/ 538 w 542"/>
                  <a:gd name="T17" fmla="*/ 266 h 522"/>
                  <a:gd name="T18" fmla="*/ 509 w 542"/>
                  <a:gd name="T19" fmla="*/ 349 h 522"/>
                  <a:gd name="T20" fmla="*/ 449 w 542"/>
                  <a:gd name="T21" fmla="*/ 522 h 522"/>
                  <a:gd name="T22" fmla="*/ 449 w 542"/>
                  <a:gd name="T23" fmla="*/ 427 h 522"/>
                  <a:gd name="T24" fmla="*/ 471 w 542"/>
                  <a:gd name="T25" fmla="*/ 338 h 522"/>
                  <a:gd name="T26" fmla="*/ 487 w 542"/>
                  <a:gd name="T27" fmla="*/ 254 h 522"/>
                  <a:gd name="T28" fmla="*/ 477 w 542"/>
                  <a:gd name="T29" fmla="*/ 190 h 522"/>
                  <a:gd name="T30" fmla="*/ 449 w 542"/>
                  <a:gd name="T31" fmla="*/ 138 h 522"/>
                  <a:gd name="T32" fmla="*/ 388 w 542"/>
                  <a:gd name="T33" fmla="*/ 89 h 522"/>
                  <a:gd name="T34" fmla="*/ 315 w 542"/>
                  <a:gd name="T35" fmla="*/ 66 h 522"/>
                  <a:gd name="T36" fmla="*/ 243 w 542"/>
                  <a:gd name="T37" fmla="*/ 60 h 522"/>
                  <a:gd name="T38" fmla="*/ 182 w 542"/>
                  <a:gd name="T39" fmla="*/ 83 h 522"/>
                  <a:gd name="T40" fmla="*/ 127 w 542"/>
                  <a:gd name="T41" fmla="*/ 127 h 522"/>
                  <a:gd name="T42" fmla="*/ 110 w 542"/>
                  <a:gd name="T43" fmla="*/ 190 h 522"/>
                  <a:gd name="T44" fmla="*/ 104 w 542"/>
                  <a:gd name="T45" fmla="*/ 254 h 522"/>
                  <a:gd name="T46" fmla="*/ 112 w 542"/>
                  <a:gd name="T47" fmla="*/ 313 h 522"/>
                  <a:gd name="T48" fmla="*/ 133 w 542"/>
                  <a:gd name="T49" fmla="*/ 372 h 522"/>
                  <a:gd name="T50" fmla="*/ 139 w 542"/>
                  <a:gd name="T51" fmla="*/ 421 h 522"/>
                  <a:gd name="T52" fmla="*/ 99 w 542"/>
                  <a:gd name="T53" fmla="*/ 399 h 522"/>
                  <a:gd name="T54" fmla="*/ 72 w 542"/>
                  <a:gd name="T55" fmla="*/ 326 h 522"/>
                  <a:gd name="T56" fmla="*/ 55 w 542"/>
                  <a:gd name="T57" fmla="*/ 260 h 522"/>
                  <a:gd name="T58" fmla="*/ 55 w 542"/>
                  <a:gd name="T59" fmla="*/ 193 h 522"/>
                  <a:gd name="T60" fmla="*/ 66 w 542"/>
                  <a:gd name="T61" fmla="*/ 133 h 522"/>
                  <a:gd name="T62" fmla="*/ 110 w 542"/>
                  <a:gd name="T63" fmla="*/ 72 h 522"/>
                  <a:gd name="T64" fmla="*/ 154 w 542"/>
                  <a:gd name="T65" fmla="*/ 51 h 522"/>
                  <a:gd name="T66" fmla="*/ 78 w 542"/>
                  <a:gd name="T67" fmla="*/ 60 h 522"/>
                  <a:gd name="T68" fmla="*/ 32 w 542"/>
                  <a:gd name="T69" fmla="*/ 77 h 522"/>
                  <a:gd name="T70" fmla="*/ 0 w 542"/>
                  <a:gd name="T71" fmla="*/ 55 h 522"/>
                  <a:gd name="T72" fmla="*/ 11 w 542"/>
                  <a:gd name="T73" fmla="*/ 11 h 522"/>
                  <a:gd name="T74" fmla="*/ 11 w 542"/>
                  <a:gd name="T75" fmla="*/ 11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42" h="522">
                    <a:moveTo>
                      <a:pt x="11" y="11"/>
                    </a:moveTo>
                    <a:lnTo>
                      <a:pt x="116" y="5"/>
                    </a:lnTo>
                    <a:lnTo>
                      <a:pt x="220" y="0"/>
                    </a:lnTo>
                    <a:lnTo>
                      <a:pt x="333" y="11"/>
                    </a:lnTo>
                    <a:lnTo>
                      <a:pt x="393" y="34"/>
                    </a:lnTo>
                    <a:lnTo>
                      <a:pt x="460" y="77"/>
                    </a:lnTo>
                    <a:lnTo>
                      <a:pt x="504" y="121"/>
                    </a:lnTo>
                    <a:lnTo>
                      <a:pt x="542" y="193"/>
                    </a:lnTo>
                    <a:lnTo>
                      <a:pt x="538" y="266"/>
                    </a:lnTo>
                    <a:lnTo>
                      <a:pt x="509" y="349"/>
                    </a:lnTo>
                    <a:lnTo>
                      <a:pt x="449" y="522"/>
                    </a:lnTo>
                    <a:lnTo>
                      <a:pt x="449" y="427"/>
                    </a:lnTo>
                    <a:lnTo>
                      <a:pt x="471" y="338"/>
                    </a:lnTo>
                    <a:lnTo>
                      <a:pt x="487" y="254"/>
                    </a:lnTo>
                    <a:lnTo>
                      <a:pt x="477" y="190"/>
                    </a:lnTo>
                    <a:lnTo>
                      <a:pt x="449" y="138"/>
                    </a:lnTo>
                    <a:lnTo>
                      <a:pt x="388" y="89"/>
                    </a:lnTo>
                    <a:lnTo>
                      <a:pt x="315" y="66"/>
                    </a:lnTo>
                    <a:lnTo>
                      <a:pt x="243" y="60"/>
                    </a:lnTo>
                    <a:lnTo>
                      <a:pt x="182" y="83"/>
                    </a:lnTo>
                    <a:lnTo>
                      <a:pt x="127" y="127"/>
                    </a:lnTo>
                    <a:lnTo>
                      <a:pt x="110" y="190"/>
                    </a:lnTo>
                    <a:lnTo>
                      <a:pt x="104" y="254"/>
                    </a:lnTo>
                    <a:lnTo>
                      <a:pt x="112" y="313"/>
                    </a:lnTo>
                    <a:lnTo>
                      <a:pt x="133" y="372"/>
                    </a:lnTo>
                    <a:lnTo>
                      <a:pt x="139" y="421"/>
                    </a:lnTo>
                    <a:lnTo>
                      <a:pt x="99" y="399"/>
                    </a:lnTo>
                    <a:lnTo>
                      <a:pt x="72" y="326"/>
                    </a:lnTo>
                    <a:lnTo>
                      <a:pt x="55" y="260"/>
                    </a:lnTo>
                    <a:lnTo>
                      <a:pt x="55" y="193"/>
                    </a:lnTo>
                    <a:lnTo>
                      <a:pt x="66" y="133"/>
                    </a:lnTo>
                    <a:lnTo>
                      <a:pt x="110" y="72"/>
                    </a:lnTo>
                    <a:lnTo>
                      <a:pt x="154" y="51"/>
                    </a:lnTo>
                    <a:lnTo>
                      <a:pt x="78" y="60"/>
                    </a:lnTo>
                    <a:lnTo>
                      <a:pt x="32" y="77"/>
                    </a:lnTo>
                    <a:lnTo>
                      <a:pt x="0" y="55"/>
                    </a:lnTo>
                    <a:lnTo>
                      <a:pt x="11" y="11"/>
                    </a:lnTo>
                    <a:lnTo>
                      <a:pt x="11"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240" name="Freeform 40">
                <a:extLst>
                  <a:ext uri="{FF2B5EF4-FFF2-40B4-BE49-F238E27FC236}">
                    <a16:creationId xmlns:a16="http://schemas.microsoft.com/office/drawing/2014/main" id="{BC26EC6D-1715-9256-E5AF-142D7C273CE2}"/>
                  </a:ext>
                </a:extLst>
              </p:cNvPr>
              <p:cNvSpPr>
                <a:spLocks/>
              </p:cNvSpPr>
              <p:nvPr/>
            </p:nvSpPr>
            <p:spPr bwMode="auto">
              <a:xfrm>
                <a:off x="3979" y="1091"/>
                <a:ext cx="117" cy="62"/>
              </a:xfrm>
              <a:custGeom>
                <a:avLst/>
                <a:gdLst>
                  <a:gd name="T0" fmla="*/ 38 w 150"/>
                  <a:gd name="T1" fmla="*/ 11 h 66"/>
                  <a:gd name="T2" fmla="*/ 78 w 150"/>
                  <a:gd name="T3" fmla="*/ 11 h 66"/>
                  <a:gd name="T4" fmla="*/ 150 w 150"/>
                  <a:gd name="T5" fmla="*/ 0 h 66"/>
                  <a:gd name="T6" fmla="*/ 121 w 150"/>
                  <a:gd name="T7" fmla="*/ 38 h 66"/>
                  <a:gd name="T8" fmla="*/ 83 w 150"/>
                  <a:gd name="T9" fmla="*/ 66 h 66"/>
                  <a:gd name="T10" fmla="*/ 49 w 150"/>
                  <a:gd name="T11" fmla="*/ 66 h 66"/>
                  <a:gd name="T12" fmla="*/ 11 w 150"/>
                  <a:gd name="T13" fmla="*/ 55 h 66"/>
                  <a:gd name="T14" fmla="*/ 0 w 150"/>
                  <a:gd name="T15" fmla="*/ 17 h 66"/>
                  <a:gd name="T16" fmla="*/ 38 w 150"/>
                  <a:gd name="T17" fmla="*/ 11 h 66"/>
                  <a:gd name="T18" fmla="*/ 38 w 150"/>
                  <a:gd name="T19" fmla="*/ 1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0" h="66">
                    <a:moveTo>
                      <a:pt x="38" y="11"/>
                    </a:moveTo>
                    <a:lnTo>
                      <a:pt x="78" y="11"/>
                    </a:lnTo>
                    <a:lnTo>
                      <a:pt x="150" y="0"/>
                    </a:lnTo>
                    <a:lnTo>
                      <a:pt x="121" y="38"/>
                    </a:lnTo>
                    <a:lnTo>
                      <a:pt x="83" y="66"/>
                    </a:lnTo>
                    <a:lnTo>
                      <a:pt x="49" y="66"/>
                    </a:lnTo>
                    <a:lnTo>
                      <a:pt x="11" y="55"/>
                    </a:lnTo>
                    <a:lnTo>
                      <a:pt x="0" y="17"/>
                    </a:lnTo>
                    <a:lnTo>
                      <a:pt x="38" y="11"/>
                    </a:lnTo>
                    <a:lnTo>
                      <a:pt x="38" y="1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241" name="Freeform 41">
                <a:extLst>
                  <a:ext uri="{FF2B5EF4-FFF2-40B4-BE49-F238E27FC236}">
                    <a16:creationId xmlns:a16="http://schemas.microsoft.com/office/drawing/2014/main" id="{94971581-DD4B-C562-ABD7-B5DA5D1538FC}"/>
                  </a:ext>
                </a:extLst>
              </p:cNvPr>
              <p:cNvSpPr>
                <a:spLocks/>
              </p:cNvSpPr>
              <p:nvPr/>
            </p:nvSpPr>
            <p:spPr bwMode="auto">
              <a:xfrm>
                <a:off x="4168" y="810"/>
                <a:ext cx="283" cy="2493"/>
              </a:xfrm>
              <a:custGeom>
                <a:avLst/>
                <a:gdLst>
                  <a:gd name="T0" fmla="*/ 201 w 363"/>
                  <a:gd name="T1" fmla="*/ 0 h 2764"/>
                  <a:gd name="T2" fmla="*/ 251 w 363"/>
                  <a:gd name="T3" fmla="*/ 97 h 2764"/>
                  <a:gd name="T4" fmla="*/ 270 w 363"/>
                  <a:gd name="T5" fmla="*/ 185 h 2764"/>
                  <a:gd name="T6" fmla="*/ 264 w 363"/>
                  <a:gd name="T7" fmla="*/ 335 h 2764"/>
                  <a:gd name="T8" fmla="*/ 238 w 363"/>
                  <a:gd name="T9" fmla="*/ 474 h 2764"/>
                  <a:gd name="T10" fmla="*/ 209 w 363"/>
                  <a:gd name="T11" fmla="*/ 647 h 2764"/>
                  <a:gd name="T12" fmla="*/ 160 w 363"/>
                  <a:gd name="T13" fmla="*/ 821 h 2764"/>
                  <a:gd name="T14" fmla="*/ 97 w 363"/>
                  <a:gd name="T15" fmla="*/ 1072 h 2764"/>
                  <a:gd name="T16" fmla="*/ 70 w 363"/>
                  <a:gd name="T17" fmla="*/ 1295 h 2764"/>
                  <a:gd name="T18" fmla="*/ 63 w 363"/>
                  <a:gd name="T19" fmla="*/ 1413 h 2764"/>
                  <a:gd name="T20" fmla="*/ 76 w 363"/>
                  <a:gd name="T21" fmla="*/ 1559 h 2764"/>
                  <a:gd name="T22" fmla="*/ 139 w 363"/>
                  <a:gd name="T23" fmla="*/ 1768 h 2764"/>
                  <a:gd name="T24" fmla="*/ 201 w 363"/>
                  <a:gd name="T25" fmla="*/ 1943 h 2764"/>
                  <a:gd name="T26" fmla="*/ 238 w 363"/>
                  <a:gd name="T27" fmla="*/ 2123 h 2764"/>
                  <a:gd name="T28" fmla="*/ 243 w 363"/>
                  <a:gd name="T29" fmla="*/ 2338 h 2764"/>
                  <a:gd name="T30" fmla="*/ 272 w 363"/>
                  <a:gd name="T31" fmla="*/ 2506 h 2764"/>
                  <a:gd name="T32" fmla="*/ 314 w 363"/>
                  <a:gd name="T33" fmla="*/ 2639 h 2764"/>
                  <a:gd name="T34" fmla="*/ 363 w 363"/>
                  <a:gd name="T35" fmla="*/ 2701 h 2764"/>
                  <a:gd name="T36" fmla="*/ 340 w 363"/>
                  <a:gd name="T37" fmla="*/ 2756 h 2764"/>
                  <a:gd name="T38" fmla="*/ 220 w 363"/>
                  <a:gd name="T39" fmla="*/ 2764 h 2764"/>
                  <a:gd name="T40" fmla="*/ 125 w 363"/>
                  <a:gd name="T41" fmla="*/ 2743 h 2764"/>
                  <a:gd name="T42" fmla="*/ 49 w 363"/>
                  <a:gd name="T43" fmla="*/ 2707 h 2764"/>
                  <a:gd name="T44" fmla="*/ 63 w 363"/>
                  <a:gd name="T45" fmla="*/ 2639 h 2764"/>
                  <a:gd name="T46" fmla="*/ 160 w 363"/>
                  <a:gd name="T47" fmla="*/ 2673 h 2764"/>
                  <a:gd name="T48" fmla="*/ 279 w 363"/>
                  <a:gd name="T49" fmla="*/ 2694 h 2764"/>
                  <a:gd name="T50" fmla="*/ 238 w 363"/>
                  <a:gd name="T51" fmla="*/ 2644 h 2764"/>
                  <a:gd name="T52" fmla="*/ 209 w 363"/>
                  <a:gd name="T53" fmla="*/ 2547 h 2764"/>
                  <a:gd name="T54" fmla="*/ 188 w 363"/>
                  <a:gd name="T55" fmla="*/ 2416 h 2764"/>
                  <a:gd name="T56" fmla="*/ 180 w 363"/>
                  <a:gd name="T57" fmla="*/ 2270 h 2764"/>
                  <a:gd name="T58" fmla="*/ 167 w 363"/>
                  <a:gd name="T59" fmla="*/ 2137 h 2764"/>
                  <a:gd name="T60" fmla="*/ 125 w 363"/>
                  <a:gd name="T61" fmla="*/ 1977 h 2764"/>
                  <a:gd name="T62" fmla="*/ 91 w 363"/>
                  <a:gd name="T63" fmla="*/ 1844 h 2764"/>
                  <a:gd name="T64" fmla="*/ 36 w 363"/>
                  <a:gd name="T65" fmla="*/ 1671 h 2764"/>
                  <a:gd name="T66" fmla="*/ 13 w 363"/>
                  <a:gd name="T67" fmla="*/ 1546 h 2764"/>
                  <a:gd name="T68" fmla="*/ 0 w 363"/>
                  <a:gd name="T69" fmla="*/ 1365 h 2764"/>
                  <a:gd name="T70" fmla="*/ 8 w 363"/>
                  <a:gd name="T71" fmla="*/ 1203 h 2764"/>
                  <a:gd name="T72" fmla="*/ 55 w 363"/>
                  <a:gd name="T73" fmla="*/ 996 h 2764"/>
                  <a:gd name="T74" fmla="*/ 125 w 363"/>
                  <a:gd name="T75" fmla="*/ 738 h 2764"/>
                  <a:gd name="T76" fmla="*/ 180 w 363"/>
                  <a:gd name="T77" fmla="*/ 529 h 2764"/>
                  <a:gd name="T78" fmla="*/ 209 w 363"/>
                  <a:gd name="T79" fmla="*/ 382 h 2764"/>
                  <a:gd name="T80" fmla="*/ 222 w 363"/>
                  <a:gd name="T81" fmla="*/ 223 h 2764"/>
                  <a:gd name="T82" fmla="*/ 201 w 363"/>
                  <a:gd name="T83" fmla="*/ 111 h 2764"/>
                  <a:gd name="T84" fmla="*/ 167 w 363"/>
                  <a:gd name="T85" fmla="*/ 27 h 2764"/>
                  <a:gd name="T86" fmla="*/ 201 w 363"/>
                  <a:gd name="T87" fmla="*/ 0 h 2764"/>
                  <a:gd name="T88" fmla="*/ 201 w 363"/>
                  <a:gd name="T89" fmla="*/ 0 h 2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63" h="2764">
                    <a:moveTo>
                      <a:pt x="201" y="0"/>
                    </a:moveTo>
                    <a:lnTo>
                      <a:pt x="251" y="97"/>
                    </a:lnTo>
                    <a:lnTo>
                      <a:pt x="270" y="185"/>
                    </a:lnTo>
                    <a:lnTo>
                      <a:pt x="264" y="335"/>
                    </a:lnTo>
                    <a:lnTo>
                      <a:pt x="238" y="474"/>
                    </a:lnTo>
                    <a:lnTo>
                      <a:pt x="209" y="647"/>
                    </a:lnTo>
                    <a:lnTo>
                      <a:pt x="160" y="821"/>
                    </a:lnTo>
                    <a:lnTo>
                      <a:pt x="97" y="1072"/>
                    </a:lnTo>
                    <a:lnTo>
                      <a:pt x="70" y="1295"/>
                    </a:lnTo>
                    <a:lnTo>
                      <a:pt x="63" y="1413"/>
                    </a:lnTo>
                    <a:lnTo>
                      <a:pt x="76" y="1559"/>
                    </a:lnTo>
                    <a:lnTo>
                      <a:pt x="139" y="1768"/>
                    </a:lnTo>
                    <a:lnTo>
                      <a:pt x="201" y="1943"/>
                    </a:lnTo>
                    <a:lnTo>
                      <a:pt x="238" y="2123"/>
                    </a:lnTo>
                    <a:lnTo>
                      <a:pt x="243" y="2338"/>
                    </a:lnTo>
                    <a:lnTo>
                      <a:pt x="272" y="2506"/>
                    </a:lnTo>
                    <a:lnTo>
                      <a:pt x="314" y="2639"/>
                    </a:lnTo>
                    <a:lnTo>
                      <a:pt x="363" y="2701"/>
                    </a:lnTo>
                    <a:lnTo>
                      <a:pt x="340" y="2756"/>
                    </a:lnTo>
                    <a:lnTo>
                      <a:pt x="220" y="2764"/>
                    </a:lnTo>
                    <a:lnTo>
                      <a:pt x="125" y="2743"/>
                    </a:lnTo>
                    <a:lnTo>
                      <a:pt x="49" y="2707"/>
                    </a:lnTo>
                    <a:lnTo>
                      <a:pt x="63" y="2639"/>
                    </a:lnTo>
                    <a:lnTo>
                      <a:pt x="160" y="2673"/>
                    </a:lnTo>
                    <a:lnTo>
                      <a:pt x="279" y="2694"/>
                    </a:lnTo>
                    <a:lnTo>
                      <a:pt x="238" y="2644"/>
                    </a:lnTo>
                    <a:lnTo>
                      <a:pt x="209" y="2547"/>
                    </a:lnTo>
                    <a:lnTo>
                      <a:pt x="188" y="2416"/>
                    </a:lnTo>
                    <a:lnTo>
                      <a:pt x="180" y="2270"/>
                    </a:lnTo>
                    <a:lnTo>
                      <a:pt x="167" y="2137"/>
                    </a:lnTo>
                    <a:lnTo>
                      <a:pt x="125" y="1977"/>
                    </a:lnTo>
                    <a:lnTo>
                      <a:pt x="91" y="1844"/>
                    </a:lnTo>
                    <a:lnTo>
                      <a:pt x="36" y="1671"/>
                    </a:lnTo>
                    <a:lnTo>
                      <a:pt x="13" y="1546"/>
                    </a:lnTo>
                    <a:lnTo>
                      <a:pt x="0" y="1365"/>
                    </a:lnTo>
                    <a:lnTo>
                      <a:pt x="8" y="1203"/>
                    </a:lnTo>
                    <a:lnTo>
                      <a:pt x="55" y="996"/>
                    </a:lnTo>
                    <a:lnTo>
                      <a:pt x="125" y="738"/>
                    </a:lnTo>
                    <a:lnTo>
                      <a:pt x="180" y="529"/>
                    </a:lnTo>
                    <a:lnTo>
                      <a:pt x="209" y="382"/>
                    </a:lnTo>
                    <a:lnTo>
                      <a:pt x="222" y="223"/>
                    </a:lnTo>
                    <a:lnTo>
                      <a:pt x="201" y="111"/>
                    </a:lnTo>
                    <a:lnTo>
                      <a:pt x="167" y="27"/>
                    </a:lnTo>
                    <a:lnTo>
                      <a:pt x="201" y="0"/>
                    </a:lnTo>
                    <a:lnTo>
                      <a:pt x="20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242" name="Freeform 42">
                <a:extLst>
                  <a:ext uri="{FF2B5EF4-FFF2-40B4-BE49-F238E27FC236}">
                    <a16:creationId xmlns:a16="http://schemas.microsoft.com/office/drawing/2014/main" id="{811CE8E9-653B-7BF2-B3F5-BE4D7ACE5ECE}"/>
                  </a:ext>
                </a:extLst>
              </p:cNvPr>
              <p:cNvSpPr>
                <a:spLocks/>
              </p:cNvSpPr>
              <p:nvPr/>
            </p:nvSpPr>
            <p:spPr bwMode="auto">
              <a:xfrm>
                <a:off x="4093" y="1368"/>
                <a:ext cx="254" cy="2429"/>
              </a:xfrm>
              <a:custGeom>
                <a:avLst/>
                <a:gdLst>
                  <a:gd name="T0" fmla="*/ 139 w 327"/>
                  <a:gd name="T1" fmla="*/ 0 h 2693"/>
                  <a:gd name="T2" fmla="*/ 91 w 327"/>
                  <a:gd name="T3" fmla="*/ 230 h 2693"/>
                  <a:gd name="T4" fmla="*/ 55 w 327"/>
                  <a:gd name="T5" fmla="*/ 390 h 2693"/>
                  <a:gd name="T6" fmla="*/ 28 w 327"/>
                  <a:gd name="T7" fmla="*/ 536 h 2693"/>
                  <a:gd name="T8" fmla="*/ 13 w 327"/>
                  <a:gd name="T9" fmla="*/ 682 h 2693"/>
                  <a:gd name="T10" fmla="*/ 21 w 327"/>
                  <a:gd name="T11" fmla="*/ 884 h 2693"/>
                  <a:gd name="T12" fmla="*/ 49 w 327"/>
                  <a:gd name="T13" fmla="*/ 1051 h 2693"/>
                  <a:gd name="T14" fmla="*/ 97 w 327"/>
                  <a:gd name="T15" fmla="*/ 1294 h 2693"/>
                  <a:gd name="T16" fmla="*/ 146 w 327"/>
                  <a:gd name="T17" fmla="*/ 1545 h 2693"/>
                  <a:gd name="T18" fmla="*/ 160 w 327"/>
                  <a:gd name="T19" fmla="*/ 1739 h 2693"/>
                  <a:gd name="T20" fmla="*/ 139 w 327"/>
                  <a:gd name="T21" fmla="*/ 1962 h 2693"/>
                  <a:gd name="T22" fmla="*/ 125 w 327"/>
                  <a:gd name="T23" fmla="*/ 2178 h 2693"/>
                  <a:gd name="T24" fmla="*/ 139 w 327"/>
                  <a:gd name="T25" fmla="*/ 2338 h 2693"/>
                  <a:gd name="T26" fmla="*/ 152 w 327"/>
                  <a:gd name="T27" fmla="*/ 2463 h 2693"/>
                  <a:gd name="T28" fmla="*/ 179 w 327"/>
                  <a:gd name="T29" fmla="*/ 2541 h 2693"/>
                  <a:gd name="T30" fmla="*/ 209 w 327"/>
                  <a:gd name="T31" fmla="*/ 2589 h 2693"/>
                  <a:gd name="T32" fmla="*/ 181 w 327"/>
                  <a:gd name="T33" fmla="*/ 2617 h 2693"/>
                  <a:gd name="T34" fmla="*/ 97 w 327"/>
                  <a:gd name="T35" fmla="*/ 2623 h 2693"/>
                  <a:gd name="T36" fmla="*/ 0 w 327"/>
                  <a:gd name="T37" fmla="*/ 2617 h 2693"/>
                  <a:gd name="T38" fmla="*/ 0 w 327"/>
                  <a:gd name="T39" fmla="*/ 2680 h 2693"/>
                  <a:gd name="T40" fmla="*/ 118 w 327"/>
                  <a:gd name="T41" fmla="*/ 2693 h 2693"/>
                  <a:gd name="T42" fmla="*/ 222 w 327"/>
                  <a:gd name="T43" fmla="*/ 2693 h 2693"/>
                  <a:gd name="T44" fmla="*/ 293 w 327"/>
                  <a:gd name="T45" fmla="*/ 2686 h 2693"/>
                  <a:gd name="T46" fmla="*/ 327 w 327"/>
                  <a:gd name="T47" fmla="*/ 2652 h 2693"/>
                  <a:gd name="T48" fmla="*/ 327 w 327"/>
                  <a:gd name="T49" fmla="*/ 2596 h 2693"/>
                  <a:gd name="T50" fmla="*/ 293 w 327"/>
                  <a:gd name="T51" fmla="*/ 2555 h 2693"/>
                  <a:gd name="T52" fmla="*/ 243 w 327"/>
                  <a:gd name="T53" fmla="*/ 2498 h 2693"/>
                  <a:gd name="T54" fmla="*/ 222 w 327"/>
                  <a:gd name="T55" fmla="*/ 2401 h 2693"/>
                  <a:gd name="T56" fmla="*/ 194 w 327"/>
                  <a:gd name="T57" fmla="*/ 2262 h 2693"/>
                  <a:gd name="T58" fmla="*/ 194 w 327"/>
                  <a:gd name="T59" fmla="*/ 2095 h 2693"/>
                  <a:gd name="T60" fmla="*/ 209 w 327"/>
                  <a:gd name="T61" fmla="*/ 1914 h 2693"/>
                  <a:gd name="T62" fmla="*/ 219 w 327"/>
                  <a:gd name="T63" fmla="*/ 1773 h 2693"/>
                  <a:gd name="T64" fmla="*/ 222 w 327"/>
                  <a:gd name="T65" fmla="*/ 1610 h 2693"/>
                  <a:gd name="T66" fmla="*/ 196 w 327"/>
                  <a:gd name="T67" fmla="*/ 1469 h 2693"/>
                  <a:gd name="T68" fmla="*/ 167 w 327"/>
                  <a:gd name="T69" fmla="*/ 1370 h 2693"/>
                  <a:gd name="T70" fmla="*/ 139 w 327"/>
                  <a:gd name="T71" fmla="*/ 1218 h 2693"/>
                  <a:gd name="T72" fmla="*/ 110 w 327"/>
                  <a:gd name="T73" fmla="*/ 1106 h 2693"/>
                  <a:gd name="T74" fmla="*/ 84 w 327"/>
                  <a:gd name="T75" fmla="*/ 939 h 2693"/>
                  <a:gd name="T76" fmla="*/ 76 w 327"/>
                  <a:gd name="T77" fmla="*/ 829 h 2693"/>
                  <a:gd name="T78" fmla="*/ 70 w 327"/>
                  <a:gd name="T79" fmla="*/ 709 h 2693"/>
                  <a:gd name="T80" fmla="*/ 84 w 327"/>
                  <a:gd name="T81" fmla="*/ 536 h 2693"/>
                  <a:gd name="T82" fmla="*/ 110 w 327"/>
                  <a:gd name="T83" fmla="*/ 355 h 2693"/>
                  <a:gd name="T84" fmla="*/ 152 w 327"/>
                  <a:gd name="T85" fmla="*/ 160 h 2693"/>
                  <a:gd name="T86" fmla="*/ 167 w 327"/>
                  <a:gd name="T87" fmla="*/ 42 h 2693"/>
                  <a:gd name="T88" fmla="*/ 139 w 327"/>
                  <a:gd name="T89" fmla="*/ 0 h 2693"/>
                  <a:gd name="T90" fmla="*/ 139 w 327"/>
                  <a:gd name="T91" fmla="*/ 0 h 2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27" h="2693">
                    <a:moveTo>
                      <a:pt x="139" y="0"/>
                    </a:moveTo>
                    <a:lnTo>
                      <a:pt x="91" y="230"/>
                    </a:lnTo>
                    <a:lnTo>
                      <a:pt x="55" y="390"/>
                    </a:lnTo>
                    <a:lnTo>
                      <a:pt x="28" y="536"/>
                    </a:lnTo>
                    <a:lnTo>
                      <a:pt x="13" y="682"/>
                    </a:lnTo>
                    <a:lnTo>
                      <a:pt x="21" y="884"/>
                    </a:lnTo>
                    <a:lnTo>
                      <a:pt x="49" y="1051"/>
                    </a:lnTo>
                    <a:lnTo>
                      <a:pt x="97" y="1294"/>
                    </a:lnTo>
                    <a:lnTo>
                      <a:pt x="146" y="1545"/>
                    </a:lnTo>
                    <a:lnTo>
                      <a:pt x="160" y="1739"/>
                    </a:lnTo>
                    <a:lnTo>
                      <a:pt x="139" y="1962"/>
                    </a:lnTo>
                    <a:lnTo>
                      <a:pt x="125" y="2178"/>
                    </a:lnTo>
                    <a:lnTo>
                      <a:pt x="139" y="2338"/>
                    </a:lnTo>
                    <a:lnTo>
                      <a:pt x="152" y="2463"/>
                    </a:lnTo>
                    <a:lnTo>
                      <a:pt x="179" y="2541"/>
                    </a:lnTo>
                    <a:lnTo>
                      <a:pt x="209" y="2589"/>
                    </a:lnTo>
                    <a:lnTo>
                      <a:pt x="181" y="2617"/>
                    </a:lnTo>
                    <a:lnTo>
                      <a:pt x="97" y="2623"/>
                    </a:lnTo>
                    <a:lnTo>
                      <a:pt x="0" y="2617"/>
                    </a:lnTo>
                    <a:lnTo>
                      <a:pt x="0" y="2680"/>
                    </a:lnTo>
                    <a:lnTo>
                      <a:pt x="118" y="2693"/>
                    </a:lnTo>
                    <a:lnTo>
                      <a:pt x="222" y="2693"/>
                    </a:lnTo>
                    <a:lnTo>
                      <a:pt x="293" y="2686"/>
                    </a:lnTo>
                    <a:lnTo>
                      <a:pt x="327" y="2652"/>
                    </a:lnTo>
                    <a:lnTo>
                      <a:pt x="327" y="2596"/>
                    </a:lnTo>
                    <a:lnTo>
                      <a:pt x="293" y="2555"/>
                    </a:lnTo>
                    <a:lnTo>
                      <a:pt x="243" y="2498"/>
                    </a:lnTo>
                    <a:lnTo>
                      <a:pt x="222" y="2401"/>
                    </a:lnTo>
                    <a:lnTo>
                      <a:pt x="194" y="2262"/>
                    </a:lnTo>
                    <a:lnTo>
                      <a:pt x="194" y="2095"/>
                    </a:lnTo>
                    <a:lnTo>
                      <a:pt x="209" y="1914"/>
                    </a:lnTo>
                    <a:lnTo>
                      <a:pt x="219" y="1773"/>
                    </a:lnTo>
                    <a:lnTo>
                      <a:pt x="222" y="1610"/>
                    </a:lnTo>
                    <a:lnTo>
                      <a:pt x="196" y="1469"/>
                    </a:lnTo>
                    <a:lnTo>
                      <a:pt x="167" y="1370"/>
                    </a:lnTo>
                    <a:lnTo>
                      <a:pt x="139" y="1218"/>
                    </a:lnTo>
                    <a:lnTo>
                      <a:pt x="110" y="1106"/>
                    </a:lnTo>
                    <a:lnTo>
                      <a:pt x="84" y="939"/>
                    </a:lnTo>
                    <a:lnTo>
                      <a:pt x="76" y="829"/>
                    </a:lnTo>
                    <a:lnTo>
                      <a:pt x="70" y="709"/>
                    </a:lnTo>
                    <a:lnTo>
                      <a:pt x="84" y="536"/>
                    </a:lnTo>
                    <a:lnTo>
                      <a:pt x="110" y="355"/>
                    </a:lnTo>
                    <a:lnTo>
                      <a:pt x="152" y="160"/>
                    </a:lnTo>
                    <a:lnTo>
                      <a:pt x="167" y="42"/>
                    </a:lnTo>
                    <a:lnTo>
                      <a:pt x="139" y="0"/>
                    </a:lnTo>
                    <a:lnTo>
                      <a:pt x="1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3243" name="Freeform 43">
                <a:extLst>
                  <a:ext uri="{FF2B5EF4-FFF2-40B4-BE49-F238E27FC236}">
                    <a16:creationId xmlns:a16="http://schemas.microsoft.com/office/drawing/2014/main" id="{EB05EBA4-27FC-8BD6-7CC3-3F99A49C3801}"/>
                  </a:ext>
                </a:extLst>
              </p:cNvPr>
              <p:cNvSpPr>
                <a:spLocks/>
              </p:cNvSpPr>
              <p:nvPr/>
            </p:nvSpPr>
            <p:spPr bwMode="auto">
              <a:xfrm>
                <a:off x="3995" y="1108"/>
                <a:ext cx="195" cy="3042"/>
              </a:xfrm>
              <a:custGeom>
                <a:avLst/>
                <a:gdLst>
                  <a:gd name="T0" fmla="*/ 107 w 250"/>
                  <a:gd name="T1" fmla="*/ 0 h 3374"/>
                  <a:gd name="T2" fmla="*/ 69 w 250"/>
                  <a:gd name="T3" fmla="*/ 175 h 3374"/>
                  <a:gd name="T4" fmla="*/ 31 w 250"/>
                  <a:gd name="T5" fmla="*/ 485 h 3374"/>
                  <a:gd name="T6" fmla="*/ 0 w 250"/>
                  <a:gd name="T7" fmla="*/ 719 h 3374"/>
                  <a:gd name="T8" fmla="*/ 16 w 250"/>
                  <a:gd name="T9" fmla="*/ 1165 h 3374"/>
                  <a:gd name="T10" fmla="*/ 54 w 250"/>
                  <a:gd name="T11" fmla="*/ 1551 h 3374"/>
                  <a:gd name="T12" fmla="*/ 84 w 250"/>
                  <a:gd name="T13" fmla="*/ 2036 h 3374"/>
                  <a:gd name="T14" fmla="*/ 77 w 250"/>
                  <a:gd name="T15" fmla="*/ 2482 h 3374"/>
                  <a:gd name="T16" fmla="*/ 69 w 250"/>
                  <a:gd name="T17" fmla="*/ 2747 h 3374"/>
                  <a:gd name="T18" fmla="*/ 77 w 250"/>
                  <a:gd name="T19" fmla="*/ 2988 h 3374"/>
                  <a:gd name="T20" fmla="*/ 92 w 250"/>
                  <a:gd name="T21" fmla="*/ 3155 h 3374"/>
                  <a:gd name="T22" fmla="*/ 137 w 250"/>
                  <a:gd name="T23" fmla="*/ 3336 h 3374"/>
                  <a:gd name="T24" fmla="*/ 198 w 250"/>
                  <a:gd name="T25" fmla="*/ 3374 h 3374"/>
                  <a:gd name="T26" fmla="*/ 250 w 250"/>
                  <a:gd name="T27" fmla="*/ 3336 h 3374"/>
                  <a:gd name="T28" fmla="*/ 204 w 250"/>
                  <a:gd name="T29" fmla="*/ 3254 h 3374"/>
                  <a:gd name="T30" fmla="*/ 183 w 250"/>
                  <a:gd name="T31" fmla="*/ 3125 h 3374"/>
                  <a:gd name="T32" fmla="*/ 168 w 250"/>
                  <a:gd name="T33" fmla="*/ 2973 h 3374"/>
                  <a:gd name="T34" fmla="*/ 160 w 250"/>
                  <a:gd name="T35" fmla="*/ 2785 h 3374"/>
                  <a:gd name="T36" fmla="*/ 160 w 250"/>
                  <a:gd name="T37" fmla="*/ 2498 h 3374"/>
                  <a:gd name="T38" fmla="*/ 160 w 250"/>
                  <a:gd name="T39" fmla="*/ 2224 h 3374"/>
                  <a:gd name="T40" fmla="*/ 153 w 250"/>
                  <a:gd name="T41" fmla="*/ 1960 h 3374"/>
                  <a:gd name="T42" fmla="*/ 137 w 250"/>
                  <a:gd name="T43" fmla="*/ 1711 h 3374"/>
                  <a:gd name="T44" fmla="*/ 99 w 250"/>
                  <a:gd name="T45" fmla="*/ 1348 h 3374"/>
                  <a:gd name="T46" fmla="*/ 92 w 250"/>
                  <a:gd name="T47" fmla="*/ 1158 h 3374"/>
                  <a:gd name="T48" fmla="*/ 69 w 250"/>
                  <a:gd name="T49" fmla="*/ 977 h 3374"/>
                  <a:gd name="T50" fmla="*/ 69 w 250"/>
                  <a:gd name="T51" fmla="*/ 711 h 3374"/>
                  <a:gd name="T52" fmla="*/ 99 w 250"/>
                  <a:gd name="T53" fmla="*/ 424 h 3374"/>
                  <a:gd name="T54" fmla="*/ 130 w 250"/>
                  <a:gd name="T55" fmla="*/ 169 h 3374"/>
                  <a:gd name="T56" fmla="*/ 168 w 250"/>
                  <a:gd name="T57" fmla="*/ 23 h 3374"/>
                  <a:gd name="T58" fmla="*/ 107 w 250"/>
                  <a:gd name="T59" fmla="*/ 0 h 3374"/>
                  <a:gd name="T60" fmla="*/ 107 w 250"/>
                  <a:gd name="T61" fmla="*/ 0 h 3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0" h="3374">
                    <a:moveTo>
                      <a:pt x="107" y="0"/>
                    </a:moveTo>
                    <a:lnTo>
                      <a:pt x="69" y="175"/>
                    </a:lnTo>
                    <a:lnTo>
                      <a:pt x="31" y="485"/>
                    </a:lnTo>
                    <a:lnTo>
                      <a:pt x="0" y="719"/>
                    </a:lnTo>
                    <a:lnTo>
                      <a:pt x="16" y="1165"/>
                    </a:lnTo>
                    <a:lnTo>
                      <a:pt x="54" y="1551"/>
                    </a:lnTo>
                    <a:lnTo>
                      <a:pt x="84" y="2036"/>
                    </a:lnTo>
                    <a:lnTo>
                      <a:pt x="77" y="2482"/>
                    </a:lnTo>
                    <a:lnTo>
                      <a:pt x="69" y="2747"/>
                    </a:lnTo>
                    <a:lnTo>
                      <a:pt x="77" y="2988"/>
                    </a:lnTo>
                    <a:lnTo>
                      <a:pt x="92" y="3155"/>
                    </a:lnTo>
                    <a:lnTo>
                      <a:pt x="137" y="3336"/>
                    </a:lnTo>
                    <a:lnTo>
                      <a:pt x="198" y="3374"/>
                    </a:lnTo>
                    <a:lnTo>
                      <a:pt x="250" y="3336"/>
                    </a:lnTo>
                    <a:lnTo>
                      <a:pt x="204" y="3254"/>
                    </a:lnTo>
                    <a:lnTo>
                      <a:pt x="183" y="3125"/>
                    </a:lnTo>
                    <a:lnTo>
                      <a:pt x="168" y="2973"/>
                    </a:lnTo>
                    <a:lnTo>
                      <a:pt x="160" y="2785"/>
                    </a:lnTo>
                    <a:lnTo>
                      <a:pt x="160" y="2498"/>
                    </a:lnTo>
                    <a:lnTo>
                      <a:pt x="160" y="2224"/>
                    </a:lnTo>
                    <a:lnTo>
                      <a:pt x="153" y="1960"/>
                    </a:lnTo>
                    <a:lnTo>
                      <a:pt x="137" y="1711"/>
                    </a:lnTo>
                    <a:lnTo>
                      <a:pt x="99" y="1348"/>
                    </a:lnTo>
                    <a:lnTo>
                      <a:pt x="92" y="1158"/>
                    </a:lnTo>
                    <a:lnTo>
                      <a:pt x="69" y="977"/>
                    </a:lnTo>
                    <a:lnTo>
                      <a:pt x="69" y="711"/>
                    </a:lnTo>
                    <a:lnTo>
                      <a:pt x="99" y="424"/>
                    </a:lnTo>
                    <a:lnTo>
                      <a:pt x="130" y="169"/>
                    </a:lnTo>
                    <a:lnTo>
                      <a:pt x="168" y="23"/>
                    </a:lnTo>
                    <a:lnTo>
                      <a:pt x="107" y="0"/>
                    </a:lnTo>
                    <a:lnTo>
                      <a:pt x="10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63244" name="Rectangle 44">
              <a:extLst>
                <a:ext uri="{FF2B5EF4-FFF2-40B4-BE49-F238E27FC236}">
                  <a16:creationId xmlns:a16="http://schemas.microsoft.com/office/drawing/2014/main" id="{12381B5C-6BD0-7FC9-251A-95BDED215145}"/>
                </a:ext>
              </a:extLst>
            </p:cNvPr>
            <p:cNvSpPr>
              <a:spLocks noChangeArrowheads="1"/>
            </p:cNvSpPr>
            <p:nvPr/>
          </p:nvSpPr>
          <p:spPr bwMode="auto">
            <a:xfrm>
              <a:off x="2016" y="1383"/>
              <a:ext cx="1920" cy="2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176" tIns="45588" rIns="91176" bIns="45588"/>
            <a:lstStyle>
              <a:lvl1pPr marL="157163" indent="-157163">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fontAlgn="base">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fontAlgn="base">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fontAlgn="base">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fontAlgn="base">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a:spcAft>
                  <a:spcPct val="65000"/>
                </a:spcAft>
              </a:pPr>
              <a:r>
                <a:rPr lang="en-US" altLang="en-US" sz="1200"/>
                <a:t>Business Case</a:t>
              </a:r>
            </a:p>
            <a:p>
              <a:pPr algn="ctr">
                <a:spcAft>
                  <a:spcPct val="65000"/>
                </a:spcAft>
              </a:pPr>
              <a:r>
                <a:rPr lang="en-US" altLang="en-US" sz="1200"/>
                <a:t>Opportunity Statement</a:t>
              </a:r>
            </a:p>
            <a:p>
              <a:pPr algn="ctr">
                <a:spcAft>
                  <a:spcPct val="65000"/>
                </a:spcAft>
              </a:pPr>
              <a:r>
                <a:rPr lang="en-US" altLang="en-US" sz="1200"/>
                <a:t>Goal Statement</a:t>
              </a:r>
            </a:p>
            <a:p>
              <a:pPr algn="ctr">
                <a:spcAft>
                  <a:spcPct val="65000"/>
                </a:spcAft>
              </a:pPr>
              <a:r>
                <a:rPr lang="en-US" altLang="en-US" sz="1200"/>
                <a:t>Project Scope</a:t>
              </a:r>
            </a:p>
            <a:p>
              <a:pPr algn="ctr">
                <a:spcAft>
                  <a:spcPct val="65000"/>
                </a:spcAft>
              </a:pPr>
              <a:r>
                <a:rPr lang="en-US" altLang="en-US" sz="1200"/>
                <a:t>Project Plan</a:t>
              </a:r>
            </a:p>
            <a:p>
              <a:pPr algn="ctr">
                <a:spcAft>
                  <a:spcPct val="65000"/>
                </a:spcAft>
              </a:pPr>
              <a:r>
                <a:rPr lang="en-US" altLang="en-US" sz="1200"/>
                <a:t>Team Selection</a:t>
              </a:r>
            </a:p>
          </p:txBody>
        </p:sp>
      </p:grpSp>
      <p:grpSp>
        <p:nvGrpSpPr>
          <p:cNvPr id="563252" name="Group 52">
            <a:extLst>
              <a:ext uri="{FF2B5EF4-FFF2-40B4-BE49-F238E27FC236}">
                <a16:creationId xmlns:a16="http://schemas.microsoft.com/office/drawing/2014/main" id="{70B8ADF6-4D95-09A6-C5BA-6C7A14AC8A6B}"/>
              </a:ext>
            </a:extLst>
          </p:cNvPr>
          <p:cNvGrpSpPr>
            <a:grpSpLocks/>
          </p:cNvGrpSpPr>
          <p:nvPr/>
        </p:nvGrpSpPr>
        <p:grpSpPr bwMode="auto">
          <a:xfrm>
            <a:off x="4572000" y="1905000"/>
            <a:ext cx="5029200" cy="2928938"/>
            <a:chOff x="265" y="746"/>
            <a:chExt cx="5169" cy="2807"/>
          </a:xfrm>
        </p:grpSpPr>
        <p:sp>
          <p:nvSpPr>
            <p:cNvPr id="563246" name="Rectangle 46">
              <a:extLst>
                <a:ext uri="{FF2B5EF4-FFF2-40B4-BE49-F238E27FC236}">
                  <a16:creationId xmlns:a16="http://schemas.microsoft.com/office/drawing/2014/main" id="{DEBBC1C3-7932-595B-3E44-C96A4495A9D0}"/>
                </a:ext>
              </a:extLst>
            </p:cNvPr>
            <p:cNvSpPr>
              <a:spLocks noChangeArrowheads="1"/>
            </p:cNvSpPr>
            <p:nvPr/>
          </p:nvSpPr>
          <p:spPr bwMode="auto">
            <a:xfrm>
              <a:off x="1743" y="1811"/>
              <a:ext cx="1433" cy="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000" b="1" u="sng">
                  <a:latin typeface="Arial" panose="020B0604020202020204" pitchFamily="34" charset="0"/>
                </a:rPr>
                <a:t>GENERATION 2</a:t>
              </a:r>
              <a:endParaRPr lang="en-US" altLang="en-US" sz="1000" u="sng">
                <a:latin typeface="Arial" panose="020B0604020202020204" pitchFamily="34" charset="0"/>
              </a:endParaRPr>
            </a:p>
            <a:p>
              <a:pPr algn="ctr"/>
              <a:r>
                <a:rPr lang="en-US" altLang="en-US" sz="1000" b="1">
                  <a:latin typeface="Arial" panose="020B0604020202020204" pitchFamily="34" charset="0"/>
                </a:rPr>
                <a:t>Take the offensive</a:t>
              </a:r>
            </a:p>
            <a:p>
              <a:pPr algn="ctr"/>
              <a:r>
                <a:rPr lang="en-US" altLang="en-US" sz="1000" b="1">
                  <a:latin typeface="Arial" panose="020B0604020202020204" pitchFamily="34" charset="0"/>
                </a:rPr>
                <a:t>Fill new target markets</a:t>
              </a:r>
            </a:p>
          </p:txBody>
        </p:sp>
        <p:sp>
          <p:nvSpPr>
            <p:cNvPr id="563247" name="Rectangle 47">
              <a:extLst>
                <a:ext uri="{FF2B5EF4-FFF2-40B4-BE49-F238E27FC236}">
                  <a16:creationId xmlns:a16="http://schemas.microsoft.com/office/drawing/2014/main" id="{B4CB04BA-A577-DE1E-8A85-42FC05F1F3B0}"/>
                </a:ext>
              </a:extLst>
            </p:cNvPr>
            <p:cNvSpPr>
              <a:spLocks noChangeArrowheads="1"/>
            </p:cNvSpPr>
            <p:nvPr/>
          </p:nvSpPr>
          <p:spPr bwMode="auto">
            <a:xfrm>
              <a:off x="265" y="859"/>
              <a:ext cx="1739" cy="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000" b="1" u="sng">
                  <a:latin typeface="Arial" panose="020B0604020202020204" pitchFamily="34" charset="0"/>
                </a:rPr>
                <a:t>GENERATION 1</a:t>
              </a:r>
              <a:endParaRPr lang="en-US" altLang="en-US" sz="1000" u="sng">
                <a:latin typeface="Arial" panose="020B0604020202020204" pitchFamily="34" charset="0"/>
              </a:endParaRPr>
            </a:p>
            <a:p>
              <a:pPr algn="ctr"/>
              <a:r>
                <a:rPr lang="en-US" altLang="en-US" sz="1000" b="1">
                  <a:latin typeface="Arial" panose="020B0604020202020204" pitchFamily="34" charset="0"/>
                </a:rPr>
                <a:t>Stop the bleeding or </a:t>
              </a:r>
            </a:p>
            <a:p>
              <a:pPr algn="ctr"/>
              <a:r>
                <a:rPr lang="en-US" altLang="en-US" sz="1000" b="1">
                  <a:latin typeface="Arial" panose="020B0604020202020204" pitchFamily="34" charset="0"/>
                </a:rPr>
                <a:t>fill the product/service voids</a:t>
              </a:r>
            </a:p>
          </p:txBody>
        </p:sp>
        <p:sp>
          <p:nvSpPr>
            <p:cNvPr id="563248" name="Rectangle 48">
              <a:extLst>
                <a:ext uri="{FF2B5EF4-FFF2-40B4-BE49-F238E27FC236}">
                  <a16:creationId xmlns:a16="http://schemas.microsoft.com/office/drawing/2014/main" id="{80862FDE-9B1F-F165-84D5-E6636EE03440}"/>
                </a:ext>
              </a:extLst>
            </p:cNvPr>
            <p:cNvSpPr>
              <a:spLocks noChangeArrowheads="1"/>
            </p:cNvSpPr>
            <p:nvPr/>
          </p:nvSpPr>
          <p:spPr bwMode="auto">
            <a:xfrm>
              <a:off x="2993" y="2890"/>
              <a:ext cx="2183" cy="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000" b="1" u="sng">
                  <a:latin typeface="Arial" panose="020B0604020202020204" pitchFamily="34" charset="0"/>
                </a:rPr>
                <a:t>GENERATION 3</a:t>
              </a:r>
              <a:endParaRPr lang="en-US" altLang="en-US" sz="1000" u="sng">
                <a:latin typeface="Arial" panose="020B0604020202020204" pitchFamily="34" charset="0"/>
              </a:endParaRPr>
            </a:p>
            <a:p>
              <a:pPr algn="ctr"/>
              <a:r>
                <a:rPr lang="en-US" altLang="en-US" sz="1000" b="1">
                  <a:latin typeface="Arial" panose="020B0604020202020204" pitchFamily="34" charset="0"/>
                </a:rPr>
                <a:t>Attain technological leadership</a:t>
              </a:r>
            </a:p>
            <a:p>
              <a:pPr algn="ctr"/>
              <a:r>
                <a:rPr lang="en-US" altLang="en-US" sz="1000" b="1">
                  <a:latin typeface="Arial" panose="020B0604020202020204" pitchFamily="34" charset="0"/>
                </a:rPr>
                <a:t> Deliver productivity breakthrough</a:t>
              </a:r>
            </a:p>
          </p:txBody>
        </p:sp>
        <p:sp>
          <p:nvSpPr>
            <p:cNvPr id="563249" name="AutoShape 49">
              <a:extLst>
                <a:ext uri="{FF2B5EF4-FFF2-40B4-BE49-F238E27FC236}">
                  <a16:creationId xmlns:a16="http://schemas.microsoft.com/office/drawing/2014/main" id="{4C7C6B7C-19AC-172F-3DD0-52902BB63E80}"/>
                </a:ext>
              </a:extLst>
            </p:cNvPr>
            <p:cNvSpPr>
              <a:spLocks noChangeArrowheads="1"/>
            </p:cNvSpPr>
            <p:nvPr/>
          </p:nvSpPr>
          <p:spPr bwMode="auto">
            <a:xfrm rot="5400000">
              <a:off x="1013" y="1773"/>
              <a:ext cx="687" cy="574"/>
            </a:xfrm>
            <a:custGeom>
              <a:avLst/>
              <a:gdLst>
                <a:gd name="G0" fmla="+- 9257 0 0"/>
                <a:gd name="G1" fmla="+- 18514 0 0"/>
                <a:gd name="G2" fmla="+- 7200 0 0"/>
                <a:gd name="G3" fmla="*/ 9257 1 2"/>
                <a:gd name="G4" fmla="+- G3 10800 0"/>
                <a:gd name="G5" fmla="+- 21600 9257 18514"/>
                <a:gd name="G6" fmla="+- 18514 7200 0"/>
                <a:gd name="G7" fmla="*/ G6 1 2"/>
                <a:gd name="G8" fmla="*/ 18514 2 1"/>
                <a:gd name="G9" fmla="+- G8 0 21600"/>
                <a:gd name="G10" fmla="*/ 21600 G0 G1"/>
                <a:gd name="G11" fmla="*/ 21600 G4 G1"/>
                <a:gd name="G12" fmla="*/ 21600 G5 G1"/>
                <a:gd name="G13" fmla="*/ 21600 G7 G1"/>
                <a:gd name="G14" fmla="*/ 18514 1 2"/>
                <a:gd name="G15" fmla="+- G5 0 G4"/>
                <a:gd name="G16" fmla="+- G0 0 G4"/>
                <a:gd name="G17" fmla="*/ G2 G15 G16"/>
                <a:gd name="T0" fmla="*/ 15429 w 21600"/>
                <a:gd name="T1" fmla="*/ 0 h 21600"/>
                <a:gd name="T2" fmla="*/ 9257 w 21600"/>
                <a:gd name="T3" fmla="*/ 7200 h 21600"/>
                <a:gd name="T4" fmla="*/ 0 w 21600"/>
                <a:gd name="T5" fmla="*/ 18001 h 21600"/>
                <a:gd name="T6" fmla="*/ 9257 w 21600"/>
                <a:gd name="T7" fmla="*/ 21600 h 21600"/>
                <a:gd name="T8" fmla="*/ 18514 w 21600"/>
                <a:gd name="T9" fmla="*/ 15000 h 21600"/>
                <a:gd name="T10" fmla="*/ 21600 w 21600"/>
                <a:gd name="T11" fmla="*/ 7200 h 21600"/>
                <a:gd name="T12" fmla="*/ 17694720 60000 65536"/>
                <a:gd name="T13" fmla="*/ 11796480 60000 65536"/>
                <a:gd name="T14" fmla="*/ 11796480 60000 65536"/>
                <a:gd name="T15" fmla="*/ 5898240 60000 65536"/>
                <a:gd name="T16" fmla="*/ 0 60000 65536"/>
                <a:gd name="T17" fmla="*/ 0 60000 65536"/>
                <a:gd name="T18" fmla="*/ 0 w 21600"/>
                <a:gd name="T19" fmla="*/ G12 h 21600"/>
                <a:gd name="T20" fmla="*/ G1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close/>
                </a:path>
              </a:pathLst>
            </a:custGeom>
            <a:solidFill>
              <a:srgbClr val="0000CC"/>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3250" name="AutoShape 50">
              <a:extLst>
                <a:ext uri="{FF2B5EF4-FFF2-40B4-BE49-F238E27FC236}">
                  <a16:creationId xmlns:a16="http://schemas.microsoft.com/office/drawing/2014/main" id="{6460759E-E6DA-EBA5-789E-97B05E1EC10C}"/>
                </a:ext>
              </a:extLst>
            </p:cNvPr>
            <p:cNvSpPr>
              <a:spLocks noChangeArrowheads="1"/>
            </p:cNvSpPr>
            <p:nvPr/>
          </p:nvSpPr>
          <p:spPr bwMode="auto">
            <a:xfrm rot="5400000">
              <a:off x="2393" y="2752"/>
              <a:ext cx="687" cy="574"/>
            </a:xfrm>
            <a:custGeom>
              <a:avLst/>
              <a:gdLst>
                <a:gd name="G0" fmla="+- 9257 0 0"/>
                <a:gd name="G1" fmla="+- 18514 0 0"/>
                <a:gd name="G2" fmla="+- 7200 0 0"/>
                <a:gd name="G3" fmla="*/ 9257 1 2"/>
                <a:gd name="G4" fmla="+- G3 10800 0"/>
                <a:gd name="G5" fmla="+- 21600 9257 18514"/>
                <a:gd name="G6" fmla="+- 18514 7200 0"/>
                <a:gd name="G7" fmla="*/ G6 1 2"/>
                <a:gd name="G8" fmla="*/ 18514 2 1"/>
                <a:gd name="G9" fmla="+- G8 0 21600"/>
                <a:gd name="G10" fmla="*/ 21600 G0 G1"/>
                <a:gd name="G11" fmla="*/ 21600 G4 G1"/>
                <a:gd name="G12" fmla="*/ 21600 G5 G1"/>
                <a:gd name="G13" fmla="*/ 21600 G7 G1"/>
                <a:gd name="G14" fmla="*/ 18514 1 2"/>
                <a:gd name="G15" fmla="+- G5 0 G4"/>
                <a:gd name="G16" fmla="+- G0 0 G4"/>
                <a:gd name="G17" fmla="*/ G2 G15 G16"/>
                <a:gd name="T0" fmla="*/ 15429 w 21600"/>
                <a:gd name="T1" fmla="*/ 0 h 21600"/>
                <a:gd name="T2" fmla="*/ 9257 w 21600"/>
                <a:gd name="T3" fmla="*/ 7200 h 21600"/>
                <a:gd name="T4" fmla="*/ 0 w 21600"/>
                <a:gd name="T5" fmla="*/ 18001 h 21600"/>
                <a:gd name="T6" fmla="*/ 9257 w 21600"/>
                <a:gd name="T7" fmla="*/ 21600 h 21600"/>
                <a:gd name="T8" fmla="*/ 18514 w 21600"/>
                <a:gd name="T9" fmla="*/ 15000 h 21600"/>
                <a:gd name="T10" fmla="*/ 21600 w 21600"/>
                <a:gd name="T11" fmla="*/ 7200 h 21600"/>
                <a:gd name="T12" fmla="*/ 17694720 60000 65536"/>
                <a:gd name="T13" fmla="*/ 11796480 60000 65536"/>
                <a:gd name="T14" fmla="*/ 11796480 60000 65536"/>
                <a:gd name="T15" fmla="*/ 5898240 60000 65536"/>
                <a:gd name="T16" fmla="*/ 0 60000 65536"/>
                <a:gd name="T17" fmla="*/ 0 60000 65536"/>
                <a:gd name="T18" fmla="*/ 0 w 21600"/>
                <a:gd name="T19" fmla="*/ G12 h 21600"/>
                <a:gd name="T20" fmla="*/ G1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close/>
                </a:path>
              </a:pathLst>
            </a:custGeom>
            <a:solidFill>
              <a:srgbClr val="0000CC"/>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563251" name="Picture 51">
              <a:extLst>
                <a:ext uri="{FF2B5EF4-FFF2-40B4-BE49-F238E27FC236}">
                  <a16:creationId xmlns:a16="http://schemas.microsoft.com/office/drawing/2014/main" id="{0CB1FC35-60F9-A547-3E8F-E8F1779932A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65" y="746"/>
              <a:ext cx="1969" cy="1624"/>
            </a:xfrm>
            <a:prstGeom prst="rect">
              <a:avLst/>
            </a:prstGeom>
            <a:noFill/>
            <a:extLst>
              <a:ext uri="{909E8E84-426E-40DD-AFC4-6F175D3DCCD1}">
                <a14:hiddenFill xmlns:a14="http://schemas.microsoft.com/office/drawing/2010/main">
                  <a:solidFill>
                    <a:srgbClr val="FFFFFF"/>
                  </a:solidFill>
                </a14:hiddenFill>
              </a:ext>
            </a:extLst>
          </p:spPr>
        </p:pic>
      </p:grpSp>
      <p:sp>
        <p:nvSpPr>
          <p:cNvPr id="563254" name="AutoShape 54">
            <a:extLst>
              <a:ext uri="{FF2B5EF4-FFF2-40B4-BE49-F238E27FC236}">
                <a16:creationId xmlns:a16="http://schemas.microsoft.com/office/drawing/2014/main" id="{51127BC0-5C99-BDB7-B027-D0A9C6C6EBA4}"/>
              </a:ext>
            </a:extLst>
          </p:cNvPr>
          <p:cNvSpPr>
            <a:spLocks noChangeArrowheads="1"/>
          </p:cNvSpPr>
          <p:nvPr/>
        </p:nvSpPr>
        <p:spPr bwMode="auto">
          <a:xfrm>
            <a:off x="3886200" y="2819400"/>
            <a:ext cx="609600" cy="762000"/>
          </a:xfrm>
          <a:prstGeom prst="leftRightArrow">
            <a:avLst>
              <a:gd name="adj1" fmla="val 50000"/>
              <a:gd name="adj2" fmla="val 20000"/>
            </a:avLst>
          </a:prstGeom>
          <a:solidFill>
            <a:srgbClr val="66FFCC"/>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3255" name="Text Box 55">
            <a:extLst>
              <a:ext uri="{FF2B5EF4-FFF2-40B4-BE49-F238E27FC236}">
                <a16:creationId xmlns:a16="http://schemas.microsoft.com/office/drawing/2014/main" id="{30832E2A-1A9E-A53E-993E-0FC2AD834EED}"/>
              </a:ext>
            </a:extLst>
          </p:cNvPr>
          <p:cNvSpPr txBox="1">
            <a:spLocks noChangeArrowheads="1"/>
          </p:cNvSpPr>
          <p:nvPr/>
        </p:nvSpPr>
        <p:spPr bwMode="auto">
          <a:xfrm>
            <a:off x="1127125" y="5383213"/>
            <a:ext cx="2900363"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b="1" i="1">
                <a:latin typeface="Arial" panose="020B0604020202020204" pitchFamily="34" charset="0"/>
              </a:rPr>
              <a:t>Project Charter - Elements</a:t>
            </a:r>
          </a:p>
        </p:txBody>
      </p:sp>
      <p:sp>
        <p:nvSpPr>
          <p:cNvPr id="563262" name="Text Box 62">
            <a:extLst>
              <a:ext uri="{FF2B5EF4-FFF2-40B4-BE49-F238E27FC236}">
                <a16:creationId xmlns:a16="http://schemas.microsoft.com/office/drawing/2014/main" id="{E39E3DC5-2D6F-0564-C6C6-7739C5804729}"/>
              </a:ext>
            </a:extLst>
          </p:cNvPr>
          <p:cNvSpPr txBox="1">
            <a:spLocks noChangeArrowheads="1"/>
          </p:cNvSpPr>
          <p:nvPr/>
        </p:nvSpPr>
        <p:spPr bwMode="auto">
          <a:xfrm>
            <a:off x="5710238" y="5364163"/>
            <a:ext cx="3294062" cy="3508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b="1" i="1">
                <a:latin typeface="Arial" panose="020B0604020202020204" pitchFamily="34" charset="0"/>
              </a:rPr>
              <a:t>Multi-Generational Plan (MGP)</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1026" name="Rectangle 2">
            <a:extLst>
              <a:ext uri="{FF2B5EF4-FFF2-40B4-BE49-F238E27FC236}">
                <a16:creationId xmlns:a16="http://schemas.microsoft.com/office/drawing/2014/main" id="{632826B8-F347-2170-603E-D7AF6F6E297B}"/>
              </a:ext>
            </a:extLst>
          </p:cNvPr>
          <p:cNvSpPr>
            <a:spLocks noChangeArrowheads="1"/>
          </p:cNvSpPr>
          <p:nvPr/>
        </p:nvSpPr>
        <p:spPr bwMode="auto">
          <a:xfrm>
            <a:off x="881063" y="1498600"/>
            <a:ext cx="4103687" cy="2109788"/>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1027" name="Rectangle 3">
            <a:extLst>
              <a:ext uri="{FF2B5EF4-FFF2-40B4-BE49-F238E27FC236}">
                <a16:creationId xmlns:a16="http://schemas.microsoft.com/office/drawing/2014/main" id="{743118BF-C754-30E6-82F0-290517681ACB}"/>
              </a:ext>
            </a:extLst>
          </p:cNvPr>
          <p:cNvSpPr>
            <a:spLocks noChangeArrowheads="1"/>
          </p:cNvSpPr>
          <p:nvPr/>
        </p:nvSpPr>
        <p:spPr bwMode="auto">
          <a:xfrm>
            <a:off x="881063" y="3384550"/>
            <a:ext cx="4103687" cy="1905000"/>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1028" name="Rectangle 4">
            <a:extLst>
              <a:ext uri="{FF2B5EF4-FFF2-40B4-BE49-F238E27FC236}">
                <a16:creationId xmlns:a16="http://schemas.microsoft.com/office/drawing/2014/main" id="{317251C9-573A-0AB4-8C87-50BC2B7FE0AD}"/>
              </a:ext>
            </a:extLst>
          </p:cNvPr>
          <p:cNvSpPr>
            <a:spLocks noChangeArrowheads="1"/>
          </p:cNvSpPr>
          <p:nvPr/>
        </p:nvSpPr>
        <p:spPr bwMode="auto">
          <a:xfrm>
            <a:off x="4978400" y="1493838"/>
            <a:ext cx="4127500" cy="2109787"/>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1029" name="Rectangle 5">
            <a:extLst>
              <a:ext uri="{FF2B5EF4-FFF2-40B4-BE49-F238E27FC236}">
                <a16:creationId xmlns:a16="http://schemas.microsoft.com/office/drawing/2014/main" id="{A26AC721-5212-ED46-96A1-212D202405DE}"/>
              </a:ext>
            </a:extLst>
          </p:cNvPr>
          <p:cNvSpPr>
            <a:spLocks noChangeArrowheads="1"/>
          </p:cNvSpPr>
          <p:nvPr/>
        </p:nvSpPr>
        <p:spPr bwMode="auto">
          <a:xfrm>
            <a:off x="4978400" y="3384550"/>
            <a:ext cx="4117975" cy="1905000"/>
          </a:xfrm>
          <a:prstGeom prst="rect">
            <a:avLst/>
          </a:prstGeom>
          <a:solidFill>
            <a:schemeClr val="bg1"/>
          </a:solidFill>
          <a:ln w="381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1030" name="Text Box 6">
            <a:extLst>
              <a:ext uri="{FF2B5EF4-FFF2-40B4-BE49-F238E27FC236}">
                <a16:creationId xmlns:a16="http://schemas.microsoft.com/office/drawing/2014/main" id="{2C449BC4-D2F0-B4F6-C016-D1CE667C1939}"/>
              </a:ext>
            </a:extLst>
          </p:cNvPr>
          <p:cNvSpPr txBox="1">
            <a:spLocks noChangeArrowheads="1"/>
          </p:cNvSpPr>
          <p:nvPr/>
        </p:nvSpPr>
        <p:spPr bwMode="auto">
          <a:xfrm>
            <a:off x="889000" y="1149350"/>
            <a:ext cx="1743075" cy="32702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1600" b="1">
                <a:latin typeface="Arial" panose="020B0604020202020204" pitchFamily="34" charset="0"/>
              </a:rPr>
              <a:t>Business Case</a:t>
            </a:r>
          </a:p>
        </p:txBody>
      </p:sp>
      <p:sp>
        <p:nvSpPr>
          <p:cNvPr id="641031" name="Text Box 7">
            <a:extLst>
              <a:ext uri="{FF2B5EF4-FFF2-40B4-BE49-F238E27FC236}">
                <a16:creationId xmlns:a16="http://schemas.microsoft.com/office/drawing/2014/main" id="{867427C3-DC70-5C7E-C2AA-0DC838184015}"/>
              </a:ext>
            </a:extLst>
          </p:cNvPr>
          <p:cNvSpPr txBox="1">
            <a:spLocks noChangeArrowheads="1"/>
          </p:cNvSpPr>
          <p:nvPr/>
        </p:nvSpPr>
        <p:spPr bwMode="auto">
          <a:xfrm>
            <a:off x="4960938" y="1149350"/>
            <a:ext cx="2566987" cy="32702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1600" b="1">
                <a:latin typeface="Arial" panose="020B0604020202020204" pitchFamily="34" charset="0"/>
              </a:rPr>
              <a:t>Opportunity Statement</a:t>
            </a:r>
          </a:p>
        </p:txBody>
      </p:sp>
      <p:sp>
        <p:nvSpPr>
          <p:cNvPr id="641032" name="Text Box 8">
            <a:extLst>
              <a:ext uri="{FF2B5EF4-FFF2-40B4-BE49-F238E27FC236}">
                <a16:creationId xmlns:a16="http://schemas.microsoft.com/office/drawing/2014/main" id="{C900271C-0A2A-0A01-3CB4-62644BB55D9F}"/>
              </a:ext>
            </a:extLst>
          </p:cNvPr>
          <p:cNvSpPr txBox="1">
            <a:spLocks noChangeArrowheads="1"/>
          </p:cNvSpPr>
          <p:nvPr/>
        </p:nvSpPr>
        <p:spPr bwMode="auto">
          <a:xfrm>
            <a:off x="889000" y="3422650"/>
            <a:ext cx="1795463" cy="32702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1600" b="1">
                <a:latin typeface="Arial" panose="020B0604020202020204" pitchFamily="34" charset="0"/>
              </a:rPr>
              <a:t>Goal Statement</a:t>
            </a:r>
          </a:p>
        </p:txBody>
      </p:sp>
      <p:sp>
        <p:nvSpPr>
          <p:cNvPr id="641033" name="Text Box 9">
            <a:extLst>
              <a:ext uri="{FF2B5EF4-FFF2-40B4-BE49-F238E27FC236}">
                <a16:creationId xmlns:a16="http://schemas.microsoft.com/office/drawing/2014/main" id="{EE4CCC72-D1C1-06F7-028F-5F60B2CFBCBF}"/>
              </a:ext>
            </a:extLst>
          </p:cNvPr>
          <p:cNvSpPr txBox="1">
            <a:spLocks noChangeArrowheads="1"/>
          </p:cNvSpPr>
          <p:nvPr/>
        </p:nvSpPr>
        <p:spPr bwMode="auto">
          <a:xfrm>
            <a:off x="4984750" y="3427413"/>
            <a:ext cx="1644650" cy="32702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1600" b="1">
                <a:latin typeface="Arial" panose="020B0604020202020204" pitchFamily="34" charset="0"/>
              </a:rPr>
              <a:t>Project Scope</a:t>
            </a:r>
          </a:p>
        </p:txBody>
      </p:sp>
      <p:grpSp>
        <p:nvGrpSpPr>
          <p:cNvPr id="641034" name="Group 10">
            <a:extLst>
              <a:ext uri="{FF2B5EF4-FFF2-40B4-BE49-F238E27FC236}">
                <a16:creationId xmlns:a16="http://schemas.microsoft.com/office/drawing/2014/main" id="{AE5B0E5C-9150-5FDC-D9BB-0D9F8AEDDD62}"/>
              </a:ext>
            </a:extLst>
          </p:cNvPr>
          <p:cNvGrpSpPr>
            <a:grpSpLocks/>
          </p:cNvGrpSpPr>
          <p:nvPr/>
        </p:nvGrpSpPr>
        <p:grpSpPr bwMode="auto">
          <a:xfrm>
            <a:off x="801688" y="5348288"/>
            <a:ext cx="3281362" cy="890587"/>
            <a:chOff x="453" y="3108"/>
            <a:chExt cx="1913" cy="777"/>
          </a:xfrm>
        </p:grpSpPr>
        <p:sp>
          <p:nvSpPr>
            <p:cNvPr id="641035" name="Text Box 11">
              <a:extLst>
                <a:ext uri="{FF2B5EF4-FFF2-40B4-BE49-F238E27FC236}">
                  <a16:creationId xmlns:a16="http://schemas.microsoft.com/office/drawing/2014/main" id="{472E5EC1-9EEC-E9F0-6110-952418FF6EBE}"/>
                </a:ext>
              </a:extLst>
            </p:cNvPr>
            <p:cNvSpPr txBox="1">
              <a:spLocks noChangeArrowheads="1"/>
            </p:cNvSpPr>
            <p:nvPr/>
          </p:nvSpPr>
          <p:spPr bwMode="auto">
            <a:xfrm>
              <a:off x="453" y="3108"/>
              <a:ext cx="708" cy="24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1300" b="1">
                  <a:latin typeface="Arial" panose="020B0604020202020204" pitchFamily="34" charset="0"/>
                </a:rPr>
                <a:t>Project Plan</a:t>
              </a:r>
              <a:endParaRPr lang="en-US" altLang="en-US" sz="1600" b="1">
                <a:latin typeface="Arial" panose="020B0604020202020204" pitchFamily="34" charset="0"/>
              </a:endParaRPr>
            </a:p>
          </p:txBody>
        </p:sp>
        <p:sp>
          <p:nvSpPr>
            <p:cNvPr id="641036" name="Rectangle 12">
              <a:extLst>
                <a:ext uri="{FF2B5EF4-FFF2-40B4-BE49-F238E27FC236}">
                  <a16:creationId xmlns:a16="http://schemas.microsoft.com/office/drawing/2014/main" id="{EE135B31-9B24-F4AA-2E3D-747EC77DADDA}"/>
                </a:ext>
              </a:extLst>
            </p:cNvPr>
            <p:cNvSpPr>
              <a:spLocks noChangeArrowheads="1"/>
            </p:cNvSpPr>
            <p:nvPr/>
          </p:nvSpPr>
          <p:spPr bwMode="auto">
            <a:xfrm>
              <a:off x="505" y="3320"/>
              <a:ext cx="705" cy="56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1037" name="Rectangle 13">
              <a:extLst>
                <a:ext uri="{FF2B5EF4-FFF2-40B4-BE49-F238E27FC236}">
                  <a16:creationId xmlns:a16="http://schemas.microsoft.com/office/drawing/2014/main" id="{B23FB742-5ED6-6297-C4B1-459AA425BCA2}"/>
                </a:ext>
              </a:extLst>
            </p:cNvPr>
            <p:cNvSpPr>
              <a:spLocks noChangeArrowheads="1"/>
            </p:cNvSpPr>
            <p:nvPr/>
          </p:nvSpPr>
          <p:spPr bwMode="auto">
            <a:xfrm>
              <a:off x="1209" y="3320"/>
              <a:ext cx="1148" cy="56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1038" name="Text Box 14">
              <a:extLst>
                <a:ext uri="{FF2B5EF4-FFF2-40B4-BE49-F238E27FC236}">
                  <a16:creationId xmlns:a16="http://schemas.microsoft.com/office/drawing/2014/main" id="{BB597A92-3D94-C9FE-7C8F-A24990ABCDE4}"/>
                </a:ext>
              </a:extLst>
            </p:cNvPr>
            <p:cNvSpPr txBox="1">
              <a:spLocks noChangeArrowheads="1"/>
            </p:cNvSpPr>
            <p:nvPr/>
          </p:nvSpPr>
          <p:spPr bwMode="auto">
            <a:xfrm>
              <a:off x="512" y="3253"/>
              <a:ext cx="422" cy="219"/>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100" b="1">
                  <a:latin typeface="Arial" panose="020B0604020202020204" pitchFamily="34" charset="0"/>
                </a:rPr>
                <a:t>Activity</a:t>
              </a:r>
              <a:endParaRPr lang="en-US" altLang="en-US" sz="900" b="1">
                <a:latin typeface="Arial" panose="020B0604020202020204" pitchFamily="34" charset="0"/>
              </a:endParaRPr>
            </a:p>
          </p:txBody>
        </p:sp>
        <p:sp>
          <p:nvSpPr>
            <p:cNvPr id="641039" name="Text Box 15">
              <a:extLst>
                <a:ext uri="{FF2B5EF4-FFF2-40B4-BE49-F238E27FC236}">
                  <a16:creationId xmlns:a16="http://schemas.microsoft.com/office/drawing/2014/main" id="{BD48B6C1-A896-3FDF-0141-9D88296A18B7}"/>
                </a:ext>
              </a:extLst>
            </p:cNvPr>
            <p:cNvSpPr txBox="1">
              <a:spLocks noChangeArrowheads="1"/>
            </p:cNvSpPr>
            <p:nvPr/>
          </p:nvSpPr>
          <p:spPr bwMode="auto">
            <a:xfrm>
              <a:off x="1225" y="3260"/>
              <a:ext cx="1106" cy="219"/>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nchor="ctr">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100" b="1">
                  <a:latin typeface="Arial" panose="020B0604020202020204" pitchFamily="34" charset="0"/>
                </a:rPr>
                <a:t>Time</a:t>
              </a:r>
              <a:endParaRPr lang="en-US" altLang="en-US" sz="900" b="1">
                <a:latin typeface="Arial" panose="020B0604020202020204" pitchFamily="34" charset="0"/>
              </a:endParaRPr>
            </a:p>
          </p:txBody>
        </p:sp>
        <p:sp>
          <p:nvSpPr>
            <p:cNvPr id="641040" name="Line 16">
              <a:extLst>
                <a:ext uri="{FF2B5EF4-FFF2-40B4-BE49-F238E27FC236}">
                  <a16:creationId xmlns:a16="http://schemas.microsoft.com/office/drawing/2014/main" id="{2D8B2AA8-65D6-B832-CEE1-CCCC7DEC4A90}"/>
                </a:ext>
              </a:extLst>
            </p:cNvPr>
            <p:cNvSpPr>
              <a:spLocks noChangeShapeType="1"/>
            </p:cNvSpPr>
            <p:nvPr/>
          </p:nvSpPr>
          <p:spPr bwMode="auto">
            <a:xfrm>
              <a:off x="1209" y="3444"/>
              <a:ext cx="115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1041" name="Line 17">
              <a:extLst>
                <a:ext uri="{FF2B5EF4-FFF2-40B4-BE49-F238E27FC236}">
                  <a16:creationId xmlns:a16="http://schemas.microsoft.com/office/drawing/2014/main" id="{B18F0C45-96FB-8FF0-085D-3F36F4F54D0B}"/>
                </a:ext>
              </a:extLst>
            </p:cNvPr>
            <p:cNvSpPr>
              <a:spLocks noChangeShapeType="1"/>
            </p:cNvSpPr>
            <p:nvPr/>
          </p:nvSpPr>
          <p:spPr bwMode="auto">
            <a:xfrm>
              <a:off x="1214" y="3532"/>
              <a:ext cx="115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1042" name="Text Box 18">
              <a:extLst>
                <a:ext uri="{FF2B5EF4-FFF2-40B4-BE49-F238E27FC236}">
                  <a16:creationId xmlns:a16="http://schemas.microsoft.com/office/drawing/2014/main" id="{D30F83A0-F205-A480-EBF9-3B59EEC0F497}"/>
                </a:ext>
              </a:extLst>
            </p:cNvPr>
            <p:cNvSpPr txBox="1">
              <a:spLocks noChangeArrowheads="1"/>
            </p:cNvSpPr>
            <p:nvPr/>
          </p:nvSpPr>
          <p:spPr bwMode="auto">
            <a:xfrm>
              <a:off x="1205" y="3402"/>
              <a:ext cx="1144" cy="164"/>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nchor="ctr">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700">
                  <a:latin typeface="Arial" panose="020B0604020202020204" pitchFamily="34" charset="0"/>
                </a:rPr>
                <a:t>mth 1         mth 2         mth 3         mth 4</a:t>
              </a:r>
            </a:p>
          </p:txBody>
        </p:sp>
      </p:grpSp>
      <p:sp>
        <p:nvSpPr>
          <p:cNvPr id="641043" name="Text Box 19">
            <a:extLst>
              <a:ext uri="{FF2B5EF4-FFF2-40B4-BE49-F238E27FC236}">
                <a16:creationId xmlns:a16="http://schemas.microsoft.com/office/drawing/2014/main" id="{A5E684D7-B18D-41C0-DC34-FBB003C0D228}"/>
              </a:ext>
            </a:extLst>
          </p:cNvPr>
          <p:cNvSpPr txBox="1">
            <a:spLocks noChangeArrowheads="1"/>
          </p:cNvSpPr>
          <p:nvPr/>
        </p:nvSpPr>
        <p:spPr bwMode="auto">
          <a:xfrm>
            <a:off x="889000" y="1576388"/>
            <a:ext cx="4071938" cy="142875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nchor="ctr">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100">
                <a:latin typeface="Arial" panose="020B0604020202020204" pitchFamily="34" charset="0"/>
              </a:rPr>
              <a:t>Automobile loan sales through the direct-to-consumer channel represent a new and significant growth opportunity for LDB.  The market potential for automobile loans sold through direct-to-consumer channels is estimated at $640M annually in North America.  Currently, this market is under-served. Less than 10% of the $640M opportunity has been captured by traditional and new LDB competitors. </a:t>
            </a:r>
          </a:p>
        </p:txBody>
      </p:sp>
      <p:sp>
        <p:nvSpPr>
          <p:cNvPr id="641044" name="Text Box 20">
            <a:extLst>
              <a:ext uri="{FF2B5EF4-FFF2-40B4-BE49-F238E27FC236}">
                <a16:creationId xmlns:a16="http://schemas.microsoft.com/office/drawing/2014/main" id="{3C90EDD9-7671-8797-F128-6ACBFEF8A8EE}"/>
              </a:ext>
            </a:extLst>
          </p:cNvPr>
          <p:cNvSpPr txBox="1">
            <a:spLocks noChangeArrowheads="1"/>
          </p:cNvSpPr>
          <p:nvPr/>
        </p:nvSpPr>
        <p:spPr bwMode="auto">
          <a:xfrm>
            <a:off x="892175" y="3817938"/>
            <a:ext cx="4017963" cy="75565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nchor="ctr">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1100">
                <a:latin typeface="Arial" panose="020B0604020202020204" pitchFamily="34" charset="0"/>
              </a:rPr>
              <a:t>Design and build direct-to-consumer processes at LBD by 10/1/99.  The process developed should be capable of supporting RFDE45 series automobile loan policies sold annually through the direct-to-consumer channel. </a:t>
            </a:r>
          </a:p>
        </p:txBody>
      </p:sp>
      <p:sp>
        <p:nvSpPr>
          <p:cNvPr id="641045" name="Text Box 21">
            <a:extLst>
              <a:ext uri="{FF2B5EF4-FFF2-40B4-BE49-F238E27FC236}">
                <a16:creationId xmlns:a16="http://schemas.microsoft.com/office/drawing/2014/main" id="{7C639082-EFFA-C3EC-181A-F4308493D23C}"/>
              </a:ext>
            </a:extLst>
          </p:cNvPr>
          <p:cNvSpPr txBox="1">
            <a:spLocks noChangeArrowheads="1"/>
          </p:cNvSpPr>
          <p:nvPr/>
        </p:nvSpPr>
        <p:spPr bwMode="auto">
          <a:xfrm>
            <a:off x="5010150" y="3827463"/>
            <a:ext cx="4103688" cy="109220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nchor="ctr">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100">
                <a:latin typeface="Arial" panose="020B0604020202020204" pitchFamily="34" charset="0"/>
              </a:rPr>
              <a:t>The processes to be developed start when a customer directly requests an automobile loan.  The end point is when the customer receives loan approval or denial.  The products offered are limited to the RFDE45 series of loans.  The direct-to-consumer channel is limited to direct mail, Internet, and telemarketing.</a:t>
            </a:r>
          </a:p>
        </p:txBody>
      </p:sp>
      <p:sp>
        <p:nvSpPr>
          <p:cNvPr id="641046" name="Text Box 22">
            <a:extLst>
              <a:ext uri="{FF2B5EF4-FFF2-40B4-BE49-F238E27FC236}">
                <a16:creationId xmlns:a16="http://schemas.microsoft.com/office/drawing/2014/main" id="{6AC5D212-0C7B-EEB8-E8E0-D7840ECF0E9F}"/>
              </a:ext>
            </a:extLst>
          </p:cNvPr>
          <p:cNvSpPr txBox="1">
            <a:spLocks noChangeArrowheads="1"/>
          </p:cNvSpPr>
          <p:nvPr/>
        </p:nvSpPr>
        <p:spPr bwMode="auto">
          <a:xfrm>
            <a:off x="5113338" y="1539875"/>
            <a:ext cx="3865562" cy="58737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nchor="ctr">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100">
                <a:latin typeface="Arial" panose="020B0604020202020204" pitchFamily="34" charset="0"/>
              </a:rPr>
              <a:t>Utilize the current sales and service processes to develop the “direct-to-consumer” channel for sales and issuance of automobile loans at LDB. </a:t>
            </a:r>
          </a:p>
        </p:txBody>
      </p:sp>
      <p:sp>
        <p:nvSpPr>
          <p:cNvPr id="641047" name="Text Box 23">
            <a:extLst>
              <a:ext uri="{FF2B5EF4-FFF2-40B4-BE49-F238E27FC236}">
                <a16:creationId xmlns:a16="http://schemas.microsoft.com/office/drawing/2014/main" id="{92FC78C5-4D13-F2BA-A687-10D933622CB2}"/>
              </a:ext>
            </a:extLst>
          </p:cNvPr>
          <p:cNvSpPr txBox="1">
            <a:spLocks noChangeArrowheads="1"/>
          </p:cNvSpPr>
          <p:nvPr/>
        </p:nvSpPr>
        <p:spPr bwMode="auto">
          <a:xfrm>
            <a:off x="4743450" y="5346700"/>
            <a:ext cx="1352550" cy="280988"/>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1300" b="1">
                <a:latin typeface="Arial" panose="020B0604020202020204" pitchFamily="34" charset="0"/>
              </a:rPr>
              <a:t>Project Team </a:t>
            </a:r>
          </a:p>
        </p:txBody>
      </p:sp>
      <p:sp>
        <p:nvSpPr>
          <p:cNvPr id="641048" name="Text Box 24">
            <a:extLst>
              <a:ext uri="{FF2B5EF4-FFF2-40B4-BE49-F238E27FC236}">
                <a16:creationId xmlns:a16="http://schemas.microsoft.com/office/drawing/2014/main" id="{0DCA956C-2000-CB81-7082-1BF8B55D4BEB}"/>
              </a:ext>
            </a:extLst>
          </p:cNvPr>
          <p:cNvSpPr txBox="1">
            <a:spLocks noChangeArrowheads="1"/>
          </p:cNvSpPr>
          <p:nvPr/>
        </p:nvSpPr>
        <p:spPr bwMode="auto">
          <a:xfrm>
            <a:off x="4743450" y="5630863"/>
            <a:ext cx="4919663" cy="765175"/>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nchor="ctr">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b="1">
                <a:latin typeface="Arial" panose="020B0604020202020204" pitchFamily="34" charset="0"/>
              </a:rPr>
              <a:t>Julie Newmar	Champion	Eric Matterson	Master Black Belt</a:t>
            </a:r>
          </a:p>
          <a:p>
            <a:r>
              <a:rPr lang="en-US" altLang="en-US" sz="900" b="1">
                <a:latin typeface="Arial" panose="020B0604020202020204" pitchFamily="34" charset="0"/>
              </a:rPr>
              <a:t>Karen Winsley	Black Belt	Pete Mitchell	Information Technology</a:t>
            </a:r>
          </a:p>
          <a:p>
            <a:r>
              <a:rPr lang="en-US" altLang="en-US" sz="900" b="1">
                <a:latin typeface="Arial" panose="020B0604020202020204" pitchFamily="34" charset="0"/>
              </a:rPr>
              <a:t>Carol Miller	Sales	Gerry Fokker	Marketing</a:t>
            </a:r>
          </a:p>
          <a:p>
            <a:r>
              <a:rPr lang="en-US" altLang="en-US" sz="900" b="1">
                <a:latin typeface="Arial" panose="020B0604020202020204" pitchFamily="34" charset="0"/>
              </a:rPr>
              <a:t>Edwin Rhew	Operations	Luis Delacruz	Actuary</a:t>
            </a:r>
          </a:p>
          <a:p>
            <a:r>
              <a:rPr lang="en-US" altLang="en-US" sz="900" b="1">
                <a:latin typeface="Arial" panose="020B0604020202020204" pitchFamily="34" charset="0"/>
              </a:rPr>
              <a:t>Liz Iversen	Finance	Mac Markovitz	Claims</a:t>
            </a:r>
            <a:endParaRPr lang="en-US" altLang="en-US" sz="2200" b="1">
              <a:latin typeface="Arial" panose="020B0604020202020204" pitchFamily="34" charset="0"/>
            </a:endParaRPr>
          </a:p>
        </p:txBody>
      </p:sp>
      <p:sp>
        <p:nvSpPr>
          <p:cNvPr id="641049" name="Rectangle 25">
            <a:extLst>
              <a:ext uri="{FF2B5EF4-FFF2-40B4-BE49-F238E27FC236}">
                <a16:creationId xmlns:a16="http://schemas.microsoft.com/office/drawing/2014/main" id="{7CB8BDF3-850D-1C39-4BE7-97238C2842FE}"/>
              </a:ext>
            </a:extLst>
          </p:cNvPr>
          <p:cNvSpPr>
            <a:spLocks noGrp="1" noChangeArrowheads="1"/>
          </p:cNvSpPr>
          <p:nvPr>
            <p:ph type="title"/>
          </p:nvPr>
        </p:nvSpPr>
        <p:spPr>
          <a:xfrm>
            <a:off x="301625" y="268288"/>
            <a:ext cx="6397625" cy="381000"/>
          </a:xfrm>
        </p:spPr>
        <p:txBody>
          <a:bodyPr/>
          <a:lstStyle/>
          <a:p>
            <a:r>
              <a:rPr lang="en-US" altLang="en-US"/>
              <a:t>Service Design Charter Example</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3074" name="Rectangle 2">
            <a:extLst>
              <a:ext uri="{FF2B5EF4-FFF2-40B4-BE49-F238E27FC236}">
                <a16:creationId xmlns:a16="http://schemas.microsoft.com/office/drawing/2014/main" id="{4099DE3F-4A58-0139-1E87-2952785FC216}"/>
              </a:ext>
            </a:extLst>
          </p:cNvPr>
          <p:cNvSpPr>
            <a:spLocks noGrp="1" noChangeArrowheads="1"/>
          </p:cNvSpPr>
          <p:nvPr>
            <p:ph type="title"/>
          </p:nvPr>
        </p:nvSpPr>
        <p:spPr>
          <a:xfrm>
            <a:off x="225425" y="268288"/>
            <a:ext cx="7092950" cy="381000"/>
          </a:xfrm>
        </p:spPr>
        <p:txBody>
          <a:bodyPr/>
          <a:lstStyle/>
          <a:p>
            <a:r>
              <a:rPr lang="en-US" altLang="en-US"/>
              <a:t>MGP Example: Airline Check-in Service</a:t>
            </a:r>
          </a:p>
        </p:txBody>
      </p:sp>
      <p:sp>
        <p:nvSpPr>
          <p:cNvPr id="643075" name="Rectangle 3">
            <a:extLst>
              <a:ext uri="{FF2B5EF4-FFF2-40B4-BE49-F238E27FC236}">
                <a16:creationId xmlns:a16="http://schemas.microsoft.com/office/drawing/2014/main" id="{2580758B-10DA-A309-67A4-82CF918C1359}"/>
              </a:ext>
            </a:extLst>
          </p:cNvPr>
          <p:cNvSpPr>
            <a:spLocks noChangeArrowheads="1"/>
          </p:cNvSpPr>
          <p:nvPr/>
        </p:nvSpPr>
        <p:spPr bwMode="auto">
          <a:xfrm>
            <a:off x="760413" y="1020763"/>
            <a:ext cx="8445500" cy="325437"/>
          </a:xfrm>
          <a:prstGeom prst="rect">
            <a:avLst/>
          </a:prstGeom>
          <a:solidFill>
            <a:srgbClr val="CACACA"/>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6302" tIns="86302" rIns="86302" bIns="86302" anchor="ctr">
            <a:spAutoFit/>
          </a:bodyPr>
          <a:lstStyle/>
          <a:p>
            <a:endParaRPr lang="en-US"/>
          </a:p>
        </p:txBody>
      </p:sp>
      <p:sp>
        <p:nvSpPr>
          <p:cNvPr id="643076" name="Text Box 4">
            <a:extLst>
              <a:ext uri="{FF2B5EF4-FFF2-40B4-BE49-F238E27FC236}">
                <a16:creationId xmlns:a16="http://schemas.microsoft.com/office/drawing/2014/main" id="{E7727D17-8131-514E-4C41-7D6AAFA463FA}"/>
              </a:ext>
            </a:extLst>
          </p:cNvPr>
          <p:cNvSpPr txBox="1">
            <a:spLocks noChangeArrowheads="1"/>
          </p:cNvSpPr>
          <p:nvPr/>
        </p:nvSpPr>
        <p:spPr bwMode="auto">
          <a:xfrm>
            <a:off x="2071688" y="998538"/>
            <a:ext cx="2435225" cy="550862"/>
          </a:xfrm>
          <a:prstGeom prst="rect">
            <a:avLst/>
          </a:prstGeom>
          <a:noFill/>
          <a:ln>
            <a:noFill/>
          </a:ln>
          <a:effectLst/>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7447" tIns="77447" rIns="77447" bIns="77447">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5000"/>
              </a:lnSpc>
            </a:pPr>
            <a:r>
              <a:rPr lang="en-US" altLang="en-US" sz="1200" b="1">
                <a:latin typeface="Arial" panose="020B0604020202020204" pitchFamily="34" charset="0"/>
              </a:rPr>
              <a:t>         Generation 1</a:t>
            </a:r>
          </a:p>
          <a:p>
            <a:pPr>
              <a:lnSpc>
                <a:spcPct val="95000"/>
              </a:lnSpc>
            </a:pPr>
            <a:endParaRPr lang="en-US" altLang="en-US" sz="1200">
              <a:latin typeface="Arial" panose="020B0604020202020204" pitchFamily="34" charset="0"/>
            </a:endParaRPr>
          </a:p>
        </p:txBody>
      </p:sp>
      <p:sp>
        <p:nvSpPr>
          <p:cNvPr id="643077" name="Line 5">
            <a:extLst>
              <a:ext uri="{FF2B5EF4-FFF2-40B4-BE49-F238E27FC236}">
                <a16:creationId xmlns:a16="http://schemas.microsoft.com/office/drawing/2014/main" id="{D506A1D4-4755-EE7A-E0D2-C2C9A0F3C2E5}"/>
              </a:ext>
            </a:extLst>
          </p:cNvPr>
          <p:cNvSpPr>
            <a:spLocks noChangeShapeType="1"/>
          </p:cNvSpPr>
          <p:nvPr/>
        </p:nvSpPr>
        <p:spPr bwMode="auto">
          <a:xfrm>
            <a:off x="760413" y="1323975"/>
            <a:ext cx="84486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6302" tIns="86302" rIns="86302" bIns="86302" anchor="ctr">
            <a:spAutoFit/>
          </a:bodyPr>
          <a:lstStyle/>
          <a:p>
            <a:endParaRPr lang="en-US"/>
          </a:p>
        </p:txBody>
      </p:sp>
      <p:sp>
        <p:nvSpPr>
          <p:cNvPr id="643078" name="Line 6">
            <a:extLst>
              <a:ext uri="{FF2B5EF4-FFF2-40B4-BE49-F238E27FC236}">
                <a16:creationId xmlns:a16="http://schemas.microsoft.com/office/drawing/2014/main" id="{71E13E0D-10E9-F3F0-B377-7E38371F0207}"/>
              </a:ext>
            </a:extLst>
          </p:cNvPr>
          <p:cNvSpPr>
            <a:spLocks noChangeShapeType="1"/>
          </p:cNvSpPr>
          <p:nvPr/>
        </p:nvSpPr>
        <p:spPr bwMode="auto">
          <a:xfrm>
            <a:off x="760413" y="2805113"/>
            <a:ext cx="84486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6302" tIns="86302" rIns="86302" bIns="86302" anchor="ctr">
            <a:spAutoFit/>
          </a:bodyPr>
          <a:lstStyle/>
          <a:p>
            <a:endParaRPr lang="en-US"/>
          </a:p>
        </p:txBody>
      </p:sp>
      <p:sp>
        <p:nvSpPr>
          <p:cNvPr id="643079" name="Line 7">
            <a:extLst>
              <a:ext uri="{FF2B5EF4-FFF2-40B4-BE49-F238E27FC236}">
                <a16:creationId xmlns:a16="http://schemas.microsoft.com/office/drawing/2014/main" id="{9CCDD0D6-3D3B-B994-0A02-5A19D248511D}"/>
              </a:ext>
            </a:extLst>
          </p:cNvPr>
          <p:cNvSpPr>
            <a:spLocks noChangeShapeType="1"/>
          </p:cNvSpPr>
          <p:nvPr/>
        </p:nvSpPr>
        <p:spPr bwMode="auto">
          <a:xfrm>
            <a:off x="760413" y="4529138"/>
            <a:ext cx="84486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6302" tIns="86302" rIns="86302" bIns="86302" anchor="ctr">
            <a:spAutoFit/>
          </a:bodyPr>
          <a:lstStyle/>
          <a:p>
            <a:endParaRPr lang="en-US"/>
          </a:p>
        </p:txBody>
      </p:sp>
      <p:sp>
        <p:nvSpPr>
          <p:cNvPr id="643080" name="Text Box 8">
            <a:extLst>
              <a:ext uri="{FF2B5EF4-FFF2-40B4-BE49-F238E27FC236}">
                <a16:creationId xmlns:a16="http://schemas.microsoft.com/office/drawing/2014/main" id="{0FADE4BE-9C06-CD60-5B30-DC0080E6E22F}"/>
              </a:ext>
            </a:extLst>
          </p:cNvPr>
          <p:cNvSpPr txBox="1">
            <a:spLocks noChangeArrowheads="1"/>
          </p:cNvSpPr>
          <p:nvPr/>
        </p:nvSpPr>
        <p:spPr bwMode="auto">
          <a:xfrm>
            <a:off x="782638" y="1333500"/>
            <a:ext cx="658812" cy="339725"/>
          </a:xfrm>
          <a:prstGeom prst="rect">
            <a:avLst/>
          </a:prstGeom>
          <a:noFill/>
          <a:ln>
            <a:noFill/>
          </a:ln>
          <a:effectLst/>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7447" tIns="77447" rIns="77447" bIns="77447">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85000"/>
              </a:lnSpc>
            </a:pPr>
            <a:r>
              <a:rPr lang="en-US" altLang="en-US" sz="1200" b="1">
                <a:latin typeface="Arial" panose="020B0604020202020204" pitchFamily="34" charset="0"/>
              </a:rPr>
              <a:t>Vision</a:t>
            </a:r>
          </a:p>
        </p:txBody>
      </p:sp>
      <p:sp>
        <p:nvSpPr>
          <p:cNvPr id="643081" name="Text Box 9">
            <a:extLst>
              <a:ext uri="{FF2B5EF4-FFF2-40B4-BE49-F238E27FC236}">
                <a16:creationId xmlns:a16="http://schemas.microsoft.com/office/drawing/2014/main" id="{462169FB-0727-0489-44DA-2E4CAC873C9A}"/>
              </a:ext>
            </a:extLst>
          </p:cNvPr>
          <p:cNvSpPr txBox="1">
            <a:spLocks noChangeArrowheads="1"/>
          </p:cNvSpPr>
          <p:nvPr/>
        </p:nvSpPr>
        <p:spPr bwMode="auto">
          <a:xfrm>
            <a:off x="782638" y="3260725"/>
            <a:ext cx="1031875" cy="508000"/>
          </a:xfrm>
          <a:prstGeom prst="rect">
            <a:avLst/>
          </a:prstGeom>
          <a:noFill/>
          <a:ln>
            <a:noFill/>
          </a:ln>
          <a:effectLst/>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7447" tIns="77447" rIns="77447" bIns="77447">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85000"/>
              </a:lnSpc>
            </a:pPr>
            <a:r>
              <a:rPr lang="en-US" altLang="en-US" sz="1200" b="1">
                <a:latin typeface="Arial" panose="020B0604020202020204" pitchFamily="34" charset="0"/>
              </a:rPr>
              <a:t>Service</a:t>
            </a:r>
          </a:p>
          <a:p>
            <a:pPr>
              <a:lnSpc>
                <a:spcPct val="85000"/>
              </a:lnSpc>
            </a:pPr>
            <a:r>
              <a:rPr lang="en-US" altLang="en-US" sz="1200" b="1">
                <a:latin typeface="Arial" panose="020B0604020202020204" pitchFamily="34" charset="0"/>
              </a:rPr>
              <a:t>Generation</a:t>
            </a:r>
          </a:p>
        </p:txBody>
      </p:sp>
      <p:sp>
        <p:nvSpPr>
          <p:cNvPr id="643082" name="Text Box 10">
            <a:extLst>
              <a:ext uri="{FF2B5EF4-FFF2-40B4-BE49-F238E27FC236}">
                <a16:creationId xmlns:a16="http://schemas.microsoft.com/office/drawing/2014/main" id="{53F4F816-3E72-0A39-6E87-CA5C72039C7D}"/>
              </a:ext>
            </a:extLst>
          </p:cNvPr>
          <p:cNvSpPr txBox="1">
            <a:spLocks noChangeArrowheads="1"/>
          </p:cNvSpPr>
          <p:nvPr/>
        </p:nvSpPr>
        <p:spPr bwMode="auto">
          <a:xfrm>
            <a:off x="782638" y="4862513"/>
            <a:ext cx="1087437" cy="508000"/>
          </a:xfrm>
          <a:prstGeom prst="rect">
            <a:avLst/>
          </a:prstGeom>
          <a:noFill/>
          <a:ln>
            <a:noFill/>
          </a:ln>
          <a:effectLst/>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7447" tIns="77447" rIns="77447" bIns="77447">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85000"/>
              </a:lnSpc>
            </a:pPr>
            <a:r>
              <a:rPr lang="en-US" altLang="en-US" sz="1200" b="1">
                <a:latin typeface="Arial" panose="020B0604020202020204" pitchFamily="34" charset="0"/>
              </a:rPr>
              <a:t>Platforms/</a:t>
            </a:r>
          </a:p>
          <a:p>
            <a:pPr>
              <a:lnSpc>
                <a:spcPct val="85000"/>
              </a:lnSpc>
            </a:pPr>
            <a:r>
              <a:rPr lang="en-US" altLang="en-US" sz="1200" b="1">
                <a:latin typeface="Arial" panose="020B0604020202020204" pitchFamily="34" charset="0"/>
              </a:rPr>
              <a:t>Technology</a:t>
            </a:r>
          </a:p>
        </p:txBody>
      </p:sp>
      <p:sp>
        <p:nvSpPr>
          <p:cNvPr id="643083" name="Text Box 11">
            <a:extLst>
              <a:ext uri="{FF2B5EF4-FFF2-40B4-BE49-F238E27FC236}">
                <a16:creationId xmlns:a16="http://schemas.microsoft.com/office/drawing/2014/main" id="{ECB6BBBB-CB16-A2F6-399A-E1D2E9B4A7BB}"/>
              </a:ext>
            </a:extLst>
          </p:cNvPr>
          <p:cNvSpPr txBox="1">
            <a:spLocks noChangeArrowheads="1"/>
          </p:cNvSpPr>
          <p:nvPr/>
        </p:nvSpPr>
        <p:spPr bwMode="auto">
          <a:xfrm>
            <a:off x="4476750" y="998538"/>
            <a:ext cx="2435225" cy="550862"/>
          </a:xfrm>
          <a:prstGeom prst="rect">
            <a:avLst/>
          </a:prstGeom>
          <a:noFill/>
          <a:ln>
            <a:noFill/>
          </a:ln>
          <a:effectLst/>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7447" tIns="77447" rIns="77447" bIns="77447">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5000"/>
              </a:lnSpc>
            </a:pPr>
            <a:r>
              <a:rPr lang="en-US" altLang="en-US" sz="1200" b="1">
                <a:latin typeface="Arial" panose="020B0604020202020204" pitchFamily="34" charset="0"/>
              </a:rPr>
              <a:t>          Generation 2</a:t>
            </a:r>
          </a:p>
          <a:p>
            <a:pPr>
              <a:lnSpc>
                <a:spcPct val="95000"/>
              </a:lnSpc>
            </a:pPr>
            <a:endParaRPr lang="en-US" altLang="en-US" sz="1200">
              <a:latin typeface="Arial" panose="020B0604020202020204" pitchFamily="34" charset="0"/>
            </a:endParaRPr>
          </a:p>
        </p:txBody>
      </p:sp>
      <p:sp>
        <p:nvSpPr>
          <p:cNvPr id="643084" name="Text Box 12">
            <a:extLst>
              <a:ext uri="{FF2B5EF4-FFF2-40B4-BE49-F238E27FC236}">
                <a16:creationId xmlns:a16="http://schemas.microsoft.com/office/drawing/2014/main" id="{F9A4ED1C-30A1-27D6-90BF-868FA88BA206}"/>
              </a:ext>
            </a:extLst>
          </p:cNvPr>
          <p:cNvSpPr txBox="1">
            <a:spLocks noChangeArrowheads="1"/>
          </p:cNvSpPr>
          <p:nvPr/>
        </p:nvSpPr>
        <p:spPr bwMode="auto">
          <a:xfrm>
            <a:off x="6954838" y="998538"/>
            <a:ext cx="2435225" cy="550862"/>
          </a:xfrm>
          <a:prstGeom prst="rect">
            <a:avLst/>
          </a:prstGeom>
          <a:noFill/>
          <a:ln>
            <a:noFill/>
          </a:ln>
          <a:effectLst/>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7447" tIns="77447" rIns="77447" bIns="77447">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5000"/>
              </a:lnSpc>
            </a:pPr>
            <a:r>
              <a:rPr lang="en-US" altLang="en-US" sz="1200" b="1">
                <a:latin typeface="Arial" panose="020B0604020202020204" pitchFamily="34" charset="0"/>
              </a:rPr>
              <a:t>        Generation 3</a:t>
            </a:r>
          </a:p>
          <a:p>
            <a:pPr>
              <a:lnSpc>
                <a:spcPct val="95000"/>
              </a:lnSpc>
            </a:pPr>
            <a:endParaRPr lang="en-US" altLang="en-US" sz="1200">
              <a:latin typeface="Arial" panose="020B0604020202020204" pitchFamily="34" charset="0"/>
            </a:endParaRPr>
          </a:p>
        </p:txBody>
      </p:sp>
      <p:grpSp>
        <p:nvGrpSpPr>
          <p:cNvPr id="643085" name="Group 13">
            <a:extLst>
              <a:ext uri="{FF2B5EF4-FFF2-40B4-BE49-F238E27FC236}">
                <a16:creationId xmlns:a16="http://schemas.microsoft.com/office/drawing/2014/main" id="{3B07589F-4489-18E0-0F9C-783245EE3A76}"/>
              </a:ext>
            </a:extLst>
          </p:cNvPr>
          <p:cNvGrpSpPr>
            <a:grpSpLocks/>
          </p:cNvGrpSpPr>
          <p:nvPr/>
        </p:nvGrpSpPr>
        <p:grpSpPr bwMode="auto">
          <a:xfrm>
            <a:off x="760413" y="1022350"/>
            <a:ext cx="8448675" cy="5264150"/>
            <a:chOff x="584" y="844"/>
            <a:chExt cx="4610" cy="2948"/>
          </a:xfrm>
        </p:grpSpPr>
        <p:sp>
          <p:nvSpPr>
            <p:cNvPr id="643086" name="Rectangle 14">
              <a:extLst>
                <a:ext uri="{FF2B5EF4-FFF2-40B4-BE49-F238E27FC236}">
                  <a16:creationId xmlns:a16="http://schemas.microsoft.com/office/drawing/2014/main" id="{A4610A9B-1E30-5760-DE16-22B44E02E2A4}"/>
                </a:ext>
              </a:extLst>
            </p:cNvPr>
            <p:cNvSpPr>
              <a:spLocks noChangeArrowheads="1"/>
            </p:cNvSpPr>
            <p:nvPr/>
          </p:nvSpPr>
          <p:spPr bwMode="auto">
            <a:xfrm>
              <a:off x="584" y="844"/>
              <a:ext cx="4610" cy="294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6302" tIns="86302" rIns="86302" bIns="86302" anchor="ctr">
              <a:spAutoFit/>
            </a:bodyPr>
            <a:lstStyle/>
            <a:p>
              <a:endParaRPr lang="en-US"/>
            </a:p>
          </p:txBody>
        </p:sp>
        <p:sp>
          <p:nvSpPr>
            <p:cNvPr id="643087" name="Line 15">
              <a:extLst>
                <a:ext uri="{FF2B5EF4-FFF2-40B4-BE49-F238E27FC236}">
                  <a16:creationId xmlns:a16="http://schemas.microsoft.com/office/drawing/2014/main" id="{1402BE39-C651-861E-1A61-DF734FE18E09}"/>
                </a:ext>
              </a:extLst>
            </p:cNvPr>
            <p:cNvSpPr>
              <a:spLocks noChangeShapeType="1"/>
            </p:cNvSpPr>
            <p:nvPr/>
          </p:nvSpPr>
          <p:spPr bwMode="auto">
            <a:xfrm>
              <a:off x="1291" y="844"/>
              <a:ext cx="0" cy="29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6302" tIns="86302" rIns="86302" bIns="86302" anchor="ctr">
              <a:spAutoFit/>
            </a:bodyPr>
            <a:lstStyle/>
            <a:p>
              <a:endParaRPr lang="en-US"/>
            </a:p>
          </p:txBody>
        </p:sp>
        <p:sp>
          <p:nvSpPr>
            <p:cNvPr id="643088" name="Line 16">
              <a:extLst>
                <a:ext uri="{FF2B5EF4-FFF2-40B4-BE49-F238E27FC236}">
                  <a16:creationId xmlns:a16="http://schemas.microsoft.com/office/drawing/2014/main" id="{9EBF09DA-1570-A724-AB95-6F4456738F10}"/>
                </a:ext>
              </a:extLst>
            </p:cNvPr>
            <p:cNvSpPr>
              <a:spLocks noChangeShapeType="1"/>
            </p:cNvSpPr>
            <p:nvPr/>
          </p:nvSpPr>
          <p:spPr bwMode="auto">
            <a:xfrm>
              <a:off x="2583" y="844"/>
              <a:ext cx="0" cy="29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6302" tIns="86302" rIns="86302" bIns="86302" anchor="ctr">
              <a:spAutoFit/>
            </a:bodyPr>
            <a:lstStyle/>
            <a:p>
              <a:endParaRPr lang="en-US"/>
            </a:p>
          </p:txBody>
        </p:sp>
        <p:sp>
          <p:nvSpPr>
            <p:cNvPr id="643089" name="Line 17">
              <a:extLst>
                <a:ext uri="{FF2B5EF4-FFF2-40B4-BE49-F238E27FC236}">
                  <a16:creationId xmlns:a16="http://schemas.microsoft.com/office/drawing/2014/main" id="{52433671-211E-16C7-1184-79527F91968C}"/>
                </a:ext>
              </a:extLst>
            </p:cNvPr>
            <p:cNvSpPr>
              <a:spLocks noChangeShapeType="1"/>
            </p:cNvSpPr>
            <p:nvPr/>
          </p:nvSpPr>
          <p:spPr bwMode="auto">
            <a:xfrm>
              <a:off x="3935" y="844"/>
              <a:ext cx="0" cy="294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6302" tIns="86302" rIns="86302" bIns="86302" anchor="ctr">
              <a:spAutoFit/>
            </a:bodyPr>
            <a:lstStyle/>
            <a:p>
              <a:endParaRPr lang="en-US"/>
            </a:p>
          </p:txBody>
        </p:sp>
      </p:grpSp>
      <p:sp>
        <p:nvSpPr>
          <p:cNvPr id="643090" name="Rectangle 18">
            <a:extLst>
              <a:ext uri="{FF2B5EF4-FFF2-40B4-BE49-F238E27FC236}">
                <a16:creationId xmlns:a16="http://schemas.microsoft.com/office/drawing/2014/main" id="{3E7CE684-BB06-C591-28A6-9FB304D895BB}"/>
              </a:ext>
            </a:extLst>
          </p:cNvPr>
          <p:cNvSpPr>
            <a:spLocks noChangeArrowheads="1"/>
          </p:cNvSpPr>
          <p:nvPr/>
        </p:nvSpPr>
        <p:spPr bwMode="auto">
          <a:xfrm>
            <a:off x="2036763" y="1333500"/>
            <a:ext cx="240030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lstStyle>
            <a:lvl1pPr marL="104775" indent="-104775" defTabSz="820738" eaLnBrk="0" hangingPunct="0">
              <a:defRPr sz="2400">
                <a:solidFill>
                  <a:schemeClr val="tx1"/>
                </a:solidFill>
                <a:latin typeface="Times New Roman" panose="02020603050405020304" pitchFamily="18" charset="0"/>
              </a:defRPr>
            </a:lvl1pPr>
            <a:lvl2pPr marL="206375" defTabSz="820738" eaLnBrk="0" hangingPunct="0">
              <a:defRPr sz="2400">
                <a:solidFill>
                  <a:schemeClr val="tx1"/>
                </a:solidFill>
                <a:latin typeface="Times New Roman" panose="02020603050405020304" pitchFamily="18" charset="0"/>
              </a:defRPr>
            </a:lvl2pPr>
            <a:lvl3pPr marL="309563" defTabSz="820738" eaLnBrk="0" hangingPunct="0">
              <a:defRPr sz="2400">
                <a:solidFill>
                  <a:schemeClr val="tx1"/>
                </a:solidFill>
                <a:latin typeface="Times New Roman" panose="02020603050405020304" pitchFamily="18" charset="0"/>
              </a:defRPr>
            </a:lvl3pPr>
            <a:lvl4pPr marL="411163" defTabSz="820738" eaLnBrk="0" hangingPunct="0">
              <a:defRPr sz="2400">
                <a:solidFill>
                  <a:schemeClr val="tx1"/>
                </a:solidFill>
                <a:latin typeface="Times New Roman" panose="02020603050405020304" pitchFamily="18" charset="0"/>
              </a:defRPr>
            </a:lvl4pPr>
            <a:lvl5pPr marL="514350" defTabSz="820738" eaLnBrk="0" hangingPunct="0">
              <a:defRPr sz="2400">
                <a:solidFill>
                  <a:schemeClr val="tx1"/>
                </a:solidFill>
                <a:latin typeface="Times New Roman" panose="02020603050405020304" pitchFamily="18" charset="0"/>
              </a:defRPr>
            </a:lvl5pPr>
            <a:lvl6pPr marL="971550" defTabSz="820738" eaLnBrk="0" fontAlgn="base" hangingPunct="0">
              <a:spcBef>
                <a:spcPct val="0"/>
              </a:spcBef>
              <a:spcAft>
                <a:spcPct val="0"/>
              </a:spcAft>
              <a:defRPr sz="2400">
                <a:solidFill>
                  <a:schemeClr val="tx1"/>
                </a:solidFill>
                <a:latin typeface="Times New Roman" panose="02020603050405020304" pitchFamily="18" charset="0"/>
              </a:defRPr>
            </a:lvl6pPr>
            <a:lvl7pPr marL="1428750" defTabSz="820738" eaLnBrk="0" fontAlgn="base" hangingPunct="0">
              <a:spcBef>
                <a:spcPct val="0"/>
              </a:spcBef>
              <a:spcAft>
                <a:spcPct val="0"/>
              </a:spcAft>
              <a:defRPr sz="2400">
                <a:solidFill>
                  <a:schemeClr val="tx1"/>
                </a:solidFill>
                <a:latin typeface="Times New Roman" panose="02020603050405020304" pitchFamily="18" charset="0"/>
              </a:defRPr>
            </a:lvl7pPr>
            <a:lvl8pPr marL="1885950" defTabSz="820738" eaLnBrk="0" fontAlgn="base" hangingPunct="0">
              <a:spcBef>
                <a:spcPct val="0"/>
              </a:spcBef>
              <a:spcAft>
                <a:spcPct val="0"/>
              </a:spcAft>
              <a:defRPr sz="2400">
                <a:solidFill>
                  <a:schemeClr val="tx1"/>
                </a:solidFill>
                <a:latin typeface="Times New Roman" panose="02020603050405020304" pitchFamily="18" charset="0"/>
              </a:defRPr>
            </a:lvl8pPr>
            <a:lvl9pPr marL="2343150"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buFontTx/>
              <a:buChar char="•"/>
            </a:pPr>
            <a:r>
              <a:rPr lang="en-US" altLang="en-US" sz="1100">
                <a:solidFill>
                  <a:schemeClr val="tx2"/>
                </a:solidFill>
                <a:latin typeface="Arial" panose="020B0604020202020204" pitchFamily="34" charset="0"/>
              </a:rPr>
              <a:t>Exceed desired “Customer Service” score per survey (would recommend/use again)</a:t>
            </a:r>
          </a:p>
          <a:p>
            <a:pPr>
              <a:buFontTx/>
              <a:buChar char="•"/>
            </a:pPr>
            <a:r>
              <a:rPr lang="en-US" altLang="en-US" sz="1100">
                <a:solidFill>
                  <a:schemeClr val="tx2"/>
                </a:solidFill>
                <a:latin typeface="Arial" panose="020B0604020202020204" pitchFamily="34" charset="0"/>
              </a:rPr>
              <a:t>Clean passenger arrival traffic flow - No confusion on where to check in</a:t>
            </a:r>
          </a:p>
          <a:p>
            <a:pPr>
              <a:buFontTx/>
              <a:buChar char="•"/>
            </a:pPr>
            <a:r>
              <a:rPr lang="en-US" altLang="en-US" sz="1100">
                <a:solidFill>
                  <a:schemeClr val="tx2"/>
                </a:solidFill>
                <a:latin typeface="Arial" panose="020B0604020202020204" pitchFamily="34" charset="0"/>
              </a:rPr>
              <a:t>No customer without a seat</a:t>
            </a:r>
          </a:p>
        </p:txBody>
      </p:sp>
      <p:sp>
        <p:nvSpPr>
          <p:cNvPr id="643091" name="Rectangle 19">
            <a:extLst>
              <a:ext uri="{FF2B5EF4-FFF2-40B4-BE49-F238E27FC236}">
                <a16:creationId xmlns:a16="http://schemas.microsoft.com/office/drawing/2014/main" id="{032C813A-A1F6-100A-7DAA-E1471EE674FC}"/>
              </a:ext>
            </a:extLst>
          </p:cNvPr>
          <p:cNvSpPr>
            <a:spLocks noChangeArrowheads="1"/>
          </p:cNvSpPr>
          <p:nvPr/>
        </p:nvSpPr>
        <p:spPr bwMode="auto">
          <a:xfrm>
            <a:off x="4437063" y="1333500"/>
            <a:ext cx="240030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lstStyle>
            <a:lvl1pPr marL="104775" indent="-104775" defTabSz="820738" eaLnBrk="0" hangingPunct="0">
              <a:defRPr sz="2400">
                <a:solidFill>
                  <a:schemeClr val="tx1"/>
                </a:solidFill>
                <a:latin typeface="Times New Roman" panose="02020603050405020304" pitchFamily="18" charset="0"/>
              </a:defRPr>
            </a:lvl1pPr>
            <a:lvl2pPr marL="206375" defTabSz="820738" eaLnBrk="0" hangingPunct="0">
              <a:defRPr sz="2400">
                <a:solidFill>
                  <a:schemeClr val="tx1"/>
                </a:solidFill>
                <a:latin typeface="Times New Roman" panose="02020603050405020304" pitchFamily="18" charset="0"/>
              </a:defRPr>
            </a:lvl2pPr>
            <a:lvl3pPr marL="309563" defTabSz="820738" eaLnBrk="0" hangingPunct="0">
              <a:defRPr sz="2400">
                <a:solidFill>
                  <a:schemeClr val="tx1"/>
                </a:solidFill>
                <a:latin typeface="Times New Roman" panose="02020603050405020304" pitchFamily="18" charset="0"/>
              </a:defRPr>
            </a:lvl3pPr>
            <a:lvl4pPr marL="411163" defTabSz="820738" eaLnBrk="0" hangingPunct="0">
              <a:defRPr sz="2400">
                <a:solidFill>
                  <a:schemeClr val="tx1"/>
                </a:solidFill>
                <a:latin typeface="Times New Roman" panose="02020603050405020304" pitchFamily="18" charset="0"/>
              </a:defRPr>
            </a:lvl4pPr>
            <a:lvl5pPr marL="514350" defTabSz="820738" eaLnBrk="0" hangingPunct="0">
              <a:defRPr sz="2400">
                <a:solidFill>
                  <a:schemeClr val="tx1"/>
                </a:solidFill>
                <a:latin typeface="Times New Roman" panose="02020603050405020304" pitchFamily="18" charset="0"/>
              </a:defRPr>
            </a:lvl5pPr>
            <a:lvl6pPr marL="971550" defTabSz="820738" eaLnBrk="0" fontAlgn="base" hangingPunct="0">
              <a:spcBef>
                <a:spcPct val="0"/>
              </a:spcBef>
              <a:spcAft>
                <a:spcPct val="0"/>
              </a:spcAft>
              <a:defRPr sz="2400">
                <a:solidFill>
                  <a:schemeClr val="tx1"/>
                </a:solidFill>
                <a:latin typeface="Times New Roman" panose="02020603050405020304" pitchFamily="18" charset="0"/>
              </a:defRPr>
            </a:lvl6pPr>
            <a:lvl7pPr marL="1428750" defTabSz="820738" eaLnBrk="0" fontAlgn="base" hangingPunct="0">
              <a:spcBef>
                <a:spcPct val="0"/>
              </a:spcBef>
              <a:spcAft>
                <a:spcPct val="0"/>
              </a:spcAft>
              <a:defRPr sz="2400">
                <a:solidFill>
                  <a:schemeClr val="tx1"/>
                </a:solidFill>
                <a:latin typeface="Times New Roman" panose="02020603050405020304" pitchFamily="18" charset="0"/>
              </a:defRPr>
            </a:lvl7pPr>
            <a:lvl8pPr marL="1885950" defTabSz="820738" eaLnBrk="0" fontAlgn="base" hangingPunct="0">
              <a:spcBef>
                <a:spcPct val="0"/>
              </a:spcBef>
              <a:spcAft>
                <a:spcPct val="0"/>
              </a:spcAft>
              <a:defRPr sz="2400">
                <a:solidFill>
                  <a:schemeClr val="tx1"/>
                </a:solidFill>
                <a:latin typeface="Times New Roman" panose="02020603050405020304" pitchFamily="18" charset="0"/>
              </a:defRPr>
            </a:lvl8pPr>
            <a:lvl9pPr marL="2343150"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buFontTx/>
              <a:buChar char="•"/>
            </a:pPr>
            <a:r>
              <a:rPr lang="en-US" altLang="en-US" sz="1100">
                <a:solidFill>
                  <a:schemeClr val="tx2"/>
                </a:solidFill>
                <a:latin typeface="Arial" panose="020B0604020202020204" pitchFamily="34" charset="0"/>
              </a:rPr>
              <a:t>Separate walk-up and non-guaranteed passenger queue from reserved and guaranteed</a:t>
            </a:r>
          </a:p>
          <a:p>
            <a:pPr>
              <a:buFontTx/>
              <a:buChar char="•"/>
            </a:pPr>
            <a:r>
              <a:rPr lang="en-US" altLang="en-US" sz="1100">
                <a:solidFill>
                  <a:schemeClr val="tx2"/>
                </a:solidFill>
                <a:latin typeface="Arial" panose="020B0604020202020204" pitchFamily="34" charset="0"/>
              </a:rPr>
              <a:t>Initiate Pre-Arrival check in</a:t>
            </a:r>
          </a:p>
          <a:p>
            <a:pPr>
              <a:buFontTx/>
              <a:buChar char="•"/>
            </a:pPr>
            <a:r>
              <a:rPr lang="en-US" altLang="en-US" sz="1100">
                <a:solidFill>
                  <a:schemeClr val="tx2"/>
                </a:solidFill>
                <a:latin typeface="Arial" panose="020B0604020202020204" pitchFamily="34" charset="0"/>
              </a:rPr>
              <a:t>Update customer survey</a:t>
            </a:r>
          </a:p>
        </p:txBody>
      </p:sp>
      <p:sp>
        <p:nvSpPr>
          <p:cNvPr id="643092" name="Rectangle 20">
            <a:extLst>
              <a:ext uri="{FF2B5EF4-FFF2-40B4-BE49-F238E27FC236}">
                <a16:creationId xmlns:a16="http://schemas.microsoft.com/office/drawing/2014/main" id="{C0AD16D4-4944-2349-5646-457781FEF63D}"/>
              </a:ext>
            </a:extLst>
          </p:cNvPr>
          <p:cNvSpPr>
            <a:spLocks noChangeArrowheads="1"/>
          </p:cNvSpPr>
          <p:nvPr/>
        </p:nvSpPr>
        <p:spPr bwMode="auto">
          <a:xfrm>
            <a:off x="6913563" y="1333500"/>
            <a:ext cx="240030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lstStyle>
            <a:lvl1pPr marL="104775" indent="-104775" defTabSz="820738" eaLnBrk="0" hangingPunct="0">
              <a:defRPr sz="2400">
                <a:solidFill>
                  <a:schemeClr val="tx1"/>
                </a:solidFill>
                <a:latin typeface="Times New Roman" panose="02020603050405020304" pitchFamily="18" charset="0"/>
              </a:defRPr>
            </a:lvl1pPr>
            <a:lvl2pPr marL="206375" defTabSz="820738" eaLnBrk="0" hangingPunct="0">
              <a:defRPr sz="2400">
                <a:solidFill>
                  <a:schemeClr val="tx1"/>
                </a:solidFill>
                <a:latin typeface="Times New Roman" panose="02020603050405020304" pitchFamily="18" charset="0"/>
              </a:defRPr>
            </a:lvl2pPr>
            <a:lvl3pPr marL="309563" defTabSz="820738" eaLnBrk="0" hangingPunct="0">
              <a:defRPr sz="2400">
                <a:solidFill>
                  <a:schemeClr val="tx1"/>
                </a:solidFill>
                <a:latin typeface="Times New Roman" panose="02020603050405020304" pitchFamily="18" charset="0"/>
              </a:defRPr>
            </a:lvl3pPr>
            <a:lvl4pPr marL="411163" defTabSz="820738" eaLnBrk="0" hangingPunct="0">
              <a:defRPr sz="2400">
                <a:solidFill>
                  <a:schemeClr val="tx1"/>
                </a:solidFill>
                <a:latin typeface="Times New Roman" panose="02020603050405020304" pitchFamily="18" charset="0"/>
              </a:defRPr>
            </a:lvl4pPr>
            <a:lvl5pPr marL="514350" defTabSz="820738" eaLnBrk="0" hangingPunct="0">
              <a:defRPr sz="2400">
                <a:solidFill>
                  <a:schemeClr val="tx1"/>
                </a:solidFill>
                <a:latin typeface="Times New Roman" panose="02020603050405020304" pitchFamily="18" charset="0"/>
              </a:defRPr>
            </a:lvl5pPr>
            <a:lvl6pPr marL="971550" defTabSz="820738" eaLnBrk="0" fontAlgn="base" hangingPunct="0">
              <a:spcBef>
                <a:spcPct val="0"/>
              </a:spcBef>
              <a:spcAft>
                <a:spcPct val="0"/>
              </a:spcAft>
              <a:defRPr sz="2400">
                <a:solidFill>
                  <a:schemeClr val="tx1"/>
                </a:solidFill>
                <a:latin typeface="Times New Roman" panose="02020603050405020304" pitchFamily="18" charset="0"/>
              </a:defRPr>
            </a:lvl6pPr>
            <a:lvl7pPr marL="1428750" defTabSz="820738" eaLnBrk="0" fontAlgn="base" hangingPunct="0">
              <a:spcBef>
                <a:spcPct val="0"/>
              </a:spcBef>
              <a:spcAft>
                <a:spcPct val="0"/>
              </a:spcAft>
              <a:defRPr sz="2400">
                <a:solidFill>
                  <a:schemeClr val="tx1"/>
                </a:solidFill>
                <a:latin typeface="Times New Roman" panose="02020603050405020304" pitchFamily="18" charset="0"/>
              </a:defRPr>
            </a:lvl7pPr>
            <a:lvl8pPr marL="1885950" defTabSz="820738" eaLnBrk="0" fontAlgn="base" hangingPunct="0">
              <a:spcBef>
                <a:spcPct val="0"/>
              </a:spcBef>
              <a:spcAft>
                <a:spcPct val="0"/>
              </a:spcAft>
              <a:defRPr sz="2400">
                <a:solidFill>
                  <a:schemeClr val="tx1"/>
                </a:solidFill>
                <a:latin typeface="Times New Roman" panose="02020603050405020304" pitchFamily="18" charset="0"/>
              </a:defRPr>
            </a:lvl8pPr>
            <a:lvl9pPr marL="2343150"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buFontTx/>
              <a:buChar char="•"/>
            </a:pPr>
            <a:r>
              <a:rPr lang="en-US" altLang="en-US" sz="1100">
                <a:solidFill>
                  <a:schemeClr val="tx2"/>
                </a:solidFill>
                <a:latin typeface="Arial" panose="020B0604020202020204" pitchFamily="34" charset="0"/>
              </a:rPr>
              <a:t>“Hertz Gold” type check-in available via phone in, internet and airport kiosks</a:t>
            </a:r>
          </a:p>
          <a:p>
            <a:pPr>
              <a:buFontTx/>
              <a:buChar char="•"/>
            </a:pPr>
            <a:r>
              <a:rPr lang="en-US" altLang="en-US" sz="1100">
                <a:solidFill>
                  <a:schemeClr val="tx2"/>
                </a:solidFill>
                <a:latin typeface="Arial" panose="020B0604020202020204" pitchFamily="34" charset="0"/>
              </a:rPr>
              <a:t>Real time seat availability and readiness</a:t>
            </a:r>
          </a:p>
          <a:p>
            <a:pPr>
              <a:buFontTx/>
              <a:buChar char="•"/>
            </a:pPr>
            <a:endParaRPr lang="en-US" altLang="en-US" sz="1100">
              <a:solidFill>
                <a:schemeClr val="tx2"/>
              </a:solidFill>
              <a:latin typeface="Arial" panose="020B0604020202020204" pitchFamily="34" charset="0"/>
            </a:endParaRPr>
          </a:p>
          <a:p>
            <a:pPr>
              <a:buFontTx/>
              <a:buChar char="•"/>
            </a:pPr>
            <a:endParaRPr lang="en-US" altLang="en-US" sz="1100">
              <a:solidFill>
                <a:schemeClr val="tx2"/>
              </a:solidFill>
              <a:latin typeface="Arial" panose="020B0604020202020204" pitchFamily="34" charset="0"/>
            </a:endParaRPr>
          </a:p>
        </p:txBody>
      </p:sp>
      <p:sp>
        <p:nvSpPr>
          <p:cNvPr id="643093" name="Rectangle 21">
            <a:extLst>
              <a:ext uri="{FF2B5EF4-FFF2-40B4-BE49-F238E27FC236}">
                <a16:creationId xmlns:a16="http://schemas.microsoft.com/office/drawing/2014/main" id="{393CC154-3D84-C7C1-FBAD-DBD1605704FA}"/>
              </a:ext>
            </a:extLst>
          </p:cNvPr>
          <p:cNvSpPr>
            <a:spLocks noChangeArrowheads="1"/>
          </p:cNvSpPr>
          <p:nvPr/>
        </p:nvSpPr>
        <p:spPr bwMode="auto">
          <a:xfrm>
            <a:off x="2036763" y="2819400"/>
            <a:ext cx="240030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lstStyle>
            <a:lvl1pPr marL="104775" indent="-104775" defTabSz="820738" eaLnBrk="0" hangingPunct="0">
              <a:defRPr sz="2400">
                <a:solidFill>
                  <a:schemeClr val="tx1"/>
                </a:solidFill>
                <a:latin typeface="Times New Roman" panose="02020603050405020304" pitchFamily="18" charset="0"/>
              </a:defRPr>
            </a:lvl1pPr>
            <a:lvl2pPr marL="206375" defTabSz="820738" eaLnBrk="0" hangingPunct="0">
              <a:defRPr sz="2400">
                <a:solidFill>
                  <a:schemeClr val="tx1"/>
                </a:solidFill>
                <a:latin typeface="Times New Roman" panose="02020603050405020304" pitchFamily="18" charset="0"/>
              </a:defRPr>
            </a:lvl2pPr>
            <a:lvl3pPr marL="309563" defTabSz="820738" eaLnBrk="0" hangingPunct="0">
              <a:defRPr sz="2400">
                <a:solidFill>
                  <a:schemeClr val="tx1"/>
                </a:solidFill>
                <a:latin typeface="Times New Roman" panose="02020603050405020304" pitchFamily="18" charset="0"/>
              </a:defRPr>
            </a:lvl3pPr>
            <a:lvl4pPr marL="411163" defTabSz="820738" eaLnBrk="0" hangingPunct="0">
              <a:defRPr sz="2400">
                <a:solidFill>
                  <a:schemeClr val="tx1"/>
                </a:solidFill>
                <a:latin typeface="Times New Roman" panose="02020603050405020304" pitchFamily="18" charset="0"/>
              </a:defRPr>
            </a:lvl4pPr>
            <a:lvl5pPr marL="514350" defTabSz="820738" eaLnBrk="0" hangingPunct="0">
              <a:defRPr sz="2400">
                <a:solidFill>
                  <a:schemeClr val="tx1"/>
                </a:solidFill>
                <a:latin typeface="Times New Roman" panose="02020603050405020304" pitchFamily="18" charset="0"/>
              </a:defRPr>
            </a:lvl5pPr>
            <a:lvl6pPr marL="971550" defTabSz="820738" eaLnBrk="0" fontAlgn="base" hangingPunct="0">
              <a:spcBef>
                <a:spcPct val="0"/>
              </a:spcBef>
              <a:spcAft>
                <a:spcPct val="0"/>
              </a:spcAft>
              <a:defRPr sz="2400">
                <a:solidFill>
                  <a:schemeClr val="tx1"/>
                </a:solidFill>
                <a:latin typeface="Times New Roman" panose="02020603050405020304" pitchFamily="18" charset="0"/>
              </a:defRPr>
            </a:lvl6pPr>
            <a:lvl7pPr marL="1428750" defTabSz="820738" eaLnBrk="0" fontAlgn="base" hangingPunct="0">
              <a:spcBef>
                <a:spcPct val="0"/>
              </a:spcBef>
              <a:spcAft>
                <a:spcPct val="0"/>
              </a:spcAft>
              <a:defRPr sz="2400">
                <a:solidFill>
                  <a:schemeClr val="tx1"/>
                </a:solidFill>
                <a:latin typeface="Times New Roman" panose="02020603050405020304" pitchFamily="18" charset="0"/>
              </a:defRPr>
            </a:lvl7pPr>
            <a:lvl8pPr marL="1885950" defTabSz="820738" eaLnBrk="0" fontAlgn="base" hangingPunct="0">
              <a:spcBef>
                <a:spcPct val="0"/>
              </a:spcBef>
              <a:spcAft>
                <a:spcPct val="0"/>
              </a:spcAft>
              <a:defRPr sz="2400">
                <a:solidFill>
                  <a:schemeClr val="tx1"/>
                </a:solidFill>
                <a:latin typeface="Times New Roman" panose="02020603050405020304" pitchFamily="18" charset="0"/>
              </a:defRPr>
            </a:lvl8pPr>
            <a:lvl9pPr marL="2343150"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buFontTx/>
              <a:buChar char="•"/>
            </a:pPr>
            <a:r>
              <a:rPr lang="en-US" altLang="en-US" sz="1100">
                <a:solidFill>
                  <a:schemeClr val="tx2"/>
                </a:solidFill>
                <a:latin typeface="Arial" panose="020B0604020202020204" pitchFamily="34" charset="0"/>
              </a:rPr>
              <a:t>Clear signage/visual queues to guide passengers to check-in</a:t>
            </a:r>
          </a:p>
          <a:p>
            <a:pPr>
              <a:buFontTx/>
              <a:buChar char="•"/>
            </a:pPr>
            <a:r>
              <a:rPr lang="en-US" altLang="en-US" sz="1100">
                <a:solidFill>
                  <a:schemeClr val="tx2"/>
                </a:solidFill>
                <a:latin typeface="Arial" panose="020B0604020202020204" pitchFamily="34" charset="0"/>
              </a:rPr>
              <a:t>Cross training of all staff on handling of arrivals</a:t>
            </a:r>
          </a:p>
          <a:p>
            <a:pPr>
              <a:buFontTx/>
              <a:buChar char="•"/>
            </a:pPr>
            <a:r>
              <a:rPr lang="en-US" altLang="en-US" sz="1100">
                <a:solidFill>
                  <a:schemeClr val="tx2"/>
                </a:solidFill>
                <a:latin typeface="Arial" panose="020B0604020202020204" pitchFamily="34" charset="0"/>
              </a:rPr>
              <a:t>“AirTeam” incentives tied to their customer sat. score</a:t>
            </a:r>
          </a:p>
        </p:txBody>
      </p:sp>
      <p:sp>
        <p:nvSpPr>
          <p:cNvPr id="643094" name="Rectangle 22">
            <a:extLst>
              <a:ext uri="{FF2B5EF4-FFF2-40B4-BE49-F238E27FC236}">
                <a16:creationId xmlns:a16="http://schemas.microsoft.com/office/drawing/2014/main" id="{2C0D8352-6100-D5E1-5AC6-2CD7F3935D1D}"/>
              </a:ext>
            </a:extLst>
          </p:cNvPr>
          <p:cNvSpPr>
            <a:spLocks noChangeArrowheads="1"/>
          </p:cNvSpPr>
          <p:nvPr/>
        </p:nvSpPr>
        <p:spPr bwMode="auto">
          <a:xfrm>
            <a:off x="4437063" y="2819400"/>
            <a:ext cx="247650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lstStyle>
            <a:lvl1pPr marL="104775" indent="-104775" defTabSz="820738" eaLnBrk="0" hangingPunct="0">
              <a:defRPr sz="2400">
                <a:solidFill>
                  <a:schemeClr val="tx1"/>
                </a:solidFill>
                <a:latin typeface="Times New Roman" panose="02020603050405020304" pitchFamily="18" charset="0"/>
              </a:defRPr>
            </a:lvl1pPr>
            <a:lvl2pPr marL="206375" defTabSz="820738" eaLnBrk="0" hangingPunct="0">
              <a:defRPr sz="2400">
                <a:solidFill>
                  <a:schemeClr val="tx1"/>
                </a:solidFill>
                <a:latin typeface="Times New Roman" panose="02020603050405020304" pitchFamily="18" charset="0"/>
              </a:defRPr>
            </a:lvl2pPr>
            <a:lvl3pPr marL="309563" defTabSz="820738" eaLnBrk="0" hangingPunct="0">
              <a:defRPr sz="2400">
                <a:solidFill>
                  <a:schemeClr val="tx1"/>
                </a:solidFill>
                <a:latin typeface="Times New Roman" panose="02020603050405020304" pitchFamily="18" charset="0"/>
              </a:defRPr>
            </a:lvl3pPr>
            <a:lvl4pPr marL="411163" defTabSz="820738" eaLnBrk="0" hangingPunct="0">
              <a:defRPr sz="2400">
                <a:solidFill>
                  <a:schemeClr val="tx1"/>
                </a:solidFill>
                <a:latin typeface="Times New Roman" panose="02020603050405020304" pitchFamily="18" charset="0"/>
              </a:defRPr>
            </a:lvl4pPr>
            <a:lvl5pPr marL="514350" defTabSz="820738" eaLnBrk="0" hangingPunct="0">
              <a:defRPr sz="2400">
                <a:solidFill>
                  <a:schemeClr val="tx1"/>
                </a:solidFill>
                <a:latin typeface="Times New Roman" panose="02020603050405020304" pitchFamily="18" charset="0"/>
              </a:defRPr>
            </a:lvl5pPr>
            <a:lvl6pPr marL="971550" defTabSz="820738" eaLnBrk="0" fontAlgn="base" hangingPunct="0">
              <a:spcBef>
                <a:spcPct val="0"/>
              </a:spcBef>
              <a:spcAft>
                <a:spcPct val="0"/>
              </a:spcAft>
              <a:defRPr sz="2400">
                <a:solidFill>
                  <a:schemeClr val="tx1"/>
                </a:solidFill>
                <a:latin typeface="Times New Roman" panose="02020603050405020304" pitchFamily="18" charset="0"/>
              </a:defRPr>
            </a:lvl6pPr>
            <a:lvl7pPr marL="1428750" defTabSz="820738" eaLnBrk="0" fontAlgn="base" hangingPunct="0">
              <a:spcBef>
                <a:spcPct val="0"/>
              </a:spcBef>
              <a:spcAft>
                <a:spcPct val="0"/>
              </a:spcAft>
              <a:defRPr sz="2400">
                <a:solidFill>
                  <a:schemeClr val="tx1"/>
                </a:solidFill>
                <a:latin typeface="Times New Roman" panose="02020603050405020304" pitchFamily="18" charset="0"/>
              </a:defRPr>
            </a:lvl7pPr>
            <a:lvl8pPr marL="1885950" defTabSz="820738" eaLnBrk="0" fontAlgn="base" hangingPunct="0">
              <a:spcBef>
                <a:spcPct val="0"/>
              </a:spcBef>
              <a:spcAft>
                <a:spcPct val="0"/>
              </a:spcAft>
              <a:defRPr sz="2400">
                <a:solidFill>
                  <a:schemeClr val="tx1"/>
                </a:solidFill>
                <a:latin typeface="Times New Roman" panose="02020603050405020304" pitchFamily="18" charset="0"/>
              </a:defRPr>
            </a:lvl8pPr>
            <a:lvl9pPr marL="2343150"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buFontTx/>
              <a:buChar char="•"/>
            </a:pPr>
            <a:r>
              <a:rPr lang="en-US" altLang="en-US" sz="1100">
                <a:solidFill>
                  <a:schemeClr val="tx2"/>
                </a:solidFill>
                <a:latin typeface="Arial" panose="020B0604020202020204" pitchFamily="34" charset="0"/>
              </a:rPr>
              <a:t>Photo ID/Express check-in for those with guaranteed reservations and no changes (e.g. seat or upgrade requests)</a:t>
            </a:r>
          </a:p>
          <a:p>
            <a:pPr>
              <a:buFontTx/>
              <a:buChar char="•"/>
            </a:pPr>
            <a:r>
              <a:rPr lang="en-US" altLang="en-US" sz="1100">
                <a:solidFill>
                  <a:schemeClr val="tx2"/>
                </a:solidFill>
                <a:latin typeface="Arial" panose="020B0604020202020204" pitchFamily="34" charset="0"/>
              </a:rPr>
              <a:t>“Upgrade” features for frequent passengers and Express passengers</a:t>
            </a:r>
          </a:p>
        </p:txBody>
      </p:sp>
      <p:sp>
        <p:nvSpPr>
          <p:cNvPr id="643095" name="Rectangle 23">
            <a:extLst>
              <a:ext uri="{FF2B5EF4-FFF2-40B4-BE49-F238E27FC236}">
                <a16:creationId xmlns:a16="http://schemas.microsoft.com/office/drawing/2014/main" id="{09B0811E-CD5F-5F1E-2BBF-63CD6734D7BD}"/>
              </a:ext>
            </a:extLst>
          </p:cNvPr>
          <p:cNvSpPr>
            <a:spLocks noChangeArrowheads="1"/>
          </p:cNvSpPr>
          <p:nvPr/>
        </p:nvSpPr>
        <p:spPr bwMode="auto">
          <a:xfrm>
            <a:off x="6913563" y="2819400"/>
            <a:ext cx="240030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lstStyle>
            <a:lvl1pPr marL="104775" indent="-104775" defTabSz="820738" eaLnBrk="0" hangingPunct="0">
              <a:defRPr sz="2400">
                <a:solidFill>
                  <a:schemeClr val="tx1"/>
                </a:solidFill>
                <a:latin typeface="Times New Roman" panose="02020603050405020304" pitchFamily="18" charset="0"/>
              </a:defRPr>
            </a:lvl1pPr>
            <a:lvl2pPr marL="206375" defTabSz="820738" eaLnBrk="0" hangingPunct="0">
              <a:defRPr sz="2400">
                <a:solidFill>
                  <a:schemeClr val="tx1"/>
                </a:solidFill>
                <a:latin typeface="Times New Roman" panose="02020603050405020304" pitchFamily="18" charset="0"/>
              </a:defRPr>
            </a:lvl2pPr>
            <a:lvl3pPr marL="309563" defTabSz="820738" eaLnBrk="0" hangingPunct="0">
              <a:defRPr sz="2400">
                <a:solidFill>
                  <a:schemeClr val="tx1"/>
                </a:solidFill>
                <a:latin typeface="Times New Roman" panose="02020603050405020304" pitchFamily="18" charset="0"/>
              </a:defRPr>
            </a:lvl3pPr>
            <a:lvl4pPr marL="411163" defTabSz="820738" eaLnBrk="0" hangingPunct="0">
              <a:defRPr sz="2400">
                <a:solidFill>
                  <a:schemeClr val="tx1"/>
                </a:solidFill>
                <a:latin typeface="Times New Roman" panose="02020603050405020304" pitchFamily="18" charset="0"/>
              </a:defRPr>
            </a:lvl4pPr>
            <a:lvl5pPr marL="514350" defTabSz="820738" eaLnBrk="0" hangingPunct="0">
              <a:defRPr sz="2400">
                <a:solidFill>
                  <a:schemeClr val="tx1"/>
                </a:solidFill>
                <a:latin typeface="Times New Roman" panose="02020603050405020304" pitchFamily="18" charset="0"/>
              </a:defRPr>
            </a:lvl5pPr>
            <a:lvl6pPr marL="971550" defTabSz="820738" eaLnBrk="0" fontAlgn="base" hangingPunct="0">
              <a:spcBef>
                <a:spcPct val="0"/>
              </a:spcBef>
              <a:spcAft>
                <a:spcPct val="0"/>
              </a:spcAft>
              <a:defRPr sz="2400">
                <a:solidFill>
                  <a:schemeClr val="tx1"/>
                </a:solidFill>
                <a:latin typeface="Times New Roman" panose="02020603050405020304" pitchFamily="18" charset="0"/>
              </a:defRPr>
            </a:lvl6pPr>
            <a:lvl7pPr marL="1428750" defTabSz="820738" eaLnBrk="0" fontAlgn="base" hangingPunct="0">
              <a:spcBef>
                <a:spcPct val="0"/>
              </a:spcBef>
              <a:spcAft>
                <a:spcPct val="0"/>
              </a:spcAft>
              <a:defRPr sz="2400">
                <a:solidFill>
                  <a:schemeClr val="tx1"/>
                </a:solidFill>
                <a:latin typeface="Times New Roman" panose="02020603050405020304" pitchFamily="18" charset="0"/>
              </a:defRPr>
            </a:lvl7pPr>
            <a:lvl8pPr marL="1885950" defTabSz="820738" eaLnBrk="0" fontAlgn="base" hangingPunct="0">
              <a:spcBef>
                <a:spcPct val="0"/>
              </a:spcBef>
              <a:spcAft>
                <a:spcPct val="0"/>
              </a:spcAft>
              <a:defRPr sz="2400">
                <a:solidFill>
                  <a:schemeClr val="tx1"/>
                </a:solidFill>
                <a:latin typeface="Times New Roman" panose="02020603050405020304" pitchFamily="18" charset="0"/>
              </a:defRPr>
            </a:lvl8pPr>
            <a:lvl9pPr marL="2343150"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buFontTx/>
              <a:buChar char="•"/>
            </a:pPr>
            <a:r>
              <a:rPr lang="en-US" altLang="en-US" sz="1100">
                <a:solidFill>
                  <a:schemeClr val="tx2"/>
                </a:solidFill>
                <a:latin typeface="Arial" panose="020B0604020202020204" pitchFamily="34" charset="0"/>
              </a:rPr>
              <a:t>All airline staff can perform all check-in procedures</a:t>
            </a:r>
          </a:p>
          <a:p>
            <a:pPr>
              <a:buFontTx/>
              <a:buChar char="•"/>
            </a:pPr>
            <a:endParaRPr lang="en-US" altLang="en-US" sz="1100">
              <a:solidFill>
                <a:schemeClr val="tx2"/>
              </a:solidFill>
              <a:latin typeface="Arial" panose="020B0604020202020204" pitchFamily="34" charset="0"/>
            </a:endParaRPr>
          </a:p>
        </p:txBody>
      </p:sp>
      <p:sp>
        <p:nvSpPr>
          <p:cNvPr id="643096" name="Rectangle 24">
            <a:extLst>
              <a:ext uri="{FF2B5EF4-FFF2-40B4-BE49-F238E27FC236}">
                <a16:creationId xmlns:a16="http://schemas.microsoft.com/office/drawing/2014/main" id="{1B9BB43B-C953-4B6A-EE8F-25DC8205771F}"/>
              </a:ext>
            </a:extLst>
          </p:cNvPr>
          <p:cNvSpPr>
            <a:spLocks noChangeArrowheads="1"/>
          </p:cNvSpPr>
          <p:nvPr/>
        </p:nvSpPr>
        <p:spPr bwMode="auto">
          <a:xfrm>
            <a:off x="2036763" y="4495800"/>
            <a:ext cx="24003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lstStyle>
            <a:lvl1pPr marL="104775" indent="-104775" defTabSz="820738" eaLnBrk="0" hangingPunct="0">
              <a:defRPr sz="2400">
                <a:solidFill>
                  <a:schemeClr val="tx1"/>
                </a:solidFill>
                <a:latin typeface="Times New Roman" panose="02020603050405020304" pitchFamily="18" charset="0"/>
              </a:defRPr>
            </a:lvl1pPr>
            <a:lvl2pPr marL="206375" defTabSz="820738" eaLnBrk="0" hangingPunct="0">
              <a:defRPr sz="2400">
                <a:solidFill>
                  <a:schemeClr val="tx1"/>
                </a:solidFill>
                <a:latin typeface="Times New Roman" panose="02020603050405020304" pitchFamily="18" charset="0"/>
              </a:defRPr>
            </a:lvl2pPr>
            <a:lvl3pPr marL="309563" defTabSz="820738" eaLnBrk="0" hangingPunct="0">
              <a:defRPr sz="2400">
                <a:solidFill>
                  <a:schemeClr val="tx1"/>
                </a:solidFill>
                <a:latin typeface="Times New Roman" panose="02020603050405020304" pitchFamily="18" charset="0"/>
              </a:defRPr>
            </a:lvl3pPr>
            <a:lvl4pPr marL="411163" defTabSz="820738" eaLnBrk="0" hangingPunct="0">
              <a:defRPr sz="2400">
                <a:solidFill>
                  <a:schemeClr val="tx1"/>
                </a:solidFill>
                <a:latin typeface="Times New Roman" panose="02020603050405020304" pitchFamily="18" charset="0"/>
              </a:defRPr>
            </a:lvl4pPr>
            <a:lvl5pPr marL="514350" defTabSz="820738" eaLnBrk="0" hangingPunct="0">
              <a:defRPr sz="2400">
                <a:solidFill>
                  <a:schemeClr val="tx1"/>
                </a:solidFill>
                <a:latin typeface="Times New Roman" panose="02020603050405020304" pitchFamily="18" charset="0"/>
              </a:defRPr>
            </a:lvl5pPr>
            <a:lvl6pPr marL="971550" defTabSz="820738" eaLnBrk="0" fontAlgn="base" hangingPunct="0">
              <a:spcBef>
                <a:spcPct val="0"/>
              </a:spcBef>
              <a:spcAft>
                <a:spcPct val="0"/>
              </a:spcAft>
              <a:defRPr sz="2400">
                <a:solidFill>
                  <a:schemeClr val="tx1"/>
                </a:solidFill>
                <a:latin typeface="Times New Roman" panose="02020603050405020304" pitchFamily="18" charset="0"/>
              </a:defRPr>
            </a:lvl6pPr>
            <a:lvl7pPr marL="1428750" defTabSz="820738" eaLnBrk="0" fontAlgn="base" hangingPunct="0">
              <a:spcBef>
                <a:spcPct val="0"/>
              </a:spcBef>
              <a:spcAft>
                <a:spcPct val="0"/>
              </a:spcAft>
              <a:defRPr sz="2400">
                <a:solidFill>
                  <a:schemeClr val="tx1"/>
                </a:solidFill>
                <a:latin typeface="Times New Roman" panose="02020603050405020304" pitchFamily="18" charset="0"/>
              </a:defRPr>
            </a:lvl7pPr>
            <a:lvl8pPr marL="1885950" defTabSz="820738" eaLnBrk="0" fontAlgn="base" hangingPunct="0">
              <a:spcBef>
                <a:spcPct val="0"/>
              </a:spcBef>
              <a:spcAft>
                <a:spcPct val="0"/>
              </a:spcAft>
              <a:defRPr sz="2400">
                <a:solidFill>
                  <a:schemeClr val="tx1"/>
                </a:solidFill>
                <a:latin typeface="Times New Roman" panose="02020603050405020304" pitchFamily="18" charset="0"/>
              </a:defRPr>
            </a:lvl8pPr>
            <a:lvl9pPr marL="2343150"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buFontTx/>
              <a:buChar char="•"/>
            </a:pPr>
            <a:r>
              <a:rPr lang="en-US" altLang="en-US" sz="1100">
                <a:solidFill>
                  <a:schemeClr val="tx2"/>
                </a:solidFill>
                <a:latin typeface="Arial" panose="020B0604020202020204" pitchFamily="34" charset="0"/>
              </a:rPr>
              <a:t>Integrated “Windowed” interface for check in staff - instant paperwork &amp; pre-test key</a:t>
            </a:r>
          </a:p>
          <a:p>
            <a:pPr>
              <a:buFontTx/>
              <a:buChar char="•"/>
            </a:pPr>
            <a:r>
              <a:rPr lang="en-US" altLang="en-US" sz="1100">
                <a:solidFill>
                  <a:schemeClr val="tx2"/>
                </a:solidFill>
                <a:latin typeface="Arial" panose="020B0604020202020204" pitchFamily="34" charset="0"/>
              </a:rPr>
              <a:t>Pre assign seats in system until reservation (guaranteed only) cancelled</a:t>
            </a:r>
          </a:p>
          <a:p>
            <a:pPr>
              <a:buFontTx/>
              <a:buChar char="•"/>
            </a:pPr>
            <a:endParaRPr lang="en-US" altLang="en-US" sz="1100">
              <a:solidFill>
                <a:schemeClr val="tx2"/>
              </a:solidFill>
              <a:latin typeface="Arial" panose="020B0604020202020204" pitchFamily="34" charset="0"/>
            </a:endParaRPr>
          </a:p>
          <a:p>
            <a:pPr>
              <a:buFontTx/>
              <a:buChar char="•"/>
            </a:pPr>
            <a:endParaRPr lang="en-US" altLang="en-US" sz="1100">
              <a:solidFill>
                <a:schemeClr val="tx2"/>
              </a:solidFill>
              <a:latin typeface="Arial" panose="020B0604020202020204" pitchFamily="34" charset="0"/>
            </a:endParaRPr>
          </a:p>
        </p:txBody>
      </p:sp>
      <p:sp>
        <p:nvSpPr>
          <p:cNvPr id="643097" name="Rectangle 25">
            <a:extLst>
              <a:ext uri="{FF2B5EF4-FFF2-40B4-BE49-F238E27FC236}">
                <a16:creationId xmlns:a16="http://schemas.microsoft.com/office/drawing/2014/main" id="{F3A32B3E-23BE-0519-4CAF-CB661A79C754}"/>
              </a:ext>
            </a:extLst>
          </p:cNvPr>
          <p:cNvSpPr>
            <a:spLocks noChangeArrowheads="1"/>
          </p:cNvSpPr>
          <p:nvPr/>
        </p:nvSpPr>
        <p:spPr bwMode="auto">
          <a:xfrm>
            <a:off x="4437063" y="4495800"/>
            <a:ext cx="247650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lstStyle>
            <a:lvl1pPr marL="104775" indent="-104775" defTabSz="820738" eaLnBrk="0" hangingPunct="0">
              <a:defRPr sz="2400">
                <a:solidFill>
                  <a:schemeClr val="tx1"/>
                </a:solidFill>
                <a:latin typeface="Times New Roman" panose="02020603050405020304" pitchFamily="18" charset="0"/>
              </a:defRPr>
            </a:lvl1pPr>
            <a:lvl2pPr marL="206375" defTabSz="820738" eaLnBrk="0" hangingPunct="0">
              <a:defRPr sz="2400">
                <a:solidFill>
                  <a:schemeClr val="tx1"/>
                </a:solidFill>
                <a:latin typeface="Times New Roman" panose="02020603050405020304" pitchFamily="18" charset="0"/>
              </a:defRPr>
            </a:lvl2pPr>
            <a:lvl3pPr marL="309563" defTabSz="820738" eaLnBrk="0" hangingPunct="0">
              <a:defRPr sz="2400">
                <a:solidFill>
                  <a:schemeClr val="tx1"/>
                </a:solidFill>
                <a:latin typeface="Times New Roman" panose="02020603050405020304" pitchFamily="18" charset="0"/>
              </a:defRPr>
            </a:lvl3pPr>
            <a:lvl4pPr marL="411163" defTabSz="820738" eaLnBrk="0" hangingPunct="0">
              <a:defRPr sz="2400">
                <a:solidFill>
                  <a:schemeClr val="tx1"/>
                </a:solidFill>
                <a:latin typeface="Times New Roman" panose="02020603050405020304" pitchFamily="18" charset="0"/>
              </a:defRPr>
            </a:lvl4pPr>
            <a:lvl5pPr marL="514350" defTabSz="820738" eaLnBrk="0" hangingPunct="0">
              <a:defRPr sz="2400">
                <a:solidFill>
                  <a:schemeClr val="tx1"/>
                </a:solidFill>
                <a:latin typeface="Times New Roman" panose="02020603050405020304" pitchFamily="18" charset="0"/>
              </a:defRPr>
            </a:lvl5pPr>
            <a:lvl6pPr marL="971550" defTabSz="820738" eaLnBrk="0" fontAlgn="base" hangingPunct="0">
              <a:spcBef>
                <a:spcPct val="0"/>
              </a:spcBef>
              <a:spcAft>
                <a:spcPct val="0"/>
              </a:spcAft>
              <a:defRPr sz="2400">
                <a:solidFill>
                  <a:schemeClr val="tx1"/>
                </a:solidFill>
                <a:latin typeface="Times New Roman" panose="02020603050405020304" pitchFamily="18" charset="0"/>
              </a:defRPr>
            </a:lvl6pPr>
            <a:lvl7pPr marL="1428750" defTabSz="820738" eaLnBrk="0" fontAlgn="base" hangingPunct="0">
              <a:spcBef>
                <a:spcPct val="0"/>
              </a:spcBef>
              <a:spcAft>
                <a:spcPct val="0"/>
              </a:spcAft>
              <a:defRPr sz="2400">
                <a:solidFill>
                  <a:schemeClr val="tx1"/>
                </a:solidFill>
                <a:latin typeface="Times New Roman" panose="02020603050405020304" pitchFamily="18" charset="0"/>
              </a:defRPr>
            </a:lvl7pPr>
            <a:lvl8pPr marL="1885950" defTabSz="820738" eaLnBrk="0" fontAlgn="base" hangingPunct="0">
              <a:spcBef>
                <a:spcPct val="0"/>
              </a:spcBef>
              <a:spcAft>
                <a:spcPct val="0"/>
              </a:spcAft>
              <a:defRPr sz="2400">
                <a:solidFill>
                  <a:schemeClr val="tx1"/>
                </a:solidFill>
                <a:latin typeface="Times New Roman" panose="02020603050405020304" pitchFamily="18" charset="0"/>
              </a:defRPr>
            </a:lvl8pPr>
            <a:lvl9pPr marL="2343150"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buFontTx/>
              <a:buChar char="•"/>
            </a:pPr>
            <a:r>
              <a:rPr lang="en-US" altLang="en-US" sz="1100">
                <a:solidFill>
                  <a:schemeClr val="tx2"/>
                </a:solidFill>
                <a:latin typeface="Arial" panose="020B0604020202020204" pitchFamily="34" charset="0"/>
              </a:rPr>
              <a:t>Passenger names called in from curb-side luggage stand </a:t>
            </a:r>
          </a:p>
          <a:p>
            <a:pPr>
              <a:buFontTx/>
              <a:buChar char="•"/>
            </a:pPr>
            <a:r>
              <a:rPr lang="en-US" altLang="en-US" sz="1100">
                <a:solidFill>
                  <a:schemeClr val="tx2"/>
                </a:solidFill>
                <a:latin typeface="Arial" panose="020B0604020202020204" pitchFamily="34" charset="0"/>
              </a:rPr>
              <a:t>Partner with area hotels for pre-arrival check-in kiosks at hotels</a:t>
            </a:r>
          </a:p>
        </p:txBody>
      </p:sp>
      <p:sp>
        <p:nvSpPr>
          <p:cNvPr id="643098" name="Rectangle 26">
            <a:extLst>
              <a:ext uri="{FF2B5EF4-FFF2-40B4-BE49-F238E27FC236}">
                <a16:creationId xmlns:a16="http://schemas.microsoft.com/office/drawing/2014/main" id="{3B8226A0-92E0-332C-9C7A-63654B331981}"/>
              </a:ext>
            </a:extLst>
          </p:cNvPr>
          <p:cNvSpPr>
            <a:spLocks noChangeArrowheads="1"/>
          </p:cNvSpPr>
          <p:nvPr/>
        </p:nvSpPr>
        <p:spPr bwMode="auto">
          <a:xfrm>
            <a:off x="6913563" y="4495800"/>
            <a:ext cx="2251075"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lstStyle>
            <a:lvl1pPr marL="104775" indent="-104775" defTabSz="820738" eaLnBrk="0" hangingPunct="0">
              <a:defRPr sz="2400">
                <a:solidFill>
                  <a:schemeClr val="tx1"/>
                </a:solidFill>
                <a:latin typeface="Times New Roman" panose="02020603050405020304" pitchFamily="18" charset="0"/>
              </a:defRPr>
            </a:lvl1pPr>
            <a:lvl2pPr marL="206375" defTabSz="820738" eaLnBrk="0" hangingPunct="0">
              <a:defRPr sz="2400">
                <a:solidFill>
                  <a:schemeClr val="tx1"/>
                </a:solidFill>
                <a:latin typeface="Times New Roman" panose="02020603050405020304" pitchFamily="18" charset="0"/>
              </a:defRPr>
            </a:lvl2pPr>
            <a:lvl3pPr marL="309563" defTabSz="820738" eaLnBrk="0" hangingPunct="0">
              <a:defRPr sz="2400">
                <a:solidFill>
                  <a:schemeClr val="tx1"/>
                </a:solidFill>
                <a:latin typeface="Times New Roman" panose="02020603050405020304" pitchFamily="18" charset="0"/>
              </a:defRPr>
            </a:lvl3pPr>
            <a:lvl4pPr marL="411163" defTabSz="820738" eaLnBrk="0" hangingPunct="0">
              <a:defRPr sz="2400">
                <a:solidFill>
                  <a:schemeClr val="tx1"/>
                </a:solidFill>
                <a:latin typeface="Times New Roman" panose="02020603050405020304" pitchFamily="18" charset="0"/>
              </a:defRPr>
            </a:lvl4pPr>
            <a:lvl5pPr marL="514350" defTabSz="820738" eaLnBrk="0" hangingPunct="0">
              <a:defRPr sz="2400">
                <a:solidFill>
                  <a:schemeClr val="tx1"/>
                </a:solidFill>
                <a:latin typeface="Times New Roman" panose="02020603050405020304" pitchFamily="18" charset="0"/>
              </a:defRPr>
            </a:lvl5pPr>
            <a:lvl6pPr marL="971550" defTabSz="820738" eaLnBrk="0" fontAlgn="base" hangingPunct="0">
              <a:spcBef>
                <a:spcPct val="0"/>
              </a:spcBef>
              <a:spcAft>
                <a:spcPct val="0"/>
              </a:spcAft>
              <a:defRPr sz="2400">
                <a:solidFill>
                  <a:schemeClr val="tx1"/>
                </a:solidFill>
                <a:latin typeface="Times New Roman" panose="02020603050405020304" pitchFamily="18" charset="0"/>
              </a:defRPr>
            </a:lvl6pPr>
            <a:lvl7pPr marL="1428750" defTabSz="820738" eaLnBrk="0" fontAlgn="base" hangingPunct="0">
              <a:spcBef>
                <a:spcPct val="0"/>
              </a:spcBef>
              <a:spcAft>
                <a:spcPct val="0"/>
              </a:spcAft>
              <a:defRPr sz="2400">
                <a:solidFill>
                  <a:schemeClr val="tx1"/>
                </a:solidFill>
                <a:latin typeface="Times New Roman" panose="02020603050405020304" pitchFamily="18" charset="0"/>
              </a:defRPr>
            </a:lvl7pPr>
            <a:lvl8pPr marL="1885950" defTabSz="820738" eaLnBrk="0" fontAlgn="base" hangingPunct="0">
              <a:spcBef>
                <a:spcPct val="0"/>
              </a:spcBef>
              <a:spcAft>
                <a:spcPct val="0"/>
              </a:spcAft>
              <a:defRPr sz="2400">
                <a:solidFill>
                  <a:schemeClr val="tx1"/>
                </a:solidFill>
                <a:latin typeface="Times New Roman" panose="02020603050405020304" pitchFamily="18" charset="0"/>
              </a:defRPr>
            </a:lvl8pPr>
            <a:lvl9pPr marL="2343150"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buFontTx/>
              <a:buChar char="•"/>
            </a:pPr>
            <a:r>
              <a:rPr lang="en-US" altLang="en-US" sz="1100">
                <a:solidFill>
                  <a:schemeClr val="tx2"/>
                </a:solidFill>
                <a:latin typeface="Arial" panose="020B0604020202020204" pitchFamily="34" charset="0"/>
              </a:rPr>
              <a:t>Link reservation database to travel agent’s and airlines/rail/hotels for passenger arrival information and changes (corporate &amp; meetings</a:t>
            </a:r>
          </a:p>
          <a:p>
            <a:pPr>
              <a:buFontTx/>
              <a:buChar char="•"/>
            </a:pPr>
            <a:r>
              <a:rPr lang="en-US" altLang="en-US" sz="1100">
                <a:solidFill>
                  <a:schemeClr val="tx2"/>
                </a:solidFill>
                <a:latin typeface="Arial" panose="020B0604020202020204" pitchFamily="34" charset="0"/>
              </a:rPr>
              <a:t>“Hertz-like” mobile check in devices (will also generate key) available for airline staff</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82" name="Rectangle 2">
            <a:extLst>
              <a:ext uri="{FF2B5EF4-FFF2-40B4-BE49-F238E27FC236}">
                <a16:creationId xmlns:a16="http://schemas.microsoft.com/office/drawing/2014/main" id="{F9D7F4A1-6BB2-108D-004A-89A169845343}"/>
              </a:ext>
            </a:extLst>
          </p:cNvPr>
          <p:cNvSpPr>
            <a:spLocks noGrp="1" noChangeArrowheads="1"/>
          </p:cNvSpPr>
          <p:nvPr>
            <p:ph type="title"/>
          </p:nvPr>
        </p:nvSpPr>
        <p:spPr/>
        <p:txBody>
          <a:bodyPr/>
          <a:lstStyle/>
          <a:p>
            <a:r>
              <a:rPr lang="en-US" altLang="en-US"/>
              <a:t>DFSS/IT Integration Workout</a:t>
            </a:r>
          </a:p>
        </p:txBody>
      </p:sp>
      <p:sp>
        <p:nvSpPr>
          <p:cNvPr id="583684" name="Text Box 4">
            <a:extLst>
              <a:ext uri="{FF2B5EF4-FFF2-40B4-BE49-F238E27FC236}">
                <a16:creationId xmlns:a16="http://schemas.microsoft.com/office/drawing/2014/main" id="{ED48E80C-0F96-92F4-AB5E-00BB4A692045}"/>
              </a:ext>
            </a:extLst>
          </p:cNvPr>
          <p:cNvSpPr txBox="1">
            <a:spLocks noChangeArrowheads="1"/>
          </p:cNvSpPr>
          <p:nvPr/>
        </p:nvSpPr>
        <p:spPr bwMode="auto">
          <a:xfrm>
            <a:off x="877888" y="5791200"/>
            <a:ext cx="7466012" cy="403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200" b="1" i="1"/>
              <a:t>Linking DFSS and Information System Development Life Cycle</a:t>
            </a:r>
          </a:p>
        </p:txBody>
      </p:sp>
      <p:grpSp>
        <p:nvGrpSpPr>
          <p:cNvPr id="583685" name="Group 5">
            <a:extLst>
              <a:ext uri="{FF2B5EF4-FFF2-40B4-BE49-F238E27FC236}">
                <a16:creationId xmlns:a16="http://schemas.microsoft.com/office/drawing/2014/main" id="{2F42E56E-7930-5A95-42AA-F347E5594B77}"/>
              </a:ext>
            </a:extLst>
          </p:cNvPr>
          <p:cNvGrpSpPr>
            <a:grpSpLocks noChangeAspect="1"/>
          </p:cNvGrpSpPr>
          <p:nvPr/>
        </p:nvGrpSpPr>
        <p:grpSpPr bwMode="auto">
          <a:xfrm>
            <a:off x="331788" y="1143000"/>
            <a:ext cx="8534400" cy="4572000"/>
            <a:chOff x="230" y="816"/>
            <a:chExt cx="5914" cy="3264"/>
          </a:xfrm>
        </p:grpSpPr>
        <p:sp>
          <p:nvSpPr>
            <p:cNvPr id="583686" name="AutoShape 6">
              <a:extLst>
                <a:ext uri="{FF2B5EF4-FFF2-40B4-BE49-F238E27FC236}">
                  <a16:creationId xmlns:a16="http://schemas.microsoft.com/office/drawing/2014/main" id="{B4858B34-40C1-42BB-BC37-038D4D4D32A5}"/>
                </a:ext>
              </a:extLst>
            </p:cNvPr>
            <p:cNvSpPr>
              <a:spLocks noChangeAspect="1" noChangeArrowheads="1" noTextEdit="1"/>
            </p:cNvSpPr>
            <p:nvPr/>
          </p:nvSpPr>
          <p:spPr bwMode="auto">
            <a:xfrm>
              <a:off x="230" y="816"/>
              <a:ext cx="5914" cy="3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583687" name="Group 7">
              <a:extLst>
                <a:ext uri="{FF2B5EF4-FFF2-40B4-BE49-F238E27FC236}">
                  <a16:creationId xmlns:a16="http://schemas.microsoft.com/office/drawing/2014/main" id="{512ACEA6-30C2-9B31-E77C-0C58C78825E3}"/>
                </a:ext>
              </a:extLst>
            </p:cNvPr>
            <p:cNvGrpSpPr>
              <a:grpSpLocks/>
            </p:cNvGrpSpPr>
            <p:nvPr/>
          </p:nvGrpSpPr>
          <p:grpSpPr bwMode="auto">
            <a:xfrm>
              <a:off x="1904" y="826"/>
              <a:ext cx="2358" cy="1961"/>
              <a:chOff x="1904" y="826"/>
              <a:chExt cx="2358" cy="1961"/>
            </a:xfrm>
          </p:grpSpPr>
          <p:sp>
            <p:nvSpPr>
              <p:cNvPr id="583688" name="Rectangle 8">
                <a:extLst>
                  <a:ext uri="{FF2B5EF4-FFF2-40B4-BE49-F238E27FC236}">
                    <a16:creationId xmlns:a16="http://schemas.microsoft.com/office/drawing/2014/main" id="{446A7518-B9FB-49B1-2FDD-5329AE318093}"/>
                  </a:ext>
                </a:extLst>
              </p:cNvPr>
              <p:cNvSpPr>
                <a:spLocks noChangeArrowheads="1"/>
              </p:cNvSpPr>
              <p:nvPr/>
            </p:nvSpPr>
            <p:spPr bwMode="auto">
              <a:xfrm>
                <a:off x="2875" y="1241"/>
                <a:ext cx="555" cy="302"/>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689" name="Rectangle 9">
                <a:extLst>
                  <a:ext uri="{FF2B5EF4-FFF2-40B4-BE49-F238E27FC236}">
                    <a16:creationId xmlns:a16="http://schemas.microsoft.com/office/drawing/2014/main" id="{9665D51E-C3B6-38FC-5B25-990BEA00CE18}"/>
                  </a:ext>
                </a:extLst>
              </p:cNvPr>
              <p:cNvSpPr>
                <a:spLocks noChangeArrowheads="1"/>
              </p:cNvSpPr>
              <p:nvPr/>
            </p:nvSpPr>
            <p:spPr bwMode="auto">
              <a:xfrm>
                <a:off x="2875" y="1241"/>
                <a:ext cx="555" cy="302"/>
              </a:xfrm>
              <a:prstGeom prst="rect">
                <a:avLst/>
              </a:prstGeom>
              <a:noFill/>
              <a:ln w="3175">
                <a:solidFill>
                  <a:srgbClr val="B3B3B3"/>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3690" name="Rectangle 10">
                <a:extLst>
                  <a:ext uri="{FF2B5EF4-FFF2-40B4-BE49-F238E27FC236}">
                    <a16:creationId xmlns:a16="http://schemas.microsoft.com/office/drawing/2014/main" id="{610E56CE-1641-E910-539D-379A6ACE683B}"/>
                  </a:ext>
                </a:extLst>
              </p:cNvPr>
              <p:cNvSpPr>
                <a:spLocks noChangeArrowheads="1"/>
              </p:cNvSpPr>
              <p:nvPr/>
            </p:nvSpPr>
            <p:spPr bwMode="auto">
              <a:xfrm>
                <a:off x="2805" y="1166"/>
                <a:ext cx="555" cy="302"/>
              </a:xfrm>
              <a:prstGeom prst="rect">
                <a:avLst/>
              </a:prstGeom>
              <a:solidFill>
                <a:srgbClr val="C4F2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691" name="Rectangle 11">
                <a:extLst>
                  <a:ext uri="{FF2B5EF4-FFF2-40B4-BE49-F238E27FC236}">
                    <a16:creationId xmlns:a16="http://schemas.microsoft.com/office/drawing/2014/main" id="{71F9992E-9CF0-6BFB-C047-69E8322CAB68}"/>
                  </a:ext>
                </a:extLst>
              </p:cNvPr>
              <p:cNvSpPr>
                <a:spLocks noChangeArrowheads="1"/>
              </p:cNvSpPr>
              <p:nvPr/>
            </p:nvSpPr>
            <p:spPr bwMode="auto">
              <a:xfrm>
                <a:off x="2805" y="1166"/>
                <a:ext cx="555" cy="302"/>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3692" name="Rectangle 12">
                <a:extLst>
                  <a:ext uri="{FF2B5EF4-FFF2-40B4-BE49-F238E27FC236}">
                    <a16:creationId xmlns:a16="http://schemas.microsoft.com/office/drawing/2014/main" id="{A33924DE-0F77-DB0B-E299-4B66B4558681}"/>
                  </a:ext>
                </a:extLst>
              </p:cNvPr>
              <p:cNvSpPr>
                <a:spLocks noChangeArrowheads="1"/>
              </p:cNvSpPr>
              <p:nvPr/>
            </p:nvSpPr>
            <p:spPr bwMode="auto">
              <a:xfrm>
                <a:off x="2843" y="1237"/>
                <a:ext cx="54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Define Functional</a:t>
                </a:r>
                <a:endParaRPr lang="en-US" altLang="en-US" sz="1300"/>
              </a:p>
            </p:txBody>
          </p:sp>
          <p:sp>
            <p:nvSpPr>
              <p:cNvPr id="583693" name="Rectangle 13">
                <a:extLst>
                  <a:ext uri="{FF2B5EF4-FFF2-40B4-BE49-F238E27FC236}">
                    <a16:creationId xmlns:a16="http://schemas.microsoft.com/office/drawing/2014/main" id="{DA140CE7-82AD-2724-A54D-56112480E592}"/>
                  </a:ext>
                </a:extLst>
              </p:cNvPr>
              <p:cNvSpPr>
                <a:spLocks noChangeArrowheads="1"/>
              </p:cNvSpPr>
              <p:nvPr/>
            </p:nvSpPr>
            <p:spPr bwMode="auto">
              <a:xfrm>
                <a:off x="2987" y="1318"/>
                <a:ext cx="236"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Design</a:t>
                </a:r>
                <a:endParaRPr lang="en-US" altLang="en-US" sz="1300"/>
              </a:p>
            </p:txBody>
          </p:sp>
          <p:sp>
            <p:nvSpPr>
              <p:cNvPr id="583694" name="Rectangle 14">
                <a:extLst>
                  <a:ext uri="{FF2B5EF4-FFF2-40B4-BE49-F238E27FC236}">
                    <a16:creationId xmlns:a16="http://schemas.microsoft.com/office/drawing/2014/main" id="{ECD7A095-6193-4900-551A-E3D878F18AAF}"/>
                  </a:ext>
                </a:extLst>
              </p:cNvPr>
              <p:cNvSpPr>
                <a:spLocks noChangeArrowheads="1"/>
              </p:cNvSpPr>
              <p:nvPr/>
            </p:nvSpPr>
            <p:spPr bwMode="auto">
              <a:xfrm>
                <a:off x="2805" y="902"/>
                <a:ext cx="625" cy="226"/>
              </a:xfrm>
              <a:prstGeom prst="rect">
                <a:avLst/>
              </a:prstGeom>
              <a:solidFill>
                <a:srgbClr val="CDCDC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695" name="Rectangle 15">
                <a:extLst>
                  <a:ext uri="{FF2B5EF4-FFF2-40B4-BE49-F238E27FC236}">
                    <a16:creationId xmlns:a16="http://schemas.microsoft.com/office/drawing/2014/main" id="{47A6835D-682C-FE24-CB6A-B9FF5A2F46B4}"/>
                  </a:ext>
                </a:extLst>
              </p:cNvPr>
              <p:cNvSpPr>
                <a:spLocks noChangeArrowheads="1"/>
              </p:cNvSpPr>
              <p:nvPr/>
            </p:nvSpPr>
            <p:spPr bwMode="auto">
              <a:xfrm>
                <a:off x="2805" y="902"/>
                <a:ext cx="625" cy="226"/>
              </a:xfrm>
              <a:prstGeom prst="rect">
                <a:avLst/>
              </a:prstGeom>
              <a:noFill/>
              <a:ln w="3175">
                <a:solidFill>
                  <a:srgbClr val="CDCDCD"/>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3696" name="Rectangle 16">
                <a:extLst>
                  <a:ext uri="{FF2B5EF4-FFF2-40B4-BE49-F238E27FC236}">
                    <a16:creationId xmlns:a16="http://schemas.microsoft.com/office/drawing/2014/main" id="{FD3B4CFC-1840-7918-F702-B8F85E1F9501}"/>
                  </a:ext>
                </a:extLst>
              </p:cNvPr>
              <p:cNvSpPr>
                <a:spLocks noChangeArrowheads="1"/>
              </p:cNvSpPr>
              <p:nvPr/>
            </p:nvSpPr>
            <p:spPr bwMode="auto">
              <a:xfrm>
                <a:off x="2736" y="826"/>
                <a:ext cx="1" cy="227"/>
              </a:xfrm>
              <a:prstGeom prst="rect">
                <a:avLst/>
              </a:prstGeom>
              <a:solidFill>
                <a:srgbClr val="6AB5B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697" name="Rectangle 17">
                <a:extLst>
                  <a:ext uri="{FF2B5EF4-FFF2-40B4-BE49-F238E27FC236}">
                    <a16:creationId xmlns:a16="http://schemas.microsoft.com/office/drawing/2014/main" id="{E67975C8-52C5-A839-2D63-7F8F5A2C0291}"/>
                  </a:ext>
                </a:extLst>
              </p:cNvPr>
              <p:cNvSpPr>
                <a:spLocks noChangeArrowheads="1"/>
              </p:cNvSpPr>
              <p:nvPr/>
            </p:nvSpPr>
            <p:spPr bwMode="auto">
              <a:xfrm>
                <a:off x="2736" y="826"/>
                <a:ext cx="8" cy="227"/>
              </a:xfrm>
              <a:prstGeom prst="rect">
                <a:avLst/>
              </a:prstGeom>
              <a:solidFill>
                <a:srgbClr val="0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698" name="Rectangle 18">
                <a:extLst>
                  <a:ext uri="{FF2B5EF4-FFF2-40B4-BE49-F238E27FC236}">
                    <a16:creationId xmlns:a16="http://schemas.microsoft.com/office/drawing/2014/main" id="{5974E9AB-55BF-401B-D16B-5E4E0BFB6E2D}"/>
                  </a:ext>
                </a:extLst>
              </p:cNvPr>
              <p:cNvSpPr>
                <a:spLocks noChangeArrowheads="1"/>
              </p:cNvSpPr>
              <p:nvPr/>
            </p:nvSpPr>
            <p:spPr bwMode="auto">
              <a:xfrm>
                <a:off x="2744" y="826"/>
                <a:ext cx="12" cy="227"/>
              </a:xfrm>
              <a:prstGeom prst="rect">
                <a:avLst/>
              </a:prstGeom>
              <a:solidFill>
                <a:srgbClr val="0281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699" name="Rectangle 19">
                <a:extLst>
                  <a:ext uri="{FF2B5EF4-FFF2-40B4-BE49-F238E27FC236}">
                    <a16:creationId xmlns:a16="http://schemas.microsoft.com/office/drawing/2014/main" id="{E6E05B24-2392-0C47-D1B4-4B56D28CEFC2}"/>
                  </a:ext>
                </a:extLst>
              </p:cNvPr>
              <p:cNvSpPr>
                <a:spLocks noChangeArrowheads="1"/>
              </p:cNvSpPr>
              <p:nvPr/>
            </p:nvSpPr>
            <p:spPr bwMode="auto">
              <a:xfrm>
                <a:off x="2756" y="826"/>
                <a:ext cx="11" cy="227"/>
              </a:xfrm>
              <a:prstGeom prst="rect">
                <a:avLst/>
              </a:prstGeom>
              <a:solidFill>
                <a:srgbClr val="0482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00" name="Rectangle 20">
                <a:extLst>
                  <a:ext uri="{FF2B5EF4-FFF2-40B4-BE49-F238E27FC236}">
                    <a16:creationId xmlns:a16="http://schemas.microsoft.com/office/drawing/2014/main" id="{5B0E55AB-7C5B-BE30-27DF-F1E8BC648FD2}"/>
                  </a:ext>
                </a:extLst>
              </p:cNvPr>
              <p:cNvSpPr>
                <a:spLocks noChangeArrowheads="1"/>
              </p:cNvSpPr>
              <p:nvPr/>
            </p:nvSpPr>
            <p:spPr bwMode="auto">
              <a:xfrm>
                <a:off x="2767" y="826"/>
                <a:ext cx="12" cy="227"/>
              </a:xfrm>
              <a:prstGeom prst="rect">
                <a:avLst/>
              </a:prstGeom>
              <a:solidFill>
                <a:srgbClr val="0682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01" name="Rectangle 21">
                <a:extLst>
                  <a:ext uri="{FF2B5EF4-FFF2-40B4-BE49-F238E27FC236}">
                    <a16:creationId xmlns:a16="http://schemas.microsoft.com/office/drawing/2014/main" id="{26F91393-69C8-B567-C826-E4DFAE96FC04}"/>
                  </a:ext>
                </a:extLst>
              </p:cNvPr>
              <p:cNvSpPr>
                <a:spLocks noChangeArrowheads="1"/>
              </p:cNvSpPr>
              <p:nvPr/>
            </p:nvSpPr>
            <p:spPr bwMode="auto">
              <a:xfrm>
                <a:off x="2779" y="826"/>
                <a:ext cx="11" cy="227"/>
              </a:xfrm>
              <a:prstGeom prst="rect">
                <a:avLst/>
              </a:prstGeom>
              <a:solidFill>
                <a:srgbClr val="08838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02" name="Rectangle 22">
                <a:extLst>
                  <a:ext uri="{FF2B5EF4-FFF2-40B4-BE49-F238E27FC236}">
                    <a16:creationId xmlns:a16="http://schemas.microsoft.com/office/drawing/2014/main" id="{2979E490-1919-34DE-BBE3-201DE6A18654}"/>
                  </a:ext>
                </a:extLst>
              </p:cNvPr>
              <p:cNvSpPr>
                <a:spLocks noChangeArrowheads="1"/>
              </p:cNvSpPr>
              <p:nvPr/>
            </p:nvSpPr>
            <p:spPr bwMode="auto">
              <a:xfrm>
                <a:off x="2790" y="826"/>
                <a:ext cx="8" cy="227"/>
              </a:xfrm>
              <a:prstGeom prst="rect">
                <a:avLst/>
              </a:prstGeom>
              <a:solidFill>
                <a:srgbClr val="09858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03" name="Rectangle 23">
                <a:extLst>
                  <a:ext uri="{FF2B5EF4-FFF2-40B4-BE49-F238E27FC236}">
                    <a16:creationId xmlns:a16="http://schemas.microsoft.com/office/drawing/2014/main" id="{D9CE8E7C-C446-F589-2327-EA2C6CF6DF35}"/>
                  </a:ext>
                </a:extLst>
              </p:cNvPr>
              <p:cNvSpPr>
                <a:spLocks noChangeArrowheads="1"/>
              </p:cNvSpPr>
              <p:nvPr/>
            </p:nvSpPr>
            <p:spPr bwMode="auto">
              <a:xfrm>
                <a:off x="2798" y="826"/>
                <a:ext cx="11" cy="227"/>
              </a:xfrm>
              <a:prstGeom prst="rect">
                <a:avLst/>
              </a:prstGeom>
              <a:solidFill>
                <a:srgbClr val="0B858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04" name="Rectangle 24">
                <a:extLst>
                  <a:ext uri="{FF2B5EF4-FFF2-40B4-BE49-F238E27FC236}">
                    <a16:creationId xmlns:a16="http://schemas.microsoft.com/office/drawing/2014/main" id="{13245E95-A2EA-2A8E-1743-00B14D2F3C56}"/>
                  </a:ext>
                </a:extLst>
              </p:cNvPr>
              <p:cNvSpPr>
                <a:spLocks noChangeArrowheads="1"/>
              </p:cNvSpPr>
              <p:nvPr/>
            </p:nvSpPr>
            <p:spPr bwMode="auto">
              <a:xfrm>
                <a:off x="2809" y="826"/>
                <a:ext cx="8" cy="227"/>
              </a:xfrm>
              <a:prstGeom prst="rect">
                <a:avLst/>
              </a:prstGeom>
              <a:solidFill>
                <a:srgbClr val="0C878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05" name="Rectangle 25">
                <a:extLst>
                  <a:ext uri="{FF2B5EF4-FFF2-40B4-BE49-F238E27FC236}">
                    <a16:creationId xmlns:a16="http://schemas.microsoft.com/office/drawing/2014/main" id="{B063B071-7F90-D7F6-6194-80382AC5360D}"/>
                  </a:ext>
                </a:extLst>
              </p:cNvPr>
              <p:cNvSpPr>
                <a:spLocks noChangeArrowheads="1"/>
              </p:cNvSpPr>
              <p:nvPr/>
            </p:nvSpPr>
            <p:spPr bwMode="auto">
              <a:xfrm>
                <a:off x="2817" y="826"/>
                <a:ext cx="11" cy="227"/>
              </a:xfrm>
              <a:prstGeom prst="rect">
                <a:avLst/>
              </a:prstGeom>
              <a:solidFill>
                <a:srgbClr val="0E878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06" name="Rectangle 26">
                <a:extLst>
                  <a:ext uri="{FF2B5EF4-FFF2-40B4-BE49-F238E27FC236}">
                    <a16:creationId xmlns:a16="http://schemas.microsoft.com/office/drawing/2014/main" id="{824E77D0-6019-6447-3404-5A7A6A3B48A0}"/>
                  </a:ext>
                </a:extLst>
              </p:cNvPr>
              <p:cNvSpPr>
                <a:spLocks noChangeArrowheads="1"/>
              </p:cNvSpPr>
              <p:nvPr/>
            </p:nvSpPr>
            <p:spPr bwMode="auto">
              <a:xfrm>
                <a:off x="2828" y="826"/>
                <a:ext cx="11" cy="227"/>
              </a:xfrm>
              <a:prstGeom prst="rect">
                <a:avLst/>
              </a:prstGeom>
              <a:solidFill>
                <a:srgbClr val="10888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07" name="Rectangle 27">
                <a:extLst>
                  <a:ext uri="{FF2B5EF4-FFF2-40B4-BE49-F238E27FC236}">
                    <a16:creationId xmlns:a16="http://schemas.microsoft.com/office/drawing/2014/main" id="{548381E6-6A65-151D-772C-E1D1A36EE486}"/>
                  </a:ext>
                </a:extLst>
              </p:cNvPr>
              <p:cNvSpPr>
                <a:spLocks noChangeArrowheads="1"/>
              </p:cNvSpPr>
              <p:nvPr/>
            </p:nvSpPr>
            <p:spPr bwMode="auto">
              <a:xfrm>
                <a:off x="2839" y="826"/>
                <a:ext cx="12" cy="227"/>
              </a:xfrm>
              <a:prstGeom prst="rect">
                <a:avLst/>
              </a:prstGeom>
              <a:solidFill>
                <a:srgbClr val="12898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08" name="Rectangle 28">
                <a:extLst>
                  <a:ext uri="{FF2B5EF4-FFF2-40B4-BE49-F238E27FC236}">
                    <a16:creationId xmlns:a16="http://schemas.microsoft.com/office/drawing/2014/main" id="{2552BB28-E153-97C6-A0AF-4FE6597587BF}"/>
                  </a:ext>
                </a:extLst>
              </p:cNvPr>
              <p:cNvSpPr>
                <a:spLocks noChangeArrowheads="1"/>
              </p:cNvSpPr>
              <p:nvPr/>
            </p:nvSpPr>
            <p:spPr bwMode="auto">
              <a:xfrm>
                <a:off x="2851" y="826"/>
                <a:ext cx="11" cy="227"/>
              </a:xfrm>
              <a:prstGeom prst="rect">
                <a:avLst/>
              </a:prstGeom>
              <a:solidFill>
                <a:srgbClr val="148A8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09" name="Rectangle 29">
                <a:extLst>
                  <a:ext uri="{FF2B5EF4-FFF2-40B4-BE49-F238E27FC236}">
                    <a16:creationId xmlns:a16="http://schemas.microsoft.com/office/drawing/2014/main" id="{C1B994FE-687B-6786-7B13-2D4BE62912DB}"/>
                  </a:ext>
                </a:extLst>
              </p:cNvPr>
              <p:cNvSpPr>
                <a:spLocks noChangeArrowheads="1"/>
              </p:cNvSpPr>
              <p:nvPr/>
            </p:nvSpPr>
            <p:spPr bwMode="auto">
              <a:xfrm>
                <a:off x="2862" y="826"/>
                <a:ext cx="11" cy="227"/>
              </a:xfrm>
              <a:prstGeom prst="rect">
                <a:avLst/>
              </a:prstGeom>
              <a:solidFill>
                <a:srgbClr val="168B8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10" name="Rectangle 30">
                <a:extLst>
                  <a:ext uri="{FF2B5EF4-FFF2-40B4-BE49-F238E27FC236}">
                    <a16:creationId xmlns:a16="http://schemas.microsoft.com/office/drawing/2014/main" id="{AD55A17B-F012-F2C5-B8FC-041F1D075F95}"/>
                  </a:ext>
                </a:extLst>
              </p:cNvPr>
              <p:cNvSpPr>
                <a:spLocks noChangeArrowheads="1"/>
              </p:cNvSpPr>
              <p:nvPr/>
            </p:nvSpPr>
            <p:spPr bwMode="auto">
              <a:xfrm>
                <a:off x="2873" y="826"/>
                <a:ext cx="11" cy="227"/>
              </a:xfrm>
              <a:prstGeom prst="rect">
                <a:avLst/>
              </a:prstGeom>
              <a:solidFill>
                <a:srgbClr val="188C8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11" name="Rectangle 31">
                <a:extLst>
                  <a:ext uri="{FF2B5EF4-FFF2-40B4-BE49-F238E27FC236}">
                    <a16:creationId xmlns:a16="http://schemas.microsoft.com/office/drawing/2014/main" id="{CA3B36B5-66AD-FCF1-9ECB-F33FDE47E910}"/>
                  </a:ext>
                </a:extLst>
              </p:cNvPr>
              <p:cNvSpPr>
                <a:spLocks noChangeArrowheads="1"/>
              </p:cNvSpPr>
              <p:nvPr/>
            </p:nvSpPr>
            <p:spPr bwMode="auto">
              <a:xfrm>
                <a:off x="2884" y="826"/>
                <a:ext cx="12" cy="227"/>
              </a:xfrm>
              <a:prstGeom prst="rect">
                <a:avLst/>
              </a:prstGeom>
              <a:solidFill>
                <a:srgbClr val="1A8C8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12" name="Rectangle 32">
                <a:extLst>
                  <a:ext uri="{FF2B5EF4-FFF2-40B4-BE49-F238E27FC236}">
                    <a16:creationId xmlns:a16="http://schemas.microsoft.com/office/drawing/2014/main" id="{F1351315-875F-3EFB-66E1-76BDC5D3FD1B}"/>
                  </a:ext>
                </a:extLst>
              </p:cNvPr>
              <p:cNvSpPr>
                <a:spLocks noChangeArrowheads="1"/>
              </p:cNvSpPr>
              <p:nvPr/>
            </p:nvSpPr>
            <p:spPr bwMode="auto">
              <a:xfrm>
                <a:off x="2896" y="826"/>
                <a:ext cx="11" cy="227"/>
              </a:xfrm>
              <a:prstGeom prst="rect">
                <a:avLst/>
              </a:prstGeom>
              <a:solidFill>
                <a:srgbClr val="1C8D8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13" name="Rectangle 33">
                <a:extLst>
                  <a:ext uri="{FF2B5EF4-FFF2-40B4-BE49-F238E27FC236}">
                    <a16:creationId xmlns:a16="http://schemas.microsoft.com/office/drawing/2014/main" id="{C8D16E0E-F66C-41D8-BB4C-708C7621DA42}"/>
                  </a:ext>
                </a:extLst>
              </p:cNvPr>
              <p:cNvSpPr>
                <a:spLocks noChangeArrowheads="1"/>
              </p:cNvSpPr>
              <p:nvPr/>
            </p:nvSpPr>
            <p:spPr bwMode="auto">
              <a:xfrm>
                <a:off x="2907" y="826"/>
                <a:ext cx="8" cy="227"/>
              </a:xfrm>
              <a:prstGeom prst="rect">
                <a:avLst/>
              </a:prstGeom>
              <a:solidFill>
                <a:srgbClr val="1D8F8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14" name="Rectangle 34">
                <a:extLst>
                  <a:ext uri="{FF2B5EF4-FFF2-40B4-BE49-F238E27FC236}">
                    <a16:creationId xmlns:a16="http://schemas.microsoft.com/office/drawing/2014/main" id="{3EA73AE0-556B-67EC-A3EF-A049568DFD7E}"/>
                  </a:ext>
                </a:extLst>
              </p:cNvPr>
              <p:cNvSpPr>
                <a:spLocks noChangeArrowheads="1"/>
              </p:cNvSpPr>
              <p:nvPr/>
            </p:nvSpPr>
            <p:spPr bwMode="auto">
              <a:xfrm>
                <a:off x="2915" y="826"/>
                <a:ext cx="12" cy="227"/>
              </a:xfrm>
              <a:prstGeom prst="rect">
                <a:avLst/>
              </a:prstGeom>
              <a:solidFill>
                <a:srgbClr val="1F8F8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15" name="Rectangle 35">
                <a:extLst>
                  <a:ext uri="{FF2B5EF4-FFF2-40B4-BE49-F238E27FC236}">
                    <a16:creationId xmlns:a16="http://schemas.microsoft.com/office/drawing/2014/main" id="{C0E4500B-CCE8-8C2C-DFBA-55B64086BA35}"/>
                  </a:ext>
                </a:extLst>
              </p:cNvPr>
              <p:cNvSpPr>
                <a:spLocks noChangeArrowheads="1"/>
              </p:cNvSpPr>
              <p:nvPr/>
            </p:nvSpPr>
            <p:spPr bwMode="auto">
              <a:xfrm>
                <a:off x="2927" y="826"/>
                <a:ext cx="7" cy="227"/>
              </a:xfrm>
              <a:prstGeom prst="rect">
                <a:avLst/>
              </a:prstGeom>
              <a:solidFill>
                <a:srgbClr val="2091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16" name="Rectangle 36">
                <a:extLst>
                  <a:ext uri="{FF2B5EF4-FFF2-40B4-BE49-F238E27FC236}">
                    <a16:creationId xmlns:a16="http://schemas.microsoft.com/office/drawing/2014/main" id="{E08A442B-CD46-E85C-2930-F0BDEF0D1062}"/>
                  </a:ext>
                </a:extLst>
              </p:cNvPr>
              <p:cNvSpPr>
                <a:spLocks noChangeArrowheads="1"/>
              </p:cNvSpPr>
              <p:nvPr/>
            </p:nvSpPr>
            <p:spPr bwMode="auto">
              <a:xfrm>
                <a:off x="2934" y="826"/>
                <a:ext cx="11" cy="227"/>
              </a:xfrm>
              <a:prstGeom prst="rect">
                <a:avLst/>
              </a:prstGeom>
              <a:solidFill>
                <a:srgbClr val="2291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17" name="Rectangle 37">
                <a:extLst>
                  <a:ext uri="{FF2B5EF4-FFF2-40B4-BE49-F238E27FC236}">
                    <a16:creationId xmlns:a16="http://schemas.microsoft.com/office/drawing/2014/main" id="{EDDAC16A-98D0-F4E1-D39B-308A56675742}"/>
                  </a:ext>
                </a:extLst>
              </p:cNvPr>
              <p:cNvSpPr>
                <a:spLocks noChangeArrowheads="1"/>
              </p:cNvSpPr>
              <p:nvPr/>
            </p:nvSpPr>
            <p:spPr bwMode="auto">
              <a:xfrm>
                <a:off x="2945" y="826"/>
                <a:ext cx="12" cy="227"/>
              </a:xfrm>
              <a:prstGeom prst="rect">
                <a:avLst/>
              </a:prstGeom>
              <a:solidFill>
                <a:srgbClr val="24929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18" name="Rectangle 38">
                <a:extLst>
                  <a:ext uri="{FF2B5EF4-FFF2-40B4-BE49-F238E27FC236}">
                    <a16:creationId xmlns:a16="http://schemas.microsoft.com/office/drawing/2014/main" id="{8E6D8C11-AD26-8466-3C8F-8FF7B3066A4F}"/>
                  </a:ext>
                </a:extLst>
              </p:cNvPr>
              <p:cNvSpPr>
                <a:spLocks noChangeArrowheads="1"/>
              </p:cNvSpPr>
              <p:nvPr/>
            </p:nvSpPr>
            <p:spPr bwMode="auto">
              <a:xfrm>
                <a:off x="2957" y="826"/>
                <a:ext cx="11" cy="227"/>
              </a:xfrm>
              <a:prstGeom prst="rect">
                <a:avLst/>
              </a:prstGeom>
              <a:solidFill>
                <a:srgbClr val="26939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19" name="Rectangle 39">
                <a:extLst>
                  <a:ext uri="{FF2B5EF4-FFF2-40B4-BE49-F238E27FC236}">
                    <a16:creationId xmlns:a16="http://schemas.microsoft.com/office/drawing/2014/main" id="{C8F14E5E-7028-7980-8A63-24631B2E353E}"/>
                  </a:ext>
                </a:extLst>
              </p:cNvPr>
              <p:cNvSpPr>
                <a:spLocks noChangeArrowheads="1"/>
              </p:cNvSpPr>
              <p:nvPr/>
            </p:nvSpPr>
            <p:spPr bwMode="auto">
              <a:xfrm>
                <a:off x="2968" y="826"/>
                <a:ext cx="12" cy="227"/>
              </a:xfrm>
              <a:prstGeom prst="rect">
                <a:avLst/>
              </a:prstGeom>
              <a:solidFill>
                <a:srgbClr val="28949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20" name="Rectangle 40">
                <a:extLst>
                  <a:ext uri="{FF2B5EF4-FFF2-40B4-BE49-F238E27FC236}">
                    <a16:creationId xmlns:a16="http://schemas.microsoft.com/office/drawing/2014/main" id="{D1EA06DF-6F5C-1DD0-9091-4452D92AE205}"/>
                  </a:ext>
                </a:extLst>
              </p:cNvPr>
              <p:cNvSpPr>
                <a:spLocks noChangeArrowheads="1"/>
              </p:cNvSpPr>
              <p:nvPr/>
            </p:nvSpPr>
            <p:spPr bwMode="auto">
              <a:xfrm>
                <a:off x="2980" y="826"/>
                <a:ext cx="13" cy="227"/>
              </a:xfrm>
              <a:prstGeom prst="rect">
                <a:avLst/>
              </a:prstGeom>
              <a:solidFill>
                <a:srgbClr val="2A959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21" name="Rectangle 41">
                <a:extLst>
                  <a:ext uri="{FF2B5EF4-FFF2-40B4-BE49-F238E27FC236}">
                    <a16:creationId xmlns:a16="http://schemas.microsoft.com/office/drawing/2014/main" id="{8C2A617C-BF47-691A-9A86-43022587C2A4}"/>
                  </a:ext>
                </a:extLst>
              </p:cNvPr>
              <p:cNvSpPr>
                <a:spLocks noChangeArrowheads="1"/>
              </p:cNvSpPr>
              <p:nvPr/>
            </p:nvSpPr>
            <p:spPr bwMode="auto">
              <a:xfrm>
                <a:off x="2993" y="826"/>
                <a:ext cx="13" cy="227"/>
              </a:xfrm>
              <a:prstGeom prst="rect">
                <a:avLst/>
              </a:prstGeom>
              <a:solidFill>
                <a:srgbClr val="2C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22" name="Rectangle 42">
                <a:extLst>
                  <a:ext uri="{FF2B5EF4-FFF2-40B4-BE49-F238E27FC236}">
                    <a16:creationId xmlns:a16="http://schemas.microsoft.com/office/drawing/2014/main" id="{6440217F-9C7F-956F-D8C2-C87D58D732AB}"/>
                  </a:ext>
                </a:extLst>
              </p:cNvPr>
              <p:cNvSpPr>
                <a:spLocks noChangeArrowheads="1"/>
              </p:cNvSpPr>
              <p:nvPr/>
            </p:nvSpPr>
            <p:spPr bwMode="auto">
              <a:xfrm>
                <a:off x="3006" y="826"/>
                <a:ext cx="11" cy="227"/>
              </a:xfrm>
              <a:prstGeom prst="rect">
                <a:avLst/>
              </a:prstGeom>
              <a:solidFill>
                <a:srgbClr val="2E979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23" name="Rectangle 43">
                <a:extLst>
                  <a:ext uri="{FF2B5EF4-FFF2-40B4-BE49-F238E27FC236}">
                    <a16:creationId xmlns:a16="http://schemas.microsoft.com/office/drawing/2014/main" id="{6250B404-E4A8-6DA9-7693-2D6BF4B8A34B}"/>
                  </a:ext>
                </a:extLst>
              </p:cNvPr>
              <p:cNvSpPr>
                <a:spLocks noChangeArrowheads="1"/>
              </p:cNvSpPr>
              <p:nvPr/>
            </p:nvSpPr>
            <p:spPr bwMode="auto">
              <a:xfrm>
                <a:off x="3017" y="826"/>
                <a:ext cx="12" cy="227"/>
              </a:xfrm>
              <a:prstGeom prst="rect">
                <a:avLst/>
              </a:prstGeom>
              <a:solidFill>
                <a:srgbClr val="30989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24" name="Rectangle 44">
                <a:extLst>
                  <a:ext uri="{FF2B5EF4-FFF2-40B4-BE49-F238E27FC236}">
                    <a16:creationId xmlns:a16="http://schemas.microsoft.com/office/drawing/2014/main" id="{2258204D-EB0C-F902-4C63-1F4D18143CE0}"/>
                  </a:ext>
                </a:extLst>
              </p:cNvPr>
              <p:cNvSpPr>
                <a:spLocks noChangeArrowheads="1"/>
              </p:cNvSpPr>
              <p:nvPr/>
            </p:nvSpPr>
            <p:spPr bwMode="auto">
              <a:xfrm>
                <a:off x="3029" y="826"/>
                <a:ext cx="11" cy="227"/>
              </a:xfrm>
              <a:prstGeom prst="rect">
                <a:avLst/>
              </a:prstGeom>
              <a:solidFill>
                <a:srgbClr val="32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25" name="Rectangle 45">
                <a:extLst>
                  <a:ext uri="{FF2B5EF4-FFF2-40B4-BE49-F238E27FC236}">
                    <a16:creationId xmlns:a16="http://schemas.microsoft.com/office/drawing/2014/main" id="{11510911-3939-0097-A9BC-4A26AF32A09D}"/>
                  </a:ext>
                </a:extLst>
              </p:cNvPr>
              <p:cNvSpPr>
                <a:spLocks noChangeArrowheads="1"/>
              </p:cNvSpPr>
              <p:nvPr/>
            </p:nvSpPr>
            <p:spPr bwMode="auto">
              <a:xfrm>
                <a:off x="3040" y="826"/>
                <a:ext cx="11" cy="227"/>
              </a:xfrm>
              <a:prstGeom prst="rect">
                <a:avLst/>
              </a:prstGeom>
              <a:solidFill>
                <a:srgbClr val="349A9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26" name="Rectangle 46">
                <a:extLst>
                  <a:ext uri="{FF2B5EF4-FFF2-40B4-BE49-F238E27FC236}">
                    <a16:creationId xmlns:a16="http://schemas.microsoft.com/office/drawing/2014/main" id="{A5ABD497-BB17-3975-77E1-22F2DBACFF50}"/>
                  </a:ext>
                </a:extLst>
              </p:cNvPr>
              <p:cNvSpPr>
                <a:spLocks noChangeArrowheads="1"/>
              </p:cNvSpPr>
              <p:nvPr/>
            </p:nvSpPr>
            <p:spPr bwMode="auto">
              <a:xfrm>
                <a:off x="3051" y="826"/>
                <a:ext cx="11" cy="227"/>
              </a:xfrm>
              <a:prstGeom prst="rect">
                <a:avLst/>
              </a:prstGeom>
              <a:solidFill>
                <a:srgbClr val="369B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27" name="Rectangle 47">
                <a:extLst>
                  <a:ext uri="{FF2B5EF4-FFF2-40B4-BE49-F238E27FC236}">
                    <a16:creationId xmlns:a16="http://schemas.microsoft.com/office/drawing/2014/main" id="{4AEDE9A9-B6AA-157D-E156-862FBD170AE8}"/>
                  </a:ext>
                </a:extLst>
              </p:cNvPr>
              <p:cNvSpPr>
                <a:spLocks noChangeArrowheads="1"/>
              </p:cNvSpPr>
              <p:nvPr/>
            </p:nvSpPr>
            <p:spPr bwMode="auto">
              <a:xfrm>
                <a:off x="3062" y="826"/>
                <a:ext cx="11" cy="227"/>
              </a:xfrm>
              <a:prstGeom prst="rect">
                <a:avLst/>
              </a:prstGeom>
              <a:solidFill>
                <a:srgbClr val="389C9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28" name="Rectangle 48">
                <a:extLst>
                  <a:ext uri="{FF2B5EF4-FFF2-40B4-BE49-F238E27FC236}">
                    <a16:creationId xmlns:a16="http://schemas.microsoft.com/office/drawing/2014/main" id="{EB7EDCE5-F5D6-B27A-F4D7-D111690C9CB8}"/>
                  </a:ext>
                </a:extLst>
              </p:cNvPr>
              <p:cNvSpPr>
                <a:spLocks noChangeArrowheads="1"/>
              </p:cNvSpPr>
              <p:nvPr/>
            </p:nvSpPr>
            <p:spPr bwMode="auto">
              <a:xfrm>
                <a:off x="3073" y="826"/>
                <a:ext cx="11" cy="227"/>
              </a:xfrm>
              <a:prstGeom prst="rect">
                <a:avLst/>
              </a:prstGeom>
              <a:solidFill>
                <a:srgbClr val="3A9D9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29" name="Rectangle 49">
                <a:extLst>
                  <a:ext uri="{FF2B5EF4-FFF2-40B4-BE49-F238E27FC236}">
                    <a16:creationId xmlns:a16="http://schemas.microsoft.com/office/drawing/2014/main" id="{4A18AF62-407B-105D-7F97-D4ABCBB226E1}"/>
                  </a:ext>
                </a:extLst>
              </p:cNvPr>
              <p:cNvSpPr>
                <a:spLocks noChangeArrowheads="1"/>
              </p:cNvSpPr>
              <p:nvPr/>
            </p:nvSpPr>
            <p:spPr bwMode="auto">
              <a:xfrm>
                <a:off x="3084" y="826"/>
                <a:ext cx="13" cy="227"/>
              </a:xfrm>
              <a:prstGeom prst="rect">
                <a:avLst/>
              </a:prstGeom>
              <a:solidFill>
                <a:srgbClr val="3C9E9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30" name="Rectangle 50">
                <a:extLst>
                  <a:ext uri="{FF2B5EF4-FFF2-40B4-BE49-F238E27FC236}">
                    <a16:creationId xmlns:a16="http://schemas.microsoft.com/office/drawing/2014/main" id="{846EC23C-073C-BEF7-B68C-85ADA0BAC5E6}"/>
                  </a:ext>
                </a:extLst>
              </p:cNvPr>
              <p:cNvSpPr>
                <a:spLocks noChangeArrowheads="1"/>
              </p:cNvSpPr>
              <p:nvPr/>
            </p:nvSpPr>
            <p:spPr bwMode="auto">
              <a:xfrm>
                <a:off x="3097" y="826"/>
                <a:ext cx="13" cy="227"/>
              </a:xfrm>
              <a:prstGeom prst="rect">
                <a:avLst/>
              </a:prstGeom>
              <a:solidFill>
                <a:srgbClr val="3E9F9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31" name="Rectangle 51">
                <a:extLst>
                  <a:ext uri="{FF2B5EF4-FFF2-40B4-BE49-F238E27FC236}">
                    <a16:creationId xmlns:a16="http://schemas.microsoft.com/office/drawing/2014/main" id="{1FC917F0-2CAD-915F-C8A4-59D309D12C69}"/>
                  </a:ext>
                </a:extLst>
              </p:cNvPr>
              <p:cNvSpPr>
                <a:spLocks noChangeArrowheads="1"/>
              </p:cNvSpPr>
              <p:nvPr/>
            </p:nvSpPr>
            <p:spPr bwMode="auto">
              <a:xfrm>
                <a:off x="3110" y="826"/>
                <a:ext cx="13" cy="227"/>
              </a:xfrm>
              <a:prstGeom prst="rect">
                <a:avLst/>
              </a:prstGeom>
              <a:solidFill>
                <a:srgbClr val="40A0A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32" name="Rectangle 52">
                <a:extLst>
                  <a:ext uri="{FF2B5EF4-FFF2-40B4-BE49-F238E27FC236}">
                    <a16:creationId xmlns:a16="http://schemas.microsoft.com/office/drawing/2014/main" id="{0262BFBE-4F79-302F-08B9-27C500DBE292}"/>
                  </a:ext>
                </a:extLst>
              </p:cNvPr>
              <p:cNvSpPr>
                <a:spLocks noChangeArrowheads="1"/>
              </p:cNvSpPr>
              <p:nvPr/>
            </p:nvSpPr>
            <p:spPr bwMode="auto">
              <a:xfrm>
                <a:off x="3123" y="826"/>
                <a:ext cx="12" cy="227"/>
              </a:xfrm>
              <a:prstGeom prst="rect">
                <a:avLst/>
              </a:prstGeom>
              <a:solidFill>
                <a:srgbClr val="42A1A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33" name="Rectangle 53">
                <a:extLst>
                  <a:ext uri="{FF2B5EF4-FFF2-40B4-BE49-F238E27FC236}">
                    <a16:creationId xmlns:a16="http://schemas.microsoft.com/office/drawing/2014/main" id="{E2B5F003-CAA6-F777-6B3B-26B374273242}"/>
                  </a:ext>
                </a:extLst>
              </p:cNvPr>
              <p:cNvSpPr>
                <a:spLocks noChangeArrowheads="1"/>
              </p:cNvSpPr>
              <p:nvPr/>
            </p:nvSpPr>
            <p:spPr bwMode="auto">
              <a:xfrm>
                <a:off x="3135" y="826"/>
                <a:ext cx="11" cy="227"/>
              </a:xfrm>
              <a:prstGeom prst="rect">
                <a:avLst/>
              </a:prstGeom>
              <a:solidFill>
                <a:srgbClr val="44A2A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34" name="Rectangle 54">
                <a:extLst>
                  <a:ext uri="{FF2B5EF4-FFF2-40B4-BE49-F238E27FC236}">
                    <a16:creationId xmlns:a16="http://schemas.microsoft.com/office/drawing/2014/main" id="{7AD9EDCA-EAFD-A4EB-24FB-4F3F9BA6EEF9}"/>
                  </a:ext>
                </a:extLst>
              </p:cNvPr>
              <p:cNvSpPr>
                <a:spLocks noChangeArrowheads="1"/>
              </p:cNvSpPr>
              <p:nvPr/>
            </p:nvSpPr>
            <p:spPr bwMode="auto">
              <a:xfrm>
                <a:off x="3146" y="826"/>
                <a:ext cx="11" cy="227"/>
              </a:xfrm>
              <a:prstGeom prst="rect">
                <a:avLst/>
              </a:prstGeom>
              <a:solidFill>
                <a:srgbClr val="46A3A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35" name="Rectangle 55">
                <a:extLst>
                  <a:ext uri="{FF2B5EF4-FFF2-40B4-BE49-F238E27FC236}">
                    <a16:creationId xmlns:a16="http://schemas.microsoft.com/office/drawing/2014/main" id="{B506CAE6-FE57-B9E1-1EBB-12EA952E1DBE}"/>
                  </a:ext>
                </a:extLst>
              </p:cNvPr>
              <p:cNvSpPr>
                <a:spLocks noChangeArrowheads="1"/>
              </p:cNvSpPr>
              <p:nvPr/>
            </p:nvSpPr>
            <p:spPr bwMode="auto">
              <a:xfrm>
                <a:off x="3157" y="826"/>
                <a:ext cx="11" cy="227"/>
              </a:xfrm>
              <a:prstGeom prst="rect">
                <a:avLst/>
              </a:prstGeom>
              <a:solidFill>
                <a:srgbClr val="48A3A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36" name="Rectangle 56">
                <a:extLst>
                  <a:ext uri="{FF2B5EF4-FFF2-40B4-BE49-F238E27FC236}">
                    <a16:creationId xmlns:a16="http://schemas.microsoft.com/office/drawing/2014/main" id="{2F499CC6-DE03-2366-D993-A4E0BDD895DE}"/>
                  </a:ext>
                </a:extLst>
              </p:cNvPr>
              <p:cNvSpPr>
                <a:spLocks noChangeArrowheads="1"/>
              </p:cNvSpPr>
              <p:nvPr/>
            </p:nvSpPr>
            <p:spPr bwMode="auto">
              <a:xfrm>
                <a:off x="3168" y="826"/>
                <a:ext cx="11" cy="227"/>
              </a:xfrm>
              <a:prstGeom prst="rect">
                <a:avLst/>
              </a:prstGeom>
              <a:solidFill>
                <a:srgbClr val="4AA4A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37" name="Rectangle 57">
                <a:extLst>
                  <a:ext uri="{FF2B5EF4-FFF2-40B4-BE49-F238E27FC236}">
                    <a16:creationId xmlns:a16="http://schemas.microsoft.com/office/drawing/2014/main" id="{D9C4DFA6-D8EB-B7B5-670E-4C32AC98DA9F}"/>
                  </a:ext>
                </a:extLst>
              </p:cNvPr>
              <p:cNvSpPr>
                <a:spLocks noChangeArrowheads="1"/>
              </p:cNvSpPr>
              <p:nvPr/>
            </p:nvSpPr>
            <p:spPr bwMode="auto">
              <a:xfrm>
                <a:off x="3179" y="826"/>
                <a:ext cx="10" cy="227"/>
              </a:xfrm>
              <a:prstGeom prst="rect">
                <a:avLst/>
              </a:prstGeom>
              <a:solidFill>
                <a:srgbClr val="4C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38" name="Rectangle 58">
                <a:extLst>
                  <a:ext uri="{FF2B5EF4-FFF2-40B4-BE49-F238E27FC236}">
                    <a16:creationId xmlns:a16="http://schemas.microsoft.com/office/drawing/2014/main" id="{58021CCC-40E7-9C24-797C-172FA62355AF}"/>
                  </a:ext>
                </a:extLst>
              </p:cNvPr>
              <p:cNvSpPr>
                <a:spLocks noChangeArrowheads="1"/>
              </p:cNvSpPr>
              <p:nvPr/>
            </p:nvSpPr>
            <p:spPr bwMode="auto">
              <a:xfrm>
                <a:off x="3189" y="826"/>
                <a:ext cx="7" cy="227"/>
              </a:xfrm>
              <a:prstGeom prst="rect">
                <a:avLst/>
              </a:prstGeom>
              <a:solidFill>
                <a:srgbClr val="4DA7A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39" name="Rectangle 59">
                <a:extLst>
                  <a:ext uri="{FF2B5EF4-FFF2-40B4-BE49-F238E27FC236}">
                    <a16:creationId xmlns:a16="http://schemas.microsoft.com/office/drawing/2014/main" id="{93D96A64-E9A2-097F-4092-47A06D1AFC4F}"/>
                  </a:ext>
                </a:extLst>
              </p:cNvPr>
              <p:cNvSpPr>
                <a:spLocks noChangeArrowheads="1"/>
              </p:cNvSpPr>
              <p:nvPr/>
            </p:nvSpPr>
            <p:spPr bwMode="auto">
              <a:xfrm>
                <a:off x="3196" y="826"/>
                <a:ext cx="12" cy="227"/>
              </a:xfrm>
              <a:prstGeom prst="rect">
                <a:avLst/>
              </a:prstGeom>
              <a:solidFill>
                <a:srgbClr val="4FA7A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40" name="Rectangle 60">
                <a:extLst>
                  <a:ext uri="{FF2B5EF4-FFF2-40B4-BE49-F238E27FC236}">
                    <a16:creationId xmlns:a16="http://schemas.microsoft.com/office/drawing/2014/main" id="{9E962BDE-68FD-FDB2-D258-FD67A62A2A34}"/>
                  </a:ext>
                </a:extLst>
              </p:cNvPr>
              <p:cNvSpPr>
                <a:spLocks noChangeArrowheads="1"/>
              </p:cNvSpPr>
              <p:nvPr/>
            </p:nvSpPr>
            <p:spPr bwMode="auto">
              <a:xfrm>
                <a:off x="3208" y="826"/>
                <a:ext cx="13" cy="227"/>
              </a:xfrm>
              <a:prstGeom prst="rect">
                <a:avLst/>
              </a:prstGeom>
              <a:solidFill>
                <a:srgbClr val="51A8A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41" name="Rectangle 61">
                <a:extLst>
                  <a:ext uri="{FF2B5EF4-FFF2-40B4-BE49-F238E27FC236}">
                    <a16:creationId xmlns:a16="http://schemas.microsoft.com/office/drawing/2014/main" id="{36583578-9E80-EE62-8AA7-82C0161D7436}"/>
                  </a:ext>
                </a:extLst>
              </p:cNvPr>
              <p:cNvSpPr>
                <a:spLocks noChangeArrowheads="1"/>
              </p:cNvSpPr>
              <p:nvPr/>
            </p:nvSpPr>
            <p:spPr bwMode="auto">
              <a:xfrm>
                <a:off x="3221" y="826"/>
                <a:ext cx="13" cy="227"/>
              </a:xfrm>
              <a:prstGeom prst="rect">
                <a:avLst/>
              </a:prstGeom>
              <a:solidFill>
                <a:srgbClr val="53A9A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42" name="Rectangle 62">
                <a:extLst>
                  <a:ext uri="{FF2B5EF4-FFF2-40B4-BE49-F238E27FC236}">
                    <a16:creationId xmlns:a16="http://schemas.microsoft.com/office/drawing/2014/main" id="{E4014025-9DEC-5182-CF4D-DAFD5855153F}"/>
                  </a:ext>
                </a:extLst>
              </p:cNvPr>
              <p:cNvSpPr>
                <a:spLocks noChangeArrowheads="1"/>
              </p:cNvSpPr>
              <p:nvPr/>
            </p:nvSpPr>
            <p:spPr bwMode="auto">
              <a:xfrm>
                <a:off x="3234" y="826"/>
                <a:ext cx="12" cy="227"/>
              </a:xfrm>
              <a:prstGeom prst="rect">
                <a:avLst/>
              </a:prstGeom>
              <a:solidFill>
                <a:srgbClr val="55AAA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43" name="Rectangle 63">
                <a:extLst>
                  <a:ext uri="{FF2B5EF4-FFF2-40B4-BE49-F238E27FC236}">
                    <a16:creationId xmlns:a16="http://schemas.microsoft.com/office/drawing/2014/main" id="{3777C7C3-01F7-863A-22E3-DACEF9920B1B}"/>
                  </a:ext>
                </a:extLst>
              </p:cNvPr>
              <p:cNvSpPr>
                <a:spLocks noChangeArrowheads="1"/>
              </p:cNvSpPr>
              <p:nvPr/>
            </p:nvSpPr>
            <p:spPr bwMode="auto">
              <a:xfrm>
                <a:off x="3246" y="826"/>
                <a:ext cx="11" cy="227"/>
              </a:xfrm>
              <a:prstGeom prst="rect">
                <a:avLst/>
              </a:prstGeom>
              <a:solidFill>
                <a:srgbClr val="57ABA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44" name="Rectangle 64">
                <a:extLst>
                  <a:ext uri="{FF2B5EF4-FFF2-40B4-BE49-F238E27FC236}">
                    <a16:creationId xmlns:a16="http://schemas.microsoft.com/office/drawing/2014/main" id="{B9D1A082-50A0-F9E2-D179-E9177E697DEA}"/>
                  </a:ext>
                </a:extLst>
              </p:cNvPr>
              <p:cNvSpPr>
                <a:spLocks noChangeArrowheads="1"/>
              </p:cNvSpPr>
              <p:nvPr/>
            </p:nvSpPr>
            <p:spPr bwMode="auto">
              <a:xfrm>
                <a:off x="3257" y="826"/>
                <a:ext cx="12" cy="227"/>
              </a:xfrm>
              <a:prstGeom prst="rect">
                <a:avLst/>
              </a:prstGeom>
              <a:solidFill>
                <a:srgbClr val="59ACA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45" name="Rectangle 65">
                <a:extLst>
                  <a:ext uri="{FF2B5EF4-FFF2-40B4-BE49-F238E27FC236}">
                    <a16:creationId xmlns:a16="http://schemas.microsoft.com/office/drawing/2014/main" id="{15F481D2-CC6E-D04E-DEB4-7F4586CBBD17}"/>
                  </a:ext>
                </a:extLst>
              </p:cNvPr>
              <p:cNvSpPr>
                <a:spLocks noChangeArrowheads="1"/>
              </p:cNvSpPr>
              <p:nvPr/>
            </p:nvSpPr>
            <p:spPr bwMode="auto">
              <a:xfrm>
                <a:off x="3269" y="826"/>
                <a:ext cx="10" cy="227"/>
              </a:xfrm>
              <a:prstGeom prst="rect">
                <a:avLst/>
              </a:prstGeom>
              <a:solidFill>
                <a:srgbClr val="5BAD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46" name="Rectangle 66">
                <a:extLst>
                  <a:ext uri="{FF2B5EF4-FFF2-40B4-BE49-F238E27FC236}">
                    <a16:creationId xmlns:a16="http://schemas.microsoft.com/office/drawing/2014/main" id="{EDC723FD-7927-A961-C8B0-58E344173AE3}"/>
                  </a:ext>
                </a:extLst>
              </p:cNvPr>
              <p:cNvSpPr>
                <a:spLocks noChangeArrowheads="1"/>
              </p:cNvSpPr>
              <p:nvPr/>
            </p:nvSpPr>
            <p:spPr bwMode="auto">
              <a:xfrm>
                <a:off x="3279" y="826"/>
                <a:ext cx="13" cy="227"/>
              </a:xfrm>
              <a:prstGeom prst="rect">
                <a:avLst/>
              </a:prstGeom>
              <a:solidFill>
                <a:srgbClr val="5DAEA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47" name="Rectangle 67">
                <a:extLst>
                  <a:ext uri="{FF2B5EF4-FFF2-40B4-BE49-F238E27FC236}">
                    <a16:creationId xmlns:a16="http://schemas.microsoft.com/office/drawing/2014/main" id="{DDA7BEDC-9565-4E8C-8CA7-E4A44399F610}"/>
                  </a:ext>
                </a:extLst>
              </p:cNvPr>
              <p:cNvSpPr>
                <a:spLocks noChangeArrowheads="1"/>
              </p:cNvSpPr>
              <p:nvPr/>
            </p:nvSpPr>
            <p:spPr bwMode="auto">
              <a:xfrm>
                <a:off x="3292" y="826"/>
                <a:ext cx="13" cy="227"/>
              </a:xfrm>
              <a:prstGeom prst="rect">
                <a:avLst/>
              </a:prstGeom>
              <a:solidFill>
                <a:srgbClr val="5FAFA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48" name="Rectangle 68">
                <a:extLst>
                  <a:ext uri="{FF2B5EF4-FFF2-40B4-BE49-F238E27FC236}">
                    <a16:creationId xmlns:a16="http://schemas.microsoft.com/office/drawing/2014/main" id="{CBADD386-2880-2195-2172-10E979D01589}"/>
                  </a:ext>
                </a:extLst>
              </p:cNvPr>
              <p:cNvSpPr>
                <a:spLocks noChangeArrowheads="1"/>
              </p:cNvSpPr>
              <p:nvPr/>
            </p:nvSpPr>
            <p:spPr bwMode="auto">
              <a:xfrm>
                <a:off x="3305" y="826"/>
                <a:ext cx="11" cy="227"/>
              </a:xfrm>
              <a:prstGeom prst="rect">
                <a:avLst/>
              </a:prstGeom>
              <a:solidFill>
                <a:srgbClr val="61B0B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49" name="Rectangle 69">
                <a:extLst>
                  <a:ext uri="{FF2B5EF4-FFF2-40B4-BE49-F238E27FC236}">
                    <a16:creationId xmlns:a16="http://schemas.microsoft.com/office/drawing/2014/main" id="{DA9F4D32-10B9-59B8-C98E-26AA8EFE1E1F}"/>
                  </a:ext>
                </a:extLst>
              </p:cNvPr>
              <p:cNvSpPr>
                <a:spLocks noChangeArrowheads="1"/>
              </p:cNvSpPr>
              <p:nvPr/>
            </p:nvSpPr>
            <p:spPr bwMode="auto">
              <a:xfrm>
                <a:off x="3316" y="826"/>
                <a:ext cx="8" cy="227"/>
              </a:xfrm>
              <a:prstGeom prst="rect">
                <a:avLst/>
              </a:prstGeom>
              <a:solidFill>
                <a:srgbClr val="6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50" name="Rectangle 70">
                <a:extLst>
                  <a:ext uri="{FF2B5EF4-FFF2-40B4-BE49-F238E27FC236}">
                    <a16:creationId xmlns:a16="http://schemas.microsoft.com/office/drawing/2014/main" id="{24A670E0-C7E1-9689-34E6-B37B5E79498C}"/>
                  </a:ext>
                </a:extLst>
              </p:cNvPr>
              <p:cNvSpPr>
                <a:spLocks noChangeArrowheads="1"/>
              </p:cNvSpPr>
              <p:nvPr/>
            </p:nvSpPr>
            <p:spPr bwMode="auto">
              <a:xfrm>
                <a:off x="3324" y="826"/>
                <a:ext cx="11" cy="227"/>
              </a:xfrm>
              <a:prstGeom prst="rect">
                <a:avLst/>
              </a:prstGeom>
              <a:solidFill>
                <a:srgbClr val="64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51" name="Rectangle 71">
                <a:extLst>
                  <a:ext uri="{FF2B5EF4-FFF2-40B4-BE49-F238E27FC236}">
                    <a16:creationId xmlns:a16="http://schemas.microsoft.com/office/drawing/2014/main" id="{0091E283-B604-E538-76F7-05BFC74DAC75}"/>
                  </a:ext>
                </a:extLst>
              </p:cNvPr>
              <p:cNvSpPr>
                <a:spLocks noChangeArrowheads="1"/>
              </p:cNvSpPr>
              <p:nvPr/>
            </p:nvSpPr>
            <p:spPr bwMode="auto">
              <a:xfrm>
                <a:off x="3335" y="826"/>
                <a:ext cx="11" cy="227"/>
              </a:xfrm>
              <a:prstGeom prst="rect">
                <a:avLst/>
              </a:prstGeom>
              <a:solidFill>
                <a:srgbClr val="66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52" name="Rectangle 72">
                <a:extLst>
                  <a:ext uri="{FF2B5EF4-FFF2-40B4-BE49-F238E27FC236}">
                    <a16:creationId xmlns:a16="http://schemas.microsoft.com/office/drawing/2014/main" id="{33C9FD61-A00B-50DF-155A-471E70E43F3B}"/>
                  </a:ext>
                </a:extLst>
              </p:cNvPr>
              <p:cNvSpPr>
                <a:spLocks noChangeArrowheads="1"/>
              </p:cNvSpPr>
              <p:nvPr/>
            </p:nvSpPr>
            <p:spPr bwMode="auto">
              <a:xfrm>
                <a:off x="3346" y="826"/>
                <a:ext cx="11" cy="227"/>
              </a:xfrm>
              <a:prstGeom prst="rect">
                <a:avLst/>
              </a:prstGeom>
              <a:solidFill>
                <a:srgbClr val="68B4B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53" name="Rectangle 73">
                <a:extLst>
                  <a:ext uri="{FF2B5EF4-FFF2-40B4-BE49-F238E27FC236}">
                    <a16:creationId xmlns:a16="http://schemas.microsoft.com/office/drawing/2014/main" id="{65CBB91F-217E-B89B-5A8A-08419C8CFC14}"/>
                  </a:ext>
                </a:extLst>
              </p:cNvPr>
              <p:cNvSpPr>
                <a:spLocks noChangeArrowheads="1"/>
              </p:cNvSpPr>
              <p:nvPr/>
            </p:nvSpPr>
            <p:spPr bwMode="auto">
              <a:xfrm>
                <a:off x="3357" y="826"/>
                <a:ext cx="3" cy="227"/>
              </a:xfrm>
              <a:prstGeom prst="rect">
                <a:avLst/>
              </a:prstGeom>
              <a:solidFill>
                <a:srgbClr val="6AB5B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54" name="Rectangle 74">
                <a:extLst>
                  <a:ext uri="{FF2B5EF4-FFF2-40B4-BE49-F238E27FC236}">
                    <a16:creationId xmlns:a16="http://schemas.microsoft.com/office/drawing/2014/main" id="{0C3075D2-6A3C-95DE-BB21-72EEE9E6B360}"/>
                  </a:ext>
                </a:extLst>
              </p:cNvPr>
              <p:cNvSpPr>
                <a:spLocks noChangeArrowheads="1"/>
              </p:cNvSpPr>
              <p:nvPr/>
            </p:nvSpPr>
            <p:spPr bwMode="auto">
              <a:xfrm>
                <a:off x="2736" y="826"/>
                <a:ext cx="624" cy="227"/>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3755" name="Rectangle 75">
                <a:extLst>
                  <a:ext uri="{FF2B5EF4-FFF2-40B4-BE49-F238E27FC236}">
                    <a16:creationId xmlns:a16="http://schemas.microsoft.com/office/drawing/2014/main" id="{2A57DA77-E9DF-CDD2-AB93-1A97D2F18403}"/>
                  </a:ext>
                </a:extLst>
              </p:cNvPr>
              <p:cNvSpPr>
                <a:spLocks noChangeArrowheads="1"/>
              </p:cNvSpPr>
              <p:nvPr/>
            </p:nvSpPr>
            <p:spPr bwMode="auto">
              <a:xfrm>
                <a:off x="2931" y="898"/>
                <a:ext cx="23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b="1">
                    <a:solidFill>
                      <a:srgbClr val="FFFFFF"/>
                    </a:solidFill>
                    <a:latin typeface="Arial" panose="020B0604020202020204" pitchFamily="34" charset="0"/>
                  </a:rPr>
                  <a:t>Explore</a:t>
                </a:r>
                <a:endParaRPr lang="en-US" altLang="en-US" sz="1300"/>
              </a:p>
            </p:txBody>
          </p:sp>
          <p:sp>
            <p:nvSpPr>
              <p:cNvPr id="583756" name="Rectangle 76">
                <a:extLst>
                  <a:ext uri="{FF2B5EF4-FFF2-40B4-BE49-F238E27FC236}">
                    <a16:creationId xmlns:a16="http://schemas.microsoft.com/office/drawing/2014/main" id="{85DF42A2-CC96-C3F6-C660-00C7A64D92BD}"/>
                  </a:ext>
                </a:extLst>
              </p:cNvPr>
              <p:cNvSpPr>
                <a:spLocks noChangeArrowheads="1"/>
              </p:cNvSpPr>
              <p:nvPr/>
            </p:nvSpPr>
            <p:spPr bwMode="auto">
              <a:xfrm>
                <a:off x="3638" y="902"/>
                <a:ext cx="624" cy="226"/>
              </a:xfrm>
              <a:prstGeom prst="rect">
                <a:avLst/>
              </a:prstGeom>
              <a:solidFill>
                <a:srgbClr val="CDCDC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57" name="Rectangle 77">
                <a:extLst>
                  <a:ext uri="{FF2B5EF4-FFF2-40B4-BE49-F238E27FC236}">
                    <a16:creationId xmlns:a16="http://schemas.microsoft.com/office/drawing/2014/main" id="{89569CAF-F941-D865-2CA2-CBE4F170A19F}"/>
                  </a:ext>
                </a:extLst>
              </p:cNvPr>
              <p:cNvSpPr>
                <a:spLocks noChangeArrowheads="1"/>
              </p:cNvSpPr>
              <p:nvPr/>
            </p:nvSpPr>
            <p:spPr bwMode="auto">
              <a:xfrm>
                <a:off x="3638" y="902"/>
                <a:ext cx="624" cy="226"/>
              </a:xfrm>
              <a:prstGeom prst="rect">
                <a:avLst/>
              </a:prstGeom>
              <a:noFill/>
              <a:ln w="3175">
                <a:solidFill>
                  <a:srgbClr val="CDCDCD"/>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3758" name="Rectangle 78">
                <a:extLst>
                  <a:ext uri="{FF2B5EF4-FFF2-40B4-BE49-F238E27FC236}">
                    <a16:creationId xmlns:a16="http://schemas.microsoft.com/office/drawing/2014/main" id="{55C26C57-E404-F831-C16B-6C074AAA8799}"/>
                  </a:ext>
                </a:extLst>
              </p:cNvPr>
              <p:cNvSpPr>
                <a:spLocks noChangeArrowheads="1"/>
              </p:cNvSpPr>
              <p:nvPr/>
            </p:nvSpPr>
            <p:spPr bwMode="auto">
              <a:xfrm>
                <a:off x="3568" y="826"/>
                <a:ext cx="9" cy="227"/>
              </a:xfrm>
              <a:prstGeom prst="rect">
                <a:avLst/>
              </a:prstGeom>
              <a:solidFill>
                <a:srgbClr val="0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59" name="Rectangle 79">
                <a:extLst>
                  <a:ext uri="{FF2B5EF4-FFF2-40B4-BE49-F238E27FC236}">
                    <a16:creationId xmlns:a16="http://schemas.microsoft.com/office/drawing/2014/main" id="{24E6C09F-2DE2-0946-AA7E-0B0ABB641515}"/>
                  </a:ext>
                </a:extLst>
              </p:cNvPr>
              <p:cNvSpPr>
                <a:spLocks noChangeArrowheads="1"/>
              </p:cNvSpPr>
              <p:nvPr/>
            </p:nvSpPr>
            <p:spPr bwMode="auto">
              <a:xfrm>
                <a:off x="3577" y="826"/>
                <a:ext cx="11" cy="227"/>
              </a:xfrm>
              <a:prstGeom prst="rect">
                <a:avLst/>
              </a:prstGeom>
              <a:solidFill>
                <a:srgbClr val="0281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60" name="Rectangle 80">
                <a:extLst>
                  <a:ext uri="{FF2B5EF4-FFF2-40B4-BE49-F238E27FC236}">
                    <a16:creationId xmlns:a16="http://schemas.microsoft.com/office/drawing/2014/main" id="{163DF055-5591-AA55-9297-86DEB4C43BC3}"/>
                  </a:ext>
                </a:extLst>
              </p:cNvPr>
              <p:cNvSpPr>
                <a:spLocks noChangeArrowheads="1"/>
              </p:cNvSpPr>
              <p:nvPr/>
            </p:nvSpPr>
            <p:spPr bwMode="auto">
              <a:xfrm>
                <a:off x="3588" y="826"/>
                <a:ext cx="11" cy="227"/>
              </a:xfrm>
              <a:prstGeom prst="rect">
                <a:avLst/>
              </a:prstGeom>
              <a:solidFill>
                <a:srgbClr val="0482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61" name="Rectangle 81">
                <a:extLst>
                  <a:ext uri="{FF2B5EF4-FFF2-40B4-BE49-F238E27FC236}">
                    <a16:creationId xmlns:a16="http://schemas.microsoft.com/office/drawing/2014/main" id="{9F924B87-C3E4-36D8-0FC4-84C627BC5889}"/>
                  </a:ext>
                </a:extLst>
              </p:cNvPr>
              <p:cNvSpPr>
                <a:spLocks noChangeArrowheads="1"/>
              </p:cNvSpPr>
              <p:nvPr/>
            </p:nvSpPr>
            <p:spPr bwMode="auto">
              <a:xfrm>
                <a:off x="3599" y="826"/>
                <a:ext cx="12" cy="227"/>
              </a:xfrm>
              <a:prstGeom prst="rect">
                <a:avLst/>
              </a:prstGeom>
              <a:solidFill>
                <a:srgbClr val="0682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62" name="Rectangle 82">
                <a:extLst>
                  <a:ext uri="{FF2B5EF4-FFF2-40B4-BE49-F238E27FC236}">
                    <a16:creationId xmlns:a16="http://schemas.microsoft.com/office/drawing/2014/main" id="{7E096116-4916-0441-A087-B844A7F78BDF}"/>
                  </a:ext>
                </a:extLst>
              </p:cNvPr>
              <p:cNvSpPr>
                <a:spLocks noChangeArrowheads="1"/>
              </p:cNvSpPr>
              <p:nvPr/>
            </p:nvSpPr>
            <p:spPr bwMode="auto">
              <a:xfrm>
                <a:off x="3611" y="826"/>
                <a:ext cx="11" cy="227"/>
              </a:xfrm>
              <a:prstGeom prst="rect">
                <a:avLst/>
              </a:prstGeom>
              <a:solidFill>
                <a:srgbClr val="08838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63" name="Rectangle 83">
                <a:extLst>
                  <a:ext uri="{FF2B5EF4-FFF2-40B4-BE49-F238E27FC236}">
                    <a16:creationId xmlns:a16="http://schemas.microsoft.com/office/drawing/2014/main" id="{9464812F-053A-977B-F960-7004E363D00F}"/>
                  </a:ext>
                </a:extLst>
              </p:cNvPr>
              <p:cNvSpPr>
                <a:spLocks noChangeArrowheads="1"/>
              </p:cNvSpPr>
              <p:nvPr/>
            </p:nvSpPr>
            <p:spPr bwMode="auto">
              <a:xfrm>
                <a:off x="3622" y="826"/>
                <a:ext cx="8" cy="227"/>
              </a:xfrm>
              <a:prstGeom prst="rect">
                <a:avLst/>
              </a:prstGeom>
              <a:solidFill>
                <a:srgbClr val="09858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64" name="Rectangle 84">
                <a:extLst>
                  <a:ext uri="{FF2B5EF4-FFF2-40B4-BE49-F238E27FC236}">
                    <a16:creationId xmlns:a16="http://schemas.microsoft.com/office/drawing/2014/main" id="{CEEEE9B7-845A-E915-453B-86A011C80D79}"/>
                  </a:ext>
                </a:extLst>
              </p:cNvPr>
              <p:cNvSpPr>
                <a:spLocks noChangeArrowheads="1"/>
              </p:cNvSpPr>
              <p:nvPr/>
            </p:nvSpPr>
            <p:spPr bwMode="auto">
              <a:xfrm>
                <a:off x="3630" y="826"/>
                <a:ext cx="11" cy="227"/>
              </a:xfrm>
              <a:prstGeom prst="rect">
                <a:avLst/>
              </a:prstGeom>
              <a:solidFill>
                <a:srgbClr val="0B858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65" name="Rectangle 85">
                <a:extLst>
                  <a:ext uri="{FF2B5EF4-FFF2-40B4-BE49-F238E27FC236}">
                    <a16:creationId xmlns:a16="http://schemas.microsoft.com/office/drawing/2014/main" id="{409857E5-4199-8D8D-929C-714F3E0372E2}"/>
                  </a:ext>
                </a:extLst>
              </p:cNvPr>
              <p:cNvSpPr>
                <a:spLocks noChangeArrowheads="1"/>
              </p:cNvSpPr>
              <p:nvPr/>
            </p:nvSpPr>
            <p:spPr bwMode="auto">
              <a:xfrm>
                <a:off x="3641" y="826"/>
                <a:ext cx="8" cy="227"/>
              </a:xfrm>
              <a:prstGeom prst="rect">
                <a:avLst/>
              </a:prstGeom>
              <a:solidFill>
                <a:srgbClr val="0C878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66" name="Rectangle 86">
                <a:extLst>
                  <a:ext uri="{FF2B5EF4-FFF2-40B4-BE49-F238E27FC236}">
                    <a16:creationId xmlns:a16="http://schemas.microsoft.com/office/drawing/2014/main" id="{21690012-F579-DC16-28CD-BF3FEB2C649F}"/>
                  </a:ext>
                </a:extLst>
              </p:cNvPr>
              <p:cNvSpPr>
                <a:spLocks noChangeArrowheads="1"/>
              </p:cNvSpPr>
              <p:nvPr/>
            </p:nvSpPr>
            <p:spPr bwMode="auto">
              <a:xfrm>
                <a:off x="3649" y="826"/>
                <a:ext cx="11" cy="227"/>
              </a:xfrm>
              <a:prstGeom prst="rect">
                <a:avLst/>
              </a:prstGeom>
              <a:solidFill>
                <a:srgbClr val="0E878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67" name="Rectangle 87">
                <a:extLst>
                  <a:ext uri="{FF2B5EF4-FFF2-40B4-BE49-F238E27FC236}">
                    <a16:creationId xmlns:a16="http://schemas.microsoft.com/office/drawing/2014/main" id="{2D862D88-2D26-A0BB-9A12-89DF02A0319B}"/>
                  </a:ext>
                </a:extLst>
              </p:cNvPr>
              <p:cNvSpPr>
                <a:spLocks noChangeArrowheads="1"/>
              </p:cNvSpPr>
              <p:nvPr/>
            </p:nvSpPr>
            <p:spPr bwMode="auto">
              <a:xfrm>
                <a:off x="3660" y="826"/>
                <a:ext cx="11" cy="227"/>
              </a:xfrm>
              <a:prstGeom prst="rect">
                <a:avLst/>
              </a:prstGeom>
              <a:solidFill>
                <a:srgbClr val="10888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68" name="Rectangle 88">
                <a:extLst>
                  <a:ext uri="{FF2B5EF4-FFF2-40B4-BE49-F238E27FC236}">
                    <a16:creationId xmlns:a16="http://schemas.microsoft.com/office/drawing/2014/main" id="{F620DE12-7936-5B96-215C-1A6C20D6CA4B}"/>
                  </a:ext>
                </a:extLst>
              </p:cNvPr>
              <p:cNvSpPr>
                <a:spLocks noChangeArrowheads="1"/>
              </p:cNvSpPr>
              <p:nvPr/>
            </p:nvSpPr>
            <p:spPr bwMode="auto">
              <a:xfrm>
                <a:off x="3671" y="826"/>
                <a:ext cx="12" cy="227"/>
              </a:xfrm>
              <a:prstGeom prst="rect">
                <a:avLst/>
              </a:prstGeom>
              <a:solidFill>
                <a:srgbClr val="12898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69" name="Rectangle 89">
                <a:extLst>
                  <a:ext uri="{FF2B5EF4-FFF2-40B4-BE49-F238E27FC236}">
                    <a16:creationId xmlns:a16="http://schemas.microsoft.com/office/drawing/2014/main" id="{998E5F33-FC02-B0AB-FD19-D7940AB7C9BC}"/>
                  </a:ext>
                </a:extLst>
              </p:cNvPr>
              <p:cNvSpPr>
                <a:spLocks noChangeArrowheads="1"/>
              </p:cNvSpPr>
              <p:nvPr/>
            </p:nvSpPr>
            <p:spPr bwMode="auto">
              <a:xfrm>
                <a:off x="3683" y="826"/>
                <a:ext cx="11" cy="227"/>
              </a:xfrm>
              <a:prstGeom prst="rect">
                <a:avLst/>
              </a:prstGeom>
              <a:solidFill>
                <a:srgbClr val="148A8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70" name="Rectangle 90">
                <a:extLst>
                  <a:ext uri="{FF2B5EF4-FFF2-40B4-BE49-F238E27FC236}">
                    <a16:creationId xmlns:a16="http://schemas.microsoft.com/office/drawing/2014/main" id="{A06348A3-D82D-2968-E46B-602479B15A65}"/>
                  </a:ext>
                </a:extLst>
              </p:cNvPr>
              <p:cNvSpPr>
                <a:spLocks noChangeArrowheads="1"/>
              </p:cNvSpPr>
              <p:nvPr/>
            </p:nvSpPr>
            <p:spPr bwMode="auto">
              <a:xfrm>
                <a:off x="3694" y="826"/>
                <a:ext cx="11" cy="227"/>
              </a:xfrm>
              <a:prstGeom prst="rect">
                <a:avLst/>
              </a:prstGeom>
              <a:solidFill>
                <a:srgbClr val="168B8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71" name="Rectangle 91">
                <a:extLst>
                  <a:ext uri="{FF2B5EF4-FFF2-40B4-BE49-F238E27FC236}">
                    <a16:creationId xmlns:a16="http://schemas.microsoft.com/office/drawing/2014/main" id="{F9457054-5FF0-4DDB-A4C1-C041665ADD65}"/>
                  </a:ext>
                </a:extLst>
              </p:cNvPr>
              <p:cNvSpPr>
                <a:spLocks noChangeArrowheads="1"/>
              </p:cNvSpPr>
              <p:nvPr/>
            </p:nvSpPr>
            <p:spPr bwMode="auto">
              <a:xfrm>
                <a:off x="3705" y="826"/>
                <a:ext cx="11" cy="227"/>
              </a:xfrm>
              <a:prstGeom prst="rect">
                <a:avLst/>
              </a:prstGeom>
              <a:solidFill>
                <a:srgbClr val="188C8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72" name="Rectangle 92">
                <a:extLst>
                  <a:ext uri="{FF2B5EF4-FFF2-40B4-BE49-F238E27FC236}">
                    <a16:creationId xmlns:a16="http://schemas.microsoft.com/office/drawing/2014/main" id="{26660362-7173-9FE8-E86B-7E1C33009FEC}"/>
                  </a:ext>
                </a:extLst>
              </p:cNvPr>
              <p:cNvSpPr>
                <a:spLocks noChangeArrowheads="1"/>
              </p:cNvSpPr>
              <p:nvPr/>
            </p:nvSpPr>
            <p:spPr bwMode="auto">
              <a:xfrm>
                <a:off x="3716" y="826"/>
                <a:ext cx="12" cy="227"/>
              </a:xfrm>
              <a:prstGeom prst="rect">
                <a:avLst/>
              </a:prstGeom>
              <a:solidFill>
                <a:srgbClr val="1A8C8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73" name="Rectangle 93">
                <a:extLst>
                  <a:ext uri="{FF2B5EF4-FFF2-40B4-BE49-F238E27FC236}">
                    <a16:creationId xmlns:a16="http://schemas.microsoft.com/office/drawing/2014/main" id="{C9FEB6FD-CDF6-C112-9C70-5C29B8E0D20A}"/>
                  </a:ext>
                </a:extLst>
              </p:cNvPr>
              <p:cNvSpPr>
                <a:spLocks noChangeArrowheads="1"/>
              </p:cNvSpPr>
              <p:nvPr/>
            </p:nvSpPr>
            <p:spPr bwMode="auto">
              <a:xfrm>
                <a:off x="3728" y="826"/>
                <a:ext cx="11" cy="227"/>
              </a:xfrm>
              <a:prstGeom prst="rect">
                <a:avLst/>
              </a:prstGeom>
              <a:solidFill>
                <a:srgbClr val="1C8D8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74" name="Rectangle 94">
                <a:extLst>
                  <a:ext uri="{FF2B5EF4-FFF2-40B4-BE49-F238E27FC236}">
                    <a16:creationId xmlns:a16="http://schemas.microsoft.com/office/drawing/2014/main" id="{D0492E1C-6AEE-0A96-E9B8-485031D70702}"/>
                  </a:ext>
                </a:extLst>
              </p:cNvPr>
              <p:cNvSpPr>
                <a:spLocks noChangeArrowheads="1"/>
              </p:cNvSpPr>
              <p:nvPr/>
            </p:nvSpPr>
            <p:spPr bwMode="auto">
              <a:xfrm>
                <a:off x="3739" y="826"/>
                <a:ext cx="8" cy="227"/>
              </a:xfrm>
              <a:prstGeom prst="rect">
                <a:avLst/>
              </a:prstGeom>
              <a:solidFill>
                <a:srgbClr val="1D8F8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75" name="Rectangle 95">
                <a:extLst>
                  <a:ext uri="{FF2B5EF4-FFF2-40B4-BE49-F238E27FC236}">
                    <a16:creationId xmlns:a16="http://schemas.microsoft.com/office/drawing/2014/main" id="{418831CF-94B0-44C6-4004-D2E2FC06D921}"/>
                  </a:ext>
                </a:extLst>
              </p:cNvPr>
              <p:cNvSpPr>
                <a:spLocks noChangeArrowheads="1"/>
              </p:cNvSpPr>
              <p:nvPr/>
            </p:nvSpPr>
            <p:spPr bwMode="auto">
              <a:xfrm>
                <a:off x="3747" y="826"/>
                <a:ext cx="12" cy="227"/>
              </a:xfrm>
              <a:prstGeom prst="rect">
                <a:avLst/>
              </a:prstGeom>
              <a:solidFill>
                <a:srgbClr val="1F8F8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76" name="Rectangle 96">
                <a:extLst>
                  <a:ext uri="{FF2B5EF4-FFF2-40B4-BE49-F238E27FC236}">
                    <a16:creationId xmlns:a16="http://schemas.microsoft.com/office/drawing/2014/main" id="{0CD2763C-1F0B-76A3-021C-43215D5687C2}"/>
                  </a:ext>
                </a:extLst>
              </p:cNvPr>
              <p:cNvSpPr>
                <a:spLocks noChangeArrowheads="1"/>
              </p:cNvSpPr>
              <p:nvPr/>
            </p:nvSpPr>
            <p:spPr bwMode="auto">
              <a:xfrm>
                <a:off x="3759" y="826"/>
                <a:ext cx="7" cy="227"/>
              </a:xfrm>
              <a:prstGeom prst="rect">
                <a:avLst/>
              </a:prstGeom>
              <a:solidFill>
                <a:srgbClr val="2091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77" name="Rectangle 97">
                <a:extLst>
                  <a:ext uri="{FF2B5EF4-FFF2-40B4-BE49-F238E27FC236}">
                    <a16:creationId xmlns:a16="http://schemas.microsoft.com/office/drawing/2014/main" id="{594F2DA6-EF0A-35F8-84D7-77C6EDBD1B90}"/>
                  </a:ext>
                </a:extLst>
              </p:cNvPr>
              <p:cNvSpPr>
                <a:spLocks noChangeArrowheads="1"/>
              </p:cNvSpPr>
              <p:nvPr/>
            </p:nvSpPr>
            <p:spPr bwMode="auto">
              <a:xfrm>
                <a:off x="3766" y="826"/>
                <a:ext cx="12" cy="227"/>
              </a:xfrm>
              <a:prstGeom prst="rect">
                <a:avLst/>
              </a:prstGeom>
              <a:solidFill>
                <a:srgbClr val="2291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78" name="Rectangle 98">
                <a:extLst>
                  <a:ext uri="{FF2B5EF4-FFF2-40B4-BE49-F238E27FC236}">
                    <a16:creationId xmlns:a16="http://schemas.microsoft.com/office/drawing/2014/main" id="{E57BFDA0-015B-4447-2276-D46E25C92155}"/>
                  </a:ext>
                </a:extLst>
              </p:cNvPr>
              <p:cNvSpPr>
                <a:spLocks noChangeArrowheads="1"/>
              </p:cNvSpPr>
              <p:nvPr/>
            </p:nvSpPr>
            <p:spPr bwMode="auto">
              <a:xfrm>
                <a:off x="3778" y="826"/>
                <a:ext cx="11" cy="227"/>
              </a:xfrm>
              <a:prstGeom prst="rect">
                <a:avLst/>
              </a:prstGeom>
              <a:solidFill>
                <a:srgbClr val="24929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79" name="Rectangle 99">
                <a:extLst>
                  <a:ext uri="{FF2B5EF4-FFF2-40B4-BE49-F238E27FC236}">
                    <a16:creationId xmlns:a16="http://schemas.microsoft.com/office/drawing/2014/main" id="{41652469-67F7-D528-333E-9E3D771E903E}"/>
                  </a:ext>
                </a:extLst>
              </p:cNvPr>
              <p:cNvSpPr>
                <a:spLocks noChangeArrowheads="1"/>
              </p:cNvSpPr>
              <p:nvPr/>
            </p:nvSpPr>
            <p:spPr bwMode="auto">
              <a:xfrm>
                <a:off x="3789" y="826"/>
                <a:ext cx="11" cy="227"/>
              </a:xfrm>
              <a:prstGeom prst="rect">
                <a:avLst/>
              </a:prstGeom>
              <a:solidFill>
                <a:srgbClr val="26939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80" name="Rectangle 100">
                <a:extLst>
                  <a:ext uri="{FF2B5EF4-FFF2-40B4-BE49-F238E27FC236}">
                    <a16:creationId xmlns:a16="http://schemas.microsoft.com/office/drawing/2014/main" id="{E84E68E2-5E4B-7049-9C50-7E1BCB143D7F}"/>
                  </a:ext>
                </a:extLst>
              </p:cNvPr>
              <p:cNvSpPr>
                <a:spLocks noChangeArrowheads="1"/>
              </p:cNvSpPr>
              <p:nvPr/>
            </p:nvSpPr>
            <p:spPr bwMode="auto">
              <a:xfrm>
                <a:off x="3800" y="826"/>
                <a:ext cx="12" cy="227"/>
              </a:xfrm>
              <a:prstGeom prst="rect">
                <a:avLst/>
              </a:prstGeom>
              <a:solidFill>
                <a:srgbClr val="28949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81" name="Rectangle 101">
                <a:extLst>
                  <a:ext uri="{FF2B5EF4-FFF2-40B4-BE49-F238E27FC236}">
                    <a16:creationId xmlns:a16="http://schemas.microsoft.com/office/drawing/2014/main" id="{0FC0C393-CB2C-B7B2-C9CA-BA8F94AFBC36}"/>
                  </a:ext>
                </a:extLst>
              </p:cNvPr>
              <p:cNvSpPr>
                <a:spLocks noChangeArrowheads="1"/>
              </p:cNvSpPr>
              <p:nvPr/>
            </p:nvSpPr>
            <p:spPr bwMode="auto">
              <a:xfrm>
                <a:off x="3812" y="826"/>
                <a:ext cx="13" cy="227"/>
              </a:xfrm>
              <a:prstGeom prst="rect">
                <a:avLst/>
              </a:prstGeom>
              <a:solidFill>
                <a:srgbClr val="2A959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82" name="Rectangle 102">
                <a:extLst>
                  <a:ext uri="{FF2B5EF4-FFF2-40B4-BE49-F238E27FC236}">
                    <a16:creationId xmlns:a16="http://schemas.microsoft.com/office/drawing/2014/main" id="{152E40EC-E955-C925-4F34-A7BACFC81CEB}"/>
                  </a:ext>
                </a:extLst>
              </p:cNvPr>
              <p:cNvSpPr>
                <a:spLocks noChangeArrowheads="1"/>
              </p:cNvSpPr>
              <p:nvPr/>
            </p:nvSpPr>
            <p:spPr bwMode="auto">
              <a:xfrm>
                <a:off x="3825" y="826"/>
                <a:ext cx="13" cy="227"/>
              </a:xfrm>
              <a:prstGeom prst="rect">
                <a:avLst/>
              </a:prstGeom>
              <a:solidFill>
                <a:srgbClr val="2C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83" name="Rectangle 103">
                <a:extLst>
                  <a:ext uri="{FF2B5EF4-FFF2-40B4-BE49-F238E27FC236}">
                    <a16:creationId xmlns:a16="http://schemas.microsoft.com/office/drawing/2014/main" id="{7FE52784-40D0-79CE-087C-7D5D8F74BFA3}"/>
                  </a:ext>
                </a:extLst>
              </p:cNvPr>
              <p:cNvSpPr>
                <a:spLocks noChangeArrowheads="1"/>
              </p:cNvSpPr>
              <p:nvPr/>
            </p:nvSpPr>
            <p:spPr bwMode="auto">
              <a:xfrm>
                <a:off x="3838" y="826"/>
                <a:ext cx="12" cy="227"/>
              </a:xfrm>
              <a:prstGeom prst="rect">
                <a:avLst/>
              </a:prstGeom>
              <a:solidFill>
                <a:srgbClr val="2E979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84" name="Rectangle 104">
                <a:extLst>
                  <a:ext uri="{FF2B5EF4-FFF2-40B4-BE49-F238E27FC236}">
                    <a16:creationId xmlns:a16="http://schemas.microsoft.com/office/drawing/2014/main" id="{95EC3ECC-6523-B4E4-ADA9-8E35A302EF60}"/>
                  </a:ext>
                </a:extLst>
              </p:cNvPr>
              <p:cNvSpPr>
                <a:spLocks noChangeArrowheads="1"/>
              </p:cNvSpPr>
              <p:nvPr/>
            </p:nvSpPr>
            <p:spPr bwMode="auto">
              <a:xfrm>
                <a:off x="3850" y="826"/>
                <a:ext cx="11" cy="227"/>
              </a:xfrm>
              <a:prstGeom prst="rect">
                <a:avLst/>
              </a:prstGeom>
              <a:solidFill>
                <a:srgbClr val="30989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85" name="Rectangle 105">
                <a:extLst>
                  <a:ext uri="{FF2B5EF4-FFF2-40B4-BE49-F238E27FC236}">
                    <a16:creationId xmlns:a16="http://schemas.microsoft.com/office/drawing/2014/main" id="{EFD42E5F-A630-F01D-5029-C1924CA1EC41}"/>
                  </a:ext>
                </a:extLst>
              </p:cNvPr>
              <p:cNvSpPr>
                <a:spLocks noChangeArrowheads="1"/>
              </p:cNvSpPr>
              <p:nvPr/>
            </p:nvSpPr>
            <p:spPr bwMode="auto">
              <a:xfrm>
                <a:off x="3861" y="826"/>
                <a:ext cx="11" cy="227"/>
              </a:xfrm>
              <a:prstGeom prst="rect">
                <a:avLst/>
              </a:prstGeom>
              <a:solidFill>
                <a:srgbClr val="32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86" name="Rectangle 106">
                <a:extLst>
                  <a:ext uri="{FF2B5EF4-FFF2-40B4-BE49-F238E27FC236}">
                    <a16:creationId xmlns:a16="http://schemas.microsoft.com/office/drawing/2014/main" id="{74DB4772-9B2B-EF3B-BB51-502F22CD8510}"/>
                  </a:ext>
                </a:extLst>
              </p:cNvPr>
              <p:cNvSpPr>
                <a:spLocks noChangeArrowheads="1"/>
              </p:cNvSpPr>
              <p:nvPr/>
            </p:nvSpPr>
            <p:spPr bwMode="auto">
              <a:xfrm>
                <a:off x="3872" y="826"/>
                <a:ext cx="12" cy="227"/>
              </a:xfrm>
              <a:prstGeom prst="rect">
                <a:avLst/>
              </a:prstGeom>
              <a:solidFill>
                <a:srgbClr val="349A9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87" name="Rectangle 107">
                <a:extLst>
                  <a:ext uri="{FF2B5EF4-FFF2-40B4-BE49-F238E27FC236}">
                    <a16:creationId xmlns:a16="http://schemas.microsoft.com/office/drawing/2014/main" id="{00E2817D-F7BF-6ED3-9A50-3A4ACB7F4B1E}"/>
                  </a:ext>
                </a:extLst>
              </p:cNvPr>
              <p:cNvSpPr>
                <a:spLocks noChangeArrowheads="1"/>
              </p:cNvSpPr>
              <p:nvPr/>
            </p:nvSpPr>
            <p:spPr bwMode="auto">
              <a:xfrm>
                <a:off x="3884" y="826"/>
                <a:ext cx="10" cy="227"/>
              </a:xfrm>
              <a:prstGeom prst="rect">
                <a:avLst/>
              </a:prstGeom>
              <a:solidFill>
                <a:srgbClr val="369B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88" name="Rectangle 108">
                <a:extLst>
                  <a:ext uri="{FF2B5EF4-FFF2-40B4-BE49-F238E27FC236}">
                    <a16:creationId xmlns:a16="http://schemas.microsoft.com/office/drawing/2014/main" id="{8617867F-6493-2382-0339-C54885D2066E}"/>
                  </a:ext>
                </a:extLst>
              </p:cNvPr>
              <p:cNvSpPr>
                <a:spLocks noChangeArrowheads="1"/>
              </p:cNvSpPr>
              <p:nvPr/>
            </p:nvSpPr>
            <p:spPr bwMode="auto">
              <a:xfrm>
                <a:off x="3894" y="826"/>
                <a:ext cx="11" cy="227"/>
              </a:xfrm>
              <a:prstGeom prst="rect">
                <a:avLst/>
              </a:prstGeom>
              <a:solidFill>
                <a:srgbClr val="389C9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89" name="Rectangle 109">
                <a:extLst>
                  <a:ext uri="{FF2B5EF4-FFF2-40B4-BE49-F238E27FC236}">
                    <a16:creationId xmlns:a16="http://schemas.microsoft.com/office/drawing/2014/main" id="{55FB5880-C6A5-4F21-1A41-4549992EAE7E}"/>
                  </a:ext>
                </a:extLst>
              </p:cNvPr>
              <p:cNvSpPr>
                <a:spLocks noChangeArrowheads="1"/>
              </p:cNvSpPr>
              <p:nvPr/>
            </p:nvSpPr>
            <p:spPr bwMode="auto">
              <a:xfrm>
                <a:off x="3905" y="826"/>
                <a:ext cx="12" cy="227"/>
              </a:xfrm>
              <a:prstGeom prst="rect">
                <a:avLst/>
              </a:prstGeom>
              <a:solidFill>
                <a:srgbClr val="3A9D9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90" name="Rectangle 110">
                <a:extLst>
                  <a:ext uri="{FF2B5EF4-FFF2-40B4-BE49-F238E27FC236}">
                    <a16:creationId xmlns:a16="http://schemas.microsoft.com/office/drawing/2014/main" id="{FB3A3691-9D8A-B986-9D01-6EFC9FB647CC}"/>
                  </a:ext>
                </a:extLst>
              </p:cNvPr>
              <p:cNvSpPr>
                <a:spLocks noChangeArrowheads="1"/>
              </p:cNvSpPr>
              <p:nvPr/>
            </p:nvSpPr>
            <p:spPr bwMode="auto">
              <a:xfrm>
                <a:off x="3917" y="826"/>
                <a:ext cx="12" cy="227"/>
              </a:xfrm>
              <a:prstGeom prst="rect">
                <a:avLst/>
              </a:prstGeom>
              <a:solidFill>
                <a:srgbClr val="3C9E9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91" name="Rectangle 111">
                <a:extLst>
                  <a:ext uri="{FF2B5EF4-FFF2-40B4-BE49-F238E27FC236}">
                    <a16:creationId xmlns:a16="http://schemas.microsoft.com/office/drawing/2014/main" id="{0AD2E339-6C96-0290-B2DA-B8ADCEC13AF1}"/>
                  </a:ext>
                </a:extLst>
              </p:cNvPr>
              <p:cNvSpPr>
                <a:spLocks noChangeArrowheads="1"/>
              </p:cNvSpPr>
              <p:nvPr/>
            </p:nvSpPr>
            <p:spPr bwMode="auto">
              <a:xfrm>
                <a:off x="3929" y="826"/>
                <a:ext cx="13" cy="227"/>
              </a:xfrm>
              <a:prstGeom prst="rect">
                <a:avLst/>
              </a:prstGeom>
              <a:solidFill>
                <a:srgbClr val="3E9F9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92" name="Rectangle 112">
                <a:extLst>
                  <a:ext uri="{FF2B5EF4-FFF2-40B4-BE49-F238E27FC236}">
                    <a16:creationId xmlns:a16="http://schemas.microsoft.com/office/drawing/2014/main" id="{62C6BEBA-6EBC-62C8-BD83-15A84A64F6D1}"/>
                  </a:ext>
                </a:extLst>
              </p:cNvPr>
              <p:cNvSpPr>
                <a:spLocks noChangeArrowheads="1"/>
              </p:cNvSpPr>
              <p:nvPr/>
            </p:nvSpPr>
            <p:spPr bwMode="auto">
              <a:xfrm>
                <a:off x="3942" y="826"/>
                <a:ext cx="13" cy="227"/>
              </a:xfrm>
              <a:prstGeom prst="rect">
                <a:avLst/>
              </a:prstGeom>
              <a:solidFill>
                <a:srgbClr val="40A0A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93" name="Rectangle 113">
                <a:extLst>
                  <a:ext uri="{FF2B5EF4-FFF2-40B4-BE49-F238E27FC236}">
                    <a16:creationId xmlns:a16="http://schemas.microsoft.com/office/drawing/2014/main" id="{C5156FF9-2567-9B4B-4161-20E8A6301005}"/>
                  </a:ext>
                </a:extLst>
              </p:cNvPr>
              <p:cNvSpPr>
                <a:spLocks noChangeArrowheads="1"/>
              </p:cNvSpPr>
              <p:nvPr/>
            </p:nvSpPr>
            <p:spPr bwMode="auto">
              <a:xfrm>
                <a:off x="3955" y="826"/>
                <a:ext cx="12" cy="227"/>
              </a:xfrm>
              <a:prstGeom prst="rect">
                <a:avLst/>
              </a:prstGeom>
              <a:solidFill>
                <a:srgbClr val="42A1A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94" name="Rectangle 114">
                <a:extLst>
                  <a:ext uri="{FF2B5EF4-FFF2-40B4-BE49-F238E27FC236}">
                    <a16:creationId xmlns:a16="http://schemas.microsoft.com/office/drawing/2014/main" id="{726FE347-AD18-4E8C-014A-0043F34C6664}"/>
                  </a:ext>
                </a:extLst>
              </p:cNvPr>
              <p:cNvSpPr>
                <a:spLocks noChangeArrowheads="1"/>
              </p:cNvSpPr>
              <p:nvPr/>
            </p:nvSpPr>
            <p:spPr bwMode="auto">
              <a:xfrm>
                <a:off x="3967" y="826"/>
                <a:ext cx="11" cy="227"/>
              </a:xfrm>
              <a:prstGeom prst="rect">
                <a:avLst/>
              </a:prstGeom>
              <a:solidFill>
                <a:srgbClr val="44A2A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95" name="Rectangle 115">
                <a:extLst>
                  <a:ext uri="{FF2B5EF4-FFF2-40B4-BE49-F238E27FC236}">
                    <a16:creationId xmlns:a16="http://schemas.microsoft.com/office/drawing/2014/main" id="{ACDC5393-1606-21C1-DA0F-07AA6FE56059}"/>
                  </a:ext>
                </a:extLst>
              </p:cNvPr>
              <p:cNvSpPr>
                <a:spLocks noChangeArrowheads="1"/>
              </p:cNvSpPr>
              <p:nvPr/>
            </p:nvSpPr>
            <p:spPr bwMode="auto">
              <a:xfrm>
                <a:off x="3978" y="826"/>
                <a:ext cx="11" cy="227"/>
              </a:xfrm>
              <a:prstGeom prst="rect">
                <a:avLst/>
              </a:prstGeom>
              <a:solidFill>
                <a:srgbClr val="46A3A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96" name="Rectangle 116">
                <a:extLst>
                  <a:ext uri="{FF2B5EF4-FFF2-40B4-BE49-F238E27FC236}">
                    <a16:creationId xmlns:a16="http://schemas.microsoft.com/office/drawing/2014/main" id="{CB51A044-E60A-BE8A-D091-256A5F083A1A}"/>
                  </a:ext>
                </a:extLst>
              </p:cNvPr>
              <p:cNvSpPr>
                <a:spLocks noChangeArrowheads="1"/>
              </p:cNvSpPr>
              <p:nvPr/>
            </p:nvSpPr>
            <p:spPr bwMode="auto">
              <a:xfrm>
                <a:off x="3989" y="826"/>
                <a:ext cx="11" cy="227"/>
              </a:xfrm>
              <a:prstGeom prst="rect">
                <a:avLst/>
              </a:prstGeom>
              <a:solidFill>
                <a:srgbClr val="48A3A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97" name="Rectangle 117">
                <a:extLst>
                  <a:ext uri="{FF2B5EF4-FFF2-40B4-BE49-F238E27FC236}">
                    <a16:creationId xmlns:a16="http://schemas.microsoft.com/office/drawing/2014/main" id="{3C4A0E11-0513-00D1-5C68-73DDFF60D46C}"/>
                  </a:ext>
                </a:extLst>
              </p:cNvPr>
              <p:cNvSpPr>
                <a:spLocks noChangeArrowheads="1"/>
              </p:cNvSpPr>
              <p:nvPr/>
            </p:nvSpPr>
            <p:spPr bwMode="auto">
              <a:xfrm>
                <a:off x="4000" y="826"/>
                <a:ext cx="11" cy="227"/>
              </a:xfrm>
              <a:prstGeom prst="rect">
                <a:avLst/>
              </a:prstGeom>
              <a:solidFill>
                <a:srgbClr val="4AA4A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98" name="Rectangle 118">
                <a:extLst>
                  <a:ext uri="{FF2B5EF4-FFF2-40B4-BE49-F238E27FC236}">
                    <a16:creationId xmlns:a16="http://schemas.microsoft.com/office/drawing/2014/main" id="{F0A2A302-41A9-9FE0-5F66-8388FA466259}"/>
                  </a:ext>
                </a:extLst>
              </p:cNvPr>
              <p:cNvSpPr>
                <a:spLocks noChangeArrowheads="1"/>
              </p:cNvSpPr>
              <p:nvPr/>
            </p:nvSpPr>
            <p:spPr bwMode="auto">
              <a:xfrm>
                <a:off x="4011" y="826"/>
                <a:ext cx="11" cy="227"/>
              </a:xfrm>
              <a:prstGeom prst="rect">
                <a:avLst/>
              </a:prstGeom>
              <a:solidFill>
                <a:srgbClr val="4C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799" name="Rectangle 119">
                <a:extLst>
                  <a:ext uri="{FF2B5EF4-FFF2-40B4-BE49-F238E27FC236}">
                    <a16:creationId xmlns:a16="http://schemas.microsoft.com/office/drawing/2014/main" id="{0BC45EF7-A7C6-8EB2-3200-3CD029EFEBA5}"/>
                  </a:ext>
                </a:extLst>
              </p:cNvPr>
              <p:cNvSpPr>
                <a:spLocks noChangeArrowheads="1"/>
              </p:cNvSpPr>
              <p:nvPr/>
            </p:nvSpPr>
            <p:spPr bwMode="auto">
              <a:xfrm>
                <a:off x="4022" y="826"/>
                <a:ext cx="6" cy="227"/>
              </a:xfrm>
              <a:prstGeom prst="rect">
                <a:avLst/>
              </a:prstGeom>
              <a:solidFill>
                <a:srgbClr val="4DA7A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00" name="Rectangle 120">
                <a:extLst>
                  <a:ext uri="{FF2B5EF4-FFF2-40B4-BE49-F238E27FC236}">
                    <a16:creationId xmlns:a16="http://schemas.microsoft.com/office/drawing/2014/main" id="{D4DEAFD3-68E7-5BEB-D9E6-BB4DB1592B88}"/>
                  </a:ext>
                </a:extLst>
              </p:cNvPr>
              <p:cNvSpPr>
                <a:spLocks noChangeArrowheads="1"/>
              </p:cNvSpPr>
              <p:nvPr/>
            </p:nvSpPr>
            <p:spPr bwMode="auto">
              <a:xfrm>
                <a:off x="4028" y="826"/>
                <a:ext cx="12" cy="227"/>
              </a:xfrm>
              <a:prstGeom prst="rect">
                <a:avLst/>
              </a:prstGeom>
              <a:solidFill>
                <a:srgbClr val="4FA7A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01" name="Rectangle 121">
                <a:extLst>
                  <a:ext uri="{FF2B5EF4-FFF2-40B4-BE49-F238E27FC236}">
                    <a16:creationId xmlns:a16="http://schemas.microsoft.com/office/drawing/2014/main" id="{77AC1235-58A6-DCB9-3955-05EC45BAB6E9}"/>
                  </a:ext>
                </a:extLst>
              </p:cNvPr>
              <p:cNvSpPr>
                <a:spLocks noChangeArrowheads="1"/>
              </p:cNvSpPr>
              <p:nvPr/>
            </p:nvSpPr>
            <p:spPr bwMode="auto">
              <a:xfrm>
                <a:off x="4040" y="826"/>
                <a:ext cx="13" cy="227"/>
              </a:xfrm>
              <a:prstGeom prst="rect">
                <a:avLst/>
              </a:prstGeom>
              <a:solidFill>
                <a:srgbClr val="51A8A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02" name="Rectangle 122">
                <a:extLst>
                  <a:ext uri="{FF2B5EF4-FFF2-40B4-BE49-F238E27FC236}">
                    <a16:creationId xmlns:a16="http://schemas.microsoft.com/office/drawing/2014/main" id="{BF13C0A5-6EDE-F9FA-5592-A880BFE0E784}"/>
                  </a:ext>
                </a:extLst>
              </p:cNvPr>
              <p:cNvSpPr>
                <a:spLocks noChangeArrowheads="1"/>
              </p:cNvSpPr>
              <p:nvPr/>
            </p:nvSpPr>
            <p:spPr bwMode="auto">
              <a:xfrm>
                <a:off x="4053" y="826"/>
                <a:ext cx="13" cy="227"/>
              </a:xfrm>
              <a:prstGeom prst="rect">
                <a:avLst/>
              </a:prstGeom>
              <a:solidFill>
                <a:srgbClr val="53A9A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03" name="Rectangle 123">
                <a:extLst>
                  <a:ext uri="{FF2B5EF4-FFF2-40B4-BE49-F238E27FC236}">
                    <a16:creationId xmlns:a16="http://schemas.microsoft.com/office/drawing/2014/main" id="{3544CC06-0870-1C0A-9616-4731FB8E247D}"/>
                  </a:ext>
                </a:extLst>
              </p:cNvPr>
              <p:cNvSpPr>
                <a:spLocks noChangeArrowheads="1"/>
              </p:cNvSpPr>
              <p:nvPr/>
            </p:nvSpPr>
            <p:spPr bwMode="auto">
              <a:xfrm>
                <a:off x="4066" y="826"/>
                <a:ext cx="12" cy="227"/>
              </a:xfrm>
              <a:prstGeom prst="rect">
                <a:avLst/>
              </a:prstGeom>
              <a:solidFill>
                <a:srgbClr val="55AAA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04" name="Rectangle 124">
                <a:extLst>
                  <a:ext uri="{FF2B5EF4-FFF2-40B4-BE49-F238E27FC236}">
                    <a16:creationId xmlns:a16="http://schemas.microsoft.com/office/drawing/2014/main" id="{F66DE5C6-F2D6-7E57-5F0A-AA4BCDCDD8E6}"/>
                  </a:ext>
                </a:extLst>
              </p:cNvPr>
              <p:cNvSpPr>
                <a:spLocks noChangeArrowheads="1"/>
              </p:cNvSpPr>
              <p:nvPr/>
            </p:nvSpPr>
            <p:spPr bwMode="auto">
              <a:xfrm>
                <a:off x="4078" y="826"/>
                <a:ext cx="12" cy="227"/>
              </a:xfrm>
              <a:prstGeom prst="rect">
                <a:avLst/>
              </a:prstGeom>
              <a:solidFill>
                <a:srgbClr val="57ABA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05" name="Rectangle 125">
                <a:extLst>
                  <a:ext uri="{FF2B5EF4-FFF2-40B4-BE49-F238E27FC236}">
                    <a16:creationId xmlns:a16="http://schemas.microsoft.com/office/drawing/2014/main" id="{1EBFF9DE-F45D-51FC-CFEC-EAB174200514}"/>
                  </a:ext>
                </a:extLst>
              </p:cNvPr>
              <p:cNvSpPr>
                <a:spLocks noChangeArrowheads="1"/>
              </p:cNvSpPr>
              <p:nvPr/>
            </p:nvSpPr>
            <p:spPr bwMode="auto">
              <a:xfrm>
                <a:off x="4090" y="826"/>
                <a:ext cx="11" cy="227"/>
              </a:xfrm>
              <a:prstGeom prst="rect">
                <a:avLst/>
              </a:prstGeom>
              <a:solidFill>
                <a:srgbClr val="59ACA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06" name="Rectangle 126">
                <a:extLst>
                  <a:ext uri="{FF2B5EF4-FFF2-40B4-BE49-F238E27FC236}">
                    <a16:creationId xmlns:a16="http://schemas.microsoft.com/office/drawing/2014/main" id="{87D813E5-9880-27F6-9F40-C53B83600ED3}"/>
                  </a:ext>
                </a:extLst>
              </p:cNvPr>
              <p:cNvSpPr>
                <a:spLocks noChangeArrowheads="1"/>
              </p:cNvSpPr>
              <p:nvPr/>
            </p:nvSpPr>
            <p:spPr bwMode="auto">
              <a:xfrm>
                <a:off x="4101" y="826"/>
                <a:ext cx="10" cy="227"/>
              </a:xfrm>
              <a:prstGeom prst="rect">
                <a:avLst/>
              </a:prstGeom>
              <a:solidFill>
                <a:srgbClr val="5BAD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07" name="Rectangle 127">
                <a:extLst>
                  <a:ext uri="{FF2B5EF4-FFF2-40B4-BE49-F238E27FC236}">
                    <a16:creationId xmlns:a16="http://schemas.microsoft.com/office/drawing/2014/main" id="{4FDD5239-F850-30DC-23AE-9D1C46DAB491}"/>
                  </a:ext>
                </a:extLst>
              </p:cNvPr>
              <p:cNvSpPr>
                <a:spLocks noChangeArrowheads="1"/>
              </p:cNvSpPr>
              <p:nvPr/>
            </p:nvSpPr>
            <p:spPr bwMode="auto">
              <a:xfrm>
                <a:off x="4111" y="826"/>
                <a:ext cx="13" cy="227"/>
              </a:xfrm>
              <a:prstGeom prst="rect">
                <a:avLst/>
              </a:prstGeom>
              <a:solidFill>
                <a:srgbClr val="5DAEA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08" name="Rectangle 128">
                <a:extLst>
                  <a:ext uri="{FF2B5EF4-FFF2-40B4-BE49-F238E27FC236}">
                    <a16:creationId xmlns:a16="http://schemas.microsoft.com/office/drawing/2014/main" id="{81644583-0A77-5972-FE6D-7C4C9C5E6139}"/>
                  </a:ext>
                </a:extLst>
              </p:cNvPr>
              <p:cNvSpPr>
                <a:spLocks noChangeArrowheads="1"/>
              </p:cNvSpPr>
              <p:nvPr/>
            </p:nvSpPr>
            <p:spPr bwMode="auto">
              <a:xfrm>
                <a:off x="4124" y="826"/>
                <a:ext cx="13" cy="227"/>
              </a:xfrm>
              <a:prstGeom prst="rect">
                <a:avLst/>
              </a:prstGeom>
              <a:solidFill>
                <a:srgbClr val="5FAFA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09" name="Rectangle 129">
                <a:extLst>
                  <a:ext uri="{FF2B5EF4-FFF2-40B4-BE49-F238E27FC236}">
                    <a16:creationId xmlns:a16="http://schemas.microsoft.com/office/drawing/2014/main" id="{2DAD167F-DD62-D037-AEFA-F84EE857B6FB}"/>
                  </a:ext>
                </a:extLst>
              </p:cNvPr>
              <p:cNvSpPr>
                <a:spLocks noChangeArrowheads="1"/>
              </p:cNvSpPr>
              <p:nvPr/>
            </p:nvSpPr>
            <p:spPr bwMode="auto">
              <a:xfrm>
                <a:off x="4137" y="826"/>
                <a:ext cx="11" cy="227"/>
              </a:xfrm>
              <a:prstGeom prst="rect">
                <a:avLst/>
              </a:prstGeom>
              <a:solidFill>
                <a:srgbClr val="61B0B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10" name="Rectangle 130">
                <a:extLst>
                  <a:ext uri="{FF2B5EF4-FFF2-40B4-BE49-F238E27FC236}">
                    <a16:creationId xmlns:a16="http://schemas.microsoft.com/office/drawing/2014/main" id="{A6586476-5100-2567-3084-E61D02100102}"/>
                  </a:ext>
                </a:extLst>
              </p:cNvPr>
              <p:cNvSpPr>
                <a:spLocks noChangeArrowheads="1"/>
              </p:cNvSpPr>
              <p:nvPr/>
            </p:nvSpPr>
            <p:spPr bwMode="auto">
              <a:xfrm>
                <a:off x="4148" y="826"/>
                <a:ext cx="9" cy="227"/>
              </a:xfrm>
              <a:prstGeom prst="rect">
                <a:avLst/>
              </a:prstGeom>
              <a:solidFill>
                <a:srgbClr val="6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11" name="Rectangle 131">
                <a:extLst>
                  <a:ext uri="{FF2B5EF4-FFF2-40B4-BE49-F238E27FC236}">
                    <a16:creationId xmlns:a16="http://schemas.microsoft.com/office/drawing/2014/main" id="{4E356AFE-0E50-6D98-0A82-D00BCE16B68B}"/>
                  </a:ext>
                </a:extLst>
              </p:cNvPr>
              <p:cNvSpPr>
                <a:spLocks noChangeArrowheads="1"/>
              </p:cNvSpPr>
              <p:nvPr/>
            </p:nvSpPr>
            <p:spPr bwMode="auto">
              <a:xfrm>
                <a:off x="4157" y="826"/>
                <a:ext cx="10" cy="227"/>
              </a:xfrm>
              <a:prstGeom prst="rect">
                <a:avLst/>
              </a:prstGeom>
              <a:solidFill>
                <a:srgbClr val="64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12" name="Rectangle 132">
                <a:extLst>
                  <a:ext uri="{FF2B5EF4-FFF2-40B4-BE49-F238E27FC236}">
                    <a16:creationId xmlns:a16="http://schemas.microsoft.com/office/drawing/2014/main" id="{01DDE654-E160-DED9-B26C-BE9072D044D0}"/>
                  </a:ext>
                </a:extLst>
              </p:cNvPr>
              <p:cNvSpPr>
                <a:spLocks noChangeArrowheads="1"/>
              </p:cNvSpPr>
              <p:nvPr/>
            </p:nvSpPr>
            <p:spPr bwMode="auto">
              <a:xfrm>
                <a:off x="4167" y="826"/>
                <a:ext cx="11" cy="227"/>
              </a:xfrm>
              <a:prstGeom prst="rect">
                <a:avLst/>
              </a:prstGeom>
              <a:solidFill>
                <a:srgbClr val="66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13" name="Rectangle 133">
                <a:extLst>
                  <a:ext uri="{FF2B5EF4-FFF2-40B4-BE49-F238E27FC236}">
                    <a16:creationId xmlns:a16="http://schemas.microsoft.com/office/drawing/2014/main" id="{B487A822-5DD1-E1FF-7B90-E0715901A479}"/>
                  </a:ext>
                </a:extLst>
              </p:cNvPr>
              <p:cNvSpPr>
                <a:spLocks noChangeArrowheads="1"/>
              </p:cNvSpPr>
              <p:nvPr/>
            </p:nvSpPr>
            <p:spPr bwMode="auto">
              <a:xfrm>
                <a:off x="4178" y="826"/>
                <a:ext cx="12" cy="227"/>
              </a:xfrm>
              <a:prstGeom prst="rect">
                <a:avLst/>
              </a:prstGeom>
              <a:solidFill>
                <a:srgbClr val="68B4B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14" name="Rectangle 134">
                <a:extLst>
                  <a:ext uri="{FF2B5EF4-FFF2-40B4-BE49-F238E27FC236}">
                    <a16:creationId xmlns:a16="http://schemas.microsoft.com/office/drawing/2014/main" id="{393B38D3-1CF4-E7C9-E958-DB920CCEB2E2}"/>
                  </a:ext>
                </a:extLst>
              </p:cNvPr>
              <p:cNvSpPr>
                <a:spLocks noChangeArrowheads="1"/>
              </p:cNvSpPr>
              <p:nvPr/>
            </p:nvSpPr>
            <p:spPr bwMode="auto">
              <a:xfrm>
                <a:off x="4190" y="826"/>
                <a:ext cx="3" cy="227"/>
              </a:xfrm>
              <a:prstGeom prst="rect">
                <a:avLst/>
              </a:prstGeom>
              <a:solidFill>
                <a:srgbClr val="6AB5B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15" name="Rectangle 135">
                <a:extLst>
                  <a:ext uri="{FF2B5EF4-FFF2-40B4-BE49-F238E27FC236}">
                    <a16:creationId xmlns:a16="http://schemas.microsoft.com/office/drawing/2014/main" id="{ECF66436-4673-FDB6-3AE5-25F5B40671CA}"/>
                  </a:ext>
                </a:extLst>
              </p:cNvPr>
              <p:cNvSpPr>
                <a:spLocks noChangeArrowheads="1"/>
              </p:cNvSpPr>
              <p:nvPr/>
            </p:nvSpPr>
            <p:spPr bwMode="auto">
              <a:xfrm>
                <a:off x="3568" y="826"/>
                <a:ext cx="624" cy="227"/>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3816" name="Rectangle 136">
                <a:extLst>
                  <a:ext uri="{FF2B5EF4-FFF2-40B4-BE49-F238E27FC236}">
                    <a16:creationId xmlns:a16="http://schemas.microsoft.com/office/drawing/2014/main" id="{2CE1B415-47E3-B8D5-A64B-F673455C8E88}"/>
                  </a:ext>
                </a:extLst>
              </p:cNvPr>
              <p:cNvSpPr>
                <a:spLocks noChangeArrowheads="1"/>
              </p:cNvSpPr>
              <p:nvPr/>
            </p:nvSpPr>
            <p:spPr bwMode="auto">
              <a:xfrm>
                <a:off x="3778" y="898"/>
                <a:ext cx="25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b="1">
                    <a:solidFill>
                      <a:srgbClr val="FFFFFF"/>
                    </a:solidFill>
                    <a:latin typeface="Arial" panose="020B0604020202020204" pitchFamily="34" charset="0"/>
                  </a:rPr>
                  <a:t>Design</a:t>
                </a:r>
                <a:endParaRPr lang="en-US" altLang="en-US" sz="1300"/>
              </a:p>
            </p:txBody>
          </p:sp>
          <p:sp>
            <p:nvSpPr>
              <p:cNvPr id="583817" name="Rectangle 137">
                <a:extLst>
                  <a:ext uri="{FF2B5EF4-FFF2-40B4-BE49-F238E27FC236}">
                    <a16:creationId xmlns:a16="http://schemas.microsoft.com/office/drawing/2014/main" id="{A43443E7-AF5A-70ED-4B46-E3381572B1E9}"/>
                  </a:ext>
                </a:extLst>
              </p:cNvPr>
              <p:cNvSpPr>
                <a:spLocks noChangeArrowheads="1"/>
              </p:cNvSpPr>
              <p:nvPr/>
            </p:nvSpPr>
            <p:spPr bwMode="auto">
              <a:xfrm>
                <a:off x="2875" y="1637"/>
                <a:ext cx="555" cy="320"/>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18" name="Rectangle 138">
                <a:extLst>
                  <a:ext uri="{FF2B5EF4-FFF2-40B4-BE49-F238E27FC236}">
                    <a16:creationId xmlns:a16="http://schemas.microsoft.com/office/drawing/2014/main" id="{40A3D94E-88B0-C48E-86CA-89752A302693}"/>
                  </a:ext>
                </a:extLst>
              </p:cNvPr>
              <p:cNvSpPr>
                <a:spLocks noChangeArrowheads="1"/>
              </p:cNvSpPr>
              <p:nvPr/>
            </p:nvSpPr>
            <p:spPr bwMode="auto">
              <a:xfrm>
                <a:off x="2875" y="1637"/>
                <a:ext cx="555" cy="320"/>
              </a:xfrm>
              <a:prstGeom prst="rect">
                <a:avLst/>
              </a:prstGeom>
              <a:noFill/>
              <a:ln w="3175">
                <a:solidFill>
                  <a:srgbClr val="B3B3B3"/>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3819" name="Rectangle 139">
                <a:extLst>
                  <a:ext uri="{FF2B5EF4-FFF2-40B4-BE49-F238E27FC236}">
                    <a16:creationId xmlns:a16="http://schemas.microsoft.com/office/drawing/2014/main" id="{83CEFFB6-4665-DF9F-FFEF-8B6FFE2A7E2D}"/>
                  </a:ext>
                </a:extLst>
              </p:cNvPr>
              <p:cNvSpPr>
                <a:spLocks noChangeArrowheads="1"/>
              </p:cNvSpPr>
              <p:nvPr/>
            </p:nvSpPr>
            <p:spPr bwMode="auto">
              <a:xfrm>
                <a:off x="2805" y="1562"/>
                <a:ext cx="555" cy="320"/>
              </a:xfrm>
              <a:prstGeom prst="rect">
                <a:avLst/>
              </a:prstGeom>
              <a:solidFill>
                <a:srgbClr val="C4F2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20" name="Rectangle 140">
                <a:extLst>
                  <a:ext uri="{FF2B5EF4-FFF2-40B4-BE49-F238E27FC236}">
                    <a16:creationId xmlns:a16="http://schemas.microsoft.com/office/drawing/2014/main" id="{60F5F596-3FC2-E905-84C8-6E4887389B8E}"/>
                  </a:ext>
                </a:extLst>
              </p:cNvPr>
              <p:cNvSpPr>
                <a:spLocks noChangeArrowheads="1"/>
              </p:cNvSpPr>
              <p:nvPr/>
            </p:nvSpPr>
            <p:spPr bwMode="auto">
              <a:xfrm>
                <a:off x="2805" y="1562"/>
                <a:ext cx="555" cy="320"/>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3821" name="Rectangle 141">
                <a:extLst>
                  <a:ext uri="{FF2B5EF4-FFF2-40B4-BE49-F238E27FC236}">
                    <a16:creationId xmlns:a16="http://schemas.microsoft.com/office/drawing/2014/main" id="{E21A0071-979C-83EC-477A-F2674592F7EA}"/>
                  </a:ext>
                </a:extLst>
              </p:cNvPr>
              <p:cNvSpPr>
                <a:spLocks noChangeArrowheads="1"/>
              </p:cNvSpPr>
              <p:nvPr/>
            </p:nvSpPr>
            <p:spPr bwMode="auto">
              <a:xfrm>
                <a:off x="2831" y="1602"/>
                <a:ext cx="571"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Review &amp; Develop</a:t>
                </a:r>
                <a:endParaRPr lang="en-US" altLang="en-US" sz="1300"/>
              </a:p>
            </p:txBody>
          </p:sp>
          <p:sp>
            <p:nvSpPr>
              <p:cNvPr id="583822" name="Rectangle 142">
                <a:extLst>
                  <a:ext uri="{FF2B5EF4-FFF2-40B4-BE49-F238E27FC236}">
                    <a16:creationId xmlns:a16="http://schemas.microsoft.com/office/drawing/2014/main" id="{AAAD7974-AA89-7810-0C28-30D84565A4F4}"/>
                  </a:ext>
                </a:extLst>
              </p:cNvPr>
              <p:cNvSpPr>
                <a:spLocks noChangeArrowheads="1"/>
              </p:cNvSpPr>
              <p:nvPr/>
            </p:nvSpPr>
            <p:spPr bwMode="auto">
              <a:xfrm>
                <a:off x="2888" y="1683"/>
                <a:ext cx="450"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System Model</a:t>
                </a:r>
                <a:endParaRPr lang="en-US" altLang="en-US" sz="1300"/>
              </a:p>
            </p:txBody>
          </p:sp>
          <p:sp>
            <p:nvSpPr>
              <p:cNvPr id="583823" name="Rectangle 143">
                <a:extLst>
                  <a:ext uri="{FF2B5EF4-FFF2-40B4-BE49-F238E27FC236}">
                    <a16:creationId xmlns:a16="http://schemas.microsoft.com/office/drawing/2014/main" id="{E17BEE29-8696-586D-2A92-1DB6EA21E5C1}"/>
                  </a:ext>
                </a:extLst>
              </p:cNvPr>
              <p:cNvSpPr>
                <a:spLocks noChangeArrowheads="1"/>
              </p:cNvSpPr>
              <p:nvPr/>
            </p:nvSpPr>
            <p:spPr bwMode="auto">
              <a:xfrm>
                <a:off x="3006" y="1763"/>
                <a:ext cx="19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(new)</a:t>
                </a:r>
                <a:endParaRPr lang="en-US" altLang="en-US" sz="1300"/>
              </a:p>
            </p:txBody>
          </p:sp>
          <p:sp>
            <p:nvSpPr>
              <p:cNvPr id="583824" name="Rectangle 144">
                <a:extLst>
                  <a:ext uri="{FF2B5EF4-FFF2-40B4-BE49-F238E27FC236}">
                    <a16:creationId xmlns:a16="http://schemas.microsoft.com/office/drawing/2014/main" id="{85F59BE7-1ECB-6D0D-1F7A-6B7B1A90E89E}"/>
                  </a:ext>
                </a:extLst>
              </p:cNvPr>
              <p:cNvSpPr>
                <a:spLocks noChangeArrowheads="1"/>
              </p:cNvSpPr>
              <p:nvPr/>
            </p:nvSpPr>
            <p:spPr bwMode="auto">
              <a:xfrm>
                <a:off x="2875" y="2033"/>
                <a:ext cx="555" cy="301"/>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25" name="Rectangle 145">
                <a:extLst>
                  <a:ext uri="{FF2B5EF4-FFF2-40B4-BE49-F238E27FC236}">
                    <a16:creationId xmlns:a16="http://schemas.microsoft.com/office/drawing/2014/main" id="{EC68A457-E7FE-8E43-A11B-47069D623012}"/>
                  </a:ext>
                </a:extLst>
              </p:cNvPr>
              <p:cNvSpPr>
                <a:spLocks noChangeArrowheads="1"/>
              </p:cNvSpPr>
              <p:nvPr/>
            </p:nvSpPr>
            <p:spPr bwMode="auto">
              <a:xfrm>
                <a:off x="2875" y="2033"/>
                <a:ext cx="555" cy="301"/>
              </a:xfrm>
              <a:prstGeom prst="rect">
                <a:avLst/>
              </a:prstGeom>
              <a:noFill/>
              <a:ln w="3175">
                <a:solidFill>
                  <a:srgbClr val="B3B3B3"/>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3826" name="Rectangle 146">
                <a:extLst>
                  <a:ext uri="{FF2B5EF4-FFF2-40B4-BE49-F238E27FC236}">
                    <a16:creationId xmlns:a16="http://schemas.microsoft.com/office/drawing/2014/main" id="{7404FD34-8C93-435C-8BFB-0C1B58BED7CE}"/>
                  </a:ext>
                </a:extLst>
              </p:cNvPr>
              <p:cNvSpPr>
                <a:spLocks noChangeArrowheads="1"/>
              </p:cNvSpPr>
              <p:nvPr/>
            </p:nvSpPr>
            <p:spPr bwMode="auto">
              <a:xfrm>
                <a:off x="2805" y="1957"/>
                <a:ext cx="555" cy="302"/>
              </a:xfrm>
              <a:prstGeom prst="rect">
                <a:avLst/>
              </a:prstGeom>
              <a:solidFill>
                <a:srgbClr val="C4F2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27" name="Rectangle 147">
                <a:extLst>
                  <a:ext uri="{FF2B5EF4-FFF2-40B4-BE49-F238E27FC236}">
                    <a16:creationId xmlns:a16="http://schemas.microsoft.com/office/drawing/2014/main" id="{4C7EEB0F-0CA8-ABD0-CED8-88C96C55A5E4}"/>
                  </a:ext>
                </a:extLst>
              </p:cNvPr>
              <p:cNvSpPr>
                <a:spLocks noChangeArrowheads="1"/>
              </p:cNvSpPr>
              <p:nvPr/>
            </p:nvSpPr>
            <p:spPr bwMode="auto">
              <a:xfrm>
                <a:off x="2805" y="1957"/>
                <a:ext cx="555" cy="302"/>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3828" name="Rectangle 148">
                <a:extLst>
                  <a:ext uri="{FF2B5EF4-FFF2-40B4-BE49-F238E27FC236}">
                    <a16:creationId xmlns:a16="http://schemas.microsoft.com/office/drawing/2014/main" id="{BF7FDAB9-9B15-818B-9D73-F4696ECB8674}"/>
                  </a:ext>
                </a:extLst>
              </p:cNvPr>
              <p:cNvSpPr>
                <a:spLocks noChangeArrowheads="1"/>
              </p:cNvSpPr>
              <p:nvPr/>
            </p:nvSpPr>
            <p:spPr bwMode="auto">
              <a:xfrm>
                <a:off x="2880" y="2069"/>
                <a:ext cx="465"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Logical Design</a:t>
                </a:r>
                <a:endParaRPr lang="en-US" altLang="en-US" sz="1300"/>
              </a:p>
            </p:txBody>
          </p:sp>
          <p:sp>
            <p:nvSpPr>
              <p:cNvPr id="583829" name="Rectangle 149">
                <a:extLst>
                  <a:ext uri="{FF2B5EF4-FFF2-40B4-BE49-F238E27FC236}">
                    <a16:creationId xmlns:a16="http://schemas.microsoft.com/office/drawing/2014/main" id="{113E029C-0185-7CA1-6F8F-703A421BA17C}"/>
                  </a:ext>
                </a:extLst>
              </p:cNvPr>
              <p:cNvSpPr>
                <a:spLocks noChangeArrowheads="1"/>
              </p:cNvSpPr>
              <p:nvPr/>
            </p:nvSpPr>
            <p:spPr bwMode="auto">
              <a:xfrm>
                <a:off x="3707" y="1241"/>
                <a:ext cx="555" cy="302"/>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30" name="Rectangle 150">
                <a:extLst>
                  <a:ext uri="{FF2B5EF4-FFF2-40B4-BE49-F238E27FC236}">
                    <a16:creationId xmlns:a16="http://schemas.microsoft.com/office/drawing/2014/main" id="{BABF9AFF-1F9A-8E95-E7D6-9B29025A9A3A}"/>
                  </a:ext>
                </a:extLst>
              </p:cNvPr>
              <p:cNvSpPr>
                <a:spLocks noChangeArrowheads="1"/>
              </p:cNvSpPr>
              <p:nvPr/>
            </p:nvSpPr>
            <p:spPr bwMode="auto">
              <a:xfrm>
                <a:off x="3707" y="1241"/>
                <a:ext cx="555" cy="302"/>
              </a:xfrm>
              <a:prstGeom prst="rect">
                <a:avLst/>
              </a:prstGeom>
              <a:noFill/>
              <a:ln w="3175">
                <a:solidFill>
                  <a:srgbClr val="B3B3B3"/>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3831" name="Rectangle 151">
                <a:extLst>
                  <a:ext uri="{FF2B5EF4-FFF2-40B4-BE49-F238E27FC236}">
                    <a16:creationId xmlns:a16="http://schemas.microsoft.com/office/drawing/2014/main" id="{CADBBE18-06CE-096C-6F57-1500830E4C48}"/>
                  </a:ext>
                </a:extLst>
              </p:cNvPr>
              <p:cNvSpPr>
                <a:spLocks noChangeArrowheads="1"/>
              </p:cNvSpPr>
              <p:nvPr/>
            </p:nvSpPr>
            <p:spPr bwMode="auto">
              <a:xfrm>
                <a:off x="3638" y="1166"/>
                <a:ext cx="554" cy="302"/>
              </a:xfrm>
              <a:prstGeom prst="rect">
                <a:avLst/>
              </a:prstGeom>
              <a:solidFill>
                <a:srgbClr val="C4F2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32" name="Rectangle 152">
                <a:extLst>
                  <a:ext uri="{FF2B5EF4-FFF2-40B4-BE49-F238E27FC236}">
                    <a16:creationId xmlns:a16="http://schemas.microsoft.com/office/drawing/2014/main" id="{F17D40B1-F2C9-2124-B2A4-5D7DFA8702C3}"/>
                  </a:ext>
                </a:extLst>
              </p:cNvPr>
              <p:cNvSpPr>
                <a:spLocks noChangeArrowheads="1"/>
              </p:cNvSpPr>
              <p:nvPr/>
            </p:nvSpPr>
            <p:spPr bwMode="auto">
              <a:xfrm>
                <a:off x="3638" y="1166"/>
                <a:ext cx="554" cy="302"/>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3833" name="Rectangle 153">
                <a:extLst>
                  <a:ext uri="{FF2B5EF4-FFF2-40B4-BE49-F238E27FC236}">
                    <a16:creationId xmlns:a16="http://schemas.microsoft.com/office/drawing/2014/main" id="{C4A4654A-7A45-A9A7-AD32-6AC112EA24C7}"/>
                  </a:ext>
                </a:extLst>
              </p:cNvPr>
              <p:cNvSpPr>
                <a:spLocks noChangeArrowheads="1"/>
              </p:cNvSpPr>
              <p:nvPr/>
            </p:nvSpPr>
            <p:spPr bwMode="auto">
              <a:xfrm>
                <a:off x="3696" y="1278"/>
                <a:ext cx="50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Physical Design</a:t>
                </a:r>
                <a:endParaRPr lang="en-US" altLang="en-US" sz="1300"/>
              </a:p>
            </p:txBody>
          </p:sp>
          <p:sp>
            <p:nvSpPr>
              <p:cNvPr id="583834" name="Rectangle 154">
                <a:extLst>
                  <a:ext uri="{FF2B5EF4-FFF2-40B4-BE49-F238E27FC236}">
                    <a16:creationId xmlns:a16="http://schemas.microsoft.com/office/drawing/2014/main" id="{125770E9-9A29-AFFB-BE2F-4B76B2790490}"/>
                  </a:ext>
                </a:extLst>
              </p:cNvPr>
              <p:cNvSpPr>
                <a:spLocks noChangeArrowheads="1"/>
              </p:cNvSpPr>
              <p:nvPr/>
            </p:nvSpPr>
            <p:spPr bwMode="auto">
              <a:xfrm>
                <a:off x="3707" y="1637"/>
                <a:ext cx="555" cy="320"/>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35" name="Rectangle 155">
                <a:extLst>
                  <a:ext uri="{FF2B5EF4-FFF2-40B4-BE49-F238E27FC236}">
                    <a16:creationId xmlns:a16="http://schemas.microsoft.com/office/drawing/2014/main" id="{9C92197C-5995-636A-2D52-15A0B28E4601}"/>
                  </a:ext>
                </a:extLst>
              </p:cNvPr>
              <p:cNvSpPr>
                <a:spLocks noChangeArrowheads="1"/>
              </p:cNvSpPr>
              <p:nvPr/>
            </p:nvSpPr>
            <p:spPr bwMode="auto">
              <a:xfrm>
                <a:off x="3707" y="1637"/>
                <a:ext cx="555" cy="320"/>
              </a:xfrm>
              <a:prstGeom prst="rect">
                <a:avLst/>
              </a:prstGeom>
              <a:noFill/>
              <a:ln w="3175">
                <a:solidFill>
                  <a:srgbClr val="B3B3B3"/>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3836" name="Rectangle 156">
                <a:extLst>
                  <a:ext uri="{FF2B5EF4-FFF2-40B4-BE49-F238E27FC236}">
                    <a16:creationId xmlns:a16="http://schemas.microsoft.com/office/drawing/2014/main" id="{AB438455-451A-8B64-6000-0F1F3DEE10C5}"/>
                  </a:ext>
                </a:extLst>
              </p:cNvPr>
              <p:cNvSpPr>
                <a:spLocks noChangeArrowheads="1"/>
              </p:cNvSpPr>
              <p:nvPr/>
            </p:nvSpPr>
            <p:spPr bwMode="auto">
              <a:xfrm>
                <a:off x="3638" y="1562"/>
                <a:ext cx="554" cy="320"/>
              </a:xfrm>
              <a:prstGeom prst="rect">
                <a:avLst/>
              </a:prstGeom>
              <a:solidFill>
                <a:srgbClr val="C4F2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37" name="Rectangle 157">
                <a:extLst>
                  <a:ext uri="{FF2B5EF4-FFF2-40B4-BE49-F238E27FC236}">
                    <a16:creationId xmlns:a16="http://schemas.microsoft.com/office/drawing/2014/main" id="{CA6B519E-1C02-011F-73C5-85D9986850BE}"/>
                  </a:ext>
                </a:extLst>
              </p:cNvPr>
              <p:cNvSpPr>
                <a:spLocks noChangeArrowheads="1"/>
              </p:cNvSpPr>
              <p:nvPr/>
            </p:nvSpPr>
            <p:spPr bwMode="auto">
              <a:xfrm>
                <a:off x="3638" y="1562"/>
                <a:ext cx="554" cy="320"/>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3838" name="Rectangle 158">
                <a:extLst>
                  <a:ext uri="{FF2B5EF4-FFF2-40B4-BE49-F238E27FC236}">
                    <a16:creationId xmlns:a16="http://schemas.microsoft.com/office/drawing/2014/main" id="{D65DCA95-1F36-8DEF-F25D-B946C60797CE}"/>
                  </a:ext>
                </a:extLst>
              </p:cNvPr>
              <p:cNvSpPr>
                <a:spLocks noChangeArrowheads="1"/>
              </p:cNvSpPr>
              <p:nvPr/>
            </p:nvSpPr>
            <p:spPr bwMode="auto">
              <a:xfrm>
                <a:off x="3670" y="1642"/>
                <a:ext cx="55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Develop Unit Test</a:t>
                </a:r>
                <a:endParaRPr lang="en-US" altLang="en-US" sz="1300"/>
              </a:p>
            </p:txBody>
          </p:sp>
          <p:sp>
            <p:nvSpPr>
              <p:cNvPr id="583839" name="Rectangle 159">
                <a:extLst>
                  <a:ext uri="{FF2B5EF4-FFF2-40B4-BE49-F238E27FC236}">
                    <a16:creationId xmlns:a16="http://schemas.microsoft.com/office/drawing/2014/main" id="{FE1B0855-A4B8-CA08-380B-1A961C702DC0}"/>
                  </a:ext>
                </a:extLst>
              </p:cNvPr>
              <p:cNvSpPr>
                <a:spLocks noChangeArrowheads="1"/>
              </p:cNvSpPr>
              <p:nvPr/>
            </p:nvSpPr>
            <p:spPr bwMode="auto">
              <a:xfrm>
                <a:off x="3838" y="1723"/>
                <a:ext cx="196"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Plans</a:t>
                </a:r>
                <a:endParaRPr lang="en-US" altLang="en-US" sz="1300"/>
              </a:p>
            </p:txBody>
          </p:sp>
          <p:sp>
            <p:nvSpPr>
              <p:cNvPr id="583840" name="Rectangle 160">
                <a:extLst>
                  <a:ext uri="{FF2B5EF4-FFF2-40B4-BE49-F238E27FC236}">
                    <a16:creationId xmlns:a16="http://schemas.microsoft.com/office/drawing/2014/main" id="{C5775FF1-73A2-F695-B0CE-73FD9ADDA287}"/>
                  </a:ext>
                </a:extLst>
              </p:cNvPr>
              <p:cNvSpPr>
                <a:spLocks noChangeArrowheads="1"/>
              </p:cNvSpPr>
              <p:nvPr/>
            </p:nvSpPr>
            <p:spPr bwMode="auto">
              <a:xfrm>
                <a:off x="3707" y="2033"/>
                <a:ext cx="555" cy="301"/>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41" name="Rectangle 161">
                <a:extLst>
                  <a:ext uri="{FF2B5EF4-FFF2-40B4-BE49-F238E27FC236}">
                    <a16:creationId xmlns:a16="http://schemas.microsoft.com/office/drawing/2014/main" id="{94B299F7-2AB6-EC8D-C447-4BB619860AED}"/>
                  </a:ext>
                </a:extLst>
              </p:cNvPr>
              <p:cNvSpPr>
                <a:spLocks noChangeArrowheads="1"/>
              </p:cNvSpPr>
              <p:nvPr/>
            </p:nvSpPr>
            <p:spPr bwMode="auto">
              <a:xfrm>
                <a:off x="3707" y="2033"/>
                <a:ext cx="555" cy="301"/>
              </a:xfrm>
              <a:prstGeom prst="rect">
                <a:avLst/>
              </a:prstGeom>
              <a:noFill/>
              <a:ln w="3175">
                <a:solidFill>
                  <a:srgbClr val="B3B3B3"/>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3842" name="Rectangle 162">
                <a:extLst>
                  <a:ext uri="{FF2B5EF4-FFF2-40B4-BE49-F238E27FC236}">
                    <a16:creationId xmlns:a16="http://schemas.microsoft.com/office/drawing/2014/main" id="{B2EA9E76-FD0C-99A9-0AE8-F517840157B7}"/>
                  </a:ext>
                </a:extLst>
              </p:cNvPr>
              <p:cNvSpPr>
                <a:spLocks noChangeArrowheads="1"/>
              </p:cNvSpPr>
              <p:nvPr/>
            </p:nvSpPr>
            <p:spPr bwMode="auto">
              <a:xfrm>
                <a:off x="3638" y="1957"/>
                <a:ext cx="554" cy="302"/>
              </a:xfrm>
              <a:prstGeom prst="rect">
                <a:avLst/>
              </a:prstGeom>
              <a:solidFill>
                <a:srgbClr val="C4F2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43" name="Rectangle 163">
                <a:extLst>
                  <a:ext uri="{FF2B5EF4-FFF2-40B4-BE49-F238E27FC236}">
                    <a16:creationId xmlns:a16="http://schemas.microsoft.com/office/drawing/2014/main" id="{DF211D7D-71B3-23B6-C662-C2A11F11305B}"/>
                  </a:ext>
                </a:extLst>
              </p:cNvPr>
              <p:cNvSpPr>
                <a:spLocks noChangeArrowheads="1"/>
              </p:cNvSpPr>
              <p:nvPr/>
            </p:nvSpPr>
            <p:spPr bwMode="auto">
              <a:xfrm>
                <a:off x="3638" y="1957"/>
                <a:ext cx="554" cy="302"/>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3844" name="Rectangle 164">
                <a:extLst>
                  <a:ext uri="{FF2B5EF4-FFF2-40B4-BE49-F238E27FC236}">
                    <a16:creationId xmlns:a16="http://schemas.microsoft.com/office/drawing/2014/main" id="{1B24F60E-EB8D-306B-BBAF-20DF638C76B5}"/>
                  </a:ext>
                </a:extLst>
              </p:cNvPr>
              <p:cNvSpPr>
                <a:spLocks noChangeArrowheads="1"/>
              </p:cNvSpPr>
              <p:nvPr/>
            </p:nvSpPr>
            <p:spPr bwMode="auto">
              <a:xfrm>
                <a:off x="3690" y="1989"/>
                <a:ext cx="513"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Develop System</a:t>
                </a:r>
                <a:endParaRPr lang="en-US" altLang="en-US" sz="1300"/>
              </a:p>
            </p:txBody>
          </p:sp>
          <p:sp>
            <p:nvSpPr>
              <p:cNvPr id="583845" name="Rectangle 165">
                <a:extLst>
                  <a:ext uri="{FF2B5EF4-FFF2-40B4-BE49-F238E27FC236}">
                    <a16:creationId xmlns:a16="http://schemas.microsoft.com/office/drawing/2014/main" id="{FC568565-3ED0-9996-622F-FBC4E7846028}"/>
                  </a:ext>
                </a:extLst>
              </p:cNvPr>
              <p:cNvSpPr>
                <a:spLocks noChangeArrowheads="1"/>
              </p:cNvSpPr>
              <p:nvPr/>
            </p:nvSpPr>
            <p:spPr bwMode="auto">
              <a:xfrm>
                <a:off x="3701" y="2069"/>
                <a:ext cx="490"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Integration Test</a:t>
                </a:r>
                <a:endParaRPr lang="en-US" altLang="en-US" sz="1300"/>
              </a:p>
            </p:txBody>
          </p:sp>
          <p:sp>
            <p:nvSpPr>
              <p:cNvPr id="583846" name="Rectangle 166">
                <a:extLst>
                  <a:ext uri="{FF2B5EF4-FFF2-40B4-BE49-F238E27FC236}">
                    <a16:creationId xmlns:a16="http://schemas.microsoft.com/office/drawing/2014/main" id="{F5A13435-F5E0-269D-CD2C-902FA2575B83}"/>
                  </a:ext>
                </a:extLst>
              </p:cNvPr>
              <p:cNvSpPr>
                <a:spLocks noChangeArrowheads="1"/>
              </p:cNvSpPr>
              <p:nvPr/>
            </p:nvSpPr>
            <p:spPr bwMode="auto">
              <a:xfrm>
                <a:off x="3853" y="2150"/>
                <a:ext cx="16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Plan</a:t>
                </a:r>
                <a:endParaRPr lang="en-US" altLang="en-US" sz="1300"/>
              </a:p>
            </p:txBody>
          </p:sp>
          <p:sp>
            <p:nvSpPr>
              <p:cNvPr id="583847" name="Rectangle 167">
                <a:extLst>
                  <a:ext uri="{FF2B5EF4-FFF2-40B4-BE49-F238E27FC236}">
                    <a16:creationId xmlns:a16="http://schemas.microsoft.com/office/drawing/2014/main" id="{1ACC3BD2-408D-4F6C-D4B1-550A57F1FA3C}"/>
                  </a:ext>
                </a:extLst>
              </p:cNvPr>
              <p:cNvSpPr>
                <a:spLocks noChangeArrowheads="1"/>
              </p:cNvSpPr>
              <p:nvPr/>
            </p:nvSpPr>
            <p:spPr bwMode="auto">
              <a:xfrm>
                <a:off x="3707" y="2448"/>
                <a:ext cx="555" cy="339"/>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48" name="Rectangle 168">
                <a:extLst>
                  <a:ext uri="{FF2B5EF4-FFF2-40B4-BE49-F238E27FC236}">
                    <a16:creationId xmlns:a16="http://schemas.microsoft.com/office/drawing/2014/main" id="{EA0CB5DC-3122-F78A-597D-B6354BD64229}"/>
                  </a:ext>
                </a:extLst>
              </p:cNvPr>
              <p:cNvSpPr>
                <a:spLocks noChangeArrowheads="1"/>
              </p:cNvSpPr>
              <p:nvPr/>
            </p:nvSpPr>
            <p:spPr bwMode="auto">
              <a:xfrm>
                <a:off x="3707" y="2448"/>
                <a:ext cx="555" cy="339"/>
              </a:xfrm>
              <a:prstGeom prst="rect">
                <a:avLst/>
              </a:prstGeom>
              <a:noFill/>
              <a:ln w="3175">
                <a:solidFill>
                  <a:srgbClr val="B3B3B3"/>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3849" name="Rectangle 169">
                <a:extLst>
                  <a:ext uri="{FF2B5EF4-FFF2-40B4-BE49-F238E27FC236}">
                    <a16:creationId xmlns:a16="http://schemas.microsoft.com/office/drawing/2014/main" id="{D34DBDC4-D22B-E407-33FB-1AB854ADF67A}"/>
                  </a:ext>
                </a:extLst>
              </p:cNvPr>
              <p:cNvSpPr>
                <a:spLocks noChangeArrowheads="1"/>
              </p:cNvSpPr>
              <p:nvPr/>
            </p:nvSpPr>
            <p:spPr bwMode="auto">
              <a:xfrm>
                <a:off x="3638" y="2372"/>
                <a:ext cx="554" cy="339"/>
              </a:xfrm>
              <a:prstGeom prst="rect">
                <a:avLst/>
              </a:prstGeom>
              <a:solidFill>
                <a:srgbClr val="C4F2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50" name="Rectangle 170">
                <a:extLst>
                  <a:ext uri="{FF2B5EF4-FFF2-40B4-BE49-F238E27FC236}">
                    <a16:creationId xmlns:a16="http://schemas.microsoft.com/office/drawing/2014/main" id="{1871CF60-84E4-B532-4DC5-D48C37A0D27F}"/>
                  </a:ext>
                </a:extLst>
              </p:cNvPr>
              <p:cNvSpPr>
                <a:spLocks noChangeArrowheads="1"/>
              </p:cNvSpPr>
              <p:nvPr/>
            </p:nvSpPr>
            <p:spPr bwMode="auto">
              <a:xfrm>
                <a:off x="3638" y="2372"/>
                <a:ext cx="554" cy="339"/>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3851" name="Rectangle 171">
                <a:extLst>
                  <a:ext uri="{FF2B5EF4-FFF2-40B4-BE49-F238E27FC236}">
                    <a16:creationId xmlns:a16="http://schemas.microsoft.com/office/drawing/2014/main" id="{BE4BA04E-02BE-FBC8-E5AB-548ED63734D3}"/>
                  </a:ext>
                </a:extLst>
              </p:cNvPr>
              <p:cNvSpPr>
                <a:spLocks noChangeArrowheads="1"/>
              </p:cNvSpPr>
              <p:nvPr/>
            </p:nvSpPr>
            <p:spPr bwMode="auto">
              <a:xfrm>
                <a:off x="3728" y="2422"/>
                <a:ext cx="431"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Develop User</a:t>
                </a:r>
                <a:endParaRPr lang="en-US" altLang="en-US" sz="1300"/>
              </a:p>
            </p:txBody>
          </p:sp>
          <p:sp>
            <p:nvSpPr>
              <p:cNvPr id="583852" name="Rectangle 172">
                <a:extLst>
                  <a:ext uri="{FF2B5EF4-FFF2-40B4-BE49-F238E27FC236}">
                    <a16:creationId xmlns:a16="http://schemas.microsoft.com/office/drawing/2014/main" id="{16F220A9-85E3-CAF8-CA74-AD4ABCAA8E75}"/>
                  </a:ext>
                </a:extLst>
              </p:cNvPr>
              <p:cNvSpPr>
                <a:spLocks noChangeArrowheads="1"/>
              </p:cNvSpPr>
              <p:nvPr/>
            </p:nvSpPr>
            <p:spPr bwMode="auto">
              <a:xfrm>
                <a:off x="3686" y="2503"/>
                <a:ext cx="52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Acceptance Test</a:t>
                </a:r>
                <a:endParaRPr lang="en-US" altLang="en-US" sz="1300"/>
              </a:p>
            </p:txBody>
          </p:sp>
          <p:sp>
            <p:nvSpPr>
              <p:cNvPr id="583853" name="Rectangle 173">
                <a:extLst>
                  <a:ext uri="{FF2B5EF4-FFF2-40B4-BE49-F238E27FC236}">
                    <a16:creationId xmlns:a16="http://schemas.microsoft.com/office/drawing/2014/main" id="{2F54CED2-0868-FA63-842C-D0B87254A04C}"/>
                  </a:ext>
                </a:extLst>
              </p:cNvPr>
              <p:cNvSpPr>
                <a:spLocks noChangeArrowheads="1"/>
              </p:cNvSpPr>
              <p:nvPr/>
            </p:nvSpPr>
            <p:spPr bwMode="auto">
              <a:xfrm>
                <a:off x="3853" y="2583"/>
                <a:ext cx="16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Plan</a:t>
                </a:r>
                <a:endParaRPr lang="en-US" altLang="en-US" sz="1300"/>
              </a:p>
            </p:txBody>
          </p:sp>
          <p:sp>
            <p:nvSpPr>
              <p:cNvPr id="583854" name="Rectangle 174">
                <a:extLst>
                  <a:ext uri="{FF2B5EF4-FFF2-40B4-BE49-F238E27FC236}">
                    <a16:creationId xmlns:a16="http://schemas.microsoft.com/office/drawing/2014/main" id="{DC4C9265-032E-13D0-BB0A-DA7AE58E205C}"/>
                  </a:ext>
                </a:extLst>
              </p:cNvPr>
              <p:cNvSpPr>
                <a:spLocks noChangeArrowheads="1"/>
              </p:cNvSpPr>
              <p:nvPr/>
            </p:nvSpPr>
            <p:spPr bwMode="auto">
              <a:xfrm>
                <a:off x="1973" y="902"/>
                <a:ext cx="625" cy="226"/>
              </a:xfrm>
              <a:prstGeom prst="rect">
                <a:avLst/>
              </a:prstGeom>
              <a:solidFill>
                <a:srgbClr val="CDCDC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55" name="Rectangle 175">
                <a:extLst>
                  <a:ext uri="{FF2B5EF4-FFF2-40B4-BE49-F238E27FC236}">
                    <a16:creationId xmlns:a16="http://schemas.microsoft.com/office/drawing/2014/main" id="{8266D6CA-DDC2-4615-2149-7650314EF1E8}"/>
                  </a:ext>
                </a:extLst>
              </p:cNvPr>
              <p:cNvSpPr>
                <a:spLocks noChangeArrowheads="1"/>
              </p:cNvSpPr>
              <p:nvPr/>
            </p:nvSpPr>
            <p:spPr bwMode="auto">
              <a:xfrm>
                <a:off x="1973" y="902"/>
                <a:ext cx="625" cy="226"/>
              </a:xfrm>
              <a:prstGeom prst="rect">
                <a:avLst/>
              </a:prstGeom>
              <a:noFill/>
              <a:ln w="3175">
                <a:solidFill>
                  <a:srgbClr val="CDCDCD"/>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3856" name="Rectangle 176">
                <a:extLst>
                  <a:ext uri="{FF2B5EF4-FFF2-40B4-BE49-F238E27FC236}">
                    <a16:creationId xmlns:a16="http://schemas.microsoft.com/office/drawing/2014/main" id="{9F81EC62-1C20-3DCF-24A9-74645E1A0C0A}"/>
                  </a:ext>
                </a:extLst>
              </p:cNvPr>
              <p:cNvSpPr>
                <a:spLocks noChangeArrowheads="1"/>
              </p:cNvSpPr>
              <p:nvPr/>
            </p:nvSpPr>
            <p:spPr bwMode="auto">
              <a:xfrm>
                <a:off x="1904" y="826"/>
                <a:ext cx="1" cy="227"/>
              </a:xfrm>
              <a:prstGeom prst="rect">
                <a:avLst/>
              </a:prstGeom>
              <a:solidFill>
                <a:srgbClr val="6AB5B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57" name="Rectangle 177">
                <a:extLst>
                  <a:ext uri="{FF2B5EF4-FFF2-40B4-BE49-F238E27FC236}">
                    <a16:creationId xmlns:a16="http://schemas.microsoft.com/office/drawing/2014/main" id="{FDD051ED-C1CF-F412-CF48-808A3120D522}"/>
                  </a:ext>
                </a:extLst>
              </p:cNvPr>
              <p:cNvSpPr>
                <a:spLocks noChangeArrowheads="1"/>
              </p:cNvSpPr>
              <p:nvPr/>
            </p:nvSpPr>
            <p:spPr bwMode="auto">
              <a:xfrm>
                <a:off x="1904" y="826"/>
                <a:ext cx="8" cy="227"/>
              </a:xfrm>
              <a:prstGeom prst="rect">
                <a:avLst/>
              </a:prstGeom>
              <a:solidFill>
                <a:srgbClr val="0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58" name="Rectangle 178">
                <a:extLst>
                  <a:ext uri="{FF2B5EF4-FFF2-40B4-BE49-F238E27FC236}">
                    <a16:creationId xmlns:a16="http://schemas.microsoft.com/office/drawing/2014/main" id="{A9245AB2-BF5C-2F3E-AAF2-D6A318CDD1D7}"/>
                  </a:ext>
                </a:extLst>
              </p:cNvPr>
              <p:cNvSpPr>
                <a:spLocks noChangeArrowheads="1"/>
              </p:cNvSpPr>
              <p:nvPr/>
            </p:nvSpPr>
            <p:spPr bwMode="auto">
              <a:xfrm>
                <a:off x="1912" y="826"/>
                <a:ext cx="12" cy="227"/>
              </a:xfrm>
              <a:prstGeom prst="rect">
                <a:avLst/>
              </a:prstGeom>
              <a:solidFill>
                <a:srgbClr val="0281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59" name="Rectangle 179">
                <a:extLst>
                  <a:ext uri="{FF2B5EF4-FFF2-40B4-BE49-F238E27FC236}">
                    <a16:creationId xmlns:a16="http://schemas.microsoft.com/office/drawing/2014/main" id="{7A40E685-2318-61A9-E175-9CA2946028C4}"/>
                  </a:ext>
                </a:extLst>
              </p:cNvPr>
              <p:cNvSpPr>
                <a:spLocks noChangeArrowheads="1"/>
              </p:cNvSpPr>
              <p:nvPr/>
            </p:nvSpPr>
            <p:spPr bwMode="auto">
              <a:xfrm>
                <a:off x="1924" y="826"/>
                <a:ext cx="11" cy="227"/>
              </a:xfrm>
              <a:prstGeom prst="rect">
                <a:avLst/>
              </a:prstGeom>
              <a:solidFill>
                <a:srgbClr val="0482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60" name="Rectangle 180">
                <a:extLst>
                  <a:ext uri="{FF2B5EF4-FFF2-40B4-BE49-F238E27FC236}">
                    <a16:creationId xmlns:a16="http://schemas.microsoft.com/office/drawing/2014/main" id="{D815C9EB-08BD-67E5-EB69-7B27A78D8147}"/>
                  </a:ext>
                </a:extLst>
              </p:cNvPr>
              <p:cNvSpPr>
                <a:spLocks noChangeArrowheads="1"/>
              </p:cNvSpPr>
              <p:nvPr/>
            </p:nvSpPr>
            <p:spPr bwMode="auto">
              <a:xfrm>
                <a:off x="1935" y="826"/>
                <a:ext cx="12" cy="227"/>
              </a:xfrm>
              <a:prstGeom prst="rect">
                <a:avLst/>
              </a:prstGeom>
              <a:solidFill>
                <a:srgbClr val="0682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61" name="Rectangle 181">
                <a:extLst>
                  <a:ext uri="{FF2B5EF4-FFF2-40B4-BE49-F238E27FC236}">
                    <a16:creationId xmlns:a16="http://schemas.microsoft.com/office/drawing/2014/main" id="{2B7560FB-9426-B7B4-A6D2-C7542D8BD713}"/>
                  </a:ext>
                </a:extLst>
              </p:cNvPr>
              <p:cNvSpPr>
                <a:spLocks noChangeArrowheads="1"/>
              </p:cNvSpPr>
              <p:nvPr/>
            </p:nvSpPr>
            <p:spPr bwMode="auto">
              <a:xfrm>
                <a:off x="1947" y="826"/>
                <a:ext cx="11" cy="227"/>
              </a:xfrm>
              <a:prstGeom prst="rect">
                <a:avLst/>
              </a:prstGeom>
              <a:solidFill>
                <a:srgbClr val="08838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62" name="Rectangle 182">
                <a:extLst>
                  <a:ext uri="{FF2B5EF4-FFF2-40B4-BE49-F238E27FC236}">
                    <a16:creationId xmlns:a16="http://schemas.microsoft.com/office/drawing/2014/main" id="{8A8EC4D1-B73C-284C-E834-046496AA03BB}"/>
                  </a:ext>
                </a:extLst>
              </p:cNvPr>
              <p:cNvSpPr>
                <a:spLocks noChangeArrowheads="1"/>
              </p:cNvSpPr>
              <p:nvPr/>
            </p:nvSpPr>
            <p:spPr bwMode="auto">
              <a:xfrm>
                <a:off x="1958" y="826"/>
                <a:ext cx="8" cy="227"/>
              </a:xfrm>
              <a:prstGeom prst="rect">
                <a:avLst/>
              </a:prstGeom>
              <a:solidFill>
                <a:srgbClr val="09858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63" name="Rectangle 183">
                <a:extLst>
                  <a:ext uri="{FF2B5EF4-FFF2-40B4-BE49-F238E27FC236}">
                    <a16:creationId xmlns:a16="http://schemas.microsoft.com/office/drawing/2014/main" id="{BB8DD2EA-EBA5-6877-FE0B-AA270EEB51ED}"/>
                  </a:ext>
                </a:extLst>
              </p:cNvPr>
              <p:cNvSpPr>
                <a:spLocks noChangeArrowheads="1"/>
              </p:cNvSpPr>
              <p:nvPr/>
            </p:nvSpPr>
            <p:spPr bwMode="auto">
              <a:xfrm>
                <a:off x="1966" y="826"/>
                <a:ext cx="11" cy="227"/>
              </a:xfrm>
              <a:prstGeom prst="rect">
                <a:avLst/>
              </a:prstGeom>
              <a:solidFill>
                <a:srgbClr val="0B858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64" name="Rectangle 184">
                <a:extLst>
                  <a:ext uri="{FF2B5EF4-FFF2-40B4-BE49-F238E27FC236}">
                    <a16:creationId xmlns:a16="http://schemas.microsoft.com/office/drawing/2014/main" id="{ABE0B7F6-D0C0-7346-A237-6916C7A75A76}"/>
                  </a:ext>
                </a:extLst>
              </p:cNvPr>
              <p:cNvSpPr>
                <a:spLocks noChangeArrowheads="1"/>
              </p:cNvSpPr>
              <p:nvPr/>
            </p:nvSpPr>
            <p:spPr bwMode="auto">
              <a:xfrm>
                <a:off x="1977" y="826"/>
                <a:ext cx="8" cy="227"/>
              </a:xfrm>
              <a:prstGeom prst="rect">
                <a:avLst/>
              </a:prstGeom>
              <a:solidFill>
                <a:srgbClr val="0C878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65" name="Rectangle 185">
                <a:extLst>
                  <a:ext uri="{FF2B5EF4-FFF2-40B4-BE49-F238E27FC236}">
                    <a16:creationId xmlns:a16="http://schemas.microsoft.com/office/drawing/2014/main" id="{4069D9D4-BECB-28AE-A7F0-1E2D5FB77126}"/>
                  </a:ext>
                </a:extLst>
              </p:cNvPr>
              <p:cNvSpPr>
                <a:spLocks noChangeArrowheads="1"/>
              </p:cNvSpPr>
              <p:nvPr/>
            </p:nvSpPr>
            <p:spPr bwMode="auto">
              <a:xfrm>
                <a:off x="1985" y="826"/>
                <a:ext cx="11" cy="227"/>
              </a:xfrm>
              <a:prstGeom prst="rect">
                <a:avLst/>
              </a:prstGeom>
              <a:solidFill>
                <a:srgbClr val="0E878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66" name="Rectangle 186">
                <a:extLst>
                  <a:ext uri="{FF2B5EF4-FFF2-40B4-BE49-F238E27FC236}">
                    <a16:creationId xmlns:a16="http://schemas.microsoft.com/office/drawing/2014/main" id="{968395DC-38EC-7FE4-5482-74D45476026A}"/>
                  </a:ext>
                </a:extLst>
              </p:cNvPr>
              <p:cNvSpPr>
                <a:spLocks noChangeArrowheads="1"/>
              </p:cNvSpPr>
              <p:nvPr/>
            </p:nvSpPr>
            <p:spPr bwMode="auto">
              <a:xfrm>
                <a:off x="1996" y="826"/>
                <a:ext cx="11" cy="227"/>
              </a:xfrm>
              <a:prstGeom prst="rect">
                <a:avLst/>
              </a:prstGeom>
              <a:solidFill>
                <a:srgbClr val="10888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67" name="Rectangle 187">
                <a:extLst>
                  <a:ext uri="{FF2B5EF4-FFF2-40B4-BE49-F238E27FC236}">
                    <a16:creationId xmlns:a16="http://schemas.microsoft.com/office/drawing/2014/main" id="{A61C857F-ABE3-124A-235E-FD685E97BE27}"/>
                  </a:ext>
                </a:extLst>
              </p:cNvPr>
              <p:cNvSpPr>
                <a:spLocks noChangeArrowheads="1"/>
              </p:cNvSpPr>
              <p:nvPr/>
            </p:nvSpPr>
            <p:spPr bwMode="auto">
              <a:xfrm>
                <a:off x="2007" y="826"/>
                <a:ext cx="11" cy="227"/>
              </a:xfrm>
              <a:prstGeom prst="rect">
                <a:avLst/>
              </a:prstGeom>
              <a:solidFill>
                <a:srgbClr val="12898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68" name="Rectangle 188">
                <a:extLst>
                  <a:ext uri="{FF2B5EF4-FFF2-40B4-BE49-F238E27FC236}">
                    <a16:creationId xmlns:a16="http://schemas.microsoft.com/office/drawing/2014/main" id="{3B9A0AFB-0CE2-6512-609E-1F423486F6E0}"/>
                  </a:ext>
                </a:extLst>
              </p:cNvPr>
              <p:cNvSpPr>
                <a:spLocks noChangeArrowheads="1"/>
              </p:cNvSpPr>
              <p:nvPr/>
            </p:nvSpPr>
            <p:spPr bwMode="auto">
              <a:xfrm>
                <a:off x="2018" y="826"/>
                <a:ext cx="12" cy="227"/>
              </a:xfrm>
              <a:prstGeom prst="rect">
                <a:avLst/>
              </a:prstGeom>
              <a:solidFill>
                <a:srgbClr val="148A8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69" name="Rectangle 189">
                <a:extLst>
                  <a:ext uri="{FF2B5EF4-FFF2-40B4-BE49-F238E27FC236}">
                    <a16:creationId xmlns:a16="http://schemas.microsoft.com/office/drawing/2014/main" id="{7D17C2C5-CE8E-B285-10DE-691F494571D7}"/>
                  </a:ext>
                </a:extLst>
              </p:cNvPr>
              <p:cNvSpPr>
                <a:spLocks noChangeArrowheads="1"/>
              </p:cNvSpPr>
              <p:nvPr/>
            </p:nvSpPr>
            <p:spPr bwMode="auto">
              <a:xfrm>
                <a:off x="2030" y="826"/>
                <a:ext cx="11" cy="227"/>
              </a:xfrm>
              <a:prstGeom prst="rect">
                <a:avLst/>
              </a:prstGeom>
              <a:solidFill>
                <a:srgbClr val="168B8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70" name="Rectangle 190">
                <a:extLst>
                  <a:ext uri="{FF2B5EF4-FFF2-40B4-BE49-F238E27FC236}">
                    <a16:creationId xmlns:a16="http://schemas.microsoft.com/office/drawing/2014/main" id="{2739A38A-909F-C831-7046-AA66C0404962}"/>
                  </a:ext>
                </a:extLst>
              </p:cNvPr>
              <p:cNvSpPr>
                <a:spLocks noChangeArrowheads="1"/>
              </p:cNvSpPr>
              <p:nvPr/>
            </p:nvSpPr>
            <p:spPr bwMode="auto">
              <a:xfrm>
                <a:off x="2041" y="826"/>
                <a:ext cx="11" cy="227"/>
              </a:xfrm>
              <a:prstGeom prst="rect">
                <a:avLst/>
              </a:prstGeom>
              <a:solidFill>
                <a:srgbClr val="188C8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71" name="Rectangle 191">
                <a:extLst>
                  <a:ext uri="{FF2B5EF4-FFF2-40B4-BE49-F238E27FC236}">
                    <a16:creationId xmlns:a16="http://schemas.microsoft.com/office/drawing/2014/main" id="{A40070E3-8FE0-B566-B334-C0439F829E99}"/>
                  </a:ext>
                </a:extLst>
              </p:cNvPr>
              <p:cNvSpPr>
                <a:spLocks noChangeArrowheads="1"/>
              </p:cNvSpPr>
              <p:nvPr/>
            </p:nvSpPr>
            <p:spPr bwMode="auto">
              <a:xfrm>
                <a:off x="2052" y="826"/>
                <a:ext cx="11" cy="227"/>
              </a:xfrm>
              <a:prstGeom prst="rect">
                <a:avLst/>
              </a:prstGeom>
              <a:solidFill>
                <a:srgbClr val="1A8C8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72" name="Rectangle 192">
                <a:extLst>
                  <a:ext uri="{FF2B5EF4-FFF2-40B4-BE49-F238E27FC236}">
                    <a16:creationId xmlns:a16="http://schemas.microsoft.com/office/drawing/2014/main" id="{859E1DB8-BD8E-F36F-92C1-BD02DD04032D}"/>
                  </a:ext>
                </a:extLst>
              </p:cNvPr>
              <p:cNvSpPr>
                <a:spLocks noChangeArrowheads="1"/>
              </p:cNvSpPr>
              <p:nvPr/>
            </p:nvSpPr>
            <p:spPr bwMode="auto">
              <a:xfrm>
                <a:off x="2063" y="826"/>
                <a:ext cx="12" cy="227"/>
              </a:xfrm>
              <a:prstGeom prst="rect">
                <a:avLst/>
              </a:prstGeom>
              <a:solidFill>
                <a:srgbClr val="1C8D8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73" name="Rectangle 193">
                <a:extLst>
                  <a:ext uri="{FF2B5EF4-FFF2-40B4-BE49-F238E27FC236}">
                    <a16:creationId xmlns:a16="http://schemas.microsoft.com/office/drawing/2014/main" id="{5D662FD0-1C65-5CD6-1ED5-DB3A08962AF5}"/>
                  </a:ext>
                </a:extLst>
              </p:cNvPr>
              <p:cNvSpPr>
                <a:spLocks noChangeArrowheads="1"/>
              </p:cNvSpPr>
              <p:nvPr/>
            </p:nvSpPr>
            <p:spPr bwMode="auto">
              <a:xfrm>
                <a:off x="2075" y="826"/>
                <a:ext cx="8" cy="227"/>
              </a:xfrm>
              <a:prstGeom prst="rect">
                <a:avLst/>
              </a:prstGeom>
              <a:solidFill>
                <a:srgbClr val="1D8F8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74" name="Rectangle 194">
                <a:extLst>
                  <a:ext uri="{FF2B5EF4-FFF2-40B4-BE49-F238E27FC236}">
                    <a16:creationId xmlns:a16="http://schemas.microsoft.com/office/drawing/2014/main" id="{5A2ACCBB-721E-14F9-7311-BCE8041CEF78}"/>
                  </a:ext>
                </a:extLst>
              </p:cNvPr>
              <p:cNvSpPr>
                <a:spLocks noChangeArrowheads="1"/>
              </p:cNvSpPr>
              <p:nvPr/>
            </p:nvSpPr>
            <p:spPr bwMode="auto">
              <a:xfrm>
                <a:off x="2083" y="826"/>
                <a:ext cx="11" cy="227"/>
              </a:xfrm>
              <a:prstGeom prst="rect">
                <a:avLst/>
              </a:prstGeom>
              <a:solidFill>
                <a:srgbClr val="1F8F8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75" name="Rectangle 195">
                <a:extLst>
                  <a:ext uri="{FF2B5EF4-FFF2-40B4-BE49-F238E27FC236}">
                    <a16:creationId xmlns:a16="http://schemas.microsoft.com/office/drawing/2014/main" id="{C1E70B7C-2D13-E2C7-8DEB-367C5E538392}"/>
                  </a:ext>
                </a:extLst>
              </p:cNvPr>
              <p:cNvSpPr>
                <a:spLocks noChangeArrowheads="1"/>
              </p:cNvSpPr>
              <p:nvPr/>
            </p:nvSpPr>
            <p:spPr bwMode="auto">
              <a:xfrm>
                <a:off x="2094" y="826"/>
                <a:ext cx="8" cy="227"/>
              </a:xfrm>
              <a:prstGeom prst="rect">
                <a:avLst/>
              </a:prstGeom>
              <a:solidFill>
                <a:srgbClr val="2091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76" name="Rectangle 196">
                <a:extLst>
                  <a:ext uri="{FF2B5EF4-FFF2-40B4-BE49-F238E27FC236}">
                    <a16:creationId xmlns:a16="http://schemas.microsoft.com/office/drawing/2014/main" id="{EE67ED1D-7D71-C4A2-D664-9554696D9FD3}"/>
                  </a:ext>
                </a:extLst>
              </p:cNvPr>
              <p:cNvSpPr>
                <a:spLocks noChangeArrowheads="1"/>
              </p:cNvSpPr>
              <p:nvPr/>
            </p:nvSpPr>
            <p:spPr bwMode="auto">
              <a:xfrm>
                <a:off x="2102" y="826"/>
                <a:ext cx="11" cy="227"/>
              </a:xfrm>
              <a:prstGeom prst="rect">
                <a:avLst/>
              </a:prstGeom>
              <a:solidFill>
                <a:srgbClr val="2291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77" name="Rectangle 197">
                <a:extLst>
                  <a:ext uri="{FF2B5EF4-FFF2-40B4-BE49-F238E27FC236}">
                    <a16:creationId xmlns:a16="http://schemas.microsoft.com/office/drawing/2014/main" id="{58AB6D93-15A1-F1F4-3414-D966CCA20C71}"/>
                  </a:ext>
                </a:extLst>
              </p:cNvPr>
              <p:cNvSpPr>
                <a:spLocks noChangeArrowheads="1"/>
              </p:cNvSpPr>
              <p:nvPr/>
            </p:nvSpPr>
            <p:spPr bwMode="auto">
              <a:xfrm>
                <a:off x="2113" y="826"/>
                <a:ext cx="11" cy="227"/>
              </a:xfrm>
              <a:prstGeom prst="rect">
                <a:avLst/>
              </a:prstGeom>
              <a:solidFill>
                <a:srgbClr val="24929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78" name="Rectangle 198">
                <a:extLst>
                  <a:ext uri="{FF2B5EF4-FFF2-40B4-BE49-F238E27FC236}">
                    <a16:creationId xmlns:a16="http://schemas.microsoft.com/office/drawing/2014/main" id="{1C3B2A1A-BEAB-8E6D-7A7E-E5F0770ED853}"/>
                  </a:ext>
                </a:extLst>
              </p:cNvPr>
              <p:cNvSpPr>
                <a:spLocks noChangeArrowheads="1"/>
              </p:cNvSpPr>
              <p:nvPr/>
            </p:nvSpPr>
            <p:spPr bwMode="auto">
              <a:xfrm>
                <a:off x="2124" y="826"/>
                <a:ext cx="12" cy="227"/>
              </a:xfrm>
              <a:prstGeom prst="rect">
                <a:avLst/>
              </a:prstGeom>
              <a:solidFill>
                <a:srgbClr val="26939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79" name="Rectangle 199">
                <a:extLst>
                  <a:ext uri="{FF2B5EF4-FFF2-40B4-BE49-F238E27FC236}">
                    <a16:creationId xmlns:a16="http://schemas.microsoft.com/office/drawing/2014/main" id="{C3C2B907-D7AA-B00C-B30C-308CEDA8DF6C}"/>
                  </a:ext>
                </a:extLst>
              </p:cNvPr>
              <p:cNvSpPr>
                <a:spLocks noChangeArrowheads="1"/>
              </p:cNvSpPr>
              <p:nvPr/>
            </p:nvSpPr>
            <p:spPr bwMode="auto">
              <a:xfrm>
                <a:off x="2136" y="826"/>
                <a:ext cx="12" cy="227"/>
              </a:xfrm>
              <a:prstGeom prst="rect">
                <a:avLst/>
              </a:prstGeom>
              <a:solidFill>
                <a:srgbClr val="28949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80" name="Rectangle 200">
                <a:extLst>
                  <a:ext uri="{FF2B5EF4-FFF2-40B4-BE49-F238E27FC236}">
                    <a16:creationId xmlns:a16="http://schemas.microsoft.com/office/drawing/2014/main" id="{8DE75BA7-74D5-B08A-D0BF-69345807E068}"/>
                  </a:ext>
                </a:extLst>
              </p:cNvPr>
              <p:cNvSpPr>
                <a:spLocks noChangeArrowheads="1"/>
              </p:cNvSpPr>
              <p:nvPr/>
            </p:nvSpPr>
            <p:spPr bwMode="auto">
              <a:xfrm>
                <a:off x="2148" y="826"/>
                <a:ext cx="13" cy="227"/>
              </a:xfrm>
              <a:prstGeom prst="rect">
                <a:avLst/>
              </a:prstGeom>
              <a:solidFill>
                <a:srgbClr val="2A959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81" name="Rectangle 201">
                <a:extLst>
                  <a:ext uri="{FF2B5EF4-FFF2-40B4-BE49-F238E27FC236}">
                    <a16:creationId xmlns:a16="http://schemas.microsoft.com/office/drawing/2014/main" id="{636D430D-530B-7A2B-C8B2-69DE1AC43914}"/>
                  </a:ext>
                </a:extLst>
              </p:cNvPr>
              <p:cNvSpPr>
                <a:spLocks noChangeArrowheads="1"/>
              </p:cNvSpPr>
              <p:nvPr/>
            </p:nvSpPr>
            <p:spPr bwMode="auto">
              <a:xfrm>
                <a:off x="2161" y="826"/>
                <a:ext cx="13" cy="227"/>
              </a:xfrm>
              <a:prstGeom prst="rect">
                <a:avLst/>
              </a:prstGeom>
              <a:solidFill>
                <a:srgbClr val="2C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82" name="Rectangle 202">
                <a:extLst>
                  <a:ext uri="{FF2B5EF4-FFF2-40B4-BE49-F238E27FC236}">
                    <a16:creationId xmlns:a16="http://schemas.microsoft.com/office/drawing/2014/main" id="{D4D2DC3E-A5DA-E110-DACA-E568D4159618}"/>
                  </a:ext>
                </a:extLst>
              </p:cNvPr>
              <p:cNvSpPr>
                <a:spLocks noChangeArrowheads="1"/>
              </p:cNvSpPr>
              <p:nvPr/>
            </p:nvSpPr>
            <p:spPr bwMode="auto">
              <a:xfrm>
                <a:off x="2174" y="826"/>
                <a:ext cx="11" cy="227"/>
              </a:xfrm>
              <a:prstGeom prst="rect">
                <a:avLst/>
              </a:prstGeom>
              <a:solidFill>
                <a:srgbClr val="2E979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83" name="Rectangle 203">
                <a:extLst>
                  <a:ext uri="{FF2B5EF4-FFF2-40B4-BE49-F238E27FC236}">
                    <a16:creationId xmlns:a16="http://schemas.microsoft.com/office/drawing/2014/main" id="{F22256C2-1EA4-20E6-FC09-7DAA6147D2C4}"/>
                  </a:ext>
                </a:extLst>
              </p:cNvPr>
              <p:cNvSpPr>
                <a:spLocks noChangeArrowheads="1"/>
              </p:cNvSpPr>
              <p:nvPr/>
            </p:nvSpPr>
            <p:spPr bwMode="auto">
              <a:xfrm>
                <a:off x="2185" y="826"/>
                <a:ext cx="11" cy="227"/>
              </a:xfrm>
              <a:prstGeom prst="rect">
                <a:avLst/>
              </a:prstGeom>
              <a:solidFill>
                <a:srgbClr val="30989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84" name="Rectangle 204">
                <a:extLst>
                  <a:ext uri="{FF2B5EF4-FFF2-40B4-BE49-F238E27FC236}">
                    <a16:creationId xmlns:a16="http://schemas.microsoft.com/office/drawing/2014/main" id="{61C492C9-5486-F6B5-2658-8C8E5EF95CA7}"/>
                  </a:ext>
                </a:extLst>
              </p:cNvPr>
              <p:cNvSpPr>
                <a:spLocks noChangeArrowheads="1"/>
              </p:cNvSpPr>
              <p:nvPr/>
            </p:nvSpPr>
            <p:spPr bwMode="auto">
              <a:xfrm>
                <a:off x="2196" y="826"/>
                <a:ext cx="12" cy="227"/>
              </a:xfrm>
              <a:prstGeom prst="rect">
                <a:avLst/>
              </a:prstGeom>
              <a:solidFill>
                <a:srgbClr val="32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85" name="Rectangle 205">
                <a:extLst>
                  <a:ext uri="{FF2B5EF4-FFF2-40B4-BE49-F238E27FC236}">
                    <a16:creationId xmlns:a16="http://schemas.microsoft.com/office/drawing/2014/main" id="{3A7289E4-39A4-1F29-CC13-89E4CFBD11A3}"/>
                  </a:ext>
                </a:extLst>
              </p:cNvPr>
              <p:cNvSpPr>
                <a:spLocks noChangeArrowheads="1"/>
              </p:cNvSpPr>
              <p:nvPr/>
            </p:nvSpPr>
            <p:spPr bwMode="auto">
              <a:xfrm>
                <a:off x="2208" y="826"/>
                <a:ext cx="11" cy="227"/>
              </a:xfrm>
              <a:prstGeom prst="rect">
                <a:avLst/>
              </a:prstGeom>
              <a:solidFill>
                <a:srgbClr val="349A9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86" name="Rectangle 206">
                <a:extLst>
                  <a:ext uri="{FF2B5EF4-FFF2-40B4-BE49-F238E27FC236}">
                    <a16:creationId xmlns:a16="http://schemas.microsoft.com/office/drawing/2014/main" id="{ACFE270F-CFE5-EF12-605F-311964E64368}"/>
                  </a:ext>
                </a:extLst>
              </p:cNvPr>
              <p:cNvSpPr>
                <a:spLocks noChangeArrowheads="1"/>
              </p:cNvSpPr>
              <p:nvPr/>
            </p:nvSpPr>
            <p:spPr bwMode="auto">
              <a:xfrm>
                <a:off x="2219" y="826"/>
                <a:ext cx="11" cy="227"/>
              </a:xfrm>
              <a:prstGeom prst="rect">
                <a:avLst/>
              </a:prstGeom>
              <a:solidFill>
                <a:srgbClr val="369B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87" name="Rectangle 207">
                <a:extLst>
                  <a:ext uri="{FF2B5EF4-FFF2-40B4-BE49-F238E27FC236}">
                    <a16:creationId xmlns:a16="http://schemas.microsoft.com/office/drawing/2014/main" id="{F74C44A7-E376-E5ED-FCA6-66B7E83FC170}"/>
                  </a:ext>
                </a:extLst>
              </p:cNvPr>
              <p:cNvSpPr>
                <a:spLocks noChangeArrowheads="1"/>
              </p:cNvSpPr>
              <p:nvPr/>
            </p:nvSpPr>
            <p:spPr bwMode="auto">
              <a:xfrm>
                <a:off x="2230" y="826"/>
                <a:ext cx="11" cy="227"/>
              </a:xfrm>
              <a:prstGeom prst="rect">
                <a:avLst/>
              </a:prstGeom>
              <a:solidFill>
                <a:srgbClr val="389C9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grpSp>
          <p:nvGrpSpPr>
            <p:cNvPr id="583888" name="Group 208">
              <a:extLst>
                <a:ext uri="{FF2B5EF4-FFF2-40B4-BE49-F238E27FC236}">
                  <a16:creationId xmlns:a16="http://schemas.microsoft.com/office/drawing/2014/main" id="{F011BC58-FE00-FB5B-8704-1E0EEC1F3CC9}"/>
                </a:ext>
              </a:extLst>
            </p:cNvPr>
            <p:cNvGrpSpPr>
              <a:grpSpLocks/>
            </p:cNvGrpSpPr>
            <p:nvPr/>
          </p:nvGrpSpPr>
          <p:grpSpPr bwMode="auto">
            <a:xfrm>
              <a:off x="240" y="826"/>
              <a:ext cx="5131" cy="1508"/>
              <a:chOff x="240" y="826"/>
              <a:chExt cx="5131" cy="1508"/>
            </a:xfrm>
          </p:grpSpPr>
          <p:sp>
            <p:nvSpPr>
              <p:cNvPr id="583889" name="Rectangle 209">
                <a:extLst>
                  <a:ext uri="{FF2B5EF4-FFF2-40B4-BE49-F238E27FC236}">
                    <a16:creationId xmlns:a16="http://schemas.microsoft.com/office/drawing/2014/main" id="{5C0BC758-C89C-D815-298F-345FBB2ECA88}"/>
                  </a:ext>
                </a:extLst>
              </p:cNvPr>
              <p:cNvSpPr>
                <a:spLocks noChangeArrowheads="1"/>
              </p:cNvSpPr>
              <p:nvPr/>
            </p:nvSpPr>
            <p:spPr bwMode="auto">
              <a:xfrm>
                <a:off x="2241" y="826"/>
                <a:ext cx="11" cy="227"/>
              </a:xfrm>
              <a:prstGeom prst="rect">
                <a:avLst/>
              </a:prstGeom>
              <a:solidFill>
                <a:srgbClr val="3A9D9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90" name="Rectangle 210">
                <a:extLst>
                  <a:ext uri="{FF2B5EF4-FFF2-40B4-BE49-F238E27FC236}">
                    <a16:creationId xmlns:a16="http://schemas.microsoft.com/office/drawing/2014/main" id="{BD8C3272-3EF0-7EB3-986F-FC5FC758CD45}"/>
                  </a:ext>
                </a:extLst>
              </p:cNvPr>
              <p:cNvSpPr>
                <a:spLocks noChangeArrowheads="1"/>
              </p:cNvSpPr>
              <p:nvPr/>
            </p:nvSpPr>
            <p:spPr bwMode="auto">
              <a:xfrm>
                <a:off x="2252" y="826"/>
                <a:ext cx="13" cy="227"/>
              </a:xfrm>
              <a:prstGeom prst="rect">
                <a:avLst/>
              </a:prstGeom>
              <a:solidFill>
                <a:srgbClr val="3C9E9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91" name="Rectangle 211">
                <a:extLst>
                  <a:ext uri="{FF2B5EF4-FFF2-40B4-BE49-F238E27FC236}">
                    <a16:creationId xmlns:a16="http://schemas.microsoft.com/office/drawing/2014/main" id="{A2A9DFFA-97EF-65B3-DF08-7BF7D1822F3E}"/>
                  </a:ext>
                </a:extLst>
              </p:cNvPr>
              <p:cNvSpPr>
                <a:spLocks noChangeArrowheads="1"/>
              </p:cNvSpPr>
              <p:nvPr/>
            </p:nvSpPr>
            <p:spPr bwMode="auto">
              <a:xfrm>
                <a:off x="2265" y="826"/>
                <a:ext cx="13" cy="227"/>
              </a:xfrm>
              <a:prstGeom prst="rect">
                <a:avLst/>
              </a:prstGeom>
              <a:solidFill>
                <a:srgbClr val="3E9F9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92" name="Rectangle 212">
                <a:extLst>
                  <a:ext uri="{FF2B5EF4-FFF2-40B4-BE49-F238E27FC236}">
                    <a16:creationId xmlns:a16="http://schemas.microsoft.com/office/drawing/2014/main" id="{D5DDE5BD-0676-D7A5-FCEC-9934F3F94D59}"/>
                  </a:ext>
                </a:extLst>
              </p:cNvPr>
              <p:cNvSpPr>
                <a:spLocks noChangeArrowheads="1"/>
              </p:cNvSpPr>
              <p:nvPr/>
            </p:nvSpPr>
            <p:spPr bwMode="auto">
              <a:xfrm>
                <a:off x="2278" y="826"/>
                <a:ext cx="13" cy="227"/>
              </a:xfrm>
              <a:prstGeom prst="rect">
                <a:avLst/>
              </a:prstGeom>
              <a:solidFill>
                <a:srgbClr val="40A0A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93" name="Rectangle 213">
                <a:extLst>
                  <a:ext uri="{FF2B5EF4-FFF2-40B4-BE49-F238E27FC236}">
                    <a16:creationId xmlns:a16="http://schemas.microsoft.com/office/drawing/2014/main" id="{6FF8A1AE-5870-C421-857B-30E549530128}"/>
                  </a:ext>
                </a:extLst>
              </p:cNvPr>
              <p:cNvSpPr>
                <a:spLocks noChangeArrowheads="1"/>
              </p:cNvSpPr>
              <p:nvPr/>
            </p:nvSpPr>
            <p:spPr bwMode="auto">
              <a:xfrm>
                <a:off x="2291" y="826"/>
                <a:ext cx="12" cy="227"/>
              </a:xfrm>
              <a:prstGeom prst="rect">
                <a:avLst/>
              </a:prstGeom>
              <a:solidFill>
                <a:srgbClr val="42A1A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94" name="Rectangle 214">
                <a:extLst>
                  <a:ext uri="{FF2B5EF4-FFF2-40B4-BE49-F238E27FC236}">
                    <a16:creationId xmlns:a16="http://schemas.microsoft.com/office/drawing/2014/main" id="{3A498D06-A743-CDAC-3BE5-BB17CB991AF9}"/>
                  </a:ext>
                </a:extLst>
              </p:cNvPr>
              <p:cNvSpPr>
                <a:spLocks noChangeArrowheads="1"/>
              </p:cNvSpPr>
              <p:nvPr/>
            </p:nvSpPr>
            <p:spPr bwMode="auto">
              <a:xfrm>
                <a:off x="2303" y="826"/>
                <a:ext cx="11" cy="227"/>
              </a:xfrm>
              <a:prstGeom prst="rect">
                <a:avLst/>
              </a:prstGeom>
              <a:solidFill>
                <a:srgbClr val="44A2A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95" name="Rectangle 215">
                <a:extLst>
                  <a:ext uri="{FF2B5EF4-FFF2-40B4-BE49-F238E27FC236}">
                    <a16:creationId xmlns:a16="http://schemas.microsoft.com/office/drawing/2014/main" id="{3A475939-7D00-4107-3C07-26CFD8C4A0A4}"/>
                  </a:ext>
                </a:extLst>
              </p:cNvPr>
              <p:cNvSpPr>
                <a:spLocks noChangeArrowheads="1"/>
              </p:cNvSpPr>
              <p:nvPr/>
            </p:nvSpPr>
            <p:spPr bwMode="auto">
              <a:xfrm>
                <a:off x="2314" y="826"/>
                <a:ext cx="11" cy="227"/>
              </a:xfrm>
              <a:prstGeom prst="rect">
                <a:avLst/>
              </a:prstGeom>
              <a:solidFill>
                <a:srgbClr val="46A3A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96" name="Rectangle 216">
                <a:extLst>
                  <a:ext uri="{FF2B5EF4-FFF2-40B4-BE49-F238E27FC236}">
                    <a16:creationId xmlns:a16="http://schemas.microsoft.com/office/drawing/2014/main" id="{2A4CC361-501B-AE09-90F8-E0871907C8F3}"/>
                  </a:ext>
                </a:extLst>
              </p:cNvPr>
              <p:cNvSpPr>
                <a:spLocks noChangeArrowheads="1"/>
              </p:cNvSpPr>
              <p:nvPr/>
            </p:nvSpPr>
            <p:spPr bwMode="auto">
              <a:xfrm>
                <a:off x="2325" y="826"/>
                <a:ext cx="11" cy="227"/>
              </a:xfrm>
              <a:prstGeom prst="rect">
                <a:avLst/>
              </a:prstGeom>
              <a:solidFill>
                <a:srgbClr val="48A3A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97" name="Rectangle 217">
                <a:extLst>
                  <a:ext uri="{FF2B5EF4-FFF2-40B4-BE49-F238E27FC236}">
                    <a16:creationId xmlns:a16="http://schemas.microsoft.com/office/drawing/2014/main" id="{0AC5A226-D824-575D-923E-7BC028C215A9}"/>
                  </a:ext>
                </a:extLst>
              </p:cNvPr>
              <p:cNvSpPr>
                <a:spLocks noChangeArrowheads="1"/>
              </p:cNvSpPr>
              <p:nvPr/>
            </p:nvSpPr>
            <p:spPr bwMode="auto">
              <a:xfrm>
                <a:off x="2336" y="826"/>
                <a:ext cx="11" cy="227"/>
              </a:xfrm>
              <a:prstGeom prst="rect">
                <a:avLst/>
              </a:prstGeom>
              <a:solidFill>
                <a:srgbClr val="4AA4A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98" name="Rectangle 218">
                <a:extLst>
                  <a:ext uri="{FF2B5EF4-FFF2-40B4-BE49-F238E27FC236}">
                    <a16:creationId xmlns:a16="http://schemas.microsoft.com/office/drawing/2014/main" id="{E00A9BF8-4A6C-3C93-7E12-6DB68747A621}"/>
                  </a:ext>
                </a:extLst>
              </p:cNvPr>
              <p:cNvSpPr>
                <a:spLocks noChangeArrowheads="1"/>
              </p:cNvSpPr>
              <p:nvPr/>
            </p:nvSpPr>
            <p:spPr bwMode="auto">
              <a:xfrm>
                <a:off x="2347" y="826"/>
                <a:ext cx="10" cy="227"/>
              </a:xfrm>
              <a:prstGeom prst="rect">
                <a:avLst/>
              </a:prstGeom>
              <a:solidFill>
                <a:srgbClr val="4C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899" name="Rectangle 219">
                <a:extLst>
                  <a:ext uri="{FF2B5EF4-FFF2-40B4-BE49-F238E27FC236}">
                    <a16:creationId xmlns:a16="http://schemas.microsoft.com/office/drawing/2014/main" id="{8DFF462C-DE77-9158-40CD-CB44E70338C1}"/>
                  </a:ext>
                </a:extLst>
              </p:cNvPr>
              <p:cNvSpPr>
                <a:spLocks noChangeArrowheads="1"/>
              </p:cNvSpPr>
              <p:nvPr/>
            </p:nvSpPr>
            <p:spPr bwMode="auto">
              <a:xfrm>
                <a:off x="2357" y="826"/>
                <a:ext cx="7" cy="227"/>
              </a:xfrm>
              <a:prstGeom prst="rect">
                <a:avLst/>
              </a:prstGeom>
              <a:solidFill>
                <a:srgbClr val="4DA7A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00" name="Rectangle 220">
                <a:extLst>
                  <a:ext uri="{FF2B5EF4-FFF2-40B4-BE49-F238E27FC236}">
                    <a16:creationId xmlns:a16="http://schemas.microsoft.com/office/drawing/2014/main" id="{9D111AE9-0371-6FFA-04C2-2C0811B8C1D5}"/>
                  </a:ext>
                </a:extLst>
              </p:cNvPr>
              <p:cNvSpPr>
                <a:spLocks noChangeArrowheads="1"/>
              </p:cNvSpPr>
              <p:nvPr/>
            </p:nvSpPr>
            <p:spPr bwMode="auto">
              <a:xfrm>
                <a:off x="2364" y="826"/>
                <a:ext cx="12" cy="227"/>
              </a:xfrm>
              <a:prstGeom prst="rect">
                <a:avLst/>
              </a:prstGeom>
              <a:solidFill>
                <a:srgbClr val="4FA7A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01" name="Rectangle 221">
                <a:extLst>
                  <a:ext uri="{FF2B5EF4-FFF2-40B4-BE49-F238E27FC236}">
                    <a16:creationId xmlns:a16="http://schemas.microsoft.com/office/drawing/2014/main" id="{2C2E3099-C121-E04E-2CA9-E724B88D2A8C}"/>
                  </a:ext>
                </a:extLst>
              </p:cNvPr>
              <p:cNvSpPr>
                <a:spLocks noChangeArrowheads="1"/>
              </p:cNvSpPr>
              <p:nvPr/>
            </p:nvSpPr>
            <p:spPr bwMode="auto">
              <a:xfrm>
                <a:off x="2376" y="826"/>
                <a:ext cx="12" cy="227"/>
              </a:xfrm>
              <a:prstGeom prst="rect">
                <a:avLst/>
              </a:prstGeom>
              <a:solidFill>
                <a:srgbClr val="51A8A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02" name="Rectangle 222">
                <a:extLst>
                  <a:ext uri="{FF2B5EF4-FFF2-40B4-BE49-F238E27FC236}">
                    <a16:creationId xmlns:a16="http://schemas.microsoft.com/office/drawing/2014/main" id="{D3F85CD0-D073-F1F8-BA23-EA7DC3164E4E}"/>
                  </a:ext>
                </a:extLst>
              </p:cNvPr>
              <p:cNvSpPr>
                <a:spLocks noChangeArrowheads="1"/>
              </p:cNvSpPr>
              <p:nvPr/>
            </p:nvSpPr>
            <p:spPr bwMode="auto">
              <a:xfrm>
                <a:off x="2388" y="826"/>
                <a:ext cx="13" cy="227"/>
              </a:xfrm>
              <a:prstGeom prst="rect">
                <a:avLst/>
              </a:prstGeom>
              <a:solidFill>
                <a:srgbClr val="53A9A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03" name="Rectangle 223">
                <a:extLst>
                  <a:ext uri="{FF2B5EF4-FFF2-40B4-BE49-F238E27FC236}">
                    <a16:creationId xmlns:a16="http://schemas.microsoft.com/office/drawing/2014/main" id="{62F5F9C6-FFA2-74AA-E9C7-E4C23AC47F48}"/>
                  </a:ext>
                </a:extLst>
              </p:cNvPr>
              <p:cNvSpPr>
                <a:spLocks noChangeArrowheads="1"/>
              </p:cNvSpPr>
              <p:nvPr/>
            </p:nvSpPr>
            <p:spPr bwMode="auto">
              <a:xfrm>
                <a:off x="2401" y="826"/>
                <a:ext cx="13" cy="227"/>
              </a:xfrm>
              <a:prstGeom prst="rect">
                <a:avLst/>
              </a:prstGeom>
              <a:solidFill>
                <a:srgbClr val="55AAA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04" name="Rectangle 224">
                <a:extLst>
                  <a:ext uri="{FF2B5EF4-FFF2-40B4-BE49-F238E27FC236}">
                    <a16:creationId xmlns:a16="http://schemas.microsoft.com/office/drawing/2014/main" id="{83EA75F2-DE73-5900-49DC-CED3039513CD}"/>
                  </a:ext>
                </a:extLst>
              </p:cNvPr>
              <p:cNvSpPr>
                <a:spLocks noChangeArrowheads="1"/>
              </p:cNvSpPr>
              <p:nvPr/>
            </p:nvSpPr>
            <p:spPr bwMode="auto">
              <a:xfrm>
                <a:off x="2414" y="826"/>
                <a:ext cx="11" cy="227"/>
              </a:xfrm>
              <a:prstGeom prst="rect">
                <a:avLst/>
              </a:prstGeom>
              <a:solidFill>
                <a:srgbClr val="57ABA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05" name="Rectangle 225">
                <a:extLst>
                  <a:ext uri="{FF2B5EF4-FFF2-40B4-BE49-F238E27FC236}">
                    <a16:creationId xmlns:a16="http://schemas.microsoft.com/office/drawing/2014/main" id="{C0BDEEC2-1357-AD9A-3FED-7E27DCDDCCA4}"/>
                  </a:ext>
                </a:extLst>
              </p:cNvPr>
              <p:cNvSpPr>
                <a:spLocks noChangeArrowheads="1"/>
              </p:cNvSpPr>
              <p:nvPr/>
            </p:nvSpPr>
            <p:spPr bwMode="auto">
              <a:xfrm>
                <a:off x="2425" y="826"/>
                <a:ext cx="12" cy="227"/>
              </a:xfrm>
              <a:prstGeom prst="rect">
                <a:avLst/>
              </a:prstGeom>
              <a:solidFill>
                <a:srgbClr val="59ACA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06" name="Rectangle 226">
                <a:extLst>
                  <a:ext uri="{FF2B5EF4-FFF2-40B4-BE49-F238E27FC236}">
                    <a16:creationId xmlns:a16="http://schemas.microsoft.com/office/drawing/2014/main" id="{821AF555-78ED-BFAD-D015-6EA54D013EDD}"/>
                  </a:ext>
                </a:extLst>
              </p:cNvPr>
              <p:cNvSpPr>
                <a:spLocks noChangeArrowheads="1"/>
              </p:cNvSpPr>
              <p:nvPr/>
            </p:nvSpPr>
            <p:spPr bwMode="auto">
              <a:xfrm>
                <a:off x="2437" y="826"/>
                <a:ext cx="10" cy="227"/>
              </a:xfrm>
              <a:prstGeom prst="rect">
                <a:avLst/>
              </a:prstGeom>
              <a:solidFill>
                <a:srgbClr val="5BAD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07" name="Rectangle 227">
                <a:extLst>
                  <a:ext uri="{FF2B5EF4-FFF2-40B4-BE49-F238E27FC236}">
                    <a16:creationId xmlns:a16="http://schemas.microsoft.com/office/drawing/2014/main" id="{D7ED1CB8-B4BC-63F9-2BAE-2682BC7AF80A}"/>
                  </a:ext>
                </a:extLst>
              </p:cNvPr>
              <p:cNvSpPr>
                <a:spLocks noChangeArrowheads="1"/>
              </p:cNvSpPr>
              <p:nvPr/>
            </p:nvSpPr>
            <p:spPr bwMode="auto">
              <a:xfrm>
                <a:off x="2447" y="826"/>
                <a:ext cx="13" cy="227"/>
              </a:xfrm>
              <a:prstGeom prst="rect">
                <a:avLst/>
              </a:prstGeom>
              <a:solidFill>
                <a:srgbClr val="5DAEA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08" name="Rectangle 228">
                <a:extLst>
                  <a:ext uri="{FF2B5EF4-FFF2-40B4-BE49-F238E27FC236}">
                    <a16:creationId xmlns:a16="http://schemas.microsoft.com/office/drawing/2014/main" id="{6DCE2FA1-9BF7-F8B9-C3A5-8CA452635054}"/>
                  </a:ext>
                </a:extLst>
              </p:cNvPr>
              <p:cNvSpPr>
                <a:spLocks noChangeArrowheads="1"/>
              </p:cNvSpPr>
              <p:nvPr/>
            </p:nvSpPr>
            <p:spPr bwMode="auto">
              <a:xfrm>
                <a:off x="2460" y="826"/>
                <a:ext cx="13" cy="227"/>
              </a:xfrm>
              <a:prstGeom prst="rect">
                <a:avLst/>
              </a:prstGeom>
              <a:solidFill>
                <a:srgbClr val="5FAFA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09" name="Rectangle 229">
                <a:extLst>
                  <a:ext uri="{FF2B5EF4-FFF2-40B4-BE49-F238E27FC236}">
                    <a16:creationId xmlns:a16="http://schemas.microsoft.com/office/drawing/2014/main" id="{07F7B179-C85E-0121-C0E2-A1EEAFF4AD39}"/>
                  </a:ext>
                </a:extLst>
              </p:cNvPr>
              <p:cNvSpPr>
                <a:spLocks noChangeArrowheads="1"/>
              </p:cNvSpPr>
              <p:nvPr/>
            </p:nvSpPr>
            <p:spPr bwMode="auto">
              <a:xfrm>
                <a:off x="2473" y="826"/>
                <a:ext cx="11" cy="227"/>
              </a:xfrm>
              <a:prstGeom prst="rect">
                <a:avLst/>
              </a:prstGeom>
              <a:solidFill>
                <a:srgbClr val="61B0B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10" name="Rectangle 230">
                <a:extLst>
                  <a:ext uri="{FF2B5EF4-FFF2-40B4-BE49-F238E27FC236}">
                    <a16:creationId xmlns:a16="http://schemas.microsoft.com/office/drawing/2014/main" id="{2FEB8A37-DF0A-9410-48BC-E42DDD99C358}"/>
                  </a:ext>
                </a:extLst>
              </p:cNvPr>
              <p:cNvSpPr>
                <a:spLocks noChangeArrowheads="1"/>
              </p:cNvSpPr>
              <p:nvPr/>
            </p:nvSpPr>
            <p:spPr bwMode="auto">
              <a:xfrm>
                <a:off x="2484" y="826"/>
                <a:ext cx="8" cy="227"/>
              </a:xfrm>
              <a:prstGeom prst="rect">
                <a:avLst/>
              </a:prstGeom>
              <a:solidFill>
                <a:srgbClr val="6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11" name="Rectangle 231">
                <a:extLst>
                  <a:ext uri="{FF2B5EF4-FFF2-40B4-BE49-F238E27FC236}">
                    <a16:creationId xmlns:a16="http://schemas.microsoft.com/office/drawing/2014/main" id="{0ED61A2B-BF35-E935-02BA-D8CF376B886E}"/>
                  </a:ext>
                </a:extLst>
              </p:cNvPr>
              <p:cNvSpPr>
                <a:spLocks noChangeArrowheads="1"/>
              </p:cNvSpPr>
              <p:nvPr/>
            </p:nvSpPr>
            <p:spPr bwMode="auto">
              <a:xfrm>
                <a:off x="2492" y="826"/>
                <a:ext cx="11" cy="227"/>
              </a:xfrm>
              <a:prstGeom prst="rect">
                <a:avLst/>
              </a:prstGeom>
              <a:solidFill>
                <a:srgbClr val="64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12" name="Rectangle 232">
                <a:extLst>
                  <a:ext uri="{FF2B5EF4-FFF2-40B4-BE49-F238E27FC236}">
                    <a16:creationId xmlns:a16="http://schemas.microsoft.com/office/drawing/2014/main" id="{ACA3F4C0-45E7-1BCA-BB1D-3BB42D4A9C49}"/>
                  </a:ext>
                </a:extLst>
              </p:cNvPr>
              <p:cNvSpPr>
                <a:spLocks noChangeArrowheads="1"/>
              </p:cNvSpPr>
              <p:nvPr/>
            </p:nvSpPr>
            <p:spPr bwMode="auto">
              <a:xfrm>
                <a:off x="2503" y="826"/>
                <a:ext cx="11" cy="227"/>
              </a:xfrm>
              <a:prstGeom prst="rect">
                <a:avLst/>
              </a:prstGeom>
              <a:solidFill>
                <a:srgbClr val="66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13" name="Rectangle 233">
                <a:extLst>
                  <a:ext uri="{FF2B5EF4-FFF2-40B4-BE49-F238E27FC236}">
                    <a16:creationId xmlns:a16="http://schemas.microsoft.com/office/drawing/2014/main" id="{F2E3B921-B877-CF9D-94F4-FFB17BB00D99}"/>
                  </a:ext>
                </a:extLst>
              </p:cNvPr>
              <p:cNvSpPr>
                <a:spLocks noChangeArrowheads="1"/>
              </p:cNvSpPr>
              <p:nvPr/>
            </p:nvSpPr>
            <p:spPr bwMode="auto">
              <a:xfrm>
                <a:off x="2514" y="826"/>
                <a:ext cx="11" cy="227"/>
              </a:xfrm>
              <a:prstGeom prst="rect">
                <a:avLst/>
              </a:prstGeom>
              <a:solidFill>
                <a:srgbClr val="68B4B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14" name="Rectangle 234">
                <a:extLst>
                  <a:ext uri="{FF2B5EF4-FFF2-40B4-BE49-F238E27FC236}">
                    <a16:creationId xmlns:a16="http://schemas.microsoft.com/office/drawing/2014/main" id="{F9C5386B-49BE-B8AB-A9DF-677801A42947}"/>
                  </a:ext>
                </a:extLst>
              </p:cNvPr>
              <p:cNvSpPr>
                <a:spLocks noChangeArrowheads="1"/>
              </p:cNvSpPr>
              <p:nvPr/>
            </p:nvSpPr>
            <p:spPr bwMode="auto">
              <a:xfrm>
                <a:off x="2525" y="826"/>
                <a:ext cx="3" cy="227"/>
              </a:xfrm>
              <a:prstGeom prst="rect">
                <a:avLst/>
              </a:prstGeom>
              <a:solidFill>
                <a:srgbClr val="6AB5B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15" name="Rectangle 235">
                <a:extLst>
                  <a:ext uri="{FF2B5EF4-FFF2-40B4-BE49-F238E27FC236}">
                    <a16:creationId xmlns:a16="http://schemas.microsoft.com/office/drawing/2014/main" id="{26039133-DD55-2E64-CF2C-EDD109D8B2C9}"/>
                  </a:ext>
                </a:extLst>
              </p:cNvPr>
              <p:cNvSpPr>
                <a:spLocks noChangeArrowheads="1"/>
              </p:cNvSpPr>
              <p:nvPr/>
            </p:nvSpPr>
            <p:spPr bwMode="auto">
              <a:xfrm>
                <a:off x="1904" y="826"/>
                <a:ext cx="624" cy="227"/>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3916" name="Rectangle 236">
                <a:extLst>
                  <a:ext uri="{FF2B5EF4-FFF2-40B4-BE49-F238E27FC236}">
                    <a16:creationId xmlns:a16="http://schemas.microsoft.com/office/drawing/2014/main" id="{54731A4B-0DD7-4D66-1C2E-7F8003FD989B}"/>
                  </a:ext>
                </a:extLst>
              </p:cNvPr>
              <p:cNvSpPr>
                <a:spLocks noChangeArrowheads="1"/>
              </p:cNvSpPr>
              <p:nvPr/>
            </p:nvSpPr>
            <p:spPr bwMode="auto">
              <a:xfrm>
                <a:off x="2091" y="898"/>
                <a:ext cx="30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b="1">
                    <a:solidFill>
                      <a:srgbClr val="FFFFFF"/>
                    </a:solidFill>
                    <a:latin typeface="Arial" panose="020B0604020202020204" pitchFamily="34" charset="0"/>
                  </a:rPr>
                  <a:t>Measure</a:t>
                </a:r>
                <a:endParaRPr lang="en-US" altLang="en-US" sz="1300"/>
              </a:p>
            </p:txBody>
          </p:sp>
          <p:sp>
            <p:nvSpPr>
              <p:cNvPr id="583917" name="Rectangle 237">
                <a:extLst>
                  <a:ext uri="{FF2B5EF4-FFF2-40B4-BE49-F238E27FC236}">
                    <a16:creationId xmlns:a16="http://schemas.microsoft.com/office/drawing/2014/main" id="{2ABFF50E-1549-5724-E4B7-F0E67B9FE3FB}"/>
                  </a:ext>
                </a:extLst>
              </p:cNvPr>
              <p:cNvSpPr>
                <a:spLocks noChangeArrowheads="1"/>
              </p:cNvSpPr>
              <p:nvPr/>
            </p:nvSpPr>
            <p:spPr bwMode="auto">
              <a:xfrm>
                <a:off x="378" y="1241"/>
                <a:ext cx="555" cy="264"/>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18" name="Rectangle 238">
                <a:extLst>
                  <a:ext uri="{FF2B5EF4-FFF2-40B4-BE49-F238E27FC236}">
                    <a16:creationId xmlns:a16="http://schemas.microsoft.com/office/drawing/2014/main" id="{C841CB36-4898-AE0F-012C-9C0DD3831B65}"/>
                  </a:ext>
                </a:extLst>
              </p:cNvPr>
              <p:cNvSpPr>
                <a:spLocks noChangeArrowheads="1"/>
              </p:cNvSpPr>
              <p:nvPr/>
            </p:nvSpPr>
            <p:spPr bwMode="auto">
              <a:xfrm>
                <a:off x="378" y="1241"/>
                <a:ext cx="555" cy="264"/>
              </a:xfrm>
              <a:prstGeom prst="rect">
                <a:avLst/>
              </a:prstGeom>
              <a:noFill/>
              <a:ln w="3175">
                <a:solidFill>
                  <a:srgbClr val="B3B3B3"/>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3919" name="Rectangle 239">
                <a:extLst>
                  <a:ext uri="{FF2B5EF4-FFF2-40B4-BE49-F238E27FC236}">
                    <a16:creationId xmlns:a16="http://schemas.microsoft.com/office/drawing/2014/main" id="{50C37955-A217-31B9-A51E-F8454D0D92DF}"/>
                  </a:ext>
                </a:extLst>
              </p:cNvPr>
              <p:cNvSpPr>
                <a:spLocks noChangeArrowheads="1"/>
              </p:cNvSpPr>
              <p:nvPr/>
            </p:nvSpPr>
            <p:spPr bwMode="auto">
              <a:xfrm>
                <a:off x="309" y="1166"/>
                <a:ext cx="555" cy="264"/>
              </a:xfrm>
              <a:prstGeom prst="rect">
                <a:avLst/>
              </a:prstGeom>
              <a:solidFill>
                <a:srgbClr val="C4F2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20" name="Rectangle 240">
                <a:extLst>
                  <a:ext uri="{FF2B5EF4-FFF2-40B4-BE49-F238E27FC236}">
                    <a16:creationId xmlns:a16="http://schemas.microsoft.com/office/drawing/2014/main" id="{350E8C81-702F-209D-540A-9869F2BEC2F9}"/>
                  </a:ext>
                </a:extLst>
              </p:cNvPr>
              <p:cNvSpPr>
                <a:spLocks noChangeArrowheads="1"/>
              </p:cNvSpPr>
              <p:nvPr/>
            </p:nvSpPr>
            <p:spPr bwMode="auto">
              <a:xfrm>
                <a:off x="309" y="1166"/>
                <a:ext cx="555" cy="264"/>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3921" name="Rectangle 241">
                <a:extLst>
                  <a:ext uri="{FF2B5EF4-FFF2-40B4-BE49-F238E27FC236}">
                    <a16:creationId xmlns:a16="http://schemas.microsoft.com/office/drawing/2014/main" id="{C14783E1-C98E-B330-F339-AD1C33CEE9F2}"/>
                  </a:ext>
                </a:extLst>
              </p:cNvPr>
              <p:cNvSpPr>
                <a:spLocks noChangeArrowheads="1"/>
              </p:cNvSpPr>
              <p:nvPr/>
            </p:nvSpPr>
            <p:spPr bwMode="auto">
              <a:xfrm>
                <a:off x="340" y="1219"/>
                <a:ext cx="56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Develop Business</a:t>
                </a:r>
                <a:endParaRPr lang="en-US" altLang="en-US" sz="1300"/>
              </a:p>
            </p:txBody>
          </p:sp>
          <p:sp>
            <p:nvSpPr>
              <p:cNvPr id="583922" name="Rectangle 242">
                <a:extLst>
                  <a:ext uri="{FF2B5EF4-FFF2-40B4-BE49-F238E27FC236}">
                    <a16:creationId xmlns:a16="http://schemas.microsoft.com/office/drawing/2014/main" id="{3F9C5857-A989-F6F3-8503-F4EDAEBD0ADE}"/>
                  </a:ext>
                </a:extLst>
              </p:cNvPr>
              <p:cNvSpPr>
                <a:spLocks noChangeArrowheads="1"/>
              </p:cNvSpPr>
              <p:nvPr/>
            </p:nvSpPr>
            <p:spPr bwMode="auto">
              <a:xfrm>
                <a:off x="465" y="1299"/>
                <a:ext cx="291"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Proposal</a:t>
                </a:r>
                <a:endParaRPr lang="en-US" altLang="en-US" sz="1300"/>
              </a:p>
            </p:txBody>
          </p:sp>
          <p:sp>
            <p:nvSpPr>
              <p:cNvPr id="583923" name="Rectangle 243">
                <a:extLst>
                  <a:ext uri="{FF2B5EF4-FFF2-40B4-BE49-F238E27FC236}">
                    <a16:creationId xmlns:a16="http://schemas.microsoft.com/office/drawing/2014/main" id="{FC98B117-7C1A-5EC6-E3CF-E226EE17CC60}"/>
                  </a:ext>
                </a:extLst>
              </p:cNvPr>
              <p:cNvSpPr>
                <a:spLocks noChangeArrowheads="1"/>
              </p:cNvSpPr>
              <p:nvPr/>
            </p:nvSpPr>
            <p:spPr bwMode="auto">
              <a:xfrm>
                <a:off x="378" y="1656"/>
                <a:ext cx="555" cy="264"/>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24" name="Rectangle 244">
                <a:extLst>
                  <a:ext uri="{FF2B5EF4-FFF2-40B4-BE49-F238E27FC236}">
                    <a16:creationId xmlns:a16="http://schemas.microsoft.com/office/drawing/2014/main" id="{B1875D10-3FBA-AB0B-8606-5B40E3F383C4}"/>
                  </a:ext>
                </a:extLst>
              </p:cNvPr>
              <p:cNvSpPr>
                <a:spLocks noChangeArrowheads="1"/>
              </p:cNvSpPr>
              <p:nvPr/>
            </p:nvSpPr>
            <p:spPr bwMode="auto">
              <a:xfrm>
                <a:off x="378" y="1656"/>
                <a:ext cx="555" cy="264"/>
              </a:xfrm>
              <a:prstGeom prst="rect">
                <a:avLst/>
              </a:prstGeom>
              <a:noFill/>
              <a:ln w="3175">
                <a:solidFill>
                  <a:srgbClr val="B3B3B3"/>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3925" name="Rectangle 245">
                <a:extLst>
                  <a:ext uri="{FF2B5EF4-FFF2-40B4-BE49-F238E27FC236}">
                    <a16:creationId xmlns:a16="http://schemas.microsoft.com/office/drawing/2014/main" id="{962F70C9-1742-6B7B-333E-0E8842EFE384}"/>
                  </a:ext>
                </a:extLst>
              </p:cNvPr>
              <p:cNvSpPr>
                <a:spLocks noChangeArrowheads="1"/>
              </p:cNvSpPr>
              <p:nvPr/>
            </p:nvSpPr>
            <p:spPr bwMode="auto">
              <a:xfrm>
                <a:off x="309" y="1580"/>
                <a:ext cx="555" cy="265"/>
              </a:xfrm>
              <a:prstGeom prst="rect">
                <a:avLst/>
              </a:prstGeom>
              <a:solidFill>
                <a:srgbClr val="C4F2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26" name="Rectangle 246">
                <a:extLst>
                  <a:ext uri="{FF2B5EF4-FFF2-40B4-BE49-F238E27FC236}">
                    <a16:creationId xmlns:a16="http://schemas.microsoft.com/office/drawing/2014/main" id="{358A4A91-0F70-A337-34CE-4AE12C335429}"/>
                  </a:ext>
                </a:extLst>
              </p:cNvPr>
              <p:cNvSpPr>
                <a:spLocks noChangeArrowheads="1"/>
              </p:cNvSpPr>
              <p:nvPr/>
            </p:nvSpPr>
            <p:spPr bwMode="auto">
              <a:xfrm>
                <a:off x="309" y="1580"/>
                <a:ext cx="555" cy="265"/>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3927" name="Rectangle 247">
                <a:extLst>
                  <a:ext uri="{FF2B5EF4-FFF2-40B4-BE49-F238E27FC236}">
                    <a16:creationId xmlns:a16="http://schemas.microsoft.com/office/drawing/2014/main" id="{4836C3AB-CB2C-6D8E-A7B8-06DFB9F5AE26}"/>
                  </a:ext>
                </a:extLst>
              </p:cNvPr>
              <p:cNvSpPr>
                <a:spLocks noChangeArrowheads="1"/>
              </p:cNvSpPr>
              <p:nvPr/>
            </p:nvSpPr>
            <p:spPr bwMode="auto">
              <a:xfrm>
                <a:off x="331" y="1633"/>
                <a:ext cx="579"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Perform Feasibility</a:t>
                </a:r>
                <a:endParaRPr lang="en-US" altLang="en-US" sz="1300"/>
              </a:p>
            </p:txBody>
          </p:sp>
          <p:sp>
            <p:nvSpPr>
              <p:cNvPr id="583928" name="Rectangle 248">
                <a:extLst>
                  <a:ext uri="{FF2B5EF4-FFF2-40B4-BE49-F238E27FC236}">
                    <a16:creationId xmlns:a16="http://schemas.microsoft.com/office/drawing/2014/main" id="{634F89F5-D1CC-DCF3-FF13-B4228C58C25F}"/>
                  </a:ext>
                </a:extLst>
              </p:cNvPr>
              <p:cNvSpPr>
                <a:spLocks noChangeArrowheads="1"/>
              </p:cNvSpPr>
              <p:nvPr/>
            </p:nvSpPr>
            <p:spPr bwMode="auto">
              <a:xfrm>
                <a:off x="508" y="1714"/>
                <a:ext cx="19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Study</a:t>
                </a:r>
                <a:endParaRPr lang="en-US" altLang="en-US" sz="1300"/>
              </a:p>
            </p:txBody>
          </p:sp>
          <p:sp>
            <p:nvSpPr>
              <p:cNvPr id="583929" name="Rectangle 249">
                <a:extLst>
                  <a:ext uri="{FF2B5EF4-FFF2-40B4-BE49-F238E27FC236}">
                    <a16:creationId xmlns:a16="http://schemas.microsoft.com/office/drawing/2014/main" id="{0E3495A0-C301-8D04-508D-551B5907C98F}"/>
                  </a:ext>
                </a:extLst>
              </p:cNvPr>
              <p:cNvSpPr>
                <a:spLocks noChangeArrowheads="1"/>
              </p:cNvSpPr>
              <p:nvPr/>
            </p:nvSpPr>
            <p:spPr bwMode="auto">
              <a:xfrm>
                <a:off x="1211" y="2033"/>
                <a:ext cx="554" cy="301"/>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30" name="Rectangle 250">
                <a:extLst>
                  <a:ext uri="{FF2B5EF4-FFF2-40B4-BE49-F238E27FC236}">
                    <a16:creationId xmlns:a16="http://schemas.microsoft.com/office/drawing/2014/main" id="{6DD23EDA-B635-3A43-A3C5-3D70EFC11015}"/>
                  </a:ext>
                </a:extLst>
              </p:cNvPr>
              <p:cNvSpPr>
                <a:spLocks noChangeArrowheads="1"/>
              </p:cNvSpPr>
              <p:nvPr/>
            </p:nvSpPr>
            <p:spPr bwMode="auto">
              <a:xfrm>
                <a:off x="1211" y="2033"/>
                <a:ext cx="554" cy="301"/>
              </a:xfrm>
              <a:prstGeom prst="rect">
                <a:avLst/>
              </a:prstGeom>
              <a:noFill/>
              <a:ln w="3175">
                <a:solidFill>
                  <a:srgbClr val="B3B3B3"/>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3931" name="Rectangle 251">
                <a:extLst>
                  <a:ext uri="{FF2B5EF4-FFF2-40B4-BE49-F238E27FC236}">
                    <a16:creationId xmlns:a16="http://schemas.microsoft.com/office/drawing/2014/main" id="{27C4E3AB-8C67-6AA9-E856-9D36938BCDD2}"/>
                  </a:ext>
                </a:extLst>
              </p:cNvPr>
              <p:cNvSpPr>
                <a:spLocks noChangeArrowheads="1"/>
              </p:cNvSpPr>
              <p:nvPr/>
            </p:nvSpPr>
            <p:spPr bwMode="auto">
              <a:xfrm>
                <a:off x="1141" y="1957"/>
                <a:ext cx="555" cy="302"/>
              </a:xfrm>
              <a:prstGeom prst="rect">
                <a:avLst/>
              </a:prstGeom>
              <a:solidFill>
                <a:srgbClr val="C4F2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32" name="Rectangle 252">
                <a:extLst>
                  <a:ext uri="{FF2B5EF4-FFF2-40B4-BE49-F238E27FC236}">
                    <a16:creationId xmlns:a16="http://schemas.microsoft.com/office/drawing/2014/main" id="{CAE95DC7-2008-BB66-36DF-875ABA933216}"/>
                  </a:ext>
                </a:extLst>
              </p:cNvPr>
              <p:cNvSpPr>
                <a:spLocks noChangeArrowheads="1"/>
              </p:cNvSpPr>
              <p:nvPr/>
            </p:nvSpPr>
            <p:spPr bwMode="auto">
              <a:xfrm>
                <a:off x="1141" y="1957"/>
                <a:ext cx="555" cy="302"/>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3933" name="Rectangle 253">
                <a:extLst>
                  <a:ext uri="{FF2B5EF4-FFF2-40B4-BE49-F238E27FC236}">
                    <a16:creationId xmlns:a16="http://schemas.microsoft.com/office/drawing/2014/main" id="{4F1D4223-E5C3-6730-C3D1-CF515C4CDBDF}"/>
                  </a:ext>
                </a:extLst>
              </p:cNvPr>
              <p:cNvSpPr>
                <a:spLocks noChangeArrowheads="1"/>
              </p:cNvSpPr>
              <p:nvPr/>
            </p:nvSpPr>
            <p:spPr bwMode="auto">
              <a:xfrm>
                <a:off x="1306" y="1989"/>
                <a:ext cx="273"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Develop</a:t>
                </a:r>
                <a:endParaRPr lang="en-US" altLang="en-US" sz="1300"/>
              </a:p>
            </p:txBody>
          </p:sp>
          <p:sp>
            <p:nvSpPr>
              <p:cNvPr id="583934" name="Rectangle 254">
                <a:extLst>
                  <a:ext uri="{FF2B5EF4-FFF2-40B4-BE49-F238E27FC236}">
                    <a16:creationId xmlns:a16="http://schemas.microsoft.com/office/drawing/2014/main" id="{6D68C298-022F-B456-4DFC-DA80BECEF991}"/>
                  </a:ext>
                </a:extLst>
              </p:cNvPr>
              <p:cNvSpPr>
                <a:spLocks noChangeArrowheads="1"/>
              </p:cNvSpPr>
              <p:nvPr/>
            </p:nvSpPr>
            <p:spPr bwMode="auto">
              <a:xfrm>
                <a:off x="1242" y="2069"/>
                <a:ext cx="410"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Requirement</a:t>
                </a:r>
                <a:endParaRPr lang="en-US" altLang="en-US" sz="1300"/>
              </a:p>
            </p:txBody>
          </p:sp>
          <p:sp>
            <p:nvSpPr>
              <p:cNvPr id="583935" name="Rectangle 255">
                <a:extLst>
                  <a:ext uri="{FF2B5EF4-FFF2-40B4-BE49-F238E27FC236}">
                    <a16:creationId xmlns:a16="http://schemas.microsoft.com/office/drawing/2014/main" id="{7CECEF90-E239-D422-BE8E-38965C085372}"/>
                  </a:ext>
                </a:extLst>
              </p:cNvPr>
              <p:cNvSpPr>
                <a:spLocks noChangeArrowheads="1"/>
              </p:cNvSpPr>
              <p:nvPr/>
            </p:nvSpPr>
            <p:spPr bwMode="auto">
              <a:xfrm>
                <a:off x="1229" y="2150"/>
                <a:ext cx="441"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Specifications</a:t>
                </a:r>
                <a:endParaRPr lang="en-US" altLang="en-US" sz="1300"/>
              </a:p>
            </p:txBody>
          </p:sp>
          <p:sp>
            <p:nvSpPr>
              <p:cNvPr id="583936" name="Rectangle 256">
                <a:extLst>
                  <a:ext uri="{FF2B5EF4-FFF2-40B4-BE49-F238E27FC236}">
                    <a16:creationId xmlns:a16="http://schemas.microsoft.com/office/drawing/2014/main" id="{3DB97A34-66F2-88A1-1D24-0392C1A7380B}"/>
                  </a:ext>
                </a:extLst>
              </p:cNvPr>
              <p:cNvSpPr>
                <a:spLocks noChangeArrowheads="1"/>
              </p:cNvSpPr>
              <p:nvPr/>
            </p:nvSpPr>
            <p:spPr bwMode="auto">
              <a:xfrm>
                <a:off x="1211" y="1656"/>
                <a:ext cx="554" cy="264"/>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37" name="Rectangle 257">
                <a:extLst>
                  <a:ext uri="{FF2B5EF4-FFF2-40B4-BE49-F238E27FC236}">
                    <a16:creationId xmlns:a16="http://schemas.microsoft.com/office/drawing/2014/main" id="{97E0D856-D614-6CA2-6594-D8B4ABDF9222}"/>
                  </a:ext>
                </a:extLst>
              </p:cNvPr>
              <p:cNvSpPr>
                <a:spLocks noChangeArrowheads="1"/>
              </p:cNvSpPr>
              <p:nvPr/>
            </p:nvSpPr>
            <p:spPr bwMode="auto">
              <a:xfrm>
                <a:off x="1211" y="1656"/>
                <a:ext cx="554" cy="264"/>
              </a:xfrm>
              <a:prstGeom prst="rect">
                <a:avLst/>
              </a:prstGeom>
              <a:noFill/>
              <a:ln w="3175">
                <a:solidFill>
                  <a:srgbClr val="B3B3B3"/>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3938" name="Rectangle 258">
                <a:extLst>
                  <a:ext uri="{FF2B5EF4-FFF2-40B4-BE49-F238E27FC236}">
                    <a16:creationId xmlns:a16="http://schemas.microsoft.com/office/drawing/2014/main" id="{DB45AD6A-6730-9627-FB43-F3D29A8A9873}"/>
                  </a:ext>
                </a:extLst>
              </p:cNvPr>
              <p:cNvSpPr>
                <a:spLocks noChangeArrowheads="1"/>
              </p:cNvSpPr>
              <p:nvPr/>
            </p:nvSpPr>
            <p:spPr bwMode="auto">
              <a:xfrm>
                <a:off x="1141" y="1580"/>
                <a:ext cx="555" cy="265"/>
              </a:xfrm>
              <a:prstGeom prst="rect">
                <a:avLst/>
              </a:prstGeom>
              <a:solidFill>
                <a:srgbClr val="C4F2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39" name="Rectangle 259">
                <a:extLst>
                  <a:ext uri="{FF2B5EF4-FFF2-40B4-BE49-F238E27FC236}">
                    <a16:creationId xmlns:a16="http://schemas.microsoft.com/office/drawing/2014/main" id="{79826E65-EFE4-2767-F254-C602CC2DEAF5}"/>
                  </a:ext>
                </a:extLst>
              </p:cNvPr>
              <p:cNvSpPr>
                <a:spLocks noChangeArrowheads="1"/>
              </p:cNvSpPr>
              <p:nvPr/>
            </p:nvSpPr>
            <p:spPr bwMode="auto">
              <a:xfrm>
                <a:off x="1141" y="1580"/>
                <a:ext cx="555" cy="265"/>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3940" name="Rectangle 260">
                <a:extLst>
                  <a:ext uri="{FF2B5EF4-FFF2-40B4-BE49-F238E27FC236}">
                    <a16:creationId xmlns:a16="http://schemas.microsoft.com/office/drawing/2014/main" id="{C90218D9-656F-9980-612B-016B463A65FC}"/>
                  </a:ext>
                </a:extLst>
              </p:cNvPr>
              <p:cNvSpPr>
                <a:spLocks noChangeArrowheads="1"/>
              </p:cNvSpPr>
              <p:nvPr/>
            </p:nvSpPr>
            <p:spPr bwMode="auto">
              <a:xfrm>
                <a:off x="1186" y="1633"/>
                <a:ext cx="530"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Describe Current</a:t>
                </a:r>
                <a:endParaRPr lang="en-US" altLang="en-US" sz="1300"/>
              </a:p>
            </p:txBody>
          </p:sp>
          <p:sp>
            <p:nvSpPr>
              <p:cNvPr id="583941" name="Rectangle 261">
                <a:extLst>
                  <a:ext uri="{FF2B5EF4-FFF2-40B4-BE49-F238E27FC236}">
                    <a16:creationId xmlns:a16="http://schemas.microsoft.com/office/drawing/2014/main" id="{F489A15D-130C-A446-3996-3DE2C84F7E4C}"/>
                  </a:ext>
                </a:extLst>
              </p:cNvPr>
              <p:cNvSpPr>
                <a:spLocks noChangeArrowheads="1"/>
              </p:cNvSpPr>
              <p:nvPr/>
            </p:nvSpPr>
            <p:spPr bwMode="auto">
              <a:xfrm>
                <a:off x="1307" y="1714"/>
                <a:ext cx="270"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Process</a:t>
                </a:r>
                <a:endParaRPr lang="en-US" altLang="en-US" sz="1300"/>
              </a:p>
            </p:txBody>
          </p:sp>
          <p:sp>
            <p:nvSpPr>
              <p:cNvPr id="583942" name="Rectangle 262">
                <a:extLst>
                  <a:ext uri="{FF2B5EF4-FFF2-40B4-BE49-F238E27FC236}">
                    <a16:creationId xmlns:a16="http://schemas.microsoft.com/office/drawing/2014/main" id="{1240D0B3-2A6D-EFFA-C397-63D1ED4B9B02}"/>
                  </a:ext>
                </a:extLst>
              </p:cNvPr>
              <p:cNvSpPr>
                <a:spLocks noChangeArrowheads="1"/>
              </p:cNvSpPr>
              <p:nvPr/>
            </p:nvSpPr>
            <p:spPr bwMode="auto">
              <a:xfrm>
                <a:off x="1211" y="1241"/>
                <a:ext cx="554" cy="264"/>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43" name="Rectangle 263">
                <a:extLst>
                  <a:ext uri="{FF2B5EF4-FFF2-40B4-BE49-F238E27FC236}">
                    <a16:creationId xmlns:a16="http://schemas.microsoft.com/office/drawing/2014/main" id="{A313B143-7090-BAF9-5D95-0AD042826015}"/>
                  </a:ext>
                </a:extLst>
              </p:cNvPr>
              <p:cNvSpPr>
                <a:spLocks noChangeArrowheads="1"/>
              </p:cNvSpPr>
              <p:nvPr/>
            </p:nvSpPr>
            <p:spPr bwMode="auto">
              <a:xfrm>
                <a:off x="1211" y="1241"/>
                <a:ext cx="554" cy="264"/>
              </a:xfrm>
              <a:prstGeom prst="rect">
                <a:avLst/>
              </a:prstGeom>
              <a:noFill/>
              <a:ln w="3175">
                <a:solidFill>
                  <a:srgbClr val="B3B3B3"/>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3944" name="Rectangle 264">
                <a:extLst>
                  <a:ext uri="{FF2B5EF4-FFF2-40B4-BE49-F238E27FC236}">
                    <a16:creationId xmlns:a16="http://schemas.microsoft.com/office/drawing/2014/main" id="{39EFD31D-949B-084B-2B9E-1DEAAB74E174}"/>
                  </a:ext>
                </a:extLst>
              </p:cNvPr>
              <p:cNvSpPr>
                <a:spLocks noChangeArrowheads="1"/>
              </p:cNvSpPr>
              <p:nvPr/>
            </p:nvSpPr>
            <p:spPr bwMode="auto">
              <a:xfrm>
                <a:off x="1141" y="1166"/>
                <a:ext cx="555" cy="264"/>
              </a:xfrm>
              <a:prstGeom prst="rect">
                <a:avLst/>
              </a:prstGeom>
              <a:solidFill>
                <a:srgbClr val="C4F2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45" name="Rectangle 265">
                <a:extLst>
                  <a:ext uri="{FF2B5EF4-FFF2-40B4-BE49-F238E27FC236}">
                    <a16:creationId xmlns:a16="http://schemas.microsoft.com/office/drawing/2014/main" id="{A6D1386F-8903-650C-5C20-8A85E6352C70}"/>
                  </a:ext>
                </a:extLst>
              </p:cNvPr>
              <p:cNvSpPr>
                <a:spLocks noChangeArrowheads="1"/>
              </p:cNvSpPr>
              <p:nvPr/>
            </p:nvSpPr>
            <p:spPr bwMode="auto">
              <a:xfrm>
                <a:off x="1141" y="1166"/>
                <a:ext cx="555" cy="264"/>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3946" name="Rectangle 266">
                <a:extLst>
                  <a:ext uri="{FF2B5EF4-FFF2-40B4-BE49-F238E27FC236}">
                    <a16:creationId xmlns:a16="http://schemas.microsoft.com/office/drawing/2014/main" id="{AD508D53-007F-0E86-3A3E-88FF938BADA9}"/>
                  </a:ext>
                </a:extLst>
              </p:cNvPr>
              <p:cNvSpPr>
                <a:spLocks noChangeArrowheads="1"/>
              </p:cNvSpPr>
              <p:nvPr/>
            </p:nvSpPr>
            <p:spPr bwMode="auto">
              <a:xfrm>
                <a:off x="1306" y="1219"/>
                <a:ext cx="273"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Develop</a:t>
                </a:r>
                <a:endParaRPr lang="en-US" altLang="en-US" sz="1300"/>
              </a:p>
            </p:txBody>
          </p:sp>
          <p:sp>
            <p:nvSpPr>
              <p:cNvPr id="583947" name="Rectangle 267">
                <a:extLst>
                  <a:ext uri="{FF2B5EF4-FFF2-40B4-BE49-F238E27FC236}">
                    <a16:creationId xmlns:a16="http://schemas.microsoft.com/office/drawing/2014/main" id="{5974E3A0-8328-1CA4-4A8E-470F98C6A3B2}"/>
                  </a:ext>
                </a:extLst>
              </p:cNvPr>
              <p:cNvSpPr>
                <a:spLocks noChangeArrowheads="1"/>
              </p:cNvSpPr>
              <p:nvPr/>
            </p:nvSpPr>
            <p:spPr bwMode="auto">
              <a:xfrm>
                <a:off x="1267" y="1299"/>
                <a:ext cx="35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Agreement</a:t>
                </a:r>
                <a:endParaRPr lang="en-US" altLang="en-US" sz="1300"/>
              </a:p>
            </p:txBody>
          </p:sp>
          <p:sp>
            <p:nvSpPr>
              <p:cNvPr id="583948" name="Rectangle 268">
                <a:extLst>
                  <a:ext uri="{FF2B5EF4-FFF2-40B4-BE49-F238E27FC236}">
                    <a16:creationId xmlns:a16="http://schemas.microsoft.com/office/drawing/2014/main" id="{E2746E8F-90F8-6240-CFDF-52F4A727908B}"/>
                  </a:ext>
                </a:extLst>
              </p:cNvPr>
              <p:cNvSpPr>
                <a:spLocks noChangeArrowheads="1"/>
              </p:cNvSpPr>
              <p:nvPr/>
            </p:nvSpPr>
            <p:spPr bwMode="auto">
              <a:xfrm>
                <a:off x="1141" y="902"/>
                <a:ext cx="624" cy="226"/>
              </a:xfrm>
              <a:prstGeom prst="rect">
                <a:avLst/>
              </a:prstGeom>
              <a:solidFill>
                <a:srgbClr val="CDCDC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49" name="Rectangle 269">
                <a:extLst>
                  <a:ext uri="{FF2B5EF4-FFF2-40B4-BE49-F238E27FC236}">
                    <a16:creationId xmlns:a16="http://schemas.microsoft.com/office/drawing/2014/main" id="{DBFA7706-6C02-24AF-E374-203723CF8DB5}"/>
                  </a:ext>
                </a:extLst>
              </p:cNvPr>
              <p:cNvSpPr>
                <a:spLocks noChangeArrowheads="1"/>
              </p:cNvSpPr>
              <p:nvPr/>
            </p:nvSpPr>
            <p:spPr bwMode="auto">
              <a:xfrm>
                <a:off x="1141" y="902"/>
                <a:ext cx="624" cy="226"/>
              </a:xfrm>
              <a:prstGeom prst="rect">
                <a:avLst/>
              </a:prstGeom>
              <a:noFill/>
              <a:ln w="3175">
                <a:solidFill>
                  <a:srgbClr val="CDCDCD"/>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3950" name="Rectangle 270">
                <a:extLst>
                  <a:ext uri="{FF2B5EF4-FFF2-40B4-BE49-F238E27FC236}">
                    <a16:creationId xmlns:a16="http://schemas.microsoft.com/office/drawing/2014/main" id="{EEF9C400-0C1B-B48D-B3FB-A13FFAB0ECF9}"/>
                  </a:ext>
                </a:extLst>
              </p:cNvPr>
              <p:cNvSpPr>
                <a:spLocks noChangeArrowheads="1"/>
              </p:cNvSpPr>
              <p:nvPr/>
            </p:nvSpPr>
            <p:spPr bwMode="auto">
              <a:xfrm>
                <a:off x="1072" y="826"/>
                <a:ext cx="1" cy="227"/>
              </a:xfrm>
              <a:prstGeom prst="rect">
                <a:avLst/>
              </a:prstGeom>
              <a:solidFill>
                <a:srgbClr val="6AB5B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51" name="Rectangle 271">
                <a:extLst>
                  <a:ext uri="{FF2B5EF4-FFF2-40B4-BE49-F238E27FC236}">
                    <a16:creationId xmlns:a16="http://schemas.microsoft.com/office/drawing/2014/main" id="{B2685B34-C181-4875-086B-C47E27A3BA1C}"/>
                  </a:ext>
                </a:extLst>
              </p:cNvPr>
              <p:cNvSpPr>
                <a:spLocks noChangeArrowheads="1"/>
              </p:cNvSpPr>
              <p:nvPr/>
            </p:nvSpPr>
            <p:spPr bwMode="auto">
              <a:xfrm>
                <a:off x="1072" y="826"/>
                <a:ext cx="8" cy="227"/>
              </a:xfrm>
              <a:prstGeom prst="rect">
                <a:avLst/>
              </a:prstGeom>
              <a:solidFill>
                <a:srgbClr val="0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52" name="Rectangle 272">
                <a:extLst>
                  <a:ext uri="{FF2B5EF4-FFF2-40B4-BE49-F238E27FC236}">
                    <a16:creationId xmlns:a16="http://schemas.microsoft.com/office/drawing/2014/main" id="{9434E3E1-CB42-05A7-203E-58AD33BB6F87}"/>
                  </a:ext>
                </a:extLst>
              </p:cNvPr>
              <p:cNvSpPr>
                <a:spLocks noChangeArrowheads="1"/>
              </p:cNvSpPr>
              <p:nvPr/>
            </p:nvSpPr>
            <p:spPr bwMode="auto">
              <a:xfrm>
                <a:off x="1080" y="826"/>
                <a:ext cx="11" cy="227"/>
              </a:xfrm>
              <a:prstGeom prst="rect">
                <a:avLst/>
              </a:prstGeom>
              <a:solidFill>
                <a:srgbClr val="0281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53" name="Rectangle 273">
                <a:extLst>
                  <a:ext uri="{FF2B5EF4-FFF2-40B4-BE49-F238E27FC236}">
                    <a16:creationId xmlns:a16="http://schemas.microsoft.com/office/drawing/2014/main" id="{5B967568-8A8C-C72B-F278-610FB54A4470}"/>
                  </a:ext>
                </a:extLst>
              </p:cNvPr>
              <p:cNvSpPr>
                <a:spLocks noChangeArrowheads="1"/>
              </p:cNvSpPr>
              <p:nvPr/>
            </p:nvSpPr>
            <p:spPr bwMode="auto">
              <a:xfrm>
                <a:off x="1091" y="826"/>
                <a:ext cx="12" cy="227"/>
              </a:xfrm>
              <a:prstGeom prst="rect">
                <a:avLst/>
              </a:prstGeom>
              <a:solidFill>
                <a:srgbClr val="0482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54" name="Rectangle 274">
                <a:extLst>
                  <a:ext uri="{FF2B5EF4-FFF2-40B4-BE49-F238E27FC236}">
                    <a16:creationId xmlns:a16="http://schemas.microsoft.com/office/drawing/2014/main" id="{977150A2-EFC6-E133-19F2-244E4007195D}"/>
                  </a:ext>
                </a:extLst>
              </p:cNvPr>
              <p:cNvSpPr>
                <a:spLocks noChangeArrowheads="1"/>
              </p:cNvSpPr>
              <p:nvPr/>
            </p:nvSpPr>
            <p:spPr bwMode="auto">
              <a:xfrm>
                <a:off x="1103" y="826"/>
                <a:ext cx="12" cy="227"/>
              </a:xfrm>
              <a:prstGeom prst="rect">
                <a:avLst/>
              </a:prstGeom>
              <a:solidFill>
                <a:srgbClr val="0682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55" name="Rectangle 275">
                <a:extLst>
                  <a:ext uri="{FF2B5EF4-FFF2-40B4-BE49-F238E27FC236}">
                    <a16:creationId xmlns:a16="http://schemas.microsoft.com/office/drawing/2014/main" id="{7116E7CB-0086-789B-0C7A-5DEC94906E57}"/>
                  </a:ext>
                </a:extLst>
              </p:cNvPr>
              <p:cNvSpPr>
                <a:spLocks noChangeArrowheads="1"/>
              </p:cNvSpPr>
              <p:nvPr/>
            </p:nvSpPr>
            <p:spPr bwMode="auto">
              <a:xfrm>
                <a:off x="1115" y="826"/>
                <a:ext cx="10" cy="227"/>
              </a:xfrm>
              <a:prstGeom prst="rect">
                <a:avLst/>
              </a:prstGeom>
              <a:solidFill>
                <a:srgbClr val="08838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56" name="Rectangle 276">
                <a:extLst>
                  <a:ext uri="{FF2B5EF4-FFF2-40B4-BE49-F238E27FC236}">
                    <a16:creationId xmlns:a16="http://schemas.microsoft.com/office/drawing/2014/main" id="{D9FC8F01-84EA-4695-4016-150C07348962}"/>
                  </a:ext>
                </a:extLst>
              </p:cNvPr>
              <p:cNvSpPr>
                <a:spLocks noChangeArrowheads="1"/>
              </p:cNvSpPr>
              <p:nvPr/>
            </p:nvSpPr>
            <p:spPr bwMode="auto">
              <a:xfrm>
                <a:off x="1125" y="826"/>
                <a:ext cx="9" cy="227"/>
              </a:xfrm>
              <a:prstGeom prst="rect">
                <a:avLst/>
              </a:prstGeom>
              <a:solidFill>
                <a:srgbClr val="09858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57" name="Rectangle 277">
                <a:extLst>
                  <a:ext uri="{FF2B5EF4-FFF2-40B4-BE49-F238E27FC236}">
                    <a16:creationId xmlns:a16="http://schemas.microsoft.com/office/drawing/2014/main" id="{C3CAC12E-E363-0222-E2D1-BEF3DCE84C72}"/>
                  </a:ext>
                </a:extLst>
              </p:cNvPr>
              <p:cNvSpPr>
                <a:spLocks noChangeArrowheads="1"/>
              </p:cNvSpPr>
              <p:nvPr/>
            </p:nvSpPr>
            <p:spPr bwMode="auto">
              <a:xfrm>
                <a:off x="1134" y="826"/>
                <a:ext cx="11" cy="227"/>
              </a:xfrm>
              <a:prstGeom prst="rect">
                <a:avLst/>
              </a:prstGeom>
              <a:solidFill>
                <a:srgbClr val="0B858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58" name="Rectangle 278">
                <a:extLst>
                  <a:ext uri="{FF2B5EF4-FFF2-40B4-BE49-F238E27FC236}">
                    <a16:creationId xmlns:a16="http://schemas.microsoft.com/office/drawing/2014/main" id="{1C17E782-B15D-CFEF-AFEB-8C4694E1074E}"/>
                  </a:ext>
                </a:extLst>
              </p:cNvPr>
              <p:cNvSpPr>
                <a:spLocks noChangeArrowheads="1"/>
              </p:cNvSpPr>
              <p:nvPr/>
            </p:nvSpPr>
            <p:spPr bwMode="auto">
              <a:xfrm>
                <a:off x="1145" y="826"/>
                <a:ext cx="8" cy="227"/>
              </a:xfrm>
              <a:prstGeom prst="rect">
                <a:avLst/>
              </a:prstGeom>
              <a:solidFill>
                <a:srgbClr val="0C878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59" name="Rectangle 279">
                <a:extLst>
                  <a:ext uri="{FF2B5EF4-FFF2-40B4-BE49-F238E27FC236}">
                    <a16:creationId xmlns:a16="http://schemas.microsoft.com/office/drawing/2014/main" id="{2A1A5DEA-C850-8BDC-CDAB-06B22400E6D2}"/>
                  </a:ext>
                </a:extLst>
              </p:cNvPr>
              <p:cNvSpPr>
                <a:spLocks noChangeArrowheads="1"/>
              </p:cNvSpPr>
              <p:nvPr/>
            </p:nvSpPr>
            <p:spPr bwMode="auto">
              <a:xfrm>
                <a:off x="1153" y="826"/>
                <a:ext cx="11" cy="227"/>
              </a:xfrm>
              <a:prstGeom prst="rect">
                <a:avLst/>
              </a:prstGeom>
              <a:solidFill>
                <a:srgbClr val="0E878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60" name="Rectangle 280">
                <a:extLst>
                  <a:ext uri="{FF2B5EF4-FFF2-40B4-BE49-F238E27FC236}">
                    <a16:creationId xmlns:a16="http://schemas.microsoft.com/office/drawing/2014/main" id="{C227FF7E-6CE8-E56A-C971-E59BCF9D7CF3}"/>
                  </a:ext>
                </a:extLst>
              </p:cNvPr>
              <p:cNvSpPr>
                <a:spLocks noChangeArrowheads="1"/>
              </p:cNvSpPr>
              <p:nvPr/>
            </p:nvSpPr>
            <p:spPr bwMode="auto">
              <a:xfrm>
                <a:off x="1164" y="826"/>
                <a:ext cx="11" cy="227"/>
              </a:xfrm>
              <a:prstGeom prst="rect">
                <a:avLst/>
              </a:prstGeom>
              <a:solidFill>
                <a:srgbClr val="10888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61" name="Rectangle 281">
                <a:extLst>
                  <a:ext uri="{FF2B5EF4-FFF2-40B4-BE49-F238E27FC236}">
                    <a16:creationId xmlns:a16="http://schemas.microsoft.com/office/drawing/2014/main" id="{BA5E79BF-5C39-B86C-B6C3-2D99DC73F257}"/>
                  </a:ext>
                </a:extLst>
              </p:cNvPr>
              <p:cNvSpPr>
                <a:spLocks noChangeArrowheads="1"/>
              </p:cNvSpPr>
              <p:nvPr/>
            </p:nvSpPr>
            <p:spPr bwMode="auto">
              <a:xfrm>
                <a:off x="1175" y="826"/>
                <a:ext cx="11" cy="227"/>
              </a:xfrm>
              <a:prstGeom prst="rect">
                <a:avLst/>
              </a:prstGeom>
              <a:solidFill>
                <a:srgbClr val="12898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62" name="Rectangle 282">
                <a:extLst>
                  <a:ext uri="{FF2B5EF4-FFF2-40B4-BE49-F238E27FC236}">
                    <a16:creationId xmlns:a16="http://schemas.microsoft.com/office/drawing/2014/main" id="{450FC5AC-8DA8-F109-FCBD-BB85D223B27A}"/>
                  </a:ext>
                </a:extLst>
              </p:cNvPr>
              <p:cNvSpPr>
                <a:spLocks noChangeArrowheads="1"/>
              </p:cNvSpPr>
              <p:nvPr/>
            </p:nvSpPr>
            <p:spPr bwMode="auto">
              <a:xfrm>
                <a:off x="1186" y="826"/>
                <a:ext cx="11" cy="227"/>
              </a:xfrm>
              <a:prstGeom prst="rect">
                <a:avLst/>
              </a:prstGeom>
              <a:solidFill>
                <a:srgbClr val="148A8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63" name="Rectangle 283">
                <a:extLst>
                  <a:ext uri="{FF2B5EF4-FFF2-40B4-BE49-F238E27FC236}">
                    <a16:creationId xmlns:a16="http://schemas.microsoft.com/office/drawing/2014/main" id="{F50D437A-9D1B-A79C-AF27-B1DF6F779466}"/>
                  </a:ext>
                </a:extLst>
              </p:cNvPr>
              <p:cNvSpPr>
                <a:spLocks noChangeArrowheads="1"/>
              </p:cNvSpPr>
              <p:nvPr/>
            </p:nvSpPr>
            <p:spPr bwMode="auto">
              <a:xfrm>
                <a:off x="1197" y="826"/>
                <a:ext cx="12" cy="227"/>
              </a:xfrm>
              <a:prstGeom prst="rect">
                <a:avLst/>
              </a:prstGeom>
              <a:solidFill>
                <a:srgbClr val="168B8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64" name="Rectangle 284">
                <a:extLst>
                  <a:ext uri="{FF2B5EF4-FFF2-40B4-BE49-F238E27FC236}">
                    <a16:creationId xmlns:a16="http://schemas.microsoft.com/office/drawing/2014/main" id="{531997B6-B7B7-8CD3-90E3-80CEF97643CF}"/>
                  </a:ext>
                </a:extLst>
              </p:cNvPr>
              <p:cNvSpPr>
                <a:spLocks noChangeArrowheads="1"/>
              </p:cNvSpPr>
              <p:nvPr/>
            </p:nvSpPr>
            <p:spPr bwMode="auto">
              <a:xfrm>
                <a:off x="1209" y="826"/>
                <a:ext cx="11" cy="227"/>
              </a:xfrm>
              <a:prstGeom prst="rect">
                <a:avLst/>
              </a:prstGeom>
              <a:solidFill>
                <a:srgbClr val="188C8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65" name="Rectangle 285">
                <a:extLst>
                  <a:ext uri="{FF2B5EF4-FFF2-40B4-BE49-F238E27FC236}">
                    <a16:creationId xmlns:a16="http://schemas.microsoft.com/office/drawing/2014/main" id="{0B2F9AF1-82E6-017C-C3D2-8C1B8FAF55FF}"/>
                  </a:ext>
                </a:extLst>
              </p:cNvPr>
              <p:cNvSpPr>
                <a:spLocks noChangeArrowheads="1"/>
              </p:cNvSpPr>
              <p:nvPr/>
            </p:nvSpPr>
            <p:spPr bwMode="auto">
              <a:xfrm>
                <a:off x="1220" y="826"/>
                <a:ext cx="11" cy="227"/>
              </a:xfrm>
              <a:prstGeom prst="rect">
                <a:avLst/>
              </a:prstGeom>
              <a:solidFill>
                <a:srgbClr val="1A8C8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66" name="Rectangle 286">
                <a:extLst>
                  <a:ext uri="{FF2B5EF4-FFF2-40B4-BE49-F238E27FC236}">
                    <a16:creationId xmlns:a16="http://schemas.microsoft.com/office/drawing/2014/main" id="{7A065BF4-4AB6-D94F-9D99-FF1B29345F0D}"/>
                  </a:ext>
                </a:extLst>
              </p:cNvPr>
              <p:cNvSpPr>
                <a:spLocks noChangeArrowheads="1"/>
              </p:cNvSpPr>
              <p:nvPr/>
            </p:nvSpPr>
            <p:spPr bwMode="auto">
              <a:xfrm>
                <a:off x="1231" y="826"/>
                <a:ext cx="12" cy="227"/>
              </a:xfrm>
              <a:prstGeom prst="rect">
                <a:avLst/>
              </a:prstGeom>
              <a:solidFill>
                <a:srgbClr val="1C8D8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67" name="Rectangle 287">
                <a:extLst>
                  <a:ext uri="{FF2B5EF4-FFF2-40B4-BE49-F238E27FC236}">
                    <a16:creationId xmlns:a16="http://schemas.microsoft.com/office/drawing/2014/main" id="{8AC0E173-F2E2-5DAD-1F3D-FDAA5A13537B}"/>
                  </a:ext>
                </a:extLst>
              </p:cNvPr>
              <p:cNvSpPr>
                <a:spLocks noChangeArrowheads="1"/>
              </p:cNvSpPr>
              <p:nvPr/>
            </p:nvSpPr>
            <p:spPr bwMode="auto">
              <a:xfrm>
                <a:off x="1243" y="826"/>
                <a:ext cx="8" cy="227"/>
              </a:xfrm>
              <a:prstGeom prst="rect">
                <a:avLst/>
              </a:prstGeom>
              <a:solidFill>
                <a:srgbClr val="1D8F8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68" name="Rectangle 288">
                <a:extLst>
                  <a:ext uri="{FF2B5EF4-FFF2-40B4-BE49-F238E27FC236}">
                    <a16:creationId xmlns:a16="http://schemas.microsoft.com/office/drawing/2014/main" id="{763BA78D-671E-346C-2CE6-CDF277BF7F67}"/>
                  </a:ext>
                </a:extLst>
              </p:cNvPr>
              <p:cNvSpPr>
                <a:spLocks noChangeArrowheads="1"/>
              </p:cNvSpPr>
              <p:nvPr/>
            </p:nvSpPr>
            <p:spPr bwMode="auto">
              <a:xfrm>
                <a:off x="1251" y="826"/>
                <a:ext cx="11" cy="227"/>
              </a:xfrm>
              <a:prstGeom prst="rect">
                <a:avLst/>
              </a:prstGeom>
              <a:solidFill>
                <a:srgbClr val="1F8F8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69" name="Rectangle 289">
                <a:extLst>
                  <a:ext uri="{FF2B5EF4-FFF2-40B4-BE49-F238E27FC236}">
                    <a16:creationId xmlns:a16="http://schemas.microsoft.com/office/drawing/2014/main" id="{5B6D8C38-D702-F7EB-C1C4-6C81C8614FBD}"/>
                  </a:ext>
                </a:extLst>
              </p:cNvPr>
              <p:cNvSpPr>
                <a:spLocks noChangeArrowheads="1"/>
              </p:cNvSpPr>
              <p:nvPr/>
            </p:nvSpPr>
            <p:spPr bwMode="auto">
              <a:xfrm>
                <a:off x="1262" y="826"/>
                <a:ext cx="8" cy="227"/>
              </a:xfrm>
              <a:prstGeom prst="rect">
                <a:avLst/>
              </a:prstGeom>
              <a:solidFill>
                <a:srgbClr val="2091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70" name="Rectangle 290">
                <a:extLst>
                  <a:ext uri="{FF2B5EF4-FFF2-40B4-BE49-F238E27FC236}">
                    <a16:creationId xmlns:a16="http://schemas.microsoft.com/office/drawing/2014/main" id="{AD222ABD-FFB0-23A1-33FA-B1B52B896BD0}"/>
                  </a:ext>
                </a:extLst>
              </p:cNvPr>
              <p:cNvSpPr>
                <a:spLocks noChangeArrowheads="1"/>
              </p:cNvSpPr>
              <p:nvPr/>
            </p:nvSpPr>
            <p:spPr bwMode="auto">
              <a:xfrm>
                <a:off x="1270" y="826"/>
                <a:ext cx="11" cy="227"/>
              </a:xfrm>
              <a:prstGeom prst="rect">
                <a:avLst/>
              </a:prstGeom>
              <a:solidFill>
                <a:srgbClr val="2291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71" name="Rectangle 291">
                <a:extLst>
                  <a:ext uri="{FF2B5EF4-FFF2-40B4-BE49-F238E27FC236}">
                    <a16:creationId xmlns:a16="http://schemas.microsoft.com/office/drawing/2014/main" id="{B7D1AD00-0BA5-D50D-12D5-BFC3E2D4D80D}"/>
                  </a:ext>
                </a:extLst>
              </p:cNvPr>
              <p:cNvSpPr>
                <a:spLocks noChangeArrowheads="1"/>
              </p:cNvSpPr>
              <p:nvPr/>
            </p:nvSpPr>
            <p:spPr bwMode="auto">
              <a:xfrm>
                <a:off x="1281" y="826"/>
                <a:ext cx="11" cy="227"/>
              </a:xfrm>
              <a:prstGeom prst="rect">
                <a:avLst/>
              </a:prstGeom>
              <a:solidFill>
                <a:srgbClr val="24929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72" name="Rectangle 292">
                <a:extLst>
                  <a:ext uri="{FF2B5EF4-FFF2-40B4-BE49-F238E27FC236}">
                    <a16:creationId xmlns:a16="http://schemas.microsoft.com/office/drawing/2014/main" id="{2D124659-8232-C8B5-F63E-7B7612832BBE}"/>
                  </a:ext>
                </a:extLst>
              </p:cNvPr>
              <p:cNvSpPr>
                <a:spLocks noChangeArrowheads="1"/>
              </p:cNvSpPr>
              <p:nvPr/>
            </p:nvSpPr>
            <p:spPr bwMode="auto">
              <a:xfrm>
                <a:off x="1292" y="826"/>
                <a:ext cx="12" cy="227"/>
              </a:xfrm>
              <a:prstGeom prst="rect">
                <a:avLst/>
              </a:prstGeom>
              <a:solidFill>
                <a:srgbClr val="26939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73" name="Rectangle 293">
                <a:extLst>
                  <a:ext uri="{FF2B5EF4-FFF2-40B4-BE49-F238E27FC236}">
                    <a16:creationId xmlns:a16="http://schemas.microsoft.com/office/drawing/2014/main" id="{8E9F2178-45D7-EEB0-5D2A-D99091FE65FC}"/>
                  </a:ext>
                </a:extLst>
              </p:cNvPr>
              <p:cNvSpPr>
                <a:spLocks noChangeArrowheads="1"/>
              </p:cNvSpPr>
              <p:nvPr/>
            </p:nvSpPr>
            <p:spPr bwMode="auto">
              <a:xfrm>
                <a:off x="1304" y="826"/>
                <a:ext cx="12" cy="227"/>
              </a:xfrm>
              <a:prstGeom prst="rect">
                <a:avLst/>
              </a:prstGeom>
              <a:solidFill>
                <a:srgbClr val="28949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74" name="Rectangle 294">
                <a:extLst>
                  <a:ext uri="{FF2B5EF4-FFF2-40B4-BE49-F238E27FC236}">
                    <a16:creationId xmlns:a16="http://schemas.microsoft.com/office/drawing/2014/main" id="{5D472F49-8C7E-D7FE-8588-383C8EF09EBD}"/>
                  </a:ext>
                </a:extLst>
              </p:cNvPr>
              <p:cNvSpPr>
                <a:spLocks noChangeArrowheads="1"/>
              </p:cNvSpPr>
              <p:nvPr/>
            </p:nvSpPr>
            <p:spPr bwMode="auto">
              <a:xfrm>
                <a:off x="1316" y="826"/>
                <a:ext cx="13" cy="227"/>
              </a:xfrm>
              <a:prstGeom prst="rect">
                <a:avLst/>
              </a:prstGeom>
              <a:solidFill>
                <a:srgbClr val="2A959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75" name="Rectangle 295">
                <a:extLst>
                  <a:ext uri="{FF2B5EF4-FFF2-40B4-BE49-F238E27FC236}">
                    <a16:creationId xmlns:a16="http://schemas.microsoft.com/office/drawing/2014/main" id="{FCF87A10-FD18-8146-F490-F421184B89F7}"/>
                  </a:ext>
                </a:extLst>
              </p:cNvPr>
              <p:cNvSpPr>
                <a:spLocks noChangeArrowheads="1"/>
              </p:cNvSpPr>
              <p:nvPr/>
            </p:nvSpPr>
            <p:spPr bwMode="auto">
              <a:xfrm>
                <a:off x="1329" y="826"/>
                <a:ext cx="13" cy="227"/>
              </a:xfrm>
              <a:prstGeom prst="rect">
                <a:avLst/>
              </a:prstGeom>
              <a:solidFill>
                <a:srgbClr val="2C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76" name="Rectangle 296">
                <a:extLst>
                  <a:ext uri="{FF2B5EF4-FFF2-40B4-BE49-F238E27FC236}">
                    <a16:creationId xmlns:a16="http://schemas.microsoft.com/office/drawing/2014/main" id="{26C1767B-7B04-9DBD-5005-556A8F0F3815}"/>
                  </a:ext>
                </a:extLst>
              </p:cNvPr>
              <p:cNvSpPr>
                <a:spLocks noChangeArrowheads="1"/>
              </p:cNvSpPr>
              <p:nvPr/>
            </p:nvSpPr>
            <p:spPr bwMode="auto">
              <a:xfrm>
                <a:off x="1342" y="826"/>
                <a:ext cx="11" cy="227"/>
              </a:xfrm>
              <a:prstGeom prst="rect">
                <a:avLst/>
              </a:prstGeom>
              <a:solidFill>
                <a:srgbClr val="2E979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77" name="Rectangle 297">
                <a:extLst>
                  <a:ext uri="{FF2B5EF4-FFF2-40B4-BE49-F238E27FC236}">
                    <a16:creationId xmlns:a16="http://schemas.microsoft.com/office/drawing/2014/main" id="{E7C47E15-9CA3-DCF6-6EF7-EA7F502B8425}"/>
                  </a:ext>
                </a:extLst>
              </p:cNvPr>
              <p:cNvSpPr>
                <a:spLocks noChangeArrowheads="1"/>
              </p:cNvSpPr>
              <p:nvPr/>
            </p:nvSpPr>
            <p:spPr bwMode="auto">
              <a:xfrm>
                <a:off x="1353" y="826"/>
                <a:ext cx="11" cy="227"/>
              </a:xfrm>
              <a:prstGeom prst="rect">
                <a:avLst/>
              </a:prstGeom>
              <a:solidFill>
                <a:srgbClr val="30989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78" name="Rectangle 298">
                <a:extLst>
                  <a:ext uri="{FF2B5EF4-FFF2-40B4-BE49-F238E27FC236}">
                    <a16:creationId xmlns:a16="http://schemas.microsoft.com/office/drawing/2014/main" id="{CDC6C9B5-EC8D-DF4A-92E8-08AEEE66A5BD}"/>
                  </a:ext>
                </a:extLst>
              </p:cNvPr>
              <p:cNvSpPr>
                <a:spLocks noChangeArrowheads="1"/>
              </p:cNvSpPr>
              <p:nvPr/>
            </p:nvSpPr>
            <p:spPr bwMode="auto">
              <a:xfrm>
                <a:off x="1364" y="826"/>
                <a:ext cx="12" cy="227"/>
              </a:xfrm>
              <a:prstGeom prst="rect">
                <a:avLst/>
              </a:prstGeom>
              <a:solidFill>
                <a:srgbClr val="32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79" name="Rectangle 299">
                <a:extLst>
                  <a:ext uri="{FF2B5EF4-FFF2-40B4-BE49-F238E27FC236}">
                    <a16:creationId xmlns:a16="http://schemas.microsoft.com/office/drawing/2014/main" id="{47E8CBA6-3E65-6D3A-1064-408F53539F94}"/>
                  </a:ext>
                </a:extLst>
              </p:cNvPr>
              <p:cNvSpPr>
                <a:spLocks noChangeArrowheads="1"/>
              </p:cNvSpPr>
              <p:nvPr/>
            </p:nvSpPr>
            <p:spPr bwMode="auto">
              <a:xfrm>
                <a:off x="1376" y="826"/>
                <a:ext cx="11" cy="227"/>
              </a:xfrm>
              <a:prstGeom prst="rect">
                <a:avLst/>
              </a:prstGeom>
              <a:solidFill>
                <a:srgbClr val="349A9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80" name="Rectangle 300">
                <a:extLst>
                  <a:ext uri="{FF2B5EF4-FFF2-40B4-BE49-F238E27FC236}">
                    <a16:creationId xmlns:a16="http://schemas.microsoft.com/office/drawing/2014/main" id="{A8AA43C7-A52F-5D57-B9A3-2BC44952E9A9}"/>
                  </a:ext>
                </a:extLst>
              </p:cNvPr>
              <p:cNvSpPr>
                <a:spLocks noChangeArrowheads="1"/>
              </p:cNvSpPr>
              <p:nvPr/>
            </p:nvSpPr>
            <p:spPr bwMode="auto">
              <a:xfrm>
                <a:off x="1387" y="826"/>
                <a:ext cx="11" cy="227"/>
              </a:xfrm>
              <a:prstGeom prst="rect">
                <a:avLst/>
              </a:prstGeom>
              <a:solidFill>
                <a:srgbClr val="369B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81" name="Rectangle 301">
                <a:extLst>
                  <a:ext uri="{FF2B5EF4-FFF2-40B4-BE49-F238E27FC236}">
                    <a16:creationId xmlns:a16="http://schemas.microsoft.com/office/drawing/2014/main" id="{DE155A9C-992B-BF53-9ABC-FB35715377A5}"/>
                  </a:ext>
                </a:extLst>
              </p:cNvPr>
              <p:cNvSpPr>
                <a:spLocks noChangeArrowheads="1"/>
              </p:cNvSpPr>
              <p:nvPr/>
            </p:nvSpPr>
            <p:spPr bwMode="auto">
              <a:xfrm>
                <a:off x="1398" y="826"/>
                <a:ext cx="11" cy="227"/>
              </a:xfrm>
              <a:prstGeom prst="rect">
                <a:avLst/>
              </a:prstGeom>
              <a:solidFill>
                <a:srgbClr val="389C9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82" name="Rectangle 302">
                <a:extLst>
                  <a:ext uri="{FF2B5EF4-FFF2-40B4-BE49-F238E27FC236}">
                    <a16:creationId xmlns:a16="http://schemas.microsoft.com/office/drawing/2014/main" id="{1B5D1A58-C0B1-D328-DC90-82E23E9E46FA}"/>
                  </a:ext>
                </a:extLst>
              </p:cNvPr>
              <p:cNvSpPr>
                <a:spLocks noChangeArrowheads="1"/>
              </p:cNvSpPr>
              <p:nvPr/>
            </p:nvSpPr>
            <p:spPr bwMode="auto">
              <a:xfrm>
                <a:off x="1409" y="826"/>
                <a:ext cx="11" cy="227"/>
              </a:xfrm>
              <a:prstGeom prst="rect">
                <a:avLst/>
              </a:prstGeom>
              <a:solidFill>
                <a:srgbClr val="3A9D9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83" name="Rectangle 303">
                <a:extLst>
                  <a:ext uri="{FF2B5EF4-FFF2-40B4-BE49-F238E27FC236}">
                    <a16:creationId xmlns:a16="http://schemas.microsoft.com/office/drawing/2014/main" id="{2B00B501-3334-EAD2-4A81-A92FBBA782BF}"/>
                  </a:ext>
                </a:extLst>
              </p:cNvPr>
              <p:cNvSpPr>
                <a:spLocks noChangeArrowheads="1"/>
              </p:cNvSpPr>
              <p:nvPr/>
            </p:nvSpPr>
            <p:spPr bwMode="auto">
              <a:xfrm>
                <a:off x="1420" y="826"/>
                <a:ext cx="13" cy="227"/>
              </a:xfrm>
              <a:prstGeom prst="rect">
                <a:avLst/>
              </a:prstGeom>
              <a:solidFill>
                <a:srgbClr val="3C9E9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84" name="Rectangle 304">
                <a:extLst>
                  <a:ext uri="{FF2B5EF4-FFF2-40B4-BE49-F238E27FC236}">
                    <a16:creationId xmlns:a16="http://schemas.microsoft.com/office/drawing/2014/main" id="{25823451-2454-1D49-1989-1976C94D3FCC}"/>
                  </a:ext>
                </a:extLst>
              </p:cNvPr>
              <p:cNvSpPr>
                <a:spLocks noChangeArrowheads="1"/>
              </p:cNvSpPr>
              <p:nvPr/>
            </p:nvSpPr>
            <p:spPr bwMode="auto">
              <a:xfrm>
                <a:off x="1433" y="826"/>
                <a:ext cx="13" cy="227"/>
              </a:xfrm>
              <a:prstGeom prst="rect">
                <a:avLst/>
              </a:prstGeom>
              <a:solidFill>
                <a:srgbClr val="3E9F9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85" name="Rectangle 305">
                <a:extLst>
                  <a:ext uri="{FF2B5EF4-FFF2-40B4-BE49-F238E27FC236}">
                    <a16:creationId xmlns:a16="http://schemas.microsoft.com/office/drawing/2014/main" id="{CE2EFBBE-6E51-E88C-6BC8-3038BB8D7080}"/>
                  </a:ext>
                </a:extLst>
              </p:cNvPr>
              <p:cNvSpPr>
                <a:spLocks noChangeArrowheads="1"/>
              </p:cNvSpPr>
              <p:nvPr/>
            </p:nvSpPr>
            <p:spPr bwMode="auto">
              <a:xfrm>
                <a:off x="1446" y="826"/>
                <a:ext cx="13" cy="227"/>
              </a:xfrm>
              <a:prstGeom prst="rect">
                <a:avLst/>
              </a:prstGeom>
              <a:solidFill>
                <a:srgbClr val="40A0A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86" name="Rectangle 306">
                <a:extLst>
                  <a:ext uri="{FF2B5EF4-FFF2-40B4-BE49-F238E27FC236}">
                    <a16:creationId xmlns:a16="http://schemas.microsoft.com/office/drawing/2014/main" id="{E9CD6A10-E932-0749-5DFE-FE59C51AE937}"/>
                  </a:ext>
                </a:extLst>
              </p:cNvPr>
              <p:cNvSpPr>
                <a:spLocks noChangeArrowheads="1"/>
              </p:cNvSpPr>
              <p:nvPr/>
            </p:nvSpPr>
            <p:spPr bwMode="auto">
              <a:xfrm>
                <a:off x="1459" y="826"/>
                <a:ext cx="11" cy="227"/>
              </a:xfrm>
              <a:prstGeom prst="rect">
                <a:avLst/>
              </a:prstGeom>
              <a:solidFill>
                <a:srgbClr val="42A1A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87" name="Rectangle 307">
                <a:extLst>
                  <a:ext uri="{FF2B5EF4-FFF2-40B4-BE49-F238E27FC236}">
                    <a16:creationId xmlns:a16="http://schemas.microsoft.com/office/drawing/2014/main" id="{747DF9B8-8A7D-F668-8785-0A79E2C65417}"/>
                  </a:ext>
                </a:extLst>
              </p:cNvPr>
              <p:cNvSpPr>
                <a:spLocks noChangeArrowheads="1"/>
              </p:cNvSpPr>
              <p:nvPr/>
            </p:nvSpPr>
            <p:spPr bwMode="auto">
              <a:xfrm>
                <a:off x="1470" y="826"/>
                <a:ext cx="12" cy="227"/>
              </a:xfrm>
              <a:prstGeom prst="rect">
                <a:avLst/>
              </a:prstGeom>
              <a:solidFill>
                <a:srgbClr val="44A2A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88" name="Rectangle 308">
                <a:extLst>
                  <a:ext uri="{FF2B5EF4-FFF2-40B4-BE49-F238E27FC236}">
                    <a16:creationId xmlns:a16="http://schemas.microsoft.com/office/drawing/2014/main" id="{D34FF83E-6EA2-032A-E111-676DE7AA1E32}"/>
                  </a:ext>
                </a:extLst>
              </p:cNvPr>
              <p:cNvSpPr>
                <a:spLocks noChangeArrowheads="1"/>
              </p:cNvSpPr>
              <p:nvPr/>
            </p:nvSpPr>
            <p:spPr bwMode="auto">
              <a:xfrm>
                <a:off x="1482" y="826"/>
                <a:ext cx="11" cy="227"/>
              </a:xfrm>
              <a:prstGeom prst="rect">
                <a:avLst/>
              </a:prstGeom>
              <a:solidFill>
                <a:srgbClr val="46A3A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89" name="Rectangle 309">
                <a:extLst>
                  <a:ext uri="{FF2B5EF4-FFF2-40B4-BE49-F238E27FC236}">
                    <a16:creationId xmlns:a16="http://schemas.microsoft.com/office/drawing/2014/main" id="{7F9E8D5B-E890-8836-BCA8-006DBFD9BC46}"/>
                  </a:ext>
                </a:extLst>
              </p:cNvPr>
              <p:cNvSpPr>
                <a:spLocks noChangeArrowheads="1"/>
              </p:cNvSpPr>
              <p:nvPr/>
            </p:nvSpPr>
            <p:spPr bwMode="auto">
              <a:xfrm>
                <a:off x="1493" y="826"/>
                <a:ext cx="11" cy="227"/>
              </a:xfrm>
              <a:prstGeom prst="rect">
                <a:avLst/>
              </a:prstGeom>
              <a:solidFill>
                <a:srgbClr val="48A3A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90" name="Rectangle 310">
                <a:extLst>
                  <a:ext uri="{FF2B5EF4-FFF2-40B4-BE49-F238E27FC236}">
                    <a16:creationId xmlns:a16="http://schemas.microsoft.com/office/drawing/2014/main" id="{4A4BB3B9-F4EA-9B1D-E274-A99C132DBD74}"/>
                  </a:ext>
                </a:extLst>
              </p:cNvPr>
              <p:cNvSpPr>
                <a:spLocks noChangeArrowheads="1"/>
              </p:cNvSpPr>
              <p:nvPr/>
            </p:nvSpPr>
            <p:spPr bwMode="auto">
              <a:xfrm>
                <a:off x="1504" y="826"/>
                <a:ext cx="11" cy="227"/>
              </a:xfrm>
              <a:prstGeom prst="rect">
                <a:avLst/>
              </a:prstGeom>
              <a:solidFill>
                <a:srgbClr val="4AA4A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91" name="Rectangle 311">
                <a:extLst>
                  <a:ext uri="{FF2B5EF4-FFF2-40B4-BE49-F238E27FC236}">
                    <a16:creationId xmlns:a16="http://schemas.microsoft.com/office/drawing/2014/main" id="{FB5154D2-ACCD-CFC0-74A4-CDA15B522192}"/>
                  </a:ext>
                </a:extLst>
              </p:cNvPr>
              <p:cNvSpPr>
                <a:spLocks noChangeArrowheads="1"/>
              </p:cNvSpPr>
              <p:nvPr/>
            </p:nvSpPr>
            <p:spPr bwMode="auto">
              <a:xfrm>
                <a:off x="1515" y="826"/>
                <a:ext cx="10" cy="227"/>
              </a:xfrm>
              <a:prstGeom prst="rect">
                <a:avLst/>
              </a:prstGeom>
              <a:solidFill>
                <a:srgbClr val="4C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92" name="Rectangle 312">
                <a:extLst>
                  <a:ext uri="{FF2B5EF4-FFF2-40B4-BE49-F238E27FC236}">
                    <a16:creationId xmlns:a16="http://schemas.microsoft.com/office/drawing/2014/main" id="{60FBBA58-912D-7125-531E-957668E559B1}"/>
                  </a:ext>
                </a:extLst>
              </p:cNvPr>
              <p:cNvSpPr>
                <a:spLocks noChangeArrowheads="1"/>
              </p:cNvSpPr>
              <p:nvPr/>
            </p:nvSpPr>
            <p:spPr bwMode="auto">
              <a:xfrm>
                <a:off x="1525" y="826"/>
                <a:ext cx="7" cy="227"/>
              </a:xfrm>
              <a:prstGeom prst="rect">
                <a:avLst/>
              </a:prstGeom>
              <a:solidFill>
                <a:srgbClr val="4DA7A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93" name="Rectangle 313">
                <a:extLst>
                  <a:ext uri="{FF2B5EF4-FFF2-40B4-BE49-F238E27FC236}">
                    <a16:creationId xmlns:a16="http://schemas.microsoft.com/office/drawing/2014/main" id="{2B17F62D-FD4D-ED20-C5CF-06C165734B57}"/>
                  </a:ext>
                </a:extLst>
              </p:cNvPr>
              <p:cNvSpPr>
                <a:spLocks noChangeArrowheads="1"/>
              </p:cNvSpPr>
              <p:nvPr/>
            </p:nvSpPr>
            <p:spPr bwMode="auto">
              <a:xfrm>
                <a:off x="1532" y="826"/>
                <a:ext cx="11" cy="227"/>
              </a:xfrm>
              <a:prstGeom prst="rect">
                <a:avLst/>
              </a:prstGeom>
              <a:solidFill>
                <a:srgbClr val="4FA7A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94" name="Rectangle 314">
                <a:extLst>
                  <a:ext uri="{FF2B5EF4-FFF2-40B4-BE49-F238E27FC236}">
                    <a16:creationId xmlns:a16="http://schemas.microsoft.com/office/drawing/2014/main" id="{3787D0F3-34DF-6D68-98D7-5FD79AB5E684}"/>
                  </a:ext>
                </a:extLst>
              </p:cNvPr>
              <p:cNvSpPr>
                <a:spLocks noChangeArrowheads="1"/>
              </p:cNvSpPr>
              <p:nvPr/>
            </p:nvSpPr>
            <p:spPr bwMode="auto">
              <a:xfrm>
                <a:off x="1543" y="826"/>
                <a:ext cx="13" cy="227"/>
              </a:xfrm>
              <a:prstGeom prst="rect">
                <a:avLst/>
              </a:prstGeom>
              <a:solidFill>
                <a:srgbClr val="51A8A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95" name="Rectangle 315">
                <a:extLst>
                  <a:ext uri="{FF2B5EF4-FFF2-40B4-BE49-F238E27FC236}">
                    <a16:creationId xmlns:a16="http://schemas.microsoft.com/office/drawing/2014/main" id="{2AFCC6A2-D6C5-52BE-60D3-7AE8480DD243}"/>
                  </a:ext>
                </a:extLst>
              </p:cNvPr>
              <p:cNvSpPr>
                <a:spLocks noChangeArrowheads="1"/>
              </p:cNvSpPr>
              <p:nvPr/>
            </p:nvSpPr>
            <p:spPr bwMode="auto">
              <a:xfrm>
                <a:off x="1556" y="826"/>
                <a:ext cx="13" cy="227"/>
              </a:xfrm>
              <a:prstGeom prst="rect">
                <a:avLst/>
              </a:prstGeom>
              <a:solidFill>
                <a:srgbClr val="53A9A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96" name="Rectangle 316">
                <a:extLst>
                  <a:ext uri="{FF2B5EF4-FFF2-40B4-BE49-F238E27FC236}">
                    <a16:creationId xmlns:a16="http://schemas.microsoft.com/office/drawing/2014/main" id="{F193F119-A6AE-2F46-4CDA-BE314B3BC875}"/>
                  </a:ext>
                </a:extLst>
              </p:cNvPr>
              <p:cNvSpPr>
                <a:spLocks noChangeArrowheads="1"/>
              </p:cNvSpPr>
              <p:nvPr/>
            </p:nvSpPr>
            <p:spPr bwMode="auto">
              <a:xfrm>
                <a:off x="1569" y="826"/>
                <a:ext cx="13" cy="227"/>
              </a:xfrm>
              <a:prstGeom prst="rect">
                <a:avLst/>
              </a:prstGeom>
              <a:solidFill>
                <a:srgbClr val="55AAA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97" name="Rectangle 317">
                <a:extLst>
                  <a:ext uri="{FF2B5EF4-FFF2-40B4-BE49-F238E27FC236}">
                    <a16:creationId xmlns:a16="http://schemas.microsoft.com/office/drawing/2014/main" id="{3E9FDCF5-38DF-763B-A49E-E15573D2E938}"/>
                  </a:ext>
                </a:extLst>
              </p:cNvPr>
              <p:cNvSpPr>
                <a:spLocks noChangeArrowheads="1"/>
              </p:cNvSpPr>
              <p:nvPr/>
            </p:nvSpPr>
            <p:spPr bwMode="auto">
              <a:xfrm>
                <a:off x="1582" y="826"/>
                <a:ext cx="11" cy="227"/>
              </a:xfrm>
              <a:prstGeom prst="rect">
                <a:avLst/>
              </a:prstGeom>
              <a:solidFill>
                <a:srgbClr val="57ABA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98" name="Rectangle 318">
                <a:extLst>
                  <a:ext uri="{FF2B5EF4-FFF2-40B4-BE49-F238E27FC236}">
                    <a16:creationId xmlns:a16="http://schemas.microsoft.com/office/drawing/2014/main" id="{B3BEAB79-F6EA-9E23-9AEF-ED805909D63C}"/>
                  </a:ext>
                </a:extLst>
              </p:cNvPr>
              <p:cNvSpPr>
                <a:spLocks noChangeArrowheads="1"/>
              </p:cNvSpPr>
              <p:nvPr/>
            </p:nvSpPr>
            <p:spPr bwMode="auto">
              <a:xfrm>
                <a:off x="1593" y="826"/>
                <a:ext cx="11" cy="227"/>
              </a:xfrm>
              <a:prstGeom prst="rect">
                <a:avLst/>
              </a:prstGeom>
              <a:solidFill>
                <a:srgbClr val="59ACA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3999" name="Rectangle 319">
                <a:extLst>
                  <a:ext uri="{FF2B5EF4-FFF2-40B4-BE49-F238E27FC236}">
                    <a16:creationId xmlns:a16="http://schemas.microsoft.com/office/drawing/2014/main" id="{7AC99BB9-CF7F-BAEC-08B8-5816FE70A901}"/>
                  </a:ext>
                </a:extLst>
              </p:cNvPr>
              <p:cNvSpPr>
                <a:spLocks noChangeArrowheads="1"/>
              </p:cNvSpPr>
              <p:nvPr/>
            </p:nvSpPr>
            <p:spPr bwMode="auto">
              <a:xfrm>
                <a:off x="1604" y="826"/>
                <a:ext cx="12" cy="227"/>
              </a:xfrm>
              <a:prstGeom prst="rect">
                <a:avLst/>
              </a:prstGeom>
              <a:solidFill>
                <a:srgbClr val="5BAD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00" name="Rectangle 320">
                <a:extLst>
                  <a:ext uri="{FF2B5EF4-FFF2-40B4-BE49-F238E27FC236}">
                    <a16:creationId xmlns:a16="http://schemas.microsoft.com/office/drawing/2014/main" id="{7F976D25-DE79-6611-E3D1-8ECC04DC97E9}"/>
                  </a:ext>
                </a:extLst>
              </p:cNvPr>
              <p:cNvSpPr>
                <a:spLocks noChangeArrowheads="1"/>
              </p:cNvSpPr>
              <p:nvPr/>
            </p:nvSpPr>
            <p:spPr bwMode="auto">
              <a:xfrm>
                <a:off x="1616" y="826"/>
                <a:ext cx="12" cy="227"/>
              </a:xfrm>
              <a:prstGeom prst="rect">
                <a:avLst/>
              </a:prstGeom>
              <a:solidFill>
                <a:srgbClr val="5DAEA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01" name="Rectangle 321">
                <a:extLst>
                  <a:ext uri="{FF2B5EF4-FFF2-40B4-BE49-F238E27FC236}">
                    <a16:creationId xmlns:a16="http://schemas.microsoft.com/office/drawing/2014/main" id="{44929560-D54A-BFF3-D6C8-7A835EB97623}"/>
                  </a:ext>
                </a:extLst>
              </p:cNvPr>
              <p:cNvSpPr>
                <a:spLocks noChangeArrowheads="1"/>
              </p:cNvSpPr>
              <p:nvPr/>
            </p:nvSpPr>
            <p:spPr bwMode="auto">
              <a:xfrm>
                <a:off x="1628" y="826"/>
                <a:ext cx="13" cy="227"/>
              </a:xfrm>
              <a:prstGeom prst="rect">
                <a:avLst/>
              </a:prstGeom>
              <a:solidFill>
                <a:srgbClr val="5FAFA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02" name="Rectangle 322">
                <a:extLst>
                  <a:ext uri="{FF2B5EF4-FFF2-40B4-BE49-F238E27FC236}">
                    <a16:creationId xmlns:a16="http://schemas.microsoft.com/office/drawing/2014/main" id="{5AC7C694-E562-FEB2-C560-F986843355DF}"/>
                  </a:ext>
                </a:extLst>
              </p:cNvPr>
              <p:cNvSpPr>
                <a:spLocks noChangeArrowheads="1"/>
              </p:cNvSpPr>
              <p:nvPr/>
            </p:nvSpPr>
            <p:spPr bwMode="auto">
              <a:xfrm>
                <a:off x="1641" y="826"/>
                <a:ext cx="11" cy="227"/>
              </a:xfrm>
              <a:prstGeom prst="rect">
                <a:avLst/>
              </a:prstGeom>
              <a:solidFill>
                <a:srgbClr val="61B0B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03" name="Rectangle 323">
                <a:extLst>
                  <a:ext uri="{FF2B5EF4-FFF2-40B4-BE49-F238E27FC236}">
                    <a16:creationId xmlns:a16="http://schemas.microsoft.com/office/drawing/2014/main" id="{AA945949-1F9C-C558-079A-0100C7F82EB7}"/>
                  </a:ext>
                </a:extLst>
              </p:cNvPr>
              <p:cNvSpPr>
                <a:spLocks noChangeArrowheads="1"/>
              </p:cNvSpPr>
              <p:nvPr/>
            </p:nvSpPr>
            <p:spPr bwMode="auto">
              <a:xfrm>
                <a:off x="1652" y="826"/>
                <a:ext cx="8" cy="227"/>
              </a:xfrm>
              <a:prstGeom prst="rect">
                <a:avLst/>
              </a:prstGeom>
              <a:solidFill>
                <a:srgbClr val="6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04" name="Rectangle 324">
                <a:extLst>
                  <a:ext uri="{FF2B5EF4-FFF2-40B4-BE49-F238E27FC236}">
                    <a16:creationId xmlns:a16="http://schemas.microsoft.com/office/drawing/2014/main" id="{F0FF8215-8ECC-C3E2-24B3-7C46FCD61334}"/>
                  </a:ext>
                </a:extLst>
              </p:cNvPr>
              <p:cNvSpPr>
                <a:spLocks noChangeArrowheads="1"/>
              </p:cNvSpPr>
              <p:nvPr/>
            </p:nvSpPr>
            <p:spPr bwMode="auto">
              <a:xfrm>
                <a:off x="1660" y="826"/>
                <a:ext cx="11" cy="227"/>
              </a:xfrm>
              <a:prstGeom prst="rect">
                <a:avLst/>
              </a:prstGeom>
              <a:solidFill>
                <a:srgbClr val="64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05" name="Rectangle 325">
                <a:extLst>
                  <a:ext uri="{FF2B5EF4-FFF2-40B4-BE49-F238E27FC236}">
                    <a16:creationId xmlns:a16="http://schemas.microsoft.com/office/drawing/2014/main" id="{83C94D78-928C-CD54-C035-B04DCCA0B98C}"/>
                  </a:ext>
                </a:extLst>
              </p:cNvPr>
              <p:cNvSpPr>
                <a:spLocks noChangeArrowheads="1"/>
              </p:cNvSpPr>
              <p:nvPr/>
            </p:nvSpPr>
            <p:spPr bwMode="auto">
              <a:xfrm>
                <a:off x="1671" y="826"/>
                <a:ext cx="11" cy="227"/>
              </a:xfrm>
              <a:prstGeom prst="rect">
                <a:avLst/>
              </a:prstGeom>
              <a:solidFill>
                <a:srgbClr val="66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06" name="Rectangle 326">
                <a:extLst>
                  <a:ext uri="{FF2B5EF4-FFF2-40B4-BE49-F238E27FC236}">
                    <a16:creationId xmlns:a16="http://schemas.microsoft.com/office/drawing/2014/main" id="{10300A63-189A-A0DC-733B-5A997611B18E}"/>
                  </a:ext>
                </a:extLst>
              </p:cNvPr>
              <p:cNvSpPr>
                <a:spLocks noChangeArrowheads="1"/>
              </p:cNvSpPr>
              <p:nvPr/>
            </p:nvSpPr>
            <p:spPr bwMode="auto">
              <a:xfrm>
                <a:off x="1682" y="826"/>
                <a:ext cx="11" cy="227"/>
              </a:xfrm>
              <a:prstGeom prst="rect">
                <a:avLst/>
              </a:prstGeom>
              <a:solidFill>
                <a:srgbClr val="68B4B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07" name="Rectangle 327">
                <a:extLst>
                  <a:ext uri="{FF2B5EF4-FFF2-40B4-BE49-F238E27FC236}">
                    <a16:creationId xmlns:a16="http://schemas.microsoft.com/office/drawing/2014/main" id="{1944AC23-AB84-A7FD-5972-E5D435CCF651}"/>
                  </a:ext>
                </a:extLst>
              </p:cNvPr>
              <p:cNvSpPr>
                <a:spLocks noChangeArrowheads="1"/>
              </p:cNvSpPr>
              <p:nvPr/>
            </p:nvSpPr>
            <p:spPr bwMode="auto">
              <a:xfrm>
                <a:off x="1693" y="826"/>
                <a:ext cx="3" cy="227"/>
              </a:xfrm>
              <a:prstGeom prst="rect">
                <a:avLst/>
              </a:prstGeom>
              <a:solidFill>
                <a:srgbClr val="6AB5B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08" name="Rectangle 328">
                <a:extLst>
                  <a:ext uri="{FF2B5EF4-FFF2-40B4-BE49-F238E27FC236}">
                    <a16:creationId xmlns:a16="http://schemas.microsoft.com/office/drawing/2014/main" id="{71F0B671-9A12-9236-A0FD-FD5999728EEE}"/>
                  </a:ext>
                </a:extLst>
              </p:cNvPr>
              <p:cNvSpPr>
                <a:spLocks noChangeArrowheads="1"/>
              </p:cNvSpPr>
              <p:nvPr/>
            </p:nvSpPr>
            <p:spPr bwMode="auto">
              <a:xfrm>
                <a:off x="1072" y="826"/>
                <a:ext cx="624" cy="227"/>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009" name="Rectangle 329">
                <a:extLst>
                  <a:ext uri="{FF2B5EF4-FFF2-40B4-BE49-F238E27FC236}">
                    <a16:creationId xmlns:a16="http://schemas.microsoft.com/office/drawing/2014/main" id="{61B47BA5-85D9-32A8-0AE7-5DF071E0EBB0}"/>
                  </a:ext>
                </a:extLst>
              </p:cNvPr>
              <p:cNvSpPr>
                <a:spLocks noChangeArrowheads="1"/>
              </p:cNvSpPr>
              <p:nvPr/>
            </p:nvSpPr>
            <p:spPr bwMode="auto">
              <a:xfrm>
                <a:off x="1289" y="898"/>
                <a:ext cx="23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b="1">
                    <a:solidFill>
                      <a:srgbClr val="FFFFFF"/>
                    </a:solidFill>
                    <a:latin typeface="Arial" panose="020B0604020202020204" pitchFamily="34" charset="0"/>
                  </a:rPr>
                  <a:t>Define</a:t>
                </a:r>
                <a:endParaRPr lang="en-US" altLang="en-US" sz="1300"/>
              </a:p>
            </p:txBody>
          </p:sp>
          <p:sp>
            <p:nvSpPr>
              <p:cNvPr id="584010" name="Rectangle 330">
                <a:extLst>
                  <a:ext uri="{FF2B5EF4-FFF2-40B4-BE49-F238E27FC236}">
                    <a16:creationId xmlns:a16="http://schemas.microsoft.com/office/drawing/2014/main" id="{D1FE3CC8-FE19-1550-BFF8-D5821FE57AD7}"/>
                  </a:ext>
                </a:extLst>
              </p:cNvPr>
              <p:cNvSpPr>
                <a:spLocks noChangeArrowheads="1"/>
              </p:cNvSpPr>
              <p:nvPr/>
            </p:nvSpPr>
            <p:spPr bwMode="auto">
              <a:xfrm>
                <a:off x="309" y="902"/>
                <a:ext cx="624" cy="226"/>
              </a:xfrm>
              <a:prstGeom prst="rect">
                <a:avLst/>
              </a:prstGeom>
              <a:solidFill>
                <a:srgbClr val="CDCDC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11" name="Rectangle 331">
                <a:extLst>
                  <a:ext uri="{FF2B5EF4-FFF2-40B4-BE49-F238E27FC236}">
                    <a16:creationId xmlns:a16="http://schemas.microsoft.com/office/drawing/2014/main" id="{633552C1-8641-FA72-C52B-D73F5AB5F1CD}"/>
                  </a:ext>
                </a:extLst>
              </p:cNvPr>
              <p:cNvSpPr>
                <a:spLocks noChangeArrowheads="1"/>
              </p:cNvSpPr>
              <p:nvPr/>
            </p:nvSpPr>
            <p:spPr bwMode="auto">
              <a:xfrm>
                <a:off x="309" y="902"/>
                <a:ext cx="624" cy="226"/>
              </a:xfrm>
              <a:prstGeom prst="rect">
                <a:avLst/>
              </a:prstGeom>
              <a:noFill/>
              <a:ln w="3175">
                <a:solidFill>
                  <a:srgbClr val="CDCDCD"/>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012" name="Rectangle 332">
                <a:extLst>
                  <a:ext uri="{FF2B5EF4-FFF2-40B4-BE49-F238E27FC236}">
                    <a16:creationId xmlns:a16="http://schemas.microsoft.com/office/drawing/2014/main" id="{8539C310-34E4-15E0-E732-5BA143A9A7E0}"/>
                  </a:ext>
                </a:extLst>
              </p:cNvPr>
              <p:cNvSpPr>
                <a:spLocks noChangeArrowheads="1"/>
              </p:cNvSpPr>
              <p:nvPr/>
            </p:nvSpPr>
            <p:spPr bwMode="auto">
              <a:xfrm>
                <a:off x="240" y="826"/>
                <a:ext cx="1" cy="227"/>
              </a:xfrm>
              <a:prstGeom prst="rect">
                <a:avLst/>
              </a:prstGeom>
              <a:solidFill>
                <a:srgbClr val="6AB5B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13" name="Rectangle 333">
                <a:extLst>
                  <a:ext uri="{FF2B5EF4-FFF2-40B4-BE49-F238E27FC236}">
                    <a16:creationId xmlns:a16="http://schemas.microsoft.com/office/drawing/2014/main" id="{A2D1DE0C-2394-54A3-04E2-2B07703133DC}"/>
                  </a:ext>
                </a:extLst>
              </p:cNvPr>
              <p:cNvSpPr>
                <a:spLocks noChangeArrowheads="1"/>
              </p:cNvSpPr>
              <p:nvPr/>
            </p:nvSpPr>
            <p:spPr bwMode="auto">
              <a:xfrm>
                <a:off x="240" y="826"/>
                <a:ext cx="8" cy="227"/>
              </a:xfrm>
              <a:prstGeom prst="rect">
                <a:avLst/>
              </a:prstGeom>
              <a:solidFill>
                <a:srgbClr val="0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14" name="Rectangle 334">
                <a:extLst>
                  <a:ext uri="{FF2B5EF4-FFF2-40B4-BE49-F238E27FC236}">
                    <a16:creationId xmlns:a16="http://schemas.microsoft.com/office/drawing/2014/main" id="{28A6A95E-AC02-0BE5-C86B-554AC8A1BB9F}"/>
                  </a:ext>
                </a:extLst>
              </p:cNvPr>
              <p:cNvSpPr>
                <a:spLocks noChangeArrowheads="1"/>
              </p:cNvSpPr>
              <p:nvPr/>
            </p:nvSpPr>
            <p:spPr bwMode="auto">
              <a:xfrm>
                <a:off x="248" y="826"/>
                <a:ext cx="11" cy="227"/>
              </a:xfrm>
              <a:prstGeom prst="rect">
                <a:avLst/>
              </a:prstGeom>
              <a:solidFill>
                <a:srgbClr val="0281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15" name="Rectangle 335">
                <a:extLst>
                  <a:ext uri="{FF2B5EF4-FFF2-40B4-BE49-F238E27FC236}">
                    <a16:creationId xmlns:a16="http://schemas.microsoft.com/office/drawing/2014/main" id="{3AB7041D-D6EE-C21B-CE58-EEF7545A312C}"/>
                  </a:ext>
                </a:extLst>
              </p:cNvPr>
              <p:cNvSpPr>
                <a:spLocks noChangeArrowheads="1"/>
              </p:cNvSpPr>
              <p:nvPr/>
            </p:nvSpPr>
            <p:spPr bwMode="auto">
              <a:xfrm>
                <a:off x="259" y="826"/>
                <a:ext cx="12" cy="227"/>
              </a:xfrm>
              <a:prstGeom prst="rect">
                <a:avLst/>
              </a:prstGeom>
              <a:solidFill>
                <a:srgbClr val="0482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16" name="Rectangle 336">
                <a:extLst>
                  <a:ext uri="{FF2B5EF4-FFF2-40B4-BE49-F238E27FC236}">
                    <a16:creationId xmlns:a16="http://schemas.microsoft.com/office/drawing/2014/main" id="{3DE42B47-9341-F21E-108B-E3F5AEA74DB5}"/>
                  </a:ext>
                </a:extLst>
              </p:cNvPr>
              <p:cNvSpPr>
                <a:spLocks noChangeArrowheads="1"/>
              </p:cNvSpPr>
              <p:nvPr/>
            </p:nvSpPr>
            <p:spPr bwMode="auto">
              <a:xfrm>
                <a:off x="271" y="826"/>
                <a:ext cx="12" cy="227"/>
              </a:xfrm>
              <a:prstGeom prst="rect">
                <a:avLst/>
              </a:prstGeom>
              <a:solidFill>
                <a:srgbClr val="0682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17" name="Rectangle 337">
                <a:extLst>
                  <a:ext uri="{FF2B5EF4-FFF2-40B4-BE49-F238E27FC236}">
                    <a16:creationId xmlns:a16="http://schemas.microsoft.com/office/drawing/2014/main" id="{55FA6EDD-1A70-7A1C-CE5E-D29F3526174B}"/>
                  </a:ext>
                </a:extLst>
              </p:cNvPr>
              <p:cNvSpPr>
                <a:spLocks noChangeArrowheads="1"/>
              </p:cNvSpPr>
              <p:nvPr/>
            </p:nvSpPr>
            <p:spPr bwMode="auto">
              <a:xfrm>
                <a:off x="283" y="826"/>
                <a:ext cx="10" cy="227"/>
              </a:xfrm>
              <a:prstGeom prst="rect">
                <a:avLst/>
              </a:prstGeom>
              <a:solidFill>
                <a:srgbClr val="08838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18" name="Rectangle 338">
                <a:extLst>
                  <a:ext uri="{FF2B5EF4-FFF2-40B4-BE49-F238E27FC236}">
                    <a16:creationId xmlns:a16="http://schemas.microsoft.com/office/drawing/2014/main" id="{0F036C51-9C72-9AF6-E587-829B01CE9BFB}"/>
                  </a:ext>
                </a:extLst>
              </p:cNvPr>
              <p:cNvSpPr>
                <a:spLocks noChangeArrowheads="1"/>
              </p:cNvSpPr>
              <p:nvPr/>
            </p:nvSpPr>
            <p:spPr bwMode="auto">
              <a:xfrm>
                <a:off x="293" y="826"/>
                <a:ext cx="9" cy="227"/>
              </a:xfrm>
              <a:prstGeom prst="rect">
                <a:avLst/>
              </a:prstGeom>
              <a:solidFill>
                <a:srgbClr val="09858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19" name="Rectangle 339">
                <a:extLst>
                  <a:ext uri="{FF2B5EF4-FFF2-40B4-BE49-F238E27FC236}">
                    <a16:creationId xmlns:a16="http://schemas.microsoft.com/office/drawing/2014/main" id="{2357374C-D632-235B-67F8-0B89991F9303}"/>
                  </a:ext>
                </a:extLst>
              </p:cNvPr>
              <p:cNvSpPr>
                <a:spLocks noChangeArrowheads="1"/>
              </p:cNvSpPr>
              <p:nvPr/>
            </p:nvSpPr>
            <p:spPr bwMode="auto">
              <a:xfrm>
                <a:off x="302" y="826"/>
                <a:ext cx="11" cy="227"/>
              </a:xfrm>
              <a:prstGeom prst="rect">
                <a:avLst/>
              </a:prstGeom>
              <a:solidFill>
                <a:srgbClr val="0B858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20" name="Rectangle 340">
                <a:extLst>
                  <a:ext uri="{FF2B5EF4-FFF2-40B4-BE49-F238E27FC236}">
                    <a16:creationId xmlns:a16="http://schemas.microsoft.com/office/drawing/2014/main" id="{01B4C21F-6085-A911-BFAE-502F18F81E20}"/>
                  </a:ext>
                </a:extLst>
              </p:cNvPr>
              <p:cNvSpPr>
                <a:spLocks noChangeArrowheads="1"/>
              </p:cNvSpPr>
              <p:nvPr/>
            </p:nvSpPr>
            <p:spPr bwMode="auto">
              <a:xfrm>
                <a:off x="313" y="826"/>
                <a:ext cx="8" cy="227"/>
              </a:xfrm>
              <a:prstGeom prst="rect">
                <a:avLst/>
              </a:prstGeom>
              <a:solidFill>
                <a:srgbClr val="0C878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21" name="Rectangle 341">
                <a:extLst>
                  <a:ext uri="{FF2B5EF4-FFF2-40B4-BE49-F238E27FC236}">
                    <a16:creationId xmlns:a16="http://schemas.microsoft.com/office/drawing/2014/main" id="{AB39B762-15D8-B07B-26D7-5E8B653ECD21}"/>
                  </a:ext>
                </a:extLst>
              </p:cNvPr>
              <p:cNvSpPr>
                <a:spLocks noChangeArrowheads="1"/>
              </p:cNvSpPr>
              <p:nvPr/>
            </p:nvSpPr>
            <p:spPr bwMode="auto">
              <a:xfrm>
                <a:off x="321" y="826"/>
                <a:ext cx="11" cy="227"/>
              </a:xfrm>
              <a:prstGeom prst="rect">
                <a:avLst/>
              </a:prstGeom>
              <a:solidFill>
                <a:srgbClr val="0E878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22" name="Rectangle 342">
                <a:extLst>
                  <a:ext uri="{FF2B5EF4-FFF2-40B4-BE49-F238E27FC236}">
                    <a16:creationId xmlns:a16="http://schemas.microsoft.com/office/drawing/2014/main" id="{290CEB52-03A9-8FC2-6653-DC70B4F3720E}"/>
                  </a:ext>
                </a:extLst>
              </p:cNvPr>
              <p:cNvSpPr>
                <a:spLocks noChangeArrowheads="1"/>
              </p:cNvSpPr>
              <p:nvPr/>
            </p:nvSpPr>
            <p:spPr bwMode="auto">
              <a:xfrm>
                <a:off x="332" y="826"/>
                <a:ext cx="11" cy="227"/>
              </a:xfrm>
              <a:prstGeom prst="rect">
                <a:avLst/>
              </a:prstGeom>
              <a:solidFill>
                <a:srgbClr val="10888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23" name="Rectangle 343">
                <a:extLst>
                  <a:ext uri="{FF2B5EF4-FFF2-40B4-BE49-F238E27FC236}">
                    <a16:creationId xmlns:a16="http://schemas.microsoft.com/office/drawing/2014/main" id="{C4AACE4F-E4E4-0FC5-08FF-D43A83E324B9}"/>
                  </a:ext>
                </a:extLst>
              </p:cNvPr>
              <p:cNvSpPr>
                <a:spLocks noChangeArrowheads="1"/>
              </p:cNvSpPr>
              <p:nvPr/>
            </p:nvSpPr>
            <p:spPr bwMode="auto">
              <a:xfrm>
                <a:off x="343" y="826"/>
                <a:ext cx="11" cy="227"/>
              </a:xfrm>
              <a:prstGeom prst="rect">
                <a:avLst/>
              </a:prstGeom>
              <a:solidFill>
                <a:srgbClr val="12898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24" name="Rectangle 344">
                <a:extLst>
                  <a:ext uri="{FF2B5EF4-FFF2-40B4-BE49-F238E27FC236}">
                    <a16:creationId xmlns:a16="http://schemas.microsoft.com/office/drawing/2014/main" id="{4C7D6626-9169-F405-99CA-20032F0C397B}"/>
                  </a:ext>
                </a:extLst>
              </p:cNvPr>
              <p:cNvSpPr>
                <a:spLocks noChangeArrowheads="1"/>
              </p:cNvSpPr>
              <p:nvPr/>
            </p:nvSpPr>
            <p:spPr bwMode="auto">
              <a:xfrm>
                <a:off x="354" y="826"/>
                <a:ext cx="11" cy="227"/>
              </a:xfrm>
              <a:prstGeom prst="rect">
                <a:avLst/>
              </a:prstGeom>
              <a:solidFill>
                <a:srgbClr val="148A8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25" name="Rectangle 345">
                <a:extLst>
                  <a:ext uri="{FF2B5EF4-FFF2-40B4-BE49-F238E27FC236}">
                    <a16:creationId xmlns:a16="http://schemas.microsoft.com/office/drawing/2014/main" id="{21BAFA0E-2147-F575-C8F9-369827418A71}"/>
                  </a:ext>
                </a:extLst>
              </p:cNvPr>
              <p:cNvSpPr>
                <a:spLocks noChangeArrowheads="1"/>
              </p:cNvSpPr>
              <p:nvPr/>
            </p:nvSpPr>
            <p:spPr bwMode="auto">
              <a:xfrm>
                <a:off x="365" y="826"/>
                <a:ext cx="12" cy="227"/>
              </a:xfrm>
              <a:prstGeom prst="rect">
                <a:avLst/>
              </a:prstGeom>
              <a:solidFill>
                <a:srgbClr val="168B8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26" name="Rectangle 346">
                <a:extLst>
                  <a:ext uri="{FF2B5EF4-FFF2-40B4-BE49-F238E27FC236}">
                    <a16:creationId xmlns:a16="http://schemas.microsoft.com/office/drawing/2014/main" id="{1D5256D8-D8F0-CE8D-8AD7-B3503A1BA3FF}"/>
                  </a:ext>
                </a:extLst>
              </p:cNvPr>
              <p:cNvSpPr>
                <a:spLocks noChangeArrowheads="1"/>
              </p:cNvSpPr>
              <p:nvPr/>
            </p:nvSpPr>
            <p:spPr bwMode="auto">
              <a:xfrm>
                <a:off x="377" y="826"/>
                <a:ext cx="11" cy="227"/>
              </a:xfrm>
              <a:prstGeom prst="rect">
                <a:avLst/>
              </a:prstGeom>
              <a:solidFill>
                <a:srgbClr val="188C8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27" name="Rectangle 347">
                <a:extLst>
                  <a:ext uri="{FF2B5EF4-FFF2-40B4-BE49-F238E27FC236}">
                    <a16:creationId xmlns:a16="http://schemas.microsoft.com/office/drawing/2014/main" id="{13DC66E0-83C8-2A54-7046-477F9B356749}"/>
                  </a:ext>
                </a:extLst>
              </p:cNvPr>
              <p:cNvSpPr>
                <a:spLocks noChangeArrowheads="1"/>
              </p:cNvSpPr>
              <p:nvPr/>
            </p:nvSpPr>
            <p:spPr bwMode="auto">
              <a:xfrm>
                <a:off x="388" y="826"/>
                <a:ext cx="11" cy="227"/>
              </a:xfrm>
              <a:prstGeom prst="rect">
                <a:avLst/>
              </a:prstGeom>
              <a:solidFill>
                <a:srgbClr val="1A8C8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28" name="Rectangle 348">
                <a:extLst>
                  <a:ext uri="{FF2B5EF4-FFF2-40B4-BE49-F238E27FC236}">
                    <a16:creationId xmlns:a16="http://schemas.microsoft.com/office/drawing/2014/main" id="{7BD4BC22-D066-C648-9FFD-E48CE8E7D891}"/>
                  </a:ext>
                </a:extLst>
              </p:cNvPr>
              <p:cNvSpPr>
                <a:spLocks noChangeArrowheads="1"/>
              </p:cNvSpPr>
              <p:nvPr/>
            </p:nvSpPr>
            <p:spPr bwMode="auto">
              <a:xfrm>
                <a:off x="399" y="826"/>
                <a:ext cx="12" cy="227"/>
              </a:xfrm>
              <a:prstGeom prst="rect">
                <a:avLst/>
              </a:prstGeom>
              <a:solidFill>
                <a:srgbClr val="1C8D8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29" name="Rectangle 349">
                <a:extLst>
                  <a:ext uri="{FF2B5EF4-FFF2-40B4-BE49-F238E27FC236}">
                    <a16:creationId xmlns:a16="http://schemas.microsoft.com/office/drawing/2014/main" id="{161342CB-5608-FC05-D4F5-35F1F100E059}"/>
                  </a:ext>
                </a:extLst>
              </p:cNvPr>
              <p:cNvSpPr>
                <a:spLocks noChangeArrowheads="1"/>
              </p:cNvSpPr>
              <p:nvPr/>
            </p:nvSpPr>
            <p:spPr bwMode="auto">
              <a:xfrm>
                <a:off x="411" y="826"/>
                <a:ext cx="8" cy="227"/>
              </a:xfrm>
              <a:prstGeom prst="rect">
                <a:avLst/>
              </a:prstGeom>
              <a:solidFill>
                <a:srgbClr val="1D8F8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30" name="Rectangle 350">
                <a:extLst>
                  <a:ext uri="{FF2B5EF4-FFF2-40B4-BE49-F238E27FC236}">
                    <a16:creationId xmlns:a16="http://schemas.microsoft.com/office/drawing/2014/main" id="{EC8BF161-8E55-687B-BC72-4C79CF273DCA}"/>
                  </a:ext>
                </a:extLst>
              </p:cNvPr>
              <p:cNvSpPr>
                <a:spLocks noChangeArrowheads="1"/>
              </p:cNvSpPr>
              <p:nvPr/>
            </p:nvSpPr>
            <p:spPr bwMode="auto">
              <a:xfrm>
                <a:off x="419" y="826"/>
                <a:ext cx="11" cy="227"/>
              </a:xfrm>
              <a:prstGeom prst="rect">
                <a:avLst/>
              </a:prstGeom>
              <a:solidFill>
                <a:srgbClr val="1F8F8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31" name="Rectangle 351">
                <a:extLst>
                  <a:ext uri="{FF2B5EF4-FFF2-40B4-BE49-F238E27FC236}">
                    <a16:creationId xmlns:a16="http://schemas.microsoft.com/office/drawing/2014/main" id="{0C4BD1EC-733E-F850-17FC-DE2B0C226848}"/>
                  </a:ext>
                </a:extLst>
              </p:cNvPr>
              <p:cNvSpPr>
                <a:spLocks noChangeArrowheads="1"/>
              </p:cNvSpPr>
              <p:nvPr/>
            </p:nvSpPr>
            <p:spPr bwMode="auto">
              <a:xfrm>
                <a:off x="430" y="826"/>
                <a:ext cx="7" cy="227"/>
              </a:xfrm>
              <a:prstGeom prst="rect">
                <a:avLst/>
              </a:prstGeom>
              <a:solidFill>
                <a:srgbClr val="2091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32" name="Rectangle 352">
                <a:extLst>
                  <a:ext uri="{FF2B5EF4-FFF2-40B4-BE49-F238E27FC236}">
                    <a16:creationId xmlns:a16="http://schemas.microsoft.com/office/drawing/2014/main" id="{5946E852-C645-E0A8-5BEF-F78A98FA5B96}"/>
                  </a:ext>
                </a:extLst>
              </p:cNvPr>
              <p:cNvSpPr>
                <a:spLocks noChangeArrowheads="1"/>
              </p:cNvSpPr>
              <p:nvPr/>
            </p:nvSpPr>
            <p:spPr bwMode="auto">
              <a:xfrm>
                <a:off x="437" y="826"/>
                <a:ext cx="12" cy="227"/>
              </a:xfrm>
              <a:prstGeom prst="rect">
                <a:avLst/>
              </a:prstGeom>
              <a:solidFill>
                <a:srgbClr val="2291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33" name="Rectangle 353">
                <a:extLst>
                  <a:ext uri="{FF2B5EF4-FFF2-40B4-BE49-F238E27FC236}">
                    <a16:creationId xmlns:a16="http://schemas.microsoft.com/office/drawing/2014/main" id="{0683FE41-D2BA-F686-0FA9-4DE4D6CAA41F}"/>
                  </a:ext>
                </a:extLst>
              </p:cNvPr>
              <p:cNvSpPr>
                <a:spLocks noChangeArrowheads="1"/>
              </p:cNvSpPr>
              <p:nvPr/>
            </p:nvSpPr>
            <p:spPr bwMode="auto">
              <a:xfrm>
                <a:off x="449" y="826"/>
                <a:ext cx="11" cy="227"/>
              </a:xfrm>
              <a:prstGeom prst="rect">
                <a:avLst/>
              </a:prstGeom>
              <a:solidFill>
                <a:srgbClr val="24929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34" name="Rectangle 354">
                <a:extLst>
                  <a:ext uri="{FF2B5EF4-FFF2-40B4-BE49-F238E27FC236}">
                    <a16:creationId xmlns:a16="http://schemas.microsoft.com/office/drawing/2014/main" id="{5B324DF7-A941-4BFD-ED5D-8C91D7F6089B}"/>
                  </a:ext>
                </a:extLst>
              </p:cNvPr>
              <p:cNvSpPr>
                <a:spLocks noChangeArrowheads="1"/>
              </p:cNvSpPr>
              <p:nvPr/>
            </p:nvSpPr>
            <p:spPr bwMode="auto">
              <a:xfrm>
                <a:off x="460" y="826"/>
                <a:ext cx="11" cy="227"/>
              </a:xfrm>
              <a:prstGeom prst="rect">
                <a:avLst/>
              </a:prstGeom>
              <a:solidFill>
                <a:srgbClr val="26939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35" name="Rectangle 355">
                <a:extLst>
                  <a:ext uri="{FF2B5EF4-FFF2-40B4-BE49-F238E27FC236}">
                    <a16:creationId xmlns:a16="http://schemas.microsoft.com/office/drawing/2014/main" id="{D10CC17F-CD6D-A97B-79ED-7DDFBAEEE8DB}"/>
                  </a:ext>
                </a:extLst>
              </p:cNvPr>
              <p:cNvSpPr>
                <a:spLocks noChangeArrowheads="1"/>
              </p:cNvSpPr>
              <p:nvPr/>
            </p:nvSpPr>
            <p:spPr bwMode="auto">
              <a:xfrm>
                <a:off x="471" y="826"/>
                <a:ext cx="13" cy="227"/>
              </a:xfrm>
              <a:prstGeom prst="rect">
                <a:avLst/>
              </a:prstGeom>
              <a:solidFill>
                <a:srgbClr val="28949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36" name="Rectangle 356">
                <a:extLst>
                  <a:ext uri="{FF2B5EF4-FFF2-40B4-BE49-F238E27FC236}">
                    <a16:creationId xmlns:a16="http://schemas.microsoft.com/office/drawing/2014/main" id="{C1B42081-B3D2-5B45-67BF-1CF3A2AC56A2}"/>
                  </a:ext>
                </a:extLst>
              </p:cNvPr>
              <p:cNvSpPr>
                <a:spLocks noChangeArrowheads="1"/>
              </p:cNvSpPr>
              <p:nvPr/>
            </p:nvSpPr>
            <p:spPr bwMode="auto">
              <a:xfrm>
                <a:off x="484" y="826"/>
                <a:ext cx="13" cy="227"/>
              </a:xfrm>
              <a:prstGeom prst="rect">
                <a:avLst/>
              </a:prstGeom>
              <a:solidFill>
                <a:srgbClr val="2A959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37" name="Rectangle 357">
                <a:extLst>
                  <a:ext uri="{FF2B5EF4-FFF2-40B4-BE49-F238E27FC236}">
                    <a16:creationId xmlns:a16="http://schemas.microsoft.com/office/drawing/2014/main" id="{00B107DB-AC45-37F2-2BCE-0859CF999DA2}"/>
                  </a:ext>
                </a:extLst>
              </p:cNvPr>
              <p:cNvSpPr>
                <a:spLocks noChangeArrowheads="1"/>
              </p:cNvSpPr>
              <p:nvPr/>
            </p:nvSpPr>
            <p:spPr bwMode="auto">
              <a:xfrm>
                <a:off x="497" y="826"/>
                <a:ext cx="13" cy="227"/>
              </a:xfrm>
              <a:prstGeom prst="rect">
                <a:avLst/>
              </a:prstGeom>
              <a:solidFill>
                <a:srgbClr val="2C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38" name="Rectangle 358">
                <a:extLst>
                  <a:ext uri="{FF2B5EF4-FFF2-40B4-BE49-F238E27FC236}">
                    <a16:creationId xmlns:a16="http://schemas.microsoft.com/office/drawing/2014/main" id="{C2D1F76A-973F-A228-165A-1D894BABD05B}"/>
                  </a:ext>
                </a:extLst>
              </p:cNvPr>
              <p:cNvSpPr>
                <a:spLocks noChangeArrowheads="1"/>
              </p:cNvSpPr>
              <p:nvPr/>
            </p:nvSpPr>
            <p:spPr bwMode="auto">
              <a:xfrm>
                <a:off x="510" y="826"/>
                <a:ext cx="11" cy="227"/>
              </a:xfrm>
              <a:prstGeom prst="rect">
                <a:avLst/>
              </a:prstGeom>
              <a:solidFill>
                <a:srgbClr val="2E979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39" name="Rectangle 359">
                <a:extLst>
                  <a:ext uri="{FF2B5EF4-FFF2-40B4-BE49-F238E27FC236}">
                    <a16:creationId xmlns:a16="http://schemas.microsoft.com/office/drawing/2014/main" id="{C8349908-BF20-B811-AF69-7285067887DF}"/>
                  </a:ext>
                </a:extLst>
              </p:cNvPr>
              <p:cNvSpPr>
                <a:spLocks noChangeArrowheads="1"/>
              </p:cNvSpPr>
              <p:nvPr/>
            </p:nvSpPr>
            <p:spPr bwMode="auto">
              <a:xfrm>
                <a:off x="521" y="826"/>
                <a:ext cx="11" cy="227"/>
              </a:xfrm>
              <a:prstGeom prst="rect">
                <a:avLst/>
              </a:prstGeom>
              <a:solidFill>
                <a:srgbClr val="30989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40" name="Rectangle 360">
                <a:extLst>
                  <a:ext uri="{FF2B5EF4-FFF2-40B4-BE49-F238E27FC236}">
                    <a16:creationId xmlns:a16="http://schemas.microsoft.com/office/drawing/2014/main" id="{29ECEC27-45AA-023F-5830-786A64FA7DAE}"/>
                  </a:ext>
                </a:extLst>
              </p:cNvPr>
              <p:cNvSpPr>
                <a:spLocks noChangeArrowheads="1"/>
              </p:cNvSpPr>
              <p:nvPr/>
            </p:nvSpPr>
            <p:spPr bwMode="auto">
              <a:xfrm>
                <a:off x="532" y="826"/>
                <a:ext cx="12" cy="227"/>
              </a:xfrm>
              <a:prstGeom prst="rect">
                <a:avLst/>
              </a:prstGeom>
              <a:solidFill>
                <a:srgbClr val="32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41" name="Rectangle 361">
                <a:extLst>
                  <a:ext uri="{FF2B5EF4-FFF2-40B4-BE49-F238E27FC236}">
                    <a16:creationId xmlns:a16="http://schemas.microsoft.com/office/drawing/2014/main" id="{7FC2FDD4-A480-9165-50D7-0484A703416D}"/>
                  </a:ext>
                </a:extLst>
              </p:cNvPr>
              <p:cNvSpPr>
                <a:spLocks noChangeArrowheads="1"/>
              </p:cNvSpPr>
              <p:nvPr/>
            </p:nvSpPr>
            <p:spPr bwMode="auto">
              <a:xfrm>
                <a:off x="544" y="826"/>
                <a:ext cx="11" cy="227"/>
              </a:xfrm>
              <a:prstGeom prst="rect">
                <a:avLst/>
              </a:prstGeom>
              <a:solidFill>
                <a:srgbClr val="349A9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42" name="Rectangle 362">
                <a:extLst>
                  <a:ext uri="{FF2B5EF4-FFF2-40B4-BE49-F238E27FC236}">
                    <a16:creationId xmlns:a16="http://schemas.microsoft.com/office/drawing/2014/main" id="{AA7CC98D-F6F5-C786-B179-5B09DEDA7113}"/>
                  </a:ext>
                </a:extLst>
              </p:cNvPr>
              <p:cNvSpPr>
                <a:spLocks noChangeArrowheads="1"/>
              </p:cNvSpPr>
              <p:nvPr/>
            </p:nvSpPr>
            <p:spPr bwMode="auto">
              <a:xfrm>
                <a:off x="555" y="826"/>
                <a:ext cx="11" cy="227"/>
              </a:xfrm>
              <a:prstGeom prst="rect">
                <a:avLst/>
              </a:prstGeom>
              <a:solidFill>
                <a:srgbClr val="369B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43" name="Rectangle 363">
                <a:extLst>
                  <a:ext uri="{FF2B5EF4-FFF2-40B4-BE49-F238E27FC236}">
                    <a16:creationId xmlns:a16="http://schemas.microsoft.com/office/drawing/2014/main" id="{C00F4D22-93FC-4AD1-61F4-9A5D1B1FF591}"/>
                  </a:ext>
                </a:extLst>
              </p:cNvPr>
              <p:cNvSpPr>
                <a:spLocks noChangeArrowheads="1"/>
              </p:cNvSpPr>
              <p:nvPr/>
            </p:nvSpPr>
            <p:spPr bwMode="auto">
              <a:xfrm>
                <a:off x="566" y="826"/>
                <a:ext cx="11" cy="227"/>
              </a:xfrm>
              <a:prstGeom prst="rect">
                <a:avLst/>
              </a:prstGeom>
              <a:solidFill>
                <a:srgbClr val="389C9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44" name="Rectangle 364">
                <a:extLst>
                  <a:ext uri="{FF2B5EF4-FFF2-40B4-BE49-F238E27FC236}">
                    <a16:creationId xmlns:a16="http://schemas.microsoft.com/office/drawing/2014/main" id="{3C0412AF-349A-6DA4-B9FE-725382456D02}"/>
                  </a:ext>
                </a:extLst>
              </p:cNvPr>
              <p:cNvSpPr>
                <a:spLocks noChangeArrowheads="1"/>
              </p:cNvSpPr>
              <p:nvPr/>
            </p:nvSpPr>
            <p:spPr bwMode="auto">
              <a:xfrm>
                <a:off x="577" y="826"/>
                <a:ext cx="11" cy="227"/>
              </a:xfrm>
              <a:prstGeom prst="rect">
                <a:avLst/>
              </a:prstGeom>
              <a:solidFill>
                <a:srgbClr val="3A9D9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45" name="Rectangle 365">
                <a:extLst>
                  <a:ext uri="{FF2B5EF4-FFF2-40B4-BE49-F238E27FC236}">
                    <a16:creationId xmlns:a16="http://schemas.microsoft.com/office/drawing/2014/main" id="{A2523E9D-C9BD-B3E8-F904-46E5F20EDC55}"/>
                  </a:ext>
                </a:extLst>
              </p:cNvPr>
              <p:cNvSpPr>
                <a:spLocks noChangeArrowheads="1"/>
              </p:cNvSpPr>
              <p:nvPr/>
            </p:nvSpPr>
            <p:spPr bwMode="auto">
              <a:xfrm>
                <a:off x="588" y="826"/>
                <a:ext cx="13" cy="227"/>
              </a:xfrm>
              <a:prstGeom prst="rect">
                <a:avLst/>
              </a:prstGeom>
              <a:solidFill>
                <a:srgbClr val="3C9E9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46" name="Rectangle 366">
                <a:extLst>
                  <a:ext uri="{FF2B5EF4-FFF2-40B4-BE49-F238E27FC236}">
                    <a16:creationId xmlns:a16="http://schemas.microsoft.com/office/drawing/2014/main" id="{653C8604-4CEC-D113-FF9D-43204C734468}"/>
                  </a:ext>
                </a:extLst>
              </p:cNvPr>
              <p:cNvSpPr>
                <a:spLocks noChangeArrowheads="1"/>
              </p:cNvSpPr>
              <p:nvPr/>
            </p:nvSpPr>
            <p:spPr bwMode="auto">
              <a:xfrm>
                <a:off x="601" y="826"/>
                <a:ext cx="13" cy="227"/>
              </a:xfrm>
              <a:prstGeom prst="rect">
                <a:avLst/>
              </a:prstGeom>
              <a:solidFill>
                <a:srgbClr val="3E9F9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47" name="Rectangle 367">
                <a:extLst>
                  <a:ext uri="{FF2B5EF4-FFF2-40B4-BE49-F238E27FC236}">
                    <a16:creationId xmlns:a16="http://schemas.microsoft.com/office/drawing/2014/main" id="{9A0E6D85-6D55-B566-D363-5F02B3A3C164}"/>
                  </a:ext>
                </a:extLst>
              </p:cNvPr>
              <p:cNvSpPr>
                <a:spLocks noChangeArrowheads="1"/>
              </p:cNvSpPr>
              <p:nvPr/>
            </p:nvSpPr>
            <p:spPr bwMode="auto">
              <a:xfrm>
                <a:off x="614" y="826"/>
                <a:ext cx="13" cy="227"/>
              </a:xfrm>
              <a:prstGeom prst="rect">
                <a:avLst/>
              </a:prstGeom>
              <a:solidFill>
                <a:srgbClr val="40A0A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48" name="Rectangle 368">
                <a:extLst>
                  <a:ext uri="{FF2B5EF4-FFF2-40B4-BE49-F238E27FC236}">
                    <a16:creationId xmlns:a16="http://schemas.microsoft.com/office/drawing/2014/main" id="{DC66C7D9-CC16-207C-5EFF-511D844A3CA7}"/>
                  </a:ext>
                </a:extLst>
              </p:cNvPr>
              <p:cNvSpPr>
                <a:spLocks noChangeArrowheads="1"/>
              </p:cNvSpPr>
              <p:nvPr/>
            </p:nvSpPr>
            <p:spPr bwMode="auto">
              <a:xfrm>
                <a:off x="627" y="826"/>
                <a:ext cx="11" cy="227"/>
              </a:xfrm>
              <a:prstGeom prst="rect">
                <a:avLst/>
              </a:prstGeom>
              <a:solidFill>
                <a:srgbClr val="42A1A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49" name="Rectangle 369">
                <a:extLst>
                  <a:ext uri="{FF2B5EF4-FFF2-40B4-BE49-F238E27FC236}">
                    <a16:creationId xmlns:a16="http://schemas.microsoft.com/office/drawing/2014/main" id="{3531C236-7EF1-6DA7-28AA-B407677179AB}"/>
                  </a:ext>
                </a:extLst>
              </p:cNvPr>
              <p:cNvSpPr>
                <a:spLocks noChangeArrowheads="1"/>
              </p:cNvSpPr>
              <p:nvPr/>
            </p:nvSpPr>
            <p:spPr bwMode="auto">
              <a:xfrm>
                <a:off x="638" y="826"/>
                <a:ext cx="11" cy="227"/>
              </a:xfrm>
              <a:prstGeom prst="rect">
                <a:avLst/>
              </a:prstGeom>
              <a:solidFill>
                <a:srgbClr val="44A2A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50" name="Rectangle 370">
                <a:extLst>
                  <a:ext uri="{FF2B5EF4-FFF2-40B4-BE49-F238E27FC236}">
                    <a16:creationId xmlns:a16="http://schemas.microsoft.com/office/drawing/2014/main" id="{54ED14A4-097B-C497-B409-E315AE510181}"/>
                  </a:ext>
                </a:extLst>
              </p:cNvPr>
              <p:cNvSpPr>
                <a:spLocks noChangeArrowheads="1"/>
              </p:cNvSpPr>
              <p:nvPr/>
            </p:nvSpPr>
            <p:spPr bwMode="auto">
              <a:xfrm>
                <a:off x="649" y="826"/>
                <a:ext cx="12" cy="227"/>
              </a:xfrm>
              <a:prstGeom prst="rect">
                <a:avLst/>
              </a:prstGeom>
              <a:solidFill>
                <a:srgbClr val="46A3A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51" name="Rectangle 371">
                <a:extLst>
                  <a:ext uri="{FF2B5EF4-FFF2-40B4-BE49-F238E27FC236}">
                    <a16:creationId xmlns:a16="http://schemas.microsoft.com/office/drawing/2014/main" id="{46F2EC89-5C82-AC35-12CF-0CBF04641370}"/>
                  </a:ext>
                </a:extLst>
              </p:cNvPr>
              <p:cNvSpPr>
                <a:spLocks noChangeArrowheads="1"/>
              </p:cNvSpPr>
              <p:nvPr/>
            </p:nvSpPr>
            <p:spPr bwMode="auto">
              <a:xfrm>
                <a:off x="661" y="826"/>
                <a:ext cx="11" cy="227"/>
              </a:xfrm>
              <a:prstGeom prst="rect">
                <a:avLst/>
              </a:prstGeom>
              <a:solidFill>
                <a:srgbClr val="48A3A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52" name="Rectangle 372">
                <a:extLst>
                  <a:ext uri="{FF2B5EF4-FFF2-40B4-BE49-F238E27FC236}">
                    <a16:creationId xmlns:a16="http://schemas.microsoft.com/office/drawing/2014/main" id="{10F8DF2C-4B31-3E5B-04C8-F26072CB28B7}"/>
                  </a:ext>
                </a:extLst>
              </p:cNvPr>
              <p:cNvSpPr>
                <a:spLocks noChangeArrowheads="1"/>
              </p:cNvSpPr>
              <p:nvPr/>
            </p:nvSpPr>
            <p:spPr bwMode="auto">
              <a:xfrm>
                <a:off x="672" y="826"/>
                <a:ext cx="11" cy="227"/>
              </a:xfrm>
              <a:prstGeom prst="rect">
                <a:avLst/>
              </a:prstGeom>
              <a:solidFill>
                <a:srgbClr val="4AA4A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53" name="Rectangle 373">
                <a:extLst>
                  <a:ext uri="{FF2B5EF4-FFF2-40B4-BE49-F238E27FC236}">
                    <a16:creationId xmlns:a16="http://schemas.microsoft.com/office/drawing/2014/main" id="{20911638-69BB-858A-82F4-DC2A2F694C5B}"/>
                  </a:ext>
                </a:extLst>
              </p:cNvPr>
              <p:cNvSpPr>
                <a:spLocks noChangeArrowheads="1"/>
              </p:cNvSpPr>
              <p:nvPr/>
            </p:nvSpPr>
            <p:spPr bwMode="auto">
              <a:xfrm>
                <a:off x="683" y="826"/>
                <a:ext cx="11" cy="227"/>
              </a:xfrm>
              <a:prstGeom prst="rect">
                <a:avLst/>
              </a:prstGeom>
              <a:solidFill>
                <a:srgbClr val="4CA6A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54" name="Rectangle 374">
                <a:extLst>
                  <a:ext uri="{FF2B5EF4-FFF2-40B4-BE49-F238E27FC236}">
                    <a16:creationId xmlns:a16="http://schemas.microsoft.com/office/drawing/2014/main" id="{6DDAD9A0-117D-5B58-4605-F2A6D73C76CA}"/>
                  </a:ext>
                </a:extLst>
              </p:cNvPr>
              <p:cNvSpPr>
                <a:spLocks noChangeArrowheads="1"/>
              </p:cNvSpPr>
              <p:nvPr/>
            </p:nvSpPr>
            <p:spPr bwMode="auto">
              <a:xfrm>
                <a:off x="694" y="826"/>
                <a:ext cx="11" cy="227"/>
              </a:xfrm>
              <a:prstGeom prst="rect">
                <a:avLst/>
              </a:prstGeom>
              <a:solidFill>
                <a:srgbClr val="4EA7A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55" name="Rectangle 375">
                <a:extLst>
                  <a:ext uri="{FF2B5EF4-FFF2-40B4-BE49-F238E27FC236}">
                    <a16:creationId xmlns:a16="http://schemas.microsoft.com/office/drawing/2014/main" id="{5427DBEC-A55A-E49D-6C60-616E7FE34EA5}"/>
                  </a:ext>
                </a:extLst>
              </p:cNvPr>
              <p:cNvSpPr>
                <a:spLocks noChangeArrowheads="1"/>
              </p:cNvSpPr>
              <p:nvPr/>
            </p:nvSpPr>
            <p:spPr bwMode="auto">
              <a:xfrm>
                <a:off x="705" y="826"/>
                <a:ext cx="12" cy="227"/>
              </a:xfrm>
              <a:prstGeom prst="rect">
                <a:avLst/>
              </a:prstGeom>
              <a:solidFill>
                <a:srgbClr val="50A8A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56" name="Rectangle 376">
                <a:extLst>
                  <a:ext uri="{FF2B5EF4-FFF2-40B4-BE49-F238E27FC236}">
                    <a16:creationId xmlns:a16="http://schemas.microsoft.com/office/drawing/2014/main" id="{AB4A5F95-812B-CDCB-1C49-D12AFCEF0422}"/>
                  </a:ext>
                </a:extLst>
              </p:cNvPr>
              <p:cNvSpPr>
                <a:spLocks noChangeArrowheads="1"/>
              </p:cNvSpPr>
              <p:nvPr/>
            </p:nvSpPr>
            <p:spPr bwMode="auto">
              <a:xfrm>
                <a:off x="717" y="826"/>
                <a:ext cx="14" cy="227"/>
              </a:xfrm>
              <a:prstGeom prst="rect">
                <a:avLst/>
              </a:prstGeom>
              <a:solidFill>
                <a:srgbClr val="52A9A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57" name="Rectangle 377">
                <a:extLst>
                  <a:ext uri="{FF2B5EF4-FFF2-40B4-BE49-F238E27FC236}">
                    <a16:creationId xmlns:a16="http://schemas.microsoft.com/office/drawing/2014/main" id="{911EAEE7-B7C2-6E95-9DC7-79D51CB4A56A}"/>
                  </a:ext>
                </a:extLst>
              </p:cNvPr>
              <p:cNvSpPr>
                <a:spLocks noChangeArrowheads="1"/>
              </p:cNvSpPr>
              <p:nvPr/>
            </p:nvSpPr>
            <p:spPr bwMode="auto">
              <a:xfrm>
                <a:off x="731" y="826"/>
                <a:ext cx="13" cy="227"/>
              </a:xfrm>
              <a:prstGeom prst="rect">
                <a:avLst/>
              </a:prstGeom>
              <a:solidFill>
                <a:srgbClr val="54AAA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58" name="Rectangle 378">
                <a:extLst>
                  <a:ext uri="{FF2B5EF4-FFF2-40B4-BE49-F238E27FC236}">
                    <a16:creationId xmlns:a16="http://schemas.microsoft.com/office/drawing/2014/main" id="{DC596DA5-5401-4275-76DB-14169B8FE039}"/>
                  </a:ext>
                </a:extLst>
              </p:cNvPr>
              <p:cNvSpPr>
                <a:spLocks noChangeArrowheads="1"/>
              </p:cNvSpPr>
              <p:nvPr/>
            </p:nvSpPr>
            <p:spPr bwMode="auto">
              <a:xfrm>
                <a:off x="744" y="826"/>
                <a:ext cx="12" cy="227"/>
              </a:xfrm>
              <a:prstGeom prst="rect">
                <a:avLst/>
              </a:prstGeom>
              <a:solidFill>
                <a:srgbClr val="56ABA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59" name="Rectangle 379">
                <a:extLst>
                  <a:ext uri="{FF2B5EF4-FFF2-40B4-BE49-F238E27FC236}">
                    <a16:creationId xmlns:a16="http://schemas.microsoft.com/office/drawing/2014/main" id="{02AB8848-8DBA-4D17-9D52-8888CFE15577}"/>
                  </a:ext>
                </a:extLst>
              </p:cNvPr>
              <p:cNvSpPr>
                <a:spLocks noChangeArrowheads="1"/>
              </p:cNvSpPr>
              <p:nvPr/>
            </p:nvSpPr>
            <p:spPr bwMode="auto">
              <a:xfrm>
                <a:off x="756" y="826"/>
                <a:ext cx="10" cy="227"/>
              </a:xfrm>
              <a:prstGeom prst="rect">
                <a:avLst/>
              </a:prstGeom>
              <a:solidFill>
                <a:srgbClr val="58ACA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60" name="Rectangle 380">
                <a:extLst>
                  <a:ext uri="{FF2B5EF4-FFF2-40B4-BE49-F238E27FC236}">
                    <a16:creationId xmlns:a16="http://schemas.microsoft.com/office/drawing/2014/main" id="{5A9C175A-EFBD-E685-5E8A-BBFB183BDC71}"/>
                  </a:ext>
                </a:extLst>
              </p:cNvPr>
              <p:cNvSpPr>
                <a:spLocks noChangeArrowheads="1"/>
              </p:cNvSpPr>
              <p:nvPr/>
            </p:nvSpPr>
            <p:spPr bwMode="auto">
              <a:xfrm>
                <a:off x="766" y="826"/>
                <a:ext cx="11" cy="227"/>
              </a:xfrm>
              <a:prstGeom prst="rect">
                <a:avLst/>
              </a:prstGeom>
              <a:solidFill>
                <a:srgbClr val="5AAD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61" name="Rectangle 381">
                <a:extLst>
                  <a:ext uri="{FF2B5EF4-FFF2-40B4-BE49-F238E27FC236}">
                    <a16:creationId xmlns:a16="http://schemas.microsoft.com/office/drawing/2014/main" id="{A881F496-2731-6251-0531-F5FCCDC7999C}"/>
                  </a:ext>
                </a:extLst>
              </p:cNvPr>
              <p:cNvSpPr>
                <a:spLocks noChangeArrowheads="1"/>
              </p:cNvSpPr>
              <p:nvPr/>
            </p:nvSpPr>
            <p:spPr bwMode="auto">
              <a:xfrm>
                <a:off x="777" y="826"/>
                <a:ext cx="12" cy="227"/>
              </a:xfrm>
              <a:prstGeom prst="rect">
                <a:avLst/>
              </a:prstGeom>
              <a:solidFill>
                <a:srgbClr val="5CAD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62" name="Rectangle 382">
                <a:extLst>
                  <a:ext uri="{FF2B5EF4-FFF2-40B4-BE49-F238E27FC236}">
                    <a16:creationId xmlns:a16="http://schemas.microsoft.com/office/drawing/2014/main" id="{F27B5CF7-7657-1862-2764-712206F44E9E}"/>
                  </a:ext>
                </a:extLst>
              </p:cNvPr>
              <p:cNvSpPr>
                <a:spLocks noChangeArrowheads="1"/>
              </p:cNvSpPr>
              <p:nvPr/>
            </p:nvSpPr>
            <p:spPr bwMode="auto">
              <a:xfrm>
                <a:off x="789" y="826"/>
                <a:ext cx="12" cy="227"/>
              </a:xfrm>
              <a:prstGeom prst="rect">
                <a:avLst/>
              </a:prstGeom>
              <a:solidFill>
                <a:srgbClr val="5EAEA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63" name="Rectangle 383">
                <a:extLst>
                  <a:ext uri="{FF2B5EF4-FFF2-40B4-BE49-F238E27FC236}">
                    <a16:creationId xmlns:a16="http://schemas.microsoft.com/office/drawing/2014/main" id="{3A75CDEA-0460-EED9-65DE-6BDD99481923}"/>
                  </a:ext>
                </a:extLst>
              </p:cNvPr>
              <p:cNvSpPr>
                <a:spLocks noChangeArrowheads="1"/>
              </p:cNvSpPr>
              <p:nvPr/>
            </p:nvSpPr>
            <p:spPr bwMode="auto">
              <a:xfrm>
                <a:off x="801" y="826"/>
                <a:ext cx="8" cy="227"/>
              </a:xfrm>
              <a:prstGeom prst="rect">
                <a:avLst/>
              </a:prstGeom>
              <a:solidFill>
                <a:srgbClr val="5FB0B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64" name="Rectangle 384">
                <a:extLst>
                  <a:ext uri="{FF2B5EF4-FFF2-40B4-BE49-F238E27FC236}">
                    <a16:creationId xmlns:a16="http://schemas.microsoft.com/office/drawing/2014/main" id="{C97D68C8-BF9D-62F1-1F81-0160520320F9}"/>
                  </a:ext>
                </a:extLst>
              </p:cNvPr>
              <p:cNvSpPr>
                <a:spLocks noChangeArrowheads="1"/>
              </p:cNvSpPr>
              <p:nvPr/>
            </p:nvSpPr>
            <p:spPr bwMode="auto">
              <a:xfrm>
                <a:off x="809" y="826"/>
                <a:ext cx="11" cy="227"/>
              </a:xfrm>
              <a:prstGeom prst="rect">
                <a:avLst/>
              </a:prstGeom>
              <a:solidFill>
                <a:srgbClr val="61B0B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65" name="Rectangle 385">
                <a:extLst>
                  <a:ext uri="{FF2B5EF4-FFF2-40B4-BE49-F238E27FC236}">
                    <a16:creationId xmlns:a16="http://schemas.microsoft.com/office/drawing/2014/main" id="{6F2DD092-A30C-BA12-6C59-6C3DC4C2E3DA}"/>
                  </a:ext>
                </a:extLst>
              </p:cNvPr>
              <p:cNvSpPr>
                <a:spLocks noChangeArrowheads="1"/>
              </p:cNvSpPr>
              <p:nvPr/>
            </p:nvSpPr>
            <p:spPr bwMode="auto">
              <a:xfrm>
                <a:off x="820" y="826"/>
                <a:ext cx="8" cy="227"/>
              </a:xfrm>
              <a:prstGeom prst="rect">
                <a:avLst/>
              </a:prstGeom>
              <a:solidFill>
                <a:srgbClr val="6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66" name="Rectangle 386">
                <a:extLst>
                  <a:ext uri="{FF2B5EF4-FFF2-40B4-BE49-F238E27FC236}">
                    <a16:creationId xmlns:a16="http://schemas.microsoft.com/office/drawing/2014/main" id="{6FB3B4C6-B814-FB81-66EC-D3B3109A1119}"/>
                  </a:ext>
                </a:extLst>
              </p:cNvPr>
              <p:cNvSpPr>
                <a:spLocks noChangeArrowheads="1"/>
              </p:cNvSpPr>
              <p:nvPr/>
            </p:nvSpPr>
            <p:spPr bwMode="auto">
              <a:xfrm>
                <a:off x="828" y="826"/>
                <a:ext cx="11" cy="227"/>
              </a:xfrm>
              <a:prstGeom prst="rect">
                <a:avLst/>
              </a:prstGeom>
              <a:solidFill>
                <a:srgbClr val="64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67" name="Rectangle 387">
                <a:extLst>
                  <a:ext uri="{FF2B5EF4-FFF2-40B4-BE49-F238E27FC236}">
                    <a16:creationId xmlns:a16="http://schemas.microsoft.com/office/drawing/2014/main" id="{E5492B0F-F677-3532-5A3A-3742DC434D6D}"/>
                  </a:ext>
                </a:extLst>
              </p:cNvPr>
              <p:cNvSpPr>
                <a:spLocks noChangeArrowheads="1"/>
              </p:cNvSpPr>
              <p:nvPr/>
            </p:nvSpPr>
            <p:spPr bwMode="auto">
              <a:xfrm>
                <a:off x="839" y="826"/>
                <a:ext cx="11" cy="227"/>
              </a:xfrm>
              <a:prstGeom prst="rect">
                <a:avLst/>
              </a:prstGeom>
              <a:solidFill>
                <a:srgbClr val="66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68" name="Rectangle 388">
                <a:extLst>
                  <a:ext uri="{FF2B5EF4-FFF2-40B4-BE49-F238E27FC236}">
                    <a16:creationId xmlns:a16="http://schemas.microsoft.com/office/drawing/2014/main" id="{CCB02D08-8C28-FFCA-E20C-865F85C053ED}"/>
                  </a:ext>
                </a:extLst>
              </p:cNvPr>
              <p:cNvSpPr>
                <a:spLocks noChangeArrowheads="1"/>
              </p:cNvSpPr>
              <p:nvPr/>
            </p:nvSpPr>
            <p:spPr bwMode="auto">
              <a:xfrm>
                <a:off x="850" y="826"/>
                <a:ext cx="11" cy="227"/>
              </a:xfrm>
              <a:prstGeom prst="rect">
                <a:avLst/>
              </a:prstGeom>
              <a:solidFill>
                <a:srgbClr val="68B4B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69" name="Rectangle 389">
                <a:extLst>
                  <a:ext uri="{FF2B5EF4-FFF2-40B4-BE49-F238E27FC236}">
                    <a16:creationId xmlns:a16="http://schemas.microsoft.com/office/drawing/2014/main" id="{15EC130E-0AAA-40C3-1A7F-0443CCC4AD84}"/>
                  </a:ext>
                </a:extLst>
              </p:cNvPr>
              <p:cNvSpPr>
                <a:spLocks noChangeArrowheads="1"/>
              </p:cNvSpPr>
              <p:nvPr/>
            </p:nvSpPr>
            <p:spPr bwMode="auto">
              <a:xfrm>
                <a:off x="861" y="826"/>
                <a:ext cx="3" cy="227"/>
              </a:xfrm>
              <a:prstGeom prst="rect">
                <a:avLst/>
              </a:prstGeom>
              <a:solidFill>
                <a:srgbClr val="6AB5B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70" name="Rectangle 390">
                <a:extLst>
                  <a:ext uri="{FF2B5EF4-FFF2-40B4-BE49-F238E27FC236}">
                    <a16:creationId xmlns:a16="http://schemas.microsoft.com/office/drawing/2014/main" id="{A46C8BCE-9EE5-1E8E-DF2D-F97247B4FC83}"/>
                  </a:ext>
                </a:extLst>
              </p:cNvPr>
              <p:cNvSpPr>
                <a:spLocks noChangeArrowheads="1"/>
              </p:cNvSpPr>
              <p:nvPr/>
            </p:nvSpPr>
            <p:spPr bwMode="auto">
              <a:xfrm>
                <a:off x="240" y="826"/>
                <a:ext cx="624" cy="227"/>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071" name="Rectangle 391">
                <a:extLst>
                  <a:ext uri="{FF2B5EF4-FFF2-40B4-BE49-F238E27FC236}">
                    <a16:creationId xmlns:a16="http://schemas.microsoft.com/office/drawing/2014/main" id="{E5A0186D-A3D0-8958-6922-0ABFD65E1B3A}"/>
                  </a:ext>
                </a:extLst>
              </p:cNvPr>
              <p:cNvSpPr>
                <a:spLocks noChangeArrowheads="1"/>
              </p:cNvSpPr>
              <p:nvPr/>
            </p:nvSpPr>
            <p:spPr bwMode="auto">
              <a:xfrm>
                <a:off x="339" y="898"/>
                <a:ext cx="489"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b="1">
                    <a:solidFill>
                      <a:srgbClr val="FFFFFF"/>
                    </a:solidFill>
                    <a:latin typeface="Arial" panose="020B0604020202020204" pitchFamily="34" charset="0"/>
                  </a:rPr>
                  <a:t>Pre-DFSS Steps</a:t>
                </a:r>
                <a:endParaRPr lang="en-US" altLang="en-US" sz="1300"/>
              </a:p>
            </p:txBody>
          </p:sp>
          <p:sp>
            <p:nvSpPr>
              <p:cNvPr id="584072" name="Rectangle 392">
                <a:extLst>
                  <a:ext uri="{FF2B5EF4-FFF2-40B4-BE49-F238E27FC236}">
                    <a16:creationId xmlns:a16="http://schemas.microsoft.com/office/drawing/2014/main" id="{299CC701-7958-9ED0-B6AC-6BAD065545D9}"/>
                  </a:ext>
                </a:extLst>
              </p:cNvPr>
              <p:cNvSpPr>
                <a:spLocks noChangeArrowheads="1"/>
              </p:cNvSpPr>
              <p:nvPr/>
            </p:nvSpPr>
            <p:spPr bwMode="auto">
              <a:xfrm>
                <a:off x="4470" y="902"/>
                <a:ext cx="901" cy="226"/>
              </a:xfrm>
              <a:prstGeom prst="rect">
                <a:avLst/>
              </a:prstGeom>
              <a:solidFill>
                <a:srgbClr val="CDCDC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73" name="Rectangle 393">
                <a:extLst>
                  <a:ext uri="{FF2B5EF4-FFF2-40B4-BE49-F238E27FC236}">
                    <a16:creationId xmlns:a16="http://schemas.microsoft.com/office/drawing/2014/main" id="{2F0FC370-C19B-5E94-B841-7B0C8F6D42A7}"/>
                  </a:ext>
                </a:extLst>
              </p:cNvPr>
              <p:cNvSpPr>
                <a:spLocks noChangeArrowheads="1"/>
              </p:cNvSpPr>
              <p:nvPr/>
            </p:nvSpPr>
            <p:spPr bwMode="auto">
              <a:xfrm>
                <a:off x="4470" y="902"/>
                <a:ext cx="901" cy="226"/>
              </a:xfrm>
              <a:prstGeom prst="rect">
                <a:avLst/>
              </a:prstGeom>
              <a:noFill/>
              <a:ln w="3175">
                <a:solidFill>
                  <a:srgbClr val="CDCDCD"/>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074" name="Rectangle 394">
                <a:extLst>
                  <a:ext uri="{FF2B5EF4-FFF2-40B4-BE49-F238E27FC236}">
                    <a16:creationId xmlns:a16="http://schemas.microsoft.com/office/drawing/2014/main" id="{6640C2DE-8E48-3922-F79E-E4E8011E6B08}"/>
                  </a:ext>
                </a:extLst>
              </p:cNvPr>
              <p:cNvSpPr>
                <a:spLocks noChangeArrowheads="1"/>
              </p:cNvSpPr>
              <p:nvPr/>
            </p:nvSpPr>
            <p:spPr bwMode="auto">
              <a:xfrm>
                <a:off x="4400" y="826"/>
                <a:ext cx="1" cy="227"/>
              </a:xfrm>
              <a:prstGeom prst="rect">
                <a:avLst/>
              </a:prstGeom>
              <a:solidFill>
                <a:srgbClr val="6AB5B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75" name="Rectangle 395">
                <a:extLst>
                  <a:ext uri="{FF2B5EF4-FFF2-40B4-BE49-F238E27FC236}">
                    <a16:creationId xmlns:a16="http://schemas.microsoft.com/office/drawing/2014/main" id="{0ECA6858-F0BA-87B3-1C6C-0726ABD1FA9B}"/>
                  </a:ext>
                </a:extLst>
              </p:cNvPr>
              <p:cNvSpPr>
                <a:spLocks noChangeArrowheads="1"/>
              </p:cNvSpPr>
              <p:nvPr/>
            </p:nvSpPr>
            <p:spPr bwMode="auto">
              <a:xfrm>
                <a:off x="4401" y="826"/>
                <a:ext cx="11" cy="227"/>
              </a:xfrm>
              <a:prstGeom prst="rect">
                <a:avLst/>
              </a:prstGeom>
              <a:solidFill>
                <a:srgbClr val="0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76" name="Rectangle 396">
                <a:extLst>
                  <a:ext uri="{FF2B5EF4-FFF2-40B4-BE49-F238E27FC236}">
                    <a16:creationId xmlns:a16="http://schemas.microsoft.com/office/drawing/2014/main" id="{4B7FBA32-4AD8-E424-66C2-0E6533D0A672}"/>
                  </a:ext>
                </a:extLst>
              </p:cNvPr>
              <p:cNvSpPr>
                <a:spLocks noChangeArrowheads="1"/>
              </p:cNvSpPr>
              <p:nvPr/>
            </p:nvSpPr>
            <p:spPr bwMode="auto">
              <a:xfrm>
                <a:off x="4412" y="826"/>
                <a:ext cx="17" cy="227"/>
              </a:xfrm>
              <a:prstGeom prst="rect">
                <a:avLst/>
              </a:prstGeom>
              <a:solidFill>
                <a:srgbClr val="0281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77" name="Rectangle 397">
                <a:extLst>
                  <a:ext uri="{FF2B5EF4-FFF2-40B4-BE49-F238E27FC236}">
                    <a16:creationId xmlns:a16="http://schemas.microsoft.com/office/drawing/2014/main" id="{92F8EEB4-5A83-0E86-F0C7-D2FA632E8FF5}"/>
                  </a:ext>
                </a:extLst>
              </p:cNvPr>
              <p:cNvSpPr>
                <a:spLocks noChangeArrowheads="1"/>
              </p:cNvSpPr>
              <p:nvPr/>
            </p:nvSpPr>
            <p:spPr bwMode="auto">
              <a:xfrm>
                <a:off x="4429" y="826"/>
                <a:ext cx="16" cy="227"/>
              </a:xfrm>
              <a:prstGeom prst="rect">
                <a:avLst/>
              </a:prstGeom>
              <a:solidFill>
                <a:srgbClr val="0482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78" name="Rectangle 398">
                <a:extLst>
                  <a:ext uri="{FF2B5EF4-FFF2-40B4-BE49-F238E27FC236}">
                    <a16:creationId xmlns:a16="http://schemas.microsoft.com/office/drawing/2014/main" id="{89349F18-D3D6-7143-F4A4-7E8886CDA616}"/>
                  </a:ext>
                </a:extLst>
              </p:cNvPr>
              <p:cNvSpPr>
                <a:spLocks noChangeArrowheads="1"/>
              </p:cNvSpPr>
              <p:nvPr/>
            </p:nvSpPr>
            <p:spPr bwMode="auto">
              <a:xfrm>
                <a:off x="4445" y="826"/>
                <a:ext cx="17" cy="227"/>
              </a:xfrm>
              <a:prstGeom prst="rect">
                <a:avLst/>
              </a:prstGeom>
              <a:solidFill>
                <a:srgbClr val="0682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79" name="Rectangle 399">
                <a:extLst>
                  <a:ext uri="{FF2B5EF4-FFF2-40B4-BE49-F238E27FC236}">
                    <a16:creationId xmlns:a16="http://schemas.microsoft.com/office/drawing/2014/main" id="{4E3B415E-24B1-A2F3-C5CA-E8CD757F2E2A}"/>
                  </a:ext>
                </a:extLst>
              </p:cNvPr>
              <p:cNvSpPr>
                <a:spLocks noChangeArrowheads="1"/>
              </p:cNvSpPr>
              <p:nvPr/>
            </p:nvSpPr>
            <p:spPr bwMode="auto">
              <a:xfrm>
                <a:off x="4462" y="826"/>
                <a:ext cx="16" cy="227"/>
              </a:xfrm>
              <a:prstGeom prst="rect">
                <a:avLst/>
              </a:prstGeom>
              <a:solidFill>
                <a:srgbClr val="08838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80" name="Rectangle 400">
                <a:extLst>
                  <a:ext uri="{FF2B5EF4-FFF2-40B4-BE49-F238E27FC236}">
                    <a16:creationId xmlns:a16="http://schemas.microsoft.com/office/drawing/2014/main" id="{F8C1AB38-BA13-D0AD-A46D-5A464EF4A5E6}"/>
                  </a:ext>
                </a:extLst>
              </p:cNvPr>
              <p:cNvSpPr>
                <a:spLocks noChangeArrowheads="1"/>
              </p:cNvSpPr>
              <p:nvPr/>
            </p:nvSpPr>
            <p:spPr bwMode="auto">
              <a:xfrm>
                <a:off x="4478" y="826"/>
                <a:ext cx="12" cy="227"/>
              </a:xfrm>
              <a:prstGeom prst="rect">
                <a:avLst/>
              </a:prstGeom>
              <a:solidFill>
                <a:srgbClr val="09858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81" name="Rectangle 401">
                <a:extLst>
                  <a:ext uri="{FF2B5EF4-FFF2-40B4-BE49-F238E27FC236}">
                    <a16:creationId xmlns:a16="http://schemas.microsoft.com/office/drawing/2014/main" id="{DAA30DFF-C9A8-436F-6E11-32ED0B2BFD81}"/>
                  </a:ext>
                </a:extLst>
              </p:cNvPr>
              <p:cNvSpPr>
                <a:spLocks noChangeArrowheads="1"/>
              </p:cNvSpPr>
              <p:nvPr/>
            </p:nvSpPr>
            <p:spPr bwMode="auto">
              <a:xfrm>
                <a:off x="4490" y="826"/>
                <a:ext cx="16" cy="227"/>
              </a:xfrm>
              <a:prstGeom prst="rect">
                <a:avLst/>
              </a:prstGeom>
              <a:solidFill>
                <a:srgbClr val="0B858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82" name="Rectangle 402">
                <a:extLst>
                  <a:ext uri="{FF2B5EF4-FFF2-40B4-BE49-F238E27FC236}">
                    <a16:creationId xmlns:a16="http://schemas.microsoft.com/office/drawing/2014/main" id="{D945A1BE-FD07-0D1E-CD30-5B0141AB63BC}"/>
                  </a:ext>
                </a:extLst>
              </p:cNvPr>
              <p:cNvSpPr>
                <a:spLocks noChangeArrowheads="1"/>
              </p:cNvSpPr>
              <p:nvPr/>
            </p:nvSpPr>
            <p:spPr bwMode="auto">
              <a:xfrm>
                <a:off x="4506" y="826"/>
                <a:ext cx="12" cy="227"/>
              </a:xfrm>
              <a:prstGeom prst="rect">
                <a:avLst/>
              </a:prstGeom>
              <a:solidFill>
                <a:srgbClr val="0C878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83" name="Rectangle 403">
                <a:extLst>
                  <a:ext uri="{FF2B5EF4-FFF2-40B4-BE49-F238E27FC236}">
                    <a16:creationId xmlns:a16="http://schemas.microsoft.com/office/drawing/2014/main" id="{4013F98D-61C1-FF05-3655-754B401B0E88}"/>
                  </a:ext>
                </a:extLst>
              </p:cNvPr>
              <p:cNvSpPr>
                <a:spLocks noChangeArrowheads="1"/>
              </p:cNvSpPr>
              <p:nvPr/>
            </p:nvSpPr>
            <p:spPr bwMode="auto">
              <a:xfrm>
                <a:off x="4518" y="826"/>
                <a:ext cx="15" cy="227"/>
              </a:xfrm>
              <a:prstGeom prst="rect">
                <a:avLst/>
              </a:prstGeom>
              <a:solidFill>
                <a:srgbClr val="0E878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84" name="Rectangle 404">
                <a:extLst>
                  <a:ext uri="{FF2B5EF4-FFF2-40B4-BE49-F238E27FC236}">
                    <a16:creationId xmlns:a16="http://schemas.microsoft.com/office/drawing/2014/main" id="{38B1202D-C784-EA8B-1A86-C7D7F7950867}"/>
                  </a:ext>
                </a:extLst>
              </p:cNvPr>
              <p:cNvSpPr>
                <a:spLocks noChangeArrowheads="1"/>
              </p:cNvSpPr>
              <p:nvPr/>
            </p:nvSpPr>
            <p:spPr bwMode="auto">
              <a:xfrm>
                <a:off x="4533" y="826"/>
                <a:ext cx="17" cy="227"/>
              </a:xfrm>
              <a:prstGeom prst="rect">
                <a:avLst/>
              </a:prstGeom>
              <a:solidFill>
                <a:srgbClr val="10888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85" name="Rectangle 405">
                <a:extLst>
                  <a:ext uri="{FF2B5EF4-FFF2-40B4-BE49-F238E27FC236}">
                    <a16:creationId xmlns:a16="http://schemas.microsoft.com/office/drawing/2014/main" id="{155E2FFB-78AE-F50D-908F-FBCF8F1E521D}"/>
                  </a:ext>
                </a:extLst>
              </p:cNvPr>
              <p:cNvSpPr>
                <a:spLocks noChangeArrowheads="1"/>
              </p:cNvSpPr>
              <p:nvPr/>
            </p:nvSpPr>
            <p:spPr bwMode="auto">
              <a:xfrm>
                <a:off x="4550" y="826"/>
                <a:ext cx="15" cy="227"/>
              </a:xfrm>
              <a:prstGeom prst="rect">
                <a:avLst/>
              </a:prstGeom>
              <a:solidFill>
                <a:srgbClr val="12898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86" name="Rectangle 406">
                <a:extLst>
                  <a:ext uri="{FF2B5EF4-FFF2-40B4-BE49-F238E27FC236}">
                    <a16:creationId xmlns:a16="http://schemas.microsoft.com/office/drawing/2014/main" id="{B8E96294-1ABB-2056-FD60-296A53A7BE23}"/>
                  </a:ext>
                </a:extLst>
              </p:cNvPr>
              <p:cNvSpPr>
                <a:spLocks noChangeArrowheads="1"/>
              </p:cNvSpPr>
              <p:nvPr/>
            </p:nvSpPr>
            <p:spPr bwMode="auto">
              <a:xfrm>
                <a:off x="4565" y="826"/>
                <a:ext cx="17" cy="227"/>
              </a:xfrm>
              <a:prstGeom prst="rect">
                <a:avLst/>
              </a:prstGeom>
              <a:solidFill>
                <a:srgbClr val="148A8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87" name="Rectangle 407">
                <a:extLst>
                  <a:ext uri="{FF2B5EF4-FFF2-40B4-BE49-F238E27FC236}">
                    <a16:creationId xmlns:a16="http://schemas.microsoft.com/office/drawing/2014/main" id="{9A772A8F-709D-06D6-6F43-548B0C0109B2}"/>
                  </a:ext>
                </a:extLst>
              </p:cNvPr>
              <p:cNvSpPr>
                <a:spLocks noChangeArrowheads="1"/>
              </p:cNvSpPr>
              <p:nvPr/>
            </p:nvSpPr>
            <p:spPr bwMode="auto">
              <a:xfrm>
                <a:off x="4582" y="826"/>
                <a:ext cx="15" cy="227"/>
              </a:xfrm>
              <a:prstGeom prst="rect">
                <a:avLst/>
              </a:prstGeom>
              <a:solidFill>
                <a:srgbClr val="168B8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88" name="Rectangle 408">
                <a:extLst>
                  <a:ext uri="{FF2B5EF4-FFF2-40B4-BE49-F238E27FC236}">
                    <a16:creationId xmlns:a16="http://schemas.microsoft.com/office/drawing/2014/main" id="{F1C11B82-ABA4-97C5-DD0D-60A73DAC9BA2}"/>
                  </a:ext>
                </a:extLst>
              </p:cNvPr>
              <p:cNvSpPr>
                <a:spLocks noChangeArrowheads="1"/>
              </p:cNvSpPr>
              <p:nvPr/>
            </p:nvSpPr>
            <p:spPr bwMode="auto">
              <a:xfrm>
                <a:off x="4597" y="826"/>
                <a:ext cx="17" cy="227"/>
              </a:xfrm>
              <a:prstGeom prst="rect">
                <a:avLst/>
              </a:prstGeom>
              <a:solidFill>
                <a:srgbClr val="188C8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grpSp>
          <p:nvGrpSpPr>
            <p:cNvPr id="584089" name="Group 409">
              <a:extLst>
                <a:ext uri="{FF2B5EF4-FFF2-40B4-BE49-F238E27FC236}">
                  <a16:creationId xmlns:a16="http://schemas.microsoft.com/office/drawing/2014/main" id="{35523E83-3685-C2BD-C5AC-50CB3A25DAFA}"/>
                </a:ext>
              </a:extLst>
            </p:cNvPr>
            <p:cNvGrpSpPr>
              <a:grpSpLocks/>
            </p:cNvGrpSpPr>
            <p:nvPr/>
          </p:nvGrpSpPr>
          <p:grpSpPr bwMode="auto">
            <a:xfrm>
              <a:off x="1141" y="826"/>
              <a:ext cx="4993" cy="3243"/>
              <a:chOff x="1141" y="826"/>
              <a:chExt cx="4993" cy="3243"/>
            </a:xfrm>
          </p:grpSpPr>
          <p:sp>
            <p:nvSpPr>
              <p:cNvPr id="584090" name="Rectangle 410">
                <a:extLst>
                  <a:ext uri="{FF2B5EF4-FFF2-40B4-BE49-F238E27FC236}">
                    <a16:creationId xmlns:a16="http://schemas.microsoft.com/office/drawing/2014/main" id="{33BEC8D9-9244-5EE1-23BA-D4048C6E7965}"/>
                  </a:ext>
                </a:extLst>
              </p:cNvPr>
              <p:cNvSpPr>
                <a:spLocks noChangeArrowheads="1"/>
              </p:cNvSpPr>
              <p:nvPr/>
            </p:nvSpPr>
            <p:spPr bwMode="auto">
              <a:xfrm>
                <a:off x="4614" y="826"/>
                <a:ext cx="17" cy="227"/>
              </a:xfrm>
              <a:prstGeom prst="rect">
                <a:avLst/>
              </a:prstGeom>
              <a:solidFill>
                <a:srgbClr val="1A8C8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91" name="Rectangle 411">
                <a:extLst>
                  <a:ext uri="{FF2B5EF4-FFF2-40B4-BE49-F238E27FC236}">
                    <a16:creationId xmlns:a16="http://schemas.microsoft.com/office/drawing/2014/main" id="{A59B1FF5-9EB8-AC82-B4C2-74A0851187AF}"/>
                  </a:ext>
                </a:extLst>
              </p:cNvPr>
              <p:cNvSpPr>
                <a:spLocks noChangeArrowheads="1"/>
              </p:cNvSpPr>
              <p:nvPr/>
            </p:nvSpPr>
            <p:spPr bwMode="auto">
              <a:xfrm>
                <a:off x="4631" y="826"/>
                <a:ext cx="16" cy="227"/>
              </a:xfrm>
              <a:prstGeom prst="rect">
                <a:avLst/>
              </a:prstGeom>
              <a:solidFill>
                <a:srgbClr val="1C8D8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92" name="Rectangle 412">
                <a:extLst>
                  <a:ext uri="{FF2B5EF4-FFF2-40B4-BE49-F238E27FC236}">
                    <a16:creationId xmlns:a16="http://schemas.microsoft.com/office/drawing/2014/main" id="{95C65996-AC88-80E7-BB1D-FF4B73FFABAF}"/>
                  </a:ext>
                </a:extLst>
              </p:cNvPr>
              <p:cNvSpPr>
                <a:spLocks noChangeArrowheads="1"/>
              </p:cNvSpPr>
              <p:nvPr/>
            </p:nvSpPr>
            <p:spPr bwMode="auto">
              <a:xfrm>
                <a:off x="4647" y="826"/>
                <a:ext cx="12" cy="227"/>
              </a:xfrm>
              <a:prstGeom prst="rect">
                <a:avLst/>
              </a:prstGeom>
              <a:solidFill>
                <a:srgbClr val="1D8F8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93" name="Rectangle 413">
                <a:extLst>
                  <a:ext uri="{FF2B5EF4-FFF2-40B4-BE49-F238E27FC236}">
                    <a16:creationId xmlns:a16="http://schemas.microsoft.com/office/drawing/2014/main" id="{B81122B5-A904-A436-5526-44AB344A6F78}"/>
                  </a:ext>
                </a:extLst>
              </p:cNvPr>
              <p:cNvSpPr>
                <a:spLocks noChangeArrowheads="1"/>
              </p:cNvSpPr>
              <p:nvPr/>
            </p:nvSpPr>
            <p:spPr bwMode="auto">
              <a:xfrm>
                <a:off x="4659" y="826"/>
                <a:ext cx="16" cy="227"/>
              </a:xfrm>
              <a:prstGeom prst="rect">
                <a:avLst/>
              </a:prstGeom>
              <a:solidFill>
                <a:srgbClr val="1F8F8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94" name="Rectangle 414">
                <a:extLst>
                  <a:ext uri="{FF2B5EF4-FFF2-40B4-BE49-F238E27FC236}">
                    <a16:creationId xmlns:a16="http://schemas.microsoft.com/office/drawing/2014/main" id="{7D8DCE60-6933-CF0E-67B4-A5E3920EDC56}"/>
                  </a:ext>
                </a:extLst>
              </p:cNvPr>
              <p:cNvSpPr>
                <a:spLocks noChangeArrowheads="1"/>
              </p:cNvSpPr>
              <p:nvPr/>
            </p:nvSpPr>
            <p:spPr bwMode="auto">
              <a:xfrm>
                <a:off x="4675" y="826"/>
                <a:ext cx="11" cy="227"/>
              </a:xfrm>
              <a:prstGeom prst="rect">
                <a:avLst/>
              </a:prstGeom>
              <a:solidFill>
                <a:srgbClr val="2091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95" name="Rectangle 415">
                <a:extLst>
                  <a:ext uri="{FF2B5EF4-FFF2-40B4-BE49-F238E27FC236}">
                    <a16:creationId xmlns:a16="http://schemas.microsoft.com/office/drawing/2014/main" id="{D1FA46A1-9A39-0749-AA3D-5B9A23DEB46F}"/>
                  </a:ext>
                </a:extLst>
              </p:cNvPr>
              <p:cNvSpPr>
                <a:spLocks noChangeArrowheads="1"/>
              </p:cNvSpPr>
              <p:nvPr/>
            </p:nvSpPr>
            <p:spPr bwMode="auto">
              <a:xfrm>
                <a:off x="4686" y="826"/>
                <a:ext cx="17" cy="227"/>
              </a:xfrm>
              <a:prstGeom prst="rect">
                <a:avLst/>
              </a:prstGeom>
              <a:solidFill>
                <a:srgbClr val="2291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96" name="Rectangle 416">
                <a:extLst>
                  <a:ext uri="{FF2B5EF4-FFF2-40B4-BE49-F238E27FC236}">
                    <a16:creationId xmlns:a16="http://schemas.microsoft.com/office/drawing/2014/main" id="{2830A6DB-911E-0CB1-3D72-B99C39A24BE5}"/>
                  </a:ext>
                </a:extLst>
              </p:cNvPr>
              <p:cNvSpPr>
                <a:spLocks noChangeArrowheads="1"/>
              </p:cNvSpPr>
              <p:nvPr/>
            </p:nvSpPr>
            <p:spPr bwMode="auto">
              <a:xfrm>
                <a:off x="4703" y="826"/>
                <a:ext cx="15" cy="227"/>
              </a:xfrm>
              <a:prstGeom prst="rect">
                <a:avLst/>
              </a:prstGeom>
              <a:solidFill>
                <a:srgbClr val="24929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97" name="Rectangle 417">
                <a:extLst>
                  <a:ext uri="{FF2B5EF4-FFF2-40B4-BE49-F238E27FC236}">
                    <a16:creationId xmlns:a16="http://schemas.microsoft.com/office/drawing/2014/main" id="{27D32994-DD0D-B43A-62E9-0794E8F1C677}"/>
                  </a:ext>
                </a:extLst>
              </p:cNvPr>
              <p:cNvSpPr>
                <a:spLocks noChangeArrowheads="1"/>
              </p:cNvSpPr>
              <p:nvPr/>
            </p:nvSpPr>
            <p:spPr bwMode="auto">
              <a:xfrm>
                <a:off x="4718" y="826"/>
                <a:ext cx="17" cy="227"/>
              </a:xfrm>
              <a:prstGeom prst="rect">
                <a:avLst/>
              </a:prstGeom>
              <a:solidFill>
                <a:srgbClr val="26939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98" name="Rectangle 418">
                <a:extLst>
                  <a:ext uri="{FF2B5EF4-FFF2-40B4-BE49-F238E27FC236}">
                    <a16:creationId xmlns:a16="http://schemas.microsoft.com/office/drawing/2014/main" id="{78701082-6124-5865-94BE-880CEDDCD1AF}"/>
                  </a:ext>
                </a:extLst>
              </p:cNvPr>
              <p:cNvSpPr>
                <a:spLocks noChangeArrowheads="1"/>
              </p:cNvSpPr>
              <p:nvPr/>
            </p:nvSpPr>
            <p:spPr bwMode="auto">
              <a:xfrm>
                <a:off x="4735" y="826"/>
                <a:ext cx="17" cy="227"/>
              </a:xfrm>
              <a:prstGeom prst="rect">
                <a:avLst/>
              </a:prstGeom>
              <a:solidFill>
                <a:srgbClr val="28949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099" name="Rectangle 419">
                <a:extLst>
                  <a:ext uri="{FF2B5EF4-FFF2-40B4-BE49-F238E27FC236}">
                    <a16:creationId xmlns:a16="http://schemas.microsoft.com/office/drawing/2014/main" id="{02D9090F-5A05-9501-3240-C5F164D81464}"/>
                  </a:ext>
                </a:extLst>
              </p:cNvPr>
              <p:cNvSpPr>
                <a:spLocks noChangeArrowheads="1"/>
              </p:cNvSpPr>
              <p:nvPr/>
            </p:nvSpPr>
            <p:spPr bwMode="auto">
              <a:xfrm>
                <a:off x="4752" y="826"/>
                <a:ext cx="19" cy="227"/>
              </a:xfrm>
              <a:prstGeom prst="rect">
                <a:avLst/>
              </a:prstGeom>
              <a:solidFill>
                <a:srgbClr val="2A959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00" name="Rectangle 420">
                <a:extLst>
                  <a:ext uri="{FF2B5EF4-FFF2-40B4-BE49-F238E27FC236}">
                    <a16:creationId xmlns:a16="http://schemas.microsoft.com/office/drawing/2014/main" id="{E4062AF7-BFA1-C565-2635-F2E1828B65D3}"/>
                  </a:ext>
                </a:extLst>
              </p:cNvPr>
              <p:cNvSpPr>
                <a:spLocks noChangeArrowheads="1"/>
              </p:cNvSpPr>
              <p:nvPr/>
            </p:nvSpPr>
            <p:spPr bwMode="auto">
              <a:xfrm>
                <a:off x="4771" y="826"/>
                <a:ext cx="20" cy="227"/>
              </a:xfrm>
              <a:prstGeom prst="rect">
                <a:avLst/>
              </a:prstGeom>
              <a:solidFill>
                <a:srgbClr val="2C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01" name="Rectangle 421">
                <a:extLst>
                  <a:ext uri="{FF2B5EF4-FFF2-40B4-BE49-F238E27FC236}">
                    <a16:creationId xmlns:a16="http://schemas.microsoft.com/office/drawing/2014/main" id="{EF8E590C-2856-A696-62E3-63003EB794F4}"/>
                  </a:ext>
                </a:extLst>
              </p:cNvPr>
              <p:cNvSpPr>
                <a:spLocks noChangeArrowheads="1"/>
              </p:cNvSpPr>
              <p:nvPr/>
            </p:nvSpPr>
            <p:spPr bwMode="auto">
              <a:xfrm>
                <a:off x="4791" y="826"/>
                <a:ext cx="16" cy="227"/>
              </a:xfrm>
              <a:prstGeom prst="rect">
                <a:avLst/>
              </a:prstGeom>
              <a:solidFill>
                <a:srgbClr val="2E979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02" name="Rectangle 422">
                <a:extLst>
                  <a:ext uri="{FF2B5EF4-FFF2-40B4-BE49-F238E27FC236}">
                    <a16:creationId xmlns:a16="http://schemas.microsoft.com/office/drawing/2014/main" id="{282F8470-DBDA-9C88-450B-F31A03352DBC}"/>
                  </a:ext>
                </a:extLst>
              </p:cNvPr>
              <p:cNvSpPr>
                <a:spLocks noChangeArrowheads="1"/>
              </p:cNvSpPr>
              <p:nvPr/>
            </p:nvSpPr>
            <p:spPr bwMode="auto">
              <a:xfrm>
                <a:off x="4807" y="826"/>
                <a:ext cx="16" cy="227"/>
              </a:xfrm>
              <a:prstGeom prst="rect">
                <a:avLst/>
              </a:prstGeom>
              <a:solidFill>
                <a:srgbClr val="30989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03" name="Rectangle 423">
                <a:extLst>
                  <a:ext uri="{FF2B5EF4-FFF2-40B4-BE49-F238E27FC236}">
                    <a16:creationId xmlns:a16="http://schemas.microsoft.com/office/drawing/2014/main" id="{6AD22180-A5A7-95D2-89C9-414790D7A6C2}"/>
                  </a:ext>
                </a:extLst>
              </p:cNvPr>
              <p:cNvSpPr>
                <a:spLocks noChangeArrowheads="1"/>
              </p:cNvSpPr>
              <p:nvPr/>
            </p:nvSpPr>
            <p:spPr bwMode="auto">
              <a:xfrm>
                <a:off x="4823" y="826"/>
                <a:ext cx="16" cy="227"/>
              </a:xfrm>
              <a:prstGeom prst="rect">
                <a:avLst/>
              </a:prstGeom>
              <a:solidFill>
                <a:srgbClr val="32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04" name="Rectangle 424">
                <a:extLst>
                  <a:ext uri="{FF2B5EF4-FFF2-40B4-BE49-F238E27FC236}">
                    <a16:creationId xmlns:a16="http://schemas.microsoft.com/office/drawing/2014/main" id="{58751044-5F2D-5CC1-3660-5E96FCAEFBAF}"/>
                  </a:ext>
                </a:extLst>
              </p:cNvPr>
              <p:cNvSpPr>
                <a:spLocks noChangeArrowheads="1"/>
              </p:cNvSpPr>
              <p:nvPr/>
            </p:nvSpPr>
            <p:spPr bwMode="auto">
              <a:xfrm>
                <a:off x="4839" y="826"/>
                <a:ext cx="16" cy="227"/>
              </a:xfrm>
              <a:prstGeom prst="rect">
                <a:avLst/>
              </a:prstGeom>
              <a:solidFill>
                <a:srgbClr val="349A9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05" name="Rectangle 425">
                <a:extLst>
                  <a:ext uri="{FF2B5EF4-FFF2-40B4-BE49-F238E27FC236}">
                    <a16:creationId xmlns:a16="http://schemas.microsoft.com/office/drawing/2014/main" id="{9972C580-DC76-CF0E-86F6-9504812E5251}"/>
                  </a:ext>
                </a:extLst>
              </p:cNvPr>
              <p:cNvSpPr>
                <a:spLocks noChangeArrowheads="1"/>
              </p:cNvSpPr>
              <p:nvPr/>
            </p:nvSpPr>
            <p:spPr bwMode="auto">
              <a:xfrm>
                <a:off x="4855" y="826"/>
                <a:ext cx="17" cy="227"/>
              </a:xfrm>
              <a:prstGeom prst="rect">
                <a:avLst/>
              </a:prstGeom>
              <a:solidFill>
                <a:srgbClr val="369B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06" name="Rectangle 426">
                <a:extLst>
                  <a:ext uri="{FF2B5EF4-FFF2-40B4-BE49-F238E27FC236}">
                    <a16:creationId xmlns:a16="http://schemas.microsoft.com/office/drawing/2014/main" id="{080ABD43-86CD-EA0A-CD20-114953527924}"/>
                  </a:ext>
                </a:extLst>
              </p:cNvPr>
              <p:cNvSpPr>
                <a:spLocks noChangeArrowheads="1"/>
              </p:cNvSpPr>
              <p:nvPr/>
            </p:nvSpPr>
            <p:spPr bwMode="auto">
              <a:xfrm>
                <a:off x="4872" y="826"/>
                <a:ext cx="15" cy="227"/>
              </a:xfrm>
              <a:prstGeom prst="rect">
                <a:avLst/>
              </a:prstGeom>
              <a:solidFill>
                <a:srgbClr val="389C9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07" name="Rectangle 427">
                <a:extLst>
                  <a:ext uri="{FF2B5EF4-FFF2-40B4-BE49-F238E27FC236}">
                    <a16:creationId xmlns:a16="http://schemas.microsoft.com/office/drawing/2014/main" id="{9C0F6D51-8BF5-DC49-4C51-05A75B9784EB}"/>
                  </a:ext>
                </a:extLst>
              </p:cNvPr>
              <p:cNvSpPr>
                <a:spLocks noChangeArrowheads="1"/>
              </p:cNvSpPr>
              <p:nvPr/>
            </p:nvSpPr>
            <p:spPr bwMode="auto">
              <a:xfrm>
                <a:off x="4887" y="826"/>
                <a:ext cx="17" cy="227"/>
              </a:xfrm>
              <a:prstGeom prst="rect">
                <a:avLst/>
              </a:prstGeom>
              <a:solidFill>
                <a:srgbClr val="3A9D9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08" name="Rectangle 428">
                <a:extLst>
                  <a:ext uri="{FF2B5EF4-FFF2-40B4-BE49-F238E27FC236}">
                    <a16:creationId xmlns:a16="http://schemas.microsoft.com/office/drawing/2014/main" id="{F04B6A36-A855-F01B-E0EB-6DEA45BE4685}"/>
                  </a:ext>
                </a:extLst>
              </p:cNvPr>
              <p:cNvSpPr>
                <a:spLocks noChangeArrowheads="1"/>
              </p:cNvSpPr>
              <p:nvPr/>
            </p:nvSpPr>
            <p:spPr bwMode="auto">
              <a:xfrm>
                <a:off x="4904" y="826"/>
                <a:ext cx="18" cy="227"/>
              </a:xfrm>
              <a:prstGeom prst="rect">
                <a:avLst/>
              </a:prstGeom>
              <a:solidFill>
                <a:srgbClr val="3C9E9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09" name="Rectangle 429">
                <a:extLst>
                  <a:ext uri="{FF2B5EF4-FFF2-40B4-BE49-F238E27FC236}">
                    <a16:creationId xmlns:a16="http://schemas.microsoft.com/office/drawing/2014/main" id="{7E3F3B7B-5E47-6231-A9EF-D223ED7E3BB8}"/>
                  </a:ext>
                </a:extLst>
              </p:cNvPr>
              <p:cNvSpPr>
                <a:spLocks noChangeArrowheads="1"/>
              </p:cNvSpPr>
              <p:nvPr/>
            </p:nvSpPr>
            <p:spPr bwMode="auto">
              <a:xfrm>
                <a:off x="4922" y="826"/>
                <a:ext cx="19" cy="227"/>
              </a:xfrm>
              <a:prstGeom prst="rect">
                <a:avLst/>
              </a:prstGeom>
              <a:solidFill>
                <a:srgbClr val="3E9F9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10" name="Rectangle 430">
                <a:extLst>
                  <a:ext uri="{FF2B5EF4-FFF2-40B4-BE49-F238E27FC236}">
                    <a16:creationId xmlns:a16="http://schemas.microsoft.com/office/drawing/2014/main" id="{612FAF81-E25D-4930-B4AE-62C24ACF380D}"/>
                  </a:ext>
                </a:extLst>
              </p:cNvPr>
              <p:cNvSpPr>
                <a:spLocks noChangeArrowheads="1"/>
              </p:cNvSpPr>
              <p:nvPr/>
            </p:nvSpPr>
            <p:spPr bwMode="auto">
              <a:xfrm>
                <a:off x="4941" y="826"/>
                <a:ext cx="18" cy="227"/>
              </a:xfrm>
              <a:prstGeom prst="rect">
                <a:avLst/>
              </a:prstGeom>
              <a:solidFill>
                <a:srgbClr val="40A0A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11" name="Rectangle 431">
                <a:extLst>
                  <a:ext uri="{FF2B5EF4-FFF2-40B4-BE49-F238E27FC236}">
                    <a16:creationId xmlns:a16="http://schemas.microsoft.com/office/drawing/2014/main" id="{67F22085-DA50-E299-E00E-6646622AE29B}"/>
                  </a:ext>
                </a:extLst>
              </p:cNvPr>
              <p:cNvSpPr>
                <a:spLocks noChangeArrowheads="1"/>
              </p:cNvSpPr>
              <p:nvPr/>
            </p:nvSpPr>
            <p:spPr bwMode="auto">
              <a:xfrm>
                <a:off x="4959" y="826"/>
                <a:ext cx="17" cy="227"/>
              </a:xfrm>
              <a:prstGeom prst="rect">
                <a:avLst/>
              </a:prstGeom>
              <a:solidFill>
                <a:srgbClr val="42A1A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12" name="Rectangle 432">
                <a:extLst>
                  <a:ext uri="{FF2B5EF4-FFF2-40B4-BE49-F238E27FC236}">
                    <a16:creationId xmlns:a16="http://schemas.microsoft.com/office/drawing/2014/main" id="{05452B72-0D21-0DA9-FF79-29A63BE040E0}"/>
                  </a:ext>
                </a:extLst>
              </p:cNvPr>
              <p:cNvSpPr>
                <a:spLocks noChangeArrowheads="1"/>
              </p:cNvSpPr>
              <p:nvPr/>
            </p:nvSpPr>
            <p:spPr bwMode="auto">
              <a:xfrm>
                <a:off x="4976" y="826"/>
                <a:ext cx="16" cy="227"/>
              </a:xfrm>
              <a:prstGeom prst="rect">
                <a:avLst/>
              </a:prstGeom>
              <a:solidFill>
                <a:srgbClr val="44A2A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13" name="Rectangle 433">
                <a:extLst>
                  <a:ext uri="{FF2B5EF4-FFF2-40B4-BE49-F238E27FC236}">
                    <a16:creationId xmlns:a16="http://schemas.microsoft.com/office/drawing/2014/main" id="{CCA9F4B1-5EB3-6866-8B4B-3D41DBBE3324}"/>
                  </a:ext>
                </a:extLst>
              </p:cNvPr>
              <p:cNvSpPr>
                <a:spLocks noChangeArrowheads="1"/>
              </p:cNvSpPr>
              <p:nvPr/>
            </p:nvSpPr>
            <p:spPr bwMode="auto">
              <a:xfrm>
                <a:off x="4992" y="826"/>
                <a:ext cx="16" cy="227"/>
              </a:xfrm>
              <a:prstGeom prst="rect">
                <a:avLst/>
              </a:prstGeom>
              <a:solidFill>
                <a:srgbClr val="46A3A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14" name="Rectangle 434">
                <a:extLst>
                  <a:ext uri="{FF2B5EF4-FFF2-40B4-BE49-F238E27FC236}">
                    <a16:creationId xmlns:a16="http://schemas.microsoft.com/office/drawing/2014/main" id="{A49D62FB-D84A-CC73-AF51-E7AD503D9982}"/>
                  </a:ext>
                </a:extLst>
              </p:cNvPr>
              <p:cNvSpPr>
                <a:spLocks noChangeArrowheads="1"/>
              </p:cNvSpPr>
              <p:nvPr/>
            </p:nvSpPr>
            <p:spPr bwMode="auto">
              <a:xfrm>
                <a:off x="5008" y="826"/>
                <a:ext cx="17" cy="227"/>
              </a:xfrm>
              <a:prstGeom prst="rect">
                <a:avLst/>
              </a:prstGeom>
              <a:solidFill>
                <a:srgbClr val="48A3A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15" name="Rectangle 435">
                <a:extLst>
                  <a:ext uri="{FF2B5EF4-FFF2-40B4-BE49-F238E27FC236}">
                    <a16:creationId xmlns:a16="http://schemas.microsoft.com/office/drawing/2014/main" id="{989922E4-D329-6CED-42AC-A91292044329}"/>
                  </a:ext>
                </a:extLst>
              </p:cNvPr>
              <p:cNvSpPr>
                <a:spLocks noChangeArrowheads="1"/>
              </p:cNvSpPr>
              <p:nvPr/>
            </p:nvSpPr>
            <p:spPr bwMode="auto">
              <a:xfrm>
                <a:off x="5025" y="826"/>
                <a:ext cx="15" cy="227"/>
              </a:xfrm>
              <a:prstGeom prst="rect">
                <a:avLst/>
              </a:prstGeom>
              <a:solidFill>
                <a:srgbClr val="4AA4A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16" name="Rectangle 436">
                <a:extLst>
                  <a:ext uri="{FF2B5EF4-FFF2-40B4-BE49-F238E27FC236}">
                    <a16:creationId xmlns:a16="http://schemas.microsoft.com/office/drawing/2014/main" id="{BB3C04C0-F120-CC40-AE88-61EB55ADEE80}"/>
                  </a:ext>
                </a:extLst>
              </p:cNvPr>
              <p:cNvSpPr>
                <a:spLocks noChangeArrowheads="1"/>
              </p:cNvSpPr>
              <p:nvPr/>
            </p:nvSpPr>
            <p:spPr bwMode="auto">
              <a:xfrm>
                <a:off x="5040" y="826"/>
                <a:ext cx="15" cy="227"/>
              </a:xfrm>
              <a:prstGeom prst="rect">
                <a:avLst/>
              </a:prstGeom>
              <a:solidFill>
                <a:srgbClr val="4CA5A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17" name="Rectangle 437">
                <a:extLst>
                  <a:ext uri="{FF2B5EF4-FFF2-40B4-BE49-F238E27FC236}">
                    <a16:creationId xmlns:a16="http://schemas.microsoft.com/office/drawing/2014/main" id="{73537023-AEAE-C673-6E22-7DEC6F13147B}"/>
                  </a:ext>
                </a:extLst>
              </p:cNvPr>
              <p:cNvSpPr>
                <a:spLocks noChangeArrowheads="1"/>
              </p:cNvSpPr>
              <p:nvPr/>
            </p:nvSpPr>
            <p:spPr bwMode="auto">
              <a:xfrm>
                <a:off x="5055" y="826"/>
                <a:ext cx="10" cy="227"/>
              </a:xfrm>
              <a:prstGeom prst="rect">
                <a:avLst/>
              </a:prstGeom>
              <a:solidFill>
                <a:srgbClr val="4DA7A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18" name="Rectangle 438">
                <a:extLst>
                  <a:ext uri="{FF2B5EF4-FFF2-40B4-BE49-F238E27FC236}">
                    <a16:creationId xmlns:a16="http://schemas.microsoft.com/office/drawing/2014/main" id="{9D45B768-3607-E39B-7F31-503690D25A9A}"/>
                  </a:ext>
                </a:extLst>
              </p:cNvPr>
              <p:cNvSpPr>
                <a:spLocks noChangeArrowheads="1"/>
              </p:cNvSpPr>
              <p:nvPr/>
            </p:nvSpPr>
            <p:spPr bwMode="auto">
              <a:xfrm>
                <a:off x="5065" y="826"/>
                <a:ext cx="16" cy="227"/>
              </a:xfrm>
              <a:prstGeom prst="rect">
                <a:avLst/>
              </a:prstGeom>
              <a:solidFill>
                <a:srgbClr val="4FA7A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19" name="Rectangle 439">
                <a:extLst>
                  <a:ext uri="{FF2B5EF4-FFF2-40B4-BE49-F238E27FC236}">
                    <a16:creationId xmlns:a16="http://schemas.microsoft.com/office/drawing/2014/main" id="{38BF03CE-E420-D2B8-5291-AFBCAB0D79CB}"/>
                  </a:ext>
                </a:extLst>
              </p:cNvPr>
              <p:cNvSpPr>
                <a:spLocks noChangeArrowheads="1"/>
              </p:cNvSpPr>
              <p:nvPr/>
            </p:nvSpPr>
            <p:spPr bwMode="auto">
              <a:xfrm>
                <a:off x="5081" y="826"/>
                <a:ext cx="19" cy="227"/>
              </a:xfrm>
              <a:prstGeom prst="rect">
                <a:avLst/>
              </a:prstGeom>
              <a:solidFill>
                <a:srgbClr val="51A8A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20" name="Rectangle 440">
                <a:extLst>
                  <a:ext uri="{FF2B5EF4-FFF2-40B4-BE49-F238E27FC236}">
                    <a16:creationId xmlns:a16="http://schemas.microsoft.com/office/drawing/2014/main" id="{91D95AFB-B909-4E37-7FED-1D89AA894B21}"/>
                  </a:ext>
                </a:extLst>
              </p:cNvPr>
              <p:cNvSpPr>
                <a:spLocks noChangeArrowheads="1"/>
              </p:cNvSpPr>
              <p:nvPr/>
            </p:nvSpPr>
            <p:spPr bwMode="auto">
              <a:xfrm>
                <a:off x="5100" y="826"/>
                <a:ext cx="19" cy="227"/>
              </a:xfrm>
              <a:prstGeom prst="rect">
                <a:avLst/>
              </a:prstGeom>
              <a:solidFill>
                <a:srgbClr val="53A9A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21" name="Rectangle 441">
                <a:extLst>
                  <a:ext uri="{FF2B5EF4-FFF2-40B4-BE49-F238E27FC236}">
                    <a16:creationId xmlns:a16="http://schemas.microsoft.com/office/drawing/2014/main" id="{D99D5389-9870-5C3B-1862-A83B00916401}"/>
                  </a:ext>
                </a:extLst>
              </p:cNvPr>
              <p:cNvSpPr>
                <a:spLocks noChangeArrowheads="1"/>
              </p:cNvSpPr>
              <p:nvPr/>
            </p:nvSpPr>
            <p:spPr bwMode="auto">
              <a:xfrm>
                <a:off x="5119" y="826"/>
                <a:ext cx="18" cy="227"/>
              </a:xfrm>
              <a:prstGeom prst="rect">
                <a:avLst/>
              </a:prstGeom>
              <a:solidFill>
                <a:srgbClr val="55AAA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22" name="Rectangle 442">
                <a:extLst>
                  <a:ext uri="{FF2B5EF4-FFF2-40B4-BE49-F238E27FC236}">
                    <a16:creationId xmlns:a16="http://schemas.microsoft.com/office/drawing/2014/main" id="{6B817165-B4E7-4C9F-40EF-C13B92A8B4B0}"/>
                  </a:ext>
                </a:extLst>
              </p:cNvPr>
              <p:cNvSpPr>
                <a:spLocks noChangeArrowheads="1"/>
              </p:cNvSpPr>
              <p:nvPr/>
            </p:nvSpPr>
            <p:spPr bwMode="auto">
              <a:xfrm>
                <a:off x="5137" y="826"/>
                <a:ext cx="16" cy="227"/>
              </a:xfrm>
              <a:prstGeom prst="rect">
                <a:avLst/>
              </a:prstGeom>
              <a:solidFill>
                <a:srgbClr val="57ABA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23" name="Rectangle 443">
                <a:extLst>
                  <a:ext uri="{FF2B5EF4-FFF2-40B4-BE49-F238E27FC236}">
                    <a16:creationId xmlns:a16="http://schemas.microsoft.com/office/drawing/2014/main" id="{A12224F7-ADE2-E7C3-1E48-8E8E00A0CE34}"/>
                  </a:ext>
                </a:extLst>
              </p:cNvPr>
              <p:cNvSpPr>
                <a:spLocks noChangeArrowheads="1"/>
              </p:cNvSpPr>
              <p:nvPr/>
            </p:nvSpPr>
            <p:spPr bwMode="auto">
              <a:xfrm>
                <a:off x="5153" y="826"/>
                <a:ext cx="16" cy="227"/>
              </a:xfrm>
              <a:prstGeom prst="rect">
                <a:avLst/>
              </a:prstGeom>
              <a:solidFill>
                <a:srgbClr val="59ACA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24" name="Rectangle 444">
                <a:extLst>
                  <a:ext uri="{FF2B5EF4-FFF2-40B4-BE49-F238E27FC236}">
                    <a16:creationId xmlns:a16="http://schemas.microsoft.com/office/drawing/2014/main" id="{89464588-B36C-858C-CE8A-451EEED79A37}"/>
                  </a:ext>
                </a:extLst>
              </p:cNvPr>
              <p:cNvSpPr>
                <a:spLocks noChangeArrowheads="1"/>
              </p:cNvSpPr>
              <p:nvPr/>
            </p:nvSpPr>
            <p:spPr bwMode="auto">
              <a:xfrm>
                <a:off x="5169" y="826"/>
                <a:ext cx="16" cy="227"/>
              </a:xfrm>
              <a:prstGeom prst="rect">
                <a:avLst/>
              </a:prstGeom>
              <a:solidFill>
                <a:srgbClr val="5BAD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25" name="Rectangle 445">
                <a:extLst>
                  <a:ext uri="{FF2B5EF4-FFF2-40B4-BE49-F238E27FC236}">
                    <a16:creationId xmlns:a16="http://schemas.microsoft.com/office/drawing/2014/main" id="{96F49262-60C3-339C-757B-0864ED30B690}"/>
                  </a:ext>
                </a:extLst>
              </p:cNvPr>
              <p:cNvSpPr>
                <a:spLocks noChangeArrowheads="1"/>
              </p:cNvSpPr>
              <p:nvPr/>
            </p:nvSpPr>
            <p:spPr bwMode="auto">
              <a:xfrm>
                <a:off x="5185" y="826"/>
                <a:ext cx="18" cy="227"/>
              </a:xfrm>
              <a:prstGeom prst="rect">
                <a:avLst/>
              </a:prstGeom>
              <a:solidFill>
                <a:srgbClr val="5DAEA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26" name="Rectangle 446">
                <a:extLst>
                  <a:ext uri="{FF2B5EF4-FFF2-40B4-BE49-F238E27FC236}">
                    <a16:creationId xmlns:a16="http://schemas.microsoft.com/office/drawing/2014/main" id="{2DE1DC07-D779-C901-17C2-168C9EA0FDBF}"/>
                  </a:ext>
                </a:extLst>
              </p:cNvPr>
              <p:cNvSpPr>
                <a:spLocks noChangeArrowheads="1"/>
              </p:cNvSpPr>
              <p:nvPr/>
            </p:nvSpPr>
            <p:spPr bwMode="auto">
              <a:xfrm>
                <a:off x="5203" y="826"/>
                <a:ext cx="19" cy="227"/>
              </a:xfrm>
              <a:prstGeom prst="rect">
                <a:avLst/>
              </a:prstGeom>
              <a:solidFill>
                <a:srgbClr val="5FAFA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27" name="Rectangle 447">
                <a:extLst>
                  <a:ext uri="{FF2B5EF4-FFF2-40B4-BE49-F238E27FC236}">
                    <a16:creationId xmlns:a16="http://schemas.microsoft.com/office/drawing/2014/main" id="{7AD7175E-0BE1-4B05-1830-E85E69382660}"/>
                  </a:ext>
                </a:extLst>
              </p:cNvPr>
              <p:cNvSpPr>
                <a:spLocks noChangeArrowheads="1"/>
              </p:cNvSpPr>
              <p:nvPr/>
            </p:nvSpPr>
            <p:spPr bwMode="auto">
              <a:xfrm>
                <a:off x="5222" y="826"/>
                <a:ext cx="16" cy="227"/>
              </a:xfrm>
              <a:prstGeom prst="rect">
                <a:avLst/>
              </a:prstGeom>
              <a:solidFill>
                <a:srgbClr val="61B0B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28" name="Rectangle 448">
                <a:extLst>
                  <a:ext uri="{FF2B5EF4-FFF2-40B4-BE49-F238E27FC236}">
                    <a16:creationId xmlns:a16="http://schemas.microsoft.com/office/drawing/2014/main" id="{AD99A4B1-EDFD-03D4-CE11-45D23701B614}"/>
                  </a:ext>
                </a:extLst>
              </p:cNvPr>
              <p:cNvSpPr>
                <a:spLocks noChangeArrowheads="1"/>
              </p:cNvSpPr>
              <p:nvPr/>
            </p:nvSpPr>
            <p:spPr bwMode="auto">
              <a:xfrm>
                <a:off x="5238" y="826"/>
                <a:ext cx="12" cy="227"/>
              </a:xfrm>
              <a:prstGeom prst="rect">
                <a:avLst/>
              </a:prstGeom>
              <a:solidFill>
                <a:srgbClr val="6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29" name="Rectangle 449">
                <a:extLst>
                  <a:ext uri="{FF2B5EF4-FFF2-40B4-BE49-F238E27FC236}">
                    <a16:creationId xmlns:a16="http://schemas.microsoft.com/office/drawing/2014/main" id="{3E455AF4-BAE7-7BA0-6541-52A96B88FE9B}"/>
                  </a:ext>
                </a:extLst>
              </p:cNvPr>
              <p:cNvSpPr>
                <a:spLocks noChangeArrowheads="1"/>
              </p:cNvSpPr>
              <p:nvPr/>
            </p:nvSpPr>
            <p:spPr bwMode="auto">
              <a:xfrm>
                <a:off x="5250" y="826"/>
                <a:ext cx="16" cy="227"/>
              </a:xfrm>
              <a:prstGeom prst="rect">
                <a:avLst/>
              </a:prstGeom>
              <a:solidFill>
                <a:srgbClr val="64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30" name="Rectangle 450">
                <a:extLst>
                  <a:ext uri="{FF2B5EF4-FFF2-40B4-BE49-F238E27FC236}">
                    <a16:creationId xmlns:a16="http://schemas.microsoft.com/office/drawing/2014/main" id="{82C27E74-35A9-10AE-CF45-A9318E270E01}"/>
                  </a:ext>
                </a:extLst>
              </p:cNvPr>
              <p:cNvSpPr>
                <a:spLocks noChangeArrowheads="1"/>
              </p:cNvSpPr>
              <p:nvPr/>
            </p:nvSpPr>
            <p:spPr bwMode="auto">
              <a:xfrm>
                <a:off x="5266" y="826"/>
                <a:ext cx="16" cy="227"/>
              </a:xfrm>
              <a:prstGeom prst="rect">
                <a:avLst/>
              </a:prstGeom>
              <a:solidFill>
                <a:srgbClr val="66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31" name="Rectangle 451">
                <a:extLst>
                  <a:ext uri="{FF2B5EF4-FFF2-40B4-BE49-F238E27FC236}">
                    <a16:creationId xmlns:a16="http://schemas.microsoft.com/office/drawing/2014/main" id="{23326417-6439-5BE2-AD94-2C08F67021BA}"/>
                  </a:ext>
                </a:extLst>
              </p:cNvPr>
              <p:cNvSpPr>
                <a:spLocks noChangeArrowheads="1"/>
              </p:cNvSpPr>
              <p:nvPr/>
            </p:nvSpPr>
            <p:spPr bwMode="auto">
              <a:xfrm>
                <a:off x="5282" y="826"/>
                <a:ext cx="16" cy="227"/>
              </a:xfrm>
              <a:prstGeom prst="rect">
                <a:avLst/>
              </a:prstGeom>
              <a:solidFill>
                <a:srgbClr val="68B4B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32" name="Rectangle 452">
                <a:extLst>
                  <a:ext uri="{FF2B5EF4-FFF2-40B4-BE49-F238E27FC236}">
                    <a16:creationId xmlns:a16="http://schemas.microsoft.com/office/drawing/2014/main" id="{259C9C3E-F4A6-01AD-295F-BE6B0651D8D5}"/>
                  </a:ext>
                </a:extLst>
              </p:cNvPr>
              <p:cNvSpPr>
                <a:spLocks noChangeArrowheads="1"/>
              </p:cNvSpPr>
              <p:nvPr/>
            </p:nvSpPr>
            <p:spPr bwMode="auto">
              <a:xfrm>
                <a:off x="5298" y="826"/>
                <a:ext cx="4" cy="227"/>
              </a:xfrm>
              <a:prstGeom prst="rect">
                <a:avLst/>
              </a:prstGeom>
              <a:solidFill>
                <a:srgbClr val="6AB5B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33" name="Rectangle 453">
                <a:extLst>
                  <a:ext uri="{FF2B5EF4-FFF2-40B4-BE49-F238E27FC236}">
                    <a16:creationId xmlns:a16="http://schemas.microsoft.com/office/drawing/2014/main" id="{F1BCAFAA-484E-9EFC-8178-C842F6093BFC}"/>
                  </a:ext>
                </a:extLst>
              </p:cNvPr>
              <p:cNvSpPr>
                <a:spLocks noChangeArrowheads="1"/>
              </p:cNvSpPr>
              <p:nvPr/>
            </p:nvSpPr>
            <p:spPr bwMode="auto">
              <a:xfrm>
                <a:off x="4400" y="826"/>
                <a:ext cx="902" cy="227"/>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134" name="Rectangle 454">
                <a:extLst>
                  <a:ext uri="{FF2B5EF4-FFF2-40B4-BE49-F238E27FC236}">
                    <a16:creationId xmlns:a16="http://schemas.microsoft.com/office/drawing/2014/main" id="{26D7CA29-DF99-3511-06D4-948CB7D03D72}"/>
                  </a:ext>
                </a:extLst>
              </p:cNvPr>
              <p:cNvSpPr>
                <a:spLocks noChangeArrowheads="1"/>
              </p:cNvSpPr>
              <p:nvPr/>
            </p:nvSpPr>
            <p:spPr bwMode="auto">
              <a:xfrm>
                <a:off x="4368" y="898"/>
                <a:ext cx="820"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700" b="1">
                    <a:solidFill>
                      <a:srgbClr val="FFFFFF"/>
                    </a:solidFill>
                    <a:latin typeface="Arial" panose="020B0604020202020204" pitchFamily="34" charset="0"/>
                  </a:rPr>
                  <a:t>             Validate Implement</a:t>
                </a:r>
                <a:endParaRPr lang="en-US" altLang="en-US" sz="1300"/>
              </a:p>
            </p:txBody>
          </p:sp>
          <p:sp>
            <p:nvSpPr>
              <p:cNvPr id="584135" name="Rectangle 455">
                <a:extLst>
                  <a:ext uri="{FF2B5EF4-FFF2-40B4-BE49-F238E27FC236}">
                    <a16:creationId xmlns:a16="http://schemas.microsoft.com/office/drawing/2014/main" id="{52998A3F-0503-B775-75AB-A6E9FAF65F5D}"/>
                  </a:ext>
                </a:extLst>
              </p:cNvPr>
              <p:cNvSpPr>
                <a:spLocks noChangeArrowheads="1"/>
              </p:cNvSpPr>
              <p:nvPr/>
            </p:nvSpPr>
            <p:spPr bwMode="auto">
              <a:xfrm>
                <a:off x="4539" y="1279"/>
                <a:ext cx="416" cy="264"/>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36" name="Rectangle 456">
                <a:extLst>
                  <a:ext uri="{FF2B5EF4-FFF2-40B4-BE49-F238E27FC236}">
                    <a16:creationId xmlns:a16="http://schemas.microsoft.com/office/drawing/2014/main" id="{5F942BF8-774A-42A9-10D3-AABEB65DD4ED}"/>
                  </a:ext>
                </a:extLst>
              </p:cNvPr>
              <p:cNvSpPr>
                <a:spLocks noChangeArrowheads="1"/>
              </p:cNvSpPr>
              <p:nvPr/>
            </p:nvSpPr>
            <p:spPr bwMode="auto">
              <a:xfrm>
                <a:off x="4539" y="1279"/>
                <a:ext cx="416" cy="264"/>
              </a:xfrm>
              <a:prstGeom prst="rect">
                <a:avLst/>
              </a:prstGeom>
              <a:noFill/>
              <a:ln w="3175">
                <a:solidFill>
                  <a:srgbClr val="B3B3B3"/>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137" name="Rectangle 457">
                <a:extLst>
                  <a:ext uri="{FF2B5EF4-FFF2-40B4-BE49-F238E27FC236}">
                    <a16:creationId xmlns:a16="http://schemas.microsoft.com/office/drawing/2014/main" id="{FEC9B4CC-A285-548D-B12C-A4A115A288A0}"/>
                  </a:ext>
                </a:extLst>
              </p:cNvPr>
              <p:cNvSpPr>
                <a:spLocks noChangeArrowheads="1"/>
              </p:cNvSpPr>
              <p:nvPr/>
            </p:nvSpPr>
            <p:spPr bwMode="auto">
              <a:xfrm>
                <a:off x="4470" y="1203"/>
                <a:ext cx="415" cy="265"/>
              </a:xfrm>
              <a:prstGeom prst="rect">
                <a:avLst/>
              </a:prstGeom>
              <a:solidFill>
                <a:srgbClr val="C4F2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38" name="Rectangle 458">
                <a:extLst>
                  <a:ext uri="{FF2B5EF4-FFF2-40B4-BE49-F238E27FC236}">
                    <a16:creationId xmlns:a16="http://schemas.microsoft.com/office/drawing/2014/main" id="{4CFF5BD2-A568-7A0B-0F62-40F10422AE36}"/>
                  </a:ext>
                </a:extLst>
              </p:cNvPr>
              <p:cNvSpPr>
                <a:spLocks noChangeArrowheads="1"/>
              </p:cNvSpPr>
              <p:nvPr/>
            </p:nvSpPr>
            <p:spPr bwMode="auto">
              <a:xfrm>
                <a:off x="4470" y="1203"/>
                <a:ext cx="415" cy="265"/>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139" name="Rectangle 459">
                <a:extLst>
                  <a:ext uri="{FF2B5EF4-FFF2-40B4-BE49-F238E27FC236}">
                    <a16:creationId xmlns:a16="http://schemas.microsoft.com/office/drawing/2014/main" id="{F6886465-714A-2ED3-3C7A-3B30FC457F7C}"/>
                  </a:ext>
                </a:extLst>
              </p:cNvPr>
              <p:cNvSpPr>
                <a:spLocks noChangeArrowheads="1"/>
              </p:cNvSpPr>
              <p:nvPr/>
            </p:nvSpPr>
            <p:spPr bwMode="auto">
              <a:xfrm>
                <a:off x="4592" y="1216"/>
                <a:ext cx="21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Build /</a:t>
                </a:r>
                <a:endParaRPr lang="en-US" altLang="en-US" sz="1300"/>
              </a:p>
            </p:txBody>
          </p:sp>
          <p:sp>
            <p:nvSpPr>
              <p:cNvPr id="584140" name="Rectangle 460">
                <a:extLst>
                  <a:ext uri="{FF2B5EF4-FFF2-40B4-BE49-F238E27FC236}">
                    <a16:creationId xmlns:a16="http://schemas.microsoft.com/office/drawing/2014/main" id="{09F037AE-2E16-E98C-81DD-23CC30FD97BE}"/>
                  </a:ext>
                </a:extLst>
              </p:cNvPr>
              <p:cNvSpPr>
                <a:spLocks noChangeArrowheads="1"/>
              </p:cNvSpPr>
              <p:nvPr/>
            </p:nvSpPr>
            <p:spPr bwMode="auto">
              <a:xfrm>
                <a:off x="4565" y="1297"/>
                <a:ext cx="273"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Develop</a:t>
                </a:r>
                <a:endParaRPr lang="en-US" altLang="en-US" sz="1300"/>
              </a:p>
            </p:txBody>
          </p:sp>
          <p:sp>
            <p:nvSpPr>
              <p:cNvPr id="584141" name="Rectangle 461">
                <a:extLst>
                  <a:ext uri="{FF2B5EF4-FFF2-40B4-BE49-F238E27FC236}">
                    <a16:creationId xmlns:a16="http://schemas.microsoft.com/office/drawing/2014/main" id="{4D5EF0A2-3C2D-3CFE-F575-9219C54CCC0A}"/>
                  </a:ext>
                </a:extLst>
              </p:cNvPr>
              <p:cNvSpPr>
                <a:spLocks noChangeArrowheads="1"/>
              </p:cNvSpPr>
              <p:nvPr/>
            </p:nvSpPr>
            <p:spPr bwMode="auto">
              <a:xfrm>
                <a:off x="4604" y="1377"/>
                <a:ext cx="18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Code</a:t>
                </a:r>
                <a:endParaRPr lang="en-US" altLang="en-US" sz="1300"/>
              </a:p>
            </p:txBody>
          </p:sp>
          <p:sp>
            <p:nvSpPr>
              <p:cNvPr id="584142" name="Rectangle 462">
                <a:extLst>
                  <a:ext uri="{FF2B5EF4-FFF2-40B4-BE49-F238E27FC236}">
                    <a16:creationId xmlns:a16="http://schemas.microsoft.com/office/drawing/2014/main" id="{F06F360E-F7B3-B2F9-2C2B-04880BB416A8}"/>
                  </a:ext>
                </a:extLst>
              </p:cNvPr>
              <p:cNvSpPr>
                <a:spLocks noChangeArrowheads="1"/>
              </p:cNvSpPr>
              <p:nvPr/>
            </p:nvSpPr>
            <p:spPr bwMode="auto">
              <a:xfrm>
                <a:off x="4539" y="1656"/>
                <a:ext cx="416" cy="264"/>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43" name="Rectangle 463">
                <a:extLst>
                  <a:ext uri="{FF2B5EF4-FFF2-40B4-BE49-F238E27FC236}">
                    <a16:creationId xmlns:a16="http://schemas.microsoft.com/office/drawing/2014/main" id="{14A1FDE8-752F-FA54-B1BD-565ECCBF6D80}"/>
                  </a:ext>
                </a:extLst>
              </p:cNvPr>
              <p:cNvSpPr>
                <a:spLocks noChangeArrowheads="1"/>
              </p:cNvSpPr>
              <p:nvPr/>
            </p:nvSpPr>
            <p:spPr bwMode="auto">
              <a:xfrm>
                <a:off x="4539" y="1656"/>
                <a:ext cx="416" cy="264"/>
              </a:xfrm>
              <a:prstGeom prst="rect">
                <a:avLst/>
              </a:prstGeom>
              <a:noFill/>
              <a:ln w="3175">
                <a:solidFill>
                  <a:srgbClr val="B3B3B3"/>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144" name="Rectangle 464">
                <a:extLst>
                  <a:ext uri="{FF2B5EF4-FFF2-40B4-BE49-F238E27FC236}">
                    <a16:creationId xmlns:a16="http://schemas.microsoft.com/office/drawing/2014/main" id="{EEFC0038-7F03-3E2D-B0CC-D47D721838BE}"/>
                  </a:ext>
                </a:extLst>
              </p:cNvPr>
              <p:cNvSpPr>
                <a:spLocks noChangeArrowheads="1"/>
              </p:cNvSpPr>
              <p:nvPr/>
            </p:nvSpPr>
            <p:spPr bwMode="auto">
              <a:xfrm>
                <a:off x="4470" y="1580"/>
                <a:ext cx="415" cy="265"/>
              </a:xfrm>
              <a:prstGeom prst="rect">
                <a:avLst/>
              </a:prstGeom>
              <a:solidFill>
                <a:srgbClr val="C4F2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45" name="Rectangle 465">
                <a:extLst>
                  <a:ext uri="{FF2B5EF4-FFF2-40B4-BE49-F238E27FC236}">
                    <a16:creationId xmlns:a16="http://schemas.microsoft.com/office/drawing/2014/main" id="{207A2876-EF5D-E518-138F-79C7E1B2DD48}"/>
                  </a:ext>
                </a:extLst>
              </p:cNvPr>
              <p:cNvSpPr>
                <a:spLocks noChangeArrowheads="1"/>
              </p:cNvSpPr>
              <p:nvPr/>
            </p:nvSpPr>
            <p:spPr bwMode="auto">
              <a:xfrm>
                <a:off x="4470" y="1580"/>
                <a:ext cx="415" cy="265"/>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146" name="Rectangle 466">
                <a:extLst>
                  <a:ext uri="{FF2B5EF4-FFF2-40B4-BE49-F238E27FC236}">
                    <a16:creationId xmlns:a16="http://schemas.microsoft.com/office/drawing/2014/main" id="{6CC1CED4-334F-AC4C-8138-20F3B73E2CE5}"/>
                  </a:ext>
                </a:extLst>
              </p:cNvPr>
              <p:cNvSpPr>
                <a:spLocks noChangeArrowheads="1"/>
              </p:cNvSpPr>
              <p:nvPr/>
            </p:nvSpPr>
            <p:spPr bwMode="auto">
              <a:xfrm>
                <a:off x="4576" y="1633"/>
                <a:ext cx="246"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Review</a:t>
                </a:r>
                <a:endParaRPr lang="en-US" altLang="en-US" sz="1300"/>
              </a:p>
            </p:txBody>
          </p:sp>
          <p:sp>
            <p:nvSpPr>
              <p:cNvPr id="584147" name="Rectangle 467">
                <a:extLst>
                  <a:ext uri="{FF2B5EF4-FFF2-40B4-BE49-F238E27FC236}">
                    <a16:creationId xmlns:a16="http://schemas.microsoft.com/office/drawing/2014/main" id="{71885A3D-6139-87A8-E022-ABBF2201D222}"/>
                  </a:ext>
                </a:extLst>
              </p:cNvPr>
              <p:cNvSpPr>
                <a:spLocks noChangeArrowheads="1"/>
              </p:cNvSpPr>
              <p:nvPr/>
            </p:nvSpPr>
            <p:spPr bwMode="auto">
              <a:xfrm>
                <a:off x="4498" y="1714"/>
                <a:ext cx="416"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Source Code</a:t>
                </a:r>
                <a:endParaRPr lang="en-US" altLang="en-US" sz="1300"/>
              </a:p>
            </p:txBody>
          </p:sp>
          <p:sp>
            <p:nvSpPr>
              <p:cNvPr id="584148" name="Rectangle 468">
                <a:extLst>
                  <a:ext uri="{FF2B5EF4-FFF2-40B4-BE49-F238E27FC236}">
                    <a16:creationId xmlns:a16="http://schemas.microsoft.com/office/drawing/2014/main" id="{C20AB2C2-AFCF-4C1C-BB75-C38AB26613EC}"/>
                  </a:ext>
                </a:extLst>
              </p:cNvPr>
              <p:cNvSpPr>
                <a:spLocks noChangeArrowheads="1"/>
              </p:cNvSpPr>
              <p:nvPr/>
            </p:nvSpPr>
            <p:spPr bwMode="auto">
              <a:xfrm>
                <a:off x="4539" y="2033"/>
                <a:ext cx="416" cy="301"/>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49" name="Rectangle 469">
                <a:extLst>
                  <a:ext uri="{FF2B5EF4-FFF2-40B4-BE49-F238E27FC236}">
                    <a16:creationId xmlns:a16="http://schemas.microsoft.com/office/drawing/2014/main" id="{B37CE5D0-371C-CC7F-CC86-1B660F127FD1}"/>
                  </a:ext>
                </a:extLst>
              </p:cNvPr>
              <p:cNvSpPr>
                <a:spLocks noChangeArrowheads="1"/>
              </p:cNvSpPr>
              <p:nvPr/>
            </p:nvSpPr>
            <p:spPr bwMode="auto">
              <a:xfrm>
                <a:off x="4539" y="2033"/>
                <a:ext cx="416" cy="301"/>
              </a:xfrm>
              <a:prstGeom prst="rect">
                <a:avLst/>
              </a:prstGeom>
              <a:noFill/>
              <a:ln w="3175">
                <a:solidFill>
                  <a:srgbClr val="B3B3B3"/>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150" name="Rectangle 470">
                <a:extLst>
                  <a:ext uri="{FF2B5EF4-FFF2-40B4-BE49-F238E27FC236}">
                    <a16:creationId xmlns:a16="http://schemas.microsoft.com/office/drawing/2014/main" id="{6742879F-8EA0-6F14-B4A9-D0612137EBE5}"/>
                  </a:ext>
                </a:extLst>
              </p:cNvPr>
              <p:cNvSpPr>
                <a:spLocks noChangeArrowheads="1"/>
              </p:cNvSpPr>
              <p:nvPr/>
            </p:nvSpPr>
            <p:spPr bwMode="auto">
              <a:xfrm>
                <a:off x="4470" y="1957"/>
                <a:ext cx="415" cy="302"/>
              </a:xfrm>
              <a:prstGeom prst="rect">
                <a:avLst/>
              </a:prstGeom>
              <a:solidFill>
                <a:srgbClr val="C4F2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51" name="Rectangle 471">
                <a:extLst>
                  <a:ext uri="{FF2B5EF4-FFF2-40B4-BE49-F238E27FC236}">
                    <a16:creationId xmlns:a16="http://schemas.microsoft.com/office/drawing/2014/main" id="{03F2C050-6DE2-D038-35EF-4A69B2FEDE52}"/>
                  </a:ext>
                </a:extLst>
              </p:cNvPr>
              <p:cNvSpPr>
                <a:spLocks noChangeArrowheads="1"/>
              </p:cNvSpPr>
              <p:nvPr/>
            </p:nvSpPr>
            <p:spPr bwMode="auto">
              <a:xfrm>
                <a:off x="4470" y="1957"/>
                <a:ext cx="415" cy="302"/>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152" name="Rectangle 472">
                <a:extLst>
                  <a:ext uri="{FF2B5EF4-FFF2-40B4-BE49-F238E27FC236}">
                    <a16:creationId xmlns:a16="http://schemas.microsoft.com/office/drawing/2014/main" id="{00F04ED4-DF1F-CFDC-5977-1ABF13074665}"/>
                  </a:ext>
                </a:extLst>
              </p:cNvPr>
              <p:cNvSpPr>
                <a:spLocks noChangeArrowheads="1"/>
              </p:cNvSpPr>
              <p:nvPr/>
            </p:nvSpPr>
            <p:spPr bwMode="auto">
              <a:xfrm>
                <a:off x="4505" y="2029"/>
                <a:ext cx="403"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Perform Unit</a:t>
                </a:r>
                <a:endParaRPr lang="en-US" altLang="en-US" sz="1300"/>
              </a:p>
            </p:txBody>
          </p:sp>
          <p:sp>
            <p:nvSpPr>
              <p:cNvPr id="584153" name="Rectangle 473">
                <a:extLst>
                  <a:ext uri="{FF2B5EF4-FFF2-40B4-BE49-F238E27FC236}">
                    <a16:creationId xmlns:a16="http://schemas.microsoft.com/office/drawing/2014/main" id="{56109CFA-F16F-5AC3-3616-D2DD43D03E15}"/>
                  </a:ext>
                </a:extLst>
              </p:cNvPr>
              <p:cNvSpPr>
                <a:spLocks noChangeArrowheads="1"/>
              </p:cNvSpPr>
              <p:nvPr/>
            </p:nvSpPr>
            <p:spPr bwMode="auto">
              <a:xfrm>
                <a:off x="4618" y="2110"/>
                <a:ext cx="15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Test</a:t>
                </a:r>
                <a:endParaRPr lang="en-US" altLang="en-US" sz="1300"/>
              </a:p>
            </p:txBody>
          </p:sp>
          <p:sp>
            <p:nvSpPr>
              <p:cNvPr id="584154" name="Rectangle 474">
                <a:extLst>
                  <a:ext uri="{FF2B5EF4-FFF2-40B4-BE49-F238E27FC236}">
                    <a16:creationId xmlns:a16="http://schemas.microsoft.com/office/drawing/2014/main" id="{4238E48A-A381-B03C-E9B0-B0E804F78AF1}"/>
                  </a:ext>
                </a:extLst>
              </p:cNvPr>
              <p:cNvSpPr>
                <a:spLocks noChangeArrowheads="1"/>
              </p:cNvSpPr>
              <p:nvPr/>
            </p:nvSpPr>
            <p:spPr bwMode="auto">
              <a:xfrm>
                <a:off x="4539" y="2410"/>
                <a:ext cx="416" cy="377"/>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55" name="Rectangle 475">
                <a:extLst>
                  <a:ext uri="{FF2B5EF4-FFF2-40B4-BE49-F238E27FC236}">
                    <a16:creationId xmlns:a16="http://schemas.microsoft.com/office/drawing/2014/main" id="{B5BF2C84-2C01-12BC-460D-55B82E6B8DFB}"/>
                  </a:ext>
                </a:extLst>
              </p:cNvPr>
              <p:cNvSpPr>
                <a:spLocks noChangeArrowheads="1"/>
              </p:cNvSpPr>
              <p:nvPr/>
            </p:nvSpPr>
            <p:spPr bwMode="auto">
              <a:xfrm>
                <a:off x="4539" y="2410"/>
                <a:ext cx="416" cy="377"/>
              </a:xfrm>
              <a:prstGeom prst="rect">
                <a:avLst/>
              </a:prstGeom>
              <a:noFill/>
              <a:ln w="3175">
                <a:solidFill>
                  <a:srgbClr val="B3B3B3"/>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156" name="Rectangle 476">
                <a:extLst>
                  <a:ext uri="{FF2B5EF4-FFF2-40B4-BE49-F238E27FC236}">
                    <a16:creationId xmlns:a16="http://schemas.microsoft.com/office/drawing/2014/main" id="{91BB4E96-70F2-F37A-7C1F-A2375DB4C8E1}"/>
                  </a:ext>
                </a:extLst>
              </p:cNvPr>
              <p:cNvSpPr>
                <a:spLocks noChangeArrowheads="1"/>
              </p:cNvSpPr>
              <p:nvPr/>
            </p:nvSpPr>
            <p:spPr bwMode="auto">
              <a:xfrm>
                <a:off x="4470" y="2334"/>
                <a:ext cx="415" cy="377"/>
              </a:xfrm>
              <a:prstGeom prst="rect">
                <a:avLst/>
              </a:prstGeom>
              <a:solidFill>
                <a:srgbClr val="C4F2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57" name="Rectangle 477">
                <a:extLst>
                  <a:ext uri="{FF2B5EF4-FFF2-40B4-BE49-F238E27FC236}">
                    <a16:creationId xmlns:a16="http://schemas.microsoft.com/office/drawing/2014/main" id="{D8FF8B8A-9A45-B554-25B4-C6D808642633}"/>
                  </a:ext>
                </a:extLst>
              </p:cNvPr>
              <p:cNvSpPr>
                <a:spLocks noChangeArrowheads="1"/>
              </p:cNvSpPr>
              <p:nvPr/>
            </p:nvSpPr>
            <p:spPr bwMode="auto">
              <a:xfrm>
                <a:off x="4470" y="2334"/>
                <a:ext cx="415" cy="377"/>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158" name="Rectangle 478">
                <a:extLst>
                  <a:ext uri="{FF2B5EF4-FFF2-40B4-BE49-F238E27FC236}">
                    <a16:creationId xmlns:a16="http://schemas.microsoft.com/office/drawing/2014/main" id="{23FC2E8E-55A2-B5C1-2075-72C4BC203AE5}"/>
                  </a:ext>
                </a:extLst>
              </p:cNvPr>
              <p:cNvSpPr>
                <a:spLocks noChangeArrowheads="1"/>
              </p:cNvSpPr>
              <p:nvPr/>
            </p:nvSpPr>
            <p:spPr bwMode="auto">
              <a:xfrm>
                <a:off x="4568" y="2364"/>
                <a:ext cx="266"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Perform</a:t>
                </a:r>
                <a:endParaRPr lang="en-US" altLang="en-US" sz="1300"/>
              </a:p>
            </p:txBody>
          </p:sp>
          <p:sp>
            <p:nvSpPr>
              <p:cNvPr id="584159" name="Rectangle 479">
                <a:extLst>
                  <a:ext uri="{FF2B5EF4-FFF2-40B4-BE49-F238E27FC236}">
                    <a16:creationId xmlns:a16="http://schemas.microsoft.com/office/drawing/2014/main" id="{2F4F0D3E-40E6-05BB-853B-974CFC258DDC}"/>
                  </a:ext>
                </a:extLst>
              </p:cNvPr>
              <p:cNvSpPr>
                <a:spLocks noChangeArrowheads="1"/>
              </p:cNvSpPr>
              <p:nvPr/>
            </p:nvSpPr>
            <p:spPr bwMode="auto">
              <a:xfrm>
                <a:off x="4575" y="2444"/>
                <a:ext cx="250"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System</a:t>
                </a:r>
                <a:endParaRPr lang="en-US" altLang="en-US" sz="1300"/>
              </a:p>
            </p:txBody>
          </p:sp>
          <p:sp>
            <p:nvSpPr>
              <p:cNvPr id="584160" name="Rectangle 480">
                <a:extLst>
                  <a:ext uri="{FF2B5EF4-FFF2-40B4-BE49-F238E27FC236}">
                    <a16:creationId xmlns:a16="http://schemas.microsoft.com/office/drawing/2014/main" id="{CE76C27C-65FE-A2C6-81F6-FB6BE705D298}"/>
                  </a:ext>
                </a:extLst>
              </p:cNvPr>
              <p:cNvSpPr>
                <a:spLocks noChangeArrowheads="1"/>
              </p:cNvSpPr>
              <p:nvPr/>
            </p:nvSpPr>
            <p:spPr bwMode="auto">
              <a:xfrm>
                <a:off x="4532" y="2524"/>
                <a:ext cx="343"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Integration</a:t>
                </a:r>
                <a:endParaRPr lang="en-US" altLang="en-US" sz="1300"/>
              </a:p>
            </p:txBody>
          </p:sp>
          <p:sp>
            <p:nvSpPr>
              <p:cNvPr id="584161" name="Rectangle 481">
                <a:extLst>
                  <a:ext uri="{FF2B5EF4-FFF2-40B4-BE49-F238E27FC236}">
                    <a16:creationId xmlns:a16="http://schemas.microsoft.com/office/drawing/2014/main" id="{453B4DE8-ECE5-3B36-5EA3-F2219882C84C}"/>
                  </a:ext>
                </a:extLst>
              </p:cNvPr>
              <p:cNvSpPr>
                <a:spLocks noChangeArrowheads="1"/>
              </p:cNvSpPr>
              <p:nvPr/>
            </p:nvSpPr>
            <p:spPr bwMode="auto">
              <a:xfrm>
                <a:off x="4618" y="2605"/>
                <a:ext cx="15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Test</a:t>
                </a:r>
                <a:endParaRPr lang="en-US" altLang="en-US" sz="1300"/>
              </a:p>
            </p:txBody>
          </p:sp>
          <p:sp>
            <p:nvSpPr>
              <p:cNvPr id="584162" name="Rectangle 482">
                <a:extLst>
                  <a:ext uri="{FF2B5EF4-FFF2-40B4-BE49-F238E27FC236}">
                    <a16:creationId xmlns:a16="http://schemas.microsoft.com/office/drawing/2014/main" id="{519E92EE-7C38-40E6-1D49-4DAC7130A0B3}"/>
                  </a:ext>
                </a:extLst>
              </p:cNvPr>
              <p:cNvSpPr>
                <a:spLocks noChangeArrowheads="1"/>
              </p:cNvSpPr>
              <p:nvPr/>
            </p:nvSpPr>
            <p:spPr bwMode="auto">
              <a:xfrm>
                <a:off x="4539" y="2862"/>
                <a:ext cx="416" cy="377"/>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63" name="Rectangle 483">
                <a:extLst>
                  <a:ext uri="{FF2B5EF4-FFF2-40B4-BE49-F238E27FC236}">
                    <a16:creationId xmlns:a16="http://schemas.microsoft.com/office/drawing/2014/main" id="{75D0920E-C073-709D-E4DF-67AA448F8844}"/>
                  </a:ext>
                </a:extLst>
              </p:cNvPr>
              <p:cNvSpPr>
                <a:spLocks noChangeArrowheads="1"/>
              </p:cNvSpPr>
              <p:nvPr/>
            </p:nvSpPr>
            <p:spPr bwMode="auto">
              <a:xfrm>
                <a:off x="4539" y="2862"/>
                <a:ext cx="416" cy="377"/>
              </a:xfrm>
              <a:prstGeom prst="rect">
                <a:avLst/>
              </a:prstGeom>
              <a:noFill/>
              <a:ln w="3175">
                <a:solidFill>
                  <a:srgbClr val="B3B3B3"/>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164" name="Rectangle 484">
                <a:extLst>
                  <a:ext uri="{FF2B5EF4-FFF2-40B4-BE49-F238E27FC236}">
                    <a16:creationId xmlns:a16="http://schemas.microsoft.com/office/drawing/2014/main" id="{DAD6F961-10C4-18E3-3C64-97163B65DAE9}"/>
                  </a:ext>
                </a:extLst>
              </p:cNvPr>
              <p:cNvSpPr>
                <a:spLocks noChangeArrowheads="1"/>
              </p:cNvSpPr>
              <p:nvPr/>
            </p:nvSpPr>
            <p:spPr bwMode="auto">
              <a:xfrm>
                <a:off x="4470" y="2787"/>
                <a:ext cx="415" cy="377"/>
              </a:xfrm>
              <a:prstGeom prst="rect">
                <a:avLst/>
              </a:prstGeom>
              <a:solidFill>
                <a:srgbClr val="C4F2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65" name="Rectangle 485">
                <a:extLst>
                  <a:ext uri="{FF2B5EF4-FFF2-40B4-BE49-F238E27FC236}">
                    <a16:creationId xmlns:a16="http://schemas.microsoft.com/office/drawing/2014/main" id="{93CA6558-30D9-D120-EB18-0E9DEC22739D}"/>
                  </a:ext>
                </a:extLst>
              </p:cNvPr>
              <p:cNvSpPr>
                <a:spLocks noChangeArrowheads="1"/>
              </p:cNvSpPr>
              <p:nvPr/>
            </p:nvSpPr>
            <p:spPr bwMode="auto">
              <a:xfrm>
                <a:off x="4470" y="2787"/>
                <a:ext cx="415" cy="377"/>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166" name="Rectangle 486">
                <a:extLst>
                  <a:ext uri="{FF2B5EF4-FFF2-40B4-BE49-F238E27FC236}">
                    <a16:creationId xmlns:a16="http://schemas.microsoft.com/office/drawing/2014/main" id="{A09F11F2-92EE-938A-443A-414BC3102022}"/>
                  </a:ext>
                </a:extLst>
              </p:cNvPr>
              <p:cNvSpPr>
                <a:spLocks noChangeArrowheads="1"/>
              </p:cNvSpPr>
              <p:nvPr/>
            </p:nvSpPr>
            <p:spPr bwMode="auto">
              <a:xfrm>
                <a:off x="4568" y="2816"/>
                <a:ext cx="266"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Perform</a:t>
                </a:r>
                <a:endParaRPr lang="en-US" altLang="en-US" sz="1300"/>
              </a:p>
            </p:txBody>
          </p:sp>
          <p:sp>
            <p:nvSpPr>
              <p:cNvPr id="584167" name="Rectangle 487">
                <a:extLst>
                  <a:ext uri="{FF2B5EF4-FFF2-40B4-BE49-F238E27FC236}">
                    <a16:creationId xmlns:a16="http://schemas.microsoft.com/office/drawing/2014/main" id="{54132763-73C1-6560-FF88-8BAA208866C4}"/>
                  </a:ext>
                </a:extLst>
              </p:cNvPr>
              <p:cNvSpPr>
                <a:spLocks noChangeArrowheads="1"/>
              </p:cNvSpPr>
              <p:nvPr/>
            </p:nvSpPr>
            <p:spPr bwMode="auto">
              <a:xfrm>
                <a:off x="4575" y="2897"/>
                <a:ext cx="250"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System</a:t>
                </a:r>
                <a:endParaRPr lang="en-US" altLang="en-US" sz="1300"/>
              </a:p>
            </p:txBody>
          </p:sp>
          <p:sp>
            <p:nvSpPr>
              <p:cNvPr id="584168" name="Rectangle 488">
                <a:extLst>
                  <a:ext uri="{FF2B5EF4-FFF2-40B4-BE49-F238E27FC236}">
                    <a16:creationId xmlns:a16="http://schemas.microsoft.com/office/drawing/2014/main" id="{1919B057-DFD5-70AB-7BD9-E7FA4701079E}"/>
                  </a:ext>
                </a:extLst>
              </p:cNvPr>
              <p:cNvSpPr>
                <a:spLocks noChangeArrowheads="1"/>
              </p:cNvSpPr>
              <p:nvPr/>
            </p:nvSpPr>
            <p:spPr bwMode="auto">
              <a:xfrm>
                <a:off x="4531" y="2977"/>
                <a:ext cx="34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Installation</a:t>
                </a:r>
                <a:endParaRPr lang="en-US" altLang="en-US" sz="1300"/>
              </a:p>
            </p:txBody>
          </p:sp>
          <p:sp>
            <p:nvSpPr>
              <p:cNvPr id="584169" name="Rectangle 489">
                <a:extLst>
                  <a:ext uri="{FF2B5EF4-FFF2-40B4-BE49-F238E27FC236}">
                    <a16:creationId xmlns:a16="http://schemas.microsoft.com/office/drawing/2014/main" id="{CE95AF50-3DA5-5119-4860-3D31ABEC78B6}"/>
                  </a:ext>
                </a:extLst>
              </p:cNvPr>
              <p:cNvSpPr>
                <a:spLocks noChangeArrowheads="1"/>
              </p:cNvSpPr>
              <p:nvPr/>
            </p:nvSpPr>
            <p:spPr bwMode="auto">
              <a:xfrm>
                <a:off x="4618" y="3057"/>
                <a:ext cx="15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Test</a:t>
                </a:r>
                <a:endParaRPr lang="en-US" altLang="en-US" sz="1300"/>
              </a:p>
            </p:txBody>
          </p:sp>
          <p:sp>
            <p:nvSpPr>
              <p:cNvPr id="584170" name="Rectangle 490">
                <a:extLst>
                  <a:ext uri="{FF2B5EF4-FFF2-40B4-BE49-F238E27FC236}">
                    <a16:creationId xmlns:a16="http://schemas.microsoft.com/office/drawing/2014/main" id="{29F93927-69DF-CB05-90ED-C5255EF0CC1C}"/>
                  </a:ext>
                </a:extLst>
              </p:cNvPr>
              <p:cNvSpPr>
                <a:spLocks noChangeArrowheads="1"/>
              </p:cNvSpPr>
              <p:nvPr/>
            </p:nvSpPr>
            <p:spPr bwMode="auto">
              <a:xfrm>
                <a:off x="4539" y="3315"/>
                <a:ext cx="416" cy="377"/>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71" name="Rectangle 491">
                <a:extLst>
                  <a:ext uri="{FF2B5EF4-FFF2-40B4-BE49-F238E27FC236}">
                    <a16:creationId xmlns:a16="http://schemas.microsoft.com/office/drawing/2014/main" id="{8D5773E5-6326-C154-C0E7-FF2E6313223E}"/>
                  </a:ext>
                </a:extLst>
              </p:cNvPr>
              <p:cNvSpPr>
                <a:spLocks noChangeArrowheads="1"/>
              </p:cNvSpPr>
              <p:nvPr/>
            </p:nvSpPr>
            <p:spPr bwMode="auto">
              <a:xfrm>
                <a:off x="4539" y="3315"/>
                <a:ext cx="416" cy="377"/>
              </a:xfrm>
              <a:prstGeom prst="rect">
                <a:avLst/>
              </a:prstGeom>
              <a:noFill/>
              <a:ln w="3175">
                <a:solidFill>
                  <a:srgbClr val="B3B3B3"/>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172" name="Rectangle 492">
                <a:extLst>
                  <a:ext uri="{FF2B5EF4-FFF2-40B4-BE49-F238E27FC236}">
                    <a16:creationId xmlns:a16="http://schemas.microsoft.com/office/drawing/2014/main" id="{995EBC26-2DF0-0CEF-D17F-EB2D05F0B690}"/>
                  </a:ext>
                </a:extLst>
              </p:cNvPr>
              <p:cNvSpPr>
                <a:spLocks noChangeArrowheads="1"/>
              </p:cNvSpPr>
              <p:nvPr/>
            </p:nvSpPr>
            <p:spPr bwMode="auto">
              <a:xfrm>
                <a:off x="4470" y="3239"/>
                <a:ext cx="415" cy="377"/>
              </a:xfrm>
              <a:prstGeom prst="rect">
                <a:avLst/>
              </a:prstGeom>
              <a:solidFill>
                <a:srgbClr val="C4F2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73" name="Rectangle 493">
                <a:extLst>
                  <a:ext uri="{FF2B5EF4-FFF2-40B4-BE49-F238E27FC236}">
                    <a16:creationId xmlns:a16="http://schemas.microsoft.com/office/drawing/2014/main" id="{4E6FA127-7477-8C4B-FE18-EC0F3534C14E}"/>
                  </a:ext>
                </a:extLst>
              </p:cNvPr>
              <p:cNvSpPr>
                <a:spLocks noChangeArrowheads="1"/>
              </p:cNvSpPr>
              <p:nvPr/>
            </p:nvSpPr>
            <p:spPr bwMode="auto">
              <a:xfrm>
                <a:off x="4470" y="3239"/>
                <a:ext cx="415" cy="377"/>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174" name="Rectangle 494">
                <a:extLst>
                  <a:ext uri="{FF2B5EF4-FFF2-40B4-BE49-F238E27FC236}">
                    <a16:creationId xmlns:a16="http://schemas.microsoft.com/office/drawing/2014/main" id="{13E7E6D0-8A50-A411-CE82-BD79D296E324}"/>
                  </a:ext>
                </a:extLst>
              </p:cNvPr>
              <p:cNvSpPr>
                <a:spLocks noChangeArrowheads="1"/>
              </p:cNvSpPr>
              <p:nvPr/>
            </p:nvSpPr>
            <p:spPr bwMode="auto">
              <a:xfrm>
                <a:off x="4565" y="3349"/>
                <a:ext cx="273"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Develop</a:t>
                </a:r>
                <a:endParaRPr lang="en-US" altLang="en-US" sz="1300"/>
              </a:p>
            </p:txBody>
          </p:sp>
          <p:sp>
            <p:nvSpPr>
              <p:cNvPr id="584175" name="Rectangle 495">
                <a:extLst>
                  <a:ext uri="{FF2B5EF4-FFF2-40B4-BE49-F238E27FC236}">
                    <a16:creationId xmlns:a16="http://schemas.microsoft.com/office/drawing/2014/main" id="{8337A0A8-6603-75C3-0B70-9D126252A408}"/>
                  </a:ext>
                </a:extLst>
              </p:cNvPr>
              <p:cNvSpPr>
                <a:spLocks noChangeArrowheads="1"/>
              </p:cNvSpPr>
              <p:nvPr/>
            </p:nvSpPr>
            <p:spPr bwMode="auto">
              <a:xfrm>
                <a:off x="4511" y="3430"/>
                <a:ext cx="38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Rollout Plan</a:t>
                </a:r>
                <a:endParaRPr lang="en-US" altLang="en-US" sz="1300"/>
              </a:p>
            </p:txBody>
          </p:sp>
          <p:sp>
            <p:nvSpPr>
              <p:cNvPr id="584176" name="Rectangle 496">
                <a:extLst>
                  <a:ext uri="{FF2B5EF4-FFF2-40B4-BE49-F238E27FC236}">
                    <a16:creationId xmlns:a16="http://schemas.microsoft.com/office/drawing/2014/main" id="{F8B88113-69B6-B83A-FC1B-E2411C46BB76}"/>
                  </a:ext>
                </a:extLst>
              </p:cNvPr>
              <p:cNvSpPr>
                <a:spLocks noChangeArrowheads="1"/>
              </p:cNvSpPr>
              <p:nvPr/>
            </p:nvSpPr>
            <p:spPr bwMode="auto">
              <a:xfrm>
                <a:off x="4539" y="3768"/>
                <a:ext cx="416" cy="301"/>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77" name="Rectangle 497">
                <a:extLst>
                  <a:ext uri="{FF2B5EF4-FFF2-40B4-BE49-F238E27FC236}">
                    <a16:creationId xmlns:a16="http://schemas.microsoft.com/office/drawing/2014/main" id="{57181BE3-5C75-35B4-A2E9-FB487544FEEA}"/>
                  </a:ext>
                </a:extLst>
              </p:cNvPr>
              <p:cNvSpPr>
                <a:spLocks noChangeArrowheads="1"/>
              </p:cNvSpPr>
              <p:nvPr/>
            </p:nvSpPr>
            <p:spPr bwMode="auto">
              <a:xfrm>
                <a:off x="4539" y="3768"/>
                <a:ext cx="416" cy="301"/>
              </a:xfrm>
              <a:prstGeom prst="rect">
                <a:avLst/>
              </a:prstGeom>
              <a:noFill/>
              <a:ln w="3175">
                <a:solidFill>
                  <a:srgbClr val="B3B3B3"/>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178" name="Rectangle 498">
                <a:extLst>
                  <a:ext uri="{FF2B5EF4-FFF2-40B4-BE49-F238E27FC236}">
                    <a16:creationId xmlns:a16="http://schemas.microsoft.com/office/drawing/2014/main" id="{83052506-9728-C205-30A2-EA09DA3C8AC7}"/>
                  </a:ext>
                </a:extLst>
              </p:cNvPr>
              <p:cNvSpPr>
                <a:spLocks noChangeArrowheads="1"/>
              </p:cNvSpPr>
              <p:nvPr/>
            </p:nvSpPr>
            <p:spPr bwMode="auto">
              <a:xfrm>
                <a:off x="4470" y="3692"/>
                <a:ext cx="415" cy="301"/>
              </a:xfrm>
              <a:prstGeom prst="rect">
                <a:avLst/>
              </a:prstGeom>
              <a:solidFill>
                <a:srgbClr val="C4F2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79" name="Rectangle 499">
                <a:extLst>
                  <a:ext uri="{FF2B5EF4-FFF2-40B4-BE49-F238E27FC236}">
                    <a16:creationId xmlns:a16="http://schemas.microsoft.com/office/drawing/2014/main" id="{232B80E9-4D0B-634C-79FF-3EBB31D45AA2}"/>
                  </a:ext>
                </a:extLst>
              </p:cNvPr>
              <p:cNvSpPr>
                <a:spLocks noChangeArrowheads="1"/>
              </p:cNvSpPr>
              <p:nvPr/>
            </p:nvSpPr>
            <p:spPr bwMode="auto">
              <a:xfrm>
                <a:off x="4470" y="3692"/>
                <a:ext cx="415" cy="301"/>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180" name="Rectangle 500">
                <a:extLst>
                  <a:ext uri="{FF2B5EF4-FFF2-40B4-BE49-F238E27FC236}">
                    <a16:creationId xmlns:a16="http://schemas.microsoft.com/office/drawing/2014/main" id="{34018779-A1C0-D37A-2702-099AFB9811EE}"/>
                  </a:ext>
                </a:extLst>
              </p:cNvPr>
              <p:cNvSpPr>
                <a:spLocks noChangeArrowheads="1"/>
              </p:cNvSpPr>
              <p:nvPr/>
            </p:nvSpPr>
            <p:spPr bwMode="auto">
              <a:xfrm>
                <a:off x="4503" y="3804"/>
                <a:ext cx="365"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Create SLAs</a:t>
                </a:r>
                <a:endParaRPr lang="en-US" altLang="en-US" sz="1300"/>
              </a:p>
            </p:txBody>
          </p:sp>
          <p:sp>
            <p:nvSpPr>
              <p:cNvPr id="584181" name="Rectangle 501">
                <a:extLst>
                  <a:ext uri="{FF2B5EF4-FFF2-40B4-BE49-F238E27FC236}">
                    <a16:creationId xmlns:a16="http://schemas.microsoft.com/office/drawing/2014/main" id="{89EA5025-14DD-027D-FF3D-7BB209F63D8C}"/>
                  </a:ext>
                </a:extLst>
              </p:cNvPr>
              <p:cNvSpPr>
                <a:spLocks noChangeArrowheads="1"/>
              </p:cNvSpPr>
              <p:nvPr/>
            </p:nvSpPr>
            <p:spPr bwMode="auto">
              <a:xfrm>
                <a:off x="5025" y="1279"/>
                <a:ext cx="346" cy="264"/>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82" name="Rectangle 502">
                <a:extLst>
                  <a:ext uri="{FF2B5EF4-FFF2-40B4-BE49-F238E27FC236}">
                    <a16:creationId xmlns:a16="http://schemas.microsoft.com/office/drawing/2014/main" id="{F78AB638-EC5E-AE60-01A8-AD667CC9C558}"/>
                  </a:ext>
                </a:extLst>
              </p:cNvPr>
              <p:cNvSpPr>
                <a:spLocks noChangeArrowheads="1"/>
              </p:cNvSpPr>
              <p:nvPr/>
            </p:nvSpPr>
            <p:spPr bwMode="auto">
              <a:xfrm>
                <a:off x="5025" y="1279"/>
                <a:ext cx="346" cy="264"/>
              </a:xfrm>
              <a:prstGeom prst="rect">
                <a:avLst/>
              </a:prstGeom>
              <a:noFill/>
              <a:ln w="3175">
                <a:solidFill>
                  <a:srgbClr val="B3B3B3"/>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183" name="Rectangle 503">
                <a:extLst>
                  <a:ext uri="{FF2B5EF4-FFF2-40B4-BE49-F238E27FC236}">
                    <a16:creationId xmlns:a16="http://schemas.microsoft.com/office/drawing/2014/main" id="{22C292FA-433B-A40D-7244-324EA8390D70}"/>
                  </a:ext>
                </a:extLst>
              </p:cNvPr>
              <p:cNvSpPr>
                <a:spLocks noChangeArrowheads="1"/>
              </p:cNvSpPr>
              <p:nvPr/>
            </p:nvSpPr>
            <p:spPr bwMode="auto">
              <a:xfrm>
                <a:off x="4955" y="1203"/>
                <a:ext cx="347" cy="265"/>
              </a:xfrm>
              <a:prstGeom prst="rect">
                <a:avLst/>
              </a:prstGeom>
              <a:solidFill>
                <a:srgbClr val="C4F2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84" name="Rectangle 504">
                <a:extLst>
                  <a:ext uri="{FF2B5EF4-FFF2-40B4-BE49-F238E27FC236}">
                    <a16:creationId xmlns:a16="http://schemas.microsoft.com/office/drawing/2014/main" id="{C54CAC96-A52D-4EE0-CCB6-83FB864B24B9}"/>
                  </a:ext>
                </a:extLst>
              </p:cNvPr>
              <p:cNvSpPr>
                <a:spLocks noChangeArrowheads="1"/>
              </p:cNvSpPr>
              <p:nvPr/>
            </p:nvSpPr>
            <p:spPr bwMode="auto">
              <a:xfrm>
                <a:off x="4955" y="1203"/>
                <a:ext cx="347" cy="265"/>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185" name="Rectangle 505">
                <a:extLst>
                  <a:ext uri="{FF2B5EF4-FFF2-40B4-BE49-F238E27FC236}">
                    <a16:creationId xmlns:a16="http://schemas.microsoft.com/office/drawing/2014/main" id="{E2131337-3574-D756-8838-1736B1F17AF6}"/>
                  </a:ext>
                </a:extLst>
              </p:cNvPr>
              <p:cNvSpPr>
                <a:spLocks noChangeArrowheads="1"/>
              </p:cNvSpPr>
              <p:nvPr/>
            </p:nvSpPr>
            <p:spPr bwMode="auto">
              <a:xfrm>
                <a:off x="5015" y="1216"/>
                <a:ext cx="273"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Develop</a:t>
                </a:r>
                <a:endParaRPr lang="en-US" altLang="en-US" sz="1300"/>
              </a:p>
            </p:txBody>
          </p:sp>
          <p:sp>
            <p:nvSpPr>
              <p:cNvPr id="584186" name="Rectangle 506">
                <a:extLst>
                  <a:ext uri="{FF2B5EF4-FFF2-40B4-BE49-F238E27FC236}">
                    <a16:creationId xmlns:a16="http://schemas.microsoft.com/office/drawing/2014/main" id="{6BF58FBC-65B5-6B30-25FC-4754A0034018}"/>
                  </a:ext>
                </a:extLst>
              </p:cNvPr>
              <p:cNvSpPr>
                <a:spLocks noChangeArrowheads="1"/>
              </p:cNvSpPr>
              <p:nvPr/>
            </p:nvSpPr>
            <p:spPr bwMode="auto">
              <a:xfrm>
                <a:off x="5025" y="1297"/>
                <a:ext cx="251"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Backup</a:t>
                </a:r>
                <a:endParaRPr lang="en-US" altLang="en-US" sz="1300"/>
              </a:p>
            </p:txBody>
          </p:sp>
          <p:sp>
            <p:nvSpPr>
              <p:cNvPr id="584187" name="Rectangle 507">
                <a:extLst>
                  <a:ext uri="{FF2B5EF4-FFF2-40B4-BE49-F238E27FC236}">
                    <a16:creationId xmlns:a16="http://schemas.microsoft.com/office/drawing/2014/main" id="{B7B915F1-328D-500E-DAEC-DE114A8D7B8B}"/>
                  </a:ext>
                </a:extLst>
              </p:cNvPr>
              <p:cNvSpPr>
                <a:spLocks noChangeArrowheads="1"/>
              </p:cNvSpPr>
              <p:nvPr/>
            </p:nvSpPr>
            <p:spPr bwMode="auto">
              <a:xfrm>
                <a:off x="5066" y="1377"/>
                <a:ext cx="16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Plan</a:t>
                </a:r>
                <a:endParaRPr lang="en-US" altLang="en-US" sz="1300"/>
              </a:p>
            </p:txBody>
          </p:sp>
          <p:sp>
            <p:nvSpPr>
              <p:cNvPr id="584188" name="Rectangle 508">
                <a:extLst>
                  <a:ext uri="{FF2B5EF4-FFF2-40B4-BE49-F238E27FC236}">
                    <a16:creationId xmlns:a16="http://schemas.microsoft.com/office/drawing/2014/main" id="{E6CF48DF-694C-100D-AE4B-31738042ACB2}"/>
                  </a:ext>
                </a:extLst>
              </p:cNvPr>
              <p:cNvSpPr>
                <a:spLocks noChangeArrowheads="1"/>
              </p:cNvSpPr>
              <p:nvPr/>
            </p:nvSpPr>
            <p:spPr bwMode="auto">
              <a:xfrm>
                <a:off x="5025" y="1656"/>
                <a:ext cx="346" cy="264"/>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89" name="Rectangle 509">
                <a:extLst>
                  <a:ext uri="{FF2B5EF4-FFF2-40B4-BE49-F238E27FC236}">
                    <a16:creationId xmlns:a16="http://schemas.microsoft.com/office/drawing/2014/main" id="{27F4B03C-C415-CF84-01F5-DFAC999A0C28}"/>
                  </a:ext>
                </a:extLst>
              </p:cNvPr>
              <p:cNvSpPr>
                <a:spLocks noChangeArrowheads="1"/>
              </p:cNvSpPr>
              <p:nvPr/>
            </p:nvSpPr>
            <p:spPr bwMode="auto">
              <a:xfrm>
                <a:off x="5025" y="1656"/>
                <a:ext cx="346" cy="264"/>
              </a:xfrm>
              <a:prstGeom prst="rect">
                <a:avLst/>
              </a:prstGeom>
              <a:noFill/>
              <a:ln w="3175">
                <a:solidFill>
                  <a:srgbClr val="B3B3B3"/>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190" name="Rectangle 510">
                <a:extLst>
                  <a:ext uri="{FF2B5EF4-FFF2-40B4-BE49-F238E27FC236}">
                    <a16:creationId xmlns:a16="http://schemas.microsoft.com/office/drawing/2014/main" id="{B6C7DC31-2060-7618-33A2-18BB6D5679A1}"/>
                  </a:ext>
                </a:extLst>
              </p:cNvPr>
              <p:cNvSpPr>
                <a:spLocks noChangeArrowheads="1"/>
              </p:cNvSpPr>
              <p:nvPr/>
            </p:nvSpPr>
            <p:spPr bwMode="auto">
              <a:xfrm>
                <a:off x="4955" y="1580"/>
                <a:ext cx="347" cy="265"/>
              </a:xfrm>
              <a:prstGeom prst="rect">
                <a:avLst/>
              </a:prstGeom>
              <a:solidFill>
                <a:srgbClr val="C4F2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91" name="Rectangle 511">
                <a:extLst>
                  <a:ext uri="{FF2B5EF4-FFF2-40B4-BE49-F238E27FC236}">
                    <a16:creationId xmlns:a16="http://schemas.microsoft.com/office/drawing/2014/main" id="{825C2D55-AD97-BB70-5DAB-495A430C1545}"/>
                  </a:ext>
                </a:extLst>
              </p:cNvPr>
              <p:cNvSpPr>
                <a:spLocks noChangeArrowheads="1"/>
              </p:cNvSpPr>
              <p:nvPr/>
            </p:nvSpPr>
            <p:spPr bwMode="auto">
              <a:xfrm>
                <a:off x="4955" y="1580"/>
                <a:ext cx="347" cy="265"/>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192" name="Rectangle 512">
                <a:extLst>
                  <a:ext uri="{FF2B5EF4-FFF2-40B4-BE49-F238E27FC236}">
                    <a16:creationId xmlns:a16="http://schemas.microsoft.com/office/drawing/2014/main" id="{23058100-E2BB-5286-5485-82AB5B3945C7}"/>
                  </a:ext>
                </a:extLst>
              </p:cNvPr>
              <p:cNvSpPr>
                <a:spLocks noChangeArrowheads="1"/>
              </p:cNvSpPr>
              <p:nvPr/>
            </p:nvSpPr>
            <p:spPr bwMode="auto">
              <a:xfrm>
                <a:off x="5015" y="1593"/>
                <a:ext cx="273"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Develop</a:t>
                </a:r>
                <a:endParaRPr lang="en-US" altLang="en-US" sz="1300"/>
              </a:p>
            </p:txBody>
          </p:sp>
          <p:sp>
            <p:nvSpPr>
              <p:cNvPr id="584193" name="Rectangle 513">
                <a:extLst>
                  <a:ext uri="{FF2B5EF4-FFF2-40B4-BE49-F238E27FC236}">
                    <a16:creationId xmlns:a16="http://schemas.microsoft.com/office/drawing/2014/main" id="{0759E220-D6C6-10B4-8FAC-E344F1C4B1E0}"/>
                  </a:ext>
                </a:extLst>
              </p:cNvPr>
              <p:cNvSpPr>
                <a:spLocks noChangeArrowheads="1"/>
              </p:cNvSpPr>
              <p:nvPr/>
            </p:nvSpPr>
            <p:spPr bwMode="auto">
              <a:xfrm>
                <a:off x="5064" y="1674"/>
                <a:ext cx="169"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User</a:t>
                </a:r>
                <a:endParaRPr lang="en-US" altLang="en-US" sz="1300"/>
              </a:p>
            </p:txBody>
          </p:sp>
          <p:sp>
            <p:nvSpPr>
              <p:cNvPr id="584194" name="Rectangle 514">
                <a:extLst>
                  <a:ext uri="{FF2B5EF4-FFF2-40B4-BE49-F238E27FC236}">
                    <a16:creationId xmlns:a16="http://schemas.microsoft.com/office/drawing/2014/main" id="{0448D184-F658-D0A2-014F-7C08DFBA4BAF}"/>
                  </a:ext>
                </a:extLst>
              </p:cNvPr>
              <p:cNvSpPr>
                <a:spLocks noChangeArrowheads="1"/>
              </p:cNvSpPr>
              <p:nvPr/>
            </p:nvSpPr>
            <p:spPr bwMode="auto">
              <a:xfrm>
                <a:off x="5027" y="1754"/>
                <a:ext cx="24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Manual</a:t>
                </a:r>
                <a:endParaRPr lang="en-US" altLang="en-US" sz="1300"/>
              </a:p>
            </p:txBody>
          </p:sp>
          <p:sp>
            <p:nvSpPr>
              <p:cNvPr id="584195" name="Rectangle 515">
                <a:extLst>
                  <a:ext uri="{FF2B5EF4-FFF2-40B4-BE49-F238E27FC236}">
                    <a16:creationId xmlns:a16="http://schemas.microsoft.com/office/drawing/2014/main" id="{9178ACE1-76C3-194C-F74C-4FE4C1A80956}"/>
                  </a:ext>
                </a:extLst>
              </p:cNvPr>
              <p:cNvSpPr>
                <a:spLocks noChangeArrowheads="1"/>
              </p:cNvSpPr>
              <p:nvPr/>
            </p:nvSpPr>
            <p:spPr bwMode="auto">
              <a:xfrm>
                <a:off x="5025" y="2033"/>
                <a:ext cx="346" cy="301"/>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96" name="Rectangle 516">
                <a:extLst>
                  <a:ext uri="{FF2B5EF4-FFF2-40B4-BE49-F238E27FC236}">
                    <a16:creationId xmlns:a16="http://schemas.microsoft.com/office/drawing/2014/main" id="{3C8618D9-6EC6-285C-B6CE-A54B4B20A625}"/>
                  </a:ext>
                </a:extLst>
              </p:cNvPr>
              <p:cNvSpPr>
                <a:spLocks noChangeArrowheads="1"/>
              </p:cNvSpPr>
              <p:nvPr/>
            </p:nvSpPr>
            <p:spPr bwMode="auto">
              <a:xfrm>
                <a:off x="5025" y="2033"/>
                <a:ext cx="346" cy="301"/>
              </a:xfrm>
              <a:prstGeom prst="rect">
                <a:avLst/>
              </a:prstGeom>
              <a:noFill/>
              <a:ln w="3175">
                <a:solidFill>
                  <a:srgbClr val="B3B3B3"/>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197" name="Rectangle 517">
                <a:extLst>
                  <a:ext uri="{FF2B5EF4-FFF2-40B4-BE49-F238E27FC236}">
                    <a16:creationId xmlns:a16="http://schemas.microsoft.com/office/drawing/2014/main" id="{4B302A3C-1C96-0F60-A2E7-74344C99C72C}"/>
                  </a:ext>
                </a:extLst>
              </p:cNvPr>
              <p:cNvSpPr>
                <a:spLocks noChangeArrowheads="1"/>
              </p:cNvSpPr>
              <p:nvPr/>
            </p:nvSpPr>
            <p:spPr bwMode="auto">
              <a:xfrm>
                <a:off x="4955" y="1957"/>
                <a:ext cx="347" cy="302"/>
              </a:xfrm>
              <a:prstGeom prst="rect">
                <a:avLst/>
              </a:prstGeom>
              <a:solidFill>
                <a:srgbClr val="C4F2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198" name="Rectangle 518">
                <a:extLst>
                  <a:ext uri="{FF2B5EF4-FFF2-40B4-BE49-F238E27FC236}">
                    <a16:creationId xmlns:a16="http://schemas.microsoft.com/office/drawing/2014/main" id="{39C94F8F-8275-C5EE-BCEF-C6B4BA8FC84C}"/>
                  </a:ext>
                </a:extLst>
              </p:cNvPr>
              <p:cNvSpPr>
                <a:spLocks noChangeArrowheads="1"/>
              </p:cNvSpPr>
              <p:nvPr/>
            </p:nvSpPr>
            <p:spPr bwMode="auto">
              <a:xfrm>
                <a:off x="4955" y="1957"/>
                <a:ext cx="347" cy="302"/>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199" name="Rectangle 519">
                <a:extLst>
                  <a:ext uri="{FF2B5EF4-FFF2-40B4-BE49-F238E27FC236}">
                    <a16:creationId xmlns:a16="http://schemas.microsoft.com/office/drawing/2014/main" id="{0578AF96-B621-B117-18C3-BA29435B09BE}"/>
                  </a:ext>
                </a:extLst>
              </p:cNvPr>
              <p:cNvSpPr>
                <a:spLocks noChangeArrowheads="1"/>
              </p:cNvSpPr>
              <p:nvPr/>
            </p:nvSpPr>
            <p:spPr bwMode="auto">
              <a:xfrm>
                <a:off x="5019" y="1989"/>
                <a:ext cx="266"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Perform</a:t>
                </a:r>
                <a:endParaRPr lang="en-US" altLang="en-US" sz="1300"/>
              </a:p>
            </p:txBody>
          </p:sp>
          <p:sp>
            <p:nvSpPr>
              <p:cNvPr id="584200" name="Rectangle 520">
                <a:extLst>
                  <a:ext uri="{FF2B5EF4-FFF2-40B4-BE49-F238E27FC236}">
                    <a16:creationId xmlns:a16="http://schemas.microsoft.com/office/drawing/2014/main" id="{FE85CCC0-81B0-B18B-7016-4F3E45643956}"/>
                  </a:ext>
                </a:extLst>
              </p:cNvPr>
              <p:cNvSpPr>
                <a:spLocks noChangeArrowheads="1"/>
              </p:cNvSpPr>
              <p:nvPr/>
            </p:nvSpPr>
            <p:spPr bwMode="auto">
              <a:xfrm>
                <a:off x="5004" y="2069"/>
                <a:ext cx="29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User / IM</a:t>
                </a:r>
                <a:endParaRPr lang="en-US" altLang="en-US" sz="1300"/>
              </a:p>
            </p:txBody>
          </p:sp>
          <p:sp>
            <p:nvSpPr>
              <p:cNvPr id="584201" name="Rectangle 521">
                <a:extLst>
                  <a:ext uri="{FF2B5EF4-FFF2-40B4-BE49-F238E27FC236}">
                    <a16:creationId xmlns:a16="http://schemas.microsoft.com/office/drawing/2014/main" id="{7BCA2EA4-6532-AAD7-F277-224F5643648F}"/>
                  </a:ext>
                </a:extLst>
              </p:cNvPr>
              <p:cNvSpPr>
                <a:spLocks noChangeArrowheads="1"/>
              </p:cNvSpPr>
              <p:nvPr/>
            </p:nvSpPr>
            <p:spPr bwMode="auto">
              <a:xfrm>
                <a:off x="5017" y="2150"/>
                <a:ext cx="269"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Training</a:t>
                </a:r>
                <a:endParaRPr lang="en-US" altLang="en-US" sz="1300"/>
              </a:p>
            </p:txBody>
          </p:sp>
          <p:sp>
            <p:nvSpPr>
              <p:cNvPr id="584202" name="Rectangle 522">
                <a:extLst>
                  <a:ext uri="{FF2B5EF4-FFF2-40B4-BE49-F238E27FC236}">
                    <a16:creationId xmlns:a16="http://schemas.microsoft.com/office/drawing/2014/main" id="{EB13C86D-4E08-042D-8626-BA9E3CE8117C}"/>
                  </a:ext>
                </a:extLst>
              </p:cNvPr>
              <p:cNvSpPr>
                <a:spLocks noChangeArrowheads="1"/>
              </p:cNvSpPr>
              <p:nvPr/>
            </p:nvSpPr>
            <p:spPr bwMode="auto">
              <a:xfrm>
                <a:off x="5025" y="2410"/>
                <a:ext cx="346" cy="377"/>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03" name="Rectangle 523">
                <a:extLst>
                  <a:ext uri="{FF2B5EF4-FFF2-40B4-BE49-F238E27FC236}">
                    <a16:creationId xmlns:a16="http://schemas.microsoft.com/office/drawing/2014/main" id="{854A1670-141B-459B-539F-B7C7E687E41C}"/>
                  </a:ext>
                </a:extLst>
              </p:cNvPr>
              <p:cNvSpPr>
                <a:spLocks noChangeArrowheads="1"/>
              </p:cNvSpPr>
              <p:nvPr/>
            </p:nvSpPr>
            <p:spPr bwMode="auto">
              <a:xfrm>
                <a:off x="5025" y="2410"/>
                <a:ext cx="346" cy="377"/>
              </a:xfrm>
              <a:prstGeom prst="rect">
                <a:avLst/>
              </a:prstGeom>
              <a:noFill/>
              <a:ln w="3175">
                <a:solidFill>
                  <a:srgbClr val="B3B3B3"/>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204" name="Rectangle 524">
                <a:extLst>
                  <a:ext uri="{FF2B5EF4-FFF2-40B4-BE49-F238E27FC236}">
                    <a16:creationId xmlns:a16="http://schemas.microsoft.com/office/drawing/2014/main" id="{8D318A23-B498-6C49-B5B5-D3E8CEFE8C3B}"/>
                  </a:ext>
                </a:extLst>
              </p:cNvPr>
              <p:cNvSpPr>
                <a:spLocks noChangeArrowheads="1"/>
              </p:cNvSpPr>
              <p:nvPr/>
            </p:nvSpPr>
            <p:spPr bwMode="auto">
              <a:xfrm>
                <a:off x="4955" y="2334"/>
                <a:ext cx="347" cy="377"/>
              </a:xfrm>
              <a:prstGeom prst="rect">
                <a:avLst/>
              </a:prstGeom>
              <a:solidFill>
                <a:srgbClr val="C4F2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05" name="Rectangle 525">
                <a:extLst>
                  <a:ext uri="{FF2B5EF4-FFF2-40B4-BE49-F238E27FC236}">
                    <a16:creationId xmlns:a16="http://schemas.microsoft.com/office/drawing/2014/main" id="{68DE692D-F898-B4EF-D4C9-4A24C648010F}"/>
                  </a:ext>
                </a:extLst>
              </p:cNvPr>
              <p:cNvSpPr>
                <a:spLocks noChangeArrowheads="1"/>
              </p:cNvSpPr>
              <p:nvPr/>
            </p:nvSpPr>
            <p:spPr bwMode="auto">
              <a:xfrm>
                <a:off x="4955" y="2334"/>
                <a:ext cx="347" cy="377"/>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206" name="Rectangle 526">
                <a:extLst>
                  <a:ext uri="{FF2B5EF4-FFF2-40B4-BE49-F238E27FC236}">
                    <a16:creationId xmlns:a16="http://schemas.microsoft.com/office/drawing/2014/main" id="{75FD5942-742F-9F68-332E-F5BA3D6A184C}"/>
                  </a:ext>
                </a:extLst>
              </p:cNvPr>
              <p:cNvSpPr>
                <a:spLocks noChangeArrowheads="1"/>
              </p:cNvSpPr>
              <p:nvPr/>
            </p:nvSpPr>
            <p:spPr bwMode="auto">
              <a:xfrm>
                <a:off x="5015" y="2364"/>
                <a:ext cx="273"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Develop</a:t>
                </a:r>
                <a:endParaRPr lang="en-US" altLang="en-US" sz="1300"/>
              </a:p>
            </p:txBody>
          </p:sp>
          <p:sp>
            <p:nvSpPr>
              <p:cNvPr id="584207" name="Rectangle 527">
                <a:extLst>
                  <a:ext uri="{FF2B5EF4-FFF2-40B4-BE49-F238E27FC236}">
                    <a16:creationId xmlns:a16="http://schemas.microsoft.com/office/drawing/2014/main" id="{5435AD40-07B8-0167-7CDD-12331204B94F}"/>
                  </a:ext>
                </a:extLst>
              </p:cNvPr>
              <p:cNvSpPr>
                <a:spLocks noChangeArrowheads="1"/>
              </p:cNvSpPr>
              <p:nvPr/>
            </p:nvSpPr>
            <p:spPr bwMode="auto">
              <a:xfrm>
                <a:off x="5025" y="2444"/>
                <a:ext cx="250"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System</a:t>
                </a:r>
                <a:endParaRPr lang="en-US" altLang="en-US" sz="1300"/>
              </a:p>
            </p:txBody>
          </p:sp>
          <p:sp>
            <p:nvSpPr>
              <p:cNvPr id="584208" name="Rectangle 528">
                <a:extLst>
                  <a:ext uri="{FF2B5EF4-FFF2-40B4-BE49-F238E27FC236}">
                    <a16:creationId xmlns:a16="http://schemas.microsoft.com/office/drawing/2014/main" id="{FB3F8E1F-687B-546F-1B90-12DD8B85F87D}"/>
                  </a:ext>
                </a:extLst>
              </p:cNvPr>
              <p:cNvSpPr>
                <a:spLocks noChangeArrowheads="1"/>
              </p:cNvSpPr>
              <p:nvPr/>
            </p:nvSpPr>
            <p:spPr bwMode="auto">
              <a:xfrm>
                <a:off x="4993" y="2524"/>
                <a:ext cx="320"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Operation</a:t>
                </a:r>
                <a:endParaRPr lang="en-US" altLang="en-US" sz="1300"/>
              </a:p>
            </p:txBody>
          </p:sp>
          <p:sp>
            <p:nvSpPr>
              <p:cNvPr id="584209" name="Rectangle 529">
                <a:extLst>
                  <a:ext uri="{FF2B5EF4-FFF2-40B4-BE49-F238E27FC236}">
                    <a16:creationId xmlns:a16="http://schemas.microsoft.com/office/drawing/2014/main" id="{14336382-C01F-8D64-A3F0-BB095C9C9C56}"/>
                  </a:ext>
                </a:extLst>
              </p:cNvPr>
              <p:cNvSpPr>
                <a:spLocks noChangeArrowheads="1"/>
              </p:cNvSpPr>
              <p:nvPr/>
            </p:nvSpPr>
            <p:spPr bwMode="auto">
              <a:xfrm>
                <a:off x="5027" y="2605"/>
                <a:ext cx="24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Manual</a:t>
                </a:r>
                <a:endParaRPr lang="en-US" altLang="en-US" sz="1300"/>
              </a:p>
            </p:txBody>
          </p:sp>
          <p:sp>
            <p:nvSpPr>
              <p:cNvPr id="584210" name="Rectangle 530">
                <a:extLst>
                  <a:ext uri="{FF2B5EF4-FFF2-40B4-BE49-F238E27FC236}">
                    <a16:creationId xmlns:a16="http://schemas.microsoft.com/office/drawing/2014/main" id="{D9EB269A-CBA4-4041-E8B1-97C2C28A3CFD}"/>
                  </a:ext>
                </a:extLst>
              </p:cNvPr>
              <p:cNvSpPr>
                <a:spLocks noChangeArrowheads="1"/>
              </p:cNvSpPr>
              <p:nvPr/>
            </p:nvSpPr>
            <p:spPr bwMode="auto">
              <a:xfrm>
                <a:off x="5510" y="902"/>
                <a:ext cx="624" cy="226"/>
              </a:xfrm>
              <a:prstGeom prst="rect">
                <a:avLst/>
              </a:prstGeom>
              <a:solidFill>
                <a:srgbClr val="CDCDC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11" name="Rectangle 531">
                <a:extLst>
                  <a:ext uri="{FF2B5EF4-FFF2-40B4-BE49-F238E27FC236}">
                    <a16:creationId xmlns:a16="http://schemas.microsoft.com/office/drawing/2014/main" id="{442F4421-8F6F-250E-96C1-E44398AA11C8}"/>
                  </a:ext>
                </a:extLst>
              </p:cNvPr>
              <p:cNvSpPr>
                <a:spLocks noChangeArrowheads="1"/>
              </p:cNvSpPr>
              <p:nvPr/>
            </p:nvSpPr>
            <p:spPr bwMode="auto">
              <a:xfrm>
                <a:off x="5510" y="902"/>
                <a:ext cx="624" cy="226"/>
              </a:xfrm>
              <a:prstGeom prst="rect">
                <a:avLst/>
              </a:prstGeom>
              <a:noFill/>
              <a:ln w="3175">
                <a:solidFill>
                  <a:srgbClr val="CDCDCD"/>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212" name="Rectangle 532">
                <a:extLst>
                  <a:ext uri="{FF2B5EF4-FFF2-40B4-BE49-F238E27FC236}">
                    <a16:creationId xmlns:a16="http://schemas.microsoft.com/office/drawing/2014/main" id="{09ECED2B-0C8C-E14F-B6E1-221926C75018}"/>
                  </a:ext>
                </a:extLst>
              </p:cNvPr>
              <p:cNvSpPr>
                <a:spLocks noChangeArrowheads="1"/>
              </p:cNvSpPr>
              <p:nvPr/>
            </p:nvSpPr>
            <p:spPr bwMode="auto">
              <a:xfrm>
                <a:off x="5440" y="826"/>
                <a:ext cx="1" cy="227"/>
              </a:xfrm>
              <a:prstGeom prst="rect">
                <a:avLst/>
              </a:prstGeom>
              <a:solidFill>
                <a:srgbClr val="6AB5B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13" name="Rectangle 533">
                <a:extLst>
                  <a:ext uri="{FF2B5EF4-FFF2-40B4-BE49-F238E27FC236}">
                    <a16:creationId xmlns:a16="http://schemas.microsoft.com/office/drawing/2014/main" id="{F4B510F9-E5A0-07A1-735F-15E9526EC464}"/>
                  </a:ext>
                </a:extLst>
              </p:cNvPr>
              <p:cNvSpPr>
                <a:spLocks noChangeArrowheads="1"/>
              </p:cNvSpPr>
              <p:nvPr/>
            </p:nvSpPr>
            <p:spPr bwMode="auto">
              <a:xfrm>
                <a:off x="5441" y="826"/>
                <a:ext cx="8" cy="227"/>
              </a:xfrm>
              <a:prstGeom prst="rect">
                <a:avLst/>
              </a:prstGeom>
              <a:solidFill>
                <a:srgbClr val="00808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14" name="Rectangle 534">
                <a:extLst>
                  <a:ext uri="{FF2B5EF4-FFF2-40B4-BE49-F238E27FC236}">
                    <a16:creationId xmlns:a16="http://schemas.microsoft.com/office/drawing/2014/main" id="{D441B6FC-9F28-6D68-3EC7-CF7BD3A310CD}"/>
                  </a:ext>
                </a:extLst>
              </p:cNvPr>
              <p:cNvSpPr>
                <a:spLocks noChangeArrowheads="1"/>
              </p:cNvSpPr>
              <p:nvPr/>
            </p:nvSpPr>
            <p:spPr bwMode="auto">
              <a:xfrm>
                <a:off x="5449" y="826"/>
                <a:ext cx="11" cy="227"/>
              </a:xfrm>
              <a:prstGeom prst="rect">
                <a:avLst/>
              </a:prstGeom>
              <a:solidFill>
                <a:srgbClr val="02818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15" name="Rectangle 535">
                <a:extLst>
                  <a:ext uri="{FF2B5EF4-FFF2-40B4-BE49-F238E27FC236}">
                    <a16:creationId xmlns:a16="http://schemas.microsoft.com/office/drawing/2014/main" id="{817B1B63-30AB-D038-B8C8-8A9ECA3F50B5}"/>
                  </a:ext>
                </a:extLst>
              </p:cNvPr>
              <p:cNvSpPr>
                <a:spLocks noChangeArrowheads="1"/>
              </p:cNvSpPr>
              <p:nvPr/>
            </p:nvSpPr>
            <p:spPr bwMode="auto">
              <a:xfrm>
                <a:off x="5460" y="826"/>
                <a:ext cx="12" cy="227"/>
              </a:xfrm>
              <a:prstGeom prst="rect">
                <a:avLst/>
              </a:prstGeom>
              <a:solidFill>
                <a:srgbClr val="0482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16" name="Rectangle 536">
                <a:extLst>
                  <a:ext uri="{FF2B5EF4-FFF2-40B4-BE49-F238E27FC236}">
                    <a16:creationId xmlns:a16="http://schemas.microsoft.com/office/drawing/2014/main" id="{64C72F83-60D9-287D-A5CF-AA55368A267C}"/>
                  </a:ext>
                </a:extLst>
              </p:cNvPr>
              <p:cNvSpPr>
                <a:spLocks noChangeArrowheads="1"/>
              </p:cNvSpPr>
              <p:nvPr/>
            </p:nvSpPr>
            <p:spPr bwMode="auto">
              <a:xfrm>
                <a:off x="5472" y="826"/>
                <a:ext cx="11" cy="227"/>
              </a:xfrm>
              <a:prstGeom prst="rect">
                <a:avLst/>
              </a:prstGeom>
              <a:solidFill>
                <a:srgbClr val="06828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17" name="Rectangle 537">
                <a:extLst>
                  <a:ext uri="{FF2B5EF4-FFF2-40B4-BE49-F238E27FC236}">
                    <a16:creationId xmlns:a16="http://schemas.microsoft.com/office/drawing/2014/main" id="{206D8204-6423-FF20-C1AB-0E2F403B9D8D}"/>
                  </a:ext>
                </a:extLst>
              </p:cNvPr>
              <p:cNvSpPr>
                <a:spLocks noChangeArrowheads="1"/>
              </p:cNvSpPr>
              <p:nvPr/>
            </p:nvSpPr>
            <p:spPr bwMode="auto">
              <a:xfrm>
                <a:off x="5483" y="826"/>
                <a:ext cx="11" cy="227"/>
              </a:xfrm>
              <a:prstGeom prst="rect">
                <a:avLst/>
              </a:prstGeom>
              <a:solidFill>
                <a:srgbClr val="08838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18" name="Rectangle 538">
                <a:extLst>
                  <a:ext uri="{FF2B5EF4-FFF2-40B4-BE49-F238E27FC236}">
                    <a16:creationId xmlns:a16="http://schemas.microsoft.com/office/drawing/2014/main" id="{CB6F7D3A-2EC6-9C86-4518-3C15E7E0477D}"/>
                  </a:ext>
                </a:extLst>
              </p:cNvPr>
              <p:cNvSpPr>
                <a:spLocks noChangeArrowheads="1"/>
              </p:cNvSpPr>
              <p:nvPr/>
            </p:nvSpPr>
            <p:spPr bwMode="auto">
              <a:xfrm>
                <a:off x="5494" y="826"/>
                <a:ext cx="8" cy="227"/>
              </a:xfrm>
              <a:prstGeom prst="rect">
                <a:avLst/>
              </a:prstGeom>
              <a:solidFill>
                <a:srgbClr val="09858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19" name="Rectangle 539">
                <a:extLst>
                  <a:ext uri="{FF2B5EF4-FFF2-40B4-BE49-F238E27FC236}">
                    <a16:creationId xmlns:a16="http://schemas.microsoft.com/office/drawing/2014/main" id="{B7E833F1-CAFF-EDC4-18FB-F579E434D787}"/>
                  </a:ext>
                </a:extLst>
              </p:cNvPr>
              <p:cNvSpPr>
                <a:spLocks noChangeArrowheads="1"/>
              </p:cNvSpPr>
              <p:nvPr/>
            </p:nvSpPr>
            <p:spPr bwMode="auto">
              <a:xfrm>
                <a:off x="5502" y="826"/>
                <a:ext cx="12" cy="227"/>
              </a:xfrm>
              <a:prstGeom prst="rect">
                <a:avLst/>
              </a:prstGeom>
              <a:solidFill>
                <a:srgbClr val="0B858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20" name="Rectangle 540">
                <a:extLst>
                  <a:ext uri="{FF2B5EF4-FFF2-40B4-BE49-F238E27FC236}">
                    <a16:creationId xmlns:a16="http://schemas.microsoft.com/office/drawing/2014/main" id="{384D3D89-D005-2606-FCA9-487D33243856}"/>
                  </a:ext>
                </a:extLst>
              </p:cNvPr>
              <p:cNvSpPr>
                <a:spLocks noChangeArrowheads="1"/>
              </p:cNvSpPr>
              <p:nvPr/>
            </p:nvSpPr>
            <p:spPr bwMode="auto">
              <a:xfrm>
                <a:off x="5514" y="826"/>
                <a:ext cx="8" cy="227"/>
              </a:xfrm>
              <a:prstGeom prst="rect">
                <a:avLst/>
              </a:prstGeom>
              <a:solidFill>
                <a:srgbClr val="0C878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21" name="Rectangle 541">
                <a:extLst>
                  <a:ext uri="{FF2B5EF4-FFF2-40B4-BE49-F238E27FC236}">
                    <a16:creationId xmlns:a16="http://schemas.microsoft.com/office/drawing/2014/main" id="{35645119-A25C-37B9-C2F3-1B77A3BC5F17}"/>
                  </a:ext>
                </a:extLst>
              </p:cNvPr>
              <p:cNvSpPr>
                <a:spLocks noChangeArrowheads="1"/>
              </p:cNvSpPr>
              <p:nvPr/>
            </p:nvSpPr>
            <p:spPr bwMode="auto">
              <a:xfrm>
                <a:off x="5522" y="826"/>
                <a:ext cx="10" cy="227"/>
              </a:xfrm>
              <a:prstGeom prst="rect">
                <a:avLst/>
              </a:prstGeom>
              <a:solidFill>
                <a:srgbClr val="0E878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22" name="Rectangle 542">
                <a:extLst>
                  <a:ext uri="{FF2B5EF4-FFF2-40B4-BE49-F238E27FC236}">
                    <a16:creationId xmlns:a16="http://schemas.microsoft.com/office/drawing/2014/main" id="{3D549896-6733-22FC-0319-E3ABB011BC09}"/>
                  </a:ext>
                </a:extLst>
              </p:cNvPr>
              <p:cNvSpPr>
                <a:spLocks noChangeArrowheads="1"/>
              </p:cNvSpPr>
              <p:nvPr/>
            </p:nvSpPr>
            <p:spPr bwMode="auto">
              <a:xfrm>
                <a:off x="5532" y="826"/>
                <a:ext cx="12" cy="227"/>
              </a:xfrm>
              <a:prstGeom prst="rect">
                <a:avLst/>
              </a:prstGeom>
              <a:solidFill>
                <a:srgbClr val="10888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23" name="Rectangle 543">
                <a:extLst>
                  <a:ext uri="{FF2B5EF4-FFF2-40B4-BE49-F238E27FC236}">
                    <a16:creationId xmlns:a16="http://schemas.microsoft.com/office/drawing/2014/main" id="{97E932C7-99BE-355C-D9BD-1A56577C95E2}"/>
                  </a:ext>
                </a:extLst>
              </p:cNvPr>
              <p:cNvSpPr>
                <a:spLocks noChangeArrowheads="1"/>
              </p:cNvSpPr>
              <p:nvPr/>
            </p:nvSpPr>
            <p:spPr bwMode="auto">
              <a:xfrm>
                <a:off x="5544" y="826"/>
                <a:ext cx="11" cy="227"/>
              </a:xfrm>
              <a:prstGeom prst="rect">
                <a:avLst/>
              </a:prstGeom>
              <a:solidFill>
                <a:srgbClr val="12898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24" name="Rectangle 544">
                <a:extLst>
                  <a:ext uri="{FF2B5EF4-FFF2-40B4-BE49-F238E27FC236}">
                    <a16:creationId xmlns:a16="http://schemas.microsoft.com/office/drawing/2014/main" id="{2449426E-6AB4-3FB7-09A1-1E61155C5043}"/>
                  </a:ext>
                </a:extLst>
              </p:cNvPr>
              <p:cNvSpPr>
                <a:spLocks noChangeArrowheads="1"/>
              </p:cNvSpPr>
              <p:nvPr/>
            </p:nvSpPr>
            <p:spPr bwMode="auto">
              <a:xfrm>
                <a:off x="5555" y="826"/>
                <a:ext cx="11" cy="227"/>
              </a:xfrm>
              <a:prstGeom prst="rect">
                <a:avLst/>
              </a:prstGeom>
              <a:solidFill>
                <a:srgbClr val="148A8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25" name="Rectangle 545">
                <a:extLst>
                  <a:ext uri="{FF2B5EF4-FFF2-40B4-BE49-F238E27FC236}">
                    <a16:creationId xmlns:a16="http://schemas.microsoft.com/office/drawing/2014/main" id="{1C048EC4-D442-67AE-3232-4D9A19E272BF}"/>
                  </a:ext>
                </a:extLst>
              </p:cNvPr>
              <p:cNvSpPr>
                <a:spLocks noChangeArrowheads="1"/>
              </p:cNvSpPr>
              <p:nvPr/>
            </p:nvSpPr>
            <p:spPr bwMode="auto">
              <a:xfrm>
                <a:off x="5566" y="826"/>
                <a:ext cx="12" cy="227"/>
              </a:xfrm>
              <a:prstGeom prst="rect">
                <a:avLst/>
              </a:prstGeom>
              <a:solidFill>
                <a:srgbClr val="168B8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26" name="Rectangle 546">
                <a:extLst>
                  <a:ext uri="{FF2B5EF4-FFF2-40B4-BE49-F238E27FC236}">
                    <a16:creationId xmlns:a16="http://schemas.microsoft.com/office/drawing/2014/main" id="{1A218B52-340A-87A1-EEF4-5F9C9E71AB99}"/>
                  </a:ext>
                </a:extLst>
              </p:cNvPr>
              <p:cNvSpPr>
                <a:spLocks noChangeArrowheads="1"/>
              </p:cNvSpPr>
              <p:nvPr/>
            </p:nvSpPr>
            <p:spPr bwMode="auto">
              <a:xfrm>
                <a:off x="5578" y="826"/>
                <a:ext cx="10" cy="227"/>
              </a:xfrm>
              <a:prstGeom prst="rect">
                <a:avLst/>
              </a:prstGeom>
              <a:solidFill>
                <a:srgbClr val="188C8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27" name="Rectangle 547">
                <a:extLst>
                  <a:ext uri="{FF2B5EF4-FFF2-40B4-BE49-F238E27FC236}">
                    <a16:creationId xmlns:a16="http://schemas.microsoft.com/office/drawing/2014/main" id="{953D118D-D24C-D186-5F54-241766869EEB}"/>
                  </a:ext>
                </a:extLst>
              </p:cNvPr>
              <p:cNvSpPr>
                <a:spLocks noChangeArrowheads="1"/>
              </p:cNvSpPr>
              <p:nvPr/>
            </p:nvSpPr>
            <p:spPr bwMode="auto">
              <a:xfrm>
                <a:off x="5588" y="826"/>
                <a:ext cx="12" cy="227"/>
              </a:xfrm>
              <a:prstGeom prst="rect">
                <a:avLst/>
              </a:prstGeom>
              <a:solidFill>
                <a:srgbClr val="1A8C8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28" name="Rectangle 548">
                <a:extLst>
                  <a:ext uri="{FF2B5EF4-FFF2-40B4-BE49-F238E27FC236}">
                    <a16:creationId xmlns:a16="http://schemas.microsoft.com/office/drawing/2014/main" id="{B11F391C-7093-F26A-97F7-88BAF1D8BF30}"/>
                  </a:ext>
                </a:extLst>
              </p:cNvPr>
              <p:cNvSpPr>
                <a:spLocks noChangeArrowheads="1"/>
              </p:cNvSpPr>
              <p:nvPr/>
            </p:nvSpPr>
            <p:spPr bwMode="auto">
              <a:xfrm>
                <a:off x="5600" y="826"/>
                <a:ext cx="12" cy="227"/>
              </a:xfrm>
              <a:prstGeom prst="rect">
                <a:avLst/>
              </a:prstGeom>
              <a:solidFill>
                <a:srgbClr val="1C8D8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29" name="Rectangle 549">
                <a:extLst>
                  <a:ext uri="{FF2B5EF4-FFF2-40B4-BE49-F238E27FC236}">
                    <a16:creationId xmlns:a16="http://schemas.microsoft.com/office/drawing/2014/main" id="{55C966B1-5CEB-82D2-A86E-5BD5F65254ED}"/>
                  </a:ext>
                </a:extLst>
              </p:cNvPr>
              <p:cNvSpPr>
                <a:spLocks noChangeArrowheads="1"/>
              </p:cNvSpPr>
              <p:nvPr/>
            </p:nvSpPr>
            <p:spPr bwMode="auto">
              <a:xfrm>
                <a:off x="5612" y="826"/>
                <a:ext cx="8" cy="227"/>
              </a:xfrm>
              <a:prstGeom prst="rect">
                <a:avLst/>
              </a:prstGeom>
              <a:solidFill>
                <a:srgbClr val="1D8F8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30" name="Rectangle 550">
                <a:extLst>
                  <a:ext uri="{FF2B5EF4-FFF2-40B4-BE49-F238E27FC236}">
                    <a16:creationId xmlns:a16="http://schemas.microsoft.com/office/drawing/2014/main" id="{AF248403-2114-220E-3119-B6402B813F2B}"/>
                  </a:ext>
                </a:extLst>
              </p:cNvPr>
              <p:cNvSpPr>
                <a:spLocks noChangeArrowheads="1"/>
              </p:cNvSpPr>
              <p:nvPr/>
            </p:nvSpPr>
            <p:spPr bwMode="auto">
              <a:xfrm>
                <a:off x="5620" y="826"/>
                <a:ext cx="11" cy="227"/>
              </a:xfrm>
              <a:prstGeom prst="rect">
                <a:avLst/>
              </a:prstGeom>
              <a:solidFill>
                <a:srgbClr val="1F8F8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31" name="Rectangle 551">
                <a:extLst>
                  <a:ext uri="{FF2B5EF4-FFF2-40B4-BE49-F238E27FC236}">
                    <a16:creationId xmlns:a16="http://schemas.microsoft.com/office/drawing/2014/main" id="{E1EEB5A1-8696-B1B6-A127-8E8BDF08889C}"/>
                  </a:ext>
                </a:extLst>
              </p:cNvPr>
              <p:cNvSpPr>
                <a:spLocks noChangeArrowheads="1"/>
              </p:cNvSpPr>
              <p:nvPr/>
            </p:nvSpPr>
            <p:spPr bwMode="auto">
              <a:xfrm>
                <a:off x="5631" y="826"/>
                <a:ext cx="7" cy="227"/>
              </a:xfrm>
              <a:prstGeom prst="rect">
                <a:avLst/>
              </a:prstGeom>
              <a:solidFill>
                <a:srgbClr val="2091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32" name="Rectangle 552">
                <a:extLst>
                  <a:ext uri="{FF2B5EF4-FFF2-40B4-BE49-F238E27FC236}">
                    <a16:creationId xmlns:a16="http://schemas.microsoft.com/office/drawing/2014/main" id="{05E66B05-BB87-0D54-F0EC-B5BC9740DE2A}"/>
                  </a:ext>
                </a:extLst>
              </p:cNvPr>
              <p:cNvSpPr>
                <a:spLocks noChangeArrowheads="1"/>
              </p:cNvSpPr>
              <p:nvPr/>
            </p:nvSpPr>
            <p:spPr bwMode="auto">
              <a:xfrm>
                <a:off x="5638" y="826"/>
                <a:ext cx="12" cy="227"/>
              </a:xfrm>
              <a:prstGeom prst="rect">
                <a:avLst/>
              </a:prstGeom>
              <a:solidFill>
                <a:srgbClr val="22919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33" name="Rectangle 553">
                <a:extLst>
                  <a:ext uri="{FF2B5EF4-FFF2-40B4-BE49-F238E27FC236}">
                    <a16:creationId xmlns:a16="http://schemas.microsoft.com/office/drawing/2014/main" id="{EC0B01EB-FAD2-8D3F-3DE5-90DF53E861DC}"/>
                  </a:ext>
                </a:extLst>
              </p:cNvPr>
              <p:cNvSpPr>
                <a:spLocks noChangeArrowheads="1"/>
              </p:cNvSpPr>
              <p:nvPr/>
            </p:nvSpPr>
            <p:spPr bwMode="auto">
              <a:xfrm>
                <a:off x="5650" y="826"/>
                <a:ext cx="11" cy="227"/>
              </a:xfrm>
              <a:prstGeom prst="rect">
                <a:avLst/>
              </a:prstGeom>
              <a:solidFill>
                <a:srgbClr val="24929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34" name="Rectangle 554">
                <a:extLst>
                  <a:ext uri="{FF2B5EF4-FFF2-40B4-BE49-F238E27FC236}">
                    <a16:creationId xmlns:a16="http://schemas.microsoft.com/office/drawing/2014/main" id="{FE04EFFA-1893-0C15-1A8C-F0879A3246A1}"/>
                  </a:ext>
                </a:extLst>
              </p:cNvPr>
              <p:cNvSpPr>
                <a:spLocks noChangeArrowheads="1"/>
              </p:cNvSpPr>
              <p:nvPr/>
            </p:nvSpPr>
            <p:spPr bwMode="auto">
              <a:xfrm>
                <a:off x="5661" y="826"/>
                <a:ext cx="11" cy="227"/>
              </a:xfrm>
              <a:prstGeom prst="rect">
                <a:avLst/>
              </a:prstGeom>
              <a:solidFill>
                <a:srgbClr val="26939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35" name="Rectangle 555">
                <a:extLst>
                  <a:ext uri="{FF2B5EF4-FFF2-40B4-BE49-F238E27FC236}">
                    <a16:creationId xmlns:a16="http://schemas.microsoft.com/office/drawing/2014/main" id="{7B0F25B6-BE04-6A6D-90DF-D6CCDA46CDAB}"/>
                  </a:ext>
                </a:extLst>
              </p:cNvPr>
              <p:cNvSpPr>
                <a:spLocks noChangeArrowheads="1"/>
              </p:cNvSpPr>
              <p:nvPr/>
            </p:nvSpPr>
            <p:spPr bwMode="auto">
              <a:xfrm>
                <a:off x="5672" y="826"/>
                <a:ext cx="13" cy="227"/>
              </a:xfrm>
              <a:prstGeom prst="rect">
                <a:avLst/>
              </a:prstGeom>
              <a:solidFill>
                <a:srgbClr val="28949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36" name="Rectangle 556">
                <a:extLst>
                  <a:ext uri="{FF2B5EF4-FFF2-40B4-BE49-F238E27FC236}">
                    <a16:creationId xmlns:a16="http://schemas.microsoft.com/office/drawing/2014/main" id="{5E6AA44E-10CF-FCB5-18B2-9BD76FC06BB9}"/>
                  </a:ext>
                </a:extLst>
              </p:cNvPr>
              <p:cNvSpPr>
                <a:spLocks noChangeArrowheads="1"/>
              </p:cNvSpPr>
              <p:nvPr/>
            </p:nvSpPr>
            <p:spPr bwMode="auto">
              <a:xfrm>
                <a:off x="5685" y="826"/>
                <a:ext cx="13" cy="227"/>
              </a:xfrm>
              <a:prstGeom prst="rect">
                <a:avLst/>
              </a:prstGeom>
              <a:solidFill>
                <a:srgbClr val="2A959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37" name="Rectangle 557">
                <a:extLst>
                  <a:ext uri="{FF2B5EF4-FFF2-40B4-BE49-F238E27FC236}">
                    <a16:creationId xmlns:a16="http://schemas.microsoft.com/office/drawing/2014/main" id="{32D9C858-88E0-714C-3DCB-62F46B4C2FF9}"/>
                  </a:ext>
                </a:extLst>
              </p:cNvPr>
              <p:cNvSpPr>
                <a:spLocks noChangeArrowheads="1"/>
              </p:cNvSpPr>
              <p:nvPr/>
            </p:nvSpPr>
            <p:spPr bwMode="auto">
              <a:xfrm>
                <a:off x="5698" y="826"/>
                <a:ext cx="13" cy="227"/>
              </a:xfrm>
              <a:prstGeom prst="rect">
                <a:avLst/>
              </a:prstGeom>
              <a:solidFill>
                <a:srgbClr val="2C969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38" name="Rectangle 558">
                <a:extLst>
                  <a:ext uri="{FF2B5EF4-FFF2-40B4-BE49-F238E27FC236}">
                    <a16:creationId xmlns:a16="http://schemas.microsoft.com/office/drawing/2014/main" id="{0766E7C3-19CC-4FFB-2E30-0BEDEEB547FC}"/>
                  </a:ext>
                </a:extLst>
              </p:cNvPr>
              <p:cNvSpPr>
                <a:spLocks noChangeArrowheads="1"/>
              </p:cNvSpPr>
              <p:nvPr/>
            </p:nvSpPr>
            <p:spPr bwMode="auto">
              <a:xfrm>
                <a:off x="5711" y="826"/>
                <a:ext cx="11" cy="227"/>
              </a:xfrm>
              <a:prstGeom prst="rect">
                <a:avLst/>
              </a:prstGeom>
              <a:solidFill>
                <a:srgbClr val="2E979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39" name="Rectangle 559">
                <a:extLst>
                  <a:ext uri="{FF2B5EF4-FFF2-40B4-BE49-F238E27FC236}">
                    <a16:creationId xmlns:a16="http://schemas.microsoft.com/office/drawing/2014/main" id="{000D80D1-8A51-EC66-C349-9DD05A0B34C4}"/>
                  </a:ext>
                </a:extLst>
              </p:cNvPr>
              <p:cNvSpPr>
                <a:spLocks noChangeArrowheads="1"/>
              </p:cNvSpPr>
              <p:nvPr/>
            </p:nvSpPr>
            <p:spPr bwMode="auto">
              <a:xfrm>
                <a:off x="5722" y="826"/>
                <a:ext cx="11" cy="227"/>
              </a:xfrm>
              <a:prstGeom prst="rect">
                <a:avLst/>
              </a:prstGeom>
              <a:solidFill>
                <a:srgbClr val="30989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40" name="Rectangle 560">
                <a:extLst>
                  <a:ext uri="{FF2B5EF4-FFF2-40B4-BE49-F238E27FC236}">
                    <a16:creationId xmlns:a16="http://schemas.microsoft.com/office/drawing/2014/main" id="{09FCA65F-CD25-9870-7EBF-8336F54A04C2}"/>
                  </a:ext>
                </a:extLst>
              </p:cNvPr>
              <p:cNvSpPr>
                <a:spLocks noChangeArrowheads="1"/>
              </p:cNvSpPr>
              <p:nvPr/>
            </p:nvSpPr>
            <p:spPr bwMode="auto">
              <a:xfrm>
                <a:off x="5733" y="826"/>
                <a:ext cx="12" cy="227"/>
              </a:xfrm>
              <a:prstGeom prst="rect">
                <a:avLst/>
              </a:prstGeom>
              <a:solidFill>
                <a:srgbClr val="3299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41" name="Rectangle 561">
                <a:extLst>
                  <a:ext uri="{FF2B5EF4-FFF2-40B4-BE49-F238E27FC236}">
                    <a16:creationId xmlns:a16="http://schemas.microsoft.com/office/drawing/2014/main" id="{B2D4A9DC-143B-D3BA-E9CC-AF8A2104C9AB}"/>
                  </a:ext>
                </a:extLst>
              </p:cNvPr>
              <p:cNvSpPr>
                <a:spLocks noChangeArrowheads="1"/>
              </p:cNvSpPr>
              <p:nvPr/>
            </p:nvSpPr>
            <p:spPr bwMode="auto">
              <a:xfrm>
                <a:off x="5745" y="826"/>
                <a:ext cx="11" cy="227"/>
              </a:xfrm>
              <a:prstGeom prst="rect">
                <a:avLst/>
              </a:prstGeom>
              <a:solidFill>
                <a:srgbClr val="349A9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42" name="Rectangle 562">
                <a:extLst>
                  <a:ext uri="{FF2B5EF4-FFF2-40B4-BE49-F238E27FC236}">
                    <a16:creationId xmlns:a16="http://schemas.microsoft.com/office/drawing/2014/main" id="{06BBEC7B-772C-E4A8-7AE3-B63BB497DC36}"/>
                  </a:ext>
                </a:extLst>
              </p:cNvPr>
              <p:cNvSpPr>
                <a:spLocks noChangeArrowheads="1"/>
              </p:cNvSpPr>
              <p:nvPr/>
            </p:nvSpPr>
            <p:spPr bwMode="auto">
              <a:xfrm>
                <a:off x="5756" y="826"/>
                <a:ext cx="11" cy="227"/>
              </a:xfrm>
              <a:prstGeom prst="rect">
                <a:avLst/>
              </a:prstGeom>
              <a:solidFill>
                <a:srgbClr val="369B9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43" name="Rectangle 563">
                <a:extLst>
                  <a:ext uri="{FF2B5EF4-FFF2-40B4-BE49-F238E27FC236}">
                    <a16:creationId xmlns:a16="http://schemas.microsoft.com/office/drawing/2014/main" id="{AAE81E86-B20E-3AEF-B8D4-389D7D48A70F}"/>
                  </a:ext>
                </a:extLst>
              </p:cNvPr>
              <p:cNvSpPr>
                <a:spLocks noChangeArrowheads="1"/>
              </p:cNvSpPr>
              <p:nvPr/>
            </p:nvSpPr>
            <p:spPr bwMode="auto">
              <a:xfrm>
                <a:off x="5767" y="826"/>
                <a:ext cx="10" cy="227"/>
              </a:xfrm>
              <a:prstGeom prst="rect">
                <a:avLst/>
              </a:prstGeom>
              <a:solidFill>
                <a:srgbClr val="389C9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44" name="Rectangle 564">
                <a:extLst>
                  <a:ext uri="{FF2B5EF4-FFF2-40B4-BE49-F238E27FC236}">
                    <a16:creationId xmlns:a16="http://schemas.microsoft.com/office/drawing/2014/main" id="{4499CF4A-3DC3-20AC-750F-AE5DCFF90FC4}"/>
                  </a:ext>
                </a:extLst>
              </p:cNvPr>
              <p:cNvSpPr>
                <a:spLocks noChangeArrowheads="1"/>
              </p:cNvSpPr>
              <p:nvPr/>
            </p:nvSpPr>
            <p:spPr bwMode="auto">
              <a:xfrm>
                <a:off x="5777" y="826"/>
                <a:ext cx="12" cy="227"/>
              </a:xfrm>
              <a:prstGeom prst="rect">
                <a:avLst/>
              </a:prstGeom>
              <a:solidFill>
                <a:srgbClr val="3A9D9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45" name="Rectangle 565">
                <a:extLst>
                  <a:ext uri="{FF2B5EF4-FFF2-40B4-BE49-F238E27FC236}">
                    <a16:creationId xmlns:a16="http://schemas.microsoft.com/office/drawing/2014/main" id="{BE9B236C-007F-B2B9-720F-51F43C34478A}"/>
                  </a:ext>
                </a:extLst>
              </p:cNvPr>
              <p:cNvSpPr>
                <a:spLocks noChangeArrowheads="1"/>
              </p:cNvSpPr>
              <p:nvPr/>
            </p:nvSpPr>
            <p:spPr bwMode="auto">
              <a:xfrm>
                <a:off x="5789" y="826"/>
                <a:ext cx="12" cy="227"/>
              </a:xfrm>
              <a:prstGeom prst="rect">
                <a:avLst/>
              </a:prstGeom>
              <a:solidFill>
                <a:srgbClr val="3C9E9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46" name="Rectangle 566">
                <a:extLst>
                  <a:ext uri="{FF2B5EF4-FFF2-40B4-BE49-F238E27FC236}">
                    <a16:creationId xmlns:a16="http://schemas.microsoft.com/office/drawing/2014/main" id="{3A91B703-3E32-2938-3FDA-A9875C09E106}"/>
                  </a:ext>
                </a:extLst>
              </p:cNvPr>
              <p:cNvSpPr>
                <a:spLocks noChangeArrowheads="1"/>
              </p:cNvSpPr>
              <p:nvPr/>
            </p:nvSpPr>
            <p:spPr bwMode="auto">
              <a:xfrm>
                <a:off x="5801" y="826"/>
                <a:ext cx="13" cy="227"/>
              </a:xfrm>
              <a:prstGeom prst="rect">
                <a:avLst/>
              </a:prstGeom>
              <a:solidFill>
                <a:srgbClr val="3E9F9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47" name="Rectangle 567">
                <a:extLst>
                  <a:ext uri="{FF2B5EF4-FFF2-40B4-BE49-F238E27FC236}">
                    <a16:creationId xmlns:a16="http://schemas.microsoft.com/office/drawing/2014/main" id="{9BC771AA-657E-C036-D0F6-06CC3970CDC1}"/>
                  </a:ext>
                </a:extLst>
              </p:cNvPr>
              <p:cNvSpPr>
                <a:spLocks noChangeArrowheads="1"/>
              </p:cNvSpPr>
              <p:nvPr/>
            </p:nvSpPr>
            <p:spPr bwMode="auto">
              <a:xfrm>
                <a:off x="5814" y="826"/>
                <a:ext cx="13" cy="227"/>
              </a:xfrm>
              <a:prstGeom prst="rect">
                <a:avLst/>
              </a:prstGeom>
              <a:solidFill>
                <a:srgbClr val="40A0A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48" name="Rectangle 568">
                <a:extLst>
                  <a:ext uri="{FF2B5EF4-FFF2-40B4-BE49-F238E27FC236}">
                    <a16:creationId xmlns:a16="http://schemas.microsoft.com/office/drawing/2014/main" id="{2CB2A1FC-C25C-0BDC-94CB-EDB4A1E5DC84}"/>
                  </a:ext>
                </a:extLst>
              </p:cNvPr>
              <p:cNvSpPr>
                <a:spLocks noChangeArrowheads="1"/>
              </p:cNvSpPr>
              <p:nvPr/>
            </p:nvSpPr>
            <p:spPr bwMode="auto">
              <a:xfrm>
                <a:off x="5827" y="826"/>
                <a:ext cx="12" cy="227"/>
              </a:xfrm>
              <a:prstGeom prst="rect">
                <a:avLst/>
              </a:prstGeom>
              <a:solidFill>
                <a:srgbClr val="42A1A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49" name="Rectangle 569">
                <a:extLst>
                  <a:ext uri="{FF2B5EF4-FFF2-40B4-BE49-F238E27FC236}">
                    <a16:creationId xmlns:a16="http://schemas.microsoft.com/office/drawing/2014/main" id="{0EB48792-80C6-967B-9D2A-560B074E611C}"/>
                  </a:ext>
                </a:extLst>
              </p:cNvPr>
              <p:cNvSpPr>
                <a:spLocks noChangeArrowheads="1"/>
              </p:cNvSpPr>
              <p:nvPr/>
            </p:nvSpPr>
            <p:spPr bwMode="auto">
              <a:xfrm>
                <a:off x="5839" y="826"/>
                <a:ext cx="11" cy="227"/>
              </a:xfrm>
              <a:prstGeom prst="rect">
                <a:avLst/>
              </a:prstGeom>
              <a:solidFill>
                <a:srgbClr val="44A2A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50" name="Rectangle 570">
                <a:extLst>
                  <a:ext uri="{FF2B5EF4-FFF2-40B4-BE49-F238E27FC236}">
                    <a16:creationId xmlns:a16="http://schemas.microsoft.com/office/drawing/2014/main" id="{A4BAC99D-56EC-FF0A-1A13-188A0DD6920D}"/>
                  </a:ext>
                </a:extLst>
              </p:cNvPr>
              <p:cNvSpPr>
                <a:spLocks noChangeArrowheads="1"/>
              </p:cNvSpPr>
              <p:nvPr/>
            </p:nvSpPr>
            <p:spPr bwMode="auto">
              <a:xfrm>
                <a:off x="5850" y="826"/>
                <a:ext cx="11" cy="227"/>
              </a:xfrm>
              <a:prstGeom prst="rect">
                <a:avLst/>
              </a:prstGeom>
              <a:solidFill>
                <a:srgbClr val="46A3A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51" name="Rectangle 571">
                <a:extLst>
                  <a:ext uri="{FF2B5EF4-FFF2-40B4-BE49-F238E27FC236}">
                    <a16:creationId xmlns:a16="http://schemas.microsoft.com/office/drawing/2014/main" id="{1EC9BD21-B12C-2F63-130F-65A834427268}"/>
                  </a:ext>
                </a:extLst>
              </p:cNvPr>
              <p:cNvSpPr>
                <a:spLocks noChangeArrowheads="1"/>
              </p:cNvSpPr>
              <p:nvPr/>
            </p:nvSpPr>
            <p:spPr bwMode="auto">
              <a:xfrm>
                <a:off x="5861" y="826"/>
                <a:ext cx="11" cy="227"/>
              </a:xfrm>
              <a:prstGeom prst="rect">
                <a:avLst/>
              </a:prstGeom>
              <a:solidFill>
                <a:srgbClr val="48A3A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52" name="Rectangle 572">
                <a:extLst>
                  <a:ext uri="{FF2B5EF4-FFF2-40B4-BE49-F238E27FC236}">
                    <a16:creationId xmlns:a16="http://schemas.microsoft.com/office/drawing/2014/main" id="{16BA3263-68B8-3CE2-135D-0E7D6774A16B}"/>
                  </a:ext>
                </a:extLst>
              </p:cNvPr>
              <p:cNvSpPr>
                <a:spLocks noChangeArrowheads="1"/>
              </p:cNvSpPr>
              <p:nvPr/>
            </p:nvSpPr>
            <p:spPr bwMode="auto">
              <a:xfrm>
                <a:off x="5872" y="826"/>
                <a:ext cx="12" cy="227"/>
              </a:xfrm>
              <a:prstGeom prst="rect">
                <a:avLst/>
              </a:prstGeom>
              <a:solidFill>
                <a:srgbClr val="4AA4A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53" name="Rectangle 573">
                <a:extLst>
                  <a:ext uri="{FF2B5EF4-FFF2-40B4-BE49-F238E27FC236}">
                    <a16:creationId xmlns:a16="http://schemas.microsoft.com/office/drawing/2014/main" id="{34928BEA-6EA3-0EF3-24D8-78A2C32533B0}"/>
                  </a:ext>
                </a:extLst>
              </p:cNvPr>
              <p:cNvSpPr>
                <a:spLocks noChangeArrowheads="1"/>
              </p:cNvSpPr>
              <p:nvPr/>
            </p:nvSpPr>
            <p:spPr bwMode="auto">
              <a:xfrm>
                <a:off x="5884" y="826"/>
                <a:ext cx="11" cy="227"/>
              </a:xfrm>
              <a:prstGeom prst="rect">
                <a:avLst/>
              </a:prstGeom>
              <a:solidFill>
                <a:srgbClr val="4CA6A6"/>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54" name="Rectangle 574">
                <a:extLst>
                  <a:ext uri="{FF2B5EF4-FFF2-40B4-BE49-F238E27FC236}">
                    <a16:creationId xmlns:a16="http://schemas.microsoft.com/office/drawing/2014/main" id="{3D47CFB8-18E3-40C3-09B3-ECF44FABD653}"/>
                  </a:ext>
                </a:extLst>
              </p:cNvPr>
              <p:cNvSpPr>
                <a:spLocks noChangeArrowheads="1"/>
              </p:cNvSpPr>
              <p:nvPr/>
            </p:nvSpPr>
            <p:spPr bwMode="auto">
              <a:xfrm>
                <a:off x="5895" y="826"/>
                <a:ext cx="11" cy="227"/>
              </a:xfrm>
              <a:prstGeom prst="rect">
                <a:avLst/>
              </a:prstGeom>
              <a:solidFill>
                <a:srgbClr val="4EA7A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55" name="Rectangle 575">
                <a:extLst>
                  <a:ext uri="{FF2B5EF4-FFF2-40B4-BE49-F238E27FC236}">
                    <a16:creationId xmlns:a16="http://schemas.microsoft.com/office/drawing/2014/main" id="{0E6A3D50-CCA3-6C4C-FC88-03D967FF2665}"/>
                  </a:ext>
                </a:extLst>
              </p:cNvPr>
              <p:cNvSpPr>
                <a:spLocks noChangeArrowheads="1"/>
              </p:cNvSpPr>
              <p:nvPr/>
            </p:nvSpPr>
            <p:spPr bwMode="auto">
              <a:xfrm>
                <a:off x="5906" y="826"/>
                <a:ext cx="12" cy="227"/>
              </a:xfrm>
              <a:prstGeom prst="rect">
                <a:avLst/>
              </a:prstGeom>
              <a:solidFill>
                <a:srgbClr val="50A8A8"/>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56" name="Rectangle 576">
                <a:extLst>
                  <a:ext uri="{FF2B5EF4-FFF2-40B4-BE49-F238E27FC236}">
                    <a16:creationId xmlns:a16="http://schemas.microsoft.com/office/drawing/2014/main" id="{9A06D837-2716-FBC7-DAE5-4EEA020A99B4}"/>
                  </a:ext>
                </a:extLst>
              </p:cNvPr>
              <p:cNvSpPr>
                <a:spLocks noChangeArrowheads="1"/>
              </p:cNvSpPr>
              <p:nvPr/>
            </p:nvSpPr>
            <p:spPr bwMode="auto">
              <a:xfrm>
                <a:off x="5918" y="826"/>
                <a:ext cx="14" cy="227"/>
              </a:xfrm>
              <a:prstGeom prst="rect">
                <a:avLst/>
              </a:prstGeom>
              <a:solidFill>
                <a:srgbClr val="52A9A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57" name="Rectangle 577">
                <a:extLst>
                  <a:ext uri="{FF2B5EF4-FFF2-40B4-BE49-F238E27FC236}">
                    <a16:creationId xmlns:a16="http://schemas.microsoft.com/office/drawing/2014/main" id="{B30FDA65-A4B3-CFF8-9131-4AE5B7BEBB1F}"/>
                  </a:ext>
                </a:extLst>
              </p:cNvPr>
              <p:cNvSpPr>
                <a:spLocks noChangeArrowheads="1"/>
              </p:cNvSpPr>
              <p:nvPr/>
            </p:nvSpPr>
            <p:spPr bwMode="auto">
              <a:xfrm>
                <a:off x="5932" y="826"/>
                <a:ext cx="13" cy="227"/>
              </a:xfrm>
              <a:prstGeom prst="rect">
                <a:avLst/>
              </a:prstGeom>
              <a:solidFill>
                <a:srgbClr val="54AAA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58" name="Rectangle 578">
                <a:extLst>
                  <a:ext uri="{FF2B5EF4-FFF2-40B4-BE49-F238E27FC236}">
                    <a16:creationId xmlns:a16="http://schemas.microsoft.com/office/drawing/2014/main" id="{963B9C62-FA7D-2352-3021-CEC440597A3E}"/>
                  </a:ext>
                </a:extLst>
              </p:cNvPr>
              <p:cNvSpPr>
                <a:spLocks noChangeArrowheads="1"/>
              </p:cNvSpPr>
              <p:nvPr/>
            </p:nvSpPr>
            <p:spPr bwMode="auto">
              <a:xfrm>
                <a:off x="5945" y="826"/>
                <a:ext cx="11" cy="227"/>
              </a:xfrm>
              <a:prstGeom prst="rect">
                <a:avLst/>
              </a:prstGeom>
              <a:solidFill>
                <a:srgbClr val="56ABAB"/>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59" name="Rectangle 579">
                <a:extLst>
                  <a:ext uri="{FF2B5EF4-FFF2-40B4-BE49-F238E27FC236}">
                    <a16:creationId xmlns:a16="http://schemas.microsoft.com/office/drawing/2014/main" id="{F3E12FD8-2C09-11EC-4569-B64BB49CCD9C}"/>
                  </a:ext>
                </a:extLst>
              </p:cNvPr>
              <p:cNvSpPr>
                <a:spLocks noChangeArrowheads="1"/>
              </p:cNvSpPr>
              <p:nvPr/>
            </p:nvSpPr>
            <p:spPr bwMode="auto">
              <a:xfrm>
                <a:off x="5956" y="826"/>
                <a:ext cx="11" cy="227"/>
              </a:xfrm>
              <a:prstGeom prst="rect">
                <a:avLst/>
              </a:prstGeom>
              <a:solidFill>
                <a:srgbClr val="58ACA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60" name="Rectangle 580">
                <a:extLst>
                  <a:ext uri="{FF2B5EF4-FFF2-40B4-BE49-F238E27FC236}">
                    <a16:creationId xmlns:a16="http://schemas.microsoft.com/office/drawing/2014/main" id="{CB5796F5-A295-C17E-29AB-6821CEC7095A}"/>
                  </a:ext>
                </a:extLst>
              </p:cNvPr>
              <p:cNvSpPr>
                <a:spLocks noChangeArrowheads="1"/>
              </p:cNvSpPr>
              <p:nvPr/>
            </p:nvSpPr>
            <p:spPr bwMode="auto">
              <a:xfrm>
                <a:off x="5967" y="826"/>
                <a:ext cx="11" cy="227"/>
              </a:xfrm>
              <a:prstGeom prst="rect">
                <a:avLst/>
              </a:prstGeom>
              <a:solidFill>
                <a:srgbClr val="5AAD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61" name="Rectangle 581">
                <a:extLst>
                  <a:ext uri="{FF2B5EF4-FFF2-40B4-BE49-F238E27FC236}">
                    <a16:creationId xmlns:a16="http://schemas.microsoft.com/office/drawing/2014/main" id="{32720FA9-7C9B-721F-2722-D34701E78EE2}"/>
                  </a:ext>
                </a:extLst>
              </p:cNvPr>
              <p:cNvSpPr>
                <a:spLocks noChangeArrowheads="1"/>
              </p:cNvSpPr>
              <p:nvPr/>
            </p:nvSpPr>
            <p:spPr bwMode="auto">
              <a:xfrm>
                <a:off x="5978" y="826"/>
                <a:ext cx="12" cy="227"/>
              </a:xfrm>
              <a:prstGeom prst="rect">
                <a:avLst/>
              </a:prstGeom>
              <a:solidFill>
                <a:srgbClr val="5CADA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62" name="Rectangle 582">
                <a:extLst>
                  <a:ext uri="{FF2B5EF4-FFF2-40B4-BE49-F238E27FC236}">
                    <a16:creationId xmlns:a16="http://schemas.microsoft.com/office/drawing/2014/main" id="{0623FEC0-A346-F805-AF65-9672AA9F4CA3}"/>
                  </a:ext>
                </a:extLst>
              </p:cNvPr>
              <p:cNvSpPr>
                <a:spLocks noChangeArrowheads="1"/>
              </p:cNvSpPr>
              <p:nvPr/>
            </p:nvSpPr>
            <p:spPr bwMode="auto">
              <a:xfrm>
                <a:off x="5990" y="826"/>
                <a:ext cx="11" cy="227"/>
              </a:xfrm>
              <a:prstGeom prst="rect">
                <a:avLst/>
              </a:prstGeom>
              <a:solidFill>
                <a:srgbClr val="5EAEA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63" name="Rectangle 583">
                <a:extLst>
                  <a:ext uri="{FF2B5EF4-FFF2-40B4-BE49-F238E27FC236}">
                    <a16:creationId xmlns:a16="http://schemas.microsoft.com/office/drawing/2014/main" id="{C546BAF3-02EF-23BE-6C5A-526AC180931C}"/>
                  </a:ext>
                </a:extLst>
              </p:cNvPr>
              <p:cNvSpPr>
                <a:spLocks noChangeArrowheads="1"/>
              </p:cNvSpPr>
              <p:nvPr/>
            </p:nvSpPr>
            <p:spPr bwMode="auto">
              <a:xfrm>
                <a:off x="6001" y="826"/>
                <a:ext cx="9" cy="227"/>
              </a:xfrm>
              <a:prstGeom prst="rect">
                <a:avLst/>
              </a:prstGeom>
              <a:solidFill>
                <a:srgbClr val="5FB0B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64" name="Rectangle 584">
                <a:extLst>
                  <a:ext uri="{FF2B5EF4-FFF2-40B4-BE49-F238E27FC236}">
                    <a16:creationId xmlns:a16="http://schemas.microsoft.com/office/drawing/2014/main" id="{B00C2445-9B20-C1CB-09DE-112BA59C1A6E}"/>
                  </a:ext>
                </a:extLst>
              </p:cNvPr>
              <p:cNvSpPr>
                <a:spLocks noChangeArrowheads="1"/>
              </p:cNvSpPr>
              <p:nvPr/>
            </p:nvSpPr>
            <p:spPr bwMode="auto">
              <a:xfrm>
                <a:off x="6010" y="826"/>
                <a:ext cx="10" cy="227"/>
              </a:xfrm>
              <a:prstGeom prst="rect">
                <a:avLst/>
              </a:prstGeom>
              <a:solidFill>
                <a:srgbClr val="61B0B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65" name="Rectangle 585">
                <a:extLst>
                  <a:ext uri="{FF2B5EF4-FFF2-40B4-BE49-F238E27FC236}">
                    <a16:creationId xmlns:a16="http://schemas.microsoft.com/office/drawing/2014/main" id="{F225D668-4CEA-62B7-A5EC-C97D53398F54}"/>
                  </a:ext>
                </a:extLst>
              </p:cNvPr>
              <p:cNvSpPr>
                <a:spLocks noChangeArrowheads="1"/>
              </p:cNvSpPr>
              <p:nvPr/>
            </p:nvSpPr>
            <p:spPr bwMode="auto">
              <a:xfrm>
                <a:off x="6020" y="826"/>
                <a:ext cx="9" cy="227"/>
              </a:xfrm>
              <a:prstGeom prst="rect">
                <a:avLst/>
              </a:prstGeom>
              <a:solidFill>
                <a:srgbClr val="62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66" name="Rectangle 586">
                <a:extLst>
                  <a:ext uri="{FF2B5EF4-FFF2-40B4-BE49-F238E27FC236}">
                    <a16:creationId xmlns:a16="http://schemas.microsoft.com/office/drawing/2014/main" id="{04120088-7555-D275-E7CC-3F75EAAF918F}"/>
                  </a:ext>
                </a:extLst>
              </p:cNvPr>
              <p:cNvSpPr>
                <a:spLocks noChangeArrowheads="1"/>
              </p:cNvSpPr>
              <p:nvPr/>
            </p:nvSpPr>
            <p:spPr bwMode="auto">
              <a:xfrm>
                <a:off x="6029" y="826"/>
                <a:ext cx="11" cy="227"/>
              </a:xfrm>
              <a:prstGeom prst="rect">
                <a:avLst/>
              </a:prstGeom>
              <a:solidFill>
                <a:srgbClr val="64B2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67" name="Rectangle 587">
                <a:extLst>
                  <a:ext uri="{FF2B5EF4-FFF2-40B4-BE49-F238E27FC236}">
                    <a16:creationId xmlns:a16="http://schemas.microsoft.com/office/drawing/2014/main" id="{FF394E70-2F7B-3682-B05F-F9D7DCB0532B}"/>
                  </a:ext>
                </a:extLst>
              </p:cNvPr>
              <p:cNvSpPr>
                <a:spLocks noChangeArrowheads="1"/>
              </p:cNvSpPr>
              <p:nvPr/>
            </p:nvSpPr>
            <p:spPr bwMode="auto">
              <a:xfrm>
                <a:off x="6040" y="826"/>
                <a:ext cx="10" cy="227"/>
              </a:xfrm>
              <a:prstGeom prst="rect">
                <a:avLst/>
              </a:prstGeom>
              <a:solidFill>
                <a:srgbClr val="66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68" name="Rectangle 588">
                <a:extLst>
                  <a:ext uri="{FF2B5EF4-FFF2-40B4-BE49-F238E27FC236}">
                    <a16:creationId xmlns:a16="http://schemas.microsoft.com/office/drawing/2014/main" id="{5A64D27B-829E-BA50-0F76-35B47A14C7B3}"/>
                  </a:ext>
                </a:extLst>
              </p:cNvPr>
              <p:cNvSpPr>
                <a:spLocks noChangeArrowheads="1"/>
              </p:cNvSpPr>
              <p:nvPr/>
            </p:nvSpPr>
            <p:spPr bwMode="auto">
              <a:xfrm>
                <a:off x="6050" y="826"/>
                <a:ext cx="12" cy="227"/>
              </a:xfrm>
              <a:prstGeom prst="rect">
                <a:avLst/>
              </a:prstGeom>
              <a:solidFill>
                <a:srgbClr val="68B4B4"/>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69" name="Rectangle 589">
                <a:extLst>
                  <a:ext uri="{FF2B5EF4-FFF2-40B4-BE49-F238E27FC236}">
                    <a16:creationId xmlns:a16="http://schemas.microsoft.com/office/drawing/2014/main" id="{CC2F1F27-7534-F3F6-BE6E-0274BC285813}"/>
                  </a:ext>
                </a:extLst>
              </p:cNvPr>
              <p:cNvSpPr>
                <a:spLocks noChangeArrowheads="1"/>
              </p:cNvSpPr>
              <p:nvPr/>
            </p:nvSpPr>
            <p:spPr bwMode="auto">
              <a:xfrm>
                <a:off x="6062" y="826"/>
                <a:ext cx="2" cy="227"/>
              </a:xfrm>
              <a:prstGeom prst="rect">
                <a:avLst/>
              </a:prstGeom>
              <a:solidFill>
                <a:srgbClr val="6AB5B5"/>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70" name="Rectangle 590">
                <a:extLst>
                  <a:ext uri="{FF2B5EF4-FFF2-40B4-BE49-F238E27FC236}">
                    <a16:creationId xmlns:a16="http://schemas.microsoft.com/office/drawing/2014/main" id="{5226630C-9DB9-3BB4-3DF7-E00C03135CF1}"/>
                  </a:ext>
                </a:extLst>
              </p:cNvPr>
              <p:cNvSpPr>
                <a:spLocks noChangeArrowheads="1"/>
              </p:cNvSpPr>
              <p:nvPr/>
            </p:nvSpPr>
            <p:spPr bwMode="auto">
              <a:xfrm>
                <a:off x="5441" y="827"/>
                <a:ext cx="624" cy="226"/>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271" name="Rectangle 591">
                <a:extLst>
                  <a:ext uri="{FF2B5EF4-FFF2-40B4-BE49-F238E27FC236}">
                    <a16:creationId xmlns:a16="http://schemas.microsoft.com/office/drawing/2014/main" id="{D3D64066-8B60-D9F6-A420-A3FD08C14DBC}"/>
                  </a:ext>
                </a:extLst>
              </p:cNvPr>
              <p:cNvSpPr>
                <a:spLocks noChangeArrowheads="1"/>
              </p:cNvSpPr>
              <p:nvPr/>
            </p:nvSpPr>
            <p:spPr bwMode="auto">
              <a:xfrm>
                <a:off x="5525" y="898"/>
                <a:ext cx="521"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b="1">
                    <a:solidFill>
                      <a:srgbClr val="FFFFFF"/>
                    </a:solidFill>
                    <a:latin typeface="Arial" panose="020B0604020202020204" pitchFamily="34" charset="0"/>
                  </a:rPr>
                  <a:t>Post DFSS Steps</a:t>
                </a:r>
                <a:endParaRPr lang="en-US" altLang="en-US" sz="1300"/>
              </a:p>
            </p:txBody>
          </p:sp>
          <p:sp>
            <p:nvSpPr>
              <p:cNvPr id="584272" name="Rectangle 592">
                <a:extLst>
                  <a:ext uri="{FF2B5EF4-FFF2-40B4-BE49-F238E27FC236}">
                    <a16:creationId xmlns:a16="http://schemas.microsoft.com/office/drawing/2014/main" id="{55411B94-F702-306F-5AEE-E12C7E7A50E2}"/>
                  </a:ext>
                </a:extLst>
              </p:cNvPr>
              <p:cNvSpPr>
                <a:spLocks noChangeArrowheads="1"/>
              </p:cNvSpPr>
              <p:nvPr/>
            </p:nvSpPr>
            <p:spPr bwMode="auto">
              <a:xfrm>
                <a:off x="5580" y="1241"/>
                <a:ext cx="554" cy="302"/>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73" name="Rectangle 593">
                <a:extLst>
                  <a:ext uri="{FF2B5EF4-FFF2-40B4-BE49-F238E27FC236}">
                    <a16:creationId xmlns:a16="http://schemas.microsoft.com/office/drawing/2014/main" id="{7A5EBF52-C8C5-F139-4F2C-1AC553995488}"/>
                  </a:ext>
                </a:extLst>
              </p:cNvPr>
              <p:cNvSpPr>
                <a:spLocks noChangeArrowheads="1"/>
              </p:cNvSpPr>
              <p:nvPr/>
            </p:nvSpPr>
            <p:spPr bwMode="auto">
              <a:xfrm>
                <a:off x="5580" y="1241"/>
                <a:ext cx="554" cy="302"/>
              </a:xfrm>
              <a:prstGeom prst="rect">
                <a:avLst/>
              </a:prstGeom>
              <a:noFill/>
              <a:ln w="3175">
                <a:solidFill>
                  <a:srgbClr val="B3B3B3"/>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274" name="Rectangle 594">
                <a:extLst>
                  <a:ext uri="{FF2B5EF4-FFF2-40B4-BE49-F238E27FC236}">
                    <a16:creationId xmlns:a16="http://schemas.microsoft.com/office/drawing/2014/main" id="{75118289-8F2B-7BA0-968C-62B448314CE4}"/>
                  </a:ext>
                </a:extLst>
              </p:cNvPr>
              <p:cNvSpPr>
                <a:spLocks noChangeArrowheads="1"/>
              </p:cNvSpPr>
              <p:nvPr/>
            </p:nvSpPr>
            <p:spPr bwMode="auto">
              <a:xfrm>
                <a:off x="5510" y="1166"/>
                <a:ext cx="555" cy="302"/>
              </a:xfrm>
              <a:prstGeom prst="rect">
                <a:avLst/>
              </a:prstGeom>
              <a:solidFill>
                <a:srgbClr val="C4F2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75" name="Rectangle 595">
                <a:extLst>
                  <a:ext uri="{FF2B5EF4-FFF2-40B4-BE49-F238E27FC236}">
                    <a16:creationId xmlns:a16="http://schemas.microsoft.com/office/drawing/2014/main" id="{13172A9B-EBE0-C1CC-7675-42434925CE6A}"/>
                  </a:ext>
                </a:extLst>
              </p:cNvPr>
              <p:cNvSpPr>
                <a:spLocks noChangeArrowheads="1"/>
              </p:cNvSpPr>
              <p:nvPr/>
            </p:nvSpPr>
            <p:spPr bwMode="auto">
              <a:xfrm>
                <a:off x="5510" y="1166"/>
                <a:ext cx="555" cy="302"/>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276" name="Rectangle 596">
                <a:extLst>
                  <a:ext uri="{FF2B5EF4-FFF2-40B4-BE49-F238E27FC236}">
                    <a16:creationId xmlns:a16="http://schemas.microsoft.com/office/drawing/2014/main" id="{CE8637A0-EB7E-9F5B-D015-5E3F6238BD3F}"/>
                  </a:ext>
                </a:extLst>
              </p:cNvPr>
              <p:cNvSpPr>
                <a:spLocks noChangeArrowheads="1"/>
              </p:cNvSpPr>
              <p:nvPr/>
            </p:nvSpPr>
            <p:spPr bwMode="auto">
              <a:xfrm>
                <a:off x="5638" y="1197"/>
                <a:ext cx="351"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Evaluate &amp;</a:t>
                </a:r>
                <a:endParaRPr lang="en-US" altLang="en-US" sz="1300"/>
              </a:p>
            </p:txBody>
          </p:sp>
          <p:sp>
            <p:nvSpPr>
              <p:cNvPr id="584277" name="Rectangle 597">
                <a:extLst>
                  <a:ext uri="{FF2B5EF4-FFF2-40B4-BE49-F238E27FC236}">
                    <a16:creationId xmlns:a16="http://schemas.microsoft.com/office/drawing/2014/main" id="{68717CAD-7B46-0016-8739-F82FAE0AFAF1}"/>
                  </a:ext>
                </a:extLst>
              </p:cNvPr>
              <p:cNvSpPr>
                <a:spLocks noChangeArrowheads="1"/>
              </p:cNvSpPr>
              <p:nvPr/>
            </p:nvSpPr>
            <p:spPr bwMode="auto">
              <a:xfrm>
                <a:off x="5629" y="1278"/>
                <a:ext cx="369"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Respond to</a:t>
                </a:r>
                <a:endParaRPr lang="en-US" altLang="en-US" sz="1300"/>
              </a:p>
            </p:txBody>
          </p:sp>
          <p:sp>
            <p:nvSpPr>
              <p:cNvPr id="584278" name="Rectangle 598">
                <a:extLst>
                  <a:ext uri="{FF2B5EF4-FFF2-40B4-BE49-F238E27FC236}">
                    <a16:creationId xmlns:a16="http://schemas.microsoft.com/office/drawing/2014/main" id="{8C559B71-8CA2-5AB5-1C98-37463C14198B}"/>
                  </a:ext>
                </a:extLst>
              </p:cNvPr>
              <p:cNvSpPr>
                <a:spLocks noChangeArrowheads="1"/>
              </p:cNvSpPr>
              <p:nvPr/>
            </p:nvSpPr>
            <p:spPr bwMode="auto">
              <a:xfrm>
                <a:off x="5541" y="1358"/>
                <a:ext cx="560"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Change Requests</a:t>
                </a:r>
                <a:endParaRPr lang="en-US" altLang="en-US" sz="1300"/>
              </a:p>
            </p:txBody>
          </p:sp>
          <p:sp>
            <p:nvSpPr>
              <p:cNvPr id="584279" name="Rectangle 599">
                <a:extLst>
                  <a:ext uri="{FF2B5EF4-FFF2-40B4-BE49-F238E27FC236}">
                    <a16:creationId xmlns:a16="http://schemas.microsoft.com/office/drawing/2014/main" id="{37FFFA42-7EF5-6A9D-C918-FBE35E99EBA8}"/>
                  </a:ext>
                </a:extLst>
              </p:cNvPr>
              <p:cNvSpPr>
                <a:spLocks noChangeArrowheads="1"/>
              </p:cNvSpPr>
              <p:nvPr/>
            </p:nvSpPr>
            <p:spPr bwMode="auto">
              <a:xfrm>
                <a:off x="5580" y="1618"/>
                <a:ext cx="554" cy="302"/>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80" name="Rectangle 600">
                <a:extLst>
                  <a:ext uri="{FF2B5EF4-FFF2-40B4-BE49-F238E27FC236}">
                    <a16:creationId xmlns:a16="http://schemas.microsoft.com/office/drawing/2014/main" id="{BCE9FA42-0174-9030-16E1-92E7139FDE8F}"/>
                  </a:ext>
                </a:extLst>
              </p:cNvPr>
              <p:cNvSpPr>
                <a:spLocks noChangeArrowheads="1"/>
              </p:cNvSpPr>
              <p:nvPr/>
            </p:nvSpPr>
            <p:spPr bwMode="auto">
              <a:xfrm>
                <a:off x="5580" y="1618"/>
                <a:ext cx="554" cy="302"/>
              </a:xfrm>
              <a:prstGeom prst="rect">
                <a:avLst/>
              </a:prstGeom>
              <a:noFill/>
              <a:ln w="3175">
                <a:solidFill>
                  <a:srgbClr val="B3B3B3"/>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281" name="Rectangle 601">
                <a:extLst>
                  <a:ext uri="{FF2B5EF4-FFF2-40B4-BE49-F238E27FC236}">
                    <a16:creationId xmlns:a16="http://schemas.microsoft.com/office/drawing/2014/main" id="{6BB4428F-5C66-1C47-EEA7-3B2BF648E038}"/>
                  </a:ext>
                </a:extLst>
              </p:cNvPr>
              <p:cNvSpPr>
                <a:spLocks noChangeArrowheads="1"/>
              </p:cNvSpPr>
              <p:nvPr/>
            </p:nvSpPr>
            <p:spPr bwMode="auto">
              <a:xfrm>
                <a:off x="5510" y="1543"/>
                <a:ext cx="555" cy="302"/>
              </a:xfrm>
              <a:prstGeom prst="rect">
                <a:avLst/>
              </a:prstGeom>
              <a:solidFill>
                <a:srgbClr val="C4F2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82" name="Rectangle 602">
                <a:extLst>
                  <a:ext uri="{FF2B5EF4-FFF2-40B4-BE49-F238E27FC236}">
                    <a16:creationId xmlns:a16="http://schemas.microsoft.com/office/drawing/2014/main" id="{06981F0E-889A-85BD-B79D-60AE61D20159}"/>
                  </a:ext>
                </a:extLst>
              </p:cNvPr>
              <p:cNvSpPr>
                <a:spLocks noChangeArrowheads="1"/>
              </p:cNvSpPr>
              <p:nvPr/>
            </p:nvSpPr>
            <p:spPr bwMode="auto">
              <a:xfrm>
                <a:off x="5510" y="1543"/>
                <a:ext cx="555" cy="302"/>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283" name="Rectangle 603">
                <a:extLst>
                  <a:ext uri="{FF2B5EF4-FFF2-40B4-BE49-F238E27FC236}">
                    <a16:creationId xmlns:a16="http://schemas.microsoft.com/office/drawing/2014/main" id="{EAEF6355-B54C-6450-3786-187E9E78BF47}"/>
                  </a:ext>
                </a:extLst>
              </p:cNvPr>
              <p:cNvSpPr>
                <a:spLocks noChangeArrowheads="1"/>
              </p:cNvSpPr>
              <p:nvPr/>
            </p:nvSpPr>
            <p:spPr bwMode="auto">
              <a:xfrm>
                <a:off x="5528" y="1655"/>
                <a:ext cx="58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Perform Post Audit</a:t>
                </a:r>
                <a:endParaRPr lang="en-US" altLang="en-US" sz="1300"/>
              </a:p>
            </p:txBody>
          </p:sp>
          <p:sp>
            <p:nvSpPr>
              <p:cNvPr id="584284" name="Rectangle 604">
                <a:extLst>
                  <a:ext uri="{FF2B5EF4-FFF2-40B4-BE49-F238E27FC236}">
                    <a16:creationId xmlns:a16="http://schemas.microsoft.com/office/drawing/2014/main" id="{C08F4F33-4EDE-0C5B-0194-43314B67E32B}"/>
                  </a:ext>
                </a:extLst>
              </p:cNvPr>
              <p:cNvSpPr>
                <a:spLocks noChangeArrowheads="1"/>
              </p:cNvSpPr>
              <p:nvPr/>
            </p:nvSpPr>
            <p:spPr bwMode="auto">
              <a:xfrm>
                <a:off x="1211" y="2485"/>
                <a:ext cx="554" cy="302"/>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85" name="Rectangle 605">
                <a:extLst>
                  <a:ext uri="{FF2B5EF4-FFF2-40B4-BE49-F238E27FC236}">
                    <a16:creationId xmlns:a16="http://schemas.microsoft.com/office/drawing/2014/main" id="{AE69C965-B66F-08F7-E484-F2F0C63BD7D1}"/>
                  </a:ext>
                </a:extLst>
              </p:cNvPr>
              <p:cNvSpPr>
                <a:spLocks noChangeArrowheads="1"/>
              </p:cNvSpPr>
              <p:nvPr/>
            </p:nvSpPr>
            <p:spPr bwMode="auto">
              <a:xfrm>
                <a:off x="1211" y="2485"/>
                <a:ext cx="554" cy="302"/>
              </a:xfrm>
              <a:prstGeom prst="rect">
                <a:avLst/>
              </a:prstGeom>
              <a:noFill/>
              <a:ln w="3175">
                <a:solidFill>
                  <a:srgbClr val="B3B3B3"/>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286" name="Rectangle 606">
                <a:extLst>
                  <a:ext uri="{FF2B5EF4-FFF2-40B4-BE49-F238E27FC236}">
                    <a16:creationId xmlns:a16="http://schemas.microsoft.com/office/drawing/2014/main" id="{3A07BBF6-61FB-1D8E-5BD9-B114FAF89F50}"/>
                  </a:ext>
                </a:extLst>
              </p:cNvPr>
              <p:cNvSpPr>
                <a:spLocks noChangeArrowheads="1"/>
              </p:cNvSpPr>
              <p:nvPr/>
            </p:nvSpPr>
            <p:spPr bwMode="auto">
              <a:xfrm>
                <a:off x="1141" y="2410"/>
                <a:ext cx="555" cy="301"/>
              </a:xfrm>
              <a:prstGeom prst="rect">
                <a:avLst/>
              </a:prstGeom>
              <a:solidFill>
                <a:srgbClr val="C4F2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87" name="Rectangle 607">
                <a:extLst>
                  <a:ext uri="{FF2B5EF4-FFF2-40B4-BE49-F238E27FC236}">
                    <a16:creationId xmlns:a16="http://schemas.microsoft.com/office/drawing/2014/main" id="{0A634DA0-97D2-F34F-1996-006F7B1F04EB}"/>
                  </a:ext>
                </a:extLst>
              </p:cNvPr>
              <p:cNvSpPr>
                <a:spLocks noChangeArrowheads="1"/>
              </p:cNvSpPr>
              <p:nvPr/>
            </p:nvSpPr>
            <p:spPr bwMode="auto">
              <a:xfrm>
                <a:off x="1141" y="2410"/>
                <a:ext cx="555" cy="301"/>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288" name="Rectangle 608">
                <a:extLst>
                  <a:ext uri="{FF2B5EF4-FFF2-40B4-BE49-F238E27FC236}">
                    <a16:creationId xmlns:a16="http://schemas.microsoft.com/office/drawing/2014/main" id="{363DD4A2-0725-A1F4-EDEB-BDD0C80A877D}"/>
                  </a:ext>
                </a:extLst>
              </p:cNvPr>
              <p:cNvSpPr>
                <a:spLocks noChangeArrowheads="1"/>
              </p:cNvSpPr>
              <p:nvPr/>
            </p:nvSpPr>
            <p:spPr bwMode="auto">
              <a:xfrm>
                <a:off x="1324" y="2482"/>
                <a:ext cx="231"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Gather</a:t>
                </a:r>
                <a:endParaRPr lang="en-US" altLang="en-US" sz="1300"/>
              </a:p>
            </p:txBody>
          </p:sp>
          <p:sp>
            <p:nvSpPr>
              <p:cNvPr id="584289" name="Rectangle 609">
                <a:extLst>
                  <a:ext uri="{FF2B5EF4-FFF2-40B4-BE49-F238E27FC236}">
                    <a16:creationId xmlns:a16="http://schemas.microsoft.com/office/drawing/2014/main" id="{77D5F5C9-451D-3413-3549-87215D720AE9}"/>
                  </a:ext>
                </a:extLst>
              </p:cNvPr>
              <p:cNvSpPr>
                <a:spLocks noChangeArrowheads="1"/>
              </p:cNvSpPr>
              <p:nvPr/>
            </p:nvSpPr>
            <p:spPr bwMode="auto">
              <a:xfrm>
                <a:off x="1226" y="2562"/>
                <a:ext cx="443"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Requirements</a:t>
                </a:r>
                <a:endParaRPr lang="en-US" altLang="en-US" sz="1300"/>
              </a:p>
            </p:txBody>
          </p:sp>
        </p:grpSp>
        <p:sp>
          <p:nvSpPr>
            <p:cNvPr id="584290" name="Rectangle 610">
              <a:extLst>
                <a:ext uri="{FF2B5EF4-FFF2-40B4-BE49-F238E27FC236}">
                  <a16:creationId xmlns:a16="http://schemas.microsoft.com/office/drawing/2014/main" id="{FCA1E62D-ACB6-9CFC-F2D5-1DFE7599257C}"/>
                </a:ext>
              </a:extLst>
            </p:cNvPr>
            <p:cNvSpPr>
              <a:spLocks noChangeArrowheads="1"/>
            </p:cNvSpPr>
            <p:nvPr/>
          </p:nvSpPr>
          <p:spPr bwMode="auto">
            <a:xfrm>
              <a:off x="1211" y="2938"/>
              <a:ext cx="554" cy="301"/>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91" name="Rectangle 611">
              <a:extLst>
                <a:ext uri="{FF2B5EF4-FFF2-40B4-BE49-F238E27FC236}">
                  <a16:creationId xmlns:a16="http://schemas.microsoft.com/office/drawing/2014/main" id="{12F801F5-C5C9-F4C1-ED6B-8061A662FF45}"/>
                </a:ext>
              </a:extLst>
            </p:cNvPr>
            <p:cNvSpPr>
              <a:spLocks noChangeArrowheads="1"/>
            </p:cNvSpPr>
            <p:nvPr/>
          </p:nvSpPr>
          <p:spPr bwMode="auto">
            <a:xfrm>
              <a:off x="1211" y="2938"/>
              <a:ext cx="554" cy="301"/>
            </a:xfrm>
            <a:prstGeom prst="rect">
              <a:avLst/>
            </a:prstGeom>
            <a:noFill/>
            <a:ln w="3175">
              <a:solidFill>
                <a:srgbClr val="B3B3B3"/>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292" name="Rectangle 612">
              <a:extLst>
                <a:ext uri="{FF2B5EF4-FFF2-40B4-BE49-F238E27FC236}">
                  <a16:creationId xmlns:a16="http://schemas.microsoft.com/office/drawing/2014/main" id="{4513CD51-A4E6-8BAE-6D1E-A20B83F54D9B}"/>
                </a:ext>
              </a:extLst>
            </p:cNvPr>
            <p:cNvSpPr>
              <a:spLocks noChangeArrowheads="1"/>
            </p:cNvSpPr>
            <p:nvPr/>
          </p:nvSpPr>
          <p:spPr bwMode="auto">
            <a:xfrm>
              <a:off x="1141" y="2862"/>
              <a:ext cx="555" cy="302"/>
            </a:xfrm>
            <a:prstGeom prst="rect">
              <a:avLst/>
            </a:prstGeom>
            <a:solidFill>
              <a:srgbClr val="C4F2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93" name="Rectangle 613">
              <a:extLst>
                <a:ext uri="{FF2B5EF4-FFF2-40B4-BE49-F238E27FC236}">
                  <a16:creationId xmlns:a16="http://schemas.microsoft.com/office/drawing/2014/main" id="{E890AD6B-DB61-DFD8-E710-AC6A4139B6D0}"/>
                </a:ext>
              </a:extLst>
            </p:cNvPr>
            <p:cNvSpPr>
              <a:spLocks noChangeArrowheads="1"/>
            </p:cNvSpPr>
            <p:nvPr/>
          </p:nvSpPr>
          <p:spPr bwMode="auto">
            <a:xfrm>
              <a:off x="1141" y="2862"/>
              <a:ext cx="555" cy="302"/>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294" name="Rectangle 614">
              <a:extLst>
                <a:ext uri="{FF2B5EF4-FFF2-40B4-BE49-F238E27FC236}">
                  <a16:creationId xmlns:a16="http://schemas.microsoft.com/office/drawing/2014/main" id="{EE4BCFCE-74DD-3C45-3B68-A99D4984CC6E}"/>
                </a:ext>
              </a:extLst>
            </p:cNvPr>
            <p:cNvSpPr>
              <a:spLocks noChangeArrowheads="1"/>
            </p:cNvSpPr>
            <p:nvPr/>
          </p:nvSpPr>
          <p:spPr bwMode="auto">
            <a:xfrm>
              <a:off x="1165" y="2975"/>
              <a:ext cx="575"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Customer Surveys</a:t>
              </a:r>
              <a:endParaRPr lang="en-US" altLang="en-US" sz="1300"/>
            </a:p>
          </p:txBody>
        </p:sp>
        <p:sp>
          <p:nvSpPr>
            <p:cNvPr id="584295" name="Rectangle 615">
              <a:extLst>
                <a:ext uri="{FF2B5EF4-FFF2-40B4-BE49-F238E27FC236}">
                  <a16:creationId xmlns:a16="http://schemas.microsoft.com/office/drawing/2014/main" id="{13FF36EF-B78E-2C34-B494-A94382F4BDAA}"/>
                </a:ext>
              </a:extLst>
            </p:cNvPr>
            <p:cNvSpPr>
              <a:spLocks noChangeArrowheads="1"/>
            </p:cNvSpPr>
            <p:nvPr/>
          </p:nvSpPr>
          <p:spPr bwMode="auto">
            <a:xfrm>
              <a:off x="2043" y="1241"/>
              <a:ext cx="555" cy="302"/>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96" name="Rectangle 616">
              <a:extLst>
                <a:ext uri="{FF2B5EF4-FFF2-40B4-BE49-F238E27FC236}">
                  <a16:creationId xmlns:a16="http://schemas.microsoft.com/office/drawing/2014/main" id="{EC832C74-B51D-2D58-9333-D242F7C92C60}"/>
                </a:ext>
              </a:extLst>
            </p:cNvPr>
            <p:cNvSpPr>
              <a:spLocks noChangeArrowheads="1"/>
            </p:cNvSpPr>
            <p:nvPr/>
          </p:nvSpPr>
          <p:spPr bwMode="auto">
            <a:xfrm>
              <a:off x="2043" y="1241"/>
              <a:ext cx="555" cy="302"/>
            </a:xfrm>
            <a:prstGeom prst="rect">
              <a:avLst/>
            </a:prstGeom>
            <a:noFill/>
            <a:ln w="3175">
              <a:solidFill>
                <a:srgbClr val="B3B3B3"/>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297" name="Rectangle 617">
              <a:extLst>
                <a:ext uri="{FF2B5EF4-FFF2-40B4-BE49-F238E27FC236}">
                  <a16:creationId xmlns:a16="http://schemas.microsoft.com/office/drawing/2014/main" id="{C9BBF9FD-F53D-AEDB-6ED2-6F71F8E6C072}"/>
                </a:ext>
              </a:extLst>
            </p:cNvPr>
            <p:cNvSpPr>
              <a:spLocks noChangeArrowheads="1"/>
            </p:cNvSpPr>
            <p:nvPr/>
          </p:nvSpPr>
          <p:spPr bwMode="auto">
            <a:xfrm>
              <a:off x="1973" y="1166"/>
              <a:ext cx="555" cy="302"/>
            </a:xfrm>
            <a:prstGeom prst="rect">
              <a:avLst/>
            </a:prstGeom>
            <a:solidFill>
              <a:srgbClr val="C4F2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298" name="Rectangle 618">
              <a:extLst>
                <a:ext uri="{FF2B5EF4-FFF2-40B4-BE49-F238E27FC236}">
                  <a16:creationId xmlns:a16="http://schemas.microsoft.com/office/drawing/2014/main" id="{002A82B3-6B22-A576-79DE-9E2DFE9D5D0F}"/>
                </a:ext>
              </a:extLst>
            </p:cNvPr>
            <p:cNvSpPr>
              <a:spLocks noChangeArrowheads="1"/>
            </p:cNvSpPr>
            <p:nvPr/>
          </p:nvSpPr>
          <p:spPr bwMode="auto">
            <a:xfrm>
              <a:off x="1973" y="1166"/>
              <a:ext cx="555" cy="302"/>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299" name="Rectangle 619">
              <a:extLst>
                <a:ext uri="{FF2B5EF4-FFF2-40B4-BE49-F238E27FC236}">
                  <a16:creationId xmlns:a16="http://schemas.microsoft.com/office/drawing/2014/main" id="{791697C1-6B21-3B51-6C65-76D82C77CB58}"/>
                </a:ext>
              </a:extLst>
            </p:cNvPr>
            <p:cNvSpPr>
              <a:spLocks noChangeArrowheads="1"/>
            </p:cNvSpPr>
            <p:nvPr/>
          </p:nvSpPr>
          <p:spPr bwMode="auto">
            <a:xfrm>
              <a:off x="2149" y="1237"/>
              <a:ext cx="24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Specify</a:t>
              </a:r>
              <a:endParaRPr lang="en-US" altLang="en-US" sz="1300"/>
            </a:p>
          </p:txBody>
        </p:sp>
        <p:sp>
          <p:nvSpPr>
            <p:cNvPr id="584300" name="Rectangle 620">
              <a:extLst>
                <a:ext uri="{FF2B5EF4-FFF2-40B4-BE49-F238E27FC236}">
                  <a16:creationId xmlns:a16="http://schemas.microsoft.com/office/drawing/2014/main" id="{CECF5F84-5C68-60E0-3275-0069A4D9BB89}"/>
                </a:ext>
              </a:extLst>
            </p:cNvPr>
            <p:cNvSpPr>
              <a:spLocks noChangeArrowheads="1"/>
            </p:cNvSpPr>
            <p:nvPr/>
          </p:nvSpPr>
          <p:spPr bwMode="auto">
            <a:xfrm>
              <a:off x="2058" y="1318"/>
              <a:ext cx="443"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Requirements</a:t>
              </a:r>
              <a:endParaRPr lang="en-US" altLang="en-US" sz="1300"/>
            </a:p>
          </p:txBody>
        </p:sp>
        <p:sp>
          <p:nvSpPr>
            <p:cNvPr id="584301" name="Rectangle 621">
              <a:extLst>
                <a:ext uri="{FF2B5EF4-FFF2-40B4-BE49-F238E27FC236}">
                  <a16:creationId xmlns:a16="http://schemas.microsoft.com/office/drawing/2014/main" id="{C2C5EC85-25CC-D777-0D20-C267A8D6303E}"/>
                </a:ext>
              </a:extLst>
            </p:cNvPr>
            <p:cNvSpPr>
              <a:spLocks noChangeArrowheads="1"/>
            </p:cNvSpPr>
            <p:nvPr/>
          </p:nvSpPr>
          <p:spPr bwMode="auto">
            <a:xfrm>
              <a:off x="2875" y="2448"/>
              <a:ext cx="555" cy="339"/>
            </a:xfrm>
            <a:prstGeom prst="rect">
              <a:avLst/>
            </a:prstGeom>
            <a:solidFill>
              <a:srgbClr val="B3B3B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302" name="Rectangle 622">
              <a:extLst>
                <a:ext uri="{FF2B5EF4-FFF2-40B4-BE49-F238E27FC236}">
                  <a16:creationId xmlns:a16="http://schemas.microsoft.com/office/drawing/2014/main" id="{E64C665E-4D03-BBA2-7B93-B6D219A74719}"/>
                </a:ext>
              </a:extLst>
            </p:cNvPr>
            <p:cNvSpPr>
              <a:spLocks noChangeArrowheads="1"/>
            </p:cNvSpPr>
            <p:nvPr/>
          </p:nvSpPr>
          <p:spPr bwMode="auto">
            <a:xfrm>
              <a:off x="2875" y="2448"/>
              <a:ext cx="555" cy="339"/>
            </a:xfrm>
            <a:prstGeom prst="rect">
              <a:avLst/>
            </a:prstGeom>
            <a:noFill/>
            <a:ln w="3175">
              <a:solidFill>
                <a:srgbClr val="B3B3B3"/>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303" name="Rectangle 623">
              <a:extLst>
                <a:ext uri="{FF2B5EF4-FFF2-40B4-BE49-F238E27FC236}">
                  <a16:creationId xmlns:a16="http://schemas.microsoft.com/office/drawing/2014/main" id="{9493C18B-5734-1F8E-B32E-8896FFD21ACA}"/>
                </a:ext>
              </a:extLst>
            </p:cNvPr>
            <p:cNvSpPr>
              <a:spLocks noChangeArrowheads="1"/>
            </p:cNvSpPr>
            <p:nvPr/>
          </p:nvSpPr>
          <p:spPr bwMode="auto">
            <a:xfrm>
              <a:off x="2805" y="2372"/>
              <a:ext cx="555" cy="339"/>
            </a:xfrm>
            <a:prstGeom prst="rect">
              <a:avLst/>
            </a:prstGeom>
            <a:solidFill>
              <a:srgbClr val="C4F2F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4304" name="Rectangle 624">
              <a:extLst>
                <a:ext uri="{FF2B5EF4-FFF2-40B4-BE49-F238E27FC236}">
                  <a16:creationId xmlns:a16="http://schemas.microsoft.com/office/drawing/2014/main" id="{0C81EA6B-81C4-8F7E-0FD0-25C930BBB32F}"/>
                </a:ext>
              </a:extLst>
            </p:cNvPr>
            <p:cNvSpPr>
              <a:spLocks noChangeArrowheads="1"/>
            </p:cNvSpPr>
            <p:nvPr/>
          </p:nvSpPr>
          <p:spPr bwMode="auto">
            <a:xfrm>
              <a:off x="2805" y="2372"/>
              <a:ext cx="555" cy="339"/>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84305" name="Rectangle 625">
              <a:extLst>
                <a:ext uri="{FF2B5EF4-FFF2-40B4-BE49-F238E27FC236}">
                  <a16:creationId xmlns:a16="http://schemas.microsoft.com/office/drawing/2014/main" id="{4ADC33BA-2E5E-CE1E-5F2D-84D451811117}"/>
                </a:ext>
              </a:extLst>
            </p:cNvPr>
            <p:cNvSpPr>
              <a:spLocks noChangeArrowheads="1"/>
            </p:cNvSpPr>
            <p:nvPr/>
          </p:nvSpPr>
          <p:spPr bwMode="auto">
            <a:xfrm>
              <a:off x="2898" y="2422"/>
              <a:ext cx="42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Gather User /</a:t>
              </a:r>
              <a:endParaRPr lang="en-US" altLang="en-US" sz="1300"/>
            </a:p>
          </p:txBody>
        </p:sp>
        <p:sp>
          <p:nvSpPr>
            <p:cNvPr id="584306" name="Rectangle 626">
              <a:extLst>
                <a:ext uri="{FF2B5EF4-FFF2-40B4-BE49-F238E27FC236}">
                  <a16:creationId xmlns:a16="http://schemas.microsoft.com/office/drawing/2014/main" id="{C2078FFE-57F2-26A5-F79F-091835A5175F}"/>
                </a:ext>
              </a:extLst>
            </p:cNvPr>
            <p:cNvSpPr>
              <a:spLocks noChangeArrowheads="1"/>
            </p:cNvSpPr>
            <p:nvPr/>
          </p:nvSpPr>
          <p:spPr bwMode="auto">
            <a:xfrm>
              <a:off x="2848" y="2503"/>
              <a:ext cx="535"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Business Partner</a:t>
              </a:r>
              <a:endParaRPr lang="en-US" altLang="en-US" sz="1300"/>
            </a:p>
          </p:txBody>
        </p:sp>
        <p:sp>
          <p:nvSpPr>
            <p:cNvPr id="584307" name="Rectangle 627">
              <a:extLst>
                <a:ext uri="{FF2B5EF4-FFF2-40B4-BE49-F238E27FC236}">
                  <a16:creationId xmlns:a16="http://schemas.microsoft.com/office/drawing/2014/main" id="{AD72741F-9E8B-AECC-F2A9-449EE874ADBE}"/>
                </a:ext>
              </a:extLst>
            </p:cNvPr>
            <p:cNvSpPr>
              <a:spLocks noChangeArrowheads="1"/>
            </p:cNvSpPr>
            <p:nvPr/>
          </p:nvSpPr>
          <p:spPr bwMode="auto">
            <a:xfrm>
              <a:off x="2891" y="2583"/>
              <a:ext cx="443"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solidFill>
                    <a:srgbClr val="000000"/>
                  </a:solidFill>
                  <a:latin typeface="Arial" panose="020B0604020202020204" pitchFamily="34" charset="0"/>
                </a:rPr>
                <a:t>Requirements</a:t>
              </a:r>
              <a:endParaRPr lang="en-US" altLang="en-US" sz="1300"/>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4226" name="Rectangle 2">
            <a:extLst>
              <a:ext uri="{FF2B5EF4-FFF2-40B4-BE49-F238E27FC236}">
                <a16:creationId xmlns:a16="http://schemas.microsoft.com/office/drawing/2014/main" id="{49354230-6832-5E98-3A39-2FC0D03E8669}"/>
              </a:ext>
            </a:extLst>
          </p:cNvPr>
          <p:cNvSpPr>
            <a:spLocks noGrp="1" noChangeArrowheads="1"/>
          </p:cNvSpPr>
          <p:nvPr>
            <p:ph type="title"/>
          </p:nvPr>
        </p:nvSpPr>
        <p:spPr/>
        <p:txBody>
          <a:bodyPr/>
          <a:lstStyle/>
          <a:p>
            <a:r>
              <a:rPr lang="en-US" altLang="en-US"/>
              <a:t>Risk Management Processes</a:t>
            </a:r>
          </a:p>
        </p:txBody>
      </p:sp>
      <p:grpSp>
        <p:nvGrpSpPr>
          <p:cNvPr id="564227" name="Group 3">
            <a:extLst>
              <a:ext uri="{FF2B5EF4-FFF2-40B4-BE49-F238E27FC236}">
                <a16:creationId xmlns:a16="http://schemas.microsoft.com/office/drawing/2014/main" id="{B21B748D-BF28-02A4-15C6-2C90406828CB}"/>
              </a:ext>
            </a:extLst>
          </p:cNvPr>
          <p:cNvGrpSpPr>
            <a:grpSpLocks/>
          </p:cNvGrpSpPr>
          <p:nvPr/>
        </p:nvGrpSpPr>
        <p:grpSpPr bwMode="auto">
          <a:xfrm>
            <a:off x="7332663" y="2363788"/>
            <a:ext cx="744537" cy="2535237"/>
            <a:chOff x="3992" y="2039"/>
            <a:chExt cx="469" cy="1597"/>
          </a:xfrm>
        </p:grpSpPr>
        <p:grpSp>
          <p:nvGrpSpPr>
            <p:cNvPr id="564228" name="Group 4">
              <a:extLst>
                <a:ext uri="{FF2B5EF4-FFF2-40B4-BE49-F238E27FC236}">
                  <a16:creationId xmlns:a16="http://schemas.microsoft.com/office/drawing/2014/main" id="{1F9CDC32-4D5C-0B0B-FD0B-B50E89177C31}"/>
                </a:ext>
              </a:extLst>
            </p:cNvPr>
            <p:cNvGrpSpPr>
              <a:grpSpLocks/>
            </p:cNvGrpSpPr>
            <p:nvPr/>
          </p:nvGrpSpPr>
          <p:grpSpPr bwMode="auto">
            <a:xfrm>
              <a:off x="4005" y="2733"/>
              <a:ext cx="449" cy="903"/>
              <a:chOff x="4005" y="2733"/>
              <a:chExt cx="449" cy="903"/>
            </a:xfrm>
          </p:grpSpPr>
          <p:sp>
            <p:nvSpPr>
              <p:cNvPr id="564229" name="Line 5">
                <a:extLst>
                  <a:ext uri="{FF2B5EF4-FFF2-40B4-BE49-F238E27FC236}">
                    <a16:creationId xmlns:a16="http://schemas.microsoft.com/office/drawing/2014/main" id="{001A74B0-8A1C-B511-95BB-8830CDD52DD6}"/>
                  </a:ext>
                </a:extLst>
              </p:cNvPr>
              <p:cNvSpPr>
                <a:spLocks noChangeShapeType="1"/>
              </p:cNvSpPr>
              <p:nvPr/>
            </p:nvSpPr>
            <p:spPr bwMode="auto">
              <a:xfrm>
                <a:off x="4005" y="3636"/>
                <a:ext cx="449" cy="0"/>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4230" name="Line 6">
                <a:extLst>
                  <a:ext uri="{FF2B5EF4-FFF2-40B4-BE49-F238E27FC236}">
                    <a16:creationId xmlns:a16="http://schemas.microsoft.com/office/drawing/2014/main" id="{1D0D92D1-2B2D-74D6-B5CB-EB925D47DEB3}"/>
                  </a:ext>
                </a:extLst>
              </p:cNvPr>
              <p:cNvSpPr>
                <a:spLocks noChangeShapeType="1"/>
              </p:cNvSpPr>
              <p:nvPr/>
            </p:nvSpPr>
            <p:spPr bwMode="auto">
              <a:xfrm>
                <a:off x="4229" y="2733"/>
                <a:ext cx="0" cy="89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aphicFrame>
          <p:nvGraphicFramePr>
            <p:cNvPr id="564231" name="Object 7">
              <a:extLst>
                <a:ext uri="{FF2B5EF4-FFF2-40B4-BE49-F238E27FC236}">
                  <a16:creationId xmlns:a16="http://schemas.microsoft.com/office/drawing/2014/main" id="{D1DDDDF0-1988-CF99-502C-8A1206372A0A}"/>
                </a:ext>
              </a:extLst>
            </p:cNvPr>
            <p:cNvGraphicFramePr>
              <a:graphicFrameLocks noChangeAspect="1"/>
            </p:cNvGraphicFramePr>
            <p:nvPr/>
          </p:nvGraphicFramePr>
          <p:xfrm>
            <a:off x="3992" y="2039"/>
            <a:ext cx="469" cy="1256"/>
          </p:xfrm>
          <a:graphic>
            <a:graphicData uri="http://schemas.openxmlformats.org/presentationml/2006/ole">
              <mc:AlternateContent xmlns:mc="http://schemas.openxmlformats.org/markup-compatibility/2006">
                <mc:Choice xmlns:v="urn:schemas-microsoft-com:vml" Requires="v">
                  <p:oleObj name="VISIO" r:id="rId2" imgW="1498320" imgH="5355360" progId="Visio.Drawing.5">
                    <p:embed/>
                  </p:oleObj>
                </mc:Choice>
                <mc:Fallback>
                  <p:oleObj name="VISIO" r:id="rId2" imgW="1498320" imgH="5355360" progId="Visio.Drawing.5">
                    <p:embed/>
                    <p:pic>
                      <p:nvPicPr>
                        <p:cNvPr id="0" name="Object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2" y="2039"/>
                          <a:ext cx="469" cy="1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564232" name="Group 8">
            <a:extLst>
              <a:ext uri="{FF2B5EF4-FFF2-40B4-BE49-F238E27FC236}">
                <a16:creationId xmlns:a16="http://schemas.microsoft.com/office/drawing/2014/main" id="{323C44BD-94E3-7924-25F8-B7BC10F3ADCD}"/>
              </a:ext>
            </a:extLst>
          </p:cNvPr>
          <p:cNvGrpSpPr>
            <a:grpSpLocks/>
          </p:cNvGrpSpPr>
          <p:nvPr/>
        </p:nvGrpSpPr>
        <p:grpSpPr bwMode="auto">
          <a:xfrm>
            <a:off x="1779588" y="1441450"/>
            <a:ext cx="5032375" cy="3816350"/>
            <a:chOff x="621" y="1117"/>
            <a:chExt cx="3843" cy="2915"/>
          </a:xfrm>
        </p:grpSpPr>
        <p:sp>
          <p:nvSpPr>
            <p:cNvPr id="564233" name="Rectangle 9">
              <a:extLst>
                <a:ext uri="{FF2B5EF4-FFF2-40B4-BE49-F238E27FC236}">
                  <a16:creationId xmlns:a16="http://schemas.microsoft.com/office/drawing/2014/main" id="{ECE3EF5A-9ECA-29A0-3DE7-E748AA5B9849}"/>
                </a:ext>
              </a:extLst>
            </p:cNvPr>
            <p:cNvSpPr>
              <a:spLocks noChangeArrowheads="1"/>
            </p:cNvSpPr>
            <p:nvPr/>
          </p:nvSpPr>
          <p:spPr bwMode="auto">
            <a:xfrm>
              <a:off x="1823" y="1117"/>
              <a:ext cx="2202" cy="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5725" tIns="42863" rIns="85725" bIns="42863">
              <a:spAutoFit/>
            </a:bodyPr>
            <a:lstStyle>
              <a:lvl1pPr defTabSz="765175" eaLnBrk="0" hangingPunct="0">
                <a:defRPr sz="2400">
                  <a:solidFill>
                    <a:schemeClr val="tx1"/>
                  </a:solidFill>
                  <a:latin typeface="Times New Roman" panose="02020603050405020304" pitchFamily="18" charset="0"/>
                </a:defRPr>
              </a:lvl1pPr>
              <a:lvl2pPr marL="425450" defTabSz="765175" eaLnBrk="0" hangingPunct="0">
                <a:defRPr sz="2400">
                  <a:solidFill>
                    <a:schemeClr val="tx1"/>
                  </a:solidFill>
                  <a:latin typeface="Times New Roman" panose="02020603050405020304" pitchFamily="18" charset="0"/>
                </a:defRPr>
              </a:lvl2pPr>
              <a:lvl3pPr marL="850900" defTabSz="765175" eaLnBrk="0" hangingPunct="0">
                <a:defRPr sz="2400">
                  <a:solidFill>
                    <a:schemeClr val="tx1"/>
                  </a:solidFill>
                  <a:latin typeface="Times New Roman" panose="02020603050405020304" pitchFamily="18" charset="0"/>
                </a:defRPr>
              </a:lvl3pPr>
              <a:lvl4pPr marL="1277938" defTabSz="765175" eaLnBrk="0" hangingPunct="0">
                <a:defRPr sz="2400">
                  <a:solidFill>
                    <a:schemeClr val="tx1"/>
                  </a:solidFill>
                  <a:latin typeface="Times New Roman" panose="02020603050405020304" pitchFamily="18" charset="0"/>
                </a:defRPr>
              </a:lvl4pPr>
              <a:lvl5pPr marL="1703388" defTabSz="765175" eaLnBrk="0" hangingPunct="0">
                <a:defRPr sz="2400">
                  <a:solidFill>
                    <a:schemeClr val="tx1"/>
                  </a:solidFill>
                  <a:latin typeface="Times New Roman" panose="02020603050405020304" pitchFamily="18" charset="0"/>
                </a:defRPr>
              </a:lvl5pPr>
              <a:lvl6pPr marL="2160588" defTabSz="765175" eaLnBrk="0" fontAlgn="base" hangingPunct="0">
                <a:spcBef>
                  <a:spcPct val="0"/>
                </a:spcBef>
                <a:spcAft>
                  <a:spcPct val="0"/>
                </a:spcAft>
                <a:defRPr sz="2400">
                  <a:solidFill>
                    <a:schemeClr val="tx1"/>
                  </a:solidFill>
                  <a:latin typeface="Times New Roman" panose="02020603050405020304" pitchFamily="18" charset="0"/>
                </a:defRPr>
              </a:lvl6pPr>
              <a:lvl7pPr marL="2617788" defTabSz="765175" eaLnBrk="0" fontAlgn="base" hangingPunct="0">
                <a:spcBef>
                  <a:spcPct val="0"/>
                </a:spcBef>
                <a:spcAft>
                  <a:spcPct val="0"/>
                </a:spcAft>
                <a:defRPr sz="2400">
                  <a:solidFill>
                    <a:schemeClr val="tx1"/>
                  </a:solidFill>
                  <a:latin typeface="Times New Roman" panose="02020603050405020304" pitchFamily="18" charset="0"/>
                </a:defRPr>
              </a:lvl7pPr>
              <a:lvl8pPr marL="3074988" defTabSz="765175" eaLnBrk="0" fontAlgn="base" hangingPunct="0">
                <a:spcBef>
                  <a:spcPct val="0"/>
                </a:spcBef>
                <a:spcAft>
                  <a:spcPct val="0"/>
                </a:spcAft>
                <a:defRPr sz="2400">
                  <a:solidFill>
                    <a:schemeClr val="tx1"/>
                  </a:solidFill>
                  <a:latin typeface="Times New Roman" panose="02020603050405020304" pitchFamily="18" charset="0"/>
                </a:defRPr>
              </a:lvl8pPr>
              <a:lvl9pPr marL="3532188" defTabSz="765175"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400" b="1">
                  <a:latin typeface="Arial" panose="020B0604020202020204" pitchFamily="34" charset="0"/>
                </a:rPr>
                <a:t>Impact</a:t>
              </a:r>
            </a:p>
          </p:txBody>
        </p:sp>
        <p:sp>
          <p:nvSpPr>
            <p:cNvPr id="564234" name="Rectangle 10">
              <a:extLst>
                <a:ext uri="{FF2B5EF4-FFF2-40B4-BE49-F238E27FC236}">
                  <a16:creationId xmlns:a16="http://schemas.microsoft.com/office/drawing/2014/main" id="{5B91F7F2-E64D-2F64-8D78-321F8C3D0894}"/>
                </a:ext>
              </a:extLst>
            </p:cNvPr>
            <p:cNvSpPr>
              <a:spLocks noChangeArrowheads="1"/>
            </p:cNvSpPr>
            <p:nvPr/>
          </p:nvSpPr>
          <p:spPr bwMode="auto">
            <a:xfrm rot="-5400000">
              <a:off x="319" y="2628"/>
              <a:ext cx="831" cy="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5725" tIns="42863" rIns="85725" bIns="42863">
              <a:spAutoFit/>
            </a:bodyPr>
            <a:lstStyle>
              <a:lvl1pPr defTabSz="765175" eaLnBrk="0" hangingPunct="0">
                <a:defRPr sz="2400">
                  <a:solidFill>
                    <a:schemeClr val="tx1"/>
                  </a:solidFill>
                  <a:latin typeface="Times New Roman" panose="02020603050405020304" pitchFamily="18" charset="0"/>
                </a:defRPr>
              </a:lvl1pPr>
              <a:lvl2pPr marL="425450" defTabSz="765175" eaLnBrk="0" hangingPunct="0">
                <a:defRPr sz="2400">
                  <a:solidFill>
                    <a:schemeClr val="tx1"/>
                  </a:solidFill>
                  <a:latin typeface="Times New Roman" panose="02020603050405020304" pitchFamily="18" charset="0"/>
                </a:defRPr>
              </a:lvl2pPr>
              <a:lvl3pPr marL="850900" defTabSz="765175" eaLnBrk="0" hangingPunct="0">
                <a:defRPr sz="2400">
                  <a:solidFill>
                    <a:schemeClr val="tx1"/>
                  </a:solidFill>
                  <a:latin typeface="Times New Roman" panose="02020603050405020304" pitchFamily="18" charset="0"/>
                </a:defRPr>
              </a:lvl3pPr>
              <a:lvl4pPr marL="1277938" defTabSz="765175" eaLnBrk="0" hangingPunct="0">
                <a:defRPr sz="2400">
                  <a:solidFill>
                    <a:schemeClr val="tx1"/>
                  </a:solidFill>
                  <a:latin typeface="Times New Roman" panose="02020603050405020304" pitchFamily="18" charset="0"/>
                </a:defRPr>
              </a:lvl4pPr>
              <a:lvl5pPr marL="1703388" defTabSz="765175" eaLnBrk="0" hangingPunct="0">
                <a:defRPr sz="2400">
                  <a:solidFill>
                    <a:schemeClr val="tx1"/>
                  </a:solidFill>
                  <a:latin typeface="Times New Roman" panose="02020603050405020304" pitchFamily="18" charset="0"/>
                </a:defRPr>
              </a:lvl5pPr>
              <a:lvl6pPr marL="2160588" defTabSz="765175" eaLnBrk="0" fontAlgn="base" hangingPunct="0">
                <a:spcBef>
                  <a:spcPct val="0"/>
                </a:spcBef>
                <a:spcAft>
                  <a:spcPct val="0"/>
                </a:spcAft>
                <a:defRPr sz="2400">
                  <a:solidFill>
                    <a:schemeClr val="tx1"/>
                  </a:solidFill>
                  <a:latin typeface="Times New Roman" panose="02020603050405020304" pitchFamily="18" charset="0"/>
                </a:defRPr>
              </a:lvl6pPr>
              <a:lvl7pPr marL="2617788" defTabSz="765175" eaLnBrk="0" fontAlgn="base" hangingPunct="0">
                <a:spcBef>
                  <a:spcPct val="0"/>
                </a:spcBef>
                <a:spcAft>
                  <a:spcPct val="0"/>
                </a:spcAft>
                <a:defRPr sz="2400">
                  <a:solidFill>
                    <a:schemeClr val="tx1"/>
                  </a:solidFill>
                  <a:latin typeface="Times New Roman" panose="02020603050405020304" pitchFamily="18" charset="0"/>
                </a:defRPr>
              </a:lvl7pPr>
              <a:lvl8pPr marL="3074988" defTabSz="765175" eaLnBrk="0" fontAlgn="base" hangingPunct="0">
                <a:spcBef>
                  <a:spcPct val="0"/>
                </a:spcBef>
                <a:spcAft>
                  <a:spcPct val="0"/>
                </a:spcAft>
                <a:defRPr sz="2400">
                  <a:solidFill>
                    <a:schemeClr val="tx1"/>
                  </a:solidFill>
                  <a:latin typeface="Times New Roman" panose="02020603050405020304" pitchFamily="18" charset="0"/>
                </a:defRPr>
              </a:lvl8pPr>
              <a:lvl9pPr marL="3532188" defTabSz="765175"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400" b="1">
                  <a:latin typeface="Arial" panose="020B0604020202020204" pitchFamily="34" charset="0"/>
                </a:rPr>
                <a:t>Probability</a:t>
              </a:r>
            </a:p>
          </p:txBody>
        </p:sp>
        <p:sp>
          <p:nvSpPr>
            <p:cNvPr id="564235" name="Rectangle 11">
              <a:extLst>
                <a:ext uri="{FF2B5EF4-FFF2-40B4-BE49-F238E27FC236}">
                  <a16:creationId xmlns:a16="http://schemas.microsoft.com/office/drawing/2014/main" id="{B7A5DAD7-AD55-52FC-1482-4215E7DC9173}"/>
                </a:ext>
              </a:extLst>
            </p:cNvPr>
            <p:cNvSpPr>
              <a:spLocks noChangeArrowheads="1"/>
            </p:cNvSpPr>
            <p:nvPr/>
          </p:nvSpPr>
          <p:spPr bwMode="auto">
            <a:xfrm>
              <a:off x="3437" y="3236"/>
              <a:ext cx="1027" cy="796"/>
            </a:xfrm>
            <a:prstGeom prst="rect">
              <a:avLst/>
            </a:prstGeom>
            <a:solidFill>
              <a:srgbClr val="FFFF00"/>
            </a:solidFill>
            <a:ln>
              <a:noFill/>
            </a:ln>
            <a:effectLst/>
            <a:extLs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accent2"/>
                </a:buClr>
                <a:buFont typeface="Symbol" panose="05050102010706020507" pitchFamily="18" charset="2"/>
                <a:buChar char="·"/>
                <a:defRPr>
                  <a:solidFill>
                    <a:schemeClr val="tx1"/>
                  </a:solidFill>
                  <a:latin typeface="Arial" panose="020B0604020202020204" pitchFamily="34" charset="0"/>
                </a:defRPr>
              </a:lvl1pPr>
              <a:lvl2pPr>
                <a:spcBef>
                  <a:spcPct val="20000"/>
                </a:spcBef>
                <a:buClr>
                  <a:schemeClr val="accent2"/>
                </a:buClr>
                <a:buChar char=""/>
                <a:defRPr>
                  <a:solidFill>
                    <a:schemeClr val="tx1"/>
                  </a:solidFill>
                  <a:latin typeface="Arial" panose="020B0604020202020204" pitchFamily="34" charset="0"/>
                </a:defRPr>
              </a:lvl2pPr>
              <a:lvl3pPr>
                <a:spcBef>
                  <a:spcPct val="20000"/>
                </a:spcBef>
                <a:buClr>
                  <a:schemeClr val="accent2"/>
                </a:buClr>
                <a:buChar char="•"/>
                <a:defRPr>
                  <a:solidFill>
                    <a:schemeClr val="tx1"/>
                  </a:solidFill>
                  <a:latin typeface="Arial" panose="020B0604020202020204" pitchFamily="34" charset="0"/>
                </a:defRPr>
              </a:lvl3pPr>
              <a:lvl4pPr>
                <a:spcBef>
                  <a:spcPct val="20000"/>
                </a:spcBef>
                <a:buClr>
                  <a:schemeClr val="accent2"/>
                </a:buClr>
                <a:buChar char="–"/>
                <a:defRPr>
                  <a:solidFill>
                    <a:schemeClr val="tx1"/>
                  </a:solidFill>
                  <a:latin typeface="Arial" panose="020B0604020202020204" pitchFamily="34" charset="0"/>
                </a:defRPr>
              </a:lvl4pPr>
              <a:lvl5pPr>
                <a:spcBef>
                  <a:spcPct val="20000"/>
                </a:spcBef>
                <a:buClr>
                  <a:schemeClr val="accent2"/>
                </a:buClr>
                <a:buChar char="»"/>
                <a:defRPr>
                  <a:solidFill>
                    <a:schemeClr val="tx1"/>
                  </a:solidFill>
                  <a:latin typeface="Arial" panose="020B0604020202020204" pitchFamily="34" charset="0"/>
                </a:defRPr>
              </a:lvl5pPr>
              <a:lvl6pPr fontAlgn="base">
                <a:spcBef>
                  <a:spcPct val="20000"/>
                </a:spcBef>
                <a:spcAft>
                  <a:spcPct val="0"/>
                </a:spcAft>
                <a:buClr>
                  <a:schemeClr val="accent2"/>
                </a:buClr>
                <a:buChar char="»"/>
                <a:defRPr>
                  <a:solidFill>
                    <a:schemeClr val="tx1"/>
                  </a:solidFill>
                  <a:latin typeface="Arial" panose="020B0604020202020204" pitchFamily="34" charset="0"/>
                </a:defRPr>
              </a:lvl6pPr>
              <a:lvl7pPr fontAlgn="base">
                <a:spcBef>
                  <a:spcPct val="20000"/>
                </a:spcBef>
                <a:spcAft>
                  <a:spcPct val="0"/>
                </a:spcAft>
                <a:buClr>
                  <a:schemeClr val="accent2"/>
                </a:buClr>
                <a:buChar char="»"/>
                <a:defRPr>
                  <a:solidFill>
                    <a:schemeClr val="tx1"/>
                  </a:solidFill>
                  <a:latin typeface="Arial" panose="020B0604020202020204" pitchFamily="34" charset="0"/>
                </a:defRPr>
              </a:lvl7pPr>
              <a:lvl8pPr fontAlgn="base">
                <a:spcBef>
                  <a:spcPct val="20000"/>
                </a:spcBef>
                <a:spcAft>
                  <a:spcPct val="0"/>
                </a:spcAft>
                <a:buClr>
                  <a:schemeClr val="accent2"/>
                </a:buClr>
                <a:buChar char="»"/>
                <a:defRPr>
                  <a:solidFill>
                    <a:schemeClr val="tx1"/>
                  </a:solidFill>
                  <a:latin typeface="Arial" panose="020B0604020202020204" pitchFamily="34" charset="0"/>
                </a:defRPr>
              </a:lvl8pPr>
              <a:lvl9pPr fontAlgn="base">
                <a:spcBef>
                  <a:spcPct val="20000"/>
                </a:spcBef>
                <a:spcAft>
                  <a:spcPct val="0"/>
                </a:spcAft>
                <a:buClr>
                  <a:schemeClr val="accent2"/>
                </a:buClr>
                <a:buChar char="»"/>
                <a:defRPr>
                  <a:solidFill>
                    <a:schemeClr val="tx1"/>
                  </a:solidFill>
                  <a:latin typeface="Arial" panose="020B0604020202020204" pitchFamily="34" charset="0"/>
                </a:defRPr>
              </a:lvl9pPr>
            </a:lstStyle>
            <a:p>
              <a:pPr algn="ctr">
                <a:buFont typeface="Symbol" panose="05050102010706020507" pitchFamily="18" charset="2"/>
                <a:buNone/>
              </a:pPr>
              <a:r>
                <a:rPr lang="en-US" altLang="en-US" sz="1600"/>
                <a:t>5</a:t>
              </a:r>
            </a:p>
            <a:p>
              <a:pPr algn="ctr">
                <a:buFont typeface="Symbol" panose="05050102010706020507" pitchFamily="18" charset="2"/>
                <a:buNone/>
              </a:pPr>
              <a:r>
                <a:rPr lang="en-US" altLang="en-US" sz="1200" i="1"/>
                <a:t>Fix Before Production</a:t>
              </a:r>
            </a:p>
          </p:txBody>
        </p:sp>
        <p:sp>
          <p:nvSpPr>
            <p:cNvPr id="564236" name="Rectangle 12">
              <a:extLst>
                <a:ext uri="{FF2B5EF4-FFF2-40B4-BE49-F238E27FC236}">
                  <a16:creationId xmlns:a16="http://schemas.microsoft.com/office/drawing/2014/main" id="{965231E1-F47B-1FC9-D570-9017CFAB79FC}"/>
                </a:ext>
              </a:extLst>
            </p:cNvPr>
            <p:cNvSpPr>
              <a:spLocks noChangeArrowheads="1"/>
            </p:cNvSpPr>
            <p:nvPr/>
          </p:nvSpPr>
          <p:spPr bwMode="auto">
            <a:xfrm>
              <a:off x="2408" y="3236"/>
              <a:ext cx="1029" cy="796"/>
            </a:xfrm>
            <a:prstGeom prst="rect">
              <a:avLst/>
            </a:prstGeom>
            <a:solidFill>
              <a:srgbClr val="66FF66"/>
            </a:solidFill>
            <a:ln>
              <a:noFill/>
            </a:ln>
            <a:effectLst/>
            <a:extLs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accent2"/>
                </a:buClr>
                <a:buFont typeface="Symbol" panose="05050102010706020507" pitchFamily="18" charset="2"/>
                <a:buChar char="·"/>
                <a:defRPr>
                  <a:solidFill>
                    <a:schemeClr val="tx1"/>
                  </a:solidFill>
                  <a:latin typeface="Arial" panose="020B0604020202020204" pitchFamily="34" charset="0"/>
                </a:defRPr>
              </a:lvl1pPr>
              <a:lvl2pPr>
                <a:spcBef>
                  <a:spcPct val="20000"/>
                </a:spcBef>
                <a:buClr>
                  <a:schemeClr val="accent2"/>
                </a:buClr>
                <a:buChar char=""/>
                <a:defRPr>
                  <a:solidFill>
                    <a:schemeClr val="tx1"/>
                  </a:solidFill>
                  <a:latin typeface="Arial" panose="020B0604020202020204" pitchFamily="34" charset="0"/>
                </a:defRPr>
              </a:lvl2pPr>
              <a:lvl3pPr>
                <a:spcBef>
                  <a:spcPct val="20000"/>
                </a:spcBef>
                <a:buClr>
                  <a:schemeClr val="accent2"/>
                </a:buClr>
                <a:buChar char="•"/>
                <a:defRPr>
                  <a:solidFill>
                    <a:schemeClr val="tx1"/>
                  </a:solidFill>
                  <a:latin typeface="Arial" panose="020B0604020202020204" pitchFamily="34" charset="0"/>
                </a:defRPr>
              </a:lvl3pPr>
              <a:lvl4pPr>
                <a:spcBef>
                  <a:spcPct val="20000"/>
                </a:spcBef>
                <a:buClr>
                  <a:schemeClr val="accent2"/>
                </a:buClr>
                <a:buChar char="–"/>
                <a:defRPr>
                  <a:solidFill>
                    <a:schemeClr val="tx1"/>
                  </a:solidFill>
                  <a:latin typeface="Arial" panose="020B0604020202020204" pitchFamily="34" charset="0"/>
                </a:defRPr>
              </a:lvl4pPr>
              <a:lvl5pPr>
                <a:spcBef>
                  <a:spcPct val="20000"/>
                </a:spcBef>
                <a:buClr>
                  <a:schemeClr val="accent2"/>
                </a:buClr>
                <a:buChar char="»"/>
                <a:defRPr>
                  <a:solidFill>
                    <a:schemeClr val="tx1"/>
                  </a:solidFill>
                  <a:latin typeface="Arial" panose="020B0604020202020204" pitchFamily="34" charset="0"/>
                </a:defRPr>
              </a:lvl5pPr>
              <a:lvl6pPr fontAlgn="base">
                <a:spcBef>
                  <a:spcPct val="20000"/>
                </a:spcBef>
                <a:spcAft>
                  <a:spcPct val="0"/>
                </a:spcAft>
                <a:buClr>
                  <a:schemeClr val="accent2"/>
                </a:buClr>
                <a:buChar char="»"/>
                <a:defRPr>
                  <a:solidFill>
                    <a:schemeClr val="tx1"/>
                  </a:solidFill>
                  <a:latin typeface="Arial" panose="020B0604020202020204" pitchFamily="34" charset="0"/>
                </a:defRPr>
              </a:lvl6pPr>
              <a:lvl7pPr fontAlgn="base">
                <a:spcBef>
                  <a:spcPct val="20000"/>
                </a:spcBef>
                <a:spcAft>
                  <a:spcPct val="0"/>
                </a:spcAft>
                <a:buClr>
                  <a:schemeClr val="accent2"/>
                </a:buClr>
                <a:buChar char="»"/>
                <a:defRPr>
                  <a:solidFill>
                    <a:schemeClr val="tx1"/>
                  </a:solidFill>
                  <a:latin typeface="Arial" panose="020B0604020202020204" pitchFamily="34" charset="0"/>
                </a:defRPr>
              </a:lvl7pPr>
              <a:lvl8pPr fontAlgn="base">
                <a:spcBef>
                  <a:spcPct val="20000"/>
                </a:spcBef>
                <a:spcAft>
                  <a:spcPct val="0"/>
                </a:spcAft>
                <a:buClr>
                  <a:schemeClr val="accent2"/>
                </a:buClr>
                <a:buChar char="»"/>
                <a:defRPr>
                  <a:solidFill>
                    <a:schemeClr val="tx1"/>
                  </a:solidFill>
                  <a:latin typeface="Arial" panose="020B0604020202020204" pitchFamily="34" charset="0"/>
                </a:defRPr>
              </a:lvl8pPr>
              <a:lvl9pPr fontAlgn="base">
                <a:spcBef>
                  <a:spcPct val="20000"/>
                </a:spcBef>
                <a:spcAft>
                  <a:spcPct val="0"/>
                </a:spcAft>
                <a:buClr>
                  <a:schemeClr val="accent2"/>
                </a:buClr>
                <a:buChar char="»"/>
                <a:defRPr>
                  <a:solidFill>
                    <a:schemeClr val="tx1"/>
                  </a:solidFill>
                  <a:latin typeface="Arial" panose="020B0604020202020204" pitchFamily="34" charset="0"/>
                </a:defRPr>
              </a:lvl9pPr>
            </a:lstStyle>
            <a:p>
              <a:pPr algn="ctr">
                <a:buFont typeface="Symbol" panose="05050102010706020507" pitchFamily="18" charset="2"/>
                <a:buNone/>
              </a:pPr>
              <a:r>
                <a:rPr lang="en-US" altLang="en-US" sz="1600"/>
                <a:t>3</a:t>
              </a:r>
            </a:p>
            <a:p>
              <a:pPr algn="ctr">
                <a:buFont typeface="Symbol" panose="05050102010706020507" pitchFamily="18" charset="2"/>
                <a:buNone/>
              </a:pPr>
              <a:r>
                <a:rPr lang="en-US" altLang="en-US" sz="1200" i="1"/>
                <a:t>Proceed With Caution</a:t>
              </a:r>
            </a:p>
          </p:txBody>
        </p:sp>
        <p:sp>
          <p:nvSpPr>
            <p:cNvPr id="564237" name="Rectangle 13">
              <a:extLst>
                <a:ext uri="{FF2B5EF4-FFF2-40B4-BE49-F238E27FC236}">
                  <a16:creationId xmlns:a16="http://schemas.microsoft.com/office/drawing/2014/main" id="{5051C3C9-2656-2827-4824-53E744F4701D}"/>
                </a:ext>
              </a:extLst>
            </p:cNvPr>
            <p:cNvSpPr>
              <a:spLocks noChangeArrowheads="1"/>
            </p:cNvSpPr>
            <p:nvPr/>
          </p:nvSpPr>
          <p:spPr bwMode="auto">
            <a:xfrm>
              <a:off x="1382" y="3236"/>
              <a:ext cx="1026" cy="796"/>
            </a:xfrm>
            <a:prstGeom prst="rect">
              <a:avLst/>
            </a:prstGeom>
            <a:solidFill>
              <a:srgbClr val="66FF66"/>
            </a:solidFill>
            <a:ln>
              <a:noFill/>
            </a:ln>
            <a:effectLst/>
            <a:extLs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accent2"/>
                </a:buClr>
                <a:buFont typeface="Symbol" panose="05050102010706020507" pitchFamily="18" charset="2"/>
                <a:buChar char="·"/>
                <a:defRPr>
                  <a:solidFill>
                    <a:schemeClr val="tx1"/>
                  </a:solidFill>
                  <a:latin typeface="Arial" panose="020B0604020202020204" pitchFamily="34" charset="0"/>
                </a:defRPr>
              </a:lvl1pPr>
              <a:lvl2pPr>
                <a:spcBef>
                  <a:spcPct val="20000"/>
                </a:spcBef>
                <a:buClr>
                  <a:schemeClr val="accent2"/>
                </a:buClr>
                <a:buChar char=""/>
                <a:defRPr>
                  <a:solidFill>
                    <a:schemeClr val="tx1"/>
                  </a:solidFill>
                  <a:latin typeface="Arial" panose="020B0604020202020204" pitchFamily="34" charset="0"/>
                </a:defRPr>
              </a:lvl2pPr>
              <a:lvl3pPr>
                <a:spcBef>
                  <a:spcPct val="20000"/>
                </a:spcBef>
                <a:buClr>
                  <a:schemeClr val="accent2"/>
                </a:buClr>
                <a:buChar char="•"/>
                <a:defRPr>
                  <a:solidFill>
                    <a:schemeClr val="tx1"/>
                  </a:solidFill>
                  <a:latin typeface="Arial" panose="020B0604020202020204" pitchFamily="34" charset="0"/>
                </a:defRPr>
              </a:lvl3pPr>
              <a:lvl4pPr>
                <a:spcBef>
                  <a:spcPct val="20000"/>
                </a:spcBef>
                <a:buClr>
                  <a:schemeClr val="accent2"/>
                </a:buClr>
                <a:buChar char="–"/>
                <a:defRPr>
                  <a:solidFill>
                    <a:schemeClr val="tx1"/>
                  </a:solidFill>
                  <a:latin typeface="Arial" panose="020B0604020202020204" pitchFamily="34" charset="0"/>
                </a:defRPr>
              </a:lvl4pPr>
              <a:lvl5pPr>
                <a:spcBef>
                  <a:spcPct val="20000"/>
                </a:spcBef>
                <a:buClr>
                  <a:schemeClr val="accent2"/>
                </a:buClr>
                <a:buChar char="»"/>
                <a:defRPr>
                  <a:solidFill>
                    <a:schemeClr val="tx1"/>
                  </a:solidFill>
                  <a:latin typeface="Arial" panose="020B0604020202020204" pitchFamily="34" charset="0"/>
                </a:defRPr>
              </a:lvl5pPr>
              <a:lvl6pPr fontAlgn="base">
                <a:spcBef>
                  <a:spcPct val="20000"/>
                </a:spcBef>
                <a:spcAft>
                  <a:spcPct val="0"/>
                </a:spcAft>
                <a:buClr>
                  <a:schemeClr val="accent2"/>
                </a:buClr>
                <a:buChar char="»"/>
                <a:defRPr>
                  <a:solidFill>
                    <a:schemeClr val="tx1"/>
                  </a:solidFill>
                  <a:latin typeface="Arial" panose="020B0604020202020204" pitchFamily="34" charset="0"/>
                </a:defRPr>
              </a:lvl6pPr>
              <a:lvl7pPr fontAlgn="base">
                <a:spcBef>
                  <a:spcPct val="20000"/>
                </a:spcBef>
                <a:spcAft>
                  <a:spcPct val="0"/>
                </a:spcAft>
                <a:buClr>
                  <a:schemeClr val="accent2"/>
                </a:buClr>
                <a:buChar char="»"/>
                <a:defRPr>
                  <a:solidFill>
                    <a:schemeClr val="tx1"/>
                  </a:solidFill>
                  <a:latin typeface="Arial" panose="020B0604020202020204" pitchFamily="34" charset="0"/>
                </a:defRPr>
              </a:lvl7pPr>
              <a:lvl8pPr fontAlgn="base">
                <a:spcBef>
                  <a:spcPct val="20000"/>
                </a:spcBef>
                <a:spcAft>
                  <a:spcPct val="0"/>
                </a:spcAft>
                <a:buClr>
                  <a:schemeClr val="accent2"/>
                </a:buClr>
                <a:buChar char="»"/>
                <a:defRPr>
                  <a:solidFill>
                    <a:schemeClr val="tx1"/>
                  </a:solidFill>
                  <a:latin typeface="Arial" panose="020B0604020202020204" pitchFamily="34" charset="0"/>
                </a:defRPr>
              </a:lvl8pPr>
              <a:lvl9pPr fontAlgn="base">
                <a:spcBef>
                  <a:spcPct val="20000"/>
                </a:spcBef>
                <a:spcAft>
                  <a:spcPct val="0"/>
                </a:spcAft>
                <a:buClr>
                  <a:schemeClr val="accent2"/>
                </a:buClr>
                <a:buChar char="»"/>
                <a:defRPr>
                  <a:solidFill>
                    <a:schemeClr val="tx1"/>
                  </a:solidFill>
                  <a:latin typeface="Arial" panose="020B0604020202020204" pitchFamily="34" charset="0"/>
                </a:defRPr>
              </a:lvl9pPr>
            </a:lstStyle>
            <a:p>
              <a:pPr algn="ctr">
                <a:buFont typeface="Symbol" panose="05050102010706020507" pitchFamily="18" charset="2"/>
                <a:buNone/>
              </a:pPr>
              <a:r>
                <a:rPr lang="en-US" altLang="en-US" sz="1600"/>
                <a:t>1</a:t>
              </a:r>
            </a:p>
            <a:p>
              <a:pPr algn="ctr">
                <a:buFont typeface="Symbol" panose="05050102010706020507" pitchFamily="18" charset="2"/>
                <a:buNone/>
              </a:pPr>
              <a:r>
                <a:rPr lang="en-US" altLang="en-US" sz="1200" i="1"/>
                <a:t>Proceed With Caution</a:t>
              </a:r>
            </a:p>
          </p:txBody>
        </p:sp>
        <p:sp>
          <p:nvSpPr>
            <p:cNvPr id="564238" name="Rectangle 14">
              <a:extLst>
                <a:ext uri="{FF2B5EF4-FFF2-40B4-BE49-F238E27FC236}">
                  <a16:creationId xmlns:a16="http://schemas.microsoft.com/office/drawing/2014/main" id="{3CC0CB98-20AC-6705-7455-76117710983A}"/>
                </a:ext>
              </a:extLst>
            </p:cNvPr>
            <p:cNvSpPr>
              <a:spLocks noChangeArrowheads="1"/>
            </p:cNvSpPr>
            <p:nvPr/>
          </p:nvSpPr>
          <p:spPr bwMode="auto">
            <a:xfrm>
              <a:off x="3437" y="2439"/>
              <a:ext cx="1027" cy="797"/>
            </a:xfrm>
            <a:prstGeom prst="rect">
              <a:avLst/>
            </a:prstGeom>
            <a:solidFill>
              <a:srgbClr val="FFCC00"/>
            </a:solidFill>
            <a:ln>
              <a:noFill/>
            </a:ln>
            <a:effectLst/>
            <a:extLs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accent2"/>
                </a:buClr>
                <a:buFont typeface="Symbol" panose="05050102010706020507" pitchFamily="18" charset="2"/>
                <a:buChar char="·"/>
                <a:defRPr>
                  <a:solidFill>
                    <a:schemeClr val="tx1"/>
                  </a:solidFill>
                  <a:latin typeface="Arial" panose="020B0604020202020204" pitchFamily="34" charset="0"/>
                </a:defRPr>
              </a:lvl1pPr>
              <a:lvl2pPr>
                <a:spcBef>
                  <a:spcPct val="20000"/>
                </a:spcBef>
                <a:buClr>
                  <a:schemeClr val="accent2"/>
                </a:buClr>
                <a:buChar char=""/>
                <a:defRPr>
                  <a:solidFill>
                    <a:schemeClr val="tx1"/>
                  </a:solidFill>
                  <a:latin typeface="Arial" panose="020B0604020202020204" pitchFamily="34" charset="0"/>
                </a:defRPr>
              </a:lvl2pPr>
              <a:lvl3pPr>
                <a:spcBef>
                  <a:spcPct val="20000"/>
                </a:spcBef>
                <a:buClr>
                  <a:schemeClr val="accent2"/>
                </a:buClr>
                <a:buChar char="•"/>
                <a:defRPr>
                  <a:solidFill>
                    <a:schemeClr val="tx1"/>
                  </a:solidFill>
                  <a:latin typeface="Arial" panose="020B0604020202020204" pitchFamily="34" charset="0"/>
                </a:defRPr>
              </a:lvl3pPr>
              <a:lvl4pPr>
                <a:spcBef>
                  <a:spcPct val="20000"/>
                </a:spcBef>
                <a:buClr>
                  <a:schemeClr val="accent2"/>
                </a:buClr>
                <a:buChar char="–"/>
                <a:defRPr>
                  <a:solidFill>
                    <a:schemeClr val="tx1"/>
                  </a:solidFill>
                  <a:latin typeface="Arial" panose="020B0604020202020204" pitchFamily="34" charset="0"/>
                </a:defRPr>
              </a:lvl4pPr>
              <a:lvl5pPr>
                <a:spcBef>
                  <a:spcPct val="20000"/>
                </a:spcBef>
                <a:buClr>
                  <a:schemeClr val="accent2"/>
                </a:buClr>
                <a:buChar char="»"/>
                <a:defRPr>
                  <a:solidFill>
                    <a:schemeClr val="tx1"/>
                  </a:solidFill>
                  <a:latin typeface="Arial" panose="020B0604020202020204" pitchFamily="34" charset="0"/>
                </a:defRPr>
              </a:lvl5pPr>
              <a:lvl6pPr fontAlgn="base">
                <a:spcBef>
                  <a:spcPct val="20000"/>
                </a:spcBef>
                <a:spcAft>
                  <a:spcPct val="0"/>
                </a:spcAft>
                <a:buClr>
                  <a:schemeClr val="accent2"/>
                </a:buClr>
                <a:buChar char="»"/>
                <a:defRPr>
                  <a:solidFill>
                    <a:schemeClr val="tx1"/>
                  </a:solidFill>
                  <a:latin typeface="Arial" panose="020B0604020202020204" pitchFamily="34" charset="0"/>
                </a:defRPr>
              </a:lvl6pPr>
              <a:lvl7pPr fontAlgn="base">
                <a:spcBef>
                  <a:spcPct val="20000"/>
                </a:spcBef>
                <a:spcAft>
                  <a:spcPct val="0"/>
                </a:spcAft>
                <a:buClr>
                  <a:schemeClr val="accent2"/>
                </a:buClr>
                <a:buChar char="»"/>
                <a:defRPr>
                  <a:solidFill>
                    <a:schemeClr val="tx1"/>
                  </a:solidFill>
                  <a:latin typeface="Arial" panose="020B0604020202020204" pitchFamily="34" charset="0"/>
                </a:defRPr>
              </a:lvl7pPr>
              <a:lvl8pPr fontAlgn="base">
                <a:spcBef>
                  <a:spcPct val="20000"/>
                </a:spcBef>
                <a:spcAft>
                  <a:spcPct val="0"/>
                </a:spcAft>
                <a:buClr>
                  <a:schemeClr val="accent2"/>
                </a:buClr>
                <a:buChar char="»"/>
                <a:defRPr>
                  <a:solidFill>
                    <a:schemeClr val="tx1"/>
                  </a:solidFill>
                  <a:latin typeface="Arial" panose="020B0604020202020204" pitchFamily="34" charset="0"/>
                </a:defRPr>
              </a:lvl8pPr>
              <a:lvl9pPr fontAlgn="base">
                <a:spcBef>
                  <a:spcPct val="20000"/>
                </a:spcBef>
                <a:spcAft>
                  <a:spcPct val="0"/>
                </a:spcAft>
                <a:buClr>
                  <a:schemeClr val="accent2"/>
                </a:buClr>
                <a:buChar char="»"/>
                <a:defRPr>
                  <a:solidFill>
                    <a:schemeClr val="tx1"/>
                  </a:solidFill>
                  <a:latin typeface="Arial" panose="020B0604020202020204" pitchFamily="34" charset="0"/>
                </a:defRPr>
              </a:lvl9pPr>
            </a:lstStyle>
            <a:p>
              <a:pPr algn="ctr">
                <a:buFont typeface="Symbol" panose="05050102010706020507" pitchFamily="18" charset="2"/>
                <a:buNone/>
              </a:pPr>
              <a:r>
                <a:rPr lang="en-US" altLang="en-US" sz="1600">
                  <a:solidFill>
                    <a:schemeClr val="bg1"/>
                  </a:solidFill>
                </a:rPr>
                <a:t>15</a:t>
              </a:r>
            </a:p>
            <a:p>
              <a:pPr algn="ctr">
                <a:buFont typeface="Symbol" panose="05050102010706020507" pitchFamily="18" charset="2"/>
                <a:buNone/>
              </a:pPr>
              <a:r>
                <a:rPr lang="en-US" altLang="en-US" sz="1200" i="1">
                  <a:solidFill>
                    <a:schemeClr val="bg1"/>
                  </a:solidFill>
                </a:rPr>
                <a:t>Significant Risk</a:t>
              </a:r>
            </a:p>
          </p:txBody>
        </p:sp>
        <p:sp>
          <p:nvSpPr>
            <p:cNvPr id="564239" name="Rectangle 15">
              <a:extLst>
                <a:ext uri="{FF2B5EF4-FFF2-40B4-BE49-F238E27FC236}">
                  <a16:creationId xmlns:a16="http://schemas.microsoft.com/office/drawing/2014/main" id="{83564B9D-8BF8-7248-1B3D-8DECF34F0F6D}"/>
                </a:ext>
              </a:extLst>
            </p:cNvPr>
            <p:cNvSpPr>
              <a:spLocks noChangeArrowheads="1"/>
            </p:cNvSpPr>
            <p:nvPr/>
          </p:nvSpPr>
          <p:spPr bwMode="auto">
            <a:xfrm>
              <a:off x="2408" y="2439"/>
              <a:ext cx="1029" cy="797"/>
            </a:xfrm>
            <a:prstGeom prst="rect">
              <a:avLst/>
            </a:prstGeom>
            <a:solidFill>
              <a:srgbClr val="FFFF00"/>
            </a:solidFill>
            <a:ln>
              <a:noFill/>
            </a:ln>
            <a:effectLst/>
            <a:extLs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accent2"/>
                </a:buClr>
                <a:buFont typeface="Symbol" panose="05050102010706020507" pitchFamily="18" charset="2"/>
                <a:buChar char="·"/>
                <a:defRPr>
                  <a:solidFill>
                    <a:schemeClr val="tx1"/>
                  </a:solidFill>
                  <a:latin typeface="Arial" panose="020B0604020202020204" pitchFamily="34" charset="0"/>
                </a:defRPr>
              </a:lvl1pPr>
              <a:lvl2pPr>
                <a:spcBef>
                  <a:spcPct val="20000"/>
                </a:spcBef>
                <a:buClr>
                  <a:schemeClr val="accent2"/>
                </a:buClr>
                <a:buChar char=""/>
                <a:defRPr>
                  <a:solidFill>
                    <a:schemeClr val="tx1"/>
                  </a:solidFill>
                  <a:latin typeface="Arial" panose="020B0604020202020204" pitchFamily="34" charset="0"/>
                </a:defRPr>
              </a:lvl2pPr>
              <a:lvl3pPr>
                <a:spcBef>
                  <a:spcPct val="20000"/>
                </a:spcBef>
                <a:buClr>
                  <a:schemeClr val="accent2"/>
                </a:buClr>
                <a:buChar char="•"/>
                <a:defRPr>
                  <a:solidFill>
                    <a:schemeClr val="tx1"/>
                  </a:solidFill>
                  <a:latin typeface="Arial" panose="020B0604020202020204" pitchFamily="34" charset="0"/>
                </a:defRPr>
              </a:lvl3pPr>
              <a:lvl4pPr>
                <a:spcBef>
                  <a:spcPct val="20000"/>
                </a:spcBef>
                <a:buClr>
                  <a:schemeClr val="accent2"/>
                </a:buClr>
                <a:buChar char="–"/>
                <a:defRPr>
                  <a:solidFill>
                    <a:schemeClr val="tx1"/>
                  </a:solidFill>
                  <a:latin typeface="Arial" panose="020B0604020202020204" pitchFamily="34" charset="0"/>
                </a:defRPr>
              </a:lvl4pPr>
              <a:lvl5pPr>
                <a:spcBef>
                  <a:spcPct val="20000"/>
                </a:spcBef>
                <a:buClr>
                  <a:schemeClr val="accent2"/>
                </a:buClr>
                <a:buChar char="»"/>
                <a:defRPr>
                  <a:solidFill>
                    <a:schemeClr val="tx1"/>
                  </a:solidFill>
                  <a:latin typeface="Arial" panose="020B0604020202020204" pitchFamily="34" charset="0"/>
                </a:defRPr>
              </a:lvl5pPr>
              <a:lvl6pPr fontAlgn="base">
                <a:spcBef>
                  <a:spcPct val="20000"/>
                </a:spcBef>
                <a:spcAft>
                  <a:spcPct val="0"/>
                </a:spcAft>
                <a:buClr>
                  <a:schemeClr val="accent2"/>
                </a:buClr>
                <a:buChar char="»"/>
                <a:defRPr>
                  <a:solidFill>
                    <a:schemeClr val="tx1"/>
                  </a:solidFill>
                  <a:latin typeface="Arial" panose="020B0604020202020204" pitchFamily="34" charset="0"/>
                </a:defRPr>
              </a:lvl6pPr>
              <a:lvl7pPr fontAlgn="base">
                <a:spcBef>
                  <a:spcPct val="20000"/>
                </a:spcBef>
                <a:spcAft>
                  <a:spcPct val="0"/>
                </a:spcAft>
                <a:buClr>
                  <a:schemeClr val="accent2"/>
                </a:buClr>
                <a:buChar char="»"/>
                <a:defRPr>
                  <a:solidFill>
                    <a:schemeClr val="tx1"/>
                  </a:solidFill>
                  <a:latin typeface="Arial" panose="020B0604020202020204" pitchFamily="34" charset="0"/>
                </a:defRPr>
              </a:lvl7pPr>
              <a:lvl8pPr fontAlgn="base">
                <a:spcBef>
                  <a:spcPct val="20000"/>
                </a:spcBef>
                <a:spcAft>
                  <a:spcPct val="0"/>
                </a:spcAft>
                <a:buClr>
                  <a:schemeClr val="accent2"/>
                </a:buClr>
                <a:buChar char="»"/>
                <a:defRPr>
                  <a:solidFill>
                    <a:schemeClr val="tx1"/>
                  </a:solidFill>
                  <a:latin typeface="Arial" panose="020B0604020202020204" pitchFamily="34" charset="0"/>
                </a:defRPr>
              </a:lvl8pPr>
              <a:lvl9pPr fontAlgn="base">
                <a:spcBef>
                  <a:spcPct val="20000"/>
                </a:spcBef>
                <a:spcAft>
                  <a:spcPct val="0"/>
                </a:spcAft>
                <a:buClr>
                  <a:schemeClr val="accent2"/>
                </a:buClr>
                <a:buChar char="»"/>
                <a:defRPr>
                  <a:solidFill>
                    <a:schemeClr val="tx1"/>
                  </a:solidFill>
                  <a:latin typeface="Arial" panose="020B0604020202020204" pitchFamily="34" charset="0"/>
                </a:defRPr>
              </a:lvl9pPr>
            </a:lstStyle>
            <a:p>
              <a:pPr algn="ctr">
                <a:buFont typeface="Symbol" panose="05050102010706020507" pitchFamily="18" charset="2"/>
                <a:buNone/>
              </a:pPr>
              <a:r>
                <a:rPr lang="en-US" altLang="en-US" sz="1600"/>
                <a:t>9</a:t>
              </a:r>
            </a:p>
            <a:p>
              <a:pPr algn="ctr">
                <a:buFont typeface="Symbol" panose="05050102010706020507" pitchFamily="18" charset="2"/>
                <a:buNone/>
              </a:pPr>
              <a:r>
                <a:rPr lang="en-US" altLang="en-US" sz="1200" i="1"/>
                <a:t>Fix Before Production</a:t>
              </a:r>
            </a:p>
          </p:txBody>
        </p:sp>
        <p:sp>
          <p:nvSpPr>
            <p:cNvPr id="564240" name="Rectangle 16">
              <a:extLst>
                <a:ext uri="{FF2B5EF4-FFF2-40B4-BE49-F238E27FC236}">
                  <a16:creationId xmlns:a16="http://schemas.microsoft.com/office/drawing/2014/main" id="{9C9BDDF5-95F3-214A-FB0F-5D4BF1F23211}"/>
                </a:ext>
              </a:extLst>
            </p:cNvPr>
            <p:cNvSpPr>
              <a:spLocks noChangeArrowheads="1"/>
            </p:cNvSpPr>
            <p:nvPr/>
          </p:nvSpPr>
          <p:spPr bwMode="auto">
            <a:xfrm>
              <a:off x="1382" y="2439"/>
              <a:ext cx="1026" cy="797"/>
            </a:xfrm>
            <a:prstGeom prst="rect">
              <a:avLst/>
            </a:prstGeom>
            <a:solidFill>
              <a:srgbClr val="66FF66"/>
            </a:solidFill>
            <a:ln>
              <a:noFill/>
            </a:ln>
            <a:effectLst/>
            <a:extLs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accent2"/>
                </a:buClr>
                <a:buFont typeface="Symbol" panose="05050102010706020507" pitchFamily="18" charset="2"/>
                <a:buChar char="·"/>
                <a:defRPr>
                  <a:solidFill>
                    <a:schemeClr val="tx1"/>
                  </a:solidFill>
                  <a:latin typeface="Arial" panose="020B0604020202020204" pitchFamily="34" charset="0"/>
                </a:defRPr>
              </a:lvl1pPr>
              <a:lvl2pPr>
                <a:spcBef>
                  <a:spcPct val="20000"/>
                </a:spcBef>
                <a:buClr>
                  <a:schemeClr val="accent2"/>
                </a:buClr>
                <a:buChar char=""/>
                <a:defRPr>
                  <a:solidFill>
                    <a:schemeClr val="tx1"/>
                  </a:solidFill>
                  <a:latin typeface="Arial" panose="020B0604020202020204" pitchFamily="34" charset="0"/>
                </a:defRPr>
              </a:lvl2pPr>
              <a:lvl3pPr>
                <a:spcBef>
                  <a:spcPct val="20000"/>
                </a:spcBef>
                <a:buClr>
                  <a:schemeClr val="accent2"/>
                </a:buClr>
                <a:buChar char="•"/>
                <a:defRPr>
                  <a:solidFill>
                    <a:schemeClr val="tx1"/>
                  </a:solidFill>
                  <a:latin typeface="Arial" panose="020B0604020202020204" pitchFamily="34" charset="0"/>
                </a:defRPr>
              </a:lvl3pPr>
              <a:lvl4pPr>
                <a:spcBef>
                  <a:spcPct val="20000"/>
                </a:spcBef>
                <a:buClr>
                  <a:schemeClr val="accent2"/>
                </a:buClr>
                <a:buChar char="–"/>
                <a:defRPr>
                  <a:solidFill>
                    <a:schemeClr val="tx1"/>
                  </a:solidFill>
                  <a:latin typeface="Arial" panose="020B0604020202020204" pitchFamily="34" charset="0"/>
                </a:defRPr>
              </a:lvl4pPr>
              <a:lvl5pPr>
                <a:spcBef>
                  <a:spcPct val="20000"/>
                </a:spcBef>
                <a:buClr>
                  <a:schemeClr val="accent2"/>
                </a:buClr>
                <a:buChar char="»"/>
                <a:defRPr>
                  <a:solidFill>
                    <a:schemeClr val="tx1"/>
                  </a:solidFill>
                  <a:latin typeface="Arial" panose="020B0604020202020204" pitchFamily="34" charset="0"/>
                </a:defRPr>
              </a:lvl5pPr>
              <a:lvl6pPr fontAlgn="base">
                <a:spcBef>
                  <a:spcPct val="20000"/>
                </a:spcBef>
                <a:spcAft>
                  <a:spcPct val="0"/>
                </a:spcAft>
                <a:buClr>
                  <a:schemeClr val="accent2"/>
                </a:buClr>
                <a:buChar char="»"/>
                <a:defRPr>
                  <a:solidFill>
                    <a:schemeClr val="tx1"/>
                  </a:solidFill>
                  <a:latin typeface="Arial" panose="020B0604020202020204" pitchFamily="34" charset="0"/>
                </a:defRPr>
              </a:lvl6pPr>
              <a:lvl7pPr fontAlgn="base">
                <a:spcBef>
                  <a:spcPct val="20000"/>
                </a:spcBef>
                <a:spcAft>
                  <a:spcPct val="0"/>
                </a:spcAft>
                <a:buClr>
                  <a:schemeClr val="accent2"/>
                </a:buClr>
                <a:buChar char="»"/>
                <a:defRPr>
                  <a:solidFill>
                    <a:schemeClr val="tx1"/>
                  </a:solidFill>
                  <a:latin typeface="Arial" panose="020B0604020202020204" pitchFamily="34" charset="0"/>
                </a:defRPr>
              </a:lvl7pPr>
              <a:lvl8pPr fontAlgn="base">
                <a:spcBef>
                  <a:spcPct val="20000"/>
                </a:spcBef>
                <a:spcAft>
                  <a:spcPct val="0"/>
                </a:spcAft>
                <a:buClr>
                  <a:schemeClr val="accent2"/>
                </a:buClr>
                <a:buChar char="»"/>
                <a:defRPr>
                  <a:solidFill>
                    <a:schemeClr val="tx1"/>
                  </a:solidFill>
                  <a:latin typeface="Arial" panose="020B0604020202020204" pitchFamily="34" charset="0"/>
                </a:defRPr>
              </a:lvl8pPr>
              <a:lvl9pPr fontAlgn="base">
                <a:spcBef>
                  <a:spcPct val="20000"/>
                </a:spcBef>
                <a:spcAft>
                  <a:spcPct val="0"/>
                </a:spcAft>
                <a:buClr>
                  <a:schemeClr val="accent2"/>
                </a:buClr>
                <a:buChar char="»"/>
                <a:defRPr>
                  <a:solidFill>
                    <a:schemeClr val="tx1"/>
                  </a:solidFill>
                  <a:latin typeface="Arial" panose="020B0604020202020204" pitchFamily="34" charset="0"/>
                </a:defRPr>
              </a:lvl9pPr>
            </a:lstStyle>
            <a:p>
              <a:pPr algn="ctr">
                <a:buFont typeface="Symbol" panose="05050102010706020507" pitchFamily="18" charset="2"/>
                <a:buNone/>
              </a:pPr>
              <a:r>
                <a:rPr lang="en-US" altLang="en-US" sz="1600"/>
                <a:t>3</a:t>
              </a:r>
            </a:p>
            <a:p>
              <a:pPr algn="ctr">
                <a:buFont typeface="Symbol" panose="05050102010706020507" pitchFamily="18" charset="2"/>
                <a:buNone/>
              </a:pPr>
              <a:r>
                <a:rPr lang="en-US" altLang="en-US" sz="1200" i="1"/>
                <a:t>Proceed With Caution</a:t>
              </a:r>
            </a:p>
          </p:txBody>
        </p:sp>
        <p:sp>
          <p:nvSpPr>
            <p:cNvPr id="564241" name="Rectangle 17">
              <a:extLst>
                <a:ext uri="{FF2B5EF4-FFF2-40B4-BE49-F238E27FC236}">
                  <a16:creationId xmlns:a16="http://schemas.microsoft.com/office/drawing/2014/main" id="{CE0BE758-761B-DB46-F811-30FAD2AC4029}"/>
                </a:ext>
              </a:extLst>
            </p:cNvPr>
            <p:cNvSpPr>
              <a:spLocks noChangeArrowheads="1"/>
            </p:cNvSpPr>
            <p:nvPr/>
          </p:nvSpPr>
          <p:spPr bwMode="auto">
            <a:xfrm>
              <a:off x="3437" y="1643"/>
              <a:ext cx="1027" cy="796"/>
            </a:xfrm>
            <a:prstGeom prst="rect">
              <a:avLst/>
            </a:prstGeom>
            <a:solidFill>
              <a:srgbClr val="FF5050"/>
            </a:solidFill>
            <a:ln>
              <a:noFill/>
            </a:ln>
            <a:effectLst/>
            <a:extLs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accent2"/>
                </a:buClr>
                <a:buFont typeface="Symbol" panose="05050102010706020507" pitchFamily="18" charset="2"/>
                <a:buChar char="·"/>
                <a:defRPr>
                  <a:solidFill>
                    <a:schemeClr val="tx1"/>
                  </a:solidFill>
                  <a:latin typeface="Arial" panose="020B0604020202020204" pitchFamily="34" charset="0"/>
                </a:defRPr>
              </a:lvl1pPr>
              <a:lvl2pPr>
                <a:spcBef>
                  <a:spcPct val="20000"/>
                </a:spcBef>
                <a:buClr>
                  <a:schemeClr val="accent2"/>
                </a:buClr>
                <a:buChar char=""/>
                <a:defRPr>
                  <a:solidFill>
                    <a:schemeClr val="tx1"/>
                  </a:solidFill>
                  <a:latin typeface="Arial" panose="020B0604020202020204" pitchFamily="34" charset="0"/>
                </a:defRPr>
              </a:lvl2pPr>
              <a:lvl3pPr>
                <a:spcBef>
                  <a:spcPct val="20000"/>
                </a:spcBef>
                <a:buClr>
                  <a:schemeClr val="accent2"/>
                </a:buClr>
                <a:buChar char="•"/>
                <a:defRPr>
                  <a:solidFill>
                    <a:schemeClr val="tx1"/>
                  </a:solidFill>
                  <a:latin typeface="Arial" panose="020B0604020202020204" pitchFamily="34" charset="0"/>
                </a:defRPr>
              </a:lvl3pPr>
              <a:lvl4pPr>
                <a:spcBef>
                  <a:spcPct val="20000"/>
                </a:spcBef>
                <a:buClr>
                  <a:schemeClr val="accent2"/>
                </a:buClr>
                <a:buChar char="–"/>
                <a:defRPr>
                  <a:solidFill>
                    <a:schemeClr val="tx1"/>
                  </a:solidFill>
                  <a:latin typeface="Arial" panose="020B0604020202020204" pitchFamily="34" charset="0"/>
                </a:defRPr>
              </a:lvl4pPr>
              <a:lvl5pPr>
                <a:spcBef>
                  <a:spcPct val="20000"/>
                </a:spcBef>
                <a:buClr>
                  <a:schemeClr val="accent2"/>
                </a:buClr>
                <a:buChar char="»"/>
                <a:defRPr>
                  <a:solidFill>
                    <a:schemeClr val="tx1"/>
                  </a:solidFill>
                  <a:latin typeface="Arial" panose="020B0604020202020204" pitchFamily="34" charset="0"/>
                </a:defRPr>
              </a:lvl5pPr>
              <a:lvl6pPr fontAlgn="base">
                <a:spcBef>
                  <a:spcPct val="20000"/>
                </a:spcBef>
                <a:spcAft>
                  <a:spcPct val="0"/>
                </a:spcAft>
                <a:buClr>
                  <a:schemeClr val="accent2"/>
                </a:buClr>
                <a:buChar char="»"/>
                <a:defRPr>
                  <a:solidFill>
                    <a:schemeClr val="tx1"/>
                  </a:solidFill>
                  <a:latin typeface="Arial" panose="020B0604020202020204" pitchFamily="34" charset="0"/>
                </a:defRPr>
              </a:lvl6pPr>
              <a:lvl7pPr fontAlgn="base">
                <a:spcBef>
                  <a:spcPct val="20000"/>
                </a:spcBef>
                <a:spcAft>
                  <a:spcPct val="0"/>
                </a:spcAft>
                <a:buClr>
                  <a:schemeClr val="accent2"/>
                </a:buClr>
                <a:buChar char="»"/>
                <a:defRPr>
                  <a:solidFill>
                    <a:schemeClr val="tx1"/>
                  </a:solidFill>
                  <a:latin typeface="Arial" panose="020B0604020202020204" pitchFamily="34" charset="0"/>
                </a:defRPr>
              </a:lvl7pPr>
              <a:lvl8pPr fontAlgn="base">
                <a:spcBef>
                  <a:spcPct val="20000"/>
                </a:spcBef>
                <a:spcAft>
                  <a:spcPct val="0"/>
                </a:spcAft>
                <a:buClr>
                  <a:schemeClr val="accent2"/>
                </a:buClr>
                <a:buChar char="»"/>
                <a:defRPr>
                  <a:solidFill>
                    <a:schemeClr val="tx1"/>
                  </a:solidFill>
                  <a:latin typeface="Arial" panose="020B0604020202020204" pitchFamily="34" charset="0"/>
                </a:defRPr>
              </a:lvl8pPr>
              <a:lvl9pPr fontAlgn="base">
                <a:spcBef>
                  <a:spcPct val="20000"/>
                </a:spcBef>
                <a:spcAft>
                  <a:spcPct val="0"/>
                </a:spcAft>
                <a:buClr>
                  <a:schemeClr val="accent2"/>
                </a:buClr>
                <a:buChar char="»"/>
                <a:defRPr>
                  <a:solidFill>
                    <a:schemeClr val="tx1"/>
                  </a:solidFill>
                  <a:latin typeface="Arial" panose="020B0604020202020204" pitchFamily="34" charset="0"/>
                </a:defRPr>
              </a:lvl9pPr>
            </a:lstStyle>
            <a:p>
              <a:pPr algn="ctr">
                <a:buFont typeface="Symbol" panose="05050102010706020507" pitchFamily="18" charset="2"/>
                <a:buNone/>
              </a:pPr>
              <a:r>
                <a:rPr lang="en-US" altLang="en-US" sz="1600">
                  <a:solidFill>
                    <a:schemeClr val="bg1"/>
                  </a:solidFill>
                </a:rPr>
                <a:t>25</a:t>
              </a:r>
            </a:p>
            <a:p>
              <a:pPr algn="ctr">
                <a:buFont typeface="Symbol" panose="05050102010706020507" pitchFamily="18" charset="2"/>
                <a:buNone/>
              </a:pPr>
              <a:r>
                <a:rPr lang="en-US" altLang="en-US" sz="1200" i="1">
                  <a:solidFill>
                    <a:schemeClr val="bg1"/>
                  </a:solidFill>
                </a:rPr>
                <a:t>Showstopper</a:t>
              </a:r>
            </a:p>
          </p:txBody>
        </p:sp>
        <p:sp>
          <p:nvSpPr>
            <p:cNvPr id="564242" name="Rectangle 18">
              <a:extLst>
                <a:ext uri="{FF2B5EF4-FFF2-40B4-BE49-F238E27FC236}">
                  <a16:creationId xmlns:a16="http://schemas.microsoft.com/office/drawing/2014/main" id="{ADD02950-B2EA-D57F-48A2-0900A4D4F892}"/>
                </a:ext>
              </a:extLst>
            </p:cNvPr>
            <p:cNvSpPr>
              <a:spLocks noChangeArrowheads="1"/>
            </p:cNvSpPr>
            <p:nvPr/>
          </p:nvSpPr>
          <p:spPr bwMode="auto">
            <a:xfrm>
              <a:off x="2408" y="1643"/>
              <a:ext cx="1029" cy="796"/>
            </a:xfrm>
            <a:prstGeom prst="rect">
              <a:avLst/>
            </a:prstGeom>
            <a:solidFill>
              <a:srgbClr val="FFCC00"/>
            </a:solidFill>
            <a:ln>
              <a:noFill/>
            </a:ln>
            <a:effectLst/>
            <a:extLs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accent2"/>
                </a:buClr>
                <a:buFont typeface="Symbol" panose="05050102010706020507" pitchFamily="18" charset="2"/>
                <a:buChar char="·"/>
                <a:defRPr>
                  <a:solidFill>
                    <a:schemeClr val="tx1"/>
                  </a:solidFill>
                  <a:latin typeface="Arial" panose="020B0604020202020204" pitchFamily="34" charset="0"/>
                </a:defRPr>
              </a:lvl1pPr>
              <a:lvl2pPr>
                <a:spcBef>
                  <a:spcPct val="20000"/>
                </a:spcBef>
                <a:buClr>
                  <a:schemeClr val="accent2"/>
                </a:buClr>
                <a:buChar char=""/>
                <a:defRPr>
                  <a:solidFill>
                    <a:schemeClr val="tx1"/>
                  </a:solidFill>
                  <a:latin typeface="Arial" panose="020B0604020202020204" pitchFamily="34" charset="0"/>
                </a:defRPr>
              </a:lvl2pPr>
              <a:lvl3pPr>
                <a:spcBef>
                  <a:spcPct val="20000"/>
                </a:spcBef>
                <a:buClr>
                  <a:schemeClr val="accent2"/>
                </a:buClr>
                <a:buChar char="•"/>
                <a:defRPr>
                  <a:solidFill>
                    <a:schemeClr val="tx1"/>
                  </a:solidFill>
                  <a:latin typeface="Arial" panose="020B0604020202020204" pitchFamily="34" charset="0"/>
                </a:defRPr>
              </a:lvl3pPr>
              <a:lvl4pPr>
                <a:spcBef>
                  <a:spcPct val="20000"/>
                </a:spcBef>
                <a:buClr>
                  <a:schemeClr val="accent2"/>
                </a:buClr>
                <a:buChar char="–"/>
                <a:defRPr>
                  <a:solidFill>
                    <a:schemeClr val="tx1"/>
                  </a:solidFill>
                  <a:latin typeface="Arial" panose="020B0604020202020204" pitchFamily="34" charset="0"/>
                </a:defRPr>
              </a:lvl4pPr>
              <a:lvl5pPr>
                <a:spcBef>
                  <a:spcPct val="20000"/>
                </a:spcBef>
                <a:buClr>
                  <a:schemeClr val="accent2"/>
                </a:buClr>
                <a:buChar char="»"/>
                <a:defRPr>
                  <a:solidFill>
                    <a:schemeClr val="tx1"/>
                  </a:solidFill>
                  <a:latin typeface="Arial" panose="020B0604020202020204" pitchFamily="34" charset="0"/>
                </a:defRPr>
              </a:lvl5pPr>
              <a:lvl6pPr fontAlgn="base">
                <a:spcBef>
                  <a:spcPct val="20000"/>
                </a:spcBef>
                <a:spcAft>
                  <a:spcPct val="0"/>
                </a:spcAft>
                <a:buClr>
                  <a:schemeClr val="accent2"/>
                </a:buClr>
                <a:buChar char="»"/>
                <a:defRPr>
                  <a:solidFill>
                    <a:schemeClr val="tx1"/>
                  </a:solidFill>
                  <a:latin typeface="Arial" panose="020B0604020202020204" pitchFamily="34" charset="0"/>
                </a:defRPr>
              </a:lvl6pPr>
              <a:lvl7pPr fontAlgn="base">
                <a:spcBef>
                  <a:spcPct val="20000"/>
                </a:spcBef>
                <a:spcAft>
                  <a:spcPct val="0"/>
                </a:spcAft>
                <a:buClr>
                  <a:schemeClr val="accent2"/>
                </a:buClr>
                <a:buChar char="»"/>
                <a:defRPr>
                  <a:solidFill>
                    <a:schemeClr val="tx1"/>
                  </a:solidFill>
                  <a:latin typeface="Arial" panose="020B0604020202020204" pitchFamily="34" charset="0"/>
                </a:defRPr>
              </a:lvl7pPr>
              <a:lvl8pPr fontAlgn="base">
                <a:spcBef>
                  <a:spcPct val="20000"/>
                </a:spcBef>
                <a:spcAft>
                  <a:spcPct val="0"/>
                </a:spcAft>
                <a:buClr>
                  <a:schemeClr val="accent2"/>
                </a:buClr>
                <a:buChar char="»"/>
                <a:defRPr>
                  <a:solidFill>
                    <a:schemeClr val="tx1"/>
                  </a:solidFill>
                  <a:latin typeface="Arial" panose="020B0604020202020204" pitchFamily="34" charset="0"/>
                </a:defRPr>
              </a:lvl8pPr>
              <a:lvl9pPr fontAlgn="base">
                <a:spcBef>
                  <a:spcPct val="20000"/>
                </a:spcBef>
                <a:spcAft>
                  <a:spcPct val="0"/>
                </a:spcAft>
                <a:buClr>
                  <a:schemeClr val="accent2"/>
                </a:buClr>
                <a:buChar char="»"/>
                <a:defRPr>
                  <a:solidFill>
                    <a:schemeClr val="tx1"/>
                  </a:solidFill>
                  <a:latin typeface="Arial" panose="020B0604020202020204" pitchFamily="34" charset="0"/>
                </a:defRPr>
              </a:lvl9pPr>
            </a:lstStyle>
            <a:p>
              <a:pPr algn="ctr">
                <a:buFont typeface="Symbol" panose="05050102010706020507" pitchFamily="18" charset="2"/>
                <a:buNone/>
              </a:pPr>
              <a:r>
                <a:rPr lang="en-US" altLang="en-US" sz="1600">
                  <a:solidFill>
                    <a:schemeClr val="bg1"/>
                  </a:solidFill>
                </a:rPr>
                <a:t>15</a:t>
              </a:r>
            </a:p>
            <a:p>
              <a:pPr algn="ctr">
                <a:buFont typeface="Symbol" panose="05050102010706020507" pitchFamily="18" charset="2"/>
                <a:buNone/>
              </a:pPr>
              <a:r>
                <a:rPr lang="en-US" altLang="en-US" sz="1200" i="1">
                  <a:solidFill>
                    <a:schemeClr val="bg1"/>
                  </a:solidFill>
                </a:rPr>
                <a:t>Significant Risk</a:t>
              </a:r>
              <a:endParaRPr lang="en-US" altLang="en-US" sz="1600">
                <a:solidFill>
                  <a:schemeClr val="bg1"/>
                </a:solidFill>
              </a:endParaRPr>
            </a:p>
          </p:txBody>
        </p:sp>
        <p:sp>
          <p:nvSpPr>
            <p:cNvPr id="564243" name="Rectangle 19">
              <a:extLst>
                <a:ext uri="{FF2B5EF4-FFF2-40B4-BE49-F238E27FC236}">
                  <a16:creationId xmlns:a16="http://schemas.microsoft.com/office/drawing/2014/main" id="{D3408E42-42AC-E7E9-6331-5DE353B1C5C8}"/>
                </a:ext>
              </a:extLst>
            </p:cNvPr>
            <p:cNvSpPr>
              <a:spLocks noChangeArrowheads="1"/>
            </p:cNvSpPr>
            <p:nvPr/>
          </p:nvSpPr>
          <p:spPr bwMode="auto">
            <a:xfrm>
              <a:off x="1382" y="1643"/>
              <a:ext cx="1026" cy="796"/>
            </a:xfrm>
            <a:prstGeom prst="rect">
              <a:avLst/>
            </a:prstGeom>
            <a:solidFill>
              <a:srgbClr val="FFFF00"/>
            </a:solidFill>
            <a:ln>
              <a:noFill/>
            </a:ln>
            <a:effectLst/>
            <a:extLs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accent2"/>
                </a:buClr>
                <a:buFont typeface="Symbol" panose="05050102010706020507" pitchFamily="18" charset="2"/>
                <a:buChar char="·"/>
                <a:defRPr>
                  <a:solidFill>
                    <a:schemeClr val="tx1"/>
                  </a:solidFill>
                  <a:latin typeface="Arial" panose="020B0604020202020204" pitchFamily="34" charset="0"/>
                </a:defRPr>
              </a:lvl1pPr>
              <a:lvl2pPr>
                <a:spcBef>
                  <a:spcPct val="20000"/>
                </a:spcBef>
                <a:buClr>
                  <a:schemeClr val="accent2"/>
                </a:buClr>
                <a:buChar char=""/>
                <a:defRPr>
                  <a:solidFill>
                    <a:schemeClr val="tx1"/>
                  </a:solidFill>
                  <a:latin typeface="Arial" panose="020B0604020202020204" pitchFamily="34" charset="0"/>
                </a:defRPr>
              </a:lvl2pPr>
              <a:lvl3pPr>
                <a:spcBef>
                  <a:spcPct val="20000"/>
                </a:spcBef>
                <a:buClr>
                  <a:schemeClr val="accent2"/>
                </a:buClr>
                <a:buChar char="•"/>
                <a:defRPr>
                  <a:solidFill>
                    <a:schemeClr val="tx1"/>
                  </a:solidFill>
                  <a:latin typeface="Arial" panose="020B0604020202020204" pitchFamily="34" charset="0"/>
                </a:defRPr>
              </a:lvl3pPr>
              <a:lvl4pPr>
                <a:spcBef>
                  <a:spcPct val="20000"/>
                </a:spcBef>
                <a:buClr>
                  <a:schemeClr val="accent2"/>
                </a:buClr>
                <a:buChar char="–"/>
                <a:defRPr>
                  <a:solidFill>
                    <a:schemeClr val="tx1"/>
                  </a:solidFill>
                  <a:latin typeface="Arial" panose="020B0604020202020204" pitchFamily="34" charset="0"/>
                </a:defRPr>
              </a:lvl4pPr>
              <a:lvl5pPr>
                <a:spcBef>
                  <a:spcPct val="20000"/>
                </a:spcBef>
                <a:buClr>
                  <a:schemeClr val="accent2"/>
                </a:buClr>
                <a:buChar char="»"/>
                <a:defRPr>
                  <a:solidFill>
                    <a:schemeClr val="tx1"/>
                  </a:solidFill>
                  <a:latin typeface="Arial" panose="020B0604020202020204" pitchFamily="34" charset="0"/>
                </a:defRPr>
              </a:lvl5pPr>
              <a:lvl6pPr fontAlgn="base">
                <a:spcBef>
                  <a:spcPct val="20000"/>
                </a:spcBef>
                <a:spcAft>
                  <a:spcPct val="0"/>
                </a:spcAft>
                <a:buClr>
                  <a:schemeClr val="accent2"/>
                </a:buClr>
                <a:buChar char="»"/>
                <a:defRPr>
                  <a:solidFill>
                    <a:schemeClr val="tx1"/>
                  </a:solidFill>
                  <a:latin typeface="Arial" panose="020B0604020202020204" pitchFamily="34" charset="0"/>
                </a:defRPr>
              </a:lvl6pPr>
              <a:lvl7pPr fontAlgn="base">
                <a:spcBef>
                  <a:spcPct val="20000"/>
                </a:spcBef>
                <a:spcAft>
                  <a:spcPct val="0"/>
                </a:spcAft>
                <a:buClr>
                  <a:schemeClr val="accent2"/>
                </a:buClr>
                <a:buChar char="»"/>
                <a:defRPr>
                  <a:solidFill>
                    <a:schemeClr val="tx1"/>
                  </a:solidFill>
                  <a:latin typeface="Arial" panose="020B0604020202020204" pitchFamily="34" charset="0"/>
                </a:defRPr>
              </a:lvl7pPr>
              <a:lvl8pPr fontAlgn="base">
                <a:spcBef>
                  <a:spcPct val="20000"/>
                </a:spcBef>
                <a:spcAft>
                  <a:spcPct val="0"/>
                </a:spcAft>
                <a:buClr>
                  <a:schemeClr val="accent2"/>
                </a:buClr>
                <a:buChar char="»"/>
                <a:defRPr>
                  <a:solidFill>
                    <a:schemeClr val="tx1"/>
                  </a:solidFill>
                  <a:latin typeface="Arial" panose="020B0604020202020204" pitchFamily="34" charset="0"/>
                </a:defRPr>
              </a:lvl8pPr>
              <a:lvl9pPr fontAlgn="base">
                <a:spcBef>
                  <a:spcPct val="20000"/>
                </a:spcBef>
                <a:spcAft>
                  <a:spcPct val="0"/>
                </a:spcAft>
                <a:buClr>
                  <a:schemeClr val="accent2"/>
                </a:buClr>
                <a:buChar char="»"/>
                <a:defRPr>
                  <a:solidFill>
                    <a:schemeClr val="tx1"/>
                  </a:solidFill>
                  <a:latin typeface="Arial" panose="020B0604020202020204" pitchFamily="34" charset="0"/>
                </a:defRPr>
              </a:lvl9pPr>
            </a:lstStyle>
            <a:p>
              <a:pPr algn="ctr">
                <a:buFont typeface="Symbol" panose="05050102010706020507" pitchFamily="18" charset="2"/>
                <a:buNone/>
              </a:pPr>
              <a:r>
                <a:rPr lang="en-US" altLang="en-US" sz="1600"/>
                <a:t>5</a:t>
              </a:r>
            </a:p>
            <a:p>
              <a:pPr algn="ctr">
                <a:buFont typeface="Symbol" panose="05050102010706020507" pitchFamily="18" charset="2"/>
                <a:buNone/>
              </a:pPr>
              <a:r>
                <a:rPr lang="en-US" altLang="en-US" sz="1200" i="1"/>
                <a:t>Fix Before Production</a:t>
              </a:r>
            </a:p>
          </p:txBody>
        </p:sp>
        <p:sp>
          <p:nvSpPr>
            <p:cNvPr id="564244" name="Line 20">
              <a:extLst>
                <a:ext uri="{FF2B5EF4-FFF2-40B4-BE49-F238E27FC236}">
                  <a16:creationId xmlns:a16="http://schemas.microsoft.com/office/drawing/2014/main" id="{64DD90FC-691D-D9D7-51BF-5615C3968CC5}"/>
                </a:ext>
              </a:extLst>
            </p:cNvPr>
            <p:cNvSpPr>
              <a:spLocks noChangeShapeType="1"/>
            </p:cNvSpPr>
            <p:nvPr/>
          </p:nvSpPr>
          <p:spPr bwMode="auto">
            <a:xfrm>
              <a:off x="1382" y="1628"/>
              <a:ext cx="3082"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4245" name="Line 21">
              <a:extLst>
                <a:ext uri="{FF2B5EF4-FFF2-40B4-BE49-F238E27FC236}">
                  <a16:creationId xmlns:a16="http://schemas.microsoft.com/office/drawing/2014/main" id="{DB5C7DE6-6EAA-01D5-02FB-C1530BF2B0C4}"/>
                </a:ext>
              </a:extLst>
            </p:cNvPr>
            <p:cNvSpPr>
              <a:spLocks noChangeShapeType="1"/>
            </p:cNvSpPr>
            <p:nvPr/>
          </p:nvSpPr>
          <p:spPr bwMode="auto">
            <a:xfrm>
              <a:off x="1382" y="2439"/>
              <a:ext cx="308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4246" name="Line 22">
              <a:extLst>
                <a:ext uri="{FF2B5EF4-FFF2-40B4-BE49-F238E27FC236}">
                  <a16:creationId xmlns:a16="http://schemas.microsoft.com/office/drawing/2014/main" id="{74CAC668-44B6-4872-3516-66691FF5E563}"/>
                </a:ext>
              </a:extLst>
            </p:cNvPr>
            <p:cNvSpPr>
              <a:spLocks noChangeShapeType="1"/>
            </p:cNvSpPr>
            <p:nvPr/>
          </p:nvSpPr>
          <p:spPr bwMode="auto">
            <a:xfrm>
              <a:off x="1382" y="3236"/>
              <a:ext cx="308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4247" name="Line 23">
              <a:extLst>
                <a:ext uri="{FF2B5EF4-FFF2-40B4-BE49-F238E27FC236}">
                  <a16:creationId xmlns:a16="http://schemas.microsoft.com/office/drawing/2014/main" id="{62C33CB8-69E3-E112-44AE-1A9DF9EF34D2}"/>
                </a:ext>
              </a:extLst>
            </p:cNvPr>
            <p:cNvSpPr>
              <a:spLocks noChangeShapeType="1"/>
            </p:cNvSpPr>
            <p:nvPr/>
          </p:nvSpPr>
          <p:spPr bwMode="auto">
            <a:xfrm>
              <a:off x="1382" y="4032"/>
              <a:ext cx="3082"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4248" name="Line 24">
              <a:extLst>
                <a:ext uri="{FF2B5EF4-FFF2-40B4-BE49-F238E27FC236}">
                  <a16:creationId xmlns:a16="http://schemas.microsoft.com/office/drawing/2014/main" id="{DE524C86-3E3F-3729-F3EC-6D0B97F185A0}"/>
                </a:ext>
              </a:extLst>
            </p:cNvPr>
            <p:cNvSpPr>
              <a:spLocks noChangeShapeType="1"/>
            </p:cNvSpPr>
            <p:nvPr/>
          </p:nvSpPr>
          <p:spPr bwMode="auto">
            <a:xfrm>
              <a:off x="1365" y="1643"/>
              <a:ext cx="0" cy="2389"/>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4249" name="Line 25">
              <a:extLst>
                <a:ext uri="{FF2B5EF4-FFF2-40B4-BE49-F238E27FC236}">
                  <a16:creationId xmlns:a16="http://schemas.microsoft.com/office/drawing/2014/main" id="{55D61C33-E143-AADE-E0BE-A2C354682282}"/>
                </a:ext>
              </a:extLst>
            </p:cNvPr>
            <p:cNvSpPr>
              <a:spLocks noChangeShapeType="1"/>
            </p:cNvSpPr>
            <p:nvPr/>
          </p:nvSpPr>
          <p:spPr bwMode="auto">
            <a:xfrm>
              <a:off x="2408" y="1643"/>
              <a:ext cx="0" cy="238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4250" name="Line 26">
              <a:extLst>
                <a:ext uri="{FF2B5EF4-FFF2-40B4-BE49-F238E27FC236}">
                  <a16:creationId xmlns:a16="http://schemas.microsoft.com/office/drawing/2014/main" id="{1A097827-85F7-3900-E3FF-846B45D1B630}"/>
                </a:ext>
              </a:extLst>
            </p:cNvPr>
            <p:cNvSpPr>
              <a:spLocks noChangeShapeType="1"/>
            </p:cNvSpPr>
            <p:nvPr/>
          </p:nvSpPr>
          <p:spPr bwMode="auto">
            <a:xfrm>
              <a:off x="3437" y="1643"/>
              <a:ext cx="0" cy="238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4251" name="Line 27">
              <a:extLst>
                <a:ext uri="{FF2B5EF4-FFF2-40B4-BE49-F238E27FC236}">
                  <a16:creationId xmlns:a16="http://schemas.microsoft.com/office/drawing/2014/main" id="{187069BC-A3B3-EA64-EE35-49A9C1A38521}"/>
                </a:ext>
              </a:extLst>
            </p:cNvPr>
            <p:cNvSpPr>
              <a:spLocks noChangeShapeType="1"/>
            </p:cNvSpPr>
            <p:nvPr/>
          </p:nvSpPr>
          <p:spPr bwMode="auto">
            <a:xfrm>
              <a:off x="4464" y="1643"/>
              <a:ext cx="0" cy="2389"/>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564252" name="Group 28">
              <a:extLst>
                <a:ext uri="{FF2B5EF4-FFF2-40B4-BE49-F238E27FC236}">
                  <a16:creationId xmlns:a16="http://schemas.microsoft.com/office/drawing/2014/main" id="{719BFB05-60B6-D45C-2D43-691F3379F210}"/>
                </a:ext>
              </a:extLst>
            </p:cNvPr>
            <p:cNvGrpSpPr>
              <a:grpSpLocks/>
            </p:cNvGrpSpPr>
            <p:nvPr/>
          </p:nvGrpSpPr>
          <p:grpSpPr bwMode="auto">
            <a:xfrm>
              <a:off x="768" y="1738"/>
              <a:ext cx="531" cy="2250"/>
              <a:chOff x="528" y="2832"/>
              <a:chExt cx="480" cy="1072"/>
            </a:xfrm>
          </p:grpSpPr>
          <p:sp>
            <p:nvSpPr>
              <p:cNvPr id="564253" name="Rectangle 29">
                <a:extLst>
                  <a:ext uri="{FF2B5EF4-FFF2-40B4-BE49-F238E27FC236}">
                    <a16:creationId xmlns:a16="http://schemas.microsoft.com/office/drawing/2014/main" id="{954DD2D4-8876-A42A-FA6E-B1320BC6D1BC}"/>
                  </a:ext>
                </a:extLst>
              </p:cNvPr>
              <p:cNvSpPr>
                <a:spLocks noChangeArrowheads="1"/>
              </p:cNvSpPr>
              <p:nvPr/>
            </p:nvSpPr>
            <p:spPr bwMode="auto">
              <a:xfrm>
                <a:off x="768" y="3547"/>
                <a:ext cx="240" cy="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lvl1pPr>
                  <a:spcBef>
                    <a:spcPct val="20000"/>
                  </a:spcBef>
                  <a:buClr>
                    <a:schemeClr val="accent2"/>
                  </a:buClr>
                  <a:buFont typeface="Symbol" panose="05050102010706020507" pitchFamily="18" charset="2"/>
                  <a:buChar char="·"/>
                  <a:defRPr>
                    <a:solidFill>
                      <a:schemeClr val="tx1"/>
                    </a:solidFill>
                    <a:latin typeface="Arial" panose="020B0604020202020204" pitchFamily="34" charset="0"/>
                  </a:defRPr>
                </a:lvl1pPr>
                <a:lvl2pPr>
                  <a:spcBef>
                    <a:spcPct val="20000"/>
                  </a:spcBef>
                  <a:buClr>
                    <a:schemeClr val="accent2"/>
                  </a:buClr>
                  <a:buChar char=""/>
                  <a:defRPr>
                    <a:solidFill>
                      <a:schemeClr val="tx1"/>
                    </a:solidFill>
                    <a:latin typeface="Arial" panose="020B0604020202020204" pitchFamily="34" charset="0"/>
                  </a:defRPr>
                </a:lvl2pPr>
                <a:lvl3pPr>
                  <a:spcBef>
                    <a:spcPct val="20000"/>
                  </a:spcBef>
                  <a:buClr>
                    <a:schemeClr val="accent2"/>
                  </a:buClr>
                  <a:buChar char="•"/>
                  <a:defRPr>
                    <a:solidFill>
                      <a:schemeClr val="tx1"/>
                    </a:solidFill>
                    <a:latin typeface="Arial" panose="020B0604020202020204" pitchFamily="34" charset="0"/>
                  </a:defRPr>
                </a:lvl3pPr>
                <a:lvl4pPr>
                  <a:spcBef>
                    <a:spcPct val="20000"/>
                  </a:spcBef>
                  <a:buClr>
                    <a:schemeClr val="accent2"/>
                  </a:buClr>
                  <a:buChar char="–"/>
                  <a:defRPr>
                    <a:solidFill>
                      <a:schemeClr val="tx1"/>
                    </a:solidFill>
                    <a:latin typeface="Arial" panose="020B0604020202020204" pitchFamily="34" charset="0"/>
                  </a:defRPr>
                </a:lvl4pPr>
                <a:lvl5pPr>
                  <a:spcBef>
                    <a:spcPct val="20000"/>
                  </a:spcBef>
                  <a:buClr>
                    <a:schemeClr val="accent2"/>
                  </a:buClr>
                  <a:buChar char="»"/>
                  <a:defRPr>
                    <a:solidFill>
                      <a:schemeClr val="tx1"/>
                    </a:solidFill>
                    <a:latin typeface="Arial" panose="020B0604020202020204" pitchFamily="34" charset="0"/>
                  </a:defRPr>
                </a:lvl5pPr>
                <a:lvl6pPr fontAlgn="base">
                  <a:spcBef>
                    <a:spcPct val="20000"/>
                  </a:spcBef>
                  <a:spcAft>
                    <a:spcPct val="0"/>
                  </a:spcAft>
                  <a:buClr>
                    <a:schemeClr val="accent2"/>
                  </a:buClr>
                  <a:buChar char="»"/>
                  <a:defRPr>
                    <a:solidFill>
                      <a:schemeClr val="tx1"/>
                    </a:solidFill>
                    <a:latin typeface="Arial" panose="020B0604020202020204" pitchFamily="34" charset="0"/>
                  </a:defRPr>
                </a:lvl6pPr>
                <a:lvl7pPr fontAlgn="base">
                  <a:spcBef>
                    <a:spcPct val="20000"/>
                  </a:spcBef>
                  <a:spcAft>
                    <a:spcPct val="0"/>
                  </a:spcAft>
                  <a:buClr>
                    <a:schemeClr val="accent2"/>
                  </a:buClr>
                  <a:buChar char="»"/>
                  <a:defRPr>
                    <a:solidFill>
                      <a:schemeClr val="tx1"/>
                    </a:solidFill>
                    <a:latin typeface="Arial" panose="020B0604020202020204" pitchFamily="34" charset="0"/>
                  </a:defRPr>
                </a:lvl7pPr>
                <a:lvl8pPr fontAlgn="base">
                  <a:spcBef>
                    <a:spcPct val="20000"/>
                  </a:spcBef>
                  <a:spcAft>
                    <a:spcPct val="0"/>
                  </a:spcAft>
                  <a:buClr>
                    <a:schemeClr val="accent2"/>
                  </a:buClr>
                  <a:buChar char="»"/>
                  <a:defRPr>
                    <a:solidFill>
                      <a:schemeClr val="tx1"/>
                    </a:solidFill>
                    <a:latin typeface="Arial" panose="020B0604020202020204" pitchFamily="34" charset="0"/>
                  </a:defRPr>
                </a:lvl8pPr>
                <a:lvl9pPr fontAlgn="base">
                  <a:spcBef>
                    <a:spcPct val="20000"/>
                  </a:spcBef>
                  <a:spcAft>
                    <a:spcPct val="0"/>
                  </a:spcAft>
                  <a:buClr>
                    <a:schemeClr val="accent2"/>
                  </a:buClr>
                  <a:buChar char="»"/>
                  <a:defRPr>
                    <a:solidFill>
                      <a:schemeClr val="tx1"/>
                    </a:solidFill>
                    <a:latin typeface="Arial" panose="020B0604020202020204" pitchFamily="34" charset="0"/>
                  </a:defRPr>
                </a:lvl9pPr>
              </a:lstStyle>
              <a:p>
                <a:pPr algn="ctr">
                  <a:buFont typeface="Symbol" panose="05050102010706020507" pitchFamily="18" charset="2"/>
                  <a:buNone/>
                </a:pPr>
                <a:endParaRPr lang="en-US" altLang="en-US" sz="1400"/>
              </a:p>
              <a:p>
                <a:pPr algn="ctr">
                  <a:buFont typeface="Symbol" panose="05050102010706020507" pitchFamily="18" charset="2"/>
                  <a:buNone/>
                </a:pPr>
                <a:r>
                  <a:rPr lang="en-US" altLang="en-US" sz="1400"/>
                  <a:t>1</a:t>
                </a:r>
              </a:p>
            </p:txBody>
          </p:sp>
          <p:sp>
            <p:nvSpPr>
              <p:cNvPr id="564254" name="Rectangle 30">
                <a:extLst>
                  <a:ext uri="{FF2B5EF4-FFF2-40B4-BE49-F238E27FC236}">
                    <a16:creationId xmlns:a16="http://schemas.microsoft.com/office/drawing/2014/main" id="{C1CB3439-2592-ADC5-789C-BBD680FE79FB}"/>
                  </a:ext>
                </a:extLst>
              </p:cNvPr>
              <p:cNvSpPr>
                <a:spLocks noChangeArrowheads="1"/>
              </p:cNvSpPr>
              <p:nvPr/>
            </p:nvSpPr>
            <p:spPr bwMode="auto">
              <a:xfrm>
                <a:off x="528" y="3547"/>
                <a:ext cx="240" cy="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lvl1pPr>
                  <a:spcBef>
                    <a:spcPct val="20000"/>
                  </a:spcBef>
                  <a:buClr>
                    <a:schemeClr val="accent2"/>
                  </a:buClr>
                  <a:buFont typeface="Symbol" panose="05050102010706020507" pitchFamily="18" charset="2"/>
                  <a:buChar char="·"/>
                  <a:defRPr>
                    <a:solidFill>
                      <a:schemeClr val="tx1"/>
                    </a:solidFill>
                    <a:latin typeface="Arial" panose="020B0604020202020204" pitchFamily="34" charset="0"/>
                  </a:defRPr>
                </a:lvl1pPr>
                <a:lvl2pPr>
                  <a:spcBef>
                    <a:spcPct val="20000"/>
                  </a:spcBef>
                  <a:buClr>
                    <a:schemeClr val="accent2"/>
                  </a:buClr>
                  <a:buChar char=""/>
                  <a:defRPr>
                    <a:solidFill>
                      <a:schemeClr val="tx1"/>
                    </a:solidFill>
                    <a:latin typeface="Arial" panose="020B0604020202020204" pitchFamily="34" charset="0"/>
                  </a:defRPr>
                </a:lvl2pPr>
                <a:lvl3pPr>
                  <a:spcBef>
                    <a:spcPct val="20000"/>
                  </a:spcBef>
                  <a:buClr>
                    <a:schemeClr val="accent2"/>
                  </a:buClr>
                  <a:buChar char="•"/>
                  <a:defRPr>
                    <a:solidFill>
                      <a:schemeClr val="tx1"/>
                    </a:solidFill>
                    <a:latin typeface="Arial" panose="020B0604020202020204" pitchFamily="34" charset="0"/>
                  </a:defRPr>
                </a:lvl3pPr>
                <a:lvl4pPr>
                  <a:spcBef>
                    <a:spcPct val="20000"/>
                  </a:spcBef>
                  <a:buClr>
                    <a:schemeClr val="accent2"/>
                  </a:buClr>
                  <a:buChar char="–"/>
                  <a:defRPr>
                    <a:solidFill>
                      <a:schemeClr val="tx1"/>
                    </a:solidFill>
                    <a:latin typeface="Arial" panose="020B0604020202020204" pitchFamily="34" charset="0"/>
                  </a:defRPr>
                </a:lvl4pPr>
                <a:lvl5pPr>
                  <a:spcBef>
                    <a:spcPct val="20000"/>
                  </a:spcBef>
                  <a:buClr>
                    <a:schemeClr val="accent2"/>
                  </a:buClr>
                  <a:buChar char="»"/>
                  <a:defRPr>
                    <a:solidFill>
                      <a:schemeClr val="tx1"/>
                    </a:solidFill>
                    <a:latin typeface="Arial" panose="020B0604020202020204" pitchFamily="34" charset="0"/>
                  </a:defRPr>
                </a:lvl5pPr>
                <a:lvl6pPr fontAlgn="base">
                  <a:spcBef>
                    <a:spcPct val="20000"/>
                  </a:spcBef>
                  <a:spcAft>
                    <a:spcPct val="0"/>
                  </a:spcAft>
                  <a:buClr>
                    <a:schemeClr val="accent2"/>
                  </a:buClr>
                  <a:buChar char="»"/>
                  <a:defRPr>
                    <a:solidFill>
                      <a:schemeClr val="tx1"/>
                    </a:solidFill>
                    <a:latin typeface="Arial" panose="020B0604020202020204" pitchFamily="34" charset="0"/>
                  </a:defRPr>
                </a:lvl6pPr>
                <a:lvl7pPr fontAlgn="base">
                  <a:spcBef>
                    <a:spcPct val="20000"/>
                  </a:spcBef>
                  <a:spcAft>
                    <a:spcPct val="0"/>
                  </a:spcAft>
                  <a:buClr>
                    <a:schemeClr val="accent2"/>
                  </a:buClr>
                  <a:buChar char="»"/>
                  <a:defRPr>
                    <a:solidFill>
                      <a:schemeClr val="tx1"/>
                    </a:solidFill>
                    <a:latin typeface="Arial" panose="020B0604020202020204" pitchFamily="34" charset="0"/>
                  </a:defRPr>
                </a:lvl7pPr>
                <a:lvl8pPr fontAlgn="base">
                  <a:spcBef>
                    <a:spcPct val="20000"/>
                  </a:spcBef>
                  <a:spcAft>
                    <a:spcPct val="0"/>
                  </a:spcAft>
                  <a:buClr>
                    <a:schemeClr val="accent2"/>
                  </a:buClr>
                  <a:buChar char="»"/>
                  <a:defRPr>
                    <a:solidFill>
                      <a:schemeClr val="tx1"/>
                    </a:solidFill>
                    <a:latin typeface="Arial" panose="020B0604020202020204" pitchFamily="34" charset="0"/>
                  </a:defRPr>
                </a:lvl8pPr>
                <a:lvl9pPr fontAlgn="base">
                  <a:spcBef>
                    <a:spcPct val="20000"/>
                  </a:spcBef>
                  <a:spcAft>
                    <a:spcPct val="0"/>
                  </a:spcAft>
                  <a:buClr>
                    <a:schemeClr val="accent2"/>
                  </a:buClr>
                  <a:buChar char="»"/>
                  <a:defRPr>
                    <a:solidFill>
                      <a:schemeClr val="tx1"/>
                    </a:solidFill>
                    <a:latin typeface="Arial" panose="020B0604020202020204" pitchFamily="34" charset="0"/>
                  </a:defRPr>
                </a:lvl9pPr>
              </a:lstStyle>
              <a:p>
                <a:pPr algn="ctr">
                  <a:buFont typeface="Symbol" panose="05050102010706020507" pitchFamily="18" charset="2"/>
                  <a:buNone/>
                </a:pPr>
                <a:endParaRPr lang="en-US" altLang="en-US" sz="1400"/>
              </a:p>
              <a:p>
                <a:pPr algn="ctr">
                  <a:buFont typeface="Symbol" panose="05050102010706020507" pitchFamily="18" charset="2"/>
                  <a:buNone/>
                </a:pPr>
                <a:r>
                  <a:rPr lang="en-US" altLang="en-US" sz="1400"/>
                  <a:t>Lo</a:t>
                </a:r>
              </a:p>
            </p:txBody>
          </p:sp>
          <p:sp>
            <p:nvSpPr>
              <p:cNvPr id="564255" name="Rectangle 31">
                <a:extLst>
                  <a:ext uri="{FF2B5EF4-FFF2-40B4-BE49-F238E27FC236}">
                    <a16:creationId xmlns:a16="http://schemas.microsoft.com/office/drawing/2014/main" id="{4583A746-91FB-341F-680D-EBC5C4634334}"/>
                  </a:ext>
                </a:extLst>
              </p:cNvPr>
              <p:cNvSpPr>
                <a:spLocks noChangeArrowheads="1"/>
              </p:cNvSpPr>
              <p:nvPr/>
            </p:nvSpPr>
            <p:spPr bwMode="auto">
              <a:xfrm>
                <a:off x="768" y="3189"/>
                <a:ext cx="240" cy="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lvl1pPr>
                  <a:spcBef>
                    <a:spcPct val="20000"/>
                  </a:spcBef>
                  <a:buClr>
                    <a:schemeClr val="accent2"/>
                  </a:buClr>
                  <a:buFont typeface="Symbol" panose="05050102010706020507" pitchFamily="18" charset="2"/>
                  <a:buChar char="·"/>
                  <a:defRPr>
                    <a:solidFill>
                      <a:schemeClr val="tx1"/>
                    </a:solidFill>
                    <a:latin typeface="Arial" panose="020B0604020202020204" pitchFamily="34" charset="0"/>
                  </a:defRPr>
                </a:lvl1pPr>
                <a:lvl2pPr>
                  <a:spcBef>
                    <a:spcPct val="20000"/>
                  </a:spcBef>
                  <a:buClr>
                    <a:schemeClr val="accent2"/>
                  </a:buClr>
                  <a:buChar char=""/>
                  <a:defRPr>
                    <a:solidFill>
                      <a:schemeClr val="tx1"/>
                    </a:solidFill>
                    <a:latin typeface="Arial" panose="020B0604020202020204" pitchFamily="34" charset="0"/>
                  </a:defRPr>
                </a:lvl2pPr>
                <a:lvl3pPr>
                  <a:spcBef>
                    <a:spcPct val="20000"/>
                  </a:spcBef>
                  <a:buClr>
                    <a:schemeClr val="accent2"/>
                  </a:buClr>
                  <a:buChar char="•"/>
                  <a:defRPr>
                    <a:solidFill>
                      <a:schemeClr val="tx1"/>
                    </a:solidFill>
                    <a:latin typeface="Arial" panose="020B0604020202020204" pitchFamily="34" charset="0"/>
                  </a:defRPr>
                </a:lvl3pPr>
                <a:lvl4pPr>
                  <a:spcBef>
                    <a:spcPct val="20000"/>
                  </a:spcBef>
                  <a:buClr>
                    <a:schemeClr val="accent2"/>
                  </a:buClr>
                  <a:buChar char="–"/>
                  <a:defRPr>
                    <a:solidFill>
                      <a:schemeClr val="tx1"/>
                    </a:solidFill>
                    <a:latin typeface="Arial" panose="020B0604020202020204" pitchFamily="34" charset="0"/>
                  </a:defRPr>
                </a:lvl4pPr>
                <a:lvl5pPr>
                  <a:spcBef>
                    <a:spcPct val="20000"/>
                  </a:spcBef>
                  <a:buClr>
                    <a:schemeClr val="accent2"/>
                  </a:buClr>
                  <a:buChar char="»"/>
                  <a:defRPr>
                    <a:solidFill>
                      <a:schemeClr val="tx1"/>
                    </a:solidFill>
                    <a:latin typeface="Arial" panose="020B0604020202020204" pitchFamily="34" charset="0"/>
                  </a:defRPr>
                </a:lvl5pPr>
                <a:lvl6pPr fontAlgn="base">
                  <a:spcBef>
                    <a:spcPct val="20000"/>
                  </a:spcBef>
                  <a:spcAft>
                    <a:spcPct val="0"/>
                  </a:spcAft>
                  <a:buClr>
                    <a:schemeClr val="accent2"/>
                  </a:buClr>
                  <a:buChar char="»"/>
                  <a:defRPr>
                    <a:solidFill>
                      <a:schemeClr val="tx1"/>
                    </a:solidFill>
                    <a:latin typeface="Arial" panose="020B0604020202020204" pitchFamily="34" charset="0"/>
                  </a:defRPr>
                </a:lvl6pPr>
                <a:lvl7pPr fontAlgn="base">
                  <a:spcBef>
                    <a:spcPct val="20000"/>
                  </a:spcBef>
                  <a:spcAft>
                    <a:spcPct val="0"/>
                  </a:spcAft>
                  <a:buClr>
                    <a:schemeClr val="accent2"/>
                  </a:buClr>
                  <a:buChar char="»"/>
                  <a:defRPr>
                    <a:solidFill>
                      <a:schemeClr val="tx1"/>
                    </a:solidFill>
                    <a:latin typeface="Arial" panose="020B0604020202020204" pitchFamily="34" charset="0"/>
                  </a:defRPr>
                </a:lvl7pPr>
                <a:lvl8pPr fontAlgn="base">
                  <a:spcBef>
                    <a:spcPct val="20000"/>
                  </a:spcBef>
                  <a:spcAft>
                    <a:spcPct val="0"/>
                  </a:spcAft>
                  <a:buClr>
                    <a:schemeClr val="accent2"/>
                  </a:buClr>
                  <a:buChar char="»"/>
                  <a:defRPr>
                    <a:solidFill>
                      <a:schemeClr val="tx1"/>
                    </a:solidFill>
                    <a:latin typeface="Arial" panose="020B0604020202020204" pitchFamily="34" charset="0"/>
                  </a:defRPr>
                </a:lvl8pPr>
                <a:lvl9pPr fontAlgn="base">
                  <a:spcBef>
                    <a:spcPct val="20000"/>
                  </a:spcBef>
                  <a:spcAft>
                    <a:spcPct val="0"/>
                  </a:spcAft>
                  <a:buClr>
                    <a:schemeClr val="accent2"/>
                  </a:buClr>
                  <a:buChar char="»"/>
                  <a:defRPr>
                    <a:solidFill>
                      <a:schemeClr val="tx1"/>
                    </a:solidFill>
                    <a:latin typeface="Arial" panose="020B0604020202020204" pitchFamily="34" charset="0"/>
                  </a:defRPr>
                </a:lvl9pPr>
              </a:lstStyle>
              <a:p>
                <a:pPr algn="ctr">
                  <a:buFont typeface="Symbol" panose="05050102010706020507" pitchFamily="18" charset="2"/>
                  <a:buNone/>
                </a:pPr>
                <a:r>
                  <a:rPr lang="en-US" altLang="en-US" sz="1400"/>
                  <a:t>3</a:t>
                </a:r>
              </a:p>
            </p:txBody>
          </p:sp>
          <p:sp>
            <p:nvSpPr>
              <p:cNvPr id="564256" name="Rectangle 32">
                <a:extLst>
                  <a:ext uri="{FF2B5EF4-FFF2-40B4-BE49-F238E27FC236}">
                    <a16:creationId xmlns:a16="http://schemas.microsoft.com/office/drawing/2014/main" id="{85FF428E-0BE2-72B4-EFE2-EE98B07F9E11}"/>
                  </a:ext>
                </a:extLst>
              </p:cNvPr>
              <p:cNvSpPr>
                <a:spLocks noChangeArrowheads="1"/>
              </p:cNvSpPr>
              <p:nvPr/>
            </p:nvSpPr>
            <p:spPr bwMode="auto">
              <a:xfrm>
                <a:off x="528" y="3189"/>
                <a:ext cx="240" cy="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lvl1pPr>
                  <a:spcBef>
                    <a:spcPct val="20000"/>
                  </a:spcBef>
                  <a:buClr>
                    <a:schemeClr val="accent2"/>
                  </a:buClr>
                  <a:buFont typeface="Symbol" panose="05050102010706020507" pitchFamily="18" charset="2"/>
                  <a:buChar char="·"/>
                  <a:defRPr>
                    <a:solidFill>
                      <a:schemeClr val="tx1"/>
                    </a:solidFill>
                    <a:latin typeface="Arial" panose="020B0604020202020204" pitchFamily="34" charset="0"/>
                  </a:defRPr>
                </a:lvl1pPr>
                <a:lvl2pPr>
                  <a:spcBef>
                    <a:spcPct val="20000"/>
                  </a:spcBef>
                  <a:buClr>
                    <a:schemeClr val="accent2"/>
                  </a:buClr>
                  <a:buChar char=""/>
                  <a:defRPr>
                    <a:solidFill>
                      <a:schemeClr val="tx1"/>
                    </a:solidFill>
                    <a:latin typeface="Arial" panose="020B0604020202020204" pitchFamily="34" charset="0"/>
                  </a:defRPr>
                </a:lvl2pPr>
                <a:lvl3pPr>
                  <a:spcBef>
                    <a:spcPct val="20000"/>
                  </a:spcBef>
                  <a:buClr>
                    <a:schemeClr val="accent2"/>
                  </a:buClr>
                  <a:buChar char="•"/>
                  <a:defRPr>
                    <a:solidFill>
                      <a:schemeClr val="tx1"/>
                    </a:solidFill>
                    <a:latin typeface="Arial" panose="020B0604020202020204" pitchFamily="34" charset="0"/>
                  </a:defRPr>
                </a:lvl3pPr>
                <a:lvl4pPr>
                  <a:spcBef>
                    <a:spcPct val="20000"/>
                  </a:spcBef>
                  <a:buClr>
                    <a:schemeClr val="accent2"/>
                  </a:buClr>
                  <a:buChar char="–"/>
                  <a:defRPr>
                    <a:solidFill>
                      <a:schemeClr val="tx1"/>
                    </a:solidFill>
                    <a:latin typeface="Arial" panose="020B0604020202020204" pitchFamily="34" charset="0"/>
                  </a:defRPr>
                </a:lvl4pPr>
                <a:lvl5pPr>
                  <a:spcBef>
                    <a:spcPct val="20000"/>
                  </a:spcBef>
                  <a:buClr>
                    <a:schemeClr val="accent2"/>
                  </a:buClr>
                  <a:buChar char="»"/>
                  <a:defRPr>
                    <a:solidFill>
                      <a:schemeClr val="tx1"/>
                    </a:solidFill>
                    <a:latin typeface="Arial" panose="020B0604020202020204" pitchFamily="34" charset="0"/>
                  </a:defRPr>
                </a:lvl5pPr>
                <a:lvl6pPr fontAlgn="base">
                  <a:spcBef>
                    <a:spcPct val="20000"/>
                  </a:spcBef>
                  <a:spcAft>
                    <a:spcPct val="0"/>
                  </a:spcAft>
                  <a:buClr>
                    <a:schemeClr val="accent2"/>
                  </a:buClr>
                  <a:buChar char="»"/>
                  <a:defRPr>
                    <a:solidFill>
                      <a:schemeClr val="tx1"/>
                    </a:solidFill>
                    <a:latin typeface="Arial" panose="020B0604020202020204" pitchFamily="34" charset="0"/>
                  </a:defRPr>
                </a:lvl6pPr>
                <a:lvl7pPr fontAlgn="base">
                  <a:spcBef>
                    <a:spcPct val="20000"/>
                  </a:spcBef>
                  <a:spcAft>
                    <a:spcPct val="0"/>
                  </a:spcAft>
                  <a:buClr>
                    <a:schemeClr val="accent2"/>
                  </a:buClr>
                  <a:buChar char="»"/>
                  <a:defRPr>
                    <a:solidFill>
                      <a:schemeClr val="tx1"/>
                    </a:solidFill>
                    <a:latin typeface="Arial" panose="020B0604020202020204" pitchFamily="34" charset="0"/>
                  </a:defRPr>
                </a:lvl7pPr>
                <a:lvl8pPr fontAlgn="base">
                  <a:spcBef>
                    <a:spcPct val="20000"/>
                  </a:spcBef>
                  <a:spcAft>
                    <a:spcPct val="0"/>
                  </a:spcAft>
                  <a:buClr>
                    <a:schemeClr val="accent2"/>
                  </a:buClr>
                  <a:buChar char="»"/>
                  <a:defRPr>
                    <a:solidFill>
                      <a:schemeClr val="tx1"/>
                    </a:solidFill>
                    <a:latin typeface="Arial" panose="020B0604020202020204" pitchFamily="34" charset="0"/>
                  </a:defRPr>
                </a:lvl8pPr>
                <a:lvl9pPr fontAlgn="base">
                  <a:spcBef>
                    <a:spcPct val="20000"/>
                  </a:spcBef>
                  <a:spcAft>
                    <a:spcPct val="0"/>
                  </a:spcAft>
                  <a:buClr>
                    <a:schemeClr val="accent2"/>
                  </a:buClr>
                  <a:buChar char="»"/>
                  <a:defRPr>
                    <a:solidFill>
                      <a:schemeClr val="tx1"/>
                    </a:solidFill>
                    <a:latin typeface="Arial" panose="020B0604020202020204" pitchFamily="34" charset="0"/>
                  </a:defRPr>
                </a:lvl9pPr>
              </a:lstStyle>
              <a:p>
                <a:pPr algn="ctr">
                  <a:buFont typeface="Symbol" panose="05050102010706020507" pitchFamily="18" charset="2"/>
                  <a:buNone/>
                </a:pPr>
                <a:endParaRPr lang="en-GB" altLang="en-US" sz="1400"/>
              </a:p>
            </p:txBody>
          </p:sp>
          <p:sp>
            <p:nvSpPr>
              <p:cNvPr id="564257" name="Rectangle 33">
                <a:extLst>
                  <a:ext uri="{FF2B5EF4-FFF2-40B4-BE49-F238E27FC236}">
                    <a16:creationId xmlns:a16="http://schemas.microsoft.com/office/drawing/2014/main" id="{F8C8C0D1-AC7F-0A5C-C871-A21097327FA8}"/>
                  </a:ext>
                </a:extLst>
              </p:cNvPr>
              <p:cNvSpPr>
                <a:spLocks noChangeArrowheads="1"/>
              </p:cNvSpPr>
              <p:nvPr/>
            </p:nvSpPr>
            <p:spPr bwMode="auto">
              <a:xfrm>
                <a:off x="768" y="2832"/>
                <a:ext cx="240" cy="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lvl1pPr>
                  <a:spcBef>
                    <a:spcPct val="20000"/>
                  </a:spcBef>
                  <a:buClr>
                    <a:schemeClr val="accent2"/>
                  </a:buClr>
                  <a:buFont typeface="Symbol" panose="05050102010706020507" pitchFamily="18" charset="2"/>
                  <a:buChar char="·"/>
                  <a:defRPr>
                    <a:solidFill>
                      <a:schemeClr val="tx1"/>
                    </a:solidFill>
                    <a:latin typeface="Arial" panose="020B0604020202020204" pitchFamily="34" charset="0"/>
                  </a:defRPr>
                </a:lvl1pPr>
                <a:lvl2pPr>
                  <a:spcBef>
                    <a:spcPct val="20000"/>
                  </a:spcBef>
                  <a:buClr>
                    <a:schemeClr val="accent2"/>
                  </a:buClr>
                  <a:buChar char=""/>
                  <a:defRPr>
                    <a:solidFill>
                      <a:schemeClr val="tx1"/>
                    </a:solidFill>
                    <a:latin typeface="Arial" panose="020B0604020202020204" pitchFamily="34" charset="0"/>
                  </a:defRPr>
                </a:lvl2pPr>
                <a:lvl3pPr>
                  <a:spcBef>
                    <a:spcPct val="20000"/>
                  </a:spcBef>
                  <a:buClr>
                    <a:schemeClr val="accent2"/>
                  </a:buClr>
                  <a:buChar char="•"/>
                  <a:defRPr>
                    <a:solidFill>
                      <a:schemeClr val="tx1"/>
                    </a:solidFill>
                    <a:latin typeface="Arial" panose="020B0604020202020204" pitchFamily="34" charset="0"/>
                  </a:defRPr>
                </a:lvl3pPr>
                <a:lvl4pPr>
                  <a:spcBef>
                    <a:spcPct val="20000"/>
                  </a:spcBef>
                  <a:buClr>
                    <a:schemeClr val="accent2"/>
                  </a:buClr>
                  <a:buChar char="–"/>
                  <a:defRPr>
                    <a:solidFill>
                      <a:schemeClr val="tx1"/>
                    </a:solidFill>
                    <a:latin typeface="Arial" panose="020B0604020202020204" pitchFamily="34" charset="0"/>
                  </a:defRPr>
                </a:lvl4pPr>
                <a:lvl5pPr>
                  <a:spcBef>
                    <a:spcPct val="20000"/>
                  </a:spcBef>
                  <a:buClr>
                    <a:schemeClr val="accent2"/>
                  </a:buClr>
                  <a:buChar char="»"/>
                  <a:defRPr>
                    <a:solidFill>
                      <a:schemeClr val="tx1"/>
                    </a:solidFill>
                    <a:latin typeface="Arial" panose="020B0604020202020204" pitchFamily="34" charset="0"/>
                  </a:defRPr>
                </a:lvl5pPr>
                <a:lvl6pPr fontAlgn="base">
                  <a:spcBef>
                    <a:spcPct val="20000"/>
                  </a:spcBef>
                  <a:spcAft>
                    <a:spcPct val="0"/>
                  </a:spcAft>
                  <a:buClr>
                    <a:schemeClr val="accent2"/>
                  </a:buClr>
                  <a:buChar char="»"/>
                  <a:defRPr>
                    <a:solidFill>
                      <a:schemeClr val="tx1"/>
                    </a:solidFill>
                    <a:latin typeface="Arial" panose="020B0604020202020204" pitchFamily="34" charset="0"/>
                  </a:defRPr>
                </a:lvl6pPr>
                <a:lvl7pPr fontAlgn="base">
                  <a:spcBef>
                    <a:spcPct val="20000"/>
                  </a:spcBef>
                  <a:spcAft>
                    <a:spcPct val="0"/>
                  </a:spcAft>
                  <a:buClr>
                    <a:schemeClr val="accent2"/>
                  </a:buClr>
                  <a:buChar char="»"/>
                  <a:defRPr>
                    <a:solidFill>
                      <a:schemeClr val="tx1"/>
                    </a:solidFill>
                    <a:latin typeface="Arial" panose="020B0604020202020204" pitchFamily="34" charset="0"/>
                  </a:defRPr>
                </a:lvl7pPr>
                <a:lvl8pPr fontAlgn="base">
                  <a:spcBef>
                    <a:spcPct val="20000"/>
                  </a:spcBef>
                  <a:spcAft>
                    <a:spcPct val="0"/>
                  </a:spcAft>
                  <a:buClr>
                    <a:schemeClr val="accent2"/>
                  </a:buClr>
                  <a:buChar char="»"/>
                  <a:defRPr>
                    <a:solidFill>
                      <a:schemeClr val="tx1"/>
                    </a:solidFill>
                    <a:latin typeface="Arial" panose="020B0604020202020204" pitchFamily="34" charset="0"/>
                  </a:defRPr>
                </a:lvl8pPr>
                <a:lvl9pPr fontAlgn="base">
                  <a:spcBef>
                    <a:spcPct val="20000"/>
                  </a:spcBef>
                  <a:spcAft>
                    <a:spcPct val="0"/>
                  </a:spcAft>
                  <a:buClr>
                    <a:schemeClr val="accent2"/>
                  </a:buClr>
                  <a:buChar char="»"/>
                  <a:defRPr>
                    <a:solidFill>
                      <a:schemeClr val="tx1"/>
                    </a:solidFill>
                    <a:latin typeface="Arial" panose="020B0604020202020204" pitchFamily="34" charset="0"/>
                  </a:defRPr>
                </a:lvl9pPr>
              </a:lstStyle>
              <a:p>
                <a:pPr algn="ctr">
                  <a:buFont typeface="Symbol" panose="05050102010706020507" pitchFamily="18" charset="2"/>
                  <a:buNone/>
                </a:pPr>
                <a:r>
                  <a:rPr lang="en-US" altLang="en-US" sz="1400"/>
                  <a:t>5</a:t>
                </a:r>
              </a:p>
            </p:txBody>
          </p:sp>
          <p:sp>
            <p:nvSpPr>
              <p:cNvPr id="564258" name="Rectangle 34">
                <a:extLst>
                  <a:ext uri="{FF2B5EF4-FFF2-40B4-BE49-F238E27FC236}">
                    <a16:creationId xmlns:a16="http://schemas.microsoft.com/office/drawing/2014/main" id="{2DC27BAD-ECBA-F85D-24FB-5600BFEBE154}"/>
                  </a:ext>
                </a:extLst>
              </p:cNvPr>
              <p:cNvSpPr>
                <a:spLocks noChangeArrowheads="1"/>
              </p:cNvSpPr>
              <p:nvPr/>
            </p:nvSpPr>
            <p:spPr bwMode="auto">
              <a:xfrm>
                <a:off x="528" y="2832"/>
                <a:ext cx="240" cy="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rIns="0"/>
              <a:lstStyle>
                <a:lvl1pPr>
                  <a:spcBef>
                    <a:spcPct val="20000"/>
                  </a:spcBef>
                  <a:buClr>
                    <a:schemeClr val="accent2"/>
                  </a:buClr>
                  <a:buFont typeface="Symbol" panose="05050102010706020507" pitchFamily="18" charset="2"/>
                  <a:buChar char="·"/>
                  <a:defRPr>
                    <a:solidFill>
                      <a:schemeClr val="tx1"/>
                    </a:solidFill>
                    <a:latin typeface="Arial" panose="020B0604020202020204" pitchFamily="34" charset="0"/>
                  </a:defRPr>
                </a:lvl1pPr>
                <a:lvl2pPr>
                  <a:spcBef>
                    <a:spcPct val="20000"/>
                  </a:spcBef>
                  <a:buClr>
                    <a:schemeClr val="accent2"/>
                  </a:buClr>
                  <a:buChar char=""/>
                  <a:defRPr>
                    <a:solidFill>
                      <a:schemeClr val="tx1"/>
                    </a:solidFill>
                    <a:latin typeface="Arial" panose="020B0604020202020204" pitchFamily="34" charset="0"/>
                  </a:defRPr>
                </a:lvl2pPr>
                <a:lvl3pPr>
                  <a:spcBef>
                    <a:spcPct val="20000"/>
                  </a:spcBef>
                  <a:buClr>
                    <a:schemeClr val="accent2"/>
                  </a:buClr>
                  <a:buChar char="•"/>
                  <a:defRPr>
                    <a:solidFill>
                      <a:schemeClr val="tx1"/>
                    </a:solidFill>
                    <a:latin typeface="Arial" panose="020B0604020202020204" pitchFamily="34" charset="0"/>
                  </a:defRPr>
                </a:lvl3pPr>
                <a:lvl4pPr>
                  <a:spcBef>
                    <a:spcPct val="20000"/>
                  </a:spcBef>
                  <a:buClr>
                    <a:schemeClr val="accent2"/>
                  </a:buClr>
                  <a:buChar char="–"/>
                  <a:defRPr>
                    <a:solidFill>
                      <a:schemeClr val="tx1"/>
                    </a:solidFill>
                    <a:latin typeface="Arial" panose="020B0604020202020204" pitchFamily="34" charset="0"/>
                  </a:defRPr>
                </a:lvl4pPr>
                <a:lvl5pPr>
                  <a:spcBef>
                    <a:spcPct val="20000"/>
                  </a:spcBef>
                  <a:buClr>
                    <a:schemeClr val="accent2"/>
                  </a:buClr>
                  <a:buChar char="»"/>
                  <a:defRPr>
                    <a:solidFill>
                      <a:schemeClr val="tx1"/>
                    </a:solidFill>
                    <a:latin typeface="Arial" panose="020B0604020202020204" pitchFamily="34" charset="0"/>
                  </a:defRPr>
                </a:lvl5pPr>
                <a:lvl6pPr fontAlgn="base">
                  <a:spcBef>
                    <a:spcPct val="20000"/>
                  </a:spcBef>
                  <a:spcAft>
                    <a:spcPct val="0"/>
                  </a:spcAft>
                  <a:buClr>
                    <a:schemeClr val="accent2"/>
                  </a:buClr>
                  <a:buChar char="»"/>
                  <a:defRPr>
                    <a:solidFill>
                      <a:schemeClr val="tx1"/>
                    </a:solidFill>
                    <a:latin typeface="Arial" panose="020B0604020202020204" pitchFamily="34" charset="0"/>
                  </a:defRPr>
                </a:lvl6pPr>
                <a:lvl7pPr fontAlgn="base">
                  <a:spcBef>
                    <a:spcPct val="20000"/>
                  </a:spcBef>
                  <a:spcAft>
                    <a:spcPct val="0"/>
                  </a:spcAft>
                  <a:buClr>
                    <a:schemeClr val="accent2"/>
                  </a:buClr>
                  <a:buChar char="»"/>
                  <a:defRPr>
                    <a:solidFill>
                      <a:schemeClr val="tx1"/>
                    </a:solidFill>
                    <a:latin typeface="Arial" panose="020B0604020202020204" pitchFamily="34" charset="0"/>
                  </a:defRPr>
                </a:lvl7pPr>
                <a:lvl8pPr fontAlgn="base">
                  <a:spcBef>
                    <a:spcPct val="20000"/>
                  </a:spcBef>
                  <a:spcAft>
                    <a:spcPct val="0"/>
                  </a:spcAft>
                  <a:buClr>
                    <a:schemeClr val="accent2"/>
                  </a:buClr>
                  <a:buChar char="»"/>
                  <a:defRPr>
                    <a:solidFill>
                      <a:schemeClr val="tx1"/>
                    </a:solidFill>
                    <a:latin typeface="Arial" panose="020B0604020202020204" pitchFamily="34" charset="0"/>
                  </a:defRPr>
                </a:lvl8pPr>
                <a:lvl9pPr fontAlgn="base">
                  <a:spcBef>
                    <a:spcPct val="20000"/>
                  </a:spcBef>
                  <a:spcAft>
                    <a:spcPct val="0"/>
                  </a:spcAft>
                  <a:buClr>
                    <a:schemeClr val="accent2"/>
                  </a:buClr>
                  <a:buChar char="»"/>
                  <a:defRPr>
                    <a:solidFill>
                      <a:schemeClr val="tx1"/>
                    </a:solidFill>
                    <a:latin typeface="Arial" panose="020B0604020202020204" pitchFamily="34" charset="0"/>
                  </a:defRPr>
                </a:lvl9pPr>
              </a:lstStyle>
              <a:p>
                <a:pPr algn="ctr">
                  <a:buFont typeface="Symbol" panose="05050102010706020507" pitchFamily="18" charset="2"/>
                  <a:buNone/>
                </a:pPr>
                <a:r>
                  <a:rPr lang="en-US" altLang="en-US" sz="1400"/>
                  <a:t>Hi</a:t>
                </a:r>
              </a:p>
            </p:txBody>
          </p:sp>
          <p:sp>
            <p:nvSpPr>
              <p:cNvPr id="564259" name="Line 35">
                <a:extLst>
                  <a:ext uri="{FF2B5EF4-FFF2-40B4-BE49-F238E27FC236}">
                    <a16:creationId xmlns:a16="http://schemas.microsoft.com/office/drawing/2014/main" id="{21EB7688-4E16-0432-621D-E907D09C1AD6}"/>
                  </a:ext>
                </a:extLst>
              </p:cNvPr>
              <p:cNvSpPr>
                <a:spLocks noChangeShapeType="1"/>
              </p:cNvSpPr>
              <p:nvPr/>
            </p:nvSpPr>
            <p:spPr bwMode="auto">
              <a:xfrm>
                <a:off x="528" y="2832"/>
                <a:ext cx="240"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4260" name="Line 36">
                <a:extLst>
                  <a:ext uri="{FF2B5EF4-FFF2-40B4-BE49-F238E27FC236}">
                    <a16:creationId xmlns:a16="http://schemas.microsoft.com/office/drawing/2014/main" id="{9D829C54-AE0D-F039-6042-B39F5D605086}"/>
                  </a:ext>
                </a:extLst>
              </p:cNvPr>
              <p:cNvSpPr>
                <a:spLocks noChangeShapeType="1"/>
              </p:cNvSpPr>
              <p:nvPr/>
            </p:nvSpPr>
            <p:spPr bwMode="auto">
              <a:xfrm>
                <a:off x="528" y="3904"/>
                <a:ext cx="240"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4261" name="Line 37">
                <a:extLst>
                  <a:ext uri="{FF2B5EF4-FFF2-40B4-BE49-F238E27FC236}">
                    <a16:creationId xmlns:a16="http://schemas.microsoft.com/office/drawing/2014/main" id="{F754E7C6-F9E3-29C7-DC88-DF59794C98E5}"/>
                  </a:ext>
                </a:extLst>
              </p:cNvPr>
              <p:cNvSpPr>
                <a:spLocks noChangeShapeType="1"/>
              </p:cNvSpPr>
              <p:nvPr/>
            </p:nvSpPr>
            <p:spPr bwMode="auto">
              <a:xfrm>
                <a:off x="528" y="2832"/>
                <a:ext cx="0" cy="357"/>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4262" name="Line 38">
                <a:extLst>
                  <a:ext uri="{FF2B5EF4-FFF2-40B4-BE49-F238E27FC236}">
                    <a16:creationId xmlns:a16="http://schemas.microsoft.com/office/drawing/2014/main" id="{10ED473B-7345-F604-DFFA-BDB8704FAED1}"/>
                  </a:ext>
                </a:extLst>
              </p:cNvPr>
              <p:cNvSpPr>
                <a:spLocks noChangeShapeType="1"/>
              </p:cNvSpPr>
              <p:nvPr/>
            </p:nvSpPr>
            <p:spPr bwMode="auto">
              <a:xfrm>
                <a:off x="1008" y="2832"/>
                <a:ext cx="0" cy="357"/>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4263" name="Line 39">
                <a:extLst>
                  <a:ext uri="{FF2B5EF4-FFF2-40B4-BE49-F238E27FC236}">
                    <a16:creationId xmlns:a16="http://schemas.microsoft.com/office/drawing/2014/main" id="{421DA908-CE86-7448-49BD-C20B524B7AB9}"/>
                  </a:ext>
                </a:extLst>
              </p:cNvPr>
              <p:cNvSpPr>
                <a:spLocks noChangeShapeType="1"/>
              </p:cNvSpPr>
              <p:nvPr/>
            </p:nvSpPr>
            <p:spPr bwMode="auto">
              <a:xfrm>
                <a:off x="768" y="2832"/>
                <a:ext cx="240"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4264" name="Line 40">
                <a:extLst>
                  <a:ext uri="{FF2B5EF4-FFF2-40B4-BE49-F238E27FC236}">
                    <a16:creationId xmlns:a16="http://schemas.microsoft.com/office/drawing/2014/main" id="{75DAAA1C-6C73-0D46-4D48-954874F84D07}"/>
                  </a:ext>
                </a:extLst>
              </p:cNvPr>
              <p:cNvSpPr>
                <a:spLocks noChangeShapeType="1"/>
              </p:cNvSpPr>
              <p:nvPr/>
            </p:nvSpPr>
            <p:spPr bwMode="auto">
              <a:xfrm>
                <a:off x="528" y="3189"/>
                <a:ext cx="0" cy="358"/>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4265" name="Line 41">
                <a:extLst>
                  <a:ext uri="{FF2B5EF4-FFF2-40B4-BE49-F238E27FC236}">
                    <a16:creationId xmlns:a16="http://schemas.microsoft.com/office/drawing/2014/main" id="{C33B737E-CCC4-B4FF-A9A8-64537DEFDD57}"/>
                  </a:ext>
                </a:extLst>
              </p:cNvPr>
              <p:cNvSpPr>
                <a:spLocks noChangeShapeType="1"/>
              </p:cNvSpPr>
              <p:nvPr/>
            </p:nvSpPr>
            <p:spPr bwMode="auto">
              <a:xfrm>
                <a:off x="1008" y="3189"/>
                <a:ext cx="0" cy="358"/>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4266" name="Line 42">
                <a:extLst>
                  <a:ext uri="{FF2B5EF4-FFF2-40B4-BE49-F238E27FC236}">
                    <a16:creationId xmlns:a16="http://schemas.microsoft.com/office/drawing/2014/main" id="{29AC9E56-B9BB-50B9-E88F-426AB0EA5F60}"/>
                  </a:ext>
                </a:extLst>
              </p:cNvPr>
              <p:cNvSpPr>
                <a:spLocks noChangeShapeType="1"/>
              </p:cNvSpPr>
              <p:nvPr/>
            </p:nvSpPr>
            <p:spPr bwMode="auto">
              <a:xfrm>
                <a:off x="528" y="3547"/>
                <a:ext cx="0" cy="357"/>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4267" name="Line 43">
                <a:extLst>
                  <a:ext uri="{FF2B5EF4-FFF2-40B4-BE49-F238E27FC236}">
                    <a16:creationId xmlns:a16="http://schemas.microsoft.com/office/drawing/2014/main" id="{3F160D1E-21F9-D173-1F08-29A1B1678132}"/>
                  </a:ext>
                </a:extLst>
              </p:cNvPr>
              <p:cNvSpPr>
                <a:spLocks noChangeShapeType="1"/>
              </p:cNvSpPr>
              <p:nvPr/>
            </p:nvSpPr>
            <p:spPr bwMode="auto">
              <a:xfrm>
                <a:off x="1008" y="3547"/>
                <a:ext cx="0" cy="357"/>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4268" name="Line 44">
                <a:extLst>
                  <a:ext uri="{FF2B5EF4-FFF2-40B4-BE49-F238E27FC236}">
                    <a16:creationId xmlns:a16="http://schemas.microsoft.com/office/drawing/2014/main" id="{779A5682-9A96-659E-FA4C-0419F327BE54}"/>
                  </a:ext>
                </a:extLst>
              </p:cNvPr>
              <p:cNvSpPr>
                <a:spLocks noChangeShapeType="1"/>
              </p:cNvSpPr>
              <p:nvPr/>
            </p:nvSpPr>
            <p:spPr bwMode="auto">
              <a:xfrm>
                <a:off x="768" y="3904"/>
                <a:ext cx="240"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nvGrpSpPr>
            <p:cNvPr id="564269" name="Group 45">
              <a:extLst>
                <a:ext uri="{FF2B5EF4-FFF2-40B4-BE49-F238E27FC236}">
                  <a16:creationId xmlns:a16="http://schemas.microsoft.com/office/drawing/2014/main" id="{B429E128-D4F0-29C8-4FBC-BFC064F0267B}"/>
                </a:ext>
              </a:extLst>
            </p:cNvPr>
            <p:cNvGrpSpPr>
              <a:grpSpLocks/>
            </p:cNvGrpSpPr>
            <p:nvPr/>
          </p:nvGrpSpPr>
          <p:grpSpPr bwMode="auto">
            <a:xfrm>
              <a:off x="1382" y="1248"/>
              <a:ext cx="3082" cy="396"/>
              <a:chOff x="1056" y="2304"/>
              <a:chExt cx="1248" cy="346"/>
            </a:xfrm>
          </p:grpSpPr>
          <p:sp>
            <p:nvSpPr>
              <p:cNvPr id="564270" name="Rectangle 46">
                <a:extLst>
                  <a:ext uri="{FF2B5EF4-FFF2-40B4-BE49-F238E27FC236}">
                    <a16:creationId xmlns:a16="http://schemas.microsoft.com/office/drawing/2014/main" id="{515B4FB0-E8A7-FABB-55B8-5AAFBA6B4499}"/>
                  </a:ext>
                </a:extLst>
              </p:cNvPr>
              <p:cNvSpPr>
                <a:spLocks noChangeArrowheads="1"/>
              </p:cNvSpPr>
              <p:nvPr/>
            </p:nvSpPr>
            <p:spPr bwMode="auto">
              <a:xfrm>
                <a:off x="1888" y="2477"/>
                <a:ext cx="416"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0" bIns="0"/>
              <a:lstStyle>
                <a:lvl1pPr>
                  <a:spcBef>
                    <a:spcPct val="20000"/>
                  </a:spcBef>
                  <a:buClr>
                    <a:schemeClr val="accent2"/>
                  </a:buClr>
                  <a:buFont typeface="Symbol" panose="05050102010706020507" pitchFamily="18" charset="2"/>
                  <a:buChar char="·"/>
                  <a:defRPr>
                    <a:solidFill>
                      <a:schemeClr val="tx1"/>
                    </a:solidFill>
                    <a:latin typeface="Arial" panose="020B0604020202020204" pitchFamily="34" charset="0"/>
                  </a:defRPr>
                </a:lvl1pPr>
                <a:lvl2pPr>
                  <a:spcBef>
                    <a:spcPct val="20000"/>
                  </a:spcBef>
                  <a:buClr>
                    <a:schemeClr val="accent2"/>
                  </a:buClr>
                  <a:buChar char=""/>
                  <a:defRPr>
                    <a:solidFill>
                      <a:schemeClr val="tx1"/>
                    </a:solidFill>
                    <a:latin typeface="Arial" panose="020B0604020202020204" pitchFamily="34" charset="0"/>
                  </a:defRPr>
                </a:lvl2pPr>
                <a:lvl3pPr>
                  <a:spcBef>
                    <a:spcPct val="20000"/>
                  </a:spcBef>
                  <a:buClr>
                    <a:schemeClr val="accent2"/>
                  </a:buClr>
                  <a:buChar char="•"/>
                  <a:defRPr>
                    <a:solidFill>
                      <a:schemeClr val="tx1"/>
                    </a:solidFill>
                    <a:latin typeface="Arial" panose="020B0604020202020204" pitchFamily="34" charset="0"/>
                  </a:defRPr>
                </a:lvl3pPr>
                <a:lvl4pPr>
                  <a:spcBef>
                    <a:spcPct val="20000"/>
                  </a:spcBef>
                  <a:buClr>
                    <a:schemeClr val="accent2"/>
                  </a:buClr>
                  <a:buChar char="–"/>
                  <a:defRPr>
                    <a:solidFill>
                      <a:schemeClr val="tx1"/>
                    </a:solidFill>
                    <a:latin typeface="Arial" panose="020B0604020202020204" pitchFamily="34" charset="0"/>
                  </a:defRPr>
                </a:lvl4pPr>
                <a:lvl5pPr>
                  <a:spcBef>
                    <a:spcPct val="20000"/>
                  </a:spcBef>
                  <a:buClr>
                    <a:schemeClr val="accent2"/>
                  </a:buClr>
                  <a:buChar char="»"/>
                  <a:defRPr>
                    <a:solidFill>
                      <a:schemeClr val="tx1"/>
                    </a:solidFill>
                    <a:latin typeface="Arial" panose="020B0604020202020204" pitchFamily="34" charset="0"/>
                  </a:defRPr>
                </a:lvl5pPr>
                <a:lvl6pPr fontAlgn="base">
                  <a:spcBef>
                    <a:spcPct val="20000"/>
                  </a:spcBef>
                  <a:spcAft>
                    <a:spcPct val="0"/>
                  </a:spcAft>
                  <a:buClr>
                    <a:schemeClr val="accent2"/>
                  </a:buClr>
                  <a:buChar char="»"/>
                  <a:defRPr>
                    <a:solidFill>
                      <a:schemeClr val="tx1"/>
                    </a:solidFill>
                    <a:latin typeface="Arial" panose="020B0604020202020204" pitchFamily="34" charset="0"/>
                  </a:defRPr>
                </a:lvl6pPr>
                <a:lvl7pPr fontAlgn="base">
                  <a:spcBef>
                    <a:spcPct val="20000"/>
                  </a:spcBef>
                  <a:spcAft>
                    <a:spcPct val="0"/>
                  </a:spcAft>
                  <a:buClr>
                    <a:schemeClr val="accent2"/>
                  </a:buClr>
                  <a:buChar char="»"/>
                  <a:defRPr>
                    <a:solidFill>
                      <a:schemeClr val="tx1"/>
                    </a:solidFill>
                    <a:latin typeface="Arial" panose="020B0604020202020204" pitchFamily="34" charset="0"/>
                  </a:defRPr>
                </a:lvl7pPr>
                <a:lvl8pPr fontAlgn="base">
                  <a:spcBef>
                    <a:spcPct val="20000"/>
                  </a:spcBef>
                  <a:spcAft>
                    <a:spcPct val="0"/>
                  </a:spcAft>
                  <a:buClr>
                    <a:schemeClr val="accent2"/>
                  </a:buClr>
                  <a:buChar char="»"/>
                  <a:defRPr>
                    <a:solidFill>
                      <a:schemeClr val="tx1"/>
                    </a:solidFill>
                    <a:latin typeface="Arial" panose="020B0604020202020204" pitchFamily="34" charset="0"/>
                  </a:defRPr>
                </a:lvl8pPr>
                <a:lvl9pPr fontAlgn="base">
                  <a:spcBef>
                    <a:spcPct val="20000"/>
                  </a:spcBef>
                  <a:spcAft>
                    <a:spcPct val="0"/>
                  </a:spcAft>
                  <a:buClr>
                    <a:schemeClr val="accent2"/>
                  </a:buClr>
                  <a:buChar char="»"/>
                  <a:defRPr>
                    <a:solidFill>
                      <a:schemeClr val="tx1"/>
                    </a:solidFill>
                    <a:latin typeface="Arial" panose="020B0604020202020204" pitchFamily="34" charset="0"/>
                  </a:defRPr>
                </a:lvl9pPr>
              </a:lstStyle>
              <a:p>
                <a:pPr algn="ctr">
                  <a:buFont typeface="Symbol" panose="05050102010706020507" pitchFamily="18" charset="2"/>
                  <a:buNone/>
                </a:pPr>
                <a:r>
                  <a:rPr lang="en-US" altLang="en-US" sz="1400"/>
                  <a:t>5</a:t>
                </a:r>
              </a:p>
            </p:txBody>
          </p:sp>
          <p:sp>
            <p:nvSpPr>
              <p:cNvPr id="564271" name="Rectangle 47">
                <a:extLst>
                  <a:ext uri="{FF2B5EF4-FFF2-40B4-BE49-F238E27FC236}">
                    <a16:creationId xmlns:a16="http://schemas.microsoft.com/office/drawing/2014/main" id="{7AB17E15-D448-EE29-319B-5B38553F6BF6}"/>
                  </a:ext>
                </a:extLst>
              </p:cNvPr>
              <p:cNvSpPr>
                <a:spLocks noChangeArrowheads="1"/>
              </p:cNvSpPr>
              <p:nvPr/>
            </p:nvSpPr>
            <p:spPr bwMode="auto">
              <a:xfrm>
                <a:off x="1472" y="2477"/>
                <a:ext cx="416"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0" bIns="0"/>
              <a:lstStyle>
                <a:lvl1pPr>
                  <a:spcBef>
                    <a:spcPct val="20000"/>
                  </a:spcBef>
                  <a:buClr>
                    <a:schemeClr val="accent2"/>
                  </a:buClr>
                  <a:buFont typeface="Symbol" panose="05050102010706020507" pitchFamily="18" charset="2"/>
                  <a:buChar char="·"/>
                  <a:defRPr>
                    <a:solidFill>
                      <a:schemeClr val="tx1"/>
                    </a:solidFill>
                    <a:latin typeface="Arial" panose="020B0604020202020204" pitchFamily="34" charset="0"/>
                  </a:defRPr>
                </a:lvl1pPr>
                <a:lvl2pPr>
                  <a:spcBef>
                    <a:spcPct val="20000"/>
                  </a:spcBef>
                  <a:buClr>
                    <a:schemeClr val="accent2"/>
                  </a:buClr>
                  <a:buChar char=""/>
                  <a:defRPr>
                    <a:solidFill>
                      <a:schemeClr val="tx1"/>
                    </a:solidFill>
                    <a:latin typeface="Arial" panose="020B0604020202020204" pitchFamily="34" charset="0"/>
                  </a:defRPr>
                </a:lvl2pPr>
                <a:lvl3pPr>
                  <a:spcBef>
                    <a:spcPct val="20000"/>
                  </a:spcBef>
                  <a:buClr>
                    <a:schemeClr val="accent2"/>
                  </a:buClr>
                  <a:buChar char="•"/>
                  <a:defRPr>
                    <a:solidFill>
                      <a:schemeClr val="tx1"/>
                    </a:solidFill>
                    <a:latin typeface="Arial" panose="020B0604020202020204" pitchFamily="34" charset="0"/>
                  </a:defRPr>
                </a:lvl3pPr>
                <a:lvl4pPr>
                  <a:spcBef>
                    <a:spcPct val="20000"/>
                  </a:spcBef>
                  <a:buClr>
                    <a:schemeClr val="accent2"/>
                  </a:buClr>
                  <a:buChar char="–"/>
                  <a:defRPr>
                    <a:solidFill>
                      <a:schemeClr val="tx1"/>
                    </a:solidFill>
                    <a:latin typeface="Arial" panose="020B0604020202020204" pitchFamily="34" charset="0"/>
                  </a:defRPr>
                </a:lvl4pPr>
                <a:lvl5pPr>
                  <a:spcBef>
                    <a:spcPct val="20000"/>
                  </a:spcBef>
                  <a:buClr>
                    <a:schemeClr val="accent2"/>
                  </a:buClr>
                  <a:buChar char="»"/>
                  <a:defRPr>
                    <a:solidFill>
                      <a:schemeClr val="tx1"/>
                    </a:solidFill>
                    <a:latin typeface="Arial" panose="020B0604020202020204" pitchFamily="34" charset="0"/>
                  </a:defRPr>
                </a:lvl5pPr>
                <a:lvl6pPr fontAlgn="base">
                  <a:spcBef>
                    <a:spcPct val="20000"/>
                  </a:spcBef>
                  <a:spcAft>
                    <a:spcPct val="0"/>
                  </a:spcAft>
                  <a:buClr>
                    <a:schemeClr val="accent2"/>
                  </a:buClr>
                  <a:buChar char="»"/>
                  <a:defRPr>
                    <a:solidFill>
                      <a:schemeClr val="tx1"/>
                    </a:solidFill>
                    <a:latin typeface="Arial" panose="020B0604020202020204" pitchFamily="34" charset="0"/>
                  </a:defRPr>
                </a:lvl6pPr>
                <a:lvl7pPr fontAlgn="base">
                  <a:spcBef>
                    <a:spcPct val="20000"/>
                  </a:spcBef>
                  <a:spcAft>
                    <a:spcPct val="0"/>
                  </a:spcAft>
                  <a:buClr>
                    <a:schemeClr val="accent2"/>
                  </a:buClr>
                  <a:buChar char="»"/>
                  <a:defRPr>
                    <a:solidFill>
                      <a:schemeClr val="tx1"/>
                    </a:solidFill>
                    <a:latin typeface="Arial" panose="020B0604020202020204" pitchFamily="34" charset="0"/>
                  </a:defRPr>
                </a:lvl7pPr>
                <a:lvl8pPr fontAlgn="base">
                  <a:spcBef>
                    <a:spcPct val="20000"/>
                  </a:spcBef>
                  <a:spcAft>
                    <a:spcPct val="0"/>
                  </a:spcAft>
                  <a:buClr>
                    <a:schemeClr val="accent2"/>
                  </a:buClr>
                  <a:buChar char="»"/>
                  <a:defRPr>
                    <a:solidFill>
                      <a:schemeClr val="tx1"/>
                    </a:solidFill>
                    <a:latin typeface="Arial" panose="020B0604020202020204" pitchFamily="34" charset="0"/>
                  </a:defRPr>
                </a:lvl8pPr>
                <a:lvl9pPr fontAlgn="base">
                  <a:spcBef>
                    <a:spcPct val="20000"/>
                  </a:spcBef>
                  <a:spcAft>
                    <a:spcPct val="0"/>
                  </a:spcAft>
                  <a:buClr>
                    <a:schemeClr val="accent2"/>
                  </a:buClr>
                  <a:buChar char="»"/>
                  <a:defRPr>
                    <a:solidFill>
                      <a:schemeClr val="tx1"/>
                    </a:solidFill>
                    <a:latin typeface="Arial" panose="020B0604020202020204" pitchFamily="34" charset="0"/>
                  </a:defRPr>
                </a:lvl9pPr>
              </a:lstStyle>
              <a:p>
                <a:pPr algn="ctr">
                  <a:buFont typeface="Symbol" panose="05050102010706020507" pitchFamily="18" charset="2"/>
                  <a:buNone/>
                </a:pPr>
                <a:r>
                  <a:rPr lang="en-US" altLang="en-US" sz="1400"/>
                  <a:t>3</a:t>
                </a:r>
              </a:p>
            </p:txBody>
          </p:sp>
          <p:sp>
            <p:nvSpPr>
              <p:cNvPr id="564272" name="Rectangle 48">
                <a:extLst>
                  <a:ext uri="{FF2B5EF4-FFF2-40B4-BE49-F238E27FC236}">
                    <a16:creationId xmlns:a16="http://schemas.microsoft.com/office/drawing/2014/main" id="{ECBF44BF-985B-A3E9-64D5-28B4C4622914}"/>
                  </a:ext>
                </a:extLst>
              </p:cNvPr>
              <p:cNvSpPr>
                <a:spLocks noChangeArrowheads="1"/>
              </p:cNvSpPr>
              <p:nvPr/>
            </p:nvSpPr>
            <p:spPr bwMode="auto">
              <a:xfrm>
                <a:off x="1056" y="2477"/>
                <a:ext cx="416"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0" bIns="0"/>
              <a:lstStyle>
                <a:lvl1pPr>
                  <a:spcBef>
                    <a:spcPct val="20000"/>
                  </a:spcBef>
                  <a:buClr>
                    <a:schemeClr val="accent2"/>
                  </a:buClr>
                  <a:buFont typeface="Symbol" panose="05050102010706020507" pitchFamily="18" charset="2"/>
                  <a:buChar char="·"/>
                  <a:defRPr>
                    <a:solidFill>
                      <a:schemeClr val="tx1"/>
                    </a:solidFill>
                    <a:latin typeface="Arial" panose="020B0604020202020204" pitchFamily="34" charset="0"/>
                  </a:defRPr>
                </a:lvl1pPr>
                <a:lvl2pPr>
                  <a:spcBef>
                    <a:spcPct val="20000"/>
                  </a:spcBef>
                  <a:buClr>
                    <a:schemeClr val="accent2"/>
                  </a:buClr>
                  <a:buChar char=""/>
                  <a:defRPr>
                    <a:solidFill>
                      <a:schemeClr val="tx1"/>
                    </a:solidFill>
                    <a:latin typeface="Arial" panose="020B0604020202020204" pitchFamily="34" charset="0"/>
                  </a:defRPr>
                </a:lvl2pPr>
                <a:lvl3pPr>
                  <a:spcBef>
                    <a:spcPct val="20000"/>
                  </a:spcBef>
                  <a:buClr>
                    <a:schemeClr val="accent2"/>
                  </a:buClr>
                  <a:buChar char="•"/>
                  <a:defRPr>
                    <a:solidFill>
                      <a:schemeClr val="tx1"/>
                    </a:solidFill>
                    <a:latin typeface="Arial" panose="020B0604020202020204" pitchFamily="34" charset="0"/>
                  </a:defRPr>
                </a:lvl3pPr>
                <a:lvl4pPr>
                  <a:spcBef>
                    <a:spcPct val="20000"/>
                  </a:spcBef>
                  <a:buClr>
                    <a:schemeClr val="accent2"/>
                  </a:buClr>
                  <a:buChar char="–"/>
                  <a:defRPr>
                    <a:solidFill>
                      <a:schemeClr val="tx1"/>
                    </a:solidFill>
                    <a:latin typeface="Arial" panose="020B0604020202020204" pitchFamily="34" charset="0"/>
                  </a:defRPr>
                </a:lvl4pPr>
                <a:lvl5pPr>
                  <a:spcBef>
                    <a:spcPct val="20000"/>
                  </a:spcBef>
                  <a:buClr>
                    <a:schemeClr val="accent2"/>
                  </a:buClr>
                  <a:buChar char="»"/>
                  <a:defRPr>
                    <a:solidFill>
                      <a:schemeClr val="tx1"/>
                    </a:solidFill>
                    <a:latin typeface="Arial" panose="020B0604020202020204" pitchFamily="34" charset="0"/>
                  </a:defRPr>
                </a:lvl5pPr>
                <a:lvl6pPr fontAlgn="base">
                  <a:spcBef>
                    <a:spcPct val="20000"/>
                  </a:spcBef>
                  <a:spcAft>
                    <a:spcPct val="0"/>
                  </a:spcAft>
                  <a:buClr>
                    <a:schemeClr val="accent2"/>
                  </a:buClr>
                  <a:buChar char="»"/>
                  <a:defRPr>
                    <a:solidFill>
                      <a:schemeClr val="tx1"/>
                    </a:solidFill>
                    <a:latin typeface="Arial" panose="020B0604020202020204" pitchFamily="34" charset="0"/>
                  </a:defRPr>
                </a:lvl6pPr>
                <a:lvl7pPr fontAlgn="base">
                  <a:spcBef>
                    <a:spcPct val="20000"/>
                  </a:spcBef>
                  <a:spcAft>
                    <a:spcPct val="0"/>
                  </a:spcAft>
                  <a:buClr>
                    <a:schemeClr val="accent2"/>
                  </a:buClr>
                  <a:buChar char="»"/>
                  <a:defRPr>
                    <a:solidFill>
                      <a:schemeClr val="tx1"/>
                    </a:solidFill>
                    <a:latin typeface="Arial" panose="020B0604020202020204" pitchFamily="34" charset="0"/>
                  </a:defRPr>
                </a:lvl7pPr>
                <a:lvl8pPr fontAlgn="base">
                  <a:spcBef>
                    <a:spcPct val="20000"/>
                  </a:spcBef>
                  <a:spcAft>
                    <a:spcPct val="0"/>
                  </a:spcAft>
                  <a:buClr>
                    <a:schemeClr val="accent2"/>
                  </a:buClr>
                  <a:buChar char="»"/>
                  <a:defRPr>
                    <a:solidFill>
                      <a:schemeClr val="tx1"/>
                    </a:solidFill>
                    <a:latin typeface="Arial" panose="020B0604020202020204" pitchFamily="34" charset="0"/>
                  </a:defRPr>
                </a:lvl8pPr>
                <a:lvl9pPr fontAlgn="base">
                  <a:spcBef>
                    <a:spcPct val="20000"/>
                  </a:spcBef>
                  <a:spcAft>
                    <a:spcPct val="0"/>
                  </a:spcAft>
                  <a:buClr>
                    <a:schemeClr val="accent2"/>
                  </a:buClr>
                  <a:buChar char="»"/>
                  <a:defRPr>
                    <a:solidFill>
                      <a:schemeClr val="tx1"/>
                    </a:solidFill>
                    <a:latin typeface="Arial" panose="020B0604020202020204" pitchFamily="34" charset="0"/>
                  </a:defRPr>
                </a:lvl9pPr>
              </a:lstStyle>
              <a:p>
                <a:pPr algn="ctr">
                  <a:buFont typeface="Symbol" panose="05050102010706020507" pitchFamily="18" charset="2"/>
                  <a:buNone/>
                </a:pPr>
                <a:r>
                  <a:rPr lang="en-US" altLang="en-US" sz="1400"/>
                  <a:t>1</a:t>
                </a:r>
              </a:p>
            </p:txBody>
          </p:sp>
          <p:sp>
            <p:nvSpPr>
              <p:cNvPr id="564273" name="Rectangle 49">
                <a:extLst>
                  <a:ext uri="{FF2B5EF4-FFF2-40B4-BE49-F238E27FC236}">
                    <a16:creationId xmlns:a16="http://schemas.microsoft.com/office/drawing/2014/main" id="{1A099488-29D7-A0EF-E6C5-5DC19006752D}"/>
                  </a:ext>
                </a:extLst>
              </p:cNvPr>
              <p:cNvSpPr>
                <a:spLocks noChangeArrowheads="1"/>
              </p:cNvSpPr>
              <p:nvPr/>
            </p:nvSpPr>
            <p:spPr bwMode="auto">
              <a:xfrm>
                <a:off x="1888" y="2304"/>
                <a:ext cx="416"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0" bIns="0"/>
              <a:lstStyle>
                <a:lvl1pPr>
                  <a:spcBef>
                    <a:spcPct val="20000"/>
                  </a:spcBef>
                  <a:buClr>
                    <a:schemeClr val="accent2"/>
                  </a:buClr>
                  <a:buFont typeface="Symbol" panose="05050102010706020507" pitchFamily="18" charset="2"/>
                  <a:buChar char="·"/>
                  <a:defRPr>
                    <a:solidFill>
                      <a:schemeClr val="tx1"/>
                    </a:solidFill>
                    <a:latin typeface="Arial" panose="020B0604020202020204" pitchFamily="34" charset="0"/>
                  </a:defRPr>
                </a:lvl1pPr>
                <a:lvl2pPr>
                  <a:spcBef>
                    <a:spcPct val="20000"/>
                  </a:spcBef>
                  <a:buClr>
                    <a:schemeClr val="accent2"/>
                  </a:buClr>
                  <a:buChar char=""/>
                  <a:defRPr>
                    <a:solidFill>
                      <a:schemeClr val="tx1"/>
                    </a:solidFill>
                    <a:latin typeface="Arial" panose="020B0604020202020204" pitchFamily="34" charset="0"/>
                  </a:defRPr>
                </a:lvl2pPr>
                <a:lvl3pPr>
                  <a:spcBef>
                    <a:spcPct val="20000"/>
                  </a:spcBef>
                  <a:buClr>
                    <a:schemeClr val="accent2"/>
                  </a:buClr>
                  <a:buChar char="•"/>
                  <a:defRPr>
                    <a:solidFill>
                      <a:schemeClr val="tx1"/>
                    </a:solidFill>
                    <a:latin typeface="Arial" panose="020B0604020202020204" pitchFamily="34" charset="0"/>
                  </a:defRPr>
                </a:lvl3pPr>
                <a:lvl4pPr>
                  <a:spcBef>
                    <a:spcPct val="20000"/>
                  </a:spcBef>
                  <a:buClr>
                    <a:schemeClr val="accent2"/>
                  </a:buClr>
                  <a:buChar char="–"/>
                  <a:defRPr>
                    <a:solidFill>
                      <a:schemeClr val="tx1"/>
                    </a:solidFill>
                    <a:latin typeface="Arial" panose="020B0604020202020204" pitchFamily="34" charset="0"/>
                  </a:defRPr>
                </a:lvl4pPr>
                <a:lvl5pPr>
                  <a:spcBef>
                    <a:spcPct val="20000"/>
                  </a:spcBef>
                  <a:buClr>
                    <a:schemeClr val="accent2"/>
                  </a:buClr>
                  <a:buChar char="»"/>
                  <a:defRPr>
                    <a:solidFill>
                      <a:schemeClr val="tx1"/>
                    </a:solidFill>
                    <a:latin typeface="Arial" panose="020B0604020202020204" pitchFamily="34" charset="0"/>
                  </a:defRPr>
                </a:lvl5pPr>
                <a:lvl6pPr fontAlgn="base">
                  <a:spcBef>
                    <a:spcPct val="20000"/>
                  </a:spcBef>
                  <a:spcAft>
                    <a:spcPct val="0"/>
                  </a:spcAft>
                  <a:buClr>
                    <a:schemeClr val="accent2"/>
                  </a:buClr>
                  <a:buChar char="»"/>
                  <a:defRPr>
                    <a:solidFill>
                      <a:schemeClr val="tx1"/>
                    </a:solidFill>
                    <a:latin typeface="Arial" panose="020B0604020202020204" pitchFamily="34" charset="0"/>
                  </a:defRPr>
                </a:lvl6pPr>
                <a:lvl7pPr fontAlgn="base">
                  <a:spcBef>
                    <a:spcPct val="20000"/>
                  </a:spcBef>
                  <a:spcAft>
                    <a:spcPct val="0"/>
                  </a:spcAft>
                  <a:buClr>
                    <a:schemeClr val="accent2"/>
                  </a:buClr>
                  <a:buChar char="»"/>
                  <a:defRPr>
                    <a:solidFill>
                      <a:schemeClr val="tx1"/>
                    </a:solidFill>
                    <a:latin typeface="Arial" panose="020B0604020202020204" pitchFamily="34" charset="0"/>
                  </a:defRPr>
                </a:lvl7pPr>
                <a:lvl8pPr fontAlgn="base">
                  <a:spcBef>
                    <a:spcPct val="20000"/>
                  </a:spcBef>
                  <a:spcAft>
                    <a:spcPct val="0"/>
                  </a:spcAft>
                  <a:buClr>
                    <a:schemeClr val="accent2"/>
                  </a:buClr>
                  <a:buChar char="»"/>
                  <a:defRPr>
                    <a:solidFill>
                      <a:schemeClr val="tx1"/>
                    </a:solidFill>
                    <a:latin typeface="Arial" panose="020B0604020202020204" pitchFamily="34" charset="0"/>
                  </a:defRPr>
                </a:lvl8pPr>
                <a:lvl9pPr fontAlgn="base">
                  <a:spcBef>
                    <a:spcPct val="20000"/>
                  </a:spcBef>
                  <a:spcAft>
                    <a:spcPct val="0"/>
                  </a:spcAft>
                  <a:buClr>
                    <a:schemeClr val="accent2"/>
                  </a:buClr>
                  <a:buChar char="»"/>
                  <a:defRPr>
                    <a:solidFill>
                      <a:schemeClr val="tx1"/>
                    </a:solidFill>
                    <a:latin typeface="Arial" panose="020B0604020202020204" pitchFamily="34" charset="0"/>
                  </a:defRPr>
                </a:lvl9pPr>
              </a:lstStyle>
              <a:p>
                <a:pPr algn="ctr">
                  <a:buFont typeface="Symbol" panose="05050102010706020507" pitchFamily="18" charset="2"/>
                  <a:buNone/>
                </a:pPr>
                <a:r>
                  <a:rPr lang="en-US" altLang="en-US" sz="1400"/>
                  <a:t>Hi</a:t>
                </a:r>
              </a:p>
            </p:txBody>
          </p:sp>
          <p:sp>
            <p:nvSpPr>
              <p:cNvPr id="564274" name="Rectangle 50">
                <a:extLst>
                  <a:ext uri="{FF2B5EF4-FFF2-40B4-BE49-F238E27FC236}">
                    <a16:creationId xmlns:a16="http://schemas.microsoft.com/office/drawing/2014/main" id="{556B2F49-F29C-EAC9-2DE4-B7C310530B32}"/>
                  </a:ext>
                </a:extLst>
              </p:cNvPr>
              <p:cNvSpPr>
                <a:spLocks noChangeArrowheads="1"/>
              </p:cNvSpPr>
              <p:nvPr/>
            </p:nvSpPr>
            <p:spPr bwMode="auto">
              <a:xfrm>
                <a:off x="1472" y="2304"/>
                <a:ext cx="416"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0" bIns="0"/>
              <a:lstStyle>
                <a:lvl1pPr>
                  <a:spcBef>
                    <a:spcPct val="20000"/>
                  </a:spcBef>
                  <a:buClr>
                    <a:schemeClr val="accent2"/>
                  </a:buClr>
                  <a:buFont typeface="Symbol" panose="05050102010706020507" pitchFamily="18" charset="2"/>
                  <a:buChar char="·"/>
                  <a:defRPr>
                    <a:solidFill>
                      <a:schemeClr val="tx1"/>
                    </a:solidFill>
                    <a:latin typeface="Arial" panose="020B0604020202020204" pitchFamily="34" charset="0"/>
                  </a:defRPr>
                </a:lvl1pPr>
                <a:lvl2pPr>
                  <a:spcBef>
                    <a:spcPct val="20000"/>
                  </a:spcBef>
                  <a:buClr>
                    <a:schemeClr val="accent2"/>
                  </a:buClr>
                  <a:buChar char=""/>
                  <a:defRPr>
                    <a:solidFill>
                      <a:schemeClr val="tx1"/>
                    </a:solidFill>
                    <a:latin typeface="Arial" panose="020B0604020202020204" pitchFamily="34" charset="0"/>
                  </a:defRPr>
                </a:lvl2pPr>
                <a:lvl3pPr>
                  <a:spcBef>
                    <a:spcPct val="20000"/>
                  </a:spcBef>
                  <a:buClr>
                    <a:schemeClr val="accent2"/>
                  </a:buClr>
                  <a:buChar char="•"/>
                  <a:defRPr>
                    <a:solidFill>
                      <a:schemeClr val="tx1"/>
                    </a:solidFill>
                    <a:latin typeface="Arial" panose="020B0604020202020204" pitchFamily="34" charset="0"/>
                  </a:defRPr>
                </a:lvl3pPr>
                <a:lvl4pPr>
                  <a:spcBef>
                    <a:spcPct val="20000"/>
                  </a:spcBef>
                  <a:buClr>
                    <a:schemeClr val="accent2"/>
                  </a:buClr>
                  <a:buChar char="–"/>
                  <a:defRPr>
                    <a:solidFill>
                      <a:schemeClr val="tx1"/>
                    </a:solidFill>
                    <a:latin typeface="Arial" panose="020B0604020202020204" pitchFamily="34" charset="0"/>
                  </a:defRPr>
                </a:lvl4pPr>
                <a:lvl5pPr>
                  <a:spcBef>
                    <a:spcPct val="20000"/>
                  </a:spcBef>
                  <a:buClr>
                    <a:schemeClr val="accent2"/>
                  </a:buClr>
                  <a:buChar char="»"/>
                  <a:defRPr>
                    <a:solidFill>
                      <a:schemeClr val="tx1"/>
                    </a:solidFill>
                    <a:latin typeface="Arial" panose="020B0604020202020204" pitchFamily="34" charset="0"/>
                  </a:defRPr>
                </a:lvl5pPr>
                <a:lvl6pPr fontAlgn="base">
                  <a:spcBef>
                    <a:spcPct val="20000"/>
                  </a:spcBef>
                  <a:spcAft>
                    <a:spcPct val="0"/>
                  </a:spcAft>
                  <a:buClr>
                    <a:schemeClr val="accent2"/>
                  </a:buClr>
                  <a:buChar char="»"/>
                  <a:defRPr>
                    <a:solidFill>
                      <a:schemeClr val="tx1"/>
                    </a:solidFill>
                    <a:latin typeface="Arial" panose="020B0604020202020204" pitchFamily="34" charset="0"/>
                  </a:defRPr>
                </a:lvl6pPr>
                <a:lvl7pPr fontAlgn="base">
                  <a:spcBef>
                    <a:spcPct val="20000"/>
                  </a:spcBef>
                  <a:spcAft>
                    <a:spcPct val="0"/>
                  </a:spcAft>
                  <a:buClr>
                    <a:schemeClr val="accent2"/>
                  </a:buClr>
                  <a:buChar char="»"/>
                  <a:defRPr>
                    <a:solidFill>
                      <a:schemeClr val="tx1"/>
                    </a:solidFill>
                    <a:latin typeface="Arial" panose="020B0604020202020204" pitchFamily="34" charset="0"/>
                  </a:defRPr>
                </a:lvl7pPr>
                <a:lvl8pPr fontAlgn="base">
                  <a:spcBef>
                    <a:spcPct val="20000"/>
                  </a:spcBef>
                  <a:spcAft>
                    <a:spcPct val="0"/>
                  </a:spcAft>
                  <a:buClr>
                    <a:schemeClr val="accent2"/>
                  </a:buClr>
                  <a:buChar char="»"/>
                  <a:defRPr>
                    <a:solidFill>
                      <a:schemeClr val="tx1"/>
                    </a:solidFill>
                    <a:latin typeface="Arial" panose="020B0604020202020204" pitchFamily="34" charset="0"/>
                  </a:defRPr>
                </a:lvl8pPr>
                <a:lvl9pPr fontAlgn="base">
                  <a:spcBef>
                    <a:spcPct val="20000"/>
                  </a:spcBef>
                  <a:spcAft>
                    <a:spcPct val="0"/>
                  </a:spcAft>
                  <a:buClr>
                    <a:schemeClr val="accent2"/>
                  </a:buClr>
                  <a:buChar char="»"/>
                  <a:defRPr>
                    <a:solidFill>
                      <a:schemeClr val="tx1"/>
                    </a:solidFill>
                    <a:latin typeface="Arial" panose="020B0604020202020204" pitchFamily="34" charset="0"/>
                  </a:defRPr>
                </a:lvl9pPr>
              </a:lstStyle>
              <a:p>
                <a:pPr algn="ctr">
                  <a:buFont typeface="Symbol" panose="05050102010706020507" pitchFamily="18" charset="2"/>
                  <a:buNone/>
                </a:pPr>
                <a:endParaRPr lang="en-GB" altLang="en-US" sz="1400"/>
              </a:p>
            </p:txBody>
          </p:sp>
          <p:sp>
            <p:nvSpPr>
              <p:cNvPr id="564275" name="Rectangle 51">
                <a:extLst>
                  <a:ext uri="{FF2B5EF4-FFF2-40B4-BE49-F238E27FC236}">
                    <a16:creationId xmlns:a16="http://schemas.microsoft.com/office/drawing/2014/main" id="{BD69376C-17F5-159A-81D0-15E57A18C1F0}"/>
                  </a:ext>
                </a:extLst>
              </p:cNvPr>
              <p:cNvSpPr>
                <a:spLocks noChangeArrowheads="1"/>
              </p:cNvSpPr>
              <p:nvPr/>
            </p:nvSpPr>
            <p:spPr bwMode="auto">
              <a:xfrm>
                <a:off x="1056" y="2304"/>
                <a:ext cx="416"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0" bIns="0"/>
              <a:lstStyle>
                <a:lvl1pPr>
                  <a:spcBef>
                    <a:spcPct val="20000"/>
                  </a:spcBef>
                  <a:buClr>
                    <a:schemeClr val="accent2"/>
                  </a:buClr>
                  <a:buFont typeface="Symbol" panose="05050102010706020507" pitchFamily="18" charset="2"/>
                  <a:buChar char="·"/>
                  <a:defRPr>
                    <a:solidFill>
                      <a:schemeClr val="tx1"/>
                    </a:solidFill>
                    <a:latin typeface="Arial" panose="020B0604020202020204" pitchFamily="34" charset="0"/>
                  </a:defRPr>
                </a:lvl1pPr>
                <a:lvl2pPr>
                  <a:spcBef>
                    <a:spcPct val="20000"/>
                  </a:spcBef>
                  <a:buClr>
                    <a:schemeClr val="accent2"/>
                  </a:buClr>
                  <a:buChar char=""/>
                  <a:defRPr>
                    <a:solidFill>
                      <a:schemeClr val="tx1"/>
                    </a:solidFill>
                    <a:latin typeface="Arial" panose="020B0604020202020204" pitchFamily="34" charset="0"/>
                  </a:defRPr>
                </a:lvl2pPr>
                <a:lvl3pPr>
                  <a:spcBef>
                    <a:spcPct val="20000"/>
                  </a:spcBef>
                  <a:buClr>
                    <a:schemeClr val="accent2"/>
                  </a:buClr>
                  <a:buChar char="•"/>
                  <a:defRPr>
                    <a:solidFill>
                      <a:schemeClr val="tx1"/>
                    </a:solidFill>
                    <a:latin typeface="Arial" panose="020B0604020202020204" pitchFamily="34" charset="0"/>
                  </a:defRPr>
                </a:lvl3pPr>
                <a:lvl4pPr>
                  <a:spcBef>
                    <a:spcPct val="20000"/>
                  </a:spcBef>
                  <a:buClr>
                    <a:schemeClr val="accent2"/>
                  </a:buClr>
                  <a:buChar char="–"/>
                  <a:defRPr>
                    <a:solidFill>
                      <a:schemeClr val="tx1"/>
                    </a:solidFill>
                    <a:latin typeface="Arial" panose="020B0604020202020204" pitchFamily="34" charset="0"/>
                  </a:defRPr>
                </a:lvl4pPr>
                <a:lvl5pPr>
                  <a:spcBef>
                    <a:spcPct val="20000"/>
                  </a:spcBef>
                  <a:buClr>
                    <a:schemeClr val="accent2"/>
                  </a:buClr>
                  <a:buChar char="»"/>
                  <a:defRPr>
                    <a:solidFill>
                      <a:schemeClr val="tx1"/>
                    </a:solidFill>
                    <a:latin typeface="Arial" panose="020B0604020202020204" pitchFamily="34" charset="0"/>
                  </a:defRPr>
                </a:lvl5pPr>
                <a:lvl6pPr fontAlgn="base">
                  <a:spcBef>
                    <a:spcPct val="20000"/>
                  </a:spcBef>
                  <a:spcAft>
                    <a:spcPct val="0"/>
                  </a:spcAft>
                  <a:buClr>
                    <a:schemeClr val="accent2"/>
                  </a:buClr>
                  <a:buChar char="»"/>
                  <a:defRPr>
                    <a:solidFill>
                      <a:schemeClr val="tx1"/>
                    </a:solidFill>
                    <a:latin typeface="Arial" panose="020B0604020202020204" pitchFamily="34" charset="0"/>
                  </a:defRPr>
                </a:lvl6pPr>
                <a:lvl7pPr fontAlgn="base">
                  <a:spcBef>
                    <a:spcPct val="20000"/>
                  </a:spcBef>
                  <a:spcAft>
                    <a:spcPct val="0"/>
                  </a:spcAft>
                  <a:buClr>
                    <a:schemeClr val="accent2"/>
                  </a:buClr>
                  <a:buChar char="»"/>
                  <a:defRPr>
                    <a:solidFill>
                      <a:schemeClr val="tx1"/>
                    </a:solidFill>
                    <a:latin typeface="Arial" panose="020B0604020202020204" pitchFamily="34" charset="0"/>
                  </a:defRPr>
                </a:lvl7pPr>
                <a:lvl8pPr fontAlgn="base">
                  <a:spcBef>
                    <a:spcPct val="20000"/>
                  </a:spcBef>
                  <a:spcAft>
                    <a:spcPct val="0"/>
                  </a:spcAft>
                  <a:buClr>
                    <a:schemeClr val="accent2"/>
                  </a:buClr>
                  <a:buChar char="»"/>
                  <a:defRPr>
                    <a:solidFill>
                      <a:schemeClr val="tx1"/>
                    </a:solidFill>
                    <a:latin typeface="Arial" panose="020B0604020202020204" pitchFamily="34" charset="0"/>
                  </a:defRPr>
                </a:lvl8pPr>
                <a:lvl9pPr fontAlgn="base">
                  <a:spcBef>
                    <a:spcPct val="20000"/>
                  </a:spcBef>
                  <a:spcAft>
                    <a:spcPct val="0"/>
                  </a:spcAft>
                  <a:buClr>
                    <a:schemeClr val="accent2"/>
                  </a:buClr>
                  <a:buChar char="»"/>
                  <a:defRPr>
                    <a:solidFill>
                      <a:schemeClr val="tx1"/>
                    </a:solidFill>
                    <a:latin typeface="Arial" panose="020B0604020202020204" pitchFamily="34" charset="0"/>
                  </a:defRPr>
                </a:lvl9pPr>
              </a:lstStyle>
              <a:p>
                <a:pPr algn="ctr">
                  <a:buFont typeface="Symbol" panose="05050102010706020507" pitchFamily="18" charset="2"/>
                  <a:buNone/>
                </a:pPr>
                <a:r>
                  <a:rPr lang="en-US" altLang="en-US" sz="1400"/>
                  <a:t>Lo</a:t>
                </a:r>
              </a:p>
            </p:txBody>
          </p:sp>
          <p:sp>
            <p:nvSpPr>
              <p:cNvPr id="564276" name="Line 52">
                <a:extLst>
                  <a:ext uri="{FF2B5EF4-FFF2-40B4-BE49-F238E27FC236}">
                    <a16:creationId xmlns:a16="http://schemas.microsoft.com/office/drawing/2014/main" id="{CE376198-3A77-7F22-3D52-B096632608C2}"/>
                  </a:ext>
                </a:extLst>
              </p:cNvPr>
              <p:cNvSpPr>
                <a:spLocks noChangeShapeType="1"/>
              </p:cNvSpPr>
              <p:nvPr/>
            </p:nvSpPr>
            <p:spPr bwMode="auto">
              <a:xfrm>
                <a:off x="1056" y="2304"/>
                <a:ext cx="416"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4277" name="Line 53">
                <a:extLst>
                  <a:ext uri="{FF2B5EF4-FFF2-40B4-BE49-F238E27FC236}">
                    <a16:creationId xmlns:a16="http://schemas.microsoft.com/office/drawing/2014/main" id="{E353C2FE-F0F5-904D-D039-49924F91DC90}"/>
                  </a:ext>
                </a:extLst>
              </p:cNvPr>
              <p:cNvSpPr>
                <a:spLocks noChangeShapeType="1"/>
              </p:cNvSpPr>
              <p:nvPr/>
            </p:nvSpPr>
            <p:spPr bwMode="auto">
              <a:xfrm>
                <a:off x="1056" y="2650"/>
                <a:ext cx="416"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4278" name="Line 54">
                <a:extLst>
                  <a:ext uri="{FF2B5EF4-FFF2-40B4-BE49-F238E27FC236}">
                    <a16:creationId xmlns:a16="http://schemas.microsoft.com/office/drawing/2014/main" id="{482240DD-54BF-4126-BAD2-C55CD6C7520D}"/>
                  </a:ext>
                </a:extLst>
              </p:cNvPr>
              <p:cNvSpPr>
                <a:spLocks noChangeShapeType="1"/>
              </p:cNvSpPr>
              <p:nvPr/>
            </p:nvSpPr>
            <p:spPr bwMode="auto">
              <a:xfrm>
                <a:off x="1056" y="2304"/>
                <a:ext cx="0" cy="173"/>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4279" name="Line 55">
                <a:extLst>
                  <a:ext uri="{FF2B5EF4-FFF2-40B4-BE49-F238E27FC236}">
                    <a16:creationId xmlns:a16="http://schemas.microsoft.com/office/drawing/2014/main" id="{991162DD-ACEE-B8A7-04B0-46DD853F5654}"/>
                  </a:ext>
                </a:extLst>
              </p:cNvPr>
              <p:cNvSpPr>
                <a:spLocks noChangeShapeType="1"/>
              </p:cNvSpPr>
              <p:nvPr/>
            </p:nvSpPr>
            <p:spPr bwMode="auto">
              <a:xfrm>
                <a:off x="2304" y="2304"/>
                <a:ext cx="0" cy="173"/>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4280" name="Line 56">
                <a:extLst>
                  <a:ext uri="{FF2B5EF4-FFF2-40B4-BE49-F238E27FC236}">
                    <a16:creationId xmlns:a16="http://schemas.microsoft.com/office/drawing/2014/main" id="{29FC5DC7-B571-59F5-9667-996F173ADC00}"/>
                  </a:ext>
                </a:extLst>
              </p:cNvPr>
              <p:cNvSpPr>
                <a:spLocks noChangeShapeType="1"/>
              </p:cNvSpPr>
              <p:nvPr/>
            </p:nvSpPr>
            <p:spPr bwMode="auto">
              <a:xfrm>
                <a:off x="1472" y="2304"/>
                <a:ext cx="416"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4281" name="Line 57">
                <a:extLst>
                  <a:ext uri="{FF2B5EF4-FFF2-40B4-BE49-F238E27FC236}">
                    <a16:creationId xmlns:a16="http://schemas.microsoft.com/office/drawing/2014/main" id="{A6F2FA11-7C68-E467-788D-B1C344F916BB}"/>
                  </a:ext>
                </a:extLst>
              </p:cNvPr>
              <p:cNvSpPr>
                <a:spLocks noChangeShapeType="1"/>
              </p:cNvSpPr>
              <p:nvPr/>
            </p:nvSpPr>
            <p:spPr bwMode="auto">
              <a:xfrm>
                <a:off x="1056" y="2477"/>
                <a:ext cx="0" cy="173"/>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4282" name="Line 58">
                <a:extLst>
                  <a:ext uri="{FF2B5EF4-FFF2-40B4-BE49-F238E27FC236}">
                    <a16:creationId xmlns:a16="http://schemas.microsoft.com/office/drawing/2014/main" id="{943A4866-BAC7-13F9-A426-C86D9C5280B7}"/>
                  </a:ext>
                </a:extLst>
              </p:cNvPr>
              <p:cNvSpPr>
                <a:spLocks noChangeShapeType="1"/>
              </p:cNvSpPr>
              <p:nvPr/>
            </p:nvSpPr>
            <p:spPr bwMode="auto">
              <a:xfrm>
                <a:off x="1888" y="2304"/>
                <a:ext cx="416"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4283" name="Line 59">
                <a:extLst>
                  <a:ext uri="{FF2B5EF4-FFF2-40B4-BE49-F238E27FC236}">
                    <a16:creationId xmlns:a16="http://schemas.microsoft.com/office/drawing/2014/main" id="{CA1060EC-750D-F40D-AE9C-36C9E7197E88}"/>
                  </a:ext>
                </a:extLst>
              </p:cNvPr>
              <p:cNvSpPr>
                <a:spLocks noChangeShapeType="1"/>
              </p:cNvSpPr>
              <p:nvPr/>
            </p:nvSpPr>
            <p:spPr bwMode="auto">
              <a:xfrm>
                <a:off x="2304" y="2477"/>
                <a:ext cx="0" cy="173"/>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4284" name="Line 60">
                <a:extLst>
                  <a:ext uri="{FF2B5EF4-FFF2-40B4-BE49-F238E27FC236}">
                    <a16:creationId xmlns:a16="http://schemas.microsoft.com/office/drawing/2014/main" id="{9C1564A3-7359-70AE-4DEC-C103189FBDA3}"/>
                  </a:ext>
                </a:extLst>
              </p:cNvPr>
              <p:cNvSpPr>
                <a:spLocks noChangeShapeType="1"/>
              </p:cNvSpPr>
              <p:nvPr/>
            </p:nvSpPr>
            <p:spPr bwMode="auto">
              <a:xfrm>
                <a:off x="1472" y="2650"/>
                <a:ext cx="416"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4285" name="Line 61">
                <a:extLst>
                  <a:ext uri="{FF2B5EF4-FFF2-40B4-BE49-F238E27FC236}">
                    <a16:creationId xmlns:a16="http://schemas.microsoft.com/office/drawing/2014/main" id="{3668C19E-6A9F-5554-5D9A-69F9A0D61DF0}"/>
                  </a:ext>
                </a:extLst>
              </p:cNvPr>
              <p:cNvSpPr>
                <a:spLocks noChangeShapeType="1"/>
              </p:cNvSpPr>
              <p:nvPr/>
            </p:nvSpPr>
            <p:spPr bwMode="auto">
              <a:xfrm>
                <a:off x="1888" y="2650"/>
                <a:ext cx="416"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grpSp>
      <p:sp>
        <p:nvSpPr>
          <p:cNvPr id="564286" name="Text Box 62">
            <a:extLst>
              <a:ext uri="{FF2B5EF4-FFF2-40B4-BE49-F238E27FC236}">
                <a16:creationId xmlns:a16="http://schemas.microsoft.com/office/drawing/2014/main" id="{B2985ED2-F789-05AF-042D-FE8389846F85}"/>
              </a:ext>
            </a:extLst>
          </p:cNvPr>
          <p:cNvSpPr txBox="1">
            <a:spLocks noChangeArrowheads="1"/>
          </p:cNvSpPr>
          <p:nvPr/>
        </p:nvSpPr>
        <p:spPr bwMode="auto">
          <a:xfrm>
            <a:off x="1322388" y="5715000"/>
            <a:ext cx="5459412" cy="4127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100" b="1" i="1">
                <a:latin typeface="Arial" panose="020B0604020202020204" pitchFamily="34" charset="0"/>
              </a:rPr>
              <a:t>Project Risks – Managed Early and Often!</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5970" name="Rectangle 2">
            <a:extLst>
              <a:ext uri="{FF2B5EF4-FFF2-40B4-BE49-F238E27FC236}">
                <a16:creationId xmlns:a16="http://schemas.microsoft.com/office/drawing/2014/main" id="{E61DB615-93EC-6EAC-F30C-3D7B71107DBF}"/>
              </a:ext>
            </a:extLst>
          </p:cNvPr>
          <p:cNvSpPr>
            <a:spLocks noGrp="1" noChangeArrowheads="1"/>
          </p:cNvSpPr>
          <p:nvPr>
            <p:ph type="title"/>
          </p:nvPr>
        </p:nvSpPr>
        <p:spPr/>
        <p:txBody>
          <a:bodyPr/>
          <a:lstStyle/>
          <a:p>
            <a:r>
              <a:rPr lang="en-US" altLang="en-US"/>
              <a:t>Measure Phase</a:t>
            </a:r>
          </a:p>
        </p:txBody>
      </p:sp>
      <p:grpSp>
        <p:nvGrpSpPr>
          <p:cNvPr id="595971" name="Group 3">
            <a:extLst>
              <a:ext uri="{FF2B5EF4-FFF2-40B4-BE49-F238E27FC236}">
                <a16:creationId xmlns:a16="http://schemas.microsoft.com/office/drawing/2014/main" id="{56E47BBA-34B4-2408-3CF6-56BDF63D3041}"/>
              </a:ext>
            </a:extLst>
          </p:cNvPr>
          <p:cNvGrpSpPr>
            <a:grpSpLocks/>
          </p:cNvGrpSpPr>
          <p:nvPr/>
        </p:nvGrpSpPr>
        <p:grpSpPr bwMode="auto">
          <a:xfrm>
            <a:off x="8855075" y="3509963"/>
            <a:ext cx="495300" cy="739775"/>
            <a:chOff x="5569" y="2445"/>
            <a:chExt cx="413" cy="761"/>
          </a:xfrm>
        </p:grpSpPr>
        <p:sp>
          <p:nvSpPr>
            <p:cNvPr id="595972" name="Freeform 4">
              <a:extLst>
                <a:ext uri="{FF2B5EF4-FFF2-40B4-BE49-F238E27FC236}">
                  <a16:creationId xmlns:a16="http://schemas.microsoft.com/office/drawing/2014/main" id="{0DC3EA62-1808-24F7-34A1-A5E0505CFB8F}"/>
                </a:ext>
              </a:extLst>
            </p:cNvPr>
            <p:cNvSpPr>
              <a:spLocks/>
            </p:cNvSpPr>
            <p:nvPr/>
          </p:nvSpPr>
          <p:spPr bwMode="auto">
            <a:xfrm>
              <a:off x="5584" y="2445"/>
              <a:ext cx="398" cy="746"/>
            </a:xfrm>
            <a:custGeom>
              <a:avLst/>
              <a:gdLst>
                <a:gd name="T0" fmla="*/ 795 w 795"/>
                <a:gd name="T1" fmla="*/ 90 h 1492"/>
                <a:gd name="T2" fmla="*/ 778 w 795"/>
                <a:gd name="T3" fmla="*/ 219 h 1492"/>
                <a:gd name="T4" fmla="*/ 764 w 795"/>
                <a:gd name="T5" fmla="*/ 402 h 1492"/>
                <a:gd name="T6" fmla="*/ 755 w 795"/>
                <a:gd name="T7" fmla="*/ 616 h 1492"/>
                <a:gd name="T8" fmla="*/ 747 w 795"/>
                <a:gd name="T9" fmla="*/ 841 h 1492"/>
                <a:gd name="T10" fmla="*/ 742 w 795"/>
                <a:gd name="T11" fmla="*/ 1054 h 1492"/>
                <a:gd name="T12" fmla="*/ 739 w 795"/>
                <a:gd name="T13" fmla="*/ 1234 h 1492"/>
                <a:gd name="T14" fmla="*/ 736 w 795"/>
                <a:gd name="T15" fmla="*/ 1357 h 1492"/>
                <a:gd name="T16" fmla="*/ 736 w 795"/>
                <a:gd name="T17" fmla="*/ 1403 h 1492"/>
                <a:gd name="T18" fmla="*/ 283 w 795"/>
                <a:gd name="T19" fmla="*/ 1492 h 1492"/>
                <a:gd name="T20" fmla="*/ 275 w 795"/>
                <a:gd name="T21" fmla="*/ 1479 h 1492"/>
                <a:gd name="T22" fmla="*/ 263 w 795"/>
                <a:gd name="T23" fmla="*/ 1463 h 1492"/>
                <a:gd name="T24" fmla="*/ 247 w 795"/>
                <a:gd name="T25" fmla="*/ 1446 h 1492"/>
                <a:gd name="T26" fmla="*/ 228 w 795"/>
                <a:gd name="T27" fmla="*/ 1426 h 1492"/>
                <a:gd name="T28" fmla="*/ 207 w 795"/>
                <a:gd name="T29" fmla="*/ 1407 h 1492"/>
                <a:gd name="T30" fmla="*/ 183 w 795"/>
                <a:gd name="T31" fmla="*/ 1386 h 1492"/>
                <a:gd name="T32" fmla="*/ 159 w 795"/>
                <a:gd name="T33" fmla="*/ 1365 h 1492"/>
                <a:gd name="T34" fmla="*/ 133 w 795"/>
                <a:gd name="T35" fmla="*/ 1345 h 1492"/>
                <a:gd name="T36" fmla="*/ 109 w 795"/>
                <a:gd name="T37" fmla="*/ 1325 h 1492"/>
                <a:gd name="T38" fmla="*/ 86 w 795"/>
                <a:gd name="T39" fmla="*/ 1306 h 1492"/>
                <a:gd name="T40" fmla="*/ 63 w 795"/>
                <a:gd name="T41" fmla="*/ 1290 h 1492"/>
                <a:gd name="T42" fmla="*/ 45 w 795"/>
                <a:gd name="T43" fmla="*/ 1275 h 1492"/>
                <a:gd name="T44" fmla="*/ 27 w 795"/>
                <a:gd name="T45" fmla="*/ 1263 h 1492"/>
                <a:gd name="T46" fmla="*/ 15 w 795"/>
                <a:gd name="T47" fmla="*/ 1253 h 1492"/>
                <a:gd name="T48" fmla="*/ 7 w 795"/>
                <a:gd name="T49" fmla="*/ 1248 h 1492"/>
                <a:gd name="T50" fmla="*/ 4 w 795"/>
                <a:gd name="T51" fmla="*/ 1245 h 1492"/>
                <a:gd name="T52" fmla="*/ 6 w 795"/>
                <a:gd name="T53" fmla="*/ 1203 h 1492"/>
                <a:gd name="T54" fmla="*/ 9 w 795"/>
                <a:gd name="T55" fmla="*/ 1086 h 1492"/>
                <a:gd name="T56" fmla="*/ 12 w 795"/>
                <a:gd name="T57" fmla="*/ 920 h 1492"/>
                <a:gd name="T58" fmla="*/ 16 w 795"/>
                <a:gd name="T59" fmla="*/ 722 h 1492"/>
                <a:gd name="T60" fmla="*/ 18 w 795"/>
                <a:gd name="T61" fmla="*/ 516 h 1492"/>
                <a:gd name="T62" fmla="*/ 17 w 795"/>
                <a:gd name="T63" fmla="*/ 321 h 1492"/>
                <a:gd name="T64" fmla="*/ 11 w 795"/>
                <a:gd name="T65" fmla="*/ 160 h 1492"/>
                <a:gd name="T66" fmla="*/ 0 w 795"/>
                <a:gd name="T67" fmla="*/ 52 h 1492"/>
                <a:gd name="T68" fmla="*/ 4 w 795"/>
                <a:gd name="T69" fmla="*/ 52 h 1492"/>
                <a:gd name="T70" fmla="*/ 17 w 795"/>
                <a:gd name="T71" fmla="*/ 50 h 1492"/>
                <a:gd name="T72" fmla="*/ 38 w 795"/>
                <a:gd name="T73" fmla="*/ 49 h 1492"/>
                <a:gd name="T74" fmla="*/ 64 w 795"/>
                <a:gd name="T75" fmla="*/ 48 h 1492"/>
                <a:gd name="T76" fmla="*/ 96 w 795"/>
                <a:gd name="T77" fmla="*/ 46 h 1492"/>
                <a:gd name="T78" fmla="*/ 132 w 795"/>
                <a:gd name="T79" fmla="*/ 43 h 1492"/>
                <a:gd name="T80" fmla="*/ 171 w 795"/>
                <a:gd name="T81" fmla="*/ 40 h 1492"/>
                <a:gd name="T82" fmla="*/ 212 w 795"/>
                <a:gd name="T83" fmla="*/ 38 h 1492"/>
                <a:gd name="T84" fmla="*/ 253 w 795"/>
                <a:gd name="T85" fmla="*/ 34 h 1492"/>
                <a:gd name="T86" fmla="*/ 294 w 795"/>
                <a:gd name="T87" fmla="*/ 30 h 1492"/>
                <a:gd name="T88" fmla="*/ 335 w 795"/>
                <a:gd name="T89" fmla="*/ 25 h 1492"/>
                <a:gd name="T90" fmla="*/ 372 w 795"/>
                <a:gd name="T91" fmla="*/ 20 h 1492"/>
                <a:gd name="T92" fmla="*/ 405 w 795"/>
                <a:gd name="T93" fmla="*/ 16 h 1492"/>
                <a:gd name="T94" fmla="*/ 434 w 795"/>
                <a:gd name="T95" fmla="*/ 11 h 1492"/>
                <a:gd name="T96" fmla="*/ 456 w 795"/>
                <a:gd name="T97" fmla="*/ 5 h 1492"/>
                <a:gd name="T98" fmla="*/ 472 w 795"/>
                <a:gd name="T99" fmla="*/ 0 h 1492"/>
                <a:gd name="T100" fmla="*/ 795 w 795"/>
                <a:gd name="T101" fmla="*/ 90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95" h="1492">
                  <a:moveTo>
                    <a:pt x="795" y="90"/>
                  </a:moveTo>
                  <a:lnTo>
                    <a:pt x="778" y="219"/>
                  </a:lnTo>
                  <a:lnTo>
                    <a:pt x="764" y="402"/>
                  </a:lnTo>
                  <a:lnTo>
                    <a:pt x="755" y="616"/>
                  </a:lnTo>
                  <a:lnTo>
                    <a:pt x="747" y="841"/>
                  </a:lnTo>
                  <a:lnTo>
                    <a:pt x="742" y="1054"/>
                  </a:lnTo>
                  <a:lnTo>
                    <a:pt x="739" y="1234"/>
                  </a:lnTo>
                  <a:lnTo>
                    <a:pt x="736" y="1357"/>
                  </a:lnTo>
                  <a:lnTo>
                    <a:pt x="736" y="1403"/>
                  </a:lnTo>
                  <a:lnTo>
                    <a:pt x="283" y="1492"/>
                  </a:lnTo>
                  <a:lnTo>
                    <a:pt x="275" y="1479"/>
                  </a:lnTo>
                  <a:lnTo>
                    <a:pt x="263" y="1463"/>
                  </a:lnTo>
                  <a:lnTo>
                    <a:pt x="247" y="1446"/>
                  </a:lnTo>
                  <a:lnTo>
                    <a:pt x="228" y="1426"/>
                  </a:lnTo>
                  <a:lnTo>
                    <a:pt x="207" y="1407"/>
                  </a:lnTo>
                  <a:lnTo>
                    <a:pt x="183" y="1386"/>
                  </a:lnTo>
                  <a:lnTo>
                    <a:pt x="159" y="1365"/>
                  </a:lnTo>
                  <a:lnTo>
                    <a:pt x="133" y="1345"/>
                  </a:lnTo>
                  <a:lnTo>
                    <a:pt x="109" y="1325"/>
                  </a:lnTo>
                  <a:lnTo>
                    <a:pt x="86" y="1306"/>
                  </a:lnTo>
                  <a:lnTo>
                    <a:pt x="63" y="1290"/>
                  </a:lnTo>
                  <a:lnTo>
                    <a:pt x="45" y="1275"/>
                  </a:lnTo>
                  <a:lnTo>
                    <a:pt x="27" y="1263"/>
                  </a:lnTo>
                  <a:lnTo>
                    <a:pt x="15" y="1253"/>
                  </a:lnTo>
                  <a:lnTo>
                    <a:pt x="7" y="1248"/>
                  </a:lnTo>
                  <a:lnTo>
                    <a:pt x="4" y="1245"/>
                  </a:lnTo>
                  <a:lnTo>
                    <a:pt x="6" y="1203"/>
                  </a:lnTo>
                  <a:lnTo>
                    <a:pt x="9" y="1086"/>
                  </a:lnTo>
                  <a:lnTo>
                    <a:pt x="12" y="920"/>
                  </a:lnTo>
                  <a:lnTo>
                    <a:pt x="16" y="722"/>
                  </a:lnTo>
                  <a:lnTo>
                    <a:pt x="18" y="516"/>
                  </a:lnTo>
                  <a:lnTo>
                    <a:pt x="17" y="321"/>
                  </a:lnTo>
                  <a:lnTo>
                    <a:pt x="11" y="160"/>
                  </a:lnTo>
                  <a:lnTo>
                    <a:pt x="0" y="52"/>
                  </a:lnTo>
                  <a:lnTo>
                    <a:pt x="4" y="52"/>
                  </a:lnTo>
                  <a:lnTo>
                    <a:pt x="17" y="50"/>
                  </a:lnTo>
                  <a:lnTo>
                    <a:pt x="38" y="49"/>
                  </a:lnTo>
                  <a:lnTo>
                    <a:pt x="64" y="48"/>
                  </a:lnTo>
                  <a:lnTo>
                    <a:pt x="96" y="46"/>
                  </a:lnTo>
                  <a:lnTo>
                    <a:pt x="132" y="43"/>
                  </a:lnTo>
                  <a:lnTo>
                    <a:pt x="171" y="40"/>
                  </a:lnTo>
                  <a:lnTo>
                    <a:pt x="212" y="38"/>
                  </a:lnTo>
                  <a:lnTo>
                    <a:pt x="253" y="34"/>
                  </a:lnTo>
                  <a:lnTo>
                    <a:pt x="294" y="30"/>
                  </a:lnTo>
                  <a:lnTo>
                    <a:pt x="335" y="25"/>
                  </a:lnTo>
                  <a:lnTo>
                    <a:pt x="372" y="20"/>
                  </a:lnTo>
                  <a:lnTo>
                    <a:pt x="405" y="16"/>
                  </a:lnTo>
                  <a:lnTo>
                    <a:pt x="434" y="11"/>
                  </a:lnTo>
                  <a:lnTo>
                    <a:pt x="456" y="5"/>
                  </a:lnTo>
                  <a:lnTo>
                    <a:pt x="472" y="0"/>
                  </a:lnTo>
                  <a:lnTo>
                    <a:pt x="795" y="90"/>
                  </a:lnTo>
                  <a:close/>
                </a:path>
              </a:pathLst>
            </a:custGeom>
            <a:solidFill>
              <a:srgbClr val="9B9B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5973" name="Freeform 5">
              <a:extLst>
                <a:ext uri="{FF2B5EF4-FFF2-40B4-BE49-F238E27FC236}">
                  <a16:creationId xmlns:a16="http://schemas.microsoft.com/office/drawing/2014/main" id="{19901DB3-C413-4464-BC79-76143AB49A8A}"/>
                </a:ext>
              </a:extLst>
            </p:cNvPr>
            <p:cNvSpPr>
              <a:spLocks/>
            </p:cNvSpPr>
            <p:nvPr/>
          </p:nvSpPr>
          <p:spPr bwMode="auto">
            <a:xfrm>
              <a:off x="5588" y="2445"/>
              <a:ext cx="381" cy="68"/>
            </a:xfrm>
            <a:custGeom>
              <a:avLst/>
              <a:gdLst>
                <a:gd name="T0" fmla="*/ 0 w 762"/>
                <a:gd name="T1" fmla="*/ 52 h 136"/>
                <a:gd name="T2" fmla="*/ 271 w 762"/>
                <a:gd name="T3" fmla="*/ 136 h 136"/>
                <a:gd name="T4" fmla="*/ 762 w 762"/>
                <a:gd name="T5" fmla="*/ 81 h 136"/>
                <a:gd name="T6" fmla="*/ 459 w 762"/>
                <a:gd name="T7" fmla="*/ 0 h 136"/>
                <a:gd name="T8" fmla="*/ 0 w 762"/>
                <a:gd name="T9" fmla="*/ 52 h 136"/>
              </a:gdLst>
              <a:ahLst/>
              <a:cxnLst>
                <a:cxn ang="0">
                  <a:pos x="T0" y="T1"/>
                </a:cxn>
                <a:cxn ang="0">
                  <a:pos x="T2" y="T3"/>
                </a:cxn>
                <a:cxn ang="0">
                  <a:pos x="T4" y="T5"/>
                </a:cxn>
                <a:cxn ang="0">
                  <a:pos x="T6" y="T7"/>
                </a:cxn>
                <a:cxn ang="0">
                  <a:pos x="T8" y="T9"/>
                </a:cxn>
              </a:cxnLst>
              <a:rect l="0" t="0" r="r" b="b"/>
              <a:pathLst>
                <a:path w="762" h="136">
                  <a:moveTo>
                    <a:pt x="0" y="52"/>
                  </a:moveTo>
                  <a:lnTo>
                    <a:pt x="271" y="136"/>
                  </a:lnTo>
                  <a:lnTo>
                    <a:pt x="762" y="81"/>
                  </a:lnTo>
                  <a:lnTo>
                    <a:pt x="459" y="0"/>
                  </a:lnTo>
                  <a:lnTo>
                    <a:pt x="0" y="52"/>
                  </a:lnTo>
                  <a:close/>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5974" name="Freeform 6">
              <a:extLst>
                <a:ext uri="{FF2B5EF4-FFF2-40B4-BE49-F238E27FC236}">
                  <a16:creationId xmlns:a16="http://schemas.microsoft.com/office/drawing/2014/main" id="{DF251F74-929F-1255-2FDC-A51827653AB4}"/>
                </a:ext>
              </a:extLst>
            </p:cNvPr>
            <p:cNvSpPr>
              <a:spLocks/>
            </p:cNvSpPr>
            <p:nvPr/>
          </p:nvSpPr>
          <p:spPr bwMode="auto">
            <a:xfrm>
              <a:off x="5953" y="2490"/>
              <a:ext cx="29" cy="645"/>
            </a:xfrm>
            <a:custGeom>
              <a:avLst/>
              <a:gdLst>
                <a:gd name="T0" fmla="*/ 56 w 56"/>
                <a:gd name="T1" fmla="*/ 0 h 1289"/>
                <a:gd name="T2" fmla="*/ 53 w 56"/>
                <a:gd name="T3" fmla="*/ 39 h 1289"/>
                <a:gd name="T4" fmla="*/ 45 w 56"/>
                <a:gd name="T5" fmla="*/ 146 h 1289"/>
                <a:gd name="T6" fmla="*/ 33 w 56"/>
                <a:gd name="T7" fmla="*/ 304 h 1289"/>
                <a:gd name="T8" fmla="*/ 21 w 56"/>
                <a:gd name="T9" fmla="*/ 497 h 1289"/>
                <a:gd name="T10" fmla="*/ 9 w 56"/>
                <a:gd name="T11" fmla="*/ 709 h 1289"/>
                <a:gd name="T12" fmla="*/ 2 w 56"/>
                <a:gd name="T13" fmla="*/ 923 h 1289"/>
                <a:gd name="T14" fmla="*/ 0 w 56"/>
                <a:gd name="T15" fmla="*/ 1121 h 1289"/>
                <a:gd name="T16" fmla="*/ 6 w 56"/>
                <a:gd name="T17" fmla="*/ 1289 h 1289"/>
                <a:gd name="T18" fmla="*/ 7 w 56"/>
                <a:gd name="T19" fmla="*/ 1241 h 1289"/>
                <a:gd name="T20" fmla="*/ 11 w 56"/>
                <a:gd name="T21" fmla="*/ 1112 h 1289"/>
                <a:gd name="T22" fmla="*/ 17 w 56"/>
                <a:gd name="T23" fmla="*/ 927 h 1289"/>
                <a:gd name="T24" fmla="*/ 24 w 56"/>
                <a:gd name="T25" fmla="*/ 709 h 1289"/>
                <a:gd name="T26" fmla="*/ 32 w 56"/>
                <a:gd name="T27" fmla="*/ 484 h 1289"/>
                <a:gd name="T28" fmla="*/ 41 w 56"/>
                <a:gd name="T29" fmla="*/ 275 h 1289"/>
                <a:gd name="T30" fmla="*/ 49 w 56"/>
                <a:gd name="T31" fmla="*/ 104 h 1289"/>
                <a:gd name="T32" fmla="*/ 56 w 56"/>
                <a:gd name="T33" fmla="*/ 0 h 1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 h="1289">
                  <a:moveTo>
                    <a:pt x="56" y="0"/>
                  </a:moveTo>
                  <a:lnTo>
                    <a:pt x="53" y="39"/>
                  </a:lnTo>
                  <a:lnTo>
                    <a:pt x="45" y="146"/>
                  </a:lnTo>
                  <a:lnTo>
                    <a:pt x="33" y="304"/>
                  </a:lnTo>
                  <a:lnTo>
                    <a:pt x="21" y="497"/>
                  </a:lnTo>
                  <a:lnTo>
                    <a:pt x="9" y="709"/>
                  </a:lnTo>
                  <a:lnTo>
                    <a:pt x="2" y="923"/>
                  </a:lnTo>
                  <a:lnTo>
                    <a:pt x="0" y="1121"/>
                  </a:lnTo>
                  <a:lnTo>
                    <a:pt x="6" y="1289"/>
                  </a:lnTo>
                  <a:lnTo>
                    <a:pt x="7" y="1241"/>
                  </a:lnTo>
                  <a:lnTo>
                    <a:pt x="11" y="1112"/>
                  </a:lnTo>
                  <a:lnTo>
                    <a:pt x="17" y="927"/>
                  </a:lnTo>
                  <a:lnTo>
                    <a:pt x="24" y="709"/>
                  </a:lnTo>
                  <a:lnTo>
                    <a:pt x="32" y="484"/>
                  </a:lnTo>
                  <a:lnTo>
                    <a:pt x="41" y="275"/>
                  </a:lnTo>
                  <a:lnTo>
                    <a:pt x="49" y="104"/>
                  </a:lnTo>
                  <a:lnTo>
                    <a:pt x="5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5975" name="Freeform 7">
              <a:extLst>
                <a:ext uri="{FF2B5EF4-FFF2-40B4-BE49-F238E27FC236}">
                  <a16:creationId xmlns:a16="http://schemas.microsoft.com/office/drawing/2014/main" id="{1620CC3D-984E-92DB-D032-8A862D991F69}"/>
                </a:ext>
              </a:extLst>
            </p:cNvPr>
            <p:cNvSpPr>
              <a:spLocks/>
            </p:cNvSpPr>
            <p:nvPr/>
          </p:nvSpPr>
          <p:spPr bwMode="auto">
            <a:xfrm>
              <a:off x="5859" y="2738"/>
              <a:ext cx="116" cy="62"/>
            </a:xfrm>
            <a:custGeom>
              <a:avLst/>
              <a:gdLst>
                <a:gd name="T0" fmla="*/ 0 w 233"/>
                <a:gd name="T1" fmla="*/ 99 h 125"/>
                <a:gd name="T2" fmla="*/ 3 w 233"/>
                <a:gd name="T3" fmla="*/ 100 h 125"/>
                <a:gd name="T4" fmla="*/ 13 w 233"/>
                <a:gd name="T5" fmla="*/ 103 h 125"/>
                <a:gd name="T6" fmla="*/ 26 w 233"/>
                <a:gd name="T7" fmla="*/ 106 h 125"/>
                <a:gd name="T8" fmla="*/ 45 w 233"/>
                <a:gd name="T9" fmla="*/ 111 h 125"/>
                <a:gd name="T10" fmla="*/ 67 w 233"/>
                <a:gd name="T11" fmla="*/ 114 h 125"/>
                <a:gd name="T12" fmla="*/ 90 w 233"/>
                <a:gd name="T13" fmla="*/ 119 h 125"/>
                <a:gd name="T14" fmla="*/ 114 w 233"/>
                <a:gd name="T15" fmla="*/ 122 h 125"/>
                <a:gd name="T16" fmla="*/ 138 w 233"/>
                <a:gd name="T17" fmla="*/ 124 h 125"/>
                <a:gd name="T18" fmla="*/ 162 w 233"/>
                <a:gd name="T19" fmla="*/ 125 h 125"/>
                <a:gd name="T20" fmla="*/ 184 w 233"/>
                <a:gd name="T21" fmla="*/ 122 h 125"/>
                <a:gd name="T22" fmla="*/ 203 w 233"/>
                <a:gd name="T23" fmla="*/ 118 h 125"/>
                <a:gd name="T24" fmla="*/ 218 w 233"/>
                <a:gd name="T25" fmla="*/ 110 h 125"/>
                <a:gd name="T26" fmla="*/ 228 w 233"/>
                <a:gd name="T27" fmla="*/ 98 h 125"/>
                <a:gd name="T28" fmla="*/ 233 w 233"/>
                <a:gd name="T29" fmla="*/ 82 h 125"/>
                <a:gd name="T30" fmla="*/ 230 w 233"/>
                <a:gd name="T31" fmla="*/ 62 h 125"/>
                <a:gd name="T32" fmla="*/ 220 w 233"/>
                <a:gd name="T33" fmla="*/ 37 h 125"/>
                <a:gd name="T34" fmla="*/ 219 w 233"/>
                <a:gd name="T35" fmla="*/ 36 h 125"/>
                <a:gd name="T36" fmla="*/ 214 w 233"/>
                <a:gd name="T37" fmla="*/ 32 h 125"/>
                <a:gd name="T38" fmla="*/ 207 w 233"/>
                <a:gd name="T39" fmla="*/ 28 h 125"/>
                <a:gd name="T40" fmla="*/ 199 w 233"/>
                <a:gd name="T41" fmla="*/ 22 h 125"/>
                <a:gd name="T42" fmla="*/ 188 w 233"/>
                <a:gd name="T43" fmla="*/ 16 h 125"/>
                <a:gd name="T44" fmla="*/ 175 w 233"/>
                <a:gd name="T45" fmla="*/ 11 h 125"/>
                <a:gd name="T46" fmla="*/ 160 w 233"/>
                <a:gd name="T47" fmla="*/ 6 h 125"/>
                <a:gd name="T48" fmla="*/ 145 w 233"/>
                <a:gd name="T49" fmla="*/ 3 h 125"/>
                <a:gd name="T50" fmla="*/ 128 w 233"/>
                <a:gd name="T51" fmla="*/ 0 h 125"/>
                <a:gd name="T52" fmla="*/ 111 w 233"/>
                <a:gd name="T53" fmla="*/ 3 h 125"/>
                <a:gd name="T54" fmla="*/ 92 w 233"/>
                <a:gd name="T55" fmla="*/ 7 h 125"/>
                <a:gd name="T56" fmla="*/ 74 w 233"/>
                <a:gd name="T57" fmla="*/ 15 h 125"/>
                <a:gd name="T58" fmla="*/ 55 w 233"/>
                <a:gd name="T59" fmla="*/ 28 h 125"/>
                <a:gd name="T60" fmla="*/ 36 w 233"/>
                <a:gd name="T61" fmla="*/ 46 h 125"/>
                <a:gd name="T62" fmla="*/ 17 w 233"/>
                <a:gd name="T63" fmla="*/ 69 h 125"/>
                <a:gd name="T64" fmla="*/ 0 w 233"/>
                <a:gd name="T65" fmla="*/ 9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3" h="125">
                  <a:moveTo>
                    <a:pt x="0" y="99"/>
                  </a:moveTo>
                  <a:lnTo>
                    <a:pt x="3" y="100"/>
                  </a:lnTo>
                  <a:lnTo>
                    <a:pt x="13" y="103"/>
                  </a:lnTo>
                  <a:lnTo>
                    <a:pt x="26" y="106"/>
                  </a:lnTo>
                  <a:lnTo>
                    <a:pt x="45" y="111"/>
                  </a:lnTo>
                  <a:lnTo>
                    <a:pt x="67" y="114"/>
                  </a:lnTo>
                  <a:lnTo>
                    <a:pt x="90" y="119"/>
                  </a:lnTo>
                  <a:lnTo>
                    <a:pt x="114" y="122"/>
                  </a:lnTo>
                  <a:lnTo>
                    <a:pt x="138" y="124"/>
                  </a:lnTo>
                  <a:lnTo>
                    <a:pt x="162" y="125"/>
                  </a:lnTo>
                  <a:lnTo>
                    <a:pt x="184" y="122"/>
                  </a:lnTo>
                  <a:lnTo>
                    <a:pt x="203" y="118"/>
                  </a:lnTo>
                  <a:lnTo>
                    <a:pt x="218" y="110"/>
                  </a:lnTo>
                  <a:lnTo>
                    <a:pt x="228" y="98"/>
                  </a:lnTo>
                  <a:lnTo>
                    <a:pt x="233" y="82"/>
                  </a:lnTo>
                  <a:lnTo>
                    <a:pt x="230" y="62"/>
                  </a:lnTo>
                  <a:lnTo>
                    <a:pt x="220" y="37"/>
                  </a:lnTo>
                  <a:lnTo>
                    <a:pt x="219" y="36"/>
                  </a:lnTo>
                  <a:lnTo>
                    <a:pt x="214" y="32"/>
                  </a:lnTo>
                  <a:lnTo>
                    <a:pt x="207" y="28"/>
                  </a:lnTo>
                  <a:lnTo>
                    <a:pt x="199" y="22"/>
                  </a:lnTo>
                  <a:lnTo>
                    <a:pt x="188" y="16"/>
                  </a:lnTo>
                  <a:lnTo>
                    <a:pt x="175" y="11"/>
                  </a:lnTo>
                  <a:lnTo>
                    <a:pt x="160" y="6"/>
                  </a:lnTo>
                  <a:lnTo>
                    <a:pt x="145" y="3"/>
                  </a:lnTo>
                  <a:lnTo>
                    <a:pt x="128" y="0"/>
                  </a:lnTo>
                  <a:lnTo>
                    <a:pt x="111" y="3"/>
                  </a:lnTo>
                  <a:lnTo>
                    <a:pt x="92" y="7"/>
                  </a:lnTo>
                  <a:lnTo>
                    <a:pt x="74" y="15"/>
                  </a:lnTo>
                  <a:lnTo>
                    <a:pt x="55" y="28"/>
                  </a:lnTo>
                  <a:lnTo>
                    <a:pt x="36" y="46"/>
                  </a:lnTo>
                  <a:lnTo>
                    <a:pt x="17" y="69"/>
                  </a:lnTo>
                  <a:lnTo>
                    <a:pt x="0" y="99"/>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5976" name="Freeform 8">
              <a:extLst>
                <a:ext uri="{FF2B5EF4-FFF2-40B4-BE49-F238E27FC236}">
                  <a16:creationId xmlns:a16="http://schemas.microsoft.com/office/drawing/2014/main" id="{3EF44988-B075-6FC9-DDB8-D414D5B4759F}"/>
                </a:ext>
              </a:extLst>
            </p:cNvPr>
            <p:cNvSpPr>
              <a:spLocks/>
            </p:cNvSpPr>
            <p:nvPr/>
          </p:nvSpPr>
          <p:spPr bwMode="auto">
            <a:xfrm>
              <a:off x="5848" y="2947"/>
              <a:ext cx="117" cy="61"/>
            </a:xfrm>
            <a:custGeom>
              <a:avLst/>
              <a:gdLst>
                <a:gd name="T0" fmla="*/ 0 w 234"/>
                <a:gd name="T1" fmla="*/ 100 h 122"/>
                <a:gd name="T2" fmla="*/ 4 w 234"/>
                <a:gd name="T3" fmla="*/ 101 h 122"/>
                <a:gd name="T4" fmla="*/ 13 w 234"/>
                <a:gd name="T5" fmla="*/ 103 h 122"/>
                <a:gd name="T6" fmla="*/ 27 w 234"/>
                <a:gd name="T7" fmla="*/ 107 h 122"/>
                <a:gd name="T8" fmla="*/ 45 w 234"/>
                <a:gd name="T9" fmla="*/ 110 h 122"/>
                <a:gd name="T10" fmla="*/ 67 w 234"/>
                <a:gd name="T11" fmla="*/ 114 h 122"/>
                <a:gd name="T12" fmla="*/ 90 w 234"/>
                <a:gd name="T13" fmla="*/ 118 h 122"/>
                <a:gd name="T14" fmla="*/ 114 w 234"/>
                <a:gd name="T15" fmla="*/ 121 h 122"/>
                <a:gd name="T16" fmla="*/ 139 w 234"/>
                <a:gd name="T17" fmla="*/ 122 h 122"/>
                <a:gd name="T18" fmla="*/ 162 w 234"/>
                <a:gd name="T19" fmla="*/ 122 h 122"/>
                <a:gd name="T20" fmla="*/ 184 w 234"/>
                <a:gd name="T21" fmla="*/ 119 h 122"/>
                <a:gd name="T22" fmla="*/ 204 w 234"/>
                <a:gd name="T23" fmla="*/ 115 h 122"/>
                <a:gd name="T24" fmla="*/ 219 w 234"/>
                <a:gd name="T25" fmla="*/ 107 h 122"/>
                <a:gd name="T26" fmla="*/ 229 w 234"/>
                <a:gd name="T27" fmla="*/ 95 h 122"/>
                <a:gd name="T28" fmla="*/ 234 w 234"/>
                <a:gd name="T29" fmla="*/ 80 h 122"/>
                <a:gd name="T30" fmla="*/ 232 w 234"/>
                <a:gd name="T31" fmla="*/ 59 h 122"/>
                <a:gd name="T32" fmla="*/ 221 w 234"/>
                <a:gd name="T33" fmla="*/ 35 h 122"/>
                <a:gd name="T34" fmla="*/ 220 w 234"/>
                <a:gd name="T35" fmla="*/ 34 h 122"/>
                <a:gd name="T36" fmla="*/ 215 w 234"/>
                <a:gd name="T37" fmla="*/ 31 h 122"/>
                <a:gd name="T38" fmla="*/ 208 w 234"/>
                <a:gd name="T39" fmla="*/ 26 h 122"/>
                <a:gd name="T40" fmla="*/ 199 w 234"/>
                <a:gd name="T41" fmla="*/ 20 h 122"/>
                <a:gd name="T42" fmla="*/ 189 w 234"/>
                <a:gd name="T43" fmla="*/ 15 h 122"/>
                <a:gd name="T44" fmla="*/ 176 w 234"/>
                <a:gd name="T45" fmla="*/ 9 h 122"/>
                <a:gd name="T46" fmla="*/ 161 w 234"/>
                <a:gd name="T47" fmla="*/ 4 h 122"/>
                <a:gd name="T48" fmla="*/ 145 w 234"/>
                <a:gd name="T49" fmla="*/ 1 h 122"/>
                <a:gd name="T50" fmla="*/ 129 w 234"/>
                <a:gd name="T51" fmla="*/ 0 h 122"/>
                <a:gd name="T52" fmla="*/ 111 w 234"/>
                <a:gd name="T53" fmla="*/ 2 h 122"/>
                <a:gd name="T54" fmla="*/ 92 w 234"/>
                <a:gd name="T55" fmla="*/ 6 h 122"/>
                <a:gd name="T56" fmla="*/ 74 w 234"/>
                <a:gd name="T57" fmla="*/ 15 h 122"/>
                <a:gd name="T58" fmla="*/ 55 w 234"/>
                <a:gd name="T59" fmla="*/ 28 h 122"/>
                <a:gd name="T60" fmla="*/ 37 w 234"/>
                <a:gd name="T61" fmla="*/ 46 h 122"/>
                <a:gd name="T62" fmla="*/ 19 w 234"/>
                <a:gd name="T63" fmla="*/ 70 h 122"/>
                <a:gd name="T64" fmla="*/ 0 w 234"/>
                <a:gd name="T65"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4" h="122">
                  <a:moveTo>
                    <a:pt x="0" y="100"/>
                  </a:moveTo>
                  <a:lnTo>
                    <a:pt x="4" y="101"/>
                  </a:lnTo>
                  <a:lnTo>
                    <a:pt x="13" y="103"/>
                  </a:lnTo>
                  <a:lnTo>
                    <a:pt x="27" y="107"/>
                  </a:lnTo>
                  <a:lnTo>
                    <a:pt x="45" y="110"/>
                  </a:lnTo>
                  <a:lnTo>
                    <a:pt x="67" y="114"/>
                  </a:lnTo>
                  <a:lnTo>
                    <a:pt x="90" y="118"/>
                  </a:lnTo>
                  <a:lnTo>
                    <a:pt x="114" y="121"/>
                  </a:lnTo>
                  <a:lnTo>
                    <a:pt x="139" y="122"/>
                  </a:lnTo>
                  <a:lnTo>
                    <a:pt x="162" y="122"/>
                  </a:lnTo>
                  <a:lnTo>
                    <a:pt x="184" y="119"/>
                  </a:lnTo>
                  <a:lnTo>
                    <a:pt x="204" y="115"/>
                  </a:lnTo>
                  <a:lnTo>
                    <a:pt x="219" y="107"/>
                  </a:lnTo>
                  <a:lnTo>
                    <a:pt x="229" y="95"/>
                  </a:lnTo>
                  <a:lnTo>
                    <a:pt x="234" y="80"/>
                  </a:lnTo>
                  <a:lnTo>
                    <a:pt x="232" y="59"/>
                  </a:lnTo>
                  <a:lnTo>
                    <a:pt x="221" y="35"/>
                  </a:lnTo>
                  <a:lnTo>
                    <a:pt x="220" y="34"/>
                  </a:lnTo>
                  <a:lnTo>
                    <a:pt x="215" y="31"/>
                  </a:lnTo>
                  <a:lnTo>
                    <a:pt x="208" y="26"/>
                  </a:lnTo>
                  <a:lnTo>
                    <a:pt x="199" y="20"/>
                  </a:lnTo>
                  <a:lnTo>
                    <a:pt x="189" y="15"/>
                  </a:lnTo>
                  <a:lnTo>
                    <a:pt x="176" y="9"/>
                  </a:lnTo>
                  <a:lnTo>
                    <a:pt x="161" y="4"/>
                  </a:lnTo>
                  <a:lnTo>
                    <a:pt x="145" y="1"/>
                  </a:lnTo>
                  <a:lnTo>
                    <a:pt x="129" y="0"/>
                  </a:lnTo>
                  <a:lnTo>
                    <a:pt x="111" y="2"/>
                  </a:lnTo>
                  <a:lnTo>
                    <a:pt x="92" y="6"/>
                  </a:lnTo>
                  <a:lnTo>
                    <a:pt x="74" y="15"/>
                  </a:lnTo>
                  <a:lnTo>
                    <a:pt x="55" y="28"/>
                  </a:lnTo>
                  <a:lnTo>
                    <a:pt x="37" y="46"/>
                  </a:lnTo>
                  <a:lnTo>
                    <a:pt x="19" y="70"/>
                  </a:lnTo>
                  <a:lnTo>
                    <a:pt x="0" y="10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5977" name="Freeform 9">
              <a:extLst>
                <a:ext uri="{FF2B5EF4-FFF2-40B4-BE49-F238E27FC236}">
                  <a16:creationId xmlns:a16="http://schemas.microsoft.com/office/drawing/2014/main" id="{9C126746-4640-1453-DB8E-6307DFC9021F}"/>
                </a:ext>
              </a:extLst>
            </p:cNvPr>
            <p:cNvSpPr>
              <a:spLocks/>
            </p:cNvSpPr>
            <p:nvPr/>
          </p:nvSpPr>
          <p:spPr bwMode="auto">
            <a:xfrm>
              <a:off x="5850" y="2516"/>
              <a:ext cx="117" cy="62"/>
            </a:xfrm>
            <a:custGeom>
              <a:avLst/>
              <a:gdLst>
                <a:gd name="T0" fmla="*/ 0 w 232"/>
                <a:gd name="T1" fmla="*/ 99 h 123"/>
                <a:gd name="T2" fmla="*/ 3 w 232"/>
                <a:gd name="T3" fmla="*/ 100 h 123"/>
                <a:gd name="T4" fmla="*/ 12 w 232"/>
                <a:gd name="T5" fmla="*/ 102 h 123"/>
                <a:gd name="T6" fmla="*/ 26 w 232"/>
                <a:gd name="T7" fmla="*/ 106 h 123"/>
                <a:gd name="T8" fmla="*/ 45 w 232"/>
                <a:gd name="T9" fmla="*/ 110 h 123"/>
                <a:gd name="T10" fmla="*/ 67 w 232"/>
                <a:gd name="T11" fmla="*/ 114 h 123"/>
                <a:gd name="T12" fmla="*/ 90 w 232"/>
                <a:gd name="T13" fmla="*/ 118 h 123"/>
                <a:gd name="T14" fmla="*/ 114 w 232"/>
                <a:gd name="T15" fmla="*/ 121 h 123"/>
                <a:gd name="T16" fmla="*/ 138 w 232"/>
                <a:gd name="T17" fmla="*/ 123 h 123"/>
                <a:gd name="T18" fmla="*/ 162 w 232"/>
                <a:gd name="T19" fmla="*/ 123 h 123"/>
                <a:gd name="T20" fmla="*/ 184 w 232"/>
                <a:gd name="T21" fmla="*/ 121 h 123"/>
                <a:gd name="T22" fmla="*/ 202 w 232"/>
                <a:gd name="T23" fmla="*/ 116 h 123"/>
                <a:gd name="T24" fmla="*/ 217 w 232"/>
                <a:gd name="T25" fmla="*/ 108 h 123"/>
                <a:gd name="T26" fmla="*/ 228 w 232"/>
                <a:gd name="T27" fmla="*/ 96 h 123"/>
                <a:gd name="T28" fmla="*/ 232 w 232"/>
                <a:gd name="T29" fmla="*/ 80 h 123"/>
                <a:gd name="T30" fmla="*/ 230 w 232"/>
                <a:gd name="T31" fmla="*/ 61 h 123"/>
                <a:gd name="T32" fmla="*/ 220 w 232"/>
                <a:gd name="T33" fmla="*/ 35 h 123"/>
                <a:gd name="T34" fmla="*/ 218 w 232"/>
                <a:gd name="T35" fmla="*/ 34 h 123"/>
                <a:gd name="T36" fmla="*/ 214 w 232"/>
                <a:gd name="T37" fmla="*/ 31 h 123"/>
                <a:gd name="T38" fmla="*/ 207 w 232"/>
                <a:gd name="T39" fmla="*/ 26 h 123"/>
                <a:gd name="T40" fmla="*/ 199 w 232"/>
                <a:gd name="T41" fmla="*/ 20 h 123"/>
                <a:gd name="T42" fmla="*/ 187 w 232"/>
                <a:gd name="T43" fmla="*/ 15 h 123"/>
                <a:gd name="T44" fmla="*/ 175 w 232"/>
                <a:gd name="T45" fmla="*/ 9 h 123"/>
                <a:gd name="T46" fmla="*/ 161 w 232"/>
                <a:gd name="T47" fmla="*/ 4 h 123"/>
                <a:gd name="T48" fmla="*/ 145 w 232"/>
                <a:gd name="T49" fmla="*/ 1 h 123"/>
                <a:gd name="T50" fmla="*/ 129 w 232"/>
                <a:gd name="T51" fmla="*/ 0 h 123"/>
                <a:gd name="T52" fmla="*/ 110 w 232"/>
                <a:gd name="T53" fmla="*/ 1 h 123"/>
                <a:gd name="T54" fmla="*/ 93 w 232"/>
                <a:gd name="T55" fmla="*/ 5 h 123"/>
                <a:gd name="T56" fmla="*/ 73 w 232"/>
                <a:gd name="T57" fmla="*/ 13 h 123"/>
                <a:gd name="T58" fmla="*/ 55 w 232"/>
                <a:gd name="T59" fmla="*/ 27 h 123"/>
                <a:gd name="T60" fmla="*/ 37 w 232"/>
                <a:gd name="T61" fmla="*/ 44 h 123"/>
                <a:gd name="T62" fmla="*/ 18 w 232"/>
                <a:gd name="T63" fmla="*/ 69 h 123"/>
                <a:gd name="T64" fmla="*/ 0 w 232"/>
                <a:gd name="T65" fmla="*/ 9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2" h="123">
                  <a:moveTo>
                    <a:pt x="0" y="99"/>
                  </a:moveTo>
                  <a:lnTo>
                    <a:pt x="3" y="100"/>
                  </a:lnTo>
                  <a:lnTo>
                    <a:pt x="12" y="102"/>
                  </a:lnTo>
                  <a:lnTo>
                    <a:pt x="26" y="106"/>
                  </a:lnTo>
                  <a:lnTo>
                    <a:pt x="45" y="110"/>
                  </a:lnTo>
                  <a:lnTo>
                    <a:pt x="67" y="114"/>
                  </a:lnTo>
                  <a:lnTo>
                    <a:pt x="90" y="118"/>
                  </a:lnTo>
                  <a:lnTo>
                    <a:pt x="114" y="121"/>
                  </a:lnTo>
                  <a:lnTo>
                    <a:pt x="138" y="123"/>
                  </a:lnTo>
                  <a:lnTo>
                    <a:pt x="162" y="123"/>
                  </a:lnTo>
                  <a:lnTo>
                    <a:pt x="184" y="121"/>
                  </a:lnTo>
                  <a:lnTo>
                    <a:pt x="202" y="116"/>
                  </a:lnTo>
                  <a:lnTo>
                    <a:pt x="217" y="108"/>
                  </a:lnTo>
                  <a:lnTo>
                    <a:pt x="228" y="96"/>
                  </a:lnTo>
                  <a:lnTo>
                    <a:pt x="232" y="80"/>
                  </a:lnTo>
                  <a:lnTo>
                    <a:pt x="230" y="61"/>
                  </a:lnTo>
                  <a:lnTo>
                    <a:pt x="220" y="35"/>
                  </a:lnTo>
                  <a:lnTo>
                    <a:pt x="218" y="34"/>
                  </a:lnTo>
                  <a:lnTo>
                    <a:pt x="214" y="31"/>
                  </a:lnTo>
                  <a:lnTo>
                    <a:pt x="207" y="26"/>
                  </a:lnTo>
                  <a:lnTo>
                    <a:pt x="199" y="20"/>
                  </a:lnTo>
                  <a:lnTo>
                    <a:pt x="187" y="15"/>
                  </a:lnTo>
                  <a:lnTo>
                    <a:pt x="175" y="9"/>
                  </a:lnTo>
                  <a:lnTo>
                    <a:pt x="161" y="4"/>
                  </a:lnTo>
                  <a:lnTo>
                    <a:pt x="145" y="1"/>
                  </a:lnTo>
                  <a:lnTo>
                    <a:pt x="129" y="0"/>
                  </a:lnTo>
                  <a:lnTo>
                    <a:pt x="110" y="1"/>
                  </a:lnTo>
                  <a:lnTo>
                    <a:pt x="93" y="5"/>
                  </a:lnTo>
                  <a:lnTo>
                    <a:pt x="73" y="13"/>
                  </a:lnTo>
                  <a:lnTo>
                    <a:pt x="55" y="27"/>
                  </a:lnTo>
                  <a:lnTo>
                    <a:pt x="37" y="44"/>
                  </a:lnTo>
                  <a:lnTo>
                    <a:pt x="18" y="69"/>
                  </a:lnTo>
                  <a:lnTo>
                    <a:pt x="0" y="99"/>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5978" name="Freeform 10">
              <a:extLst>
                <a:ext uri="{FF2B5EF4-FFF2-40B4-BE49-F238E27FC236}">
                  <a16:creationId xmlns:a16="http://schemas.microsoft.com/office/drawing/2014/main" id="{8451FE05-6F5E-C252-73E6-27755CBE2F84}"/>
                </a:ext>
              </a:extLst>
            </p:cNvPr>
            <p:cNvSpPr>
              <a:spLocks/>
            </p:cNvSpPr>
            <p:nvPr/>
          </p:nvSpPr>
          <p:spPr bwMode="auto">
            <a:xfrm>
              <a:off x="5760" y="2532"/>
              <a:ext cx="186" cy="172"/>
            </a:xfrm>
            <a:custGeom>
              <a:avLst/>
              <a:gdLst>
                <a:gd name="T0" fmla="*/ 204 w 373"/>
                <a:gd name="T1" fmla="*/ 343 h 344"/>
                <a:gd name="T2" fmla="*/ 241 w 373"/>
                <a:gd name="T3" fmla="*/ 336 h 344"/>
                <a:gd name="T4" fmla="*/ 274 w 373"/>
                <a:gd name="T5" fmla="*/ 323 h 344"/>
                <a:gd name="T6" fmla="*/ 304 w 373"/>
                <a:gd name="T7" fmla="*/ 304 h 344"/>
                <a:gd name="T8" fmla="*/ 330 w 373"/>
                <a:gd name="T9" fmla="*/ 281 h 344"/>
                <a:gd name="T10" fmla="*/ 350 w 373"/>
                <a:gd name="T11" fmla="*/ 253 h 344"/>
                <a:gd name="T12" fmla="*/ 365 w 373"/>
                <a:gd name="T13" fmla="*/ 222 h 344"/>
                <a:gd name="T14" fmla="*/ 372 w 373"/>
                <a:gd name="T15" fmla="*/ 188 h 344"/>
                <a:gd name="T16" fmla="*/ 372 w 373"/>
                <a:gd name="T17" fmla="*/ 153 h 344"/>
                <a:gd name="T18" fmla="*/ 365 w 373"/>
                <a:gd name="T19" fmla="*/ 120 h 344"/>
                <a:gd name="T20" fmla="*/ 350 w 373"/>
                <a:gd name="T21" fmla="*/ 90 h 344"/>
                <a:gd name="T22" fmla="*/ 330 w 373"/>
                <a:gd name="T23" fmla="*/ 62 h 344"/>
                <a:gd name="T24" fmla="*/ 304 w 373"/>
                <a:gd name="T25" fmla="*/ 39 h 344"/>
                <a:gd name="T26" fmla="*/ 274 w 373"/>
                <a:gd name="T27" fmla="*/ 20 h 344"/>
                <a:gd name="T28" fmla="*/ 241 w 373"/>
                <a:gd name="T29" fmla="*/ 8 h 344"/>
                <a:gd name="T30" fmla="*/ 204 w 373"/>
                <a:gd name="T31" fmla="*/ 1 h 344"/>
                <a:gd name="T32" fmla="*/ 166 w 373"/>
                <a:gd name="T33" fmla="*/ 1 h 344"/>
                <a:gd name="T34" fmla="*/ 130 w 373"/>
                <a:gd name="T35" fmla="*/ 8 h 344"/>
                <a:gd name="T36" fmla="*/ 98 w 373"/>
                <a:gd name="T37" fmla="*/ 20 h 344"/>
                <a:gd name="T38" fmla="*/ 68 w 373"/>
                <a:gd name="T39" fmla="*/ 39 h 344"/>
                <a:gd name="T40" fmla="*/ 43 w 373"/>
                <a:gd name="T41" fmla="*/ 62 h 344"/>
                <a:gd name="T42" fmla="*/ 23 w 373"/>
                <a:gd name="T43" fmla="*/ 90 h 344"/>
                <a:gd name="T44" fmla="*/ 8 w 373"/>
                <a:gd name="T45" fmla="*/ 120 h 344"/>
                <a:gd name="T46" fmla="*/ 1 w 373"/>
                <a:gd name="T47" fmla="*/ 153 h 344"/>
                <a:gd name="T48" fmla="*/ 1 w 373"/>
                <a:gd name="T49" fmla="*/ 188 h 344"/>
                <a:gd name="T50" fmla="*/ 8 w 373"/>
                <a:gd name="T51" fmla="*/ 222 h 344"/>
                <a:gd name="T52" fmla="*/ 23 w 373"/>
                <a:gd name="T53" fmla="*/ 253 h 344"/>
                <a:gd name="T54" fmla="*/ 43 w 373"/>
                <a:gd name="T55" fmla="*/ 281 h 344"/>
                <a:gd name="T56" fmla="*/ 68 w 373"/>
                <a:gd name="T57" fmla="*/ 304 h 344"/>
                <a:gd name="T58" fmla="*/ 98 w 373"/>
                <a:gd name="T59" fmla="*/ 323 h 344"/>
                <a:gd name="T60" fmla="*/ 130 w 373"/>
                <a:gd name="T61" fmla="*/ 336 h 344"/>
                <a:gd name="T62" fmla="*/ 166 w 373"/>
                <a:gd name="T63" fmla="*/ 343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3" h="344">
                  <a:moveTo>
                    <a:pt x="184" y="344"/>
                  </a:moveTo>
                  <a:lnTo>
                    <a:pt x="204" y="343"/>
                  </a:lnTo>
                  <a:lnTo>
                    <a:pt x="222" y="341"/>
                  </a:lnTo>
                  <a:lnTo>
                    <a:pt x="241" y="336"/>
                  </a:lnTo>
                  <a:lnTo>
                    <a:pt x="258" y="330"/>
                  </a:lnTo>
                  <a:lnTo>
                    <a:pt x="274" y="323"/>
                  </a:lnTo>
                  <a:lnTo>
                    <a:pt x="290" y="314"/>
                  </a:lnTo>
                  <a:lnTo>
                    <a:pt x="304" y="304"/>
                  </a:lnTo>
                  <a:lnTo>
                    <a:pt x="318" y="294"/>
                  </a:lnTo>
                  <a:lnTo>
                    <a:pt x="330" y="281"/>
                  </a:lnTo>
                  <a:lnTo>
                    <a:pt x="341" y="267"/>
                  </a:lnTo>
                  <a:lnTo>
                    <a:pt x="350" y="253"/>
                  </a:lnTo>
                  <a:lnTo>
                    <a:pt x="358" y="238"/>
                  </a:lnTo>
                  <a:lnTo>
                    <a:pt x="365" y="222"/>
                  </a:lnTo>
                  <a:lnTo>
                    <a:pt x="370" y="205"/>
                  </a:lnTo>
                  <a:lnTo>
                    <a:pt x="372" y="188"/>
                  </a:lnTo>
                  <a:lnTo>
                    <a:pt x="373" y="170"/>
                  </a:lnTo>
                  <a:lnTo>
                    <a:pt x="372" y="153"/>
                  </a:lnTo>
                  <a:lnTo>
                    <a:pt x="370" y="136"/>
                  </a:lnTo>
                  <a:lnTo>
                    <a:pt x="365" y="120"/>
                  </a:lnTo>
                  <a:lnTo>
                    <a:pt x="358" y="105"/>
                  </a:lnTo>
                  <a:lnTo>
                    <a:pt x="350" y="90"/>
                  </a:lnTo>
                  <a:lnTo>
                    <a:pt x="341" y="76"/>
                  </a:lnTo>
                  <a:lnTo>
                    <a:pt x="330" y="62"/>
                  </a:lnTo>
                  <a:lnTo>
                    <a:pt x="318" y="50"/>
                  </a:lnTo>
                  <a:lnTo>
                    <a:pt x="304" y="39"/>
                  </a:lnTo>
                  <a:lnTo>
                    <a:pt x="290" y="28"/>
                  </a:lnTo>
                  <a:lnTo>
                    <a:pt x="274" y="20"/>
                  </a:lnTo>
                  <a:lnTo>
                    <a:pt x="258" y="13"/>
                  </a:lnTo>
                  <a:lnTo>
                    <a:pt x="241" y="8"/>
                  </a:lnTo>
                  <a:lnTo>
                    <a:pt x="222" y="3"/>
                  </a:lnTo>
                  <a:lnTo>
                    <a:pt x="204" y="1"/>
                  </a:lnTo>
                  <a:lnTo>
                    <a:pt x="184" y="0"/>
                  </a:lnTo>
                  <a:lnTo>
                    <a:pt x="166" y="1"/>
                  </a:lnTo>
                  <a:lnTo>
                    <a:pt x="147" y="3"/>
                  </a:lnTo>
                  <a:lnTo>
                    <a:pt x="130" y="8"/>
                  </a:lnTo>
                  <a:lnTo>
                    <a:pt x="114" y="13"/>
                  </a:lnTo>
                  <a:lnTo>
                    <a:pt x="98" y="20"/>
                  </a:lnTo>
                  <a:lnTo>
                    <a:pt x="83" y="28"/>
                  </a:lnTo>
                  <a:lnTo>
                    <a:pt x="68" y="39"/>
                  </a:lnTo>
                  <a:lnTo>
                    <a:pt x="55" y="50"/>
                  </a:lnTo>
                  <a:lnTo>
                    <a:pt x="43" y="62"/>
                  </a:lnTo>
                  <a:lnTo>
                    <a:pt x="32" y="76"/>
                  </a:lnTo>
                  <a:lnTo>
                    <a:pt x="23" y="90"/>
                  </a:lnTo>
                  <a:lnTo>
                    <a:pt x="15" y="105"/>
                  </a:lnTo>
                  <a:lnTo>
                    <a:pt x="8" y="120"/>
                  </a:lnTo>
                  <a:lnTo>
                    <a:pt x="3" y="136"/>
                  </a:lnTo>
                  <a:lnTo>
                    <a:pt x="1" y="153"/>
                  </a:lnTo>
                  <a:lnTo>
                    <a:pt x="0" y="170"/>
                  </a:lnTo>
                  <a:lnTo>
                    <a:pt x="1" y="188"/>
                  </a:lnTo>
                  <a:lnTo>
                    <a:pt x="3" y="205"/>
                  </a:lnTo>
                  <a:lnTo>
                    <a:pt x="8" y="222"/>
                  </a:lnTo>
                  <a:lnTo>
                    <a:pt x="15" y="238"/>
                  </a:lnTo>
                  <a:lnTo>
                    <a:pt x="23" y="253"/>
                  </a:lnTo>
                  <a:lnTo>
                    <a:pt x="32" y="267"/>
                  </a:lnTo>
                  <a:lnTo>
                    <a:pt x="43" y="281"/>
                  </a:lnTo>
                  <a:lnTo>
                    <a:pt x="55" y="294"/>
                  </a:lnTo>
                  <a:lnTo>
                    <a:pt x="68" y="304"/>
                  </a:lnTo>
                  <a:lnTo>
                    <a:pt x="83" y="314"/>
                  </a:lnTo>
                  <a:lnTo>
                    <a:pt x="98" y="323"/>
                  </a:lnTo>
                  <a:lnTo>
                    <a:pt x="114" y="330"/>
                  </a:lnTo>
                  <a:lnTo>
                    <a:pt x="130" y="336"/>
                  </a:lnTo>
                  <a:lnTo>
                    <a:pt x="147" y="341"/>
                  </a:lnTo>
                  <a:lnTo>
                    <a:pt x="166" y="343"/>
                  </a:lnTo>
                  <a:lnTo>
                    <a:pt x="184" y="344"/>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5979" name="Freeform 11">
              <a:extLst>
                <a:ext uri="{FF2B5EF4-FFF2-40B4-BE49-F238E27FC236}">
                  <a16:creationId xmlns:a16="http://schemas.microsoft.com/office/drawing/2014/main" id="{30E041AB-0B49-A1B8-A5C9-03F9315FD7D3}"/>
                </a:ext>
              </a:extLst>
            </p:cNvPr>
            <p:cNvSpPr>
              <a:spLocks/>
            </p:cNvSpPr>
            <p:nvPr/>
          </p:nvSpPr>
          <p:spPr bwMode="auto">
            <a:xfrm>
              <a:off x="5764" y="2965"/>
              <a:ext cx="187" cy="168"/>
            </a:xfrm>
            <a:custGeom>
              <a:avLst/>
              <a:gdLst>
                <a:gd name="T0" fmla="*/ 204 w 373"/>
                <a:gd name="T1" fmla="*/ 337 h 338"/>
                <a:gd name="T2" fmla="*/ 241 w 373"/>
                <a:gd name="T3" fmla="*/ 330 h 338"/>
                <a:gd name="T4" fmla="*/ 274 w 373"/>
                <a:gd name="T5" fmla="*/ 317 h 338"/>
                <a:gd name="T6" fmla="*/ 304 w 373"/>
                <a:gd name="T7" fmla="*/ 300 h 338"/>
                <a:gd name="T8" fmla="*/ 329 w 373"/>
                <a:gd name="T9" fmla="*/ 277 h 338"/>
                <a:gd name="T10" fmla="*/ 350 w 373"/>
                <a:gd name="T11" fmla="*/ 249 h 338"/>
                <a:gd name="T12" fmla="*/ 365 w 373"/>
                <a:gd name="T13" fmla="*/ 218 h 338"/>
                <a:gd name="T14" fmla="*/ 372 w 373"/>
                <a:gd name="T15" fmla="*/ 185 h 338"/>
                <a:gd name="T16" fmla="*/ 372 w 373"/>
                <a:gd name="T17" fmla="*/ 150 h 338"/>
                <a:gd name="T18" fmla="*/ 365 w 373"/>
                <a:gd name="T19" fmla="*/ 118 h 338"/>
                <a:gd name="T20" fmla="*/ 350 w 373"/>
                <a:gd name="T21" fmla="*/ 87 h 338"/>
                <a:gd name="T22" fmla="*/ 329 w 373"/>
                <a:gd name="T23" fmla="*/ 60 h 338"/>
                <a:gd name="T24" fmla="*/ 304 w 373"/>
                <a:gd name="T25" fmla="*/ 38 h 338"/>
                <a:gd name="T26" fmla="*/ 274 w 373"/>
                <a:gd name="T27" fmla="*/ 20 h 338"/>
                <a:gd name="T28" fmla="*/ 241 w 373"/>
                <a:gd name="T29" fmla="*/ 7 h 338"/>
                <a:gd name="T30" fmla="*/ 204 w 373"/>
                <a:gd name="T31" fmla="*/ 1 h 338"/>
                <a:gd name="T32" fmla="*/ 166 w 373"/>
                <a:gd name="T33" fmla="*/ 1 h 338"/>
                <a:gd name="T34" fmla="*/ 130 w 373"/>
                <a:gd name="T35" fmla="*/ 7 h 338"/>
                <a:gd name="T36" fmla="*/ 97 w 373"/>
                <a:gd name="T37" fmla="*/ 20 h 338"/>
                <a:gd name="T38" fmla="*/ 67 w 373"/>
                <a:gd name="T39" fmla="*/ 38 h 338"/>
                <a:gd name="T40" fmla="*/ 43 w 373"/>
                <a:gd name="T41" fmla="*/ 60 h 338"/>
                <a:gd name="T42" fmla="*/ 22 w 373"/>
                <a:gd name="T43" fmla="*/ 87 h 338"/>
                <a:gd name="T44" fmla="*/ 8 w 373"/>
                <a:gd name="T45" fmla="*/ 118 h 338"/>
                <a:gd name="T46" fmla="*/ 1 w 373"/>
                <a:gd name="T47" fmla="*/ 150 h 338"/>
                <a:gd name="T48" fmla="*/ 1 w 373"/>
                <a:gd name="T49" fmla="*/ 185 h 338"/>
                <a:gd name="T50" fmla="*/ 8 w 373"/>
                <a:gd name="T51" fmla="*/ 218 h 338"/>
                <a:gd name="T52" fmla="*/ 22 w 373"/>
                <a:gd name="T53" fmla="*/ 249 h 338"/>
                <a:gd name="T54" fmla="*/ 43 w 373"/>
                <a:gd name="T55" fmla="*/ 277 h 338"/>
                <a:gd name="T56" fmla="*/ 67 w 373"/>
                <a:gd name="T57" fmla="*/ 300 h 338"/>
                <a:gd name="T58" fmla="*/ 97 w 373"/>
                <a:gd name="T59" fmla="*/ 317 h 338"/>
                <a:gd name="T60" fmla="*/ 130 w 373"/>
                <a:gd name="T61" fmla="*/ 330 h 338"/>
                <a:gd name="T62" fmla="*/ 166 w 373"/>
                <a:gd name="T63" fmla="*/ 337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3" h="338">
                  <a:moveTo>
                    <a:pt x="184" y="338"/>
                  </a:moveTo>
                  <a:lnTo>
                    <a:pt x="204" y="337"/>
                  </a:lnTo>
                  <a:lnTo>
                    <a:pt x="222" y="334"/>
                  </a:lnTo>
                  <a:lnTo>
                    <a:pt x="241" y="330"/>
                  </a:lnTo>
                  <a:lnTo>
                    <a:pt x="258" y="325"/>
                  </a:lnTo>
                  <a:lnTo>
                    <a:pt x="274" y="317"/>
                  </a:lnTo>
                  <a:lnTo>
                    <a:pt x="289" y="309"/>
                  </a:lnTo>
                  <a:lnTo>
                    <a:pt x="304" y="300"/>
                  </a:lnTo>
                  <a:lnTo>
                    <a:pt x="318" y="288"/>
                  </a:lnTo>
                  <a:lnTo>
                    <a:pt x="329" y="277"/>
                  </a:lnTo>
                  <a:lnTo>
                    <a:pt x="341" y="263"/>
                  </a:lnTo>
                  <a:lnTo>
                    <a:pt x="350" y="249"/>
                  </a:lnTo>
                  <a:lnTo>
                    <a:pt x="358" y="234"/>
                  </a:lnTo>
                  <a:lnTo>
                    <a:pt x="365" y="218"/>
                  </a:lnTo>
                  <a:lnTo>
                    <a:pt x="370" y="202"/>
                  </a:lnTo>
                  <a:lnTo>
                    <a:pt x="372" y="185"/>
                  </a:lnTo>
                  <a:lnTo>
                    <a:pt x="373" y="167"/>
                  </a:lnTo>
                  <a:lnTo>
                    <a:pt x="372" y="150"/>
                  </a:lnTo>
                  <a:lnTo>
                    <a:pt x="370" y="134"/>
                  </a:lnTo>
                  <a:lnTo>
                    <a:pt x="365" y="118"/>
                  </a:lnTo>
                  <a:lnTo>
                    <a:pt x="358" y="102"/>
                  </a:lnTo>
                  <a:lnTo>
                    <a:pt x="350" y="87"/>
                  </a:lnTo>
                  <a:lnTo>
                    <a:pt x="341" y="74"/>
                  </a:lnTo>
                  <a:lnTo>
                    <a:pt x="329" y="60"/>
                  </a:lnTo>
                  <a:lnTo>
                    <a:pt x="318" y="49"/>
                  </a:lnTo>
                  <a:lnTo>
                    <a:pt x="304" y="38"/>
                  </a:lnTo>
                  <a:lnTo>
                    <a:pt x="289" y="29"/>
                  </a:lnTo>
                  <a:lnTo>
                    <a:pt x="274" y="20"/>
                  </a:lnTo>
                  <a:lnTo>
                    <a:pt x="258" y="13"/>
                  </a:lnTo>
                  <a:lnTo>
                    <a:pt x="241" y="7"/>
                  </a:lnTo>
                  <a:lnTo>
                    <a:pt x="222" y="4"/>
                  </a:lnTo>
                  <a:lnTo>
                    <a:pt x="204" y="1"/>
                  </a:lnTo>
                  <a:lnTo>
                    <a:pt x="184" y="0"/>
                  </a:lnTo>
                  <a:lnTo>
                    <a:pt x="166" y="1"/>
                  </a:lnTo>
                  <a:lnTo>
                    <a:pt x="147" y="4"/>
                  </a:lnTo>
                  <a:lnTo>
                    <a:pt x="130" y="7"/>
                  </a:lnTo>
                  <a:lnTo>
                    <a:pt x="113" y="13"/>
                  </a:lnTo>
                  <a:lnTo>
                    <a:pt x="97" y="20"/>
                  </a:lnTo>
                  <a:lnTo>
                    <a:pt x="82" y="29"/>
                  </a:lnTo>
                  <a:lnTo>
                    <a:pt x="67" y="38"/>
                  </a:lnTo>
                  <a:lnTo>
                    <a:pt x="54" y="49"/>
                  </a:lnTo>
                  <a:lnTo>
                    <a:pt x="43" y="60"/>
                  </a:lnTo>
                  <a:lnTo>
                    <a:pt x="31" y="74"/>
                  </a:lnTo>
                  <a:lnTo>
                    <a:pt x="22" y="87"/>
                  </a:lnTo>
                  <a:lnTo>
                    <a:pt x="15" y="102"/>
                  </a:lnTo>
                  <a:lnTo>
                    <a:pt x="8" y="118"/>
                  </a:lnTo>
                  <a:lnTo>
                    <a:pt x="4" y="134"/>
                  </a:lnTo>
                  <a:lnTo>
                    <a:pt x="1" y="150"/>
                  </a:lnTo>
                  <a:lnTo>
                    <a:pt x="0" y="167"/>
                  </a:lnTo>
                  <a:lnTo>
                    <a:pt x="1" y="185"/>
                  </a:lnTo>
                  <a:lnTo>
                    <a:pt x="4" y="202"/>
                  </a:lnTo>
                  <a:lnTo>
                    <a:pt x="8" y="218"/>
                  </a:lnTo>
                  <a:lnTo>
                    <a:pt x="15" y="234"/>
                  </a:lnTo>
                  <a:lnTo>
                    <a:pt x="22" y="249"/>
                  </a:lnTo>
                  <a:lnTo>
                    <a:pt x="31" y="263"/>
                  </a:lnTo>
                  <a:lnTo>
                    <a:pt x="43" y="277"/>
                  </a:lnTo>
                  <a:lnTo>
                    <a:pt x="54" y="288"/>
                  </a:lnTo>
                  <a:lnTo>
                    <a:pt x="67" y="300"/>
                  </a:lnTo>
                  <a:lnTo>
                    <a:pt x="82" y="309"/>
                  </a:lnTo>
                  <a:lnTo>
                    <a:pt x="97" y="317"/>
                  </a:lnTo>
                  <a:lnTo>
                    <a:pt x="113" y="325"/>
                  </a:lnTo>
                  <a:lnTo>
                    <a:pt x="130" y="330"/>
                  </a:lnTo>
                  <a:lnTo>
                    <a:pt x="147" y="334"/>
                  </a:lnTo>
                  <a:lnTo>
                    <a:pt x="166" y="337"/>
                  </a:lnTo>
                  <a:lnTo>
                    <a:pt x="184" y="338"/>
                  </a:lnTo>
                  <a:close/>
                </a:path>
              </a:pathLst>
            </a:custGeom>
            <a:solidFill>
              <a:srgbClr val="42FC2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5980" name="Freeform 12">
              <a:extLst>
                <a:ext uri="{FF2B5EF4-FFF2-40B4-BE49-F238E27FC236}">
                  <a16:creationId xmlns:a16="http://schemas.microsoft.com/office/drawing/2014/main" id="{B4CBB44D-AA28-DD46-48F3-38747BFA52C3}"/>
                </a:ext>
              </a:extLst>
            </p:cNvPr>
            <p:cNvSpPr>
              <a:spLocks/>
            </p:cNvSpPr>
            <p:nvPr/>
          </p:nvSpPr>
          <p:spPr bwMode="auto">
            <a:xfrm>
              <a:off x="5764" y="2750"/>
              <a:ext cx="187" cy="172"/>
            </a:xfrm>
            <a:custGeom>
              <a:avLst/>
              <a:gdLst>
                <a:gd name="T0" fmla="*/ 204 w 373"/>
                <a:gd name="T1" fmla="*/ 344 h 345"/>
                <a:gd name="T2" fmla="*/ 241 w 373"/>
                <a:gd name="T3" fmla="*/ 337 h 345"/>
                <a:gd name="T4" fmla="*/ 274 w 373"/>
                <a:gd name="T5" fmla="*/ 324 h 345"/>
                <a:gd name="T6" fmla="*/ 304 w 373"/>
                <a:gd name="T7" fmla="*/ 306 h 345"/>
                <a:gd name="T8" fmla="*/ 330 w 373"/>
                <a:gd name="T9" fmla="*/ 281 h 345"/>
                <a:gd name="T10" fmla="*/ 350 w 373"/>
                <a:gd name="T11" fmla="*/ 255 h 345"/>
                <a:gd name="T12" fmla="*/ 365 w 373"/>
                <a:gd name="T13" fmla="*/ 224 h 345"/>
                <a:gd name="T14" fmla="*/ 372 w 373"/>
                <a:gd name="T15" fmla="*/ 189 h 345"/>
                <a:gd name="T16" fmla="*/ 372 w 373"/>
                <a:gd name="T17" fmla="*/ 155 h 345"/>
                <a:gd name="T18" fmla="*/ 365 w 373"/>
                <a:gd name="T19" fmla="*/ 121 h 345"/>
                <a:gd name="T20" fmla="*/ 350 w 373"/>
                <a:gd name="T21" fmla="*/ 90 h 345"/>
                <a:gd name="T22" fmla="*/ 330 w 373"/>
                <a:gd name="T23" fmla="*/ 63 h 345"/>
                <a:gd name="T24" fmla="*/ 304 w 373"/>
                <a:gd name="T25" fmla="*/ 39 h 345"/>
                <a:gd name="T26" fmla="*/ 274 w 373"/>
                <a:gd name="T27" fmla="*/ 21 h 345"/>
                <a:gd name="T28" fmla="*/ 241 w 373"/>
                <a:gd name="T29" fmla="*/ 8 h 345"/>
                <a:gd name="T30" fmla="*/ 204 w 373"/>
                <a:gd name="T31" fmla="*/ 1 h 345"/>
                <a:gd name="T32" fmla="*/ 166 w 373"/>
                <a:gd name="T33" fmla="*/ 1 h 345"/>
                <a:gd name="T34" fmla="*/ 130 w 373"/>
                <a:gd name="T35" fmla="*/ 8 h 345"/>
                <a:gd name="T36" fmla="*/ 97 w 373"/>
                <a:gd name="T37" fmla="*/ 21 h 345"/>
                <a:gd name="T38" fmla="*/ 67 w 373"/>
                <a:gd name="T39" fmla="*/ 39 h 345"/>
                <a:gd name="T40" fmla="*/ 43 w 373"/>
                <a:gd name="T41" fmla="*/ 63 h 345"/>
                <a:gd name="T42" fmla="*/ 22 w 373"/>
                <a:gd name="T43" fmla="*/ 90 h 345"/>
                <a:gd name="T44" fmla="*/ 8 w 373"/>
                <a:gd name="T45" fmla="*/ 121 h 345"/>
                <a:gd name="T46" fmla="*/ 1 w 373"/>
                <a:gd name="T47" fmla="*/ 155 h 345"/>
                <a:gd name="T48" fmla="*/ 1 w 373"/>
                <a:gd name="T49" fmla="*/ 189 h 345"/>
                <a:gd name="T50" fmla="*/ 8 w 373"/>
                <a:gd name="T51" fmla="*/ 224 h 345"/>
                <a:gd name="T52" fmla="*/ 22 w 373"/>
                <a:gd name="T53" fmla="*/ 255 h 345"/>
                <a:gd name="T54" fmla="*/ 43 w 373"/>
                <a:gd name="T55" fmla="*/ 281 h 345"/>
                <a:gd name="T56" fmla="*/ 67 w 373"/>
                <a:gd name="T57" fmla="*/ 306 h 345"/>
                <a:gd name="T58" fmla="*/ 97 w 373"/>
                <a:gd name="T59" fmla="*/ 324 h 345"/>
                <a:gd name="T60" fmla="*/ 130 w 373"/>
                <a:gd name="T61" fmla="*/ 337 h 345"/>
                <a:gd name="T62" fmla="*/ 166 w 373"/>
                <a:gd name="T63" fmla="*/ 344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3" h="345">
                  <a:moveTo>
                    <a:pt x="184" y="345"/>
                  </a:moveTo>
                  <a:lnTo>
                    <a:pt x="204" y="344"/>
                  </a:lnTo>
                  <a:lnTo>
                    <a:pt x="222" y="341"/>
                  </a:lnTo>
                  <a:lnTo>
                    <a:pt x="241" y="337"/>
                  </a:lnTo>
                  <a:lnTo>
                    <a:pt x="258" y="331"/>
                  </a:lnTo>
                  <a:lnTo>
                    <a:pt x="274" y="324"/>
                  </a:lnTo>
                  <a:lnTo>
                    <a:pt x="290" y="315"/>
                  </a:lnTo>
                  <a:lnTo>
                    <a:pt x="304" y="306"/>
                  </a:lnTo>
                  <a:lnTo>
                    <a:pt x="318" y="294"/>
                  </a:lnTo>
                  <a:lnTo>
                    <a:pt x="330" y="281"/>
                  </a:lnTo>
                  <a:lnTo>
                    <a:pt x="341" y="269"/>
                  </a:lnTo>
                  <a:lnTo>
                    <a:pt x="350" y="255"/>
                  </a:lnTo>
                  <a:lnTo>
                    <a:pt x="358" y="239"/>
                  </a:lnTo>
                  <a:lnTo>
                    <a:pt x="365" y="224"/>
                  </a:lnTo>
                  <a:lnTo>
                    <a:pt x="370" y="207"/>
                  </a:lnTo>
                  <a:lnTo>
                    <a:pt x="372" y="189"/>
                  </a:lnTo>
                  <a:lnTo>
                    <a:pt x="373" y="172"/>
                  </a:lnTo>
                  <a:lnTo>
                    <a:pt x="372" y="155"/>
                  </a:lnTo>
                  <a:lnTo>
                    <a:pt x="370" y="137"/>
                  </a:lnTo>
                  <a:lnTo>
                    <a:pt x="365" y="121"/>
                  </a:lnTo>
                  <a:lnTo>
                    <a:pt x="358" y="105"/>
                  </a:lnTo>
                  <a:lnTo>
                    <a:pt x="350" y="90"/>
                  </a:lnTo>
                  <a:lnTo>
                    <a:pt x="341" y="76"/>
                  </a:lnTo>
                  <a:lnTo>
                    <a:pt x="330" y="63"/>
                  </a:lnTo>
                  <a:lnTo>
                    <a:pt x="318" y="51"/>
                  </a:lnTo>
                  <a:lnTo>
                    <a:pt x="304" y="39"/>
                  </a:lnTo>
                  <a:lnTo>
                    <a:pt x="290" y="30"/>
                  </a:lnTo>
                  <a:lnTo>
                    <a:pt x="274" y="21"/>
                  </a:lnTo>
                  <a:lnTo>
                    <a:pt x="258" y="14"/>
                  </a:lnTo>
                  <a:lnTo>
                    <a:pt x="241" y="8"/>
                  </a:lnTo>
                  <a:lnTo>
                    <a:pt x="222" y="4"/>
                  </a:lnTo>
                  <a:lnTo>
                    <a:pt x="204" y="1"/>
                  </a:lnTo>
                  <a:lnTo>
                    <a:pt x="184" y="0"/>
                  </a:lnTo>
                  <a:lnTo>
                    <a:pt x="166" y="1"/>
                  </a:lnTo>
                  <a:lnTo>
                    <a:pt x="147" y="4"/>
                  </a:lnTo>
                  <a:lnTo>
                    <a:pt x="130" y="8"/>
                  </a:lnTo>
                  <a:lnTo>
                    <a:pt x="113" y="14"/>
                  </a:lnTo>
                  <a:lnTo>
                    <a:pt x="97" y="21"/>
                  </a:lnTo>
                  <a:lnTo>
                    <a:pt x="82" y="30"/>
                  </a:lnTo>
                  <a:lnTo>
                    <a:pt x="67" y="39"/>
                  </a:lnTo>
                  <a:lnTo>
                    <a:pt x="54" y="51"/>
                  </a:lnTo>
                  <a:lnTo>
                    <a:pt x="43" y="63"/>
                  </a:lnTo>
                  <a:lnTo>
                    <a:pt x="31" y="76"/>
                  </a:lnTo>
                  <a:lnTo>
                    <a:pt x="22" y="90"/>
                  </a:lnTo>
                  <a:lnTo>
                    <a:pt x="15" y="105"/>
                  </a:lnTo>
                  <a:lnTo>
                    <a:pt x="8" y="121"/>
                  </a:lnTo>
                  <a:lnTo>
                    <a:pt x="4" y="137"/>
                  </a:lnTo>
                  <a:lnTo>
                    <a:pt x="1" y="155"/>
                  </a:lnTo>
                  <a:lnTo>
                    <a:pt x="0" y="172"/>
                  </a:lnTo>
                  <a:lnTo>
                    <a:pt x="1" y="189"/>
                  </a:lnTo>
                  <a:lnTo>
                    <a:pt x="4" y="207"/>
                  </a:lnTo>
                  <a:lnTo>
                    <a:pt x="8" y="224"/>
                  </a:lnTo>
                  <a:lnTo>
                    <a:pt x="15" y="239"/>
                  </a:lnTo>
                  <a:lnTo>
                    <a:pt x="22" y="255"/>
                  </a:lnTo>
                  <a:lnTo>
                    <a:pt x="31" y="269"/>
                  </a:lnTo>
                  <a:lnTo>
                    <a:pt x="43" y="281"/>
                  </a:lnTo>
                  <a:lnTo>
                    <a:pt x="54" y="294"/>
                  </a:lnTo>
                  <a:lnTo>
                    <a:pt x="67" y="306"/>
                  </a:lnTo>
                  <a:lnTo>
                    <a:pt x="82" y="315"/>
                  </a:lnTo>
                  <a:lnTo>
                    <a:pt x="97" y="324"/>
                  </a:lnTo>
                  <a:lnTo>
                    <a:pt x="113" y="331"/>
                  </a:lnTo>
                  <a:lnTo>
                    <a:pt x="130" y="337"/>
                  </a:lnTo>
                  <a:lnTo>
                    <a:pt x="147" y="341"/>
                  </a:lnTo>
                  <a:lnTo>
                    <a:pt x="166" y="344"/>
                  </a:lnTo>
                  <a:lnTo>
                    <a:pt x="184" y="345"/>
                  </a:lnTo>
                  <a:close/>
                </a:path>
              </a:pathLst>
            </a:custGeom>
            <a:solidFill>
              <a:srgbClr val="FFEF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5981" name="Freeform 13">
              <a:extLst>
                <a:ext uri="{FF2B5EF4-FFF2-40B4-BE49-F238E27FC236}">
                  <a16:creationId xmlns:a16="http://schemas.microsoft.com/office/drawing/2014/main" id="{E3E67290-A542-DF27-D069-55B587A20465}"/>
                </a:ext>
              </a:extLst>
            </p:cNvPr>
            <p:cNvSpPr>
              <a:spLocks/>
            </p:cNvSpPr>
            <p:nvPr/>
          </p:nvSpPr>
          <p:spPr bwMode="auto">
            <a:xfrm>
              <a:off x="5856" y="2984"/>
              <a:ext cx="68" cy="83"/>
            </a:xfrm>
            <a:custGeom>
              <a:avLst/>
              <a:gdLst>
                <a:gd name="T0" fmla="*/ 0 w 137"/>
                <a:gd name="T1" fmla="*/ 0 h 166"/>
                <a:gd name="T2" fmla="*/ 7 w 137"/>
                <a:gd name="T3" fmla="*/ 1 h 166"/>
                <a:gd name="T4" fmla="*/ 25 w 137"/>
                <a:gd name="T5" fmla="*/ 4 h 166"/>
                <a:gd name="T6" fmla="*/ 50 w 137"/>
                <a:gd name="T7" fmla="*/ 11 h 166"/>
                <a:gd name="T8" fmla="*/ 78 w 137"/>
                <a:gd name="T9" fmla="*/ 24 h 166"/>
                <a:gd name="T10" fmla="*/ 105 w 137"/>
                <a:gd name="T11" fmla="*/ 44 h 166"/>
                <a:gd name="T12" fmla="*/ 126 w 137"/>
                <a:gd name="T13" fmla="*/ 74 h 166"/>
                <a:gd name="T14" fmla="*/ 137 w 137"/>
                <a:gd name="T15" fmla="*/ 113 h 166"/>
                <a:gd name="T16" fmla="*/ 135 w 137"/>
                <a:gd name="T17" fmla="*/ 166 h 166"/>
                <a:gd name="T18" fmla="*/ 132 w 137"/>
                <a:gd name="T19" fmla="*/ 159 h 166"/>
                <a:gd name="T20" fmla="*/ 123 w 137"/>
                <a:gd name="T21" fmla="*/ 142 h 166"/>
                <a:gd name="T22" fmla="*/ 111 w 137"/>
                <a:gd name="T23" fmla="*/ 117 h 166"/>
                <a:gd name="T24" fmla="*/ 94 w 137"/>
                <a:gd name="T25" fmla="*/ 88 h 166"/>
                <a:gd name="T26" fmla="*/ 74 w 137"/>
                <a:gd name="T27" fmla="*/ 58 h 166"/>
                <a:gd name="T28" fmla="*/ 51 w 137"/>
                <a:gd name="T29" fmla="*/ 31 h 166"/>
                <a:gd name="T30" fmla="*/ 27 w 137"/>
                <a:gd name="T31" fmla="*/ 11 h 166"/>
                <a:gd name="T32" fmla="*/ 0 w 137"/>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7" h="166">
                  <a:moveTo>
                    <a:pt x="0" y="0"/>
                  </a:moveTo>
                  <a:lnTo>
                    <a:pt x="7" y="1"/>
                  </a:lnTo>
                  <a:lnTo>
                    <a:pt x="25" y="4"/>
                  </a:lnTo>
                  <a:lnTo>
                    <a:pt x="50" y="11"/>
                  </a:lnTo>
                  <a:lnTo>
                    <a:pt x="78" y="24"/>
                  </a:lnTo>
                  <a:lnTo>
                    <a:pt x="105" y="44"/>
                  </a:lnTo>
                  <a:lnTo>
                    <a:pt x="126" y="74"/>
                  </a:lnTo>
                  <a:lnTo>
                    <a:pt x="137" y="113"/>
                  </a:lnTo>
                  <a:lnTo>
                    <a:pt x="135" y="166"/>
                  </a:lnTo>
                  <a:lnTo>
                    <a:pt x="132" y="159"/>
                  </a:lnTo>
                  <a:lnTo>
                    <a:pt x="123" y="142"/>
                  </a:lnTo>
                  <a:lnTo>
                    <a:pt x="111" y="117"/>
                  </a:lnTo>
                  <a:lnTo>
                    <a:pt x="94" y="88"/>
                  </a:lnTo>
                  <a:lnTo>
                    <a:pt x="74" y="58"/>
                  </a:lnTo>
                  <a:lnTo>
                    <a:pt x="51" y="31"/>
                  </a:lnTo>
                  <a:lnTo>
                    <a:pt x="27" y="11"/>
                  </a:lnTo>
                  <a:lnTo>
                    <a:pt x="0" y="0"/>
                  </a:lnTo>
                  <a:close/>
                </a:path>
              </a:pathLst>
            </a:custGeom>
            <a:solidFill>
              <a:srgbClr val="A5FF2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5982" name="Freeform 14">
              <a:extLst>
                <a:ext uri="{FF2B5EF4-FFF2-40B4-BE49-F238E27FC236}">
                  <a16:creationId xmlns:a16="http://schemas.microsoft.com/office/drawing/2014/main" id="{CF68AFD6-28B8-53D4-AAB1-8F9FCBFDEB6B}"/>
                </a:ext>
              </a:extLst>
            </p:cNvPr>
            <p:cNvSpPr>
              <a:spLocks/>
            </p:cNvSpPr>
            <p:nvPr/>
          </p:nvSpPr>
          <p:spPr bwMode="auto">
            <a:xfrm>
              <a:off x="5856" y="2769"/>
              <a:ext cx="68" cy="84"/>
            </a:xfrm>
            <a:custGeom>
              <a:avLst/>
              <a:gdLst>
                <a:gd name="T0" fmla="*/ 0 w 137"/>
                <a:gd name="T1" fmla="*/ 0 h 169"/>
                <a:gd name="T2" fmla="*/ 7 w 137"/>
                <a:gd name="T3" fmla="*/ 1 h 169"/>
                <a:gd name="T4" fmla="*/ 25 w 137"/>
                <a:gd name="T5" fmla="*/ 4 h 169"/>
                <a:gd name="T6" fmla="*/ 50 w 137"/>
                <a:gd name="T7" fmla="*/ 12 h 169"/>
                <a:gd name="T8" fmla="*/ 78 w 137"/>
                <a:gd name="T9" fmla="*/ 25 h 169"/>
                <a:gd name="T10" fmla="*/ 105 w 137"/>
                <a:gd name="T11" fmla="*/ 45 h 169"/>
                <a:gd name="T12" fmla="*/ 126 w 137"/>
                <a:gd name="T13" fmla="*/ 75 h 169"/>
                <a:gd name="T14" fmla="*/ 137 w 137"/>
                <a:gd name="T15" fmla="*/ 116 h 169"/>
                <a:gd name="T16" fmla="*/ 135 w 137"/>
                <a:gd name="T17" fmla="*/ 169 h 169"/>
                <a:gd name="T18" fmla="*/ 132 w 137"/>
                <a:gd name="T19" fmla="*/ 162 h 169"/>
                <a:gd name="T20" fmla="*/ 123 w 137"/>
                <a:gd name="T21" fmla="*/ 144 h 169"/>
                <a:gd name="T22" fmla="*/ 111 w 137"/>
                <a:gd name="T23" fmla="*/ 118 h 169"/>
                <a:gd name="T24" fmla="*/ 94 w 137"/>
                <a:gd name="T25" fmla="*/ 89 h 169"/>
                <a:gd name="T26" fmla="*/ 74 w 137"/>
                <a:gd name="T27" fmla="*/ 59 h 169"/>
                <a:gd name="T28" fmla="*/ 51 w 137"/>
                <a:gd name="T29" fmla="*/ 31 h 169"/>
                <a:gd name="T30" fmla="*/ 27 w 137"/>
                <a:gd name="T31" fmla="*/ 11 h 169"/>
                <a:gd name="T32" fmla="*/ 0 w 137"/>
                <a:gd name="T3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7" h="169">
                  <a:moveTo>
                    <a:pt x="0" y="0"/>
                  </a:moveTo>
                  <a:lnTo>
                    <a:pt x="7" y="1"/>
                  </a:lnTo>
                  <a:lnTo>
                    <a:pt x="25" y="4"/>
                  </a:lnTo>
                  <a:lnTo>
                    <a:pt x="50" y="12"/>
                  </a:lnTo>
                  <a:lnTo>
                    <a:pt x="78" y="25"/>
                  </a:lnTo>
                  <a:lnTo>
                    <a:pt x="105" y="45"/>
                  </a:lnTo>
                  <a:lnTo>
                    <a:pt x="126" y="75"/>
                  </a:lnTo>
                  <a:lnTo>
                    <a:pt x="137" y="116"/>
                  </a:lnTo>
                  <a:lnTo>
                    <a:pt x="135" y="169"/>
                  </a:lnTo>
                  <a:lnTo>
                    <a:pt x="132" y="162"/>
                  </a:lnTo>
                  <a:lnTo>
                    <a:pt x="123" y="144"/>
                  </a:lnTo>
                  <a:lnTo>
                    <a:pt x="111" y="118"/>
                  </a:lnTo>
                  <a:lnTo>
                    <a:pt x="94" y="89"/>
                  </a:lnTo>
                  <a:lnTo>
                    <a:pt x="74" y="59"/>
                  </a:lnTo>
                  <a:lnTo>
                    <a:pt x="51" y="31"/>
                  </a:lnTo>
                  <a:lnTo>
                    <a:pt x="27" y="11"/>
                  </a:lnTo>
                  <a:lnTo>
                    <a:pt x="0" y="0"/>
                  </a:lnTo>
                  <a:close/>
                </a:path>
              </a:pathLst>
            </a:custGeom>
            <a:solidFill>
              <a:srgbClr val="FFFF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5983" name="Freeform 15">
              <a:extLst>
                <a:ext uri="{FF2B5EF4-FFF2-40B4-BE49-F238E27FC236}">
                  <a16:creationId xmlns:a16="http://schemas.microsoft.com/office/drawing/2014/main" id="{871173DB-C037-BC1B-D1CA-1B20514F8A00}"/>
                </a:ext>
              </a:extLst>
            </p:cNvPr>
            <p:cNvSpPr>
              <a:spLocks/>
            </p:cNvSpPr>
            <p:nvPr/>
          </p:nvSpPr>
          <p:spPr bwMode="auto">
            <a:xfrm>
              <a:off x="5856" y="2556"/>
              <a:ext cx="70" cy="84"/>
            </a:xfrm>
            <a:custGeom>
              <a:avLst/>
              <a:gdLst>
                <a:gd name="T0" fmla="*/ 0 w 141"/>
                <a:gd name="T1" fmla="*/ 0 h 167"/>
                <a:gd name="T2" fmla="*/ 7 w 141"/>
                <a:gd name="T3" fmla="*/ 1 h 167"/>
                <a:gd name="T4" fmla="*/ 26 w 141"/>
                <a:gd name="T5" fmla="*/ 4 h 167"/>
                <a:gd name="T6" fmla="*/ 51 w 141"/>
                <a:gd name="T7" fmla="*/ 10 h 167"/>
                <a:gd name="T8" fmla="*/ 80 w 141"/>
                <a:gd name="T9" fmla="*/ 24 h 167"/>
                <a:gd name="T10" fmla="*/ 106 w 141"/>
                <a:gd name="T11" fmla="*/ 44 h 167"/>
                <a:gd name="T12" fmla="*/ 128 w 141"/>
                <a:gd name="T13" fmla="*/ 74 h 167"/>
                <a:gd name="T14" fmla="*/ 141 w 141"/>
                <a:gd name="T15" fmla="*/ 114 h 167"/>
                <a:gd name="T16" fmla="*/ 140 w 141"/>
                <a:gd name="T17" fmla="*/ 167 h 167"/>
                <a:gd name="T18" fmla="*/ 137 w 141"/>
                <a:gd name="T19" fmla="*/ 160 h 167"/>
                <a:gd name="T20" fmla="*/ 129 w 141"/>
                <a:gd name="T21" fmla="*/ 143 h 167"/>
                <a:gd name="T22" fmla="*/ 115 w 141"/>
                <a:gd name="T23" fmla="*/ 118 h 167"/>
                <a:gd name="T24" fmla="*/ 99 w 141"/>
                <a:gd name="T25" fmla="*/ 88 h 167"/>
                <a:gd name="T26" fmla="*/ 79 w 141"/>
                <a:gd name="T27" fmla="*/ 58 h 167"/>
                <a:gd name="T28" fmla="*/ 54 w 141"/>
                <a:gd name="T29" fmla="*/ 31 h 167"/>
                <a:gd name="T30" fmla="*/ 28 w 141"/>
                <a:gd name="T31" fmla="*/ 10 h 167"/>
                <a:gd name="T32" fmla="*/ 0 w 141"/>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1" h="167">
                  <a:moveTo>
                    <a:pt x="0" y="0"/>
                  </a:moveTo>
                  <a:lnTo>
                    <a:pt x="7" y="1"/>
                  </a:lnTo>
                  <a:lnTo>
                    <a:pt x="26" y="4"/>
                  </a:lnTo>
                  <a:lnTo>
                    <a:pt x="51" y="10"/>
                  </a:lnTo>
                  <a:lnTo>
                    <a:pt x="80" y="24"/>
                  </a:lnTo>
                  <a:lnTo>
                    <a:pt x="106" y="44"/>
                  </a:lnTo>
                  <a:lnTo>
                    <a:pt x="128" y="74"/>
                  </a:lnTo>
                  <a:lnTo>
                    <a:pt x="141" y="114"/>
                  </a:lnTo>
                  <a:lnTo>
                    <a:pt x="140" y="167"/>
                  </a:lnTo>
                  <a:lnTo>
                    <a:pt x="137" y="160"/>
                  </a:lnTo>
                  <a:lnTo>
                    <a:pt x="129" y="143"/>
                  </a:lnTo>
                  <a:lnTo>
                    <a:pt x="115" y="118"/>
                  </a:lnTo>
                  <a:lnTo>
                    <a:pt x="99" y="88"/>
                  </a:lnTo>
                  <a:lnTo>
                    <a:pt x="79" y="58"/>
                  </a:lnTo>
                  <a:lnTo>
                    <a:pt x="54" y="31"/>
                  </a:lnTo>
                  <a:lnTo>
                    <a:pt x="28" y="10"/>
                  </a:lnTo>
                  <a:lnTo>
                    <a:pt x="0" y="0"/>
                  </a:lnTo>
                  <a:close/>
                </a:path>
              </a:pathLst>
            </a:custGeom>
            <a:solidFill>
              <a:srgbClr val="FF543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5984" name="Freeform 16">
              <a:extLst>
                <a:ext uri="{FF2B5EF4-FFF2-40B4-BE49-F238E27FC236}">
                  <a16:creationId xmlns:a16="http://schemas.microsoft.com/office/drawing/2014/main" id="{CF753A6A-AA19-D1FD-E121-DC8708068C12}"/>
                </a:ext>
              </a:extLst>
            </p:cNvPr>
            <p:cNvSpPr>
              <a:spLocks/>
            </p:cNvSpPr>
            <p:nvPr/>
          </p:nvSpPr>
          <p:spPr bwMode="auto">
            <a:xfrm>
              <a:off x="5755" y="2726"/>
              <a:ext cx="200" cy="82"/>
            </a:xfrm>
            <a:custGeom>
              <a:avLst/>
              <a:gdLst>
                <a:gd name="T0" fmla="*/ 0 w 398"/>
                <a:gd name="T1" fmla="*/ 163 h 164"/>
                <a:gd name="T2" fmla="*/ 4 w 398"/>
                <a:gd name="T3" fmla="*/ 163 h 164"/>
                <a:gd name="T4" fmla="*/ 17 w 398"/>
                <a:gd name="T5" fmla="*/ 164 h 164"/>
                <a:gd name="T6" fmla="*/ 37 w 398"/>
                <a:gd name="T7" fmla="*/ 164 h 164"/>
                <a:gd name="T8" fmla="*/ 61 w 398"/>
                <a:gd name="T9" fmla="*/ 161 h 164"/>
                <a:gd name="T10" fmla="*/ 87 w 398"/>
                <a:gd name="T11" fmla="*/ 157 h 164"/>
                <a:gd name="T12" fmla="*/ 116 w 398"/>
                <a:gd name="T13" fmla="*/ 146 h 164"/>
                <a:gd name="T14" fmla="*/ 145 w 398"/>
                <a:gd name="T15" fmla="*/ 131 h 164"/>
                <a:gd name="T16" fmla="*/ 171 w 398"/>
                <a:gd name="T17" fmla="*/ 108 h 164"/>
                <a:gd name="T18" fmla="*/ 172 w 398"/>
                <a:gd name="T19" fmla="*/ 107 h 164"/>
                <a:gd name="T20" fmla="*/ 177 w 398"/>
                <a:gd name="T21" fmla="*/ 103 h 164"/>
                <a:gd name="T22" fmla="*/ 184 w 398"/>
                <a:gd name="T23" fmla="*/ 96 h 164"/>
                <a:gd name="T24" fmla="*/ 192 w 398"/>
                <a:gd name="T25" fmla="*/ 88 h 164"/>
                <a:gd name="T26" fmla="*/ 204 w 398"/>
                <a:gd name="T27" fmla="*/ 77 h 164"/>
                <a:gd name="T28" fmla="*/ 216 w 398"/>
                <a:gd name="T29" fmla="*/ 67 h 164"/>
                <a:gd name="T30" fmla="*/ 231 w 398"/>
                <a:gd name="T31" fmla="*/ 55 h 164"/>
                <a:gd name="T32" fmla="*/ 247 w 398"/>
                <a:gd name="T33" fmla="*/ 45 h 164"/>
                <a:gd name="T34" fmla="*/ 263 w 398"/>
                <a:gd name="T35" fmla="*/ 36 h 164"/>
                <a:gd name="T36" fmla="*/ 282 w 398"/>
                <a:gd name="T37" fmla="*/ 27 h 164"/>
                <a:gd name="T38" fmla="*/ 300 w 398"/>
                <a:gd name="T39" fmla="*/ 20 h 164"/>
                <a:gd name="T40" fmla="*/ 320 w 398"/>
                <a:gd name="T41" fmla="*/ 15 h 164"/>
                <a:gd name="T42" fmla="*/ 339 w 398"/>
                <a:gd name="T43" fmla="*/ 13 h 164"/>
                <a:gd name="T44" fmla="*/ 359 w 398"/>
                <a:gd name="T45" fmla="*/ 14 h 164"/>
                <a:gd name="T46" fmla="*/ 379 w 398"/>
                <a:gd name="T47" fmla="*/ 20 h 164"/>
                <a:gd name="T48" fmla="*/ 398 w 398"/>
                <a:gd name="T49" fmla="*/ 29 h 164"/>
                <a:gd name="T50" fmla="*/ 396 w 398"/>
                <a:gd name="T51" fmla="*/ 29 h 164"/>
                <a:gd name="T52" fmla="*/ 391 w 398"/>
                <a:gd name="T53" fmla="*/ 27 h 164"/>
                <a:gd name="T54" fmla="*/ 383 w 398"/>
                <a:gd name="T55" fmla="*/ 25 h 164"/>
                <a:gd name="T56" fmla="*/ 372 w 398"/>
                <a:gd name="T57" fmla="*/ 22 h 164"/>
                <a:gd name="T58" fmla="*/ 359 w 398"/>
                <a:gd name="T59" fmla="*/ 20 h 164"/>
                <a:gd name="T60" fmla="*/ 343 w 398"/>
                <a:gd name="T61" fmla="*/ 16 h 164"/>
                <a:gd name="T62" fmla="*/ 326 w 398"/>
                <a:gd name="T63" fmla="*/ 13 h 164"/>
                <a:gd name="T64" fmla="*/ 307 w 398"/>
                <a:gd name="T65" fmla="*/ 9 h 164"/>
                <a:gd name="T66" fmla="*/ 289 w 398"/>
                <a:gd name="T67" fmla="*/ 6 h 164"/>
                <a:gd name="T68" fmla="*/ 268 w 398"/>
                <a:gd name="T69" fmla="*/ 3 h 164"/>
                <a:gd name="T70" fmla="*/ 248 w 398"/>
                <a:gd name="T71" fmla="*/ 1 h 164"/>
                <a:gd name="T72" fmla="*/ 228 w 398"/>
                <a:gd name="T73" fmla="*/ 0 h 164"/>
                <a:gd name="T74" fmla="*/ 208 w 398"/>
                <a:gd name="T75" fmla="*/ 0 h 164"/>
                <a:gd name="T76" fmla="*/ 189 w 398"/>
                <a:gd name="T77" fmla="*/ 0 h 164"/>
                <a:gd name="T78" fmla="*/ 170 w 398"/>
                <a:gd name="T79" fmla="*/ 2 h 164"/>
                <a:gd name="T80" fmla="*/ 154 w 398"/>
                <a:gd name="T81" fmla="*/ 6 h 164"/>
                <a:gd name="T82" fmla="*/ 147 w 398"/>
                <a:gd name="T83" fmla="*/ 6 h 164"/>
                <a:gd name="T84" fmla="*/ 130 w 398"/>
                <a:gd name="T85" fmla="*/ 9 h 164"/>
                <a:gd name="T86" fmla="*/ 105 w 398"/>
                <a:gd name="T87" fmla="*/ 15 h 164"/>
                <a:gd name="T88" fmla="*/ 76 w 398"/>
                <a:gd name="T89" fmla="*/ 28 h 164"/>
                <a:gd name="T90" fmla="*/ 48 w 398"/>
                <a:gd name="T91" fmla="*/ 46 h 164"/>
                <a:gd name="T92" fmla="*/ 23 w 398"/>
                <a:gd name="T93" fmla="*/ 74 h 164"/>
                <a:gd name="T94" fmla="*/ 6 w 398"/>
                <a:gd name="T95" fmla="*/ 113 h 164"/>
                <a:gd name="T96" fmla="*/ 0 w 398"/>
                <a:gd name="T97" fmla="*/ 16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8" h="164">
                  <a:moveTo>
                    <a:pt x="0" y="163"/>
                  </a:moveTo>
                  <a:lnTo>
                    <a:pt x="4" y="163"/>
                  </a:lnTo>
                  <a:lnTo>
                    <a:pt x="17" y="164"/>
                  </a:lnTo>
                  <a:lnTo>
                    <a:pt x="37" y="164"/>
                  </a:lnTo>
                  <a:lnTo>
                    <a:pt x="61" y="161"/>
                  </a:lnTo>
                  <a:lnTo>
                    <a:pt x="87" y="157"/>
                  </a:lnTo>
                  <a:lnTo>
                    <a:pt x="116" y="146"/>
                  </a:lnTo>
                  <a:lnTo>
                    <a:pt x="145" y="131"/>
                  </a:lnTo>
                  <a:lnTo>
                    <a:pt x="171" y="108"/>
                  </a:lnTo>
                  <a:lnTo>
                    <a:pt x="172" y="107"/>
                  </a:lnTo>
                  <a:lnTo>
                    <a:pt x="177" y="103"/>
                  </a:lnTo>
                  <a:lnTo>
                    <a:pt x="184" y="96"/>
                  </a:lnTo>
                  <a:lnTo>
                    <a:pt x="192" y="88"/>
                  </a:lnTo>
                  <a:lnTo>
                    <a:pt x="204" y="77"/>
                  </a:lnTo>
                  <a:lnTo>
                    <a:pt x="216" y="67"/>
                  </a:lnTo>
                  <a:lnTo>
                    <a:pt x="231" y="55"/>
                  </a:lnTo>
                  <a:lnTo>
                    <a:pt x="247" y="45"/>
                  </a:lnTo>
                  <a:lnTo>
                    <a:pt x="263" y="36"/>
                  </a:lnTo>
                  <a:lnTo>
                    <a:pt x="282" y="27"/>
                  </a:lnTo>
                  <a:lnTo>
                    <a:pt x="300" y="20"/>
                  </a:lnTo>
                  <a:lnTo>
                    <a:pt x="320" y="15"/>
                  </a:lnTo>
                  <a:lnTo>
                    <a:pt x="339" y="13"/>
                  </a:lnTo>
                  <a:lnTo>
                    <a:pt x="359" y="14"/>
                  </a:lnTo>
                  <a:lnTo>
                    <a:pt x="379" y="20"/>
                  </a:lnTo>
                  <a:lnTo>
                    <a:pt x="398" y="29"/>
                  </a:lnTo>
                  <a:lnTo>
                    <a:pt x="396" y="29"/>
                  </a:lnTo>
                  <a:lnTo>
                    <a:pt x="391" y="27"/>
                  </a:lnTo>
                  <a:lnTo>
                    <a:pt x="383" y="25"/>
                  </a:lnTo>
                  <a:lnTo>
                    <a:pt x="372" y="22"/>
                  </a:lnTo>
                  <a:lnTo>
                    <a:pt x="359" y="20"/>
                  </a:lnTo>
                  <a:lnTo>
                    <a:pt x="343" y="16"/>
                  </a:lnTo>
                  <a:lnTo>
                    <a:pt x="326" y="13"/>
                  </a:lnTo>
                  <a:lnTo>
                    <a:pt x="307" y="9"/>
                  </a:lnTo>
                  <a:lnTo>
                    <a:pt x="289" y="6"/>
                  </a:lnTo>
                  <a:lnTo>
                    <a:pt x="268" y="3"/>
                  </a:lnTo>
                  <a:lnTo>
                    <a:pt x="248" y="1"/>
                  </a:lnTo>
                  <a:lnTo>
                    <a:pt x="228" y="0"/>
                  </a:lnTo>
                  <a:lnTo>
                    <a:pt x="208" y="0"/>
                  </a:lnTo>
                  <a:lnTo>
                    <a:pt x="189" y="0"/>
                  </a:lnTo>
                  <a:lnTo>
                    <a:pt x="170" y="2"/>
                  </a:lnTo>
                  <a:lnTo>
                    <a:pt x="154" y="6"/>
                  </a:lnTo>
                  <a:lnTo>
                    <a:pt x="147" y="6"/>
                  </a:lnTo>
                  <a:lnTo>
                    <a:pt x="130" y="9"/>
                  </a:lnTo>
                  <a:lnTo>
                    <a:pt x="105" y="15"/>
                  </a:lnTo>
                  <a:lnTo>
                    <a:pt x="76" y="28"/>
                  </a:lnTo>
                  <a:lnTo>
                    <a:pt x="48" y="46"/>
                  </a:lnTo>
                  <a:lnTo>
                    <a:pt x="23" y="74"/>
                  </a:lnTo>
                  <a:lnTo>
                    <a:pt x="6" y="113"/>
                  </a:lnTo>
                  <a:lnTo>
                    <a:pt x="0" y="163"/>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5985" name="Freeform 17">
              <a:extLst>
                <a:ext uri="{FF2B5EF4-FFF2-40B4-BE49-F238E27FC236}">
                  <a16:creationId xmlns:a16="http://schemas.microsoft.com/office/drawing/2014/main" id="{8B9D8B10-F8F3-0794-62A9-24F39D00628D}"/>
                </a:ext>
              </a:extLst>
            </p:cNvPr>
            <p:cNvSpPr>
              <a:spLocks/>
            </p:cNvSpPr>
            <p:nvPr/>
          </p:nvSpPr>
          <p:spPr bwMode="auto">
            <a:xfrm>
              <a:off x="5770" y="2735"/>
              <a:ext cx="132" cy="37"/>
            </a:xfrm>
            <a:custGeom>
              <a:avLst/>
              <a:gdLst>
                <a:gd name="T0" fmla="*/ 0 w 263"/>
                <a:gd name="T1" fmla="*/ 48 h 75"/>
                <a:gd name="T2" fmla="*/ 146 w 263"/>
                <a:gd name="T3" fmla="*/ 75 h 75"/>
                <a:gd name="T4" fmla="*/ 263 w 263"/>
                <a:gd name="T5" fmla="*/ 3 h 75"/>
                <a:gd name="T6" fmla="*/ 261 w 263"/>
                <a:gd name="T7" fmla="*/ 3 h 75"/>
                <a:gd name="T8" fmla="*/ 253 w 263"/>
                <a:gd name="T9" fmla="*/ 1 h 75"/>
                <a:gd name="T10" fmla="*/ 241 w 263"/>
                <a:gd name="T11" fmla="*/ 1 h 75"/>
                <a:gd name="T12" fmla="*/ 226 w 263"/>
                <a:gd name="T13" fmla="*/ 0 h 75"/>
                <a:gd name="T14" fmla="*/ 208 w 263"/>
                <a:gd name="T15" fmla="*/ 0 h 75"/>
                <a:gd name="T16" fmla="*/ 187 w 263"/>
                <a:gd name="T17" fmla="*/ 0 h 75"/>
                <a:gd name="T18" fmla="*/ 165 w 263"/>
                <a:gd name="T19" fmla="*/ 0 h 75"/>
                <a:gd name="T20" fmla="*/ 142 w 263"/>
                <a:gd name="T21" fmla="*/ 1 h 75"/>
                <a:gd name="T22" fmla="*/ 118 w 263"/>
                <a:gd name="T23" fmla="*/ 3 h 75"/>
                <a:gd name="T24" fmla="*/ 95 w 263"/>
                <a:gd name="T25" fmla="*/ 5 h 75"/>
                <a:gd name="T26" fmla="*/ 73 w 263"/>
                <a:gd name="T27" fmla="*/ 10 h 75"/>
                <a:gd name="T28" fmla="*/ 53 w 263"/>
                <a:gd name="T29" fmla="*/ 14 h 75"/>
                <a:gd name="T30" fmla="*/ 34 w 263"/>
                <a:gd name="T31" fmla="*/ 20 h 75"/>
                <a:gd name="T32" fmla="*/ 19 w 263"/>
                <a:gd name="T33" fmla="*/ 28 h 75"/>
                <a:gd name="T34" fmla="*/ 8 w 263"/>
                <a:gd name="T35" fmla="*/ 36 h 75"/>
                <a:gd name="T36" fmla="*/ 0 w 263"/>
                <a:gd name="T37" fmla="*/ 4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3" h="75">
                  <a:moveTo>
                    <a:pt x="0" y="48"/>
                  </a:moveTo>
                  <a:lnTo>
                    <a:pt x="146" y="75"/>
                  </a:lnTo>
                  <a:lnTo>
                    <a:pt x="263" y="3"/>
                  </a:lnTo>
                  <a:lnTo>
                    <a:pt x="261" y="3"/>
                  </a:lnTo>
                  <a:lnTo>
                    <a:pt x="253" y="1"/>
                  </a:lnTo>
                  <a:lnTo>
                    <a:pt x="241" y="1"/>
                  </a:lnTo>
                  <a:lnTo>
                    <a:pt x="226" y="0"/>
                  </a:lnTo>
                  <a:lnTo>
                    <a:pt x="208" y="0"/>
                  </a:lnTo>
                  <a:lnTo>
                    <a:pt x="187" y="0"/>
                  </a:lnTo>
                  <a:lnTo>
                    <a:pt x="165" y="0"/>
                  </a:lnTo>
                  <a:lnTo>
                    <a:pt x="142" y="1"/>
                  </a:lnTo>
                  <a:lnTo>
                    <a:pt x="118" y="3"/>
                  </a:lnTo>
                  <a:lnTo>
                    <a:pt x="95" y="5"/>
                  </a:lnTo>
                  <a:lnTo>
                    <a:pt x="73" y="10"/>
                  </a:lnTo>
                  <a:lnTo>
                    <a:pt x="53" y="14"/>
                  </a:lnTo>
                  <a:lnTo>
                    <a:pt x="34" y="20"/>
                  </a:lnTo>
                  <a:lnTo>
                    <a:pt x="19" y="28"/>
                  </a:lnTo>
                  <a:lnTo>
                    <a:pt x="8" y="36"/>
                  </a:lnTo>
                  <a:lnTo>
                    <a:pt x="0" y="48"/>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5986" name="Freeform 18">
              <a:extLst>
                <a:ext uri="{FF2B5EF4-FFF2-40B4-BE49-F238E27FC236}">
                  <a16:creationId xmlns:a16="http://schemas.microsoft.com/office/drawing/2014/main" id="{EDF01DEB-046B-81F9-46FC-A26E7D52A6C8}"/>
                </a:ext>
              </a:extLst>
            </p:cNvPr>
            <p:cNvSpPr>
              <a:spLocks/>
            </p:cNvSpPr>
            <p:nvPr/>
          </p:nvSpPr>
          <p:spPr bwMode="auto">
            <a:xfrm>
              <a:off x="5754" y="2731"/>
              <a:ext cx="220" cy="84"/>
            </a:xfrm>
            <a:custGeom>
              <a:avLst/>
              <a:gdLst>
                <a:gd name="T0" fmla="*/ 0 w 439"/>
                <a:gd name="T1" fmla="*/ 158 h 169"/>
                <a:gd name="T2" fmla="*/ 1 w 439"/>
                <a:gd name="T3" fmla="*/ 158 h 169"/>
                <a:gd name="T4" fmla="*/ 4 w 439"/>
                <a:gd name="T5" fmla="*/ 160 h 169"/>
                <a:gd name="T6" fmla="*/ 10 w 439"/>
                <a:gd name="T7" fmla="*/ 162 h 169"/>
                <a:gd name="T8" fmla="*/ 18 w 439"/>
                <a:gd name="T9" fmla="*/ 164 h 169"/>
                <a:gd name="T10" fmla="*/ 27 w 439"/>
                <a:gd name="T11" fmla="*/ 166 h 169"/>
                <a:gd name="T12" fmla="*/ 39 w 439"/>
                <a:gd name="T13" fmla="*/ 167 h 169"/>
                <a:gd name="T14" fmla="*/ 51 w 439"/>
                <a:gd name="T15" fmla="*/ 169 h 169"/>
                <a:gd name="T16" fmla="*/ 65 w 439"/>
                <a:gd name="T17" fmla="*/ 167 h 169"/>
                <a:gd name="T18" fmla="*/ 80 w 439"/>
                <a:gd name="T19" fmla="*/ 166 h 169"/>
                <a:gd name="T20" fmla="*/ 96 w 439"/>
                <a:gd name="T21" fmla="*/ 163 h 169"/>
                <a:gd name="T22" fmla="*/ 112 w 439"/>
                <a:gd name="T23" fmla="*/ 157 h 169"/>
                <a:gd name="T24" fmla="*/ 130 w 439"/>
                <a:gd name="T25" fmla="*/ 149 h 169"/>
                <a:gd name="T26" fmla="*/ 148 w 439"/>
                <a:gd name="T27" fmla="*/ 137 h 169"/>
                <a:gd name="T28" fmla="*/ 166 w 439"/>
                <a:gd name="T29" fmla="*/ 124 h 169"/>
                <a:gd name="T30" fmla="*/ 185 w 439"/>
                <a:gd name="T31" fmla="*/ 106 h 169"/>
                <a:gd name="T32" fmla="*/ 203 w 439"/>
                <a:gd name="T33" fmla="*/ 84 h 169"/>
                <a:gd name="T34" fmla="*/ 206 w 439"/>
                <a:gd name="T35" fmla="*/ 83 h 169"/>
                <a:gd name="T36" fmla="*/ 210 w 439"/>
                <a:gd name="T37" fmla="*/ 77 h 169"/>
                <a:gd name="T38" fmla="*/ 219 w 439"/>
                <a:gd name="T39" fmla="*/ 71 h 169"/>
                <a:gd name="T40" fmla="*/ 231 w 439"/>
                <a:gd name="T41" fmla="*/ 62 h 169"/>
                <a:gd name="T42" fmla="*/ 245 w 439"/>
                <a:gd name="T43" fmla="*/ 53 h 169"/>
                <a:gd name="T44" fmla="*/ 261 w 439"/>
                <a:gd name="T45" fmla="*/ 43 h 169"/>
                <a:gd name="T46" fmla="*/ 278 w 439"/>
                <a:gd name="T47" fmla="*/ 34 h 169"/>
                <a:gd name="T48" fmla="*/ 296 w 439"/>
                <a:gd name="T49" fmla="*/ 26 h 169"/>
                <a:gd name="T50" fmla="*/ 316 w 439"/>
                <a:gd name="T51" fmla="*/ 20 h 169"/>
                <a:gd name="T52" fmla="*/ 336 w 439"/>
                <a:gd name="T53" fmla="*/ 15 h 169"/>
                <a:gd name="T54" fmla="*/ 355 w 439"/>
                <a:gd name="T55" fmla="*/ 15 h 169"/>
                <a:gd name="T56" fmla="*/ 375 w 439"/>
                <a:gd name="T57" fmla="*/ 19 h 169"/>
                <a:gd name="T58" fmla="*/ 393 w 439"/>
                <a:gd name="T59" fmla="*/ 26 h 169"/>
                <a:gd name="T60" fmla="*/ 410 w 439"/>
                <a:gd name="T61" fmla="*/ 39 h 169"/>
                <a:gd name="T62" fmla="*/ 425 w 439"/>
                <a:gd name="T63" fmla="*/ 59 h 169"/>
                <a:gd name="T64" fmla="*/ 439 w 439"/>
                <a:gd name="T65" fmla="*/ 84 h 169"/>
                <a:gd name="T66" fmla="*/ 439 w 439"/>
                <a:gd name="T67" fmla="*/ 82 h 169"/>
                <a:gd name="T68" fmla="*/ 437 w 439"/>
                <a:gd name="T69" fmla="*/ 76 h 169"/>
                <a:gd name="T70" fmla="*/ 433 w 439"/>
                <a:gd name="T71" fmla="*/ 68 h 169"/>
                <a:gd name="T72" fmla="*/ 429 w 439"/>
                <a:gd name="T73" fmla="*/ 58 h 169"/>
                <a:gd name="T74" fmla="*/ 423 w 439"/>
                <a:gd name="T75" fmla="*/ 46 h 169"/>
                <a:gd name="T76" fmla="*/ 414 w 439"/>
                <a:gd name="T77" fmla="*/ 35 h 169"/>
                <a:gd name="T78" fmla="*/ 404 w 439"/>
                <a:gd name="T79" fmla="*/ 23 h 169"/>
                <a:gd name="T80" fmla="*/ 391 w 439"/>
                <a:gd name="T81" fmla="*/ 14 h 169"/>
                <a:gd name="T82" fmla="*/ 375 w 439"/>
                <a:gd name="T83" fmla="*/ 6 h 169"/>
                <a:gd name="T84" fmla="*/ 356 w 439"/>
                <a:gd name="T85" fmla="*/ 1 h 169"/>
                <a:gd name="T86" fmla="*/ 336 w 439"/>
                <a:gd name="T87" fmla="*/ 0 h 169"/>
                <a:gd name="T88" fmla="*/ 310 w 439"/>
                <a:gd name="T89" fmla="*/ 5 h 169"/>
                <a:gd name="T90" fmla="*/ 283 w 439"/>
                <a:gd name="T91" fmla="*/ 14 h 169"/>
                <a:gd name="T92" fmla="*/ 252 w 439"/>
                <a:gd name="T93" fmla="*/ 30 h 169"/>
                <a:gd name="T94" fmla="*/ 216 w 439"/>
                <a:gd name="T95" fmla="*/ 52 h 169"/>
                <a:gd name="T96" fmla="*/ 177 w 439"/>
                <a:gd name="T97" fmla="*/ 83 h 169"/>
                <a:gd name="T98" fmla="*/ 172 w 439"/>
                <a:gd name="T99" fmla="*/ 88 h 169"/>
                <a:gd name="T100" fmla="*/ 160 w 439"/>
                <a:gd name="T101" fmla="*/ 99 h 169"/>
                <a:gd name="T102" fmla="*/ 141 w 439"/>
                <a:gd name="T103" fmla="*/ 115 h 169"/>
                <a:gd name="T104" fmla="*/ 117 w 439"/>
                <a:gd name="T105" fmla="*/ 134 h 169"/>
                <a:gd name="T106" fmla="*/ 89 w 439"/>
                <a:gd name="T107" fmla="*/ 150 h 169"/>
                <a:gd name="T108" fmla="*/ 59 w 439"/>
                <a:gd name="T109" fmla="*/ 160 h 169"/>
                <a:gd name="T110" fmla="*/ 29 w 439"/>
                <a:gd name="T111" fmla="*/ 165 h 169"/>
                <a:gd name="T112" fmla="*/ 0 w 439"/>
                <a:gd name="T113" fmla="*/ 158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39" h="169">
                  <a:moveTo>
                    <a:pt x="0" y="158"/>
                  </a:moveTo>
                  <a:lnTo>
                    <a:pt x="1" y="158"/>
                  </a:lnTo>
                  <a:lnTo>
                    <a:pt x="4" y="160"/>
                  </a:lnTo>
                  <a:lnTo>
                    <a:pt x="10" y="162"/>
                  </a:lnTo>
                  <a:lnTo>
                    <a:pt x="18" y="164"/>
                  </a:lnTo>
                  <a:lnTo>
                    <a:pt x="27" y="166"/>
                  </a:lnTo>
                  <a:lnTo>
                    <a:pt x="39" y="167"/>
                  </a:lnTo>
                  <a:lnTo>
                    <a:pt x="51" y="169"/>
                  </a:lnTo>
                  <a:lnTo>
                    <a:pt x="65" y="167"/>
                  </a:lnTo>
                  <a:lnTo>
                    <a:pt x="80" y="166"/>
                  </a:lnTo>
                  <a:lnTo>
                    <a:pt x="96" y="163"/>
                  </a:lnTo>
                  <a:lnTo>
                    <a:pt x="112" y="157"/>
                  </a:lnTo>
                  <a:lnTo>
                    <a:pt x="130" y="149"/>
                  </a:lnTo>
                  <a:lnTo>
                    <a:pt x="148" y="137"/>
                  </a:lnTo>
                  <a:lnTo>
                    <a:pt x="166" y="124"/>
                  </a:lnTo>
                  <a:lnTo>
                    <a:pt x="185" y="106"/>
                  </a:lnTo>
                  <a:lnTo>
                    <a:pt x="203" y="84"/>
                  </a:lnTo>
                  <a:lnTo>
                    <a:pt x="206" y="83"/>
                  </a:lnTo>
                  <a:lnTo>
                    <a:pt x="210" y="77"/>
                  </a:lnTo>
                  <a:lnTo>
                    <a:pt x="219" y="71"/>
                  </a:lnTo>
                  <a:lnTo>
                    <a:pt x="231" y="62"/>
                  </a:lnTo>
                  <a:lnTo>
                    <a:pt x="245" y="53"/>
                  </a:lnTo>
                  <a:lnTo>
                    <a:pt x="261" y="43"/>
                  </a:lnTo>
                  <a:lnTo>
                    <a:pt x="278" y="34"/>
                  </a:lnTo>
                  <a:lnTo>
                    <a:pt x="296" y="26"/>
                  </a:lnTo>
                  <a:lnTo>
                    <a:pt x="316" y="20"/>
                  </a:lnTo>
                  <a:lnTo>
                    <a:pt x="336" y="15"/>
                  </a:lnTo>
                  <a:lnTo>
                    <a:pt x="355" y="15"/>
                  </a:lnTo>
                  <a:lnTo>
                    <a:pt x="375" y="19"/>
                  </a:lnTo>
                  <a:lnTo>
                    <a:pt x="393" y="26"/>
                  </a:lnTo>
                  <a:lnTo>
                    <a:pt x="410" y="39"/>
                  </a:lnTo>
                  <a:lnTo>
                    <a:pt x="425" y="59"/>
                  </a:lnTo>
                  <a:lnTo>
                    <a:pt x="439" y="84"/>
                  </a:lnTo>
                  <a:lnTo>
                    <a:pt x="439" y="82"/>
                  </a:lnTo>
                  <a:lnTo>
                    <a:pt x="437" y="76"/>
                  </a:lnTo>
                  <a:lnTo>
                    <a:pt x="433" y="68"/>
                  </a:lnTo>
                  <a:lnTo>
                    <a:pt x="429" y="58"/>
                  </a:lnTo>
                  <a:lnTo>
                    <a:pt x="423" y="46"/>
                  </a:lnTo>
                  <a:lnTo>
                    <a:pt x="414" y="35"/>
                  </a:lnTo>
                  <a:lnTo>
                    <a:pt x="404" y="23"/>
                  </a:lnTo>
                  <a:lnTo>
                    <a:pt x="391" y="14"/>
                  </a:lnTo>
                  <a:lnTo>
                    <a:pt x="375" y="6"/>
                  </a:lnTo>
                  <a:lnTo>
                    <a:pt x="356" y="1"/>
                  </a:lnTo>
                  <a:lnTo>
                    <a:pt x="336" y="0"/>
                  </a:lnTo>
                  <a:lnTo>
                    <a:pt x="310" y="5"/>
                  </a:lnTo>
                  <a:lnTo>
                    <a:pt x="283" y="14"/>
                  </a:lnTo>
                  <a:lnTo>
                    <a:pt x="252" y="30"/>
                  </a:lnTo>
                  <a:lnTo>
                    <a:pt x="216" y="52"/>
                  </a:lnTo>
                  <a:lnTo>
                    <a:pt x="177" y="83"/>
                  </a:lnTo>
                  <a:lnTo>
                    <a:pt x="172" y="88"/>
                  </a:lnTo>
                  <a:lnTo>
                    <a:pt x="160" y="99"/>
                  </a:lnTo>
                  <a:lnTo>
                    <a:pt x="141" y="115"/>
                  </a:lnTo>
                  <a:lnTo>
                    <a:pt x="117" y="134"/>
                  </a:lnTo>
                  <a:lnTo>
                    <a:pt x="89" y="150"/>
                  </a:lnTo>
                  <a:lnTo>
                    <a:pt x="59" y="160"/>
                  </a:lnTo>
                  <a:lnTo>
                    <a:pt x="29" y="165"/>
                  </a:lnTo>
                  <a:lnTo>
                    <a:pt x="0" y="1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5987" name="Freeform 19">
              <a:extLst>
                <a:ext uri="{FF2B5EF4-FFF2-40B4-BE49-F238E27FC236}">
                  <a16:creationId xmlns:a16="http://schemas.microsoft.com/office/drawing/2014/main" id="{8FCA6773-9629-4C47-DD2B-73E82CAD6108}"/>
                </a:ext>
              </a:extLst>
            </p:cNvPr>
            <p:cNvSpPr>
              <a:spLocks/>
            </p:cNvSpPr>
            <p:nvPr/>
          </p:nvSpPr>
          <p:spPr bwMode="auto">
            <a:xfrm>
              <a:off x="5848" y="2723"/>
              <a:ext cx="83" cy="6"/>
            </a:xfrm>
            <a:custGeom>
              <a:avLst/>
              <a:gdLst>
                <a:gd name="T0" fmla="*/ 166 w 166"/>
                <a:gd name="T1" fmla="*/ 13 h 13"/>
                <a:gd name="T2" fmla="*/ 161 w 166"/>
                <a:gd name="T3" fmla="*/ 12 h 13"/>
                <a:gd name="T4" fmla="*/ 146 w 166"/>
                <a:gd name="T5" fmla="*/ 9 h 13"/>
                <a:gd name="T6" fmla="*/ 127 w 166"/>
                <a:gd name="T7" fmla="*/ 7 h 13"/>
                <a:gd name="T8" fmla="*/ 101 w 166"/>
                <a:gd name="T9" fmla="*/ 5 h 13"/>
                <a:gd name="T10" fmla="*/ 74 w 166"/>
                <a:gd name="T11" fmla="*/ 2 h 13"/>
                <a:gd name="T12" fmla="*/ 46 w 166"/>
                <a:gd name="T13" fmla="*/ 0 h 13"/>
                <a:gd name="T14" fmla="*/ 21 w 166"/>
                <a:gd name="T15" fmla="*/ 1 h 13"/>
                <a:gd name="T16" fmla="*/ 0 w 166"/>
                <a:gd name="T17" fmla="*/ 4 h 13"/>
                <a:gd name="T18" fmla="*/ 7 w 166"/>
                <a:gd name="T19" fmla="*/ 4 h 13"/>
                <a:gd name="T20" fmla="*/ 25 w 166"/>
                <a:gd name="T21" fmla="*/ 5 h 13"/>
                <a:gd name="T22" fmla="*/ 51 w 166"/>
                <a:gd name="T23" fmla="*/ 7 h 13"/>
                <a:gd name="T24" fmla="*/ 80 w 166"/>
                <a:gd name="T25" fmla="*/ 8 h 13"/>
                <a:gd name="T26" fmla="*/ 109 w 166"/>
                <a:gd name="T27" fmla="*/ 10 h 13"/>
                <a:gd name="T28" fmla="*/ 137 w 166"/>
                <a:gd name="T29" fmla="*/ 12 h 13"/>
                <a:gd name="T30" fmla="*/ 157 w 166"/>
                <a:gd name="T31" fmla="*/ 13 h 13"/>
                <a:gd name="T32" fmla="*/ 166 w 166"/>
                <a:gd name="T33"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3">
                  <a:moveTo>
                    <a:pt x="166" y="13"/>
                  </a:moveTo>
                  <a:lnTo>
                    <a:pt x="161" y="12"/>
                  </a:lnTo>
                  <a:lnTo>
                    <a:pt x="146" y="9"/>
                  </a:lnTo>
                  <a:lnTo>
                    <a:pt x="127" y="7"/>
                  </a:lnTo>
                  <a:lnTo>
                    <a:pt x="101" y="5"/>
                  </a:lnTo>
                  <a:lnTo>
                    <a:pt x="74" y="2"/>
                  </a:lnTo>
                  <a:lnTo>
                    <a:pt x="46" y="0"/>
                  </a:lnTo>
                  <a:lnTo>
                    <a:pt x="21" y="1"/>
                  </a:lnTo>
                  <a:lnTo>
                    <a:pt x="0" y="4"/>
                  </a:lnTo>
                  <a:lnTo>
                    <a:pt x="7" y="4"/>
                  </a:lnTo>
                  <a:lnTo>
                    <a:pt x="25" y="5"/>
                  </a:lnTo>
                  <a:lnTo>
                    <a:pt x="51" y="7"/>
                  </a:lnTo>
                  <a:lnTo>
                    <a:pt x="80" y="8"/>
                  </a:lnTo>
                  <a:lnTo>
                    <a:pt x="109" y="10"/>
                  </a:lnTo>
                  <a:lnTo>
                    <a:pt x="137" y="12"/>
                  </a:lnTo>
                  <a:lnTo>
                    <a:pt x="157" y="13"/>
                  </a:lnTo>
                  <a:lnTo>
                    <a:pt x="166"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5988" name="Freeform 20">
              <a:extLst>
                <a:ext uri="{FF2B5EF4-FFF2-40B4-BE49-F238E27FC236}">
                  <a16:creationId xmlns:a16="http://schemas.microsoft.com/office/drawing/2014/main" id="{9D8EA51B-447C-F509-9E13-8F1F8A272E8F}"/>
                </a:ext>
              </a:extLst>
            </p:cNvPr>
            <p:cNvSpPr>
              <a:spLocks/>
            </p:cNvSpPr>
            <p:nvPr/>
          </p:nvSpPr>
          <p:spPr bwMode="auto">
            <a:xfrm>
              <a:off x="5755" y="2722"/>
              <a:ext cx="80" cy="85"/>
            </a:xfrm>
            <a:custGeom>
              <a:avLst/>
              <a:gdLst>
                <a:gd name="T0" fmla="*/ 159 w 159"/>
                <a:gd name="T1" fmla="*/ 0 h 171"/>
                <a:gd name="T2" fmla="*/ 151 w 159"/>
                <a:gd name="T3" fmla="*/ 0 h 171"/>
                <a:gd name="T4" fmla="*/ 131 w 159"/>
                <a:gd name="T5" fmla="*/ 3 h 171"/>
                <a:gd name="T6" fmla="*/ 103 w 159"/>
                <a:gd name="T7" fmla="*/ 10 h 171"/>
                <a:gd name="T8" fmla="*/ 72 w 159"/>
                <a:gd name="T9" fmla="*/ 23 h 171"/>
                <a:gd name="T10" fmla="*/ 42 w 159"/>
                <a:gd name="T11" fmla="*/ 43 h 171"/>
                <a:gd name="T12" fmla="*/ 17 w 159"/>
                <a:gd name="T13" fmla="*/ 74 h 171"/>
                <a:gd name="T14" fmla="*/ 1 w 159"/>
                <a:gd name="T15" fmla="*/ 115 h 171"/>
                <a:gd name="T16" fmla="*/ 0 w 159"/>
                <a:gd name="T17" fmla="*/ 171 h 171"/>
                <a:gd name="T18" fmla="*/ 0 w 159"/>
                <a:gd name="T19" fmla="*/ 164 h 171"/>
                <a:gd name="T20" fmla="*/ 1 w 159"/>
                <a:gd name="T21" fmla="*/ 146 h 171"/>
                <a:gd name="T22" fmla="*/ 6 w 159"/>
                <a:gd name="T23" fmla="*/ 122 h 171"/>
                <a:gd name="T24" fmla="*/ 16 w 159"/>
                <a:gd name="T25" fmla="*/ 92 h 171"/>
                <a:gd name="T26" fmla="*/ 34 w 159"/>
                <a:gd name="T27" fmla="*/ 62 h 171"/>
                <a:gd name="T28" fmla="*/ 63 w 159"/>
                <a:gd name="T29" fmla="*/ 35 h 171"/>
                <a:gd name="T30" fmla="*/ 103 w 159"/>
                <a:gd name="T31" fmla="*/ 13 h 171"/>
                <a:gd name="T32" fmla="*/ 159 w 159"/>
                <a:gd name="T33"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9" h="171">
                  <a:moveTo>
                    <a:pt x="159" y="0"/>
                  </a:moveTo>
                  <a:lnTo>
                    <a:pt x="151" y="0"/>
                  </a:lnTo>
                  <a:lnTo>
                    <a:pt x="131" y="3"/>
                  </a:lnTo>
                  <a:lnTo>
                    <a:pt x="103" y="10"/>
                  </a:lnTo>
                  <a:lnTo>
                    <a:pt x="72" y="23"/>
                  </a:lnTo>
                  <a:lnTo>
                    <a:pt x="42" y="43"/>
                  </a:lnTo>
                  <a:lnTo>
                    <a:pt x="17" y="74"/>
                  </a:lnTo>
                  <a:lnTo>
                    <a:pt x="1" y="115"/>
                  </a:lnTo>
                  <a:lnTo>
                    <a:pt x="0" y="171"/>
                  </a:lnTo>
                  <a:lnTo>
                    <a:pt x="0" y="164"/>
                  </a:lnTo>
                  <a:lnTo>
                    <a:pt x="1" y="146"/>
                  </a:lnTo>
                  <a:lnTo>
                    <a:pt x="6" y="122"/>
                  </a:lnTo>
                  <a:lnTo>
                    <a:pt x="16" y="92"/>
                  </a:lnTo>
                  <a:lnTo>
                    <a:pt x="34" y="62"/>
                  </a:lnTo>
                  <a:lnTo>
                    <a:pt x="63" y="35"/>
                  </a:lnTo>
                  <a:lnTo>
                    <a:pt x="103" y="13"/>
                  </a:lnTo>
                  <a:lnTo>
                    <a:pt x="15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5989" name="Freeform 21">
              <a:extLst>
                <a:ext uri="{FF2B5EF4-FFF2-40B4-BE49-F238E27FC236}">
                  <a16:creationId xmlns:a16="http://schemas.microsoft.com/office/drawing/2014/main" id="{E64A54AF-1524-E65A-B6D4-DF1B3A5EE63E}"/>
                </a:ext>
              </a:extLst>
            </p:cNvPr>
            <p:cNvSpPr>
              <a:spLocks/>
            </p:cNvSpPr>
            <p:nvPr/>
          </p:nvSpPr>
          <p:spPr bwMode="auto">
            <a:xfrm>
              <a:off x="5751" y="2940"/>
              <a:ext cx="200" cy="80"/>
            </a:xfrm>
            <a:custGeom>
              <a:avLst/>
              <a:gdLst>
                <a:gd name="T0" fmla="*/ 0 w 399"/>
                <a:gd name="T1" fmla="*/ 160 h 161"/>
                <a:gd name="T2" fmla="*/ 4 w 399"/>
                <a:gd name="T3" fmla="*/ 160 h 161"/>
                <a:gd name="T4" fmla="*/ 17 w 399"/>
                <a:gd name="T5" fmla="*/ 161 h 161"/>
                <a:gd name="T6" fmla="*/ 36 w 399"/>
                <a:gd name="T7" fmla="*/ 161 h 161"/>
                <a:gd name="T8" fmla="*/ 61 w 399"/>
                <a:gd name="T9" fmla="*/ 160 h 161"/>
                <a:gd name="T10" fmla="*/ 88 w 399"/>
                <a:gd name="T11" fmla="*/ 154 h 161"/>
                <a:gd name="T12" fmla="*/ 117 w 399"/>
                <a:gd name="T13" fmla="*/ 145 h 161"/>
                <a:gd name="T14" fmla="*/ 146 w 399"/>
                <a:gd name="T15" fmla="*/ 130 h 161"/>
                <a:gd name="T16" fmla="*/ 172 w 399"/>
                <a:gd name="T17" fmla="*/ 108 h 161"/>
                <a:gd name="T18" fmla="*/ 173 w 399"/>
                <a:gd name="T19" fmla="*/ 107 h 161"/>
                <a:gd name="T20" fmla="*/ 178 w 399"/>
                <a:gd name="T21" fmla="*/ 102 h 161"/>
                <a:gd name="T22" fmla="*/ 185 w 399"/>
                <a:gd name="T23" fmla="*/ 95 h 161"/>
                <a:gd name="T24" fmla="*/ 193 w 399"/>
                <a:gd name="T25" fmla="*/ 86 h 161"/>
                <a:gd name="T26" fmla="*/ 204 w 399"/>
                <a:gd name="T27" fmla="*/ 77 h 161"/>
                <a:gd name="T28" fmla="*/ 217 w 399"/>
                <a:gd name="T29" fmla="*/ 66 h 161"/>
                <a:gd name="T30" fmla="*/ 232 w 399"/>
                <a:gd name="T31" fmla="*/ 55 h 161"/>
                <a:gd name="T32" fmla="*/ 248 w 399"/>
                <a:gd name="T33" fmla="*/ 45 h 161"/>
                <a:gd name="T34" fmla="*/ 264 w 399"/>
                <a:gd name="T35" fmla="*/ 34 h 161"/>
                <a:gd name="T36" fmla="*/ 283 w 399"/>
                <a:gd name="T37" fmla="*/ 26 h 161"/>
                <a:gd name="T38" fmla="*/ 301 w 399"/>
                <a:gd name="T39" fmla="*/ 19 h 161"/>
                <a:gd name="T40" fmla="*/ 321 w 399"/>
                <a:gd name="T41" fmla="*/ 15 h 161"/>
                <a:gd name="T42" fmla="*/ 340 w 399"/>
                <a:gd name="T43" fmla="*/ 12 h 161"/>
                <a:gd name="T44" fmla="*/ 360 w 399"/>
                <a:gd name="T45" fmla="*/ 13 h 161"/>
                <a:gd name="T46" fmla="*/ 379 w 399"/>
                <a:gd name="T47" fmla="*/ 19 h 161"/>
                <a:gd name="T48" fmla="*/ 399 w 399"/>
                <a:gd name="T49" fmla="*/ 28 h 161"/>
                <a:gd name="T50" fmla="*/ 397 w 399"/>
                <a:gd name="T51" fmla="*/ 28 h 161"/>
                <a:gd name="T52" fmla="*/ 392 w 399"/>
                <a:gd name="T53" fmla="*/ 26 h 161"/>
                <a:gd name="T54" fmla="*/ 384 w 399"/>
                <a:gd name="T55" fmla="*/ 25 h 161"/>
                <a:gd name="T56" fmla="*/ 373 w 399"/>
                <a:gd name="T57" fmla="*/ 21 h 161"/>
                <a:gd name="T58" fmla="*/ 360 w 399"/>
                <a:gd name="T59" fmla="*/ 19 h 161"/>
                <a:gd name="T60" fmla="*/ 344 w 399"/>
                <a:gd name="T61" fmla="*/ 16 h 161"/>
                <a:gd name="T62" fmla="*/ 327 w 399"/>
                <a:gd name="T63" fmla="*/ 12 h 161"/>
                <a:gd name="T64" fmla="*/ 308 w 399"/>
                <a:gd name="T65" fmla="*/ 9 h 161"/>
                <a:gd name="T66" fmla="*/ 289 w 399"/>
                <a:gd name="T67" fmla="*/ 5 h 161"/>
                <a:gd name="T68" fmla="*/ 269 w 399"/>
                <a:gd name="T69" fmla="*/ 3 h 161"/>
                <a:gd name="T70" fmla="*/ 248 w 399"/>
                <a:gd name="T71" fmla="*/ 1 h 161"/>
                <a:gd name="T72" fmla="*/ 229 w 399"/>
                <a:gd name="T73" fmla="*/ 0 h 161"/>
                <a:gd name="T74" fmla="*/ 208 w 399"/>
                <a:gd name="T75" fmla="*/ 0 h 161"/>
                <a:gd name="T76" fmla="*/ 188 w 399"/>
                <a:gd name="T77" fmla="*/ 0 h 161"/>
                <a:gd name="T78" fmla="*/ 171 w 399"/>
                <a:gd name="T79" fmla="*/ 2 h 161"/>
                <a:gd name="T80" fmla="*/ 154 w 399"/>
                <a:gd name="T81" fmla="*/ 5 h 161"/>
                <a:gd name="T82" fmla="*/ 147 w 399"/>
                <a:gd name="T83" fmla="*/ 5 h 161"/>
                <a:gd name="T84" fmla="*/ 130 w 399"/>
                <a:gd name="T85" fmla="*/ 9 h 161"/>
                <a:gd name="T86" fmla="*/ 104 w 399"/>
                <a:gd name="T87" fmla="*/ 15 h 161"/>
                <a:gd name="T88" fmla="*/ 76 w 399"/>
                <a:gd name="T89" fmla="*/ 26 h 161"/>
                <a:gd name="T90" fmla="*/ 48 w 399"/>
                <a:gd name="T91" fmla="*/ 45 h 161"/>
                <a:gd name="T92" fmla="*/ 23 w 399"/>
                <a:gd name="T93" fmla="*/ 72 h 161"/>
                <a:gd name="T94" fmla="*/ 5 w 399"/>
                <a:gd name="T95" fmla="*/ 110 h 161"/>
                <a:gd name="T96" fmla="*/ 0 w 399"/>
                <a:gd name="T97" fmla="*/ 16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9" h="161">
                  <a:moveTo>
                    <a:pt x="0" y="160"/>
                  </a:moveTo>
                  <a:lnTo>
                    <a:pt x="4" y="160"/>
                  </a:lnTo>
                  <a:lnTo>
                    <a:pt x="17" y="161"/>
                  </a:lnTo>
                  <a:lnTo>
                    <a:pt x="36" y="161"/>
                  </a:lnTo>
                  <a:lnTo>
                    <a:pt x="61" y="160"/>
                  </a:lnTo>
                  <a:lnTo>
                    <a:pt x="88" y="154"/>
                  </a:lnTo>
                  <a:lnTo>
                    <a:pt x="117" y="145"/>
                  </a:lnTo>
                  <a:lnTo>
                    <a:pt x="146" y="130"/>
                  </a:lnTo>
                  <a:lnTo>
                    <a:pt x="172" y="108"/>
                  </a:lnTo>
                  <a:lnTo>
                    <a:pt x="173" y="107"/>
                  </a:lnTo>
                  <a:lnTo>
                    <a:pt x="178" y="102"/>
                  </a:lnTo>
                  <a:lnTo>
                    <a:pt x="185" y="95"/>
                  </a:lnTo>
                  <a:lnTo>
                    <a:pt x="193" y="86"/>
                  </a:lnTo>
                  <a:lnTo>
                    <a:pt x="204" y="77"/>
                  </a:lnTo>
                  <a:lnTo>
                    <a:pt x="217" y="66"/>
                  </a:lnTo>
                  <a:lnTo>
                    <a:pt x="232" y="55"/>
                  </a:lnTo>
                  <a:lnTo>
                    <a:pt x="248" y="45"/>
                  </a:lnTo>
                  <a:lnTo>
                    <a:pt x="264" y="34"/>
                  </a:lnTo>
                  <a:lnTo>
                    <a:pt x="283" y="26"/>
                  </a:lnTo>
                  <a:lnTo>
                    <a:pt x="301" y="19"/>
                  </a:lnTo>
                  <a:lnTo>
                    <a:pt x="321" y="15"/>
                  </a:lnTo>
                  <a:lnTo>
                    <a:pt x="340" y="12"/>
                  </a:lnTo>
                  <a:lnTo>
                    <a:pt x="360" y="13"/>
                  </a:lnTo>
                  <a:lnTo>
                    <a:pt x="379" y="19"/>
                  </a:lnTo>
                  <a:lnTo>
                    <a:pt x="399" y="28"/>
                  </a:lnTo>
                  <a:lnTo>
                    <a:pt x="397" y="28"/>
                  </a:lnTo>
                  <a:lnTo>
                    <a:pt x="392" y="26"/>
                  </a:lnTo>
                  <a:lnTo>
                    <a:pt x="384" y="25"/>
                  </a:lnTo>
                  <a:lnTo>
                    <a:pt x="373" y="21"/>
                  </a:lnTo>
                  <a:lnTo>
                    <a:pt x="360" y="19"/>
                  </a:lnTo>
                  <a:lnTo>
                    <a:pt x="344" y="16"/>
                  </a:lnTo>
                  <a:lnTo>
                    <a:pt x="327" y="12"/>
                  </a:lnTo>
                  <a:lnTo>
                    <a:pt x="308" y="9"/>
                  </a:lnTo>
                  <a:lnTo>
                    <a:pt x="289" y="5"/>
                  </a:lnTo>
                  <a:lnTo>
                    <a:pt x="269" y="3"/>
                  </a:lnTo>
                  <a:lnTo>
                    <a:pt x="248" y="1"/>
                  </a:lnTo>
                  <a:lnTo>
                    <a:pt x="229" y="0"/>
                  </a:lnTo>
                  <a:lnTo>
                    <a:pt x="208" y="0"/>
                  </a:lnTo>
                  <a:lnTo>
                    <a:pt x="188" y="0"/>
                  </a:lnTo>
                  <a:lnTo>
                    <a:pt x="171" y="2"/>
                  </a:lnTo>
                  <a:lnTo>
                    <a:pt x="154" y="5"/>
                  </a:lnTo>
                  <a:lnTo>
                    <a:pt x="147" y="5"/>
                  </a:lnTo>
                  <a:lnTo>
                    <a:pt x="130" y="9"/>
                  </a:lnTo>
                  <a:lnTo>
                    <a:pt x="104" y="15"/>
                  </a:lnTo>
                  <a:lnTo>
                    <a:pt x="76" y="26"/>
                  </a:lnTo>
                  <a:lnTo>
                    <a:pt x="48" y="45"/>
                  </a:lnTo>
                  <a:lnTo>
                    <a:pt x="23" y="72"/>
                  </a:lnTo>
                  <a:lnTo>
                    <a:pt x="5" y="110"/>
                  </a:lnTo>
                  <a:lnTo>
                    <a:pt x="0" y="160"/>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5990" name="Freeform 22">
              <a:extLst>
                <a:ext uri="{FF2B5EF4-FFF2-40B4-BE49-F238E27FC236}">
                  <a16:creationId xmlns:a16="http://schemas.microsoft.com/office/drawing/2014/main" id="{564B67B9-0C6F-FACB-2580-C832BC810EF2}"/>
                </a:ext>
              </a:extLst>
            </p:cNvPr>
            <p:cNvSpPr>
              <a:spLocks/>
            </p:cNvSpPr>
            <p:nvPr/>
          </p:nvSpPr>
          <p:spPr bwMode="auto">
            <a:xfrm>
              <a:off x="5766" y="2948"/>
              <a:ext cx="132" cy="37"/>
            </a:xfrm>
            <a:custGeom>
              <a:avLst/>
              <a:gdLst>
                <a:gd name="T0" fmla="*/ 0 w 263"/>
                <a:gd name="T1" fmla="*/ 45 h 74"/>
                <a:gd name="T2" fmla="*/ 146 w 263"/>
                <a:gd name="T3" fmla="*/ 74 h 74"/>
                <a:gd name="T4" fmla="*/ 263 w 263"/>
                <a:gd name="T5" fmla="*/ 2 h 74"/>
                <a:gd name="T6" fmla="*/ 261 w 263"/>
                <a:gd name="T7" fmla="*/ 2 h 74"/>
                <a:gd name="T8" fmla="*/ 253 w 263"/>
                <a:gd name="T9" fmla="*/ 1 h 74"/>
                <a:gd name="T10" fmla="*/ 241 w 263"/>
                <a:gd name="T11" fmla="*/ 1 h 74"/>
                <a:gd name="T12" fmla="*/ 225 w 263"/>
                <a:gd name="T13" fmla="*/ 0 h 74"/>
                <a:gd name="T14" fmla="*/ 208 w 263"/>
                <a:gd name="T15" fmla="*/ 0 h 74"/>
                <a:gd name="T16" fmla="*/ 187 w 263"/>
                <a:gd name="T17" fmla="*/ 0 h 74"/>
                <a:gd name="T18" fmla="*/ 164 w 263"/>
                <a:gd name="T19" fmla="*/ 0 h 74"/>
                <a:gd name="T20" fmla="*/ 141 w 263"/>
                <a:gd name="T21" fmla="*/ 1 h 74"/>
                <a:gd name="T22" fmla="*/ 118 w 263"/>
                <a:gd name="T23" fmla="*/ 2 h 74"/>
                <a:gd name="T24" fmla="*/ 95 w 263"/>
                <a:gd name="T25" fmla="*/ 4 h 74"/>
                <a:gd name="T26" fmla="*/ 72 w 263"/>
                <a:gd name="T27" fmla="*/ 8 h 74"/>
                <a:gd name="T28" fmla="*/ 51 w 263"/>
                <a:gd name="T29" fmla="*/ 13 h 74"/>
                <a:gd name="T30" fmla="*/ 34 w 263"/>
                <a:gd name="T31" fmla="*/ 18 h 74"/>
                <a:gd name="T32" fmla="*/ 18 w 263"/>
                <a:gd name="T33" fmla="*/ 25 h 74"/>
                <a:gd name="T34" fmla="*/ 6 w 263"/>
                <a:gd name="T35" fmla="*/ 34 h 74"/>
                <a:gd name="T36" fmla="*/ 0 w 263"/>
                <a:gd name="T37" fmla="*/ 4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3" h="74">
                  <a:moveTo>
                    <a:pt x="0" y="45"/>
                  </a:moveTo>
                  <a:lnTo>
                    <a:pt x="146" y="74"/>
                  </a:lnTo>
                  <a:lnTo>
                    <a:pt x="263" y="2"/>
                  </a:lnTo>
                  <a:lnTo>
                    <a:pt x="261" y="2"/>
                  </a:lnTo>
                  <a:lnTo>
                    <a:pt x="253" y="1"/>
                  </a:lnTo>
                  <a:lnTo>
                    <a:pt x="241" y="1"/>
                  </a:lnTo>
                  <a:lnTo>
                    <a:pt x="225" y="0"/>
                  </a:lnTo>
                  <a:lnTo>
                    <a:pt x="208" y="0"/>
                  </a:lnTo>
                  <a:lnTo>
                    <a:pt x="187" y="0"/>
                  </a:lnTo>
                  <a:lnTo>
                    <a:pt x="164" y="0"/>
                  </a:lnTo>
                  <a:lnTo>
                    <a:pt x="141" y="1"/>
                  </a:lnTo>
                  <a:lnTo>
                    <a:pt x="118" y="2"/>
                  </a:lnTo>
                  <a:lnTo>
                    <a:pt x="95" y="4"/>
                  </a:lnTo>
                  <a:lnTo>
                    <a:pt x="72" y="8"/>
                  </a:lnTo>
                  <a:lnTo>
                    <a:pt x="51" y="13"/>
                  </a:lnTo>
                  <a:lnTo>
                    <a:pt x="34" y="18"/>
                  </a:lnTo>
                  <a:lnTo>
                    <a:pt x="18" y="25"/>
                  </a:lnTo>
                  <a:lnTo>
                    <a:pt x="6" y="34"/>
                  </a:lnTo>
                  <a:lnTo>
                    <a:pt x="0" y="45"/>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5991" name="Freeform 23">
              <a:extLst>
                <a:ext uri="{FF2B5EF4-FFF2-40B4-BE49-F238E27FC236}">
                  <a16:creationId xmlns:a16="http://schemas.microsoft.com/office/drawing/2014/main" id="{90E0AE69-5223-3FA1-F1F9-51C35A71ACDA}"/>
                </a:ext>
              </a:extLst>
            </p:cNvPr>
            <p:cNvSpPr>
              <a:spLocks/>
            </p:cNvSpPr>
            <p:nvPr/>
          </p:nvSpPr>
          <p:spPr bwMode="auto">
            <a:xfrm>
              <a:off x="5750" y="2944"/>
              <a:ext cx="220" cy="83"/>
            </a:xfrm>
            <a:custGeom>
              <a:avLst/>
              <a:gdLst>
                <a:gd name="T0" fmla="*/ 0 w 441"/>
                <a:gd name="T1" fmla="*/ 158 h 167"/>
                <a:gd name="T2" fmla="*/ 1 w 441"/>
                <a:gd name="T3" fmla="*/ 158 h 167"/>
                <a:gd name="T4" fmla="*/ 5 w 441"/>
                <a:gd name="T5" fmla="*/ 160 h 167"/>
                <a:gd name="T6" fmla="*/ 11 w 441"/>
                <a:gd name="T7" fmla="*/ 161 h 167"/>
                <a:gd name="T8" fmla="*/ 19 w 441"/>
                <a:gd name="T9" fmla="*/ 163 h 167"/>
                <a:gd name="T10" fmla="*/ 28 w 441"/>
                <a:gd name="T11" fmla="*/ 164 h 167"/>
                <a:gd name="T12" fmla="*/ 39 w 441"/>
                <a:gd name="T13" fmla="*/ 166 h 167"/>
                <a:gd name="T14" fmla="*/ 52 w 441"/>
                <a:gd name="T15" fmla="*/ 167 h 167"/>
                <a:gd name="T16" fmla="*/ 66 w 441"/>
                <a:gd name="T17" fmla="*/ 166 h 167"/>
                <a:gd name="T18" fmla="*/ 81 w 441"/>
                <a:gd name="T19" fmla="*/ 163 h 167"/>
                <a:gd name="T20" fmla="*/ 97 w 441"/>
                <a:gd name="T21" fmla="*/ 160 h 167"/>
                <a:gd name="T22" fmla="*/ 114 w 441"/>
                <a:gd name="T23" fmla="*/ 154 h 167"/>
                <a:gd name="T24" fmla="*/ 132 w 441"/>
                <a:gd name="T25" fmla="*/ 146 h 167"/>
                <a:gd name="T26" fmla="*/ 150 w 441"/>
                <a:gd name="T27" fmla="*/ 134 h 167"/>
                <a:gd name="T28" fmla="*/ 168 w 441"/>
                <a:gd name="T29" fmla="*/ 121 h 167"/>
                <a:gd name="T30" fmla="*/ 187 w 441"/>
                <a:gd name="T31" fmla="*/ 103 h 167"/>
                <a:gd name="T32" fmla="*/ 205 w 441"/>
                <a:gd name="T33" fmla="*/ 83 h 167"/>
                <a:gd name="T34" fmla="*/ 207 w 441"/>
                <a:gd name="T35" fmla="*/ 81 h 167"/>
                <a:gd name="T36" fmla="*/ 212 w 441"/>
                <a:gd name="T37" fmla="*/ 77 h 167"/>
                <a:gd name="T38" fmla="*/ 221 w 441"/>
                <a:gd name="T39" fmla="*/ 70 h 167"/>
                <a:gd name="T40" fmla="*/ 233 w 441"/>
                <a:gd name="T41" fmla="*/ 61 h 167"/>
                <a:gd name="T42" fmla="*/ 247 w 441"/>
                <a:gd name="T43" fmla="*/ 52 h 167"/>
                <a:gd name="T44" fmla="*/ 263 w 441"/>
                <a:gd name="T45" fmla="*/ 42 h 167"/>
                <a:gd name="T46" fmla="*/ 280 w 441"/>
                <a:gd name="T47" fmla="*/ 33 h 167"/>
                <a:gd name="T48" fmla="*/ 298 w 441"/>
                <a:gd name="T49" fmla="*/ 25 h 167"/>
                <a:gd name="T50" fmla="*/ 318 w 441"/>
                <a:gd name="T51" fmla="*/ 18 h 167"/>
                <a:gd name="T52" fmla="*/ 338 w 441"/>
                <a:gd name="T53" fmla="*/ 15 h 167"/>
                <a:gd name="T54" fmla="*/ 357 w 441"/>
                <a:gd name="T55" fmla="*/ 15 h 167"/>
                <a:gd name="T56" fmla="*/ 377 w 441"/>
                <a:gd name="T57" fmla="*/ 17 h 167"/>
                <a:gd name="T58" fmla="*/ 395 w 441"/>
                <a:gd name="T59" fmla="*/ 25 h 167"/>
                <a:gd name="T60" fmla="*/ 412 w 441"/>
                <a:gd name="T61" fmla="*/ 39 h 167"/>
                <a:gd name="T62" fmla="*/ 427 w 441"/>
                <a:gd name="T63" fmla="*/ 57 h 167"/>
                <a:gd name="T64" fmla="*/ 441 w 441"/>
                <a:gd name="T65" fmla="*/ 83 h 167"/>
                <a:gd name="T66" fmla="*/ 441 w 441"/>
                <a:gd name="T67" fmla="*/ 80 h 167"/>
                <a:gd name="T68" fmla="*/ 439 w 441"/>
                <a:gd name="T69" fmla="*/ 75 h 167"/>
                <a:gd name="T70" fmla="*/ 435 w 441"/>
                <a:gd name="T71" fmla="*/ 66 h 167"/>
                <a:gd name="T72" fmla="*/ 431 w 441"/>
                <a:gd name="T73" fmla="*/ 56 h 167"/>
                <a:gd name="T74" fmla="*/ 425 w 441"/>
                <a:gd name="T75" fmla="*/ 45 h 167"/>
                <a:gd name="T76" fmla="*/ 416 w 441"/>
                <a:gd name="T77" fmla="*/ 33 h 167"/>
                <a:gd name="T78" fmla="*/ 405 w 441"/>
                <a:gd name="T79" fmla="*/ 22 h 167"/>
                <a:gd name="T80" fmla="*/ 393 w 441"/>
                <a:gd name="T81" fmla="*/ 12 h 167"/>
                <a:gd name="T82" fmla="*/ 377 w 441"/>
                <a:gd name="T83" fmla="*/ 4 h 167"/>
                <a:gd name="T84" fmla="*/ 358 w 441"/>
                <a:gd name="T85" fmla="*/ 0 h 167"/>
                <a:gd name="T86" fmla="*/ 338 w 441"/>
                <a:gd name="T87" fmla="*/ 0 h 167"/>
                <a:gd name="T88" fmla="*/ 312 w 441"/>
                <a:gd name="T89" fmla="*/ 3 h 167"/>
                <a:gd name="T90" fmla="*/ 285 w 441"/>
                <a:gd name="T91" fmla="*/ 12 h 167"/>
                <a:gd name="T92" fmla="*/ 254 w 441"/>
                <a:gd name="T93" fmla="*/ 28 h 167"/>
                <a:gd name="T94" fmla="*/ 218 w 441"/>
                <a:gd name="T95" fmla="*/ 52 h 167"/>
                <a:gd name="T96" fmla="*/ 179 w 441"/>
                <a:gd name="T97" fmla="*/ 83 h 167"/>
                <a:gd name="T98" fmla="*/ 174 w 441"/>
                <a:gd name="T99" fmla="*/ 87 h 167"/>
                <a:gd name="T100" fmla="*/ 161 w 441"/>
                <a:gd name="T101" fmla="*/ 99 h 167"/>
                <a:gd name="T102" fmla="*/ 143 w 441"/>
                <a:gd name="T103" fmla="*/ 115 h 167"/>
                <a:gd name="T104" fmla="*/ 119 w 441"/>
                <a:gd name="T105" fmla="*/ 132 h 167"/>
                <a:gd name="T106" fmla="*/ 90 w 441"/>
                <a:gd name="T107" fmla="*/ 147 h 167"/>
                <a:gd name="T108" fmla="*/ 60 w 441"/>
                <a:gd name="T109" fmla="*/ 159 h 167"/>
                <a:gd name="T110" fmla="*/ 30 w 441"/>
                <a:gd name="T111" fmla="*/ 163 h 167"/>
                <a:gd name="T112" fmla="*/ 0 w 441"/>
                <a:gd name="T113" fmla="*/ 158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1" h="167">
                  <a:moveTo>
                    <a:pt x="0" y="158"/>
                  </a:moveTo>
                  <a:lnTo>
                    <a:pt x="1" y="158"/>
                  </a:lnTo>
                  <a:lnTo>
                    <a:pt x="5" y="160"/>
                  </a:lnTo>
                  <a:lnTo>
                    <a:pt x="11" y="161"/>
                  </a:lnTo>
                  <a:lnTo>
                    <a:pt x="19" y="163"/>
                  </a:lnTo>
                  <a:lnTo>
                    <a:pt x="28" y="164"/>
                  </a:lnTo>
                  <a:lnTo>
                    <a:pt x="39" y="166"/>
                  </a:lnTo>
                  <a:lnTo>
                    <a:pt x="52" y="167"/>
                  </a:lnTo>
                  <a:lnTo>
                    <a:pt x="66" y="166"/>
                  </a:lnTo>
                  <a:lnTo>
                    <a:pt x="81" y="163"/>
                  </a:lnTo>
                  <a:lnTo>
                    <a:pt x="97" y="160"/>
                  </a:lnTo>
                  <a:lnTo>
                    <a:pt x="114" y="154"/>
                  </a:lnTo>
                  <a:lnTo>
                    <a:pt x="132" y="146"/>
                  </a:lnTo>
                  <a:lnTo>
                    <a:pt x="150" y="134"/>
                  </a:lnTo>
                  <a:lnTo>
                    <a:pt x="168" y="121"/>
                  </a:lnTo>
                  <a:lnTo>
                    <a:pt x="187" y="103"/>
                  </a:lnTo>
                  <a:lnTo>
                    <a:pt x="205" y="83"/>
                  </a:lnTo>
                  <a:lnTo>
                    <a:pt x="207" y="81"/>
                  </a:lnTo>
                  <a:lnTo>
                    <a:pt x="212" y="77"/>
                  </a:lnTo>
                  <a:lnTo>
                    <a:pt x="221" y="70"/>
                  </a:lnTo>
                  <a:lnTo>
                    <a:pt x="233" y="61"/>
                  </a:lnTo>
                  <a:lnTo>
                    <a:pt x="247" y="52"/>
                  </a:lnTo>
                  <a:lnTo>
                    <a:pt x="263" y="42"/>
                  </a:lnTo>
                  <a:lnTo>
                    <a:pt x="280" y="33"/>
                  </a:lnTo>
                  <a:lnTo>
                    <a:pt x="298" y="25"/>
                  </a:lnTo>
                  <a:lnTo>
                    <a:pt x="318" y="18"/>
                  </a:lnTo>
                  <a:lnTo>
                    <a:pt x="338" y="15"/>
                  </a:lnTo>
                  <a:lnTo>
                    <a:pt x="357" y="15"/>
                  </a:lnTo>
                  <a:lnTo>
                    <a:pt x="377" y="17"/>
                  </a:lnTo>
                  <a:lnTo>
                    <a:pt x="395" y="25"/>
                  </a:lnTo>
                  <a:lnTo>
                    <a:pt x="412" y="39"/>
                  </a:lnTo>
                  <a:lnTo>
                    <a:pt x="427" y="57"/>
                  </a:lnTo>
                  <a:lnTo>
                    <a:pt x="441" y="83"/>
                  </a:lnTo>
                  <a:lnTo>
                    <a:pt x="441" y="80"/>
                  </a:lnTo>
                  <a:lnTo>
                    <a:pt x="439" y="75"/>
                  </a:lnTo>
                  <a:lnTo>
                    <a:pt x="435" y="66"/>
                  </a:lnTo>
                  <a:lnTo>
                    <a:pt x="431" y="56"/>
                  </a:lnTo>
                  <a:lnTo>
                    <a:pt x="425" y="45"/>
                  </a:lnTo>
                  <a:lnTo>
                    <a:pt x="416" y="33"/>
                  </a:lnTo>
                  <a:lnTo>
                    <a:pt x="405" y="22"/>
                  </a:lnTo>
                  <a:lnTo>
                    <a:pt x="393" y="12"/>
                  </a:lnTo>
                  <a:lnTo>
                    <a:pt x="377" y="4"/>
                  </a:lnTo>
                  <a:lnTo>
                    <a:pt x="358" y="0"/>
                  </a:lnTo>
                  <a:lnTo>
                    <a:pt x="338" y="0"/>
                  </a:lnTo>
                  <a:lnTo>
                    <a:pt x="312" y="3"/>
                  </a:lnTo>
                  <a:lnTo>
                    <a:pt x="285" y="12"/>
                  </a:lnTo>
                  <a:lnTo>
                    <a:pt x="254" y="28"/>
                  </a:lnTo>
                  <a:lnTo>
                    <a:pt x="218" y="52"/>
                  </a:lnTo>
                  <a:lnTo>
                    <a:pt x="179" y="83"/>
                  </a:lnTo>
                  <a:lnTo>
                    <a:pt x="174" y="87"/>
                  </a:lnTo>
                  <a:lnTo>
                    <a:pt x="161" y="99"/>
                  </a:lnTo>
                  <a:lnTo>
                    <a:pt x="143" y="115"/>
                  </a:lnTo>
                  <a:lnTo>
                    <a:pt x="119" y="132"/>
                  </a:lnTo>
                  <a:lnTo>
                    <a:pt x="90" y="147"/>
                  </a:lnTo>
                  <a:lnTo>
                    <a:pt x="60" y="159"/>
                  </a:lnTo>
                  <a:lnTo>
                    <a:pt x="30" y="163"/>
                  </a:lnTo>
                  <a:lnTo>
                    <a:pt x="0" y="1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5992" name="Freeform 24">
              <a:extLst>
                <a:ext uri="{FF2B5EF4-FFF2-40B4-BE49-F238E27FC236}">
                  <a16:creationId xmlns:a16="http://schemas.microsoft.com/office/drawing/2014/main" id="{4C552A19-DCAC-D989-D611-37038CFBF816}"/>
                </a:ext>
              </a:extLst>
            </p:cNvPr>
            <p:cNvSpPr>
              <a:spLocks/>
            </p:cNvSpPr>
            <p:nvPr/>
          </p:nvSpPr>
          <p:spPr bwMode="auto">
            <a:xfrm>
              <a:off x="5844" y="2936"/>
              <a:ext cx="82" cy="7"/>
            </a:xfrm>
            <a:custGeom>
              <a:avLst/>
              <a:gdLst>
                <a:gd name="T0" fmla="*/ 164 w 164"/>
                <a:gd name="T1" fmla="*/ 12 h 12"/>
                <a:gd name="T2" fmla="*/ 159 w 164"/>
                <a:gd name="T3" fmla="*/ 11 h 12"/>
                <a:gd name="T4" fmla="*/ 145 w 164"/>
                <a:gd name="T5" fmla="*/ 9 h 12"/>
                <a:gd name="T6" fmla="*/ 124 w 164"/>
                <a:gd name="T7" fmla="*/ 7 h 12"/>
                <a:gd name="T8" fmla="*/ 100 w 164"/>
                <a:gd name="T9" fmla="*/ 4 h 12"/>
                <a:gd name="T10" fmla="*/ 73 w 164"/>
                <a:gd name="T11" fmla="*/ 2 h 12"/>
                <a:gd name="T12" fmla="*/ 46 w 164"/>
                <a:gd name="T13" fmla="*/ 0 h 12"/>
                <a:gd name="T14" fmla="*/ 21 w 164"/>
                <a:gd name="T15" fmla="*/ 1 h 12"/>
                <a:gd name="T16" fmla="*/ 0 w 164"/>
                <a:gd name="T17" fmla="*/ 3 h 12"/>
                <a:gd name="T18" fmla="*/ 7 w 164"/>
                <a:gd name="T19" fmla="*/ 3 h 12"/>
                <a:gd name="T20" fmla="*/ 24 w 164"/>
                <a:gd name="T21" fmla="*/ 4 h 12"/>
                <a:gd name="T22" fmla="*/ 51 w 164"/>
                <a:gd name="T23" fmla="*/ 7 h 12"/>
                <a:gd name="T24" fmla="*/ 80 w 164"/>
                <a:gd name="T25" fmla="*/ 8 h 12"/>
                <a:gd name="T26" fmla="*/ 109 w 164"/>
                <a:gd name="T27" fmla="*/ 10 h 12"/>
                <a:gd name="T28" fmla="*/ 136 w 164"/>
                <a:gd name="T29" fmla="*/ 11 h 12"/>
                <a:gd name="T30" fmla="*/ 154 w 164"/>
                <a:gd name="T31" fmla="*/ 12 h 12"/>
                <a:gd name="T32" fmla="*/ 164 w 164"/>
                <a:gd name="T3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12">
                  <a:moveTo>
                    <a:pt x="164" y="12"/>
                  </a:moveTo>
                  <a:lnTo>
                    <a:pt x="159" y="11"/>
                  </a:lnTo>
                  <a:lnTo>
                    <a:pt x="145" y="9"/>
                  </a:lnTo>
                  <a:lnTo>
                    <a:pt x="124" y="7"/>
                  </a:lnTo>
                  <a:lnTo>
                    <a:pt x="100" y="4"/>
                  </a:lnTo>
                  <a:lnTo>
                    <a:pt x="73" y="2"/>
                  </a:lnTo>
                  <a:lnTo>
                    <a:pt x="46" y="0"/>
                  </a:lnTo>
                  <a:lnTo>
                    <a:pt x="21" y="1"/>
                  </a:lnTo>
                  <a:lnTo>
                    <a:pt x="0" y="3"/>
                  </a:lnTo>
                  <a:lnTo>
                    <a:pt x="7" y="3"/>
                  </a:lnTo>
                  <a:lnTo>
                    <a:pt x="24" y="4"/>
                  </a:lnTo>
                  <a:lnTo>
                    <a:pt x="51" y="7"/>
                  </a:lnTo>
                  <a:lnTo>
                    <a:pt x="80" y="8"/>
                  </a:lnTo>
                  <a:lnTo>
                    <a:pt x="109" y="10"/>
                  </a:lnTo>
                  <a:lnTo>
                    <a:pt x="136" y="11"/>
                  </a:lnTo>
                  <a:lnTo>
                    <a:pt x="154" y="12"/>
                  </a:lnTo>
                  <a:lnTo>
                    <a:pt x="164"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5993" name="Freeform 25">
              <a:extLst>
                <a:ext uri="{FF2B5EF4-FFF2-40B4-BE49-F238E27FC236}">
                  <a16:creationId xmlns:a16="http://schemas.microsoft.com/office/drawing/2014/main" id="{D8F4D6E3-FDD0-683D-2ECA-A74E4C60B41C}"/>
                </a:ext>
              </a:extLst>
            </p:cNvPr>
            <p:cNvSpPr>
              <a:spLocks/>
            </p:cNvSpPr>
            <p:nvPr/>
          </p:nvSpPr>
          <p:spPr bwMode="auto">
            <a:xfrm>
              <a:off x="5751" y="2935"/>
              <a:ext cx="79" cy="85"/>
            </a:xfrm>
            <a:custGeom>
              <a:avLst/>
              <a:gdLst>
                <a:gd name="T0" fmla="*/ 158 w 158"/>
                <a:gd name="T1" fmla="*/ 0 h 170"/>
                <a:gd name="T2" fmla="*/ 150 w 158"/>
                <a:gd name="T3" fmla="*/ 0 h 170"/>
                <a:gd name="T4" fmla="*/ 131 w 158"/>
                <a:gd name="T5" fmla="*/ 4 h 170"/>
                <a:gd name="T6" fmla="*/ 103 w 158"/>
                <a:gd name="T7" fmla="*/ 11 h 170"/>
                <a:gd name="T8" fmla="*/ 72 w 158"/>
                <a:gd name="T9" fmla="*/ 22 h 170"/>
                <a:gd name="T10" fmla="*/ 42 w 158"/>
                <a:gd name="T11" fmla="*/ 43 h 170"/>
                <a:gd name="T12" fmla="*/ 17 w 158"/>
                <a:gd name="T13" fmla="*/ 73 h 170"/>
                <a:gd name="T14" fmla="*/ 2 w 158"/>
                <a:gd name="T15" fmla="*/ 114 h 170"/>
                <a:gd name="T16" fmla="*/ 0 w 158"/>
                <a:gd name="T17" fmla="*/ 170 h 170"/>
                <a:gd name="T18" fmla="*/ 0 w 158"/>
                <a:gd name="T19" fmla="*/ 163 h 170"/>
                <a:gd name="T20" fmla="*/ 1 w 158"/>
                <a:gd name="T21" fmla="*/ 147 h 170"/>
                <a:gd name="T22" fmla="*/ 5 w 158"/>
                <a:gd name="T23" fmla="*/ 121 h 170"/>
                <a:gd name="T24" fmla="*/ 17 w 158"/>
                <a:gd name="T25" fmla="*/ 93 h 170"/>
                <a:gd name="T26" fmla="*/ 35 w 158"/>
                <a:gd name="T27" fmla="*/ 63 h 170"/>
                <a:gd name="T28" fmla="*/ 63 w 158"/>
                <a:gd name="T29" fmla="*/ 36 h 170"/>
                <a:gd name="T30" fmla="*/ 103 w 158"/>
                <a:gd name="T31" fmla="*/ 13 h 170"/>
                <a:gd name="T32" fmla="*/ 158 w 158"/>
                <a:gd name="T33"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170">
                  <a:moveTo>
                    <a:pt x="158" y="0"/>
                  </a:moveTo>
                  <a:lnTo>
                    <a:pt x="150" y="0"/>
                  </a:lnTo>
                  <a:lnTo>
                    <a:pt x="131" y="4"/>
                  </a:lnTo>
                  <a:lnTo>
                    <a:pt x="103" y="11"/>
                  </a:lnTo>
                  <a:lnTo>
                    <a:pt x="72" y="22"/>
                  </a:lnTo>
                  <a:lnTo>
                    <a:pt x="42" y="43"/>
                  </a:lnTo>
                  <a:lnTo>
                    <a:pt x="17" y="73"/>
                  </a:lnTo>
                  <a:lnTo>
                    <a:pt x="2" y="114"/>
                  </a:lnTo>
                  <a:lnTo>
                    <a:pt x="0" y="170"/>
                  </a:lnTo>
                  <a:lnTo>
                    <a:pt x="0" y="163"/>
                  </a:lnTo>
                  <a:lnTo>
                    <a:pt x="1" y="147"/>
                  </a:lnTo>
                  <a:lnTo>
                    <a:pt x="5" y="121"/>
                  </a:lnTo>
                  <a:lnTo>
                    <a:pt x="17" y="93"/>
                  </a:lnTo>
                  <a:lnTo>
                    <a:pt x="35" y="63"/>
                  </a:lnTo>
                  <a:lnTo>
                    <a:pt x="63" y="36"/>
                  </a:lnTo>
                  <a:lnTo>
                    <a:pt x="103" y="13"/>
                  </a:lnTo>
                  <a:lnTo>
                    <a:pt x="1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5994" name="Freeform 26">
              <a:extLst>
                <a:ext uri="{FF2B5EF4-FFF2-40B4-BE49-F238E27FC236}">
                  <a16:creationId xmlns:a16="http://schemas.microsoft.com/office/drawing/2014/main" id="{D261ADEA-E5B0-B050-4BFD-7C7EFD7AD229}"/>
                </a:ext>
              </a:extLst>
            </p:cNvPr>
            <p:cNvSpPr>
              <a:spLocks/>
            </p:cNvSpPr>
            <p:nvPr/>
          </p:nvSpPr>
          <p:spPr bwMode="auto">
            <a:xfrm>
              <a:off x="5749" y="2513"/>
              <a:ext cx="200" cy="82"/>
            </a:xfrm>
            <a:custGeom>
              <a:avLst/>
              <a:gdLst>
                <a:gd name="T0" fmla="*/ 0 w 400"/>
                <a:gd name="T1" fmla="*/ 161 h 163"/>
                <a:gd name="T2" fmla="*/ 5 w 400"/>
                <a:gd name="T3" fmla="*/ 162 h 163"/>
                <a:gd name="T4" fmla="*/ 17 w 400"/>
                <a:gd name="T5" fmla="*/ 162 h 163"/>
                <a:gd name="T6" fmla="*/ 37 w 400"/>
                <a:gd name="T7" fmla="*/ 163 h 163"/>
                <a:gd name="T8" fmla="*/ 61 w 400"/>
                <a:gd name="T9" fmla="*/ 161 h 163"/>
                <a:gd name="T10" fmla="*/ 89 w 400"/>
                <a:gd name="T11" fmla="*/ 155 h 163"/>
                <a:gd name="T12" fmla="*/ 118 w 400"/>
                <a:gd name="T13" fmla="*/ 146 h 163"/>
                <a:gd name="T14" fmla="*/ 146 w 400"/>
                <a:gd name="T15" fmla="*/ 130 h 163"/>
                <a:gd name="T16" fmla="*/ 174 w 400"/>
                <a:gd name="T17" fmla="*/ 108 h 163"/>
                <a:gd name="T18" fmla="*/ 175 w 400"/>
                <a:gd name="T19" fmla="*/ 107 h 163"/>
                <a:gd name="T20" fmla="*/ 180 w 400"/>
                <a:gd name="T21" fmla="*/ 102 h 163"/>
                <a:gd name="T22" fmla="*/ 185 w 400"/>
                <a:gd name="T23" fmla="*/ 95 h 163"/>
                <a:gd name="T24" fmla="*/ 195 w 400"/>
                <a:gd name="T25" fmla="*/ 87 h 163"/>
                <a:gd name="T26" fmla="*/ 206 w 400"/>
                <a:gd name="T27" fmla="*/ 77 h 163"/>
                <a:gd name="T28" fmla="*/ 219 w 400"/>
                <a:gd name="T29" fmla="*/ 67 h 163"/>
                <a:gd name="T30" fmla="*/ 233 w 400"/>
                <a:gd name="T31" fmla="*/ 55 h 163"/>
                <a:gd name="T32" fmla="*/ 249 w 400"/>
                <a:gd name="T33" fmla="*/ 45 h 163"/>
                <a:gd name="T34" fmla="*/ 265 w 400"/>
                <a:gd name="T35" fmla="*/ 34 h 163"/>
                <a:gd name="T36" fmla="*/ 283 w 400"/>
                <a:gd name="T37" fmla="*/ 26 h 163"/>
                <a:gd name="T38" fmla="*/ 302 w 400"/>
                <a:gd name="T39" fmla="*/ 19 h 163"/>
                <a:gd name="T40" fmla="*/ 321 w 400"/>
                <a:gd name="T41" fmla="*/ 15 h 163"/>
                <a:gd name="T42" fmla="*/ 341 w 400"/>
                <a:gd name="T43" fmla="*/ 12 h 163"/>
                <a:gd name="T44" fmla="*/ 360 w 400"/>
                <a:gd name="T45" fmla="*/ 14 h 163"/>
                <a:gd name="T46" fmla="*/ 380 w 400"/>
                <a:gd name="T47" fmla="*/ 18 h 163"/>
                <a:gd name="T48" fmla="*/ 400 w 400"/>
                <a:gd name="T49" fmla="*/ 27 h 163"/>
                <a:gd name="T50" fmla="*/ 397 w 400"/>
                <a:gd name="T51" fmla="*/ 27 h 163"/>
                <a:gd name="T52" fmla="*/ 393 w 400"/>
                <a:gd name="T53" fmla="*/ 25 h 163"/>
                <a:gd name="T54" fmla="*/ 385 w 400"/>
                <a:gd name="T55" fmla="*/ 24 h 163"/>
                <a:gd name="T56" fmla="*/ 373 w 400"/>
                <a:gd name="T57" fmla="*/ 21 h 163"/>
                <a:gd name="T58" fmla="*/ 359 w 400"/>
                <a:gd name="T59" fmla="*/ 18 h 163"/>
                <a:gd name="T60" fmla="*/ 344 w 400"/>
                <a:gd name="T61" fmla="*/ 15 h 163"/>
                <a:gd name="T62" fmla="*/ 327 w 400"/>
                <a:gd name="T63" fmla="*/ 11 h 163"/>
                <a:gd name="T64" fmla="*/ 309 w 400"/>
                <a:gd name="T65" fmla="*/ 8 h 163"/>
                <a:gd name="T66" fmla="*/ 289 w 400"/>
                <a:gd name="T67" fmla="*/ 6 h 163"/>
                <a:gd name="T68" fmla="*/ 270 w 400"/>
                <a:gd name="T69" fmla="*/ 3 h 163"/>
                <a:gd name="T70" fmla="*/ 249 w 400"/>
                <a:gd name="T71" fmla="*/ 1 h 163"/>
                <a:gd name="T72" fmla="*/ 229 w 400"/>
                <a:gd name="T73" fmla="*/ 0 h 163"/>
                <a:gd name="T74" fmla="*/ 208 w 400"/>
                <a:gd name="T75" fmla="*/ 0 h 163"/>
                <a:gd name="T76" fmla="*/ 190 w 400"/>
                <a:gd name="T77" fmla="*/ 0 h 163"/>
                <a:gd name="T78" fmla="*/ 172 w 400"/>
                <a:gd name="T79" fmla="*/ 2 h 163"/>
                <a:gd name="T80" fmla="*/ 156 w 400"/>
                <a:gd name="T81" fmla="*/ 6 h 163"/>
                <a:gd name="T82" fmla="*/ 149 w 400"/>
                <a:gd name="T83" fmla="*/ 6 h 163"/>
                <a:gd name="T84" fmla="*/ 131 w 400"/>
                <a:gd name="T85" fmla="*/ 9 h 163"/>
                <a:gd name="T86" fmla="*/ 106 w 400"/>
                <a:gd name="T87" fmla="*/ 15 h 163"/>
                <a:gd name="T88" fmla="*/ 77 w 400"/>
                <a:gd name="T89" fmla="*/ 27 h 163"/>
                <a:gd name="T90" fmla="*/ 48 w 400"/>
                <a:gd name="T91" fmla="*/ 46 h 163"/>
                <a:gd name="T92" fmla="*/ 23 w 400"/>
                <a:gd name="T93" fmla="*/ 74 h 163"/>
                <a:gd name="T94" fmla="*/ 6 w 400"/>
                <a:gd name="T95" fmla="*/ 112 h 163"/>
                <a:gd name="T96" fmla="*/ 0 w 400"/>
                <a:gd name="T97" fmla="*/ 16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0" h="163">
                  <a:moveTo>
                    <a:pt x="0" y="161"/>
                  </a:moveTo>
                  <a:lnTo>
                    <a:pt x="5" y="162"/>
                  </a:lnTo>
                  <a:lnTo>
                    <a:pt x="17" y="162"/>
                  </a:lnTo>
                  <a:lnTo>
                    <a:pt x="37" y="163"/>
                  </a:lnTo>
                  <a:lnTo>
                    <a:pt x="61" y="161"/>
                  </a:lnTo>
                  <a:lnTo>
                    <a:pt x="89" y="155"/>
                  </a:lnTo>
                  <a:lnTo>
                    <a:pt x="118" y="146"/>
                  </a:lnTo>
                  <a:lnTo>
                    <a:pt x="146" y="130"/>
                  </a:lnTo>
                  <a:lnTo>
                    <a:pt x="174" y="108"/>
                  </a:lnTo>
                  <a:lnTo>
                    <a:pt x="175" y="107"/>
                  </a:lnTo>
                  <a:lnTo>
                    <a:pt x="180" y="102"/>
                  </a:lnTo>
                  <a:lnTo>
                    <a:pt x="185" y="95"/>
                  </a:lnTo>
                  <a:lnTo>
                    <a:pt x="195" y="87"/>
                  </a:lnTo>
                  <a:lnTo>
                    <a:pt x="206" y="77"/>
                  </a:lnTo>
                  <a:lnTo>
                    <a:pt x="219" y="67"/>
                  </a:lnTo>
                  <a:lnTo>
                    <a:pt x="233" y="55"/>
                  </a:lnTo>
                  <a:lnTo>
                    <a:pt x="249" y="45"/>
                  </a:lnTo>
                  <a:lnTo>
                    <a:pt x="265" y="34"/>
                  </a:lnTo>
                  <a:lnTo>
                    <a:pt x="283" y="26"/>
                  </a:lnTo>
                  <a:lnTo>
                    <a:pt x="302" y="19"/>
                  </a:lnTo>
                  <a:lnTo>
                    <a:pt x="321" y="15"/>
                  </a:lnTo>
                  <a:lnTo>
                    <a:pt x="341" y="12"/>
                  </a:lnTo>
                  <a:lnTo>
                    <a:pt x="360" y="14"/>
                  </a:lnTo>
                  <a:lnTo>
                    <a:pt x="380" y="18"/>
                  </a:lnTo>
                  <a:lnTo>
                    <a:pt x="400" y="27"/>
                  </a:lnTo>
                  <a:lnTo>
                    <a:pt x="397" y="27"/>
                  </a:lnTo>
                  <a:lnTo>
                    <a:pt x="393" y="25"/>
                  </a:lnTo>
                  <a:lnTo>
                    <a:pt x="385" y="24"/>
                  </a:lnTo>
                  <a:lnTo>
                    <a:pt x="373" y="21"/>
                  </a:lnTo>
                  <a:lnTo>
                    <a:pt x="359" y="18"/>
                  </a:lnTo>
                  <a:lnTo>
                    <a:pt x="344" y="15"/>
                  </a:lnTo>
                  <a:lnTo>
                    <a:pt x="327" y="11"/>
                  </a:lnTo>
                  <a:lnTo>
                    <a:pt x="309" y="8"/>
                  </a:lnTo>
                  <a:lnTo>
                    <a:pt x="289" y="6"/>
                  </a:lnTo>
                  <a:lnTo>
                    <a:pt x="270" y="3"/>
                  </a:lnTo>
                  <a:lnTo>
                    <a:pt x="249" y="1"/>
                  </a:lnTo>
                  <a:lnTo>
                    <a:pt x="229" y="0"/>
                  </a:lnTo>
                  <a:lnTo>
                    <a:pt x="208" y="0"/>
                  </a:lnTo>
                  <a:lnTo>
                    <a:pt x="190" y="0"/>
                  </a:lnTo>
                  <a:lnTo>
                    <a:pt x="172" y="2"/>
                  </a:lnTo>
                  <a:lnTo>
                    <a:pt x="156" y="6"/>
                  </a:lnTo>
                  <a:lnTo>
                    <a:pt x="149" y="6"/>
                  </a:lnTo>
                  <a:lnTo>
                    <a:pt x="131" y="9"/>
                  </a:lnTo>
                  <a:lnTo>
                    <a:pt x="106" y="15"/>
                  </a:lnTo>
                  <a:lnTo>
                    <a:pt x="77" y="27"/>
                  </a:lnTo>
                  <a:lnTo>
                    <a:pt x="48" y="46"/>
                  </a:lnTo>
                  <a:lnTo>
                    <a:pt x="23" y="74"/>
                  </a:lnTo>
                  <a:lnTo>
                    <a:pt x="6" y="112"/>
                  </a:lnTo>
                  <a:lnTo>
                    <a:pt x="0" y="161"/>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5995" name="Freeform 27">
              <a:extLst>
                <a:ext uri="{FF2B5EF4-FFF2-40B4-BE49-F238E27FC236}">
                  <a16:creationId xmlns:a16="http://schemas.microsoft.com/office/drawing/2014/main" id="{DA122DF3-F06B-4889-3A69-561AA1F9185C}"/>
                </a:ext>
              </a:extLst>
            </p:cNvPr>
            <p:cNvSpPr>
              <a:spLocks/>
            </p:cNvSpPr>
            <p:nvPr/>
          </p:nvSpPr>
          <p:spPr bwMode="auto">
            <a:xfrm>
              <a:off x="5764" y="2521"/>
              <a:ext cx="131" cy="38"/>
            </a:xfrm>
            <a:custGeom>
              <a:avLst/>
              <a:gdLst>
                <a:gd name="T0" fmla="*/ 0 w 263"/>
                <a:gd name="T1" fmla="*/ 48 h 76"/>
                <a:gd name="T2" fmla="*/ 145 w 263"/>
                <a:gd name="T3" fmla="*/ 76 h 76"/>
                <a:gd name="T4" fmla="*/ 263 w 263"/>
                <a:gd name="T5" fmla="*/ 2 h 76"/>
                <a:gd name="T6" fmla="*/ 260 w 263"/>
                <a:gd name="T7" fmla="*/ 2 h 76"/>
                <a:gd name="T8" fmla="*/ 252 w 263"/>
                <a:gd name="T9" fmla="*/ 1 h 76"/>
                <a:gd name="T10" fmla="*/ 241 w 263"/>
                <a:gd name="T11" fmla="*/ 1 h 76"/>
                <a:gd name="T12" fmla="*/ 226 w 263"/>
                <a:gd name="T13" fmla="*/ 1 h 76"/>
                <a:gd name="T14" fmla="*/ 207 w 263"/>
                <a:gd name="T15" fmla="*/ 0 h 76"/>
                <a:gd name="T16" fmla="*/ 187 w 263"/>
                <a:gd name="T17" fmla="*/ 0 h 76"/>
                <a:gd name="T18" fmla="*/ 165 w 263"/>
                <a:gd name="T19" fmla="*/ 1 h 76"/>
                <a:gd name="T20" fmla="*/ 142 w 263"/>
                <a:gd name="T21" fmla="*/ 1 h 76"/>
                <a:gd name="T22" fmla="*/ 117 w 263"/>
                <a:gd name="T23" fmla="*/ 3 h 76"/>
                <a:gd name="T24" fmla="*/ 94 w 263"/>
                <a:gd name="T25" fmla="*/ 6 h 76"/>
                <a:gd name="T26" fmla="*/ 73 w 263"/>
                <a:gd name="T27" fmla="*/ 9 h 76"/>
                <a:gd name="T28" fmla="*/ 52 w 263"/>
                <a:gd name="T29" fmla="*/ 15 h 76"/>
                <a:gd name="T30" fmla="*/ 35 w 263"/>
                <a:gd name="T31" fmla="*/ 21 h 76"/>
                <a:gd name="T32" fmla="*/ 18 w 263"/>
                <a:gd name="T33" fmla="*/ 28 h 76"/>
                <a:gd name="T34" fmla="*/ 7 w 263"/>
                <a:gd name="T35" fmla="*/ 37 h 76"/>
                <a:gd name="T36" fmla="*/ 0 w 263"/>
                <a:gd name="T37" fmla="*/ 4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3" h="76">
                  <a:moveTo>
                    <a:pt x="0" y="48"/>
                  </a:moveTo>
                  <a:lnTo>
                    <a:pt x="145" y="76"/>
                  </a:lnTo>
                  <a:lnTo>
                    <a:pt x="263" y="2"/>
                  </a:lnTo>
                  <a:lnTo>
                    <a:pt x="260" y="2"/>
                  </a:lnTo>
                  <a:lnTo>
                    <a:pt x="252" y="1"/>
                  </a:lnTo>
                  <a:lnTo>
                    <a:pt x="241" y="1"/>
                  </a:lnTo>
                  <a:lnTo>
                    <a:pt x="226" y="1"/>
                  </a:lnTo>
                  <a:lnTo>
                    <a:pt x="207" y="0"/>
                  </a:lnTo>
                  <a:lnTo>
                    <a:pt x="187" y="0"/>
                  </a:lnTo>
                  <a:lnTo>
                    <a:pt x="165" y="1"/>
                  </a:lnTo>
                  <a:lnTo>
                    <a:pt x="142" y="1"/>
                  </a:lnTo>
                  <a:lnTo>
                    <a:pt x="117" y="3"/>
                  </a:lnTo>
                  <a:lnTo>
                    <a:pt x="94" y="6"/>
                  </a:lnTo>
                  <a:lnTo>
                    <a:pt x="73" y="9"/>
                  </a:lnTo>
                  <a:lnTo>
                    <a:pt x="52" y="15"/>
                  </a:lnTo>
                  <a:lnTo>
                    <a:pt x="35" y="21"/>
                  </a:lnTo>
                  <a:lnTo>
                    <a:pt x="18" y="28"/>
                  </a:lnTo>
                  <a:lnTo>
                    <a:pt x="7" y="37"/>
                  </a:lnTo>
                  <a:lnTo>
                    <a:pt x="0" y="48"/>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5996" name="Freeform 28">
              <a:extLst>
                <a:ext uri="{FF2B5EF4-FFF2-40B4-BE49-F238E27FC236}">
                  <a16:creationId xmlns:a16="http://schemas.microsoft.com/office/drawing/2014/main" id="{67EFC97E-8FAF-F447-0842-3E98002B5D93}"/>
                </a:ext>
              </a:extLst>
            </p:cNvPr>
            <p:cNvSpPr>
              <a:spLocks/>
            </p:cNvSpPr>
            <p:nvPr/>
          </p:nvSpPr>
          <p:spPr bwMode="auto">
            <a:xfrm>
              <a:off x="5748" y="2518"/>
              <a:ext cx="220" cy="84"/>
            </a:xfrm>
            <a:custGeom>
              <a:avLst/>
              <a:gdLst>
                <a:gd name="T0" fmla="*/ 0 w 441"/>
                <a:gd name="T1" fmla="*/ 157 h 167"/>
                <a:gd name="T2" fmla="*/ 1 w 441"/>
                <a:gd name="T3" fmla="*/ 157 h 167"/>
                <a:gd name="T4" fmla="*/ 4 w 441"/>
                <a:gd name="T5" fmla="*/ 159 h 167"/>
                <a:gd name="T6" fmla="*/ 10 w 441"/>
                <a:gd name="T7" fmla="*/ 160 h 167"/>
                <a:gd name="T8" fmla="*/ 18 w 441"/>
                <a:gd name="T9" fmla="*/ 162 h 167"/>
                <a:gd name="T10" fmla="*/ 27 w 441"/>
                <a:gd name="T11" fmla="*/ 165 h 167"/>
                <a:gd name="T12" fmla="*/ 39 w 441"/>
                <a:gd name="T13" fmla="*/ 166 h 167"/>
                <a:gd name="T14" fmla="*/ 52 w 441"/>
                <a:gd name="T15" fmla="*/ 167 h 167"/>
                <a:gd name="T16" fmla="*/ 65 w 441"/>
                <a:gd name="T17" fmla="*/ 166 h 167"/>
                <a:gd name="T18" fmla="*/ 80 w 441"/>
                <a:gd name="T19" fmla="*/ 165 h 167"/>
                <a:gd name="T20" fmla="*/ 97 w 441"/>
                <a:gd name="T21" fmla="*/ 161 h 167"/>
                <a:gd name="T22" fmla="*/ 114 w 441"/>
                <a:gd name="T23" fmla="*/ 156 h 167"/>
                <a:gd name="T24" fmla="*/ 131 w 441"/>
                <a:gd name="T25" fmla="*/ 148 h 167"/>
                <a:gd name="T26" fmla="*/ 149 w 441"/>
                <a:gd name="T27" fmla="*/ 136 h 167"/>
                <a:gd name="T28" fmla="*/ 168 w 441"/>
                <a:gd name="T29" fmla="*/ 122 h 167"/>
                <a:gd name="T30" fmla="*/ 187 w 441"/>
                <a:gd name="T31" fmla="*/ 105 h 167"/>
                <a:gd name="T32" fmla="*/ 206 w 441"/>
                <a:gd name="T33" fmla="*/ 84 h 167"/>
                <a:gd name="T34" fmla="*/ 208 w 441"/>
                <a:gd name="T35" fmla="*/ 83 h 167"/>
                <a:gd name="T36" fmla="*/ 213 w 441"/>
                <a:gd name="T37" fmla="*/ 77 h 167"/>
                <a:gd name="T38" fmla="*/ 222 w 441"/>
                <a:gd name="T39" fmla="*/ 70 h 167"/>
                <a:gd name="T40" fmla="*/ 234 w 441"/>
                <a:gd name="T41" fmla="*/ 62 h 167"/>
                <a:gd name="T42" fmla="*/ 246 w 441"/>
                <a:gd name="T43" fmla="*/ 53 h 167"/>
                <a:gd name="T44" fmla="*/ 262 w 441"/>
                <a:gd name="T45" fmla="*/ 43 h 167"/>
                <a:gd name="T46" fmla="*/ 280 w 441"/>
                <a:gd name="T47" fmla="*/ 33 h 167"/>
                <a:gd name="T48" fmla="*/ 298 w 441"/>
                <a:gd name="T49" fmla="*/ 25 h 167"/>
                <a:gd name="T50" fmla="*/ 318 w 441"/>
                <a:gd name="T51" fmla="*/ 20 h 167"/>
                <a:gd name="T52" fmla="*/ 337 w 441"/>
                <a:gd name="T53" fmla="*/ 15 h 167"/>
                <a:gd name="T54" fmla="*/ 357 w 441"/>
                <a:gd name="T55" fmla="*/ 15 h 167"/>
                <a:gd name="T56" fmla="*/ 375 w 441"/>
                <a:gd name="T57" fmla="*/ 18 h 167"/>
                <a:gd name="T58" fmla="*/ 394 w 441"/>
                <a:gd name="T59" fmla="*/ 25 h 167"/>
                <a:gd name="T60" fmla="*/ 411 w 441"/>
                <a:gd name="T61" fmla="*/ 39 h 167"/>
                <a:gd name="T62" fmla="*/ 427 w 441"/>
                <a:gd name="T63" fmla="*/ 59 h 167"/>
                <a:gd name="T64" fmla="*/ 441 w 441"/>
                <a:gd name="T65" fmla="*/ 84 h 167"/>
                <a:gd name="T66" fmla="*/ 441 w 441"/>
                <a:gd name="T67" fmla="*/ 82 h 167"/>
                <a:gd name="T68" fmla="*/ 438 w 441"/>
                <a:gd name="T69" fmla="*/ 76 h 167"/>
                <a:gd name="T70" fmla="*/ 435 w 441"/>
                <a:gd name="T71" fmla="*/ 68 h 167"/>
                <a:gd name="T72" fmla="*/ 430 w 441"/>
                <a:gd name="T73" fmla="*/ 58 h 167"/>
                <a:gd name="T74" fmla="*/ 423 w 441"/>
                <a:gd name="T75" fmla="*/ 46 h 167"/>
                <a:gd name="T76" fmla="*/ 415 w 441"/>
                <a:gd name="T77" fmla="*/ 33 h 167"/>
                <a:gd name="T78" fmla="*/ 405 w 441"/>
                <a:gd name="T79" fmla="*/ 23 h 167"/>
                <a:gd name="T80" fmla="*/ 391 w 441"/>
                <a:gd name="T81" fmla="*/ 13 h 167"/>
                <a:gd name="T82" fmla="*/ 375 w 441"/>
                <a:gd name="T83" fmla="*/ 5 h 167"/>
                <a:gd name="T84" fmla="*/ 357 w 441"/>
                <a:gd name="T85" fmla="*/ 0 h 167"/>
                <a:gd name="T86" fmla="*/ 336 w 441"/>
                <a:gd name="T87" fmla="*/ 0 h 167"/>
                <a:gd name="T88" fmla="*/ 311 w 441"/>
                <a:gd name="T89" fmla="*/ 3 h 167"/>
                <a:gd name="T90" fmla="*/ 283 w 441"/>
                <a:gd name="T91" fmla="*/ 13 h 167"/>
                <a:gd name="T92" fmla="*/ 252 w 441"/>
                <a:gd name="T93" fmla="*/ 29 h 167"/>
                <a:gd name="T94" fmla="*/ 216 w 441"/>
                <a:gd name="T95" fmla="*/ 52 h 167"/>
                <a:gd name="T96" fmla="*/ 177 w 441"/>
                <a:gd name="T97" fmla="*/ 83 h 167"/>
                <a:gd name="T98" fmla="*/ 173 w 441"/>
                <a:gd name="T99" fmla="*/ 88 h 167"/>
                <a:gd name="T100" fmla="*/ 161 w 441"/>
                <a:gd name="T101" fmla="*/ 99 h 167"/>
                <a:gd name="T102" fmla="*/ 141 w 441"/>
                <a:gd name="T103" fmla="*/ 115 h 167"/>
                <a:gd name="T104" fmla="*/ 118 w 441"/>
                <a:gd name="T105" fmla="*/ 134 h 167"/>
                <a:gd name="T106" fmla="*/ 91 w 441"/>
                <a:gd name="T107" fmla="*/ 149 h 167"/>
                <a:gd name="T108" fmla="*/ 61 w 441"/>
                <a:gd name="T109" fmla="*/ 160 h 167"/>
                <a:gd name="T110" fmla="*/ 30 w 441"/>
                <a:gd name="T111" fmla="*/ 164 h 167"/>
                <a:gd name="T112" fmla="*/ 0 w 441"/>
                <a:gd name="T113" fmla="*/ 15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1" h="167">
                  <a:moveTo>
                    <a:pt x="0" y="157"/>
                  </a:moveTo>
                  <a:lnTo>
                    <a:pt x="1" y="157"/>
                  </a:lnTo>
                  <a:lnTo>
                    <a:pt x="4" y="159"/>
                  </a:lnTo>
                  <a:lnTo>
                    <a:pt x="10" y="160"/>
                  </a:lnTo>
                  <a:lnTo>
                    <a:pt x="18" y="162"/>
                  </a:lnTo>
                  <a:lnTo>
                    <a:pt x="27" y="165"/>
                  </a:lnTo>
                  <a:lnTo>
                    <a:pt x="39" y="166"/>
                  </a:lnTo>
                  <a:lnTo>
                    <a:pt x="52" y="167"/>
                  </a:lnTo>
                  <a:lnTo>
                    <a:pt x="65" y="166"/>
                  </a:lnTo>
                  <a:lnTo>
                    <a:pt x="80" y="165"/>
                  </a:lnTo>
                  <a:lnTo>
                    <a:pt x="97" y="161"/>
                  </a:lnTo>
                  <a:lnTo>
                    <a:pt x="114" y="156"/>
                  </a:lnTo>
                  <a:lnTo>
                    <a:pt x="131" y="148"/>
                  </a:lnTo>
                  <a:lnTo>
                    <a:pt x="149" y="136"/>
                  </a:lnTo>
                  <a:lnTo>
                    <a:pt x="168" y="122"/>
                  </a:lnTo>
                  <a:lnTo>
                    <a:pt x="187" y="105"/>
                  </a:lnTo>
                  <a:lnTo>
                    <a:pt x="206" y="84"/>
                  </a:lnTo>
                  <a:lnTo>
                    <a:pt x="208" y="83"/>
                  </a:lnTo>
                  <a:lnTo>
                    <a:pt x="213" y="77"/>
                  </a:lnTo>
                  <a:lnTo>
                    <a:pt x="222" y="70"/>
                  </a:lnTo>
                  <a:lnTo>
                    <a:pt x="234" y="62"/>
                  </a:lnTo>
                  <a:lnTo>
                    <a:pt x="246" y="53"/>
                  </a:lnTo>
                  <a:lnTo>
                    <a:pt x="262" y="43"/>
                  </a:lnTo>
                  <a:lnTo>
                    <a:pt x="280" y="33"/>
                  </a:lnTo>
                  <a:lnTo>
                    <a:pt x="298" y="25"/>
                  </a:lnTo>
                  <a:lnTo>
                    <a:pt x="318" y="20"/>
                  </a:lnTo>
                  <a:lnTo>
                    <a:pt x="337" y="15"/>
                  </a:lnTo>
                  <a:lnTo>
                    <a:pt x="357" y="15"/>
                  </a:lnTo>
                  <a:lnTo>
                    <a:pt x="375" y="18"/>
                  </a:lnTo>
                  <a:lnTo>
                    <a:pt x="394" y="25"/>
                  </a:lnTo>
                  <a:lnTo>
                    <a:pt x="411" y="39"/>
                  </a:lnTo>
                  <a:lnTo>
                    <a:pt x="427" y="59"/>
                  </a:lnTo>
                  <a:lnTo>
                    <a:pt x="441" y="84"/>
                  </a:lnTo>
                  <a:lnTo>
                    <a:pt x="441" y="82"/>
                  </a:lnTo>
                  <a:lnTo>
                    <a:pt x="438" y="76"/>
                  </a:lnTo>
                  <a:lnTo>
                    <a:pt x="435" y="68"/>
                  </a:lnTo>
                  <a:lnTo>
                    <a:pt x="430" y="58"/>
                  </a:lnTo>
                  <a:lnTo>
                    <a:pt x="423" y="46"/>
                  </a:lnTo>
                  <a:lnTo>
                    <a:pt x="415" y="33"/>
                  </a:lnTo>
                  <a:lnTo>
                    <a:pt x="405" y="23"/>
                  </a:lnTo>
                  <a:lnTo>
                    <a:pt x="391" y="13"/>
                  </a:lnTo>
                  <a:lnTo>
                    <a:pt x="375" y="5"/>
                  </a:lnTo>
                  <a:lnTo>
                    <a:pt x="357" y="0"/>
                  </a:lnTo>
                  <a:lnTo>
                    <a:pt x="336" y="0"/>
                  </a:lnTo>
                  <a:lnTo>
                    <a:pt x="311" y="3"/>
                  </a:lnTo>
                  <a:lnTo>
                    <a:pt x="283" y="13"/>
                  </a:lnTo>
                  <a:lnTo>
                    <a:pt x="252" y="29"/>
                  </a:lnTo>
                  <a:lnTo>
                    <a:pt x="216" y="52"/>
                  </a:lnTo>
                  <a:lnTo>
                    <a:pt x="177" y="83"/>
                  </a:lnTo>
                  <a:lnTo>
                    <a:pt x="173" y="88"/>
                  </a:lnTo>
                  <a:lnTo>
                    <a:pt x="161" y="99"/>
                  </a:lnTo>
                  <a:lnTo>
                    <a:pt x="141" y="115"/>
                  </a:lnTo>
                  <a:lnTo>
                    <a:pt x="118" y="134"/>
                  </a:lnTo>
                  <a:lnTo>
                    <a:pt x="91" y="149"/>
                  </a:lnTo>
                  <a:lnTo>
                    <a:pt x="61" y="160"/>
                  </a:lnTo>
                  <a:lnTo>
                    <a:pt x="30" y="164"/>
                  </a:lnTo>
                  <a:lnTo>
                    <a:pt x="0" y="1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5997" name="Freeform 29">
              <a:extLst>
                <a:ext uri="{FF2B5EF4-FFF2-40B4-BE49-F238E27FC236}">
                  <a16:creationId xmlns:a16="http://schemas.microsoft.com/office/drawing/2014/main" id="{EBA5D6EB-80D8-C0FB-4FEA-80A9913437C7}"/>
                </a:ext>
              </a:extLst>
            </p:cNvPr>
            <p:cNvSpPr>
              <a:spLocks/>
            </p:cNvSpPr>
            <p:nvPr/>
          </p:nvSpPr>
          <p:spPr bwMode="auto">
            <a:xfrm>
              <a:off x="5843" y="2511"/>
              <a:ext cx="82" cy="5"/>
            </a:xfrm>
            <a:custGeom>
              <a:avLst/>
              <a:gdLst>
                <a:gd name="T0" fmla="*/ 163 w 163"/>
                <a:gd name="T1" fmla="*/ 12 h 12"/>
                <a:gd name="T2" fmla="*/ 159 w 163"/>
                <a:gd name="T3" fmla="*/ 10 h 12"/>
                <a:gd name="T4" fmla="*/ 145 w 163"/>
                <a:gd name="T5" fmla="*/ 9 h 12"/>
                <a:gd name="T6" fmla="*/ 124 w 163"/>
                <a:gd name="T7" fmla="*/ 6 h 12"/>
                <a:gd name="T8" fmla="*/ 100 w 163"/>
                <a:gd name="T9" fmla="*/ 3 h 12"/>
                <a:gd name="T10" fmla="*/ 72 w 163"/>
                <a:gd name="T11" fmla="*/ 1 h 12"/>
                <a:gd name="T12" fmla="*/ 46 w 163"/>
                <a:gd name="T13" fmla="*/ 0 h 12"/>
                <a:gd name="T14" fmla="*/ 20 w 163"/>
                <a:gd name="T15" fmla="*/ 0 h 12"/>
                <a:gd name="T16" fmla="*/ 0 w 163"/>
                <a:gd name="T17" fmla="*/ 2 h 12"/>
                <a:gd name="T18" fmla="*/ 7 w 163"/>
                <a:gd name="T19" fmla="*/ 2 h 12"/>
                <a:gd name="T20" fmla="*/ 25 w 163"/>
                <a:gd name="T21" fmla="*/ 5 h 12"/>
                <a:gd name="T22" fmla="*/ 50 w 163"/>
                <a:gd name="T23" fmla="*/ 6 h 12"/>
                <a:gd name="T24" fmla="*/ 80 w 163"/>
                <a:gd name="T25" fmla="*/ 8 h 12"/>
                <a:gd name="T26" fmla="*/ 109 w 163"/>
                <a:gd name="T27" fmla="*/ 9 h 12"/>
                <a:gd name="T28" fmla="*/ 136 w 163"/>
                <a:gd name="T29" fmla="*/ 12 h 12"/>
                <a:gd name="T30" fmla="*/ 155 w 163"/>
                <a:gd name="T31" fmla="*/ 12 h 12"/>
                <a:gd name="T32" fmla="*/ 163 w 163"/>
                <a:gd name="T3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3" h="12">
                  <a:moveTo>
                    <a:pt x="163" y="12"/>
                  </a:moveTo>
                  <a:lnTo>
                    <a:pt x="159" y="10"/>
                  </a:lnTo>
                  <a:lnTo>
                    <a:pt x="145" y="9"/>
                  </a:lnTo>
                  <a:lnTo>
                    <a:pt x="124" y="6"/>
                  </a:lnTo>
                  <a:lnTo>
                    <a:pt x="100" y="3"/>
                  </a:lnTo>
                  <a:lnTo>
                    <a:pt x="72" y="1"/>
                  </a:lnTo>
                  <a:lnTo>
                    <a:pt x="46" y="0"/>
                  </a:lnTo>
                  <a:lnTo>
                    <a:pt x="20" y="0"/>
                  </a:lnTo>
                  <a:lnTo>
                    <a:pt x="0" y="2"/>
                  </a:lnTo>
                  <a:lnTo>
                    <a:pt x="7" y="2"/>
                  </a:lnTo>
                  <a:lnTo>
                    <a:pt x="25" y="5"/>
                  </a:lnTo>
                  <a:lnTo>
                    <a:pt x="50" y="6"/>
                  </a:lnTo>
                  <a:lnTo>
                    <a:pt x="80" y="8"/>
                  </a:lnTo>
                  <a:lnTo>
                    <a:pt x="109" y="9"/>
                  </a:lnTo>
                  <a:lnTo>
                    <a:pt x="136" y="12"/>
                  </a:lnTo>
                  <a:lnTo>
                    <a:pt x="155" y="12"/>
                  </a:lnTo>
                  <a:lnTo>
                    <a:pt x="163"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5998" name="Freeform 30">
              <a:extLst>
                <a:ext uri="{FF2B5EF4-FFF2-40B4-BE49-F238E27FC236}">
                  <a16:creationId xmlns:a16="http://schemas.microsoft.com/office/drawing/2014/main" id="{30C0B403-E580-5C45-2C2C-42662DD42D6F}"/>
                </a:ext>
              </a:extLst>
            </p:cNvPr>
            <p:cNvSpPr>
              <a:spLocks/>
            </p:cNvSpPr>
            <p:nvPr/>
          </p:nvSpPr>
          <p:spPr bwMode="auto">
            <a:xfrm>
              <a:off x="5749" y="2509"/>
              <a:ext cx="79" cy="85"/>
            </a:xfrm>
            <a:custGeom>
              <a:avLst/>
              <a:gdLst>
                <a:gd name="T0" fmla="*/ 158 w 158"/>
                <a:gd name="T1" fmla="*/ 0 h 169"/>
                <a:gd name="T2" fmla="*/ 150 w 158"/>
                <a:gd name="T3" fmla="*/ 0 h 169"/>
                <a:gd name="T4" fmla="*/ 130 w 158"/>
                <a:gd name="T5" fmla="*/ 3 h 169"/>
                <a:gd name="T6" fmla="*/ 103 w 158"/>
                <a:gd name="T7" fmla="*/ 10 h 169"/>
                <a:gd name="T8" fmla="*/ 73 w 158"/>
                <a:gd name="T9" fmla="*/ 22 h 169"/>
                <a:gd name="T10" fmla="*/ 42 w 158"/>
                <a:gd name="T11" fmla="*/ 42 h 169"/>
                <a:gd name="T12" fmla="*/ 17 w 158"/>
                <a:gd name="T13" fmla="*/ 72 h 169"/>
                <a:gd name="T14" fmla="*/ 1 w 158"/>
                <a:gd name="T15" fmla="*/ 114 h 169"/>
                <a:gd name="T16" fmla="*/ 0 w 158"/>
                <a:gd name="T17" fmla="*/ 169 h 169"/>
                <a:gd name="T18" fmla="*/ 0 w 158"/>
                <a:gd name="T19" fmla="*/ 162 h 169"/>
                <a:gd name="T20" fmla="*/ 1 w 158"/>
                <a:gd name="T21" fmla="*/ 145 h 169"/>
                <a:gd name="T22" fmla="*/ 7 w 158"/>
                <a:gd name="T23" fmla="*/ 121 h 169"/>
                <a:gd name="T24" fmla="*/ 17 w 158"/>
                <a:gd name="T25" fmla="*/ 92 h 169"/>
                <a:gd name="T26" fmla="*/ 36 w 158"/>
                <a:gd name="T27" fmla="*/ 62 h 169"/>
                <a:gd name="T28" fmla="*/ 63 w 158"/>
                <a:gd name="T29" fmla="*/ 34 h 169"/>
                <a:gd name="T30" fmla="*/ 104 w 158"/>
                <a:gd name="T31" fmla="*/ 12 h 169"/>
                <a:gd name="T32" fmla="*/ 158 w 158"/>
                <a:gd name="T3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169">
                  <a:moveTo>
                    <a:pt x="158" y="0"/>
                  </a:moveTo>
                  <a:lnTo>
                    <a:pt x="150" y="0"/>
                  </a:lnTo>
                  <a:lnTo>
                    <a:pt x="130" y="3"/>
                  </a:lnTo>
                  <a:lnTo>
                    <a:pt x="103" y="10"/>
                  </a:lnTo>
                  <a:lnTo>
                    <a:pt x="73" y="22"/>
                  </a:lnTo>
                  <a:lnTo>
                    <a:pt x="42" y="42"/>
                  </a:lnTo>
                  <a:lnTo>
                    <a:pt x="17" y="72"/>
                  </a:lnTo>
                  <a:lnTo>
                    <a:pt x="1" y="114"/>
                  </a:lnTo>
                  <a:lnTo>
                    <a:pt x="0" y="169"/>
                  </a:lnTo>
                  <a:lnTo>
                    <a:pt x="0" y="162"/>
                  </a:lnTo>
                  <a:lnTo>
                    <a:pt x="1" y="145"/>
                  </a:lnTo>
                  <a:lnTo>
                    <a:pt x="7" y="121"/>
                  </a:lnTo>
                  <a:lnTo>
                    <a:pt x="17" y="92"/>
                  </a:lnTo>
                  <a:lnTo>
                    <a:pt x="36" y="62"/>
                  </a:lnTo>
                  <a:lnTo>
                    <a:pt x="63" y="34"/>
                  </a:lnTo>
                  <a:lnTo>
                    <a:pt x="104" y="12"/>
                  </a:lnTo>
                  <a:lnTo>
                    <a:pt x="1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5999" name="Freeform 31">
              <a:extLst>
                <a:ext uri="{FF2B5EF4-FFF2-40B4-BE49-F238E27FC236}">
                  <a16:creationId xmlns:a16="http://schemas.microsoft.com/office/drawing/2014/main" id="{F6F388F4-ADAE-B6C5-9C48-07C3E3A8AA24}"/>
                </a:ext>
              </a:extLst>
            </p:cNvPr>
            <p:cNvSpPr>
              <a:spLocks/>
            </p:cNvSpPr>
            <p:nvPr/>
          </p:nvSpPr>
          <p:spPr bwMode="auto">
            <a:xfrm>
              <a:off x="5582" y="2468"/>
              <a:ext cx="154" cy="717"/>
            </a:xfrm>
            <a:custGeom>
              <a:avLst/>
              <a:gdLst>
                <a:gd name="T0" fmla="*/ 0 w 308"/>
                <a:gd name="T1" fmla="*/ 0 h 1432"/>
                <a:gd name="T2" fmla="*/ 308 w 308"/>
                <a:gd name="T3" fmla="*/ 98 h 1432"/>
                <a:gd name="T4" fmla="*/ 307 w 308"/>
                <a:gd name="T5" fmla="*/ 300 h 1432"/>
                <a:gd name="T6" fmla="*/ 303 w 308"/>
                <a:gd name="T7" fmla="*/ 746 h 1432"/>
                <a:gd name="T8" fmla="*/ 295 w 308"/>
                <a:gd name="T9" fmla="*/ 1202 h 1432"/>
                <a:gd name="T10" fmla="*/ 281 w 308"/>
                <a:gd name="T11" fmla="*/ 1432 h 1432"/>
                <a:gd name="T12" fmla="*/ 279 w 308"/>
                <a:gd name="T13" fmla="*/ 1430 h 1432"/>
                <a:gd name="T14" fmla="*/ 274 w 308"/>
                <a:gd name="T15" fmla="*/ 1425 h 1432"/>
                <a:gd name="T16" fmla="*/ 265 w 308"/>
                <a:gd name="T17" fmla="*/ 1416 h 1432"/>
                <a:gd name="T18" fmla="*/ 254 w 308"/>
                <a:gd name="T19" fmla="*/ 1405 h 1432"/>
                <a:gd name="T20" fmla="*/ 240 w 308"/>
                <a:gd name="T21" fmla="*/ 1391 h 1432"/>
                <a:gd name="T22" fmla="*/ 224 w 308"/>
                <a:gd name="T23" fmla="*/ 1376 h 1432"/>
                <a:gd name="T24" fmla="*/ 205 w 308"/>
                <a:gd name="T25" fmla="*/ 1359 h 1432"/>
                <a:gd name="T26" fmla="*/ 186 w 308"/>
                <a:gd name="T27" fmla="*/ 1341 h 1432"/>
                <a:gd name="T28" fmla="*/ 166 w 308"/>
                <a:gd name="T29" fmla="*/ 1323 h 1432"/>
                <a:gd name="T30" fmla="*/ 144 w 308"/>
                <a:gd name="T31" fmla="*/ 1304 h 1432"/>
                <a:gd name="T32" fmla="*/ 123 w 308"/>
                <a:gd name="T33" fmla="*/ 1286 h 1432"/>
                <a:gd name="T34" fmla="*/ 102 w 308"/>
                <a:gd name="T35" fmla="*/ 1269 h 1432"/>
                <a:gd name="T36" fmla="*/ 81 w 308"/>
                <a:gd name="T37" fmla="*/ 1253 h 1432"/>
                <a:gd name="T38" fmla="*/ 61 w 308"/>
                <a:gd name="T39" fmla="*/ 1239 h 1432"/>
                <a:gd name="T40" fmla="*/ 42 w 308"/>
                <a:gd name="T41" fmla="*/ 1226 h 1432"/>
                <a:gd name="T42" fmla="*/ 24 w 308"/>
                <a:gd name="T43" fmla="*/ 1216 h 1432"/>
                <a:gd name="T44" fmla="*/ 24 w 308"/>
                <a:gd name="T45" fmla="*/ 1166 h 1432"/>
                <a:gd name="T46" fmla="*/ 26 w 308"/>
                <a:gd name="T47" fmla="*/ 1034 h 1432"/>
                <a:gd name="T48" fmla="*/ 27 w 308"/>
                <a:gd name="T49" fmla="*/ 847 h 1432"/>
                <a:gd name="T50" fmla="*/ 27 w 308"/>
                <a:gd name="T51" fmla="*/ 630 h 1432"/>
                <a:gd name="T52" fmla="*/ 24 w 308"/>
                <a:gd name="T53" fmla="*/ 411 h 1432"/>
                <a:gd name="T54" fmla="*/ 20 w 308"/>
                <a:gd name="T55" fmla="*/ 215 h 1432"/>
                <a:gd name="T56" fmla="*/ 12 w 308"/>
                <a:gd name="T57" fmla="*/ 69 h 1432"/>
                <a:gd name="T58" fmla="*/ 0 w 308"/>
                <a:gd name="T59" fmla="*/ 0 h 1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8" h="1432">
                  <a:moveTo>
                    <a:pt x="0" y="0"/>
                  </a:moveTo>
                  <a:lnTo>
                    <a:pt x="308" y="98"/>
                  </a:lnTo>
                  <a:lnTo>
                    <a:pt x="307" y="300"/>
                  </a:lnTo>
                  <a:lnTo>
                    <a:pt x="303" y="746"/>
                  </a:lnTo>
                  <a:lnTo>
                    <a:pt x="295" y="1202"/>
                  </a:lnTo>
                  <a:lnTo>
                    <a:pt x="281" y="1432"/>
                  </a:lnTo>
                  <a:lnTo>
                    <a:pt x="279" y="1430"/>
                  </a:lnTo>
                  <a:lnTo>
                    <a:pt x="274" y="1425"/>
                  </a:lnTo>
                  <a:lnTo>
                    <a:pt x="265" y="1416"/>
                  </a:lnTo>
                  <a:lnTo>
                    <a:pt x="254" y="1405"/>
                  </a:lnTo>
                  <a:lnTo>
                    <a:pt x="240" y="1391"/>
                  </a:lnTo>
                  <a:lnTo>
                    <a:pt x="224" y="1376"/>
                  </a:lnTo>
                  <a:lnTo>
                    <a:pt x="205" y="1359"/>
                  </a:lnTo>
                  <a:lnTo>
                    <a:pt x="186" y="1341"/>
                  </a:lnTo>
                  <a:lnTo>
                    <a:pt x="166" y="1323"/>
                  </a:lnTo>
                  <a:lnTo>
                    <a:pt x="144" y="1304"/>
                  </a:lnTo>
                  <a:lnTo>
                    <a:pt x="123" y="1286"/>
                  </a:lnTo>
                  <a:lnTo>
                    <a:pt x="102" y="1269"/>
                  </a:lnTo>
                  <a:lnTo>
                    <a:pt x="81" y="1253"/>
                  </a:lnTo>
                  <a:lnTo>
                    <a:pt x="61" y="1239"/>
                  </a:lnTo>
                  <a:lnTo>
                    <a:pt x="42" y="1226"/>
                  </a:lnTo>
                  <a:lnTo>
                    <a:pt x="24" y="1216"/>
                  </a:lnTo>
                  <a:lnTo>
                    <a:pt x="24" y="1166"/>
                  </a:lnTo>
                  <a:lnTo>
                    <a:pt x="26" y="1034"/>
                  </a:lnTo>
                  <a:lnTo>
                    <a:pt x="27" y="847"/>
                  </a:lnTo>
                  <a:lnTo>
                    <a:pt x="27" y="630"/>
                  </a:lnTo>
                  <a:lnTo>
                    <a:pt x="24" y="411"/>
                  </a:lnTo>
                  <a:lnTo>
                    <a:pt x="20" y="215"/>
                  </a:lnTo>
                  <a:lnTo>
                    <a:pt x="12" y="69"/>
                  </a:lnTo>
                  <a:lnTo>
                    <a:pt x="0" y="0"/>
                  </a:lnTo>
                  <a:close/>
                </a:path>
              </a:pathLst>
            </a:custGeom>
            <a:solidFill>
              <a:srgbClr val="5454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6000" name="Freeform 32">
              <a:extLst>
                <a:ext uri="{FF2B5EF4-FFF2-40B4-BE49-F238E27FC236}">
                  <a16:creationId xmlns:a16="http://schemas.microsoft.com/office/drawing/2014/main" id="{4141F650-E103-325B-B8D3-B8B4D9F93A34}"/>
                </a:ext>
              </a:extLst>
            </p:cNvPr>
            <p:cNvSpPr>
              <a:spLocks/>
            </p:cNvSpPr>
            <p:nvPr/>
          </p:nvSpPr>
          <p:spPr bwMode="auto">
            <a:xfrm>
              <a:off x="5876" y="2536"/>
              <a:ext cx="80" cy="176"/>
            </a:xfrm>
            <a:custGeom>
              <a:avLst/>
              <a:gdLst>
                <a:gd name="T0" fmla="*/ 60 w 160"/>
                <a:gd name="T1" fmla="*/ 0 h 352"/>
                <a:gd name="T2" fmla="*/ 63 w 160"/>
                <a:gd name="T3" fmla="*/ 2 h 352"/>
                <a:gd name="T4" fmla="*/ 71 w 160"/>
                <a:gd name="T5" fmla="*/ 9 h 352"/>
                <a:gd name="T6" fmla="*/ 82 w 160"/>
                <a:gd name="T7" fmla="*/ 20 h 352"/>
                <a:gd name="T8" fmla="*/ 96 w 160"/>
                <a:gd name="T9" fmla="*/ 35 h 352"/>
                <a:gd name="T10" fmla="*/ 111 w 160"/>
                <a:gd name="T11" fmla="*/ 54 h 352"/>
                <a:gd name="T12" fmla="*/ 126 w 160"/>
                <a:gd name="T13" fmla="*/ 75 h 352"/>
                <a:gd name="T14" fmla="*/ 140 w 160"/>
                <a:gd name="T15" fmla="*/ 98 h 352"/>
                <a:gd name="T16" fmla="*/ 151 w 160"/>
                <a:gd name="T17" fmla="*/ 124 h 352"/>
                <a:gd name="T18" fmla="*/ 158 w 160"/>
                <a:gd name="T19" fmla="*/ 151 h 352"/>
                <a:gd name="T20" fmla="*/ 160 w 160"/>
                <a:gd name="T21" fmla="*/ 180 h 352"/>
                <a:gd name="T22" fmla="*/ 157 w 160"/>
                <a:gd name="T23" fmla="*/ 208 h 352"/>
                <a:gd name="T24" fmla="*/ 145 w 160"/>
                <a:gd name="T25" fmla="*/ 238 h 352"/>
                <a:gd name="T26" fmla="*/ 125 w 160"/>
                <a:gd name="T27" fmla="*/ 268 h 352"/>
                <a:gd name="T28" fmla="*/ 95 w 160"/>
                <a:gd name="T29" fmla="*/ 297 h 352"/>
                <a:gd name="T30" fmla="*/ 54 w 160"/>
                <a:gd name="T31" fmla="*/ 326 h 352"/>
                <a:gd name="T32" fmla="*/ 0 w 160"/>
                <a:gd name="T33" fmla="*/ 352 h 352"/>
                <a:gd name="T34" fmla="*/ 4 w 160"/>
                <a:gd name="T35" fmla="*/ 351 h 352"/>
                <a:gd name="T36" fmla="*/ 11 w 160"/>
                <a:gd name="T37" fmla="*/ 348 h 352"/>
                <a:gd name="T38" fmla="*/ 23 w 160"/>
                <a:gd name="T39" fmla="*/ 341 h 352"/>
                <a:gd name="T40" fmla="*/ 38 w 160"/>
                <a:gd name="T41" fmla="*/ 332 h 352"/>
                <a:gd name="T42" fmla="*/ 56 w 160"/>
                <a:gd name="T43" fmla="*/ 320 h 352"/>
                <a:gd name="T44" fmla="*/ 73 w 160"/>
                <a:gd name="T45" fmla="*/ 306 h 352"/>
                <a:gd name="T46" fmla="*/ 90 w 160"/>
                <a:gd name="T47" fmla="*/ 289 h 352"/>
                <a:gd name="T48" fmla="*/ 106 w 160"/>
                <a:gd name="T49" fmla="*/ 268 h 352"/>
                <a:gd name="T50" fmla="*/ 120 w 160"/>
                <a:gd name="T51" fmla="*/ 245 h 352"/>
                <a:gd name="T52" fmla="*/ 130 w 160"/>
                <a:gd name="T53" fmla="*/ 220 h 352"/>
                <a:gd name="T54" fmla="*/ 136 w 160"/>
                <a:gd name="T55" fmla="*/ 191 h 352"/>
                <a:gd name="T56" fmla="*/ 136 w 160"/>
                <a:gd name="T57" fmla="*/ 159 h 352"/>
                <a:gd name="T58" fmla="*/ 130 w 160"/>
                <a:gd name="T59" fmla="*/ 124 h 352"/>
                <a:gd name="T60" fmla="*/ 115 w 160"/>
                <a:gd name="T61" fmla="*/ 86 h 352"/>
                <a:gd name="T62" fmla="*/ 92 w 160"/>
                <a:gd name="T63" fmla="*/ 45 h 352"/>
                <a:gd name="T64" fmla="*/ 60 w 160"/>
                <a:gd name="T65"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352">
                  <a:moveTo>
                    <a:pt x="60" y="0"/>
                  </a:moveTo>
                  <a:lnTo>
                    <a:pt x="63" y="2"/>
                  </a:lnTo>
                  <a:lnTo>
                    <a:pt x="71" y="9"/>
                  </a:lnTo>
                  <a:lnTo>
                    <a:pt x="82" y="20"/>
                  </a:lnTo>
                  <a:lnTo>
                    <a:pt x="96" y="35"/>
                  </a:lnTo>
                  <a:lnTo>
                    <a:pt x="111" y="54"/>
                  </a:lnTo>
                  <a:lnTo>
                    <a:pt x="126" y="75"/>
                  </a:lnTo>
                  <a:lnTo>
                    <a:pt x="140" y="98"/>
                  </a:lnTo>
                  <a:lnTo>
                    <a:pt x="151" y="124"/>
                  </a:lnTo>
                  <a:lnTo>
                    <a:pt x="158" y="151"/>
                  </a:lnTo>
                  <a:lnTo>
                    <a:pt x="160" y="180"/>
                  </a:lnTo>
                  <a:lnTo>
                    <a:pt x="157" y="208"/>
                  </a:lnTo>
                  <a:lnTo>
                    <a:pt x="145" y="238"/>
                  </a:lnTo>
                  <a:lnTo>
                    <a:pt x="125" y="268"/>
                  </a:lnTo>
                  <a:lnTo>
                    <a:pt x="95" y="297"/>
                  </a:lnTo>
                  <a:lnTo>
                    <a:pt x="54" y="326"/>
                  </a:lnTo>
                  <a:lnTo>
                    <a:pt x="0" y="352"/>
                  </a:lnTo>
                  <a:lnTo>
                    <a:pt x="4" y="351"/>
                  </a:lnTo>
                  <a:lnTo>
                    <a:pt x="11" y="348"/>
                  </a:lnTo>
                  <a:lnTo>
                    <a:pt x="23" y="341"/>
                  </a:lnTo>
                  <a:lnTo>
                    <a:pt x="38" y="332"/>
                  </a:lnTo>
                  <a:lnTo>
                    <a:pt x="56" y="320"/>
                  </a:lnTo>
                  <a:lnTo>
                    <a:pt x="73" y="306"/>
                  </a:lnTo>
                  <a:lnTo>
                    <a:pt x="90" y="289"/>
                  </a:lnTo>
                  <a:lnTo>
                    <a:pt x="106" y="268"/>
                  </a:lnTo>
                  <a:lnTo>
                    <a:pt x="120" y="245"/>
                  </a:lnTo>
                  <a:lnTo>
                    <a:pt x="130" y="220"/>
                  </a:lnTo>
                  <a:lnTo>
                    <a:pt x="136" y="191"/>
                  </a:lnTo>
                  <a:lnTo>
                    <a:pt x="136" y="159"/>
                  </a:lnTo>
                  <a:lnTo>
                    <a:pt x="130" y="124"/>
                  </a:lnTo>
                  <a:lnTo>
                    <a:pt x="115" y="86"/>
                  </a:lnTo>
                  <a:lnTo>
                    <a:pt x="92" y="45"/>
                  </a:lnTo>
                  <a:lnTo>
                    <a:pt x="6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6001" name="Freeform 33">
              <a:extLst>
                <a:ext uri="{FF2B5EF4-FFF2-40B4-BE49-F238E27FC236}">
                  <a16:creationId xmlns:a16="http://schemas.microsoft.com/office/drawing/2014/main" id="{C782FB19-1F41-5881-D011-F1F920F4463E}"/>
                </a:ext>
              </a:extLst>
            </p:cNvPr>
            <p:cNvSpPr>
              <a:spLocks/>
            </p:cNvSpPr>
            <p:nvPr/>
          </p:nvSpPr>
          <p:spPr bwMode="auto">
            <a:xfrm>
              <a:off x="5878" y="2754"/>
              <a:ext cx="80" cy="176"/>
            </a:xfrm>
            <a:custGeom>
              <a:avLst/>
              <a:gdLst>
                <a:gd name="T0" fmla="*/ 60 w 160"/>
                <a:gd name="T1" fmla="*/ 0 h 353"/>
                <a:gd name="T2" fmla="*/ 62 w 160"/>
                <a:gd name="T3" fmla="*/ 3 h 353"/>
                <a:gd name="T4" fmla="*/ 70 w 160"/>
                <a:gd name="T5" fmla="*/ 10 h 353"/>
                <a:gd name="T6" fmla="*/ 82 w 160"/>
                <a:gd name="T7" fmla="*/ 21 h 353"/>
                <a:gd name="T8" fmla="*/ 96 w 160"/>
                <a:gd name="T9" fmla="*/ 36 h 353"/>
                <a:gd name="T10" fmla="*/ 110 w 160"/>
                <a:gd name="T11" fmla="*/ 55 h 353"/>
                <a:gd name="T12" fmla="*/ 125 w 160"/>
                <a:gd name="T13" fmla="*/ 75 h 353"/>
                <a:gd name="T14" fmla="*/ 139 w 160"/>
                <a:gd name="T15" fmla="*/ 98 h 353"/>
                <a:gd name="T16" fmla="*/ 150 w 160"/>
                <a:gd name="T17" fmla="*/ 125 h 353"/>
                <a:gd name="T18" fmla="*/ 158 w 160"/>
                <a:gd name="T19" fmla="*/ 151 h 353"/>
                <a:gd name="T20" fmla="*/ 160 w 160"/>
                <a:gd name="T21" fmla="*/ 180 h 353"/>
                <a:gd name="T22" fmla="*/ 155 w 160"/>
                <a:gd name="T23" fmla="*/ 209 h 353"/>
                <a:gd name="T24" fmla="*/ 144 w 160"/>
                <a:gd name="T25" fmla="*/ 239 h 353"/>
                <a:gd name="T26" fmla="*/ 124 w 160"/>
                <a:gd name="T27" fmla="*/ 269 h 353"/>
                <a:gd name="T28" fmla="*/ 94 w 160"/>
                <a:gd name="T29" fmla="*/ 298 h 353"/>
                <a:gd name="T30" fmla="*/ 53 w 160"/>
                <a:gd name="T31" fmla="*/ 326 h 353"/>
                <a:gd name="T32" fmla="*/ 0 w 160"/>
                <a:gd name="T33" fmla="*/ 353 h 353"/>
                <a:gd name="T34" fmla="*/ 3 w 160"/>
                <a:gd name="T35" fmla="*/ 352 h 353"/>
                <a:gd name="T36" fmla="*/ 10 w 160"/>
                <a:gd name="T37" fmla="*/ 348 h 353"/>
                <a:gd name="T38" fmla="*/ 23 w 160"/>
                <a:gd name="T39" fmla="*/ 341 h 353"/>
                <a:gd name="T40" fmla="*/ 38 w 160"/>
                <a:gd name="T41" fmla="*/ 332 h 353"/>
                <a:gd name="T42" fmla="*/ 54 w 160"/>
                <a:gd name="T43" fmla="*/ 321 h 353"/>
                <a:gd name="T44" fmla="*/ 73 w 160"/>
                <a:gd name="T45" fmla="*/ 307 h 353"/>
                <a:gd name="T46" fmla="*/ 90 w 160"/>
                <a:gd name="T47" fmla="*/ 290 h 353"/>
                <a:gd name="T48" fmla="*/ 106 w 160"/>
                <a:gd name="T49" fmla="*/ 269 h 353"/>
                <a:gd name="T50" fmla="*/ 120 w 160"/>
                <a:gd name="T51" fmla="*/ 246 h 353"/>
                <a:gd name="T52" fmla="*/ 129 w 160"/>
                <a:gd name="T53" fmla="*/ 220 h 353"/>
                <a:gd name="T54" fmla="*/ 135 w 160"/>
                <a:gd name="T55" fmla="*/ 192 h 353"/>
                <a:gd name="T56" fmla="*/ 136 w 160"/>
                <a:gd name="T57" fmla="*/ 159 h 353"/>
                <a:gd name="T58" fmla="*/ 129 w 160"/>
                <a:gd name="T59" fmla="*/ 125 h 353"/>
                <a:gd name="T60" fmla="*/ 115 w 160"/>
                <a:gd name="T61" fmla="*/ 87 h 353"/>
                <a:gd name="T62" fmla="*/ 92 w 160"/>
                <a:gd name="T63" fmla="*/ 45 h 353"/>
                <a:gd name="T64" fmla="*/ 60 w 160"/>
                <a:gd name="T65" fmla="*/ 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353">
                  <a:moveTo>
                    <a:pt x="60" y="0"/>
                  </a:moveTo>
                  <a:lnTo>
                    <a:pt x="62" y="3"/>
                  </a:lnTo>
                  <a:lnTo>
                    <a:pt x="70" y="10"/>
                  </a:lnTo>
                  <a:lnTo>
                    <a:pt x="82" y="21"/>
                  </a:lnTo>
                  <a:lnTo>
                    <a:pt x="96" y="36"/>
                  </a:lnTo>
                  <a:lnTo>
                    <a:pt x="110" y="55"/>
                  </a:lnTo>
                  <a:lnTo>
                    <a:pt x="125" y="75"/>
                  </a:lnTo>
                  <a:lnTo>
                    <a:pt x="139" y="98"/>
                  </a:lnTo>
                  <a:lnTo>
                    <a:pt x="150" y="125"/>
                  </a:lnTo>
                  <a:lnTo>
                    <a:pt x="158" y="151"/>
                  </a:lnTo>
                  <a:lnTo>
                    <a:pt x="160" y="180"/>
                  </a:lnTo>
                  <a:lnTo>
                    <a:pt x="155" y="209"/>
                  </a:lnTo>
                  <a:lnTo>
                    <a:pt x="144" y="239"/>
                  </a:lnTo>
                  <a:lnTo>
                    <a:pt x="124" y="269"/>
                  </a:lnTo>
                  <a:lnTo>
                    <a:pt x="94" y="298"/>
                  </a:lnTo>
                  <a:lnTo>
                    <a:pt x="53" y="326"/>
                  </a:lnTo>
                  <a:lnTo>
                    <a:pt x="0" y="353"/>
                  </a:lnTo>
                  <a:lnTo>
                    <a:pt x="3" y="352"/>
                  </a:lnTo>
                  <a:lnTo>
                    <a:pt x="10" y="348"/>
                  </a:lnTo>
                  <a:lnTo>
                    <a:pt x="23" y="341"/>
                  </a:lnTo>
                  <a:lnTo>
                    <a:pt x="38" y="332"/>
                  </a:lnTo>
                  <a:lnTo>
                    <a:pt x="54" y="321"/>
                  </a:lnTo>
                  <a:lnTo>
                    <a:pt x="73" y="307"/>
                  </a:lnTo>
                  <a:lnTo>
                    <a:pt x="90" y="290"/>
                  </a:lnTo>
                  <a:lnTo>
                    <a:pt x="106" y="269"/>
                  </a:lnTo>
                  <a:lnTo>
                    <a:pt x="120" y="246"/>
                  </a:lnTo>
                  <a:lnTo>
                    <a:pt x="129" y="220"/>
                  </a:lnTo>
                  <a:lnTo>
                    <a:pt x="135" y="192"/>
                  </a:lnTo>
                  <a:lnTo>
                    <a:pt x="136" y="159"/>
                  </a:lnTo>
                  <a:lnTo>
                    <a:pt x="129" y="125"/>
                  </a:lnTo>
                  <a:lnTo>
                    <a:pt x="115" y="87"/>
                  </a:lnTo>
                  <a:lnTo>
                    <a:pt x="92" y="45"/>
                  </a:lnTo>
                  <a:lnTo>
                    <a:pt x="6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6002" name="Freeform 34">
              <a:extLst>
                <a:ext uri="{FF2B5EF4-FFF2-40B4-BE49-F238E27FC236}">
                  <a16:creationId xmlns:a16="http://schemas.microsoft.com/office/drawing/2014/main" id="{8772481B-BF8C-4065-90FF-B8E3D6ACF8D3}"/>
                </a:ext>
              </a:extLst>
            </p:cNvPr>
            <p:cNvSpPr>
              <a:spLocks/>
            </p:cNvSpPr>
            <p:nvPr/>
          </p:nvSpPr>
          <p:spPr bwMode="auto">
            <a:xfrm>
              <a:off x="5878" y="2965"/>
              <a:ext cx="80" cy="174"/>
            </a:xfrm>
            <a:custGeom>
              <a:avLst/>
              <a:gdLst>
                <a:gd name="T0" fmla="*/ 60 w 160"/>
                <a:gd name="T1" fmla="*/ 0 h 347"/>
                <a:gd name="T2" fmla="*/ 62 w 160"/>
                <a:gd name="T3" fmla="*/ 3 h 347"/>
                <a:gd name="T4" fmla="*/ 70 w 160"/>
                <a:gd name="T5" fmla="*/ 10 h 347"/>
                <a:gd name="T6" fmla="*/ 82 w 160"/>
                <a:gd name="T7" fmla="*/ 21 h 347"/>
                <a:gd name="T8" fmla="*/ 96 w 160"/>
                <a:gd name="T9" fmla="*/ 35 h 347"/>
                <a:gd name="T10" fmla="*/ 110 w 160"/>
                <a:gd name="T11" fmla="*/ 53 h 347"/>
                <a:gd name="T12" fmla="*/ 125 w 160"/>
                <a:gd name="T13" fmla="*/ 74 h 347"/>
                <a:gd name="T14" fmla="*/ 139 w 160"/>
                <a:gd name="T15" fmla="*/ 97 h 347"/>
                <a:gd name="T16" fmla="*/ 150 w 160"/>
                <a:gd name="T17" fmla="*/ 122 h 347"/>
                <a:gd name="T18" fmla="*/ 158 w 160"/>
                <a:gd name="T19" fmla="*/ 149 h 347"/>
                <a:gd name="T20" fmla="*/ 160 w 160"/>
                <a:gd name="T21" fmla="*/ 177 h 347"/>
                <a:gd name="T22" fmla="*/ 155 w 160"/>
                <a:gd name="T23" fmla="*/ 205 h 347"/>
                <a:gd name="T24" fmla="*/ 144 w 160"/>
                <a:gd name="T25" fmla="*/ 235 h 347"/>
                <a:gd name="T26" fmla="*/ 124 w 160"/>
                <a:gd name="T27" fmla="*/ 264 h 347"/>
                <a:gd name="T28" fmla="*/ 94 w 160"/>
                <a:gd name="T29" fmla="*/ 293 h 347"/>
                <a:gd name="T30" fmla="*/ 53 w 160"/>
                <a:gd name="T31" fmla="*/ 321 h 347"/>
                <a:gd name="T32" fmla="*/ 0 w 160"/>
                <a:gd name="T33" fmla="*/ 347 h 347"/>
                <a:gd name="T34" fmla="*/ 3 w 160"/>
                <a:gd name="T35" fmla="*/ 346 h 347"/>
                <a:gd name="T36" fmla="*/ 10 w 160"/>
                <a:gd name="T37" fmla="*/ 343 h 347"/>
                <a:gd name="T38" fmla="*/ 23 w 160"/>
                <a:gd name="T39" fmla="*/ 336 h 347"/>
                <a:gd name="T40" fmla="*/ 38 w 160"/>
                <a:gd name="T41" fmla="*/ 326 h 347"/>
                <a:gd name="T42" fmla="*/ 54 w 160"/>
                <a:gd name="T43" fmla="*/ 315 h 347"/>
                <a:gd name="T44" fmla="*/ 73 w 160"/>
                <a:gd name="T45" fmla="*/ 301 h 347"/>
                <a:gd name="T46" fmla="*/ 90 w 160"/>
                <a:gd name="T47" fmla="*/ 284 h 347"/>
                <a:gd name="T48" fmla="*/ 106 w 160"/>
                <a:gd name="T49" fmla="*/ 264 h 347"/>
                <a:gd name="T50" fmla="*/ 120 w 160"/>
                <a:gd name="T51" fmla="*/ 242 h 347"/>
                <a:gd name="T52" fmla="*/ 129 w 160"/>
                <a:gd name="T53" fmla="*/ 217 h 347"/>
                <a:gd name="T54" fmla="*/ 135 w 160"/>
                <a:gd name="T55" fmla="*/ 188 h 347"/>
                <a:gd name="T56" fmla="*/ 136 w 160"/>
                <a:gd name="T57" fmla="*/ 157 h 347"/>
                <a:gd name="T58" fmla="*/ 129 w 160"/>
                <a:gd name="T59" fmla="*/ 122 h 347"/>
                <a:gd name="T60" fmla="*/ 115 w 160"/>
                <a:gd name="T61" fmla="*/ 84 h 347"/>
                <a:gd name="T62" fmla="*/ 92 w 160"/>
                <a:gd name="T63" fmla="*/ 44 h 347"/>
                <a:gd name="T64" fmla="*/ 60 w 160"/>
                <a:gd name="T65" fmla="*/ 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347">
                  <a:moveTo>
                    <a:pt x="60" y="0"/>
                  </a:moveTo>
                  <a:lnTo>
                    <a:pt x="62" y="3"/>
                  </a:lnTo>
                  <a:lnTo>
                    <a:pt x="70" y="10"/>
                  </a:lnTo>
                  <a:lnTo>
                    <a:pt x="82" y="21"/>
                  </a:lnTo>
                  <a:lnTo>
                    <a:pt x="96" y="35"/>
                  </a:lnTo>
                  <a:lnTo>
                    <a:pt x="110" y="53"/>
                  </a:lnTo>
                  <a:lnTo>
                    <a:pt x="125" y="74"/>
                  </a:lnTo>
                  <a:lnTo>
                    <a:pt x="139" y="97"/>
                  </a:lnTo>
                  <a:lnTo>
                    <a:pt x="150" y="122"/>
                  </a:lnTo>
                  <a:lnTo>
                    <a:pt x="158" y="149"/>
                  </a:lnTo>
                  <a:lnTo>
                    <a:pt x="160" y="177"/>
                  </a:lnTo>
                  <a:lnTo>
                    <a:pt x="155" y="205"/>
                  </a:lnTo>
                  <a:lnTo>
                    <a:pt x="144" y="235"/>
                  </a:lnTo>
                  <a:lnTo>
                    <a:pt x="124" y="264"/>
                  </a:lnTo>
                  <a:lnTo>
                    <a:pt x="94" y="293"/>
                  </a:lnTo>
                  <a:lnTo>
                    <a:pt x="53" y="321"/>
                  </a:lnTo>
                  <a:lnTo>
                    <a:pt x="0" y="347"/>
                  </a:lnTo>
                  <a:lnTo>
                    <a:pt x="3" y="346"/>
                  </a:lnTo>
                  <a:lnTo>
                    <a:pt x="10" y="343"/>
                  </a:lnTo>
                  <a:lnTo>
                    <a:pt x="23" y="336"/>
                  </a:lnTo>
                  <a:lnTo>
                    <a:pt x="38" y="326"/>
                  </a:lnTo>
                  <a:lnTo>
                    <a:pt x="54" y="315"/>
                  </a:lnTo>
                  <a:lnTo>
                    <a:pt x="73" y="301"/>
                  </a:lnTo>
                  <a:lnTo>
                    <a:pt x="90" y="284"/>
                  </a:lnTo>
                  <a:lnTo>
                    <a:pt x="106" y="264"/>
                  </a:lnTo>
                  <a:lnTo>
                    <a:pt x="120" y="242"/>
                  </a:lnTo>
                  <a:lnTo>
                    <a:pt x="129" y="217"/>
                  </a:lnTo>
                  <a:lnTo>
                    <a:pt x="135" y="188"/>
                  </a:lnTo>
                  <a:lnTo>
                    <a:pt x="136" y="157"/>
                  </a:lnTo>
                  <a:lnTo>
                    <a:pt x="129" y="122"/>
                  </a:lnTo>
                  <a:lnTo>
                    <a:pt x="115" y="84"/>
                  </a:lnTo>
                  <a:lnTo>
                    <a:pt x="92" y="44"/>
                  </a:lnTo>
                  <a:lnTo>
                    <a:pt x="6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6003" name="Freeform 35">
              <a:extLst>
                <a:ext uri="{FF2B5EF4-FFF2-40B4-BE49-F238E27FC236}">
                  <a16:creationId xmlns:a16="http://schemas.microsoft.com/office/drawing/2014/main" id="{E0A406D6-0B25-D6A2-D5DC-87304AB268ED}"/>
                </a:ext>
              </a:extLst>
            </p:cNvPr>
            <p:cNvSpPr>
              <a:spLocks/>
            </p:cNvSpPr>
            <p:nvPr/>
          </p:nvSpPr>
          <p:spPr bwMode="auto">
            <a:xfrm>
              <a:off x="5762" y="2827"/>
              <a:ext cx="92" cy="101"/>
            </a:xfrm>
            <a:custGeom>
              <a:avLst/>
              <a:gdLst>
                <a:gd name="T0" fmla="*/ 3 w 184"/>
                <a:gd name="T1" fmla="*/ 0 h 202"/>
                <a:gd name="T2" fmla="*/ 3 w 184"/>
                <a:gd name="T3" fmla="*/ 2 h 202"/>
                <a:gd name="T4" fmla="*/ 2 w 184"/>
                <a:gd name="T5" fmla="*/ 7 h 202"/>
                <a:gd name="T6" fmla="*/ 1 w 184"/>
                <a:gd name="T7" fmla="*/ 15 h 202"/>
                <a:gd name="T8" fmla="*/ 1 w 184"/>
                <a:gd name="T9" fmla="*/ 26 h 202"/>
                <a:gd name="T10" fmla="*/ 2 w 184"/>
                <a:gd name="T11" fmla="*/ 39 h 202"/>
                <a:gd name="T12" fmla="*/ 3 w 184"/>
                <a:gd name="T13" fmla="*/ 54 h 202"/>
                <a:gd name="T14" fmla="*/ 7 w 184"/>
                <a:gd name="T15" fmla="*/ 70 h 202"/>
                <a:gd name="T16" fmla="*/ 12 w 184"/>
                <a:gd name="T17" fmla="*/ 86 h 202"/>
                <a:gd name="T18" fmla="*/ 20 w 184"/>
                <a:gd name="T19" fmla="*/ 105 h 202"/>
                <a:gd name="T20" fmla="*/ 32 w 184"/>
                <a:gd name="T21" fmla="*/ 122 h 202"/>
                <a:gd name="T22" fmla="*/ 47 w 184"/>
                <a:gd name="T23" fmla="*/ 138 h 202"/>
                <a:gd name="T24" fmla="*/ 65 w 184"/>
                <a:gd name="T25" fmla="*/ 154 h 202"/>
                <a:gd name="T26" fmla="*/ 87 w 184"/>
                <a:gd name="T27" fmla="*/ 169 h 202"/>
                <a:gd name="T28" fmla="*/ 115 w 184"/>
                <a:gd name="T29" fmla="*/ 182 h 202"/>
                <a:gd name="T30" fmla="*/ 146 w 184"/>
                <a:gd name="T31" fmla="*/ 193 h 202"/>
                <a:gd name="T32" fmla="*/ 184 w 184"/>
                <a:gd name="T33" fmla="*/ 202 h 202"/>
                <a:gd name="T34" fmla="*/ 181 w 184"/>
                <a:gd name="T35" fmla="*/ 202 h 202"/>
                <a:gd name="T36" fmla="*/ 175 w 184"/>
                <a:gd name="T37" fmla="*/ 200 h 202"/>
                <a:gd name="T38" fmla="*/ 164 w 184"/>
                <a:gd name="T39" fmla="*/ 199 h 202"/>
                <a:gd name="T40" fmla="*/ 152 w 184"/>
                <a:gd name="T41" fmla="*/ 197 h 202"/>
                <a:gd name="T42" fmla="*/ 135 w 184"/>
                <a:gd name="T43" fmla="*/ 193 h 202"/>
                <a:gd name="T44" fmla="*/ 118 w 184"/>
                <a:gd name="T45" fmla="*/ 189 h 202"/>
                <a:gd name="T46" fmla="*/ 100 w 184"/>
                <a:gd name="T47" fmla="*/ 182 h 202"/>
                <a:gd name="T48" fmla="*/ 81 w 184"/>
                <a:gd name="T49" fmla="*/ 173 h 202"/>
                <a:gd name="T50" fmla="*/ 64 w 184"/>
                <a:gd name="T51" fmla="*/ 162 h 202"/>
                <a:gd name="T52" fmla="*/ 47 w 184"/>
                <a:gd name="T53" fmla="*/ 149 h 202"/>
                <a:gd name="T54" fmla="*/ 31 w 184"/>
                <a:gd name="T55" fmla="*/ 132 h 202"/>
                <a:gd name="T56" fmla="*/ 18 w 184"/>
                <a:gd name="T57" fmla="*/ 113 h 202"/>
                <a:gd name="T58" fmla="*/ 8 w 184"/>
                <a:gd name="T59" fmla="*/ 90 h 202"/>
                <a:gd name="T60" fmla="*/ 2 w 184"/>
                <a:gd name="T61" fmla="*/ 63 h 202"/>
                <a:gd name="T62" fmla="*/ 0 w 184"/>
                <a:gd name="T63" fmla="*/ 33 h 202"/>
                <a:gd name="T64" fmla="*/ 3 w 184"/>
                <a:gd name="T6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4" h="202">
                  <a:moveTo>
                    <a:pt x="3" y="0"/>
                  </a:moveTo>
                  <a:lnTo>
                    <a:pt x="3" y="2"/>
                  </a:lnTo>
                  <a:lnTo>
                    <a:pt x="2" y="7"/>
                  </a:lnTo>
                  <a:lnTo>
                    <a:pt x="1" y="15"/>
                  </a:lnTo>
                  <a:lnTo>
                    <a:pt x="1" y="26"/>
                  </a:lnTo>
                  <a:lnTo>
                    <a:pt x="2" y="39"/>
                  </a:lnTo>
                  <a:lnTo>
                    <a:pt x="3" y="54"/>
                  </a:lnTo>
                  <a:lnTo>
                    <a:pt x="7" y="70"/>
                  </a:lnTo>
                  <a:lnTo>
                    <a:pt x="12" y="86"/>
                  </a:lnTo>
                  <a:lnTo>
                    <a:pt x="20" y="105"/>
                  </a:lnTo>
                  <a:lnTo>
                    <a:pt x="32" y="122"/>
                  </a:lnTo>
                  <a:lnTo>
                    <a:pt x="47" y="138"/>
                  </a:lnTo>
                  <a:lnTo>
                    <a:pt x="65" y="154"/>
                  </a:lnTo>
                  <a:lnTo>
                    <a:pt x="87" y="169"/>
                  </a:lnTo>
                  <a:lnTo>
                    <a:pt x="115" y="182"/>
                  </a:lnTo>
                  <a:lnTo>
                    <a:pt x="146" y="193"/>
                  </a:lnTo>
                  <a:lnTo>
                    <a:pt x="184" y="202"/>
                  </a:lnTo>
                  <a:lnTo>
                    <a:pt x="181" y="202"/>
                  </a:lnTo>
                  <a:lnTo>
                    <a:pt x="175" y="200"/>
                  </a:lnTo>
                  <a:lnTo>
                    <a:pt x="164" y="199"/>
                  </a:lnTo>
                  <a:lnTo>
                    <a:pt x="152" y="197"/>
                  </a:lnTo>
                  <a:lnTo>
                    <a:pt x="135" y="193"/>
                  </a:lnTo>
                  <a:lnTo>
                    <a:pt x="118" y="189"/>
                  </a:lnTo>
                  <a:lnTo>
                    <a:pt x="100" y="182"/>
                  </a:lnTo>
                  <a:lnTo>
                    <a:pt x="81" y="173"/>
                  </a:lnTo>
                  <a:lnTo>
                    <a:pt x="64" y="162"/>
                  </a:lnTo>
                  <a:lnTo>
                    <a:pt x="47" y="149"/>
                  </a:lnTo>
                  <a:lnTo>
                    <a:pt x="31" y="132"/>
                  </a:lnTo>
                  <a:lnTo>
                    <a:pt x="18" y="113"/>
                  </a:lnTo>
                  <a:lnTo>
                    <a:pt x="8" y="90"/>
                  </a:lnTo>
                  <a:lnTo>
                    <a:pt x="2" y="63"/>
                  </a:lnTo>
                  <a:lnTo>
                    <a:pt x="0" y="33"/>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6004" name="Freeform 36">
              <a:extLst>
                <a:ext uri="{FF2B5EF4-FFF2-40B4-BE49-F238E27FC236}">
                  <a16:creationId xmlns:a16="http://schemas.microsoft.com/office/drawing/2014/main" id="{EAF231A3-8BAB-E3F9-89D6-611C2369439E}"/>
                </a:ext>
              </a:extLst>
            </p:cNvPr>
            <p:cNvSpPr>
              <a:spLocks/>
            </p:cNvSpPr>
            <p:nvPr/>
          </p:nvSpPr>
          <p:spPr bwMode="auto">
            <a:xfrm>
              <a:off x="5769" y="3044"/>
              <a:ext cx="92" cy="99"/>
            </a:xfrm>
            <a:custGeom>
              <a:avLst/>
              <a:gdLst>
                <a:gd name="T0" fmla="*/ 3 w 184"/>
                <a:gd name="T1" fmla="*/ 0 h 198"/>
                <a:gd name="T2" fmla="*/ 3 w 184"/>
                <a:gd name="T3" fmla="*/ 2 h 198"/>
                <a:gd name="T4" fmla="*/ 1 w 184"/>
                <a:gd name="T5" fmla="*/ 7 h 198"/>
                <a:gd name="T6" fmla="*/ 0 w 184"/>
                <a:gd name="T7" fmla="*/ 15 h 198"/>
                <a:gd name="T8" fmla="*/ 0 w 184"/>
                <a:gd name="T9" fmla="*/ 26 h 198"/>
                <a:gd name="T10" fmla="*/ 1 w 184"/>
                <a:gd name="T11" fmla="*/ 38 h 198"/>
                <a:gd name="T12" fmla="*/ 3 w 184"/>
                <a:gd name="T13" fmla="*/ 53 h 198"/>
                <a:gd name="T14" fmla="*/ 7 w 184"/>
                <a:gd name="T15" fmla="*/ 69 h 198"/>
                <a:gd name="T16" fmla="*/ 13 w 184"/>
                <a:gd name="T17" fmla="*/ 85 h 198"/>
                <a:gd name="T18" fmla="*/ 21 w 184"/>
                <a:gd name="T19" fmla="*/ 103 h 198"/>
                <a:gd name="T20" fmla="*/ 31 w 184"/>
                <a:gd name="T21" fmla="*/ 120 h 198"/>
                <a:gd name="T22" fmla="*/ 46 w 184"/>
                <a:gd name="T23" fmla="*/ 136 h 198"/>
                <a:gd name="T24" fmla="*/ 65 w 184"/>
                <a:gd name="T25" fmla="*/ 152 h 198"/>
                <a:gd name="T26" fmla="*/ 88 w 184"/>
                <a:gd name="T27" fmla="*/ 166 h 198"/>
                <a:gd name="T28" fmla="*/ 114 w 184"/>
                <a:gd name="T29" fmla="*/ 179 h 198"/>
                <a:gd name="T30" fmla="*/ 146 w 184"/>
                <a:gd name="T31" fmla="*/ 190 h 198"/>
                <a:gd name="T32" fmla="*/ 184 w 184"/>
                <a:gd name="T33" fmla="*/ 198 h 198"/>
                <a:gd name="T34" fmla="*/ 182 w 184"/>
                <a:gd name="T35" fmla="*/ 198 h 198"/>
                <a:gd name="T36" fmla="*/ 175 w 184"/>
                <a:gd name="T37" fmla="*/ 197 h 198"/>
                <a:gd name="T38" fmla="*/ 165 w 184"/>
                <a:gd name="T39" fmla="*/ 196 h 198"/>
                <a:gd name="T40" fmla="*/ 152 w 184"/>
                <a:gd name="T41" fmla="*/ 194 h 198"/>
                <a:gd name="T42" fmla="*/ 136 w 184"/>
                <a:gd name="T43" fmla="*/ 190 h 198"/>
                <a:gd name="T44" fmla="*/ 119 w 184"/>
                <a:gd name="T45" fmla="*/ 186 h 198"/>
                <a:gd name="T46" fmla="*/ 102 w 184"/>
                <a:gd name="T47" fmla="*/ 179 h 198"/>
                <a:gd name="T48" fmla="*/ 83 w 184"/>
                <a:gd name="T49" fmla="*/ 170 h 198"/>
                <a:gd name="T50" fmla="*/ 65 w 184"/>
                <a:gd name="T51" fmla="*/ 159 h 198"/>
                <a:gd name="T52" fmla="*/ 47 w 184"/>
                <a:gd name="T53" fmla="*/ 145 h 198"/>
                <a:gd name="T54" fmla="*/ 33 w 184"/>
                <a:gd name="T55" fmla="*/ 130 h 198"/>
                <a:gd name="T56" fmla="*/ 19 w 184"/>
                <a:gd name="T57" fmla="*/ 111 h 198"/>
                <a:gd name="T58" fmla="*/ 8 w 184"/>
                <a:gd name="T59" fmla="*/ 89 h 198"/>
                <a:gd name="T60" fmla="*/ 3 w 184"/>
                <a:gd name="T61" fmla="*/ 62 h 198"/>
                <a:gd name="T62" fmla="*/ 0 w 184"/>
                <a:gd name="T63" fmla="*/ 34 h 198"/>
                <a:gd name="T64" fmla="*/ 3 w 184"/>
                <a:gd name="T65"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4" h="198">
                  <a:moveTo>
                    <a:pt x="3" y="0"/>
                  </a:moveTo>
                  <a:lnTo>
                    <a:pt x="3" y="2"/>
                  </a:lnTo>
                  <a:lnTo>
                    <a:pt x="1" y="7"/>
                  </a:lnTo>
                  <a:lnTo>
                    <a:pt x="0" y="15"/>
                  </a:lnTo>
                  <a:lnTo>
                    <a:pt x="0" y="26"/>
                  </a:lnTo>
                  <a:lnTo>
                    <a:pt x="1" y="38"/>
                  </a:lnTo>
                  <a:lnTo>
                    <a:pt x="3" y="53"/>
                  </a:lnTo>
                  <a:lnTo>
                    <a:pt x="7" y="69"/>
                  </a:lnTo>
                  <a:lnTo>
                    <a:pt x="13" y="85"/>
                  </a:lnTo>
                  <a:lnTo>
                    <a:pt x="21" y="103"/>
                  </a:lnTo>
                  <a:lnTo>
                    <a:pt x="31" y="120"/>
                  </a:lnTo>
                  <a:lnTo>
                    <a:pt x="46" y="136"/>
                  </a:lnTo>
                  <a:lnTo>
                    <a:pt x="65" y="152"/>
                  </a:lnTo>
                  <a:lnTo>
                    <a:pt x="88" y="166"/>
                  </a:lnTo>
                  <a:lnTo>
                    <a:pt x="114" y="179"/>
                  </a:lnTo>
                  <a:lnTo>
                    <a:pt x="146" y="190"/>
                  </a:lnTo>
                  <a:lnTo>
                    <a:pt x="184" y="198"/>
                  </a:lnTo>
                  <a:lnTo>
                    <a:pt x="182" y="198"/>
                  </a:lnTo>
                  <a:lnTo>
                    <a:pt x="175" y="197"/>
                  </a:lnTo>
                  <a:lnTo>
                    <a:pt x="165" y="196"/>
                  </a:lnTo>
                  <a:lnTo>
                    <a:pt x="152" y="194"/>
                  </a:lnTo>
                  <a:lnTo>
                    <a:pt x="136" y="190"/>
                  </a:lnTo>
                  <a:lnTo>
                    <a:pt x="119" y="186"/>
                  </a:lnTo>
                  <a:lnTo>
                    <a:pt x="102" y="179"/>
                  </a:lnTo>
                  <a:lnTo>
                    <a:pt x="83" y="170"/>
                  </a:lnTo>
                  <a:lnTo>
                    <a:pt x="65" y="159"/>
                  </a:lnTo>
                  <a:lnTo>
                    <a:pt x="47" y="145"/>
                  </a:lnTo>
                  <a:lnTo>
                    <a:pt x="33" y="130"/>
                  </a:lnTo>
                  <a:lnTo>
                    <a:pt x="19" y="111"/>
                  </a:lnTo>
                  <a:lnTo>
                    <a:pt x="8" y="89"/>
                  </a:lnTo>
                  <a:lnTo>
                    <a:pt x="3" y="62"/>
                  </a:lnTo>
                  <a:lnTo>
                    <a:pt x="0" y="34"/>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6005" name="Freeform 37">
              <a:extLst>
                <a:ext uri="{FF2B5EF4-FFF2-40B4-BE49-F238E27FC236}">
                  <a16:creationId xmlns:a16="http://schemas.microsoft.com/office/drawing/2014/main" id="{17EBB92B-C963-57CC-AD29-B27402E4059B}"/>
                </a:ext>
              </a:extLst>
            </p:cNvPr>
            <p:cNvSpPr>
              <a:spLocks/>
            </p:cNvSpPr>
            <p:nvPr/>
          </p:nvSpPr>
          <p:spPr bwMode="auto">
            <a:xfrm>
              <a:off x="5758" y="2608"/>
              <a:ext cx="92" cy="100"/>
            </a:xfrm>
            <a:custGeom>
              <a:avLst/>
              <a:gdLst>
                <a:gd name="T0" fmla="*/ 4 w 186"/>
                <a:gd name="T1" fmla="*/ 0 h 199"/>
                <a:gd name="T2" fmla="*/ 4 w 186"/>
                <a:gd name="T3" fmla="*/ 2 h 199"/>
                <a:gd name="T4" fmla="*/ 3 w 186"/>
                <a:gd name="T5" fmla="*/ 7 h 199"/>
                <a:gd name="T6" fmla="*/ 2 w 186"/>
                <a:gd name="T7" fmla="*/ 15 h 199"/>
                <a:gd name="T8" fmla="*/ 2 w 186"/>
                <a:gd name="T9" fmla="*/ 26 h 199"/>
                <a:gd name="T10" fmla="*/ 3 w 186"/>
                <a:gd name="T11" fmla="*/ 39 h 199"/>
                <a:gd name="T12" fmla="*/ 4 w 186"/>
                <a:gd name="T13" fmla="*/ 53 h 199"/>
                <a:gd name="T14" fmla="*/ 8 w 186"/>
                <a:gd name="T15" fmla="*/ 69 h 199"/>
                <a:gd name="T16" fmla="*/ 14 w 186"/>
                <a:gd name="T17" fmla="*/ 85 h 199"/>
                <a:gd name="T18" fmla="*/ 22 w 186"/>
                <a:gd name="T19" fmla="*/ 103 h 199"/>
                <a:gd name="T20" fmla="*/ 33 w 186"/>
                <a:gd name="T21" fmla="*/ 120 h 199"/>
                <a:gd name="T22" fmla="*/ 48 w 186"/>
                <a:gd name="T23" fmla="*/ 137 h 199"/>
                <a:gd name="T24" fmla="*/ 66 w 186"/>
                <a:gd name="T25" fmla="*/ 152 h 199"/>
                <a:gd name="T26" fmla="*/ 89 w 186"/>
                <a:gd name="T27" fmla="*/ 167 h 199"/>
                <a:gd name="T28" fmla="*/ 116 w 186"/>
                <a:gd name="T29" fmla="*/ 180 h 199"/>
                <a:gd name="T30" fmla="*/ 148 w 186"/>
                <a:gd name="T31" fmla="*/ 191 h 199"/>
                <a:gd name="T32" fmla="*/ 186 w 186"/>
                <a:gd name="T33" fmla="*/ 199 h 199"/>
                <a:gd name="T34" fmla="*/ 183 w 186"/>
                <a:gd name="T35" fmla="*/ 199 h 199"/>
                <a:gd name="T36" fmla="*/ 177 w 186"/>
                <a:gd name="T37" fmla="*/ 198 h 199"/>
                <a:gd name="T38" fmla="*/ 166 w 186"/>
                <a:gd name="T39" fmla="*/ 197 h 199"/>
                <a:gd name="T40" fmla="*/ 154 w 186"/>
                <a:gd name="T41" fmla="*/ 195 h 199"/>
                <a:gd name="T42" fmla="*/ 137 w 186"/>
                <a:gd name="T43" fmla="*/ 191 h 199"/>
                <a:gd name="T44" fmla="*/ 120 w 186"/>
                <a:gd name="T45" fmla="*/ 187 h 199"/>
                <a:gd name="T46" fmla="*/ 102 w 186"/>
                <a:gd name="T47" fmla="*/ 180 h 199"/>
                <a:gd name="T48" fmla="*/ 83 w 186"/>
                <a:gd name="T49" fmla="*/ 170 h 199"/>
                <a:gd name="T50" fmla="*/ 65 w 186"/>
                <a:gd name="T51" fmla="*/ 160 h 199"/>
                <a:gd name="T52" fmla="*/ 49 w 186"/>
                <a:gd name="T53" fmla="*/ 146 h 199"/>
                <a:gd name="T54" fmla="*/ 33 w 186"/>
                <a:gd name="T55" fmla="*/ 130 h 199"/>
                <a:gd name="T56" fmla="*/ 20 w 186"/>
                <a:gd name="T57" fmla="*/ 112 h 199"/>
                <a:gd name="T58" fmla="*/ 10 w 186"/>
                <a:gd name="T59" fmla="*/ 89 h 199"/>
                <a:gd name="T60" fmla="*/ 3 w 186"/>
                <a:gd name="T61" fmla="*/ 63 h 199"/>
                <a:gd name="T62" fmla="*/ 0 w 186"/>
                <a:gd name="T63" fmla="*/ 33 h 199"/>
                <a:gd name="T64" fmla="*/ 4 w 186"/>
                <a:gd name="T65"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6" h="199">
                  <a:moveTo>
                    <a:pt x="4" y="0"/>
                  </a:moveTo>
                  <a:lnTo>
                    <a:pt x="4" y="2"/>
                  </a:lnTo>
                  <a:lnTo>
                    <a:pt x="3" y="7"/>
                  </a:lnTo>
                  <a:lnTo>
                    <a:pt x="2" y="15"/>
                  </a:lnTo>
                  <a:lnTo>
                    <a:pt x="2" y="26"/>
                  </a:lnTo>
                  <a:lnTo>
                    <a:pt x="3" y="39"/>
                  </a:lnTo>
                  <a:lnTo>
                    <a:pt x="4" y="53"/>
                  </a:lnTo>
                  <a:lnTo>
                    <a:pt x="8" y="69"/>
                  </a:lnTo>
                  <a:lnTo>
                    <a:pt x="14" y="85"/>
                  </a:lnTo>
                  <a:lnTo>
                    <a:pt x="22" y="103"/>
                  </a:lnTo>
                  <a:lnTo>
                    <a:pt x="33" y="120"/>
                  </a:lnTo>
                  <a:lnTo>
                    <a:pt x="48" y="137"/>
                  </a:lnTo>
                  <a:lnTo>
                    <a:pt x="66" y="152"/>
                  </a:lnTo>
                  <a:lnTo>
                    <a:pt x="89" y="167"/>
                  </a:lnTo>
                  <a:lnTo>
                    <a:pt x="116" y="180"/>
                  </a:lnTo>
                  <a:lnTo>
                    <a:pt x="148" y="191"/>
                  </a:lnTo>
                  <a:lnTo>
                    <a:pt x="186" y="199"/>
                  </a:lnTo>
                  <a:lnTo>
                    <a:pt x="183" y="199"/>
                  </a:lnTo>
                  <a:lnTo>
                    <a:pt x="177" y="198"/>
                  </a:lnTo>
                  <a:lnTo>
                    <a:pt x="166" y="197"/>
                  </a:lnTo>
                  <a:lnTo>
                    <a:pt x="154" y="195"/>
                  </a:lnTo>
                  <a:lnTo>
                    <a:pt x="137" y="191"/>
                  </a:lnTo>
                  <a:lnTo>
                    <a:pt x="120" y="187"/>
                  </a:lnTo>
                  <a:lnTo>
                    <a:pt x="102" y="180"/>
                  </a:lnTo>
                  <a:lnTo>
                    <a:pt x="83" y="170"/>
                  </a:lnTo>
                  <a:lnTo>
                    <a:pt x="65" y="160"/>
                  </a:lnTo>
                  <a:lnTo>
                    <a:pt x="49" y="146"/>
                  </a:lnTo>
                  <a:lnTo>
                    <a:pt x="33" y="130"/>
                  </a:lnTo>
                  <a:lnTo>
                    <a:pt x="20" y="112"/>
                  </a:lnTo>
                  <a:lnTo>
                    <a:pt x="10" y="89"/>
                  </a:lnTo>
                  <a:lnTo>
                    <a:pt x="3" y="63"/>
                  </a:lnTo>
                  <a:lnTo>
                    <a:pt x="0" y="33"/>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6006" name="Freeform 38">
              <a:extLst>
                <a:ext uri="{FF2B5EF4-FFF2-40B4-BE49-F238E27FC236}">
                  <a16:creationId xmlns:a16="http://schemas.microsoft.com/office/drawing/2014/main" id="{22FF852E-8EFC-0CB8-708E-AF5DA81702CE}"/>
                </a:ext>
              </a:extLst>
            </p:cNvPr>
            <p:cNvSpPr>
              <a:spLocks/>
            </p:cNvSpPr>
            <p:nvPr/>
          </p:nvSpPr>
          <p:spPr bwMode="auto">
            <a:xfrm>
              <a:off x="5575" y="2473"/>
              <a:ext cx="18" cy="591"/>
            </a:xfrm>
            <a:custGeom>
              <a:avLst/>
              <a:gdLst>
                <a:gd name="T0" fmla="*/ 0 w 36"/>
                <a:gd name="T1" fmla="*/ 0 h 1181"/>
                <a:gd name="T2" fmla="*/ 0 w 36"/>
                <a:gd name="T3" fmla="*/ 134 h 1181"/>
                <a:gd name="T4" fmla="*/ 0 w 36"/>
                <a:gd name="T5" fmla="*/ 454 h 1181"/>
                <a:gd name="T6" fmla="*/ 0 w 36"/>
                <a:gd name="T7" fmla="*/ 843 h 1181"/>
                <a:gd name="T8" fmla="*/ 0 w 36"/>
                <a:gd name="T9" fmla="*/ 1181 h 1181"/>
                <a:gd name="T10" fmla="*/ 4 w 36"/>
                <a:gd name="T11" fmla="*/ 1157 h 1181"/>
                <a:gd name="T12" fmla="*/ 12 w 36"/>
                <a:gd name="T13" fmla="*/ 1089 h 1181"/>
                <a:gd name="T14" fmla="*/ 22 w 36"/>
                <a:gd name="T15" fmla="*/ 981 h 1181"/>
                <a:gd name="T16" fmla="*/ 31 w 36"/>
                <a:gd name="T17" fmla="*/ 837 h 1181"/>
                <a:gd name="T18" fmla="*/ 36 w 36"/>
                <a:gd name="T19" fmla="*/ 662 h 1181"/>
                <a:gd name="T20" fmla="*/ 35 w 36"/>
                <a:gd name="T21" fmla="*/ 461 h 1181"/>
                <a:gd name="T22" fmla="*/ 23 w 36"/>
                <a:gd name="T23" fmla="*/ 239 h 1181"/>
                <a:gd name="T24" fmla="*/ 0 w 36"/>
                <a:gd name="T25" fmla="*/ 0 h 1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1181">
                  <a:moveTo>
                    <a:pt x="0" y="0"/>
                  </a:moveTo>
                  <a:lnTo>
                    <a:pt x="0" y="134"/>
                  </a:lnTo>
                  <a:lnTo>
                    <a:pt x="0" y="454"/>
                  </a:lnTo>
                  <a:lnTo>
                    <a:pt x="0" y="843"/>
                  </a:lnTo>
                  <a:lnTo>
                    <a:pt x="0" y="1181"/>
                  </a:lnTo>
                  <a:lnTo>
                    <a:pt x="4" y="1157"/>
                  </a:lnTo>
                  <a:lnTo>
                    <a:pt x="12" y="1089"/>
                  </a:lnTo>
                  <a:lnTo>
                    <a:pt x="22" y="981"/>
                  </a:lnTo>
                  <a:lnTo>
                    <a:pt x="31" y="837"/>
                  </a:lnTo>
                  <a:lnTo>
                    <a:pt x="36" y="662"/>
                  </a:lnTo>
                  <a:lnTo>
                    <a:pt x="35" y="461"/>
                  </a:lnTo>
                  <a:lnTo>
                    <a:pt x="23" y="23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6007" name="Freeform 39">
              <a:extLst>
                <a:ext uri="{FF2B5EF4-FFF2-40B4-BE49-F238E27FC236}">
                  <a16:creationId xmlns:a16="http://schemas.microsoft.com/office/drawing/2014/main" id="{A2F114F4-D51A-9EEA-69B1-0EE1D4421419}"/>
                </a:ext>
              </a:extLst>
            </p:cNvPr>
            <p:cNvSpPr>
              <a:spLocks/>
            </p:cNvSpPr>
            <p:nvPr/>
          </p:nvSpPr>
          <p:spPr bwMode="auto">
            <a:xfrm>
              <a:off x="5719" y="2521"/>
              <a:ext cx="17" cy="664"/>
            </a:xfrm>
            <a:custGeom>
              <a:avLst/>
              <a:gdLst>
                <a:gd name="T0" fmla="*/ 27 w 35"/>
                <a:gd name="T1" fmla="*/ 0 h 1326"/>
                <a:gd name="T2" fmla="*/ 24 w 35"/>
                <a:gd name="T3" fmla="*/ 51 h 1326"/>
                <a:gd name="T4" fmla="*/ 20 w 35"/>
                <a:gd name="T5" fmla="*/ 185 h 1326"/>
                <a:gd name="T6" fmla="*/ 14 w 35"/>
                <a:gd name="T7" fmla="*/ 379 h 1326"/>
                <a:gd name="T8" fmla="*/ 8 w 35"/>
                <a:gd name="T9" fmla="*/ 606 h 1326"/>
                <a:gd name="T10" fmla="*/ 2 w 35"/>
                <a:gd name="T11" fmla="*/ 840 h 1326"/>
                <a:gd name="T12" fmla="*/ 0 w 35"/>
                <a:gd name="T13" fmla="*/ 1054 h 1326"/>
                <a:gd name="T14" fmla="*/ 1 w 35"/>
                <a:gd name="T15" fmla="*/ 1226 h 1326"/>
                <a:gd name="T16" fmla="*/ 8 w 35"/>
                <a:gd name="T17" fmla="*/ 1326 h 1326"/>
                <a:gd name="T18" fmla="*/ 10 w 35"/>
                <a:gd name="T19" fmla="*/ 1271 h 1326"/>
                <a:gd name="T20" fmla="*/ 15 w 35"/>
                <a:gd name="T21" fmla="*/ 1125 h 1326"/>
                <a:gd name="T22" fmla="*/ 21 w 35"/>
                <a:gd name="T23" fmla="*/ 916 h 1326"/>
                <a:gd name="T24" fmla="*/ 27 w 35"/>
                <a:gd name="T25" fmla="*/ 676 h 1326"/>
                <a:gd name="T26" fmla="*/ 32 w 35"/>
                <a:gd name="T27" fmla="*/ 436 h 1326"/>
                <a:gd name="T28" fmla="*/ 35 w 35"/>
                <a:gd name="T29" fmla="*/ 222 h 1326"/>
                <a:gd name="T30" fmla="*/ 34 w 35"/>
                <a:gd name="T31" fmla="*/ 68 h 1326"/>
                <a:gd name="T32" fmla="*/ 27 w 35"/>
                <a:gd name="T33" fmla="*/ 0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1326">
                  <a:moveTo>
                    <a:pt x="27" y="0"/>
                  </a:moveTo>
                  <a:lnTo>
                    <a:pt x="24" y="51"/>
                  </a:lnTo>
                  <a:lnTo>
                    <a:pt x="20" y="185"/>
                  </a:lnTo>
                  <a:lnTo>
                    <a:pt x="14" y="379"/>
                  </a:lnTo>
                  <a:lnTo>
                    <a:pt x="8" y="606"/>
                  </a:lnTo>
                  <a:lnTo>
                    <a:pt x="2" y="840"/>
                  </a:lnTo>
                  <a:lnTo>
                    <a:pt x="0" y="1054"/>
                  </a:lnTo>
                  <a:lnTo>
                    <a:pt x="1" y="1226"/>
                  </a:lnTo>
                  <a:lnTo>
                    <a:pt x="8" y="1326"/>
                  </a:lnTo>
                  <a:lnTo>
                    <a:pt x="10" y="1271"/>
                  </a:lnTo>
                  <a:lnTo>
                    <a:pt x="15" y="1125"/>
                  </a:lnTo>
                  <a:lnTo>
                    <a:pt x="21" y="916"/>
                  </a:lnTo>
                  <a:lnTo>
                    <a:pt x="27" y="676"/>
                  </a:lnTo>
                  <a:lnTo>
                    <a:pt x="32" y="436"/>
                  </a:lnTo>
                  <a:lnTo>
                    <a:pt x="35" y="222"/>
                  </a:lnTo>
                  <a:lnTo>
                    <a:pt x="34" y="68"/>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6008" name="Freeform 40">
              <a:extLst>
                <a:ext uri="{FF2B5EF4-FFF2-40B4-BE49-F238E27FC236}">
                  <a16:creationId xmlns:a16="http://schemas.microsoft.com/office/drawing/2014/main" id="{84FD1185-2766-C295-55E6-A2C4B0760503}"/>
                </a:ext>
              </a:extLst>
            </p:cNvPr>
            <p:cNvSpPr>
              <a:spLocks/>
            </p:cNvSpPr>
            <p:nvPr/>
          </p:nvSpPr>
          <p:spPr bwMode="auto">
            <a:xfrm>
              <a:off x="5736" y="2489"/>
              <a:ext cx="237" cy="28"/>
            </a:xfrm>
            <a:custGeom>
              <a:avLst/>
              <a:gdLst>
                <a:gd name="T0" fmla="*/ 0 w 474"/>
                <a:gd name="T1" fmla="*/ 57 h 57"/>
                <a:gd name="T2" fmla="*/ 4 w 474"/>
                <a:gd name="T3" fmla="*/ 57 h 57"/>
                <a:gd name="T4" fmla="*/ 17 w 474"/>
                <a:gd name="T5" fmla="*/ 55 h 57"/>
                <a:gd name="T6" fmla="*/ 38 w 474"/>
                <a:gd name="T7" fmla="*/ 52 h 57"/>
                <a:gd name="T8" fmla="*/ 64 w 474"/>
                <a:gd name="T9" fmla="*/ 50 h 57"/>
                <a:gd name="T10" fmla="*/ 95 w 474"/>
                <a:gd name="T11" fmla="*/ 45 h 57"/>
                <a:gd name="T12" fmla="*/ 132 w 474"/>
                <a:gd name="T13" fmla="*/ 42 h 57"/>
                <a:gd name="T14" fmla="*/ 170 w 474"/>
                <a:gd name="T15" fmla="*/ 37 h 57"/>
                <a:gd name="T16" fmla="*/ 211 w 474"/>
                <a:gd name="T17" fmla="*/ 33 h 57"/>
                <a:gd name="T18" fmla="*/ 253 w 474"/>
                <a:gd name="T19" fmla="*/ 28 h 57"/>
                <a:gd name="T20" fmla="*/ 293 w 474"/>
                <a:gd name="T21" fmla="*/ 23 h 57"/>
                <a:gd name="T22" fmla="*/ 333 w 474"/>
                <a:gd name="T23" fmla="*/ 19 h 57"/>
                <a:gd name="T24" fmla="*/ 370 w 474"/>
                <a:gd name="T25" fmla="*/ 14 h 57"/>
                <a:gd name="T26" fmla="*/ 405 w 474"/>
                <a:gd name="T27" fmla="*/ 10 h 57"/>
                <a:gd name="T28" fmla="*/ 434 w 474"/>
                <a:gd name="T29" fmla="*/ 6 h 57"/>
                <a:gd name="T30" fmla="*/ 457 w 474"/>
                <a:gd name="T31" fmla="*/ 4 h 57"/>
                <a:gd name="T32" fmla="*/ 474 w 474"/>
                <a:gd name="T33" fmla="*/ 2 h 57"/>
                <a:gd name="T34" fmla="*/ 472 w 474"/>
                <a:gd name="T35" fmla="*/ 2 h 57"/>
                <a:gd name="T36" fmla="*/ 466 w 474"/>
                <a:gd name="T37" fmla="*/ 2 h 57"/>
                <a:gd name="T38" fmla="*/ 454 w 474"/>
                <a:gd name="T39" fmla="*/ 0 h 57"/>
                <a:gd name="T40" fmla="*/ 441 w 474"/>
                <a:gd name="T41" fmla="*/ 0 h 57"/>
                <a:gd name="T42" fmla="*/ 422 w 474"/>
                <a:gd name="T43" fmla="*/ 0 h 57"/>
                <a:gd name="T44" fmla="*/ 400 w 474"/>
                <a:gd name="T45" fmla="*/ 2 h 57"/>
                <a:gd name="T46" fmla="*/ 374 w 474"/>
                <a:gd name="T47" fmla="*/ 2 h 57"/>
                <a:gd name="T48" fmla="*/ 345 w 474"/>
                <a:gd name="T49" fmla="*/ 4 h 57"/>
                <a:gd name="T50" fmla="*/ 313 w 474"/>
                <a:gd name="T51" fmla="*/ 6 h 57"/>
                <a:gd name="T52" fmla="*/ 277 w 474"/>
                <a:gd name="T53" fmla="*/ 10 h 57"/>
                <a:gd name="T54" fmla="*/ 238 w 474"/>
                <a:gd name="T55" fmla="*/ 14 h 57"/>
                <a:gd name="T56" fmla="*/ 195 w 474"/>
                <a:gd name="T57" fmla="*/ 20 h 57"/>
                <a:gd name="T58" fmla="*/ 150 w 474"/>
                <a:gd name="T59" fmla="*/ 27 h 57"/>
                <a:gd name="T60" fmla="*/ 103 w 474"/>
                <a:gd name="T61" fmla="*/ 35 h 57"/>
                <a:gd name="T62" fmla="*/ 53 w 474"/>
                <a:gd name="T63" fmla="*/ 45 h 57"/>
                <a:gd name="T64" fmla="*/ 0 w 474"/>
                <a:gd name="T65"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4" h="57">
                  <a:moveTo>
                    <a:pt x="0" y="57"/>
                  </a:moveTo>
                  <a:lnTo>
                    <a:pt x="4" y="57"/>
                  </a:lnTo>
                  <a:lnTo>
                    <a:pt x="17" y="55"/>
                  </a:lnTo>
                  <a:lnTo>
                    <a:pt x="38" y="52"/>
                  </a:lnTo>
                  <a:lnTo>
                    <a:pt x="64" y="50"/>
                  </a:lnTo>
                  <a:lnTo>
                    <a:pt x="95" y="45"/>
                  </a:lnTo>
                  <a:lnTo>
                    <a:pt x="132" y="42"/>
                  </a:lnTo>
                  <a:lnTo>
                    <a:pt x="170" y="37"/>
                  </a:lnTo>
                  <a:lnTo>
                    <a:pt x="211" y="33"/>
                  </a:lnTo>
                  <a:lnTo>
                    <a:pt x="253" y="28"/>
                  </a:lnTo>
                  <a:lnTo>
                    <a:pt x="293" y="23"/>
                  </a:lnTo>
                  <a:lnTo>
                    <a:pt x="333" y="19"/>
                  </a:lnTo>
                  <a:lnTo>
                    <a:pt x="370" y="14"/>
                  </a:lnTo>
                  <a:lnTo>
                    <a:pt x="405" y="10"/>
                  </a:lnTo>
                  <a:lnTo>
                    <a:pt x="434" y="6"/>
                  </a:lnTo>
                  <a:lnTo>
                    <a:pt x="457" y="4"/>
                  </a:lnTo>
                  <a:lnTo>
                    <a:pt x="474" y="2"/>
                  </a:lnTo>
                  <a:lnTo>
                    <a:pt x="472" y="2"/>
                  </a:lnTo>
                  <a:lnTo>
                    <a:pt x="466" y="2"/>
                  </a:lnTo>
                  <a:lnTo>
                    <a:pt x="454" y="0"/>
                  </a:lnTo>
                  <a:lnTo>
                    <a:pt x="441" y="0"/>
                  </a:lnTo>
                  <a:lnTo>
                    <a:pt x="422" y="0"/>
                  </a:lnTo>
                  <a:lnTo>
                    <a:pt x="400" y="2"/>
                  </a:lnTo>
                  <a:lnTo>
                    <a:pt x="374" y="2"/>
                  </a:lnTo>
                  <a:lnTo>
                    <a:pt x="345" y="4"/>
                  </a:lnTo>
                  <a:lnTo>
                    <a:pt x="313" y="6"/>
                  </a:lnTo>
                  <a:lnTo>
                    <a:pt x="277" y="10"/>
                  </a:lnTo>
                  <a:lnTo>
                    <a:pt x="238" y="14"/>
                  </a:lnTo>
                  <a:lnTo>
                    <a:pt x="195" y="20"/>
                  </a:lnTo>
                  <a:lnTo>
                    <a:pt x="150" y="27"/>
                  </a:lnTo>
                  <a:lnTo>
                    <a:pt x="103" y="35"/>
                  </a:lnTo>
                  <a:lnTo>
                    <a:pt x="53" y="45"/>
                  </a:lnTo>
                  <a:lnTo>
                    <a:pt x="0" y="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6009" name="Freeform 41">
              <a:extLst>
                <a:ext uri="{FF2B5EF4-FFF2-40B4-BE49-F238E27FC236}">
                  <a16:creationId xmlns:a16="http://schemas.microsoft.com/office/drawing/2014/main" id="{EB33F89F-D6E1-9AFB-3FBA-4048F8B33313}"/>
                </a:ext>
              </a:extLst>
            </p:cNvPr>
            <p:cNvSpPr>
              <a:spLocks/>
            </p:cNvSpPr>
            <p:nvPr/>
          </p:nvSpPr>
          <p:spPr bwMode="auto">
            <a:xfrm>
              <a:off x="5569" y="2449"/>
              <a:ext cx="245" cy="62"/>
            </a:xfrm>
            <a:custGeom>
              <a:avLst/>
              <a:gdLst>
                <a:gd name="T0" fmla="*/ 489 w 489"/>
                <a:gd name="T1" fmla="*/ 0 h 124"/>
                <a:gd name="T2" fmla="*/ 485 w 489"/>
                <a:gd name="T3" fmla="*/ 0 h 124"/>
                <a:gd name="T4" fmla="*/ 473 w 489"/>
                <a:gd name="T5" fmla="*/ 1 h 124"/>
                <a:gd name="T6" fmla="*/ 455 w 489"/>
                <a:gd name="T7" fmla="*/ 3 h 124"/>
                <a:gd name="T8" fmla="*/ 431 w 489"/>
                <a:gd name="T9" fmla="*/ 5 h 124"/>
                <a:gd name="T10" fmla="*/ 402 w 489"/>
                <a:gd name="T11" fmla="*/ 9 h 124"/>
                <a:gd name="T12" fmla="*/ 370 w 489"/>
                <a:gd name="T13" fmla="*/ 12 h 124"/>
                <a:gd name="T14" fmla="*/ 335 w 489"/>
                <a:gd name="T15" fmla="*/ 16 h 124"/>
                <a:gd name="T16" fmla="*/ 298 w 489"/>
                <a:gd name="T17" fmla="*/ 19 h 124"/>
                <a:gd name="T18" fmla="*/ 261 w 489"/>
                <a:gd name="T19" fmla="*/ 23 h 124"/>
                <a:gd name="T20" fmla="*/ 224 w 489"/>
                <a:gd name="T21" fmla="*/ 26 h 124"/>
                <a:gd name="T22" fmla="*/ 189 w 489"/>
                <a:gd name="T23" fmla="*/ 30 h 124"/>
                <a:gd name="T24" fmla="*/ 157 w 489"/>
                <a:gd name="T25" fmla="*/ 33 h 124"/>
                <a:gd name="T26" fmla="*/ 128 w 489"/>
                <a:gd name="T27" fmla="*/ 35 h 124"/>
                <a:gd name="T28" fmla="*/ 102 w 489"/>
                <a:gd name="T29" fmla="*/ 38 h 124"/>
                <a:gd name="T30" fmla="*/ 84 w 489"/>
                <a:gd name="T31" fmla="*/ 39 h 124"/>
                <a:gd name="T32" fmla="*/ 71 w 489"/>
                <a:gd name="T33" fmla="*/ 39 h 124"/>
                <a:gd name="T34" fmla="*/ 326 w 489"/>
                <a:gd name="T35" fmla="*/ 124 h 124"/>
                <a:gd name="T36" fmla="*/ 322 w 489"/>
                <a:gd name="T37" fmla="*/ 123 h 124"/>
                <a:gd name="T38" fmla="*/ 312 w 489"/>
                <a:gd name="T39" fmla="*/ 121 h 124"/>
                <a:gd name="T40" fmla="*/ 297 w 489"/>
                <a:gd name="T41" fmla="*/ 116 h 124"/>
                <a:gd name="T42" fmla="*/ 277 w 489"/>
                <a:gd name="T43" fmla="*/ 109 h 124"/>
                <a:gd name="T44" fmla="*/ 253 w 489"/>
                <a:gd name="T45" fmla="*/ 102 h 124"/>
                <a:gd name="T46" fmla="*/ 227 w 489"/>
                <a:gd name="T47" fmla="*/ 95 h 124"/>
                <a:gd name="T48" fmla="*/ 198 w 489"/>
                <a:gd name="T49" fmla="*/ 86 h 124"/>
                <a:gd name="T50" fmla="*/ 169 w 489"/>
                <a:gd name="T51" fmla="*/ 78 h 124"/>
                <a:gd name="T52" fmla="*/ 139 w 489"/>
                <a:gd name="T53" fmla="*/ 70 h 124"/>
                <a:gd name="T54" fmla="*/ 111 w 489"/>
                <a:gd name="T55" fmla="*/ 62 h 124"/>
                <a:gd name="T56" fmla="*/ 83 w 489"/>
                <a:gd name="T57" fmla="*/ 54 h 124"/>
                <a:gd name="T58" fmla="*/ 58 w 489"/>
                <a:gd name="T59" fmla="*/ 47 h 124"/>
                <a:gd name="T60" fmla="*/ 36 w 489"/>
                <a:gd name="T61" fmla="*/ 42 h 124"/>
                <a:gd name="T62" fmla="*/ 18 w 489"/>
                <a:gd name="T63" fmla="*/ 38 h 124"/>
                <a:gd name="T64" fmla="*/ 6 w 489"/>
                <a:gd name="T65" fmla="*/ 35 h 124"/>
                <a:gd name="T66" fmla="*/ 0 w 489"/>
                <a:gd name="T67" fmla="*/ 35 h 124"/>
                <a:gd name="T68" fmla="*/ 3 w 489"/>
                <a:gd name="T69" fmla="*/ 35 h 124"/>
                <a:gd name="T70" fmla="*/ 14 w 489"/>
                <a:gd name="T71" fmla="*/ 34 h 124"/>
                <a:gd name="T72" fmla="*/ 29 w 489"/>
                <a:gd name="T73" fmla="*/ 32 h 124"/>
                <a:gd name="T74" fmla="*/ 49 w 489"/>
                <a:gd name="T75" fmla="*/ 30 h 124"/>
                <a:gd name="T76" fmla="*/ 76 w 489"/>
                <a:gd name="T77" fmla="*/ 27 h 124"/>
                <a:gd name="T78" fmla="*/ 105 w 489"/>
                <a:gd name="T79" fmla="*/ 24 h 124"/>
                <a:gd name="T80" fmla="*/ 138 w 489"/>
                <a:gd name="T81" fmla="*/ 20 h 124"/>
                <a:gd name="T82" fmla="*/ 174 w 489"/>
                <a:gd name="T83" fmla="*/ 17 h 124"/>
                <a:gd name="T84" fmla="*/ 212 w 489"/>
                <a:gd name="T85" fmla="*/ 15 h 124"/>
                <a:gd name="T86" fmla="*/ 251 w 489"/>
                <a:gd name="T87" fmla="*/ 11 h 124"/>
                <a:gd name="T88" fmla="*/ 292 w 489"/>
                <a:gd name="T89" fmla="*/ 8 h 124"/>
                <a:gd name="T90" fmla="*/ 333 w 489"/>
                <a:gd name="T91" fmla="*/ 5 h 124"/>
                <a:gd name="T92" fmla="*/ 374 w 489"/>
                <a:gd name="T93" fmla="*/ 3 h 124"/>
                <a:gd name="T94" fmla="*/ 414 w 489"/>
                <a:gd name="T95" fmla="*/ 1 h 124"/>
                <a:gd name="T96" fmla="*/ 452 w 489"/>
                <a:gd name="T97" fmla="*/ 0 h 124"/>
                <a:gd name="T98" fmla="*/ 489 w 489"/>
                <a:gd name="T99"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89" h="124">
                  <a:moveTo>
                    <a:pt x="489" y="0"/>
                  </a:moveTo>
                  <a:lnTo>
                    <a:pt x="485" y="0"/>
                  </a:lnTo>
                  <a:lnTo>
                    <a:pt x="473" y="1"/>
                  </a:lnTo>
                  <a:lnTo>
                    <a:pt x="455" y="3"/>
                  </a:lnTo>
                  <a:lnTo>
                    <a:pt x="431" y="5"/>
                  </a:lnTo>
                  <a:lnTo>
                    <a:pt x="402" y="9"/>
                  </a:lnTo>
                  <a:lnTo>
                    <a:pt x="370" y="12"/>
                  </a:lnTo>
                  <a:lnTo>
                    <a:pt x="335" y="16"/>
                  </a:lnTo>
                  <a:lnTo>
                    <a:pt x="298" y="19"/>
                  </a:lnTo>
                  <a:lnTo>
                    <a:pt x="261" y="23"/>
                  </a:lnTo>
                  <a:lnTo>
                    <a:pt x="224" y="26"/>
                  </a:lnTo>
                  <a:lnTo>
                    <a:pt x="189" y="30"/>
                  </a:lnTo>
                  <a:lnTo>
                    <a:pt x="157" y="33"/>
                  </a:lnTo>
                  <a:lnTo>
                    <a:pt x="128" y="35"/>
                  </a:lnTo>
                  <a:lnTo>
                    <a:pt x="102" y="38"/>
                  </a:lnTo>
                  <a:lnTo>
                    <a:pt x="84" y="39"/>
                  </a:lnTo>
                  <a:lnTo>
                    <a:pt x="71" y="39"/>
                  </a:lnTo>
                  <a:lnTo>
                    <a:pt x="326" y="124"/>
                  </a:lnTo>
                  <a:lnTo>
                    <a:pt x="322" y="123"/>
                  </a:lnTo>
                  <a:lnTo>
                    <a:pt x="312" y="121"/>
                  </a:lnTo>
                  <a:lnTo>
                    <a:pt x="297" y="116"/>
                  </a:lnTo>
                  <a:lnTo>
                    <a:pt x="277" y="109"/>
                  </a:lnTo>
                  <a:lnTo>
                    <a:pt x="253" y="102"/>
                  </a:lnTo>
                  <a:lnTo>
                    <a:pt x="227" y="95"/>
                  </a:lnTo>
                  <a:lnTo>
                    <a:pt x="198" y="86"/>
                  </a:lnTo>
                  <a:lnTo>
                    <a:pt x="169" y="78"/>
                  </a:lnTo>
                  <a:lnTo>
                    <a:pt x="139" y="70"/>
                  </a:lnTo>
                  <a:lnTo>
                    <a:pt x="111" y="62"/>
                  </a:lnTo>
                  <a:lnTo>
                    <a:pt x="83" y="54"/>
                  </a:lnTo>
                  <a:lnTo>
                    <a:pt x="58" y="47"/>
                  </a:lnTo>
                  <a:lnTo>
                    <a:pt x="36" y="42"/>
                  </a:lnTo>
                  <a:lnTo>
                    <a:pt x="18" y="38"/>
                  </a:lnTo>
                  <a:lnTo>
                    <a:pt x="6" y="35"/>
                  </a:lnTo>
                  <a:lnTo>
                    <a:pt x="0" y="35"/>
                  </a:lnTo>
                  <a:lnTo>
                    <a:pt x="3" y="35"/>
                  </a:lnTo>
                  <a:lnTo>
                    <a:pt x="14" y="34"/>
                  </a:lnTo>
                  <a:lnTo>
                    <a:pt x="29" y="32"/>
                  </a:lnTo>
                  <a:lnTo>
                    <a:pt x="49" y="30"/>
                  </a:lnTo>
                  <a:lnTo>
                    <a:pt x="76" y="27"/>
                  </a:lnTo>
                  <a:lnTo>
                    <a:pt x="105" y="24"/>
                  </a:lnTo>
                  <a:lnTo>
                    <a:pt x="138" y="20"/>
                  </a:lnTo>
                  <a:lnTo>
                    <a:pt x="174" y="17"/>
                  </a:lnTo>
                  <a:lnTo>
                    <a:pt x="212" y="15"/>
                  </a:lnTo>
                  <a:lnTo>
                    <a:pt x="251" y="11"/>
                  </a:lnTo>
                  <a:lnTo>
                    <a:pt x="292" y="8"/>
                  </a:lnTo>
                  <a:lnTo>
                    <a:pt x="333" y="5"/>
                  </a:lnTo>
                  <a:lnTo>
                    <a:pt x="374" y="3"/>
                  </a:lnTo>
                  <a:lnTo>
                    <a:pt x="414" y="1"/>
                  </a:lnTo>
                  <a:lnTo>
                    <a:pt x="452" y="0"/>
                  </a:lnTo>
                  <a:lnTo>
                    <a:pt x="48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6010" name="Freeform 42">
              <a:extLst>
                <a:ext uri="{FF2B5EF4-FFF2-40B4-BE49-F238E27FC236}">
                  <a16:creationId xmlns:a16="http://schemas.microsoft.com/office/drawing/2014/main" id="{40C8C429-1DBD-974B-357D-D7EA511D06C1}"/>
                </a:ext>
              </a:extLst>
            </p:cNvPr>
            <p:cNvSpPr>
              <a:spLocks/>
            </p:cNvSpPr>
            <p:nvPr/>
          </p:nvSpPr>
          <p:spPr bwMode="auto">
            <a:xfrm>
              <a:off x="5829" y="2446"/>
              <a:ext cx="150" cy="39"/>
            </a:xfrm>
            <a:custGeom>
              <a:avLst/>
              <a:gdLst>
                <a:gd name="T0" fmla="*/ 0 w 301"/>
                <a:gd name="T1" fmla="*/ 0 h 77"/>
                <a:gd name="T2" fmla="*/ 2 w 301"/>
                <a:gd name="T3" fmla="*/ 1 h 77"/>
                <a:gd name="T4" fmla="*/ 9 w 301"/>
                <a:gd name="T5" fmla="*/ 3 h 77"/>
                <a:gd name="T6" fmla="*/ 21 w 301"/>
                <a:gd name="T7" fmla="*/ 7 h 77"/>
                <a:gd name="T8" fmla="*/ 36 w 301"/>
                <a:gd name="T9" fmla="*/ 11 h 77"/>
                <a:gd name="T10" fmla="*/ 53 w 301"/>
                <a:gd name="T11" fmla="*/ 16 h 77"/>
                <a:gd name="T12" fmla="*/ 74 w 301"/>
                <a:gd name="T13" fmla="*/ 23 h 77"/>
                <a:gd name="T14" fmla="*/ 96 w 301"/>
                <a:gd name="T15" fmla="*/ 29 h 77"/>
                <a:gd name="T16" fmla="*/ 120 w 301"/>
                <a:gd name="T17" fmla="*/ 36 h 77"/>
                <a:gd name="T18" fmla="*/ 144 w 301"/>
                <a:gd name="T19" fmla="*/ 43 h 77"/>
                <a:gd name="T20" fmla="*/ 169 w 301"/>
                <a:gd name="T21" fmla="*/ 50 h 77"/>
                <a:gd name="T22" fmla="*/ 195 w 301"/>
                <a:gd name="T23" fmla="*/ 56 h 77"/>
                <a:gd name="T24" fmla="*/ 219 w 301"/>
                <a:gd name="T25" fmla="*/ 62 h 77"/>
                <a:gd name="T26" fmla="*/ 243 w 301"/>
                <a:gd name="T27" fmla="*/ 68 h 77"/>
                <a:gd name="T28" fmla="*/ 264 w 301"/>
                <a:gd name="T29" fmla="*/ 71 h 77"/>
                <a:gd name="T30" fmla="*/ 283 w 301"/>
                <a:gd name="T31" fmla="*/ 75 h 77"/>
                <a:gd name="T32" fmla="*/ 301 w 301"/>
                <a:gd name="T33" fmla="*/ 77 h 77"/>
                <a:gd name="T34" fmla="*/ 297 w 301"/>
                <a:gd name="T35" fmla="*/ 76 h 77"/>
                <a:gd name="T36" fmla="*/ 288 w 301"/>
                <a:gd name="T37" fmla="*/ 74 h 77"/>
                <a:gd name="T38" fmla="*/ 274 w 301"/>
                <a:gd name="T39" fmla="*/ 70 h 77"/>
                <a:gd name="T40" fmla="*/ 257 w 301"/>
                <a:gd name="T41" fmla="*/ 64 h 77"/>
                <a:gd name="T42" fmla="*/ 235 w 301"/>
                <a:gd name="T43" fmla="*/ 59 h 77"/>
                <a:gd name="T44" fmla="*/ 211 w 301"/>
                <a:gd name="T45" fmla="*/ 52 h 77"/>
                <a:gd name="T46" fmla="*/ 184 w 301"/>
                <a:gd name="T47" fmla="*/ 45 h 77"/>
                <a:gd name="T48" fmla="*/ 158 w 301"/>
                <a:gd name="T49" fmla="*/ 37 h 77"/>
                <a:gd name="T50" fmla="*/ 130 w 301"/>
                <a:gd name="T51" fmla="*/ 30 h 77"/>
                <a:gd name="T52" fmla="*/ 104 w 301"/>
                <a:gd name="T53" fmla="*/ 23 h 77"/>
                <a:gd name="T54" fmla="*/ 78 w 301"/>
                <a:gd name="T55" fmla="*/ 16 h 77"/>
                <a:gd name="T56" fmla="*/ 55 w 301"/>
                <a:gd name="T57" fmla="*/ 10 h 77"/>
                <a:gd name="T58" fmla="*/ 35 w 301"/>
                <a:gd name="T59" fmla="*/ 6 h 77"/>
                <a:gd name="T60" fmla="*/ 19 w 301"/>
                <a:gd name="T61" fmla="*/ 2 h 77"/>
                <a:gd name="T62" fmla="*/ 7 w 301"/>
                <a:gd name="T63" fmla="*/ 0 h 77"/>
                <a:gd name="T64" fmla="*/ 0 w 301"/>
                <a:gd name="T6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1" h="77">
                  <a:moveTo>
                    <a:pt x="0" y="0"/>
                  </a:moveTo>
                  <a:lnTo>
                    <a:pt x="2" y="1"/>
                  </a:lnTo>
                  <a:lnTo>
                    <a:pt x="9" y="3"/>
                  </a:lnTo>
                  <a:lnTo>
                    <a:pt x="21" y="7"/>
                  </a:lnTo>
                  <a:lnTo>
                    <a:pt x="36" y="11"/>
                  </a:lnTo>
                  <a:lnTo>
                    <a:pt x="53" y="16"/>
                  </a:lnTo>
                  <a:lnTo>
                    <a:pt x="74" y="23"/>
                  </a:lnTo>
                  <a:lnTo>
                    <a:pt x="96" y="29"/>
                  </a:lnTo>
                  <a:lnTo>
                    <a:pt x="120" y="36"/>
                  </a:lnTo>
                  <a:lnTo>
                    <a:pt x="144" y="43"/>
                  </a:lnTo>
                  <a:lnTo>
                    <a:pt x="169" y="50"/>
                  </a:lnTo>
                  <a:lnTo>
                    <a:pt x="195" y="56"/>
                  </a:lnTo>
                  <a:lnTo>
                    <a:pt x="219" y="62"/>
                  </a:lnTo>
                  <a:lnTo>
                    <a:pt x="243" y="68"/>
                  </a:lnTo>
                  <a:lnTo>
                    <a:pt x="264" y="71"/>
                  </a:lnTo>
                  <a:lnTo>
                    <a:pt x="283" y="75"/>
                  </a:lnTo>
                  <a:lnTo>
                    <a:pt x="301" y="77"/>
                  </a:lnTo>
                  <a:lnTo>
                    <a:pt x="297" y="76"/>
                  </a:lnTo>
                  <a:lnTo>
                    <a:pt x="288" y="74"/>
                  </a:lnTo>
                  <a:lnTo>
                    <a:pt x="274" y="70"/>
                  </a:lnTo>
                  <a:lnTo>
                    <a:pt x="257" y="64"/>
                  </a:lnTo>
                  <a:lnTo>
                    <a:pt x="235" y="59"/>
                  </a:lnTo>
                  <a:lnTo>
                    <a:pt x="211" y="52"/>
                  </a:lnTo>
                  <a:lnTo>
                    <a:pt x="184" y="45"/>
                  </a:lnTo>
                  <a:lnTo>
                    <a:pt x="158" y="37"/>
                  </a:lnTo>
                  <a:lnTo>
                    <a:pt x="130" y="30"/>
                  </a:lnTo>
                  <a:lnTo>
                    <a:pt x="104" y="23"/>
                  </a:lnTo>
                  <a:lnTo>
                    <a:pt x="78" y="16"/>
                  </a:lnTo>
                  <a:lnTo>
                    <a:pt x="55" y="10"/>
                  </a:lnTo>
                  <a:lnTo>
                    <a:pt x="35" y="6"/>
                  </a:lnTo>
                  <a:lnTo>
                    <a:pt x="19" y="2"/>
                  </a:lnTo>
                  <a:lnTo>
                    <a:pt x="7"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6011" name="Freeform 43">
              <a:extLst>
                <a:ext uri="{FF2B5EF4-FFF2-40B4-BE49-F238E27FC236}">
                  <a16:creationId xmlns:a16="http://schemas.microsoft.com/office/drawing/2014/main" id="{4C8A3034-A8D3-33EC-4357-4308E89DE0CB}"/>
                </a:ext>
              </a:extLst>
            </p:cNvPr>
            <p:cNvSpPr>
              <a:spLocks/>
            </p:cNvSpPr>
            <p:nvPr/>
          </p:nvSpPr>
          <p:spPr bwMode="auto">
            <a:xfrm>
              <a:off x="5588" y="3074"/>
              <a:ext cx="127" cy="115"/>
            </a:xfrm>
            <a:custGeom>
              <a:avLst/>
              <a:gdLst>
                <a:gd name="T0" fmla="*/ 0 w 254"/>
                <a:gd name="T1" fmla="*/ 0 h 231"/>
                <a:gd name="T2" fmla="*/ 2 w 254"/>
                <a:gd name="T3" fmla="*/ 1 h 231"/>
                <a:gd name="T4" fmla="*/ 8 w 254"/>
                <a:gd name="T5" fmla="*/ 4 h 231"/>
                <a:gd name="T6" fmla="*/ 18 w 254"/>
                <a:gd name="T7" fmla="*/ 7 h 231"/>
                <a:gd name="T8" fmla="*/ 31 w 254"/>
                <a:gd name="T9" fmla="*/ 13 h 231"/>
                <a:gd name="T10" fmla="*/ 46 w 254"/>
                <a:gd name="T11" fmla="*/ 20 h 231"/>
                <a:gd name="T12" fmla="*/ 63 w 254"/>
                <a:gd name="T13" fmla="*/ 29 h 231"/>
                <a:gd name="T14" fmla="*/ 83 w 254"/>
                <a:gd name="T15" fmla="*/ 39 h 231"/>
                <a:gd name="T16" fmla="*/ 103 w 254"/>
                <a:gd name="T17" fmla="*/ 52 h 231"/>
                <a:gd name="T18" fmla="*/ 124 w 254"/>
                <a:gd name="T19" fmla="*/ 67 h 231"/>
                <a:gd name="T20" fmla="*/ 145 w 254"/>
                <a:gd name="T21" fmla="*/ 84 h 231"/>
                <a:gd name="T22" fmla="*/ 167 w 254"/>
                <a:gd name="T23" fmla="*/ 103 h 231"/>
                <a:gd name="T24" fmla="*/ 187 w 254"/>
                <a:gd name="T25" fmla="*/ 123 h 231"/>
                <a:gd name="T26" fmla="*/ 207 w 254"/>
                <a:gd name="T27" fmla="*/ 146 h 231"/>
                <a:gd name="T28" fmla="*/ 224 w 254"/>
                <a:gd name="T29" fmla="*/ 172 h 231"/>
                <a:gd name="T30" fmla="*/ 240 w 254"/>
                <a:gd name="T31" fmla="*/ 201 h 231"/>
                <a:gd name="T32" fmla="*/ 254 w 254"/>
                <a:gd name="T33" fmla="*/ 231 h 231"/>
                <a:gd name="T34" fmla="*/ 252 w 254"/>
                <a:gd name="T35" fmla="*/ 228 h 231"/>
                <a:gd name="T36" fmla="*/ 246 w 254"/>
                <a:gd name="T37" fmla="*/ 220 h 231"/>
                <a:gd name="T38" fmla="*/ 237 w 254"/>
                <a:gd name="T39" fmla="*/ 210 h 231"/>
                <a:gd name="T40" fmla="*/ 224 w 254"/>
                <a:gd name="T41" fmla="*/ 195 h 231"/>
                <a:gd name="T42" fmla="*/ 209 w 254"/>
                <a:gd name="T43" fmla="*/ 178 h 231"/>
                <a:gd name="T44" fmla="*/ 192 w 254"/>
                <a:gd name="T45" fmla="*/ 158 h 231"/>
                <a:gd name="T46" fmla="*/ 172 w 254"/>
                <a:gd name="T47" fmla="*/ 137 h 231"/>
                <a:gd name="T48" fmla="*/ 153 w 254"/>
                <a:gd name="T49" fmla="*/ 115 h 231"/>
                <a:gd name="T50" fmla="*/ 131 w 254"/>
                <a:gd name="T51" fmla="*/ 93 h 231"/>
                <a:gd name="T52" fmla="*/ 110 w 254"/>
                <a:gd name="T53" fmla="*/ 73 h 231"/>
                <a:gd name="T54" fmla="*/ 88 w 254"/>
                <a:gd name="T55" fmla="*/ 53 h 231"/>
                <a:gd name="T56" fmla="*/ 68 w 254"/>
                <a:gd name="T57" fmla="*/ 36 h 231"/>
                <a:gd name="T58" fmla="*/ 48 w 254"/>
                <a:gd name="T59" fmla="*/ 21 h 231"/>
                <a:gd name="T60" fmla="*/ 30 w 254"/>
                <a:gd name="T61" fmla="*/ 10 h 231"/>
                <a:gd name="T62" fmla="*/ 14 w 254"/>
                <a:gd name="T63" fmla="*/ 2 h 231"/>
                <a:gd name="T64" fmla="*/ 0 w 254"/>
                <a:gd name="T65" fmla="*/ 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4" h="231">
                  <a:moveTo>
                    <a:pt x="0" y="0"/>
                  </a:moveTo>
                  <a:lnTo>
                    <a:pt x="2" y="1"/>
                  </a:lnTo>
                  <a:lnTo>
                    <a:pt x="8" y="4"/>
                  </a:lnTo>
                  <a:lnTo>
                    <a:pt x="18" y="7"/>
                  </a:lnTo>
                  <a:lnTo>
                    <a:pt x="31" y="13"/>
                  </a:lnTo>
                  <a:lnTo>
                    <a:pt x="46" y="20"/>
                  </a:lnTo>
                  <a:lnTo>
                    <a:pt x="63" y="29"/>
                  </a:lnTo>
                  <a:lnTo>
                    <a:pt x="83" y="39"/>
                  </a:lnTo>
                  <a:lnTo>
                    <a:pt x="103" y="52"/>
                  </a:lnTo>
                  <a:lnTo>
                    <a:pt x="124" y="67"/>
                  </a:lnTo>
                  <a:lnTo>
                    <a:pt x="145" y="84"/>
                  </a:lnTo>
                  <a:lnTo>
                    <a:pt x="167" y="103"/>
                  </a:lnTo>
                  <a:lnTo>
                    <a:pt x="187" y="123"/>
                  </a:lnTo>
                  <a:lnTo>
                    <a:pt x="207" y="146"/>
                  </a:lnTo>
                  <a:lnTo>
                    <a:pt x="224" y="172"/>
                  </a:lnTo>
                  <a:lnTo>
                    <a:pt x="240" y="201"/>
                  </a:lnTo>
                  <a:lnTo>
                    <a:pt x="254" y="231"/>
                  </a:lnTo>
                  <a:lnTo>
                    <a:pt x="252" y="228"/>
                  </a:lnTo>
                  <a:lnTo>
                    <a:pt x="246" y="220"/>
                  </a:lnTo>
                  <a:lnTo>
                    <a:pt x="237" y="210"/>
                  </a:lnTo>
                  <a:lnTo>
                    <a:pt x="224" y="195"/>
                  </a:lnTo>
                  <a:lnTo>
                    <a:pt x="209" y="178"/>
                  </a:lnTo>
                  <a:lnTo>
                    <a:pt x="192" y="158"/>
                  </a:lnTo>
                  <a:lnTo>
                    <a:pt x="172" y="137"/>
                  </a:lnTo>
                  <a:lnTo>
                    <a:pt x="153" y="115"/>
                  </a:lnTo>
                  <a:lnTo>
                    <a:pt x="131" y="93"/>
                  </a:lnTo>
                  <a:lnTo>
                    <a:pt x="110" y="73"/>
                  </a:lnTo>
                  <a:lnTo>
                    <a:pt x="88" y="53"/>
                  </a:lnTo>
                  <a:lnTo>
                    <a:pt x="68" y="36"/>
                  </a:lnTo>
                  <a:lnTo>
                    <a:pt x="48" y="21"/>
                  </a:lnTo>
                  <a:lnTo>
                    <a:pt x="30" y="10"/>
                  </a:lnTo>
                  <a:lnTo>
                    <a:pt x="14"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6012" name="Freeform 44">
              <a:extLst>
                <a:ext uri="{FF2B5EF4-FFF2-40B4-BE49-F238E27FC236}">
                  <a16:creationId xmlns:a16="http://schemas.microsoft.com/office/drawing/2014/main" id="{4F90185D-BE31-C2CB-C4EE-14B7927003CA}"/>
                </a:ext>
              </a:extLst>
            </p:cNvPr>
            <p:cNvSpPr>
              <a:spLocks/>
            </p:cNvSpPr>
            <p:nvPr/>
          </p:nvSpPr>
          <p:spPr bwMode="auto">
            <a:xfrm>
              <a:off x="5732" y="3155"/>
              <a:ext cx="211" cy="51"/>
            </a:xfrm>
            <a:custGeom>
              <a:avLst/>
              <a:gdLst>
                <a:gd name="T0" fmla="*/ 0 w 422"/>
                <a:gd name="T1" fmla="*/ 103 h 103"/>
                <a:gd name="T2" fmla="*/ 3 w 422"/>
                <a:gd name="T3" fmla="*/ 102 h 103"/>
                <a:gd name="T4" fmla="*/ 13 w 422"/>
                <a:gd name="T5" fmla="*/ 97 h 103"/>
                <a:gd name="T6" fmla="*/ 30 w 422"/>
                <a:gd name="T7" fmla="*/ 91 h 103"/>
                <a:gd name="T8" fmla="*/ 50 w 422"/>
                <a:gd name="T9" fmla="*/ 83 h 103"/>
                <a:gd name="T10" fmla="*/ 76 w 422"/>
                <a:gd name="T11" fmla="*/ 73 h 103"/>
                <a:gd name="T12" fmla="*/ 104 w 422"/>
                <a:gd name="T13" fmla="*/ 64 h 103"/>
                <a:gd name="T14" fmla="*/ 137 w 422"/>
                <a:gd name="T15" fmla="*/ 52 h 103"/>
                <a:gd name="T16" fmla="*/ 170 w 422"/>
                <a:gd name="T17" fmla="*/ 42 h 103"/>
                <a:gd name="T18" fmla="*/ 205 w 422"/>
                <a:gd name="T19" fmla="*/ 32 h 103"/>
                <a:gd name="T20" fmla="*/ 240 w 422"/>
                <a:gd name="T21" fmla="*/ 21 h 103"/>
                <a:gd name="T22" fmla="*/ 276 w 422"/>
                <a:gd name="T23" fmla="*/ 13 h 103"/>
                <a:gd name="T24" fmla="*/ 310 w 422"/>
                <a:gd name="T25" fmla="*/ 6 h 103"/>
                <a:gd name="T26" fmla="*/ 343 w 422"/>
                <a:gd name="T27" fmla="*/ 3 h 103"/>
                <a:gd name="T28" fmla="*/ 373 w 422"/>
                <a:gd name="T29" fmla="*/ 0 h 103"/>
                <a:gd name="T30" fmla="*/ 399 w 422"/>
                <a:gd name="T31" fmla="*/ 2 h 103"/>
                <a:gd name="T32" fmla="*/ 422 w 422"/>
                <a:gd name="T33" fmla="*/ 6 h 103"/>
                <a:gd name="T34" fmla="*/ 419 w 422"/>
                <a:gd name="T35" fmla="*/ 7 h 103"/>
                <a:gd name="T36" fmla="*/ 407 w 422"/>
                <a:gd name="T37" fmla="*/ 9 h 103"/>
                <a:gd name="T38" fmla="*/ 390 w 422"/>
                <a:gd name="T39" fmla="*/ 11 h 103"/>
                <a:gd name="T40" fmla="*/ 367 w 422"/>
                <a:gd name="T41" fmla="*/ 14 h 103"/>
                <a:gd name="T42" fmla="*/ 339 w 422"/>
                <a:gd name="T43" fmla="*/ 19 h 103"/>
                <a:gd name="T44" fmla="*/ 308 w 422"/>
                <a:gd name="T45" fmla="*/ 25 h 103"/>
                <a:gd name="T46" fmla="*/ 275 w 422"/>
                <a:gd name="T47" fmla="*/ 30 h 103"/>
                <a:gd name="T48" fmla="*/ 239 w 422"/>
                <a:gd name="T49" fmla="*/ 37 h 103"/>
                <a:gd name="T50" fmla="*/ 203 w 422"/>
                <a:gd name="T51" fmla="*/ 44 h 103"/>
                <a:gd name="T52" fmla="*/ 167 w 422"/>
                <a:gd name="T53" fmla="*/ 52 h 103"/>
                <a:gd name="T54" fmla="*/ 131 w 422"/>
                <a:gd name="T55" fmla="*/ 60 h 103"/>
                <a:gd name="T56" fmla="*/ 97 w 422"/>
                <a:gd name="T57" fmla="*/ 68 h 103"/>
                <a:gd name="T58" fmla="*/ 66 w 422"/>
                <a:gd name="T59" fmla="*/ 76 h 103"/>
                <a:gd name="T60" fmla="*/ 40 w 422"/>
                <a:gd name="T61" fmla="*/ 86 h 103"/>
                <a:gd name="T62" fmla="*/ 17 w 422"/>
                <a:gd name="T63" fmla="*/ 94 h 103"/>
                <a:gd name="T64" fmla="*/ 0 w 422"/>
                <a:gd name="T65"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22" h="103">
                  <a:moveTo>
                    <a:pt x="0" y="103"/>
                  </a:moveTo>
                  <a:lnTo>
                    <a:pt x="3" y="102"/>
                  </a:lnTo>
                  <a:lnTo>
                    <a:pt x="13" y="97"/>
                  </a:lnTo>
                  <a:lnTo>
                    <a:pt x="30" y="91"/>
                  </a:lnTo>
                  <a:lnTo>
                    <a:pt x="50" y="83"/>
                  </a:lnTo>
                  <a:lnTo>
                    <a:pt x="76" y="73"/>
                  </a:lnTo>
                  <a:lnTo>
                    <a:pt x="104" y="64"/>
                  </a:lnTo>
                  <a:lnTo>
                    <a:pt x="137" y="52"/>
                  </a:lnTo>
                  <a:lnTo>
                    <a:pt x="170" y="42"/>
                  </a:lnTo>
                  <a:lnTo>
                    <a:pt x="205" y="32"/>
                  </a:lnTo>
                  <a:lnTo>
                    <a:pt x="240" y="21"/>
                  </a:lnTo>
                  <a:lnTo>
                    <a:pt x="276" y="13"/>
                  </a:lnTo>
                  <a:lnTo>
                    <a:pt x="310" y="6"/>
                  </a:lnTo>
                  <a:lnTo>
                    <a:pt x="343" y="3"/>
                  </a:lnTo>
                  <a:lnTo>
                    <a:pt x="373" y="0"/>
                  </a:lnTo>
                  <a:lnTo>
                    <a:pt x="399" y="2"/>
                  </a:lnTo>
                  <a:lnTo>
                    <a:pt x="422" y="6"/>
                  </a:lnTo>
                  <a:lnTo>
                    <a:pt x="419" y="7"/>
                  </a:lnTo>
                  <a:lnTo>
                    <a:pt x="407" y="9"/>
                  </a:lnTo>
                  <a:lnTo>
                    <a:pt x="390" y="11"/>
                  </a:lnTo>
                  <a:lnTo>
                    <a:pt x="367" y="14"/>
                  </a:lnTo>
                  <a:lnTo>
                    <a:pt x="339" y="19"/>
                  </a:lnTo>
                  <a:lnTo>
                    <a:pt x="308" y="25"/>
                  </a:lnTo>
                  <a:lnTo>
                    <a:pt x="275" y="30"/>
                  </a:lnTo>
                  <a:lnTo>
                    <a:pt x="239" y="37"/>
                  </a:lnTo>
                  <a:lnTo>
                    <a:pt x="203" y="44"/>
                  </a:lnTo>
                  <a:lnTo>
                    <a:pt x="167" y="52"/>
                  </a:lnTo>
                  <a:lnTo>
                    <a:pt x="131" y="60"/>
                  </a:lnTo>
                  <a:lnTo>
                    <a:pt x="97" y="68"/>
                  </a:lnTo>
                  <a:lnTo>
                    <a:pt x="66" y="76"/>
                  </a:lnTo>
                  <a:lnTo>
                    <a:pt x="40" y="86"/>
                  </a:lnTo>
                  <a:lnTo>
                    <a:pt x="17" y="94"/>
                  </a:lnTo>
                  <a:lnTo>
                    <a:pt x="0" y="10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96013" name="Text Box 45">
            <a:extLst>
              <a:ext uri="{FF2B5EF4-FFF2-40B4-BE49-F238E27FC236}">
                <a16:creationId xmlns:a16="http://schemas.microsoft.com/office/drawing/2014/main" id="{BAC1EF55-C6DF-1568-8B7B-7EA840D512EB}"/>
              </a:ext>
            </a:extLst>
          </p:cNvPr>
          <p:cNvSpPr txBox="1">
            <a:spLocks noChangeArrowheads="1"/>
          </p:cNvSpPr>
          <p:nvPr/>
        </p:nvSpPr>
        <p:spPr bwMode="auto">
          <a:xfrm>
            <a:off x="8728075" y="4316413"/>
            <a:ext cx="842963" cy="479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300" b="1"/>
              <a:t>Measure</a:t>
            </a:r>
          </a:p>
          <a:p>
            <a:pPr algn="ctr" eaLnBrk="1" hangingPunct="1"/>
            <a:r>
              <a:rPr lang="en-US" altLang="en-US" sz="1300" b="1"/>
              <a:t>Tollgate</a:t>
            </a:r>
          </a:p>
        </p:txBody>
      </p:sp>
      <p:sp>
        <p:nvSpPr>
          <p:cNvPr id="596014" name="Rectangle 46">
            <a:extLst>
              <a:ext uri="{FF2B5EF4-FFF2-40B4-BE49-F238E27FC236}">
                <a16:creationId xmlns:a16="http://schemas.microsoft.com/office/drawing/2014/main" id="{AC443D77-6EF4-91E4-CBF2-9DDA763A0451}"/>
              </a:ext>
            </a:extLst>
          </p:cNvPr>
          <p:cNvSpPr>
            <a:spLocks noGrp="1" noChangeArrowheads="1"/>
          </p:cNvSpPr>
          <p:nvPr>
            <p:ph type="body" idx="1"/>
          </p:nvPr>
        </p:nvSpPr>
        <p:spPr>
          <a:xfrm>
            <a:off x="2101850" y="3959225"/>
            <a:ext cx="6902450" cy="2360613"/>
          </a:xfrm>
          <a:noFill/>
          <a:ln/>
        </p:spPr>
        <p:txBody>
          <a:bodyPr/>
          <a:lstStyle/>
          <a:p>
            <a:pPr>
              <a:buFont typeface="Symbol" panose="05050102010706020507" pitchFamily="18" charset="2"/>
              <a:buNone/>
            </a:pPr>
            <a:r>
              <a:rPr lang="en-US" altLang="en-US" b="1"/>
              <a:t>Key Deliverables:</a:t>
            </a:r>
          </a:p>
          <a:p>
            <a:r>
              <a:rPr lang="en-US" altLang="en-US"/>
              <a:t>Voice of Customer/Customer Needs</a:t>
            </a:r>
          </a:p>
          <a:p>
            <a:r>
              <a:rPr lang="en-US" altLang="en-US"/>
              <a:t>Process Baseline (Redesign Projects)</a:t>
            </a:r>
          </a:p>
          <a:p>
            <a:r>
              <a:rPr lang="en-US" altLang="en-US"/>
              <a:t>Competitive Benchmarking</a:t>
            </a:r>
          </a:p>
          <a:p>
            <a:r>
              <a:rPr lang="en-US" altLang="en-US"/>
              <a:t>Service Requirements Definition</a:t>
            </a:r>
          </a:p>
          <a:p>
            <a:r>
              <a:rPr lang="en-US" altLang="en-US"/>
              <a:t>Critical to Quality Requirements (CTQ) Definition</a:t>
            </a:r>
          </a:p>
          <a:p>
            <a:r>
              <a:rPr lang="en-US" altLang="en-US"/>
              <a:t>Design Scorecards</a:t>
            </a:r>
          </a:p>
        </p:txBody>
      </p:sp>
      <p:sp>
        <p:nvSpPr>
          <p:cNvPr id="596015" name="AutoShape 47">
            <a:extLst>
              <a:ext uri="{FF2B5EF4-FFF2-40B4-BE49-F238E27FC236}">
                <a16:creationId xmlns:a16="http://schemas.microsoft.com/office/drawing/2014/main" id="{29DD0319-3883-6BB7-FED5-C5619F6E4E17}"/>
              </a:ext>
            </a:extLst>
          </p:cNvPr>
          <p:cNvSpPr>
            <a:spLocks noChangeArrowheads="1"/>
          </p:cNvSpPr>
          <p:nvPr/>
        </p:nvSpPr>
        <p:spPr bwMode="auto">
          <a:xfrm>
            <a:off x="600075" y="941388"/>
            <a:ext cx="8993188" cy="1008062"/>
          </a:xfrm>
          <a:prstGeom prst="homePlate">
            <a:avLst>
              <a:gd name="adj" fmla="val 57245"/>
            </a:avLst>
          </a:prstGeom>
          <a:gradFill rotWithShape="0">
            <a:gsLst>
              <a:gs pos="0">
                <a:schemeClr val="accent2">
                  <a:gamma/>
                  <a:shade val="69804"/>
                  <a:invGamma/>
                </a:schemeClr>
              </a:gs>
              <a:gs pos="100000">
                <a:schemeClr val="accent2"/>
              </a:gs>
            </a:gsLst>
            <a:lin ang="0" scaled="1"/>
          </a:gradFill>
          <a:ln w="12700">
            <a:miter lim="800000"/>
            <a:headEnd/>
            <a:tailEnd/>
          </a:ln>
          <a:effectLst/>
          <a:scene3d>
            <a:camera prst="legacyObliqueBottomLeft"/>
            <a:lightRig rig="legacyFlat3" dir="t"/>
          </a:scene3d>
          <a:sp3d extrusionH="430200" prstMaterial="legacyMatte">
            <a:bevelT w="13500" h="13500" prst="angle"/>
            <a:bevelB w="13500" h="13500" prst="angle"/>
            <a:extrusionClr>
              <a:schemeClr val="accent2"/>
            </a:extrusionClr>
            <a:contourClr>
              <a:schemeClr val="accent2"/>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en-US"/>
          </a:p>
        </p:txBody>
      </p:sp>
      <p:sp>
        <p:nvSpPr>
          <p:cNvPr id="596016" name="Rectangle 48">
            <a:extLst>
              <a:ext uri="{FF2B5EF4-FFF2-40B4-BE49-F238E27FC236}">
                <a16:creationId xmlns:a16="http://schemas.microsoft.com/office/drawing/2014/main" id="{C64E19C6-4865-125E-B360-D6DB43C45B90}"/>
              </a:ext>
            </a:extLst>
          </p:cNvPr>
          <p:cNvSpPr>
            <a:spLocks noChangeArrowheads="1"/>
          </p:cNvSpPr>
          <p:nvPr/>
        </p:nvSpPr>
        <p:spPr bwMode="auto">
          <a:xfrm>
            <a:off x="3225800" y="1176338"/>
            <a:ext cx="2927350" cy="504825"/>
          </a:xfrm>
          <a:prstGeom prst="rect">
            <a:avLst/>
          </a:prstGeom>
          <a:noFill/>
          <a:ln>
            <a:noFill/>
          </a:ln>
          <a:effectLst>
            <a:outerShdw dist="53882" dir="2700000" algn="ctr" rotWithShape="0">
              <a:schemeClr val="bg2"/>
            </a:outerShdw>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solidFill>
                  <a:schemeClr val="tx1"/>
                </a:solidFill>
                <a:miter lim="800000"/>
                <a:headEnd/>
                <a:tailEnd/>
              </a14:hiddenLine>
            </a:ext>
          </a:extLst>
        </p:spPr>
        <p:txBody>
          <a:bodyPr lIns="8548" tIns="8548" rIns="8548" bIns="8548" anchor="ctr" anchorCtr="1"/>
          <a:lstStyle>
            <a:lvl1pPr marL="365125" indent="-365125" defTabSz="877888" eaLnBrk="0" hangingPunct="0">
              <a:defRPr sz="2400">
                <a:solidFill>
                  <a:schemeClr val="tx1"/>
                </a:solidFill>
                <a:latin typeface="Times New Roman" panose="02020603050405020304" pitchFamily="18" charset="0"/>
              </a:defRPr>
            </a:lvl1pPr>
            <a:lvl2pPr marL="774700" indent="-212725" defTabSz="877888" eaLnBrk="0" hangingPunct="0">
              <a:defRPr sz="2400">
                <a:solidFill>
                  <a:schemeClr val="tx1"/>
                </a:solidFill>
                <a:latin typeface="Times New Roman" panose="02020603050405020304" pitchFamily="18" charset="0"/>
              </a:defRPr>
            </a:lvl2pPr>
            <a:lvl3pPr marL="1096963" indent="-219075" defTabSz="877888" eaLnBrk="0" hangingPunct="0">
              <a:defRPr sz="2400">
                <a:solidFill>
                  <a:schemeClr val="tx1"/>
                </a:solidFill>
                <a:latin typeface="Times New Roman" panose="02020603050405020304" pitchFamily="18" charset="0"/>
              </a:defRPr>
            </a:lvl3pPr>
            <a:lvl4pPr marL="1536700" indent="-220663" defTabSz="877888" eaLnBrk="0" hangingPunct="0">
              <a:defRPr sz="2400">
                <a:solidFill>
                  <a:schemeClr val="tx1"/>
                </a:solidFill>
                <a:latin typeface="Times New Roman" panose="02020603050405020304" pitchFamily="18" charset="0"/>
              </a:defRPr>
            </a:lvl4pPr>
            <a:lvl5pPr marL="1976438" indent="-220663" defTabSz="877888" eaLnBrk="0" hangingPunct="0">
              <a:defRPr sz="2400">
                <a:solidFill>
                  <a:schemeClr val="tx1"/>
                </a:solidFill>
                <a:latin typeface="Times New Roman" panose="02020603050405020304" pitchFamily="18" charset="0"/>
              </a:defRPr>
            </a:lvl5pPr>
            <a:lvl6pPr marL="2433638" indent="-220663" defTabSz="877888" eaLnBrk="0" fontAlgn="base" hangingPunct="0">
              <a:spcBef>
                <a:spcPct val="0"/>
              </a:spcBef>
              <a:spcAft>
                <a:spcPct val="0"/>
              </a:spcAft>
              <a:defRPr sz="2400">
                <a:solidFill>
                  <a:schemeClr val="tx1"/>
                </a:solidFill>
                <a:latin typeface="Times New Roman" panose="02020603050405020304" pitchFamily="18" charset="0"/>
              </a:defRPr>
            </a:lvl6pPr>
            <a:lvl7pPr marL="2890838" indent="-220663" defTabSz="877888" eaLnBrk="0" fontAlgn="base" hangingPunct="0">
              <a:spcBef>
                <a:spcPct val="0"/>
              </a:spcBef>
              <a:spcAft>
                <a:spcPct val="0"/>
              </a:spcAft>
              <a:defRPr sz="2400">
                <a:solidFill>
                  <a:schemeClr val="tx1"/>
                </a:solidFill>
                <a:latin typeface="Times New Roman" panose="02020603050405020304" pitchFamily="18" charset="0"/>
              </a:defRPr>
            </a:lvl7pPr>
            <a:lvl8pPr marL="3348038" indent="-220663" defTabSz="877888" eaLnBrk="0" fontAlgn="base" hangingPunct="0">
              <a:spcBef>
                <a:spcPct val="0"/>
              </a:spcBef>
              <a:spcAft>
                <a:spcPct val="0"/>
              </a:spcAft>
              <a:defRPr sz="2400">
                <a:solidFill>
                  <a:schemeClr val="tx1"/>
                </a:solidFill>
                <a:latin typeface="Times New Roman" panose="02020603050405020304" pitchFamily="18" charset="0"/>
              </a:defRPr>
            </a:lvl8pPr>
            <a:lvl9pPr marL="3805238" indent="-220663" defTabSz="877888" eaLnBrk="0" fontAlgn="base" hangingPunct="0">
              <a:spcBef>
                <a:spcPct val="0"/>
              </a:spcBef>
              <a:spcAft>
                <a:spcPct val="0"/>
              </a:spcAft>
              <a:defRPr sz="2400">
                <a:solidFill>
                  <a:schemeClr val="tx1"/>
                </a:solidFill>
                <a:latin typeface="Times New Roman" panose="02020603050405020304" pitchFamily="18" charset="0"/>
              </a:defRPr>
            </a:lvl9pPr>
          </a:lstStyle>
          <a:p>
            <a:pPr>
              <a:spcAft>
                <a:spcPct val="50000"/>
              </a:spcAft>
            </a:pPr>
            <a:r>
              <a:rPr lang="en-US" altLang="en-US" sz="3900" b="1" i="1">
                <a:solidFill>
                  <a:schemeClr val="bg1"/>
                </a:solidFill>
                <a:effectLst>
                  <a:outerShdw blurRad="38100" dist="38100" dir="2700000" algn="tl">
                    <a:srgbClr val="C0C0C0"/>
                  </a:outerShdw>
                </a:effectLst>
                <a:latin typeface="Arial" panose="020B0604020202020204" pitchFamily="34" charset="0"/>
              </a:rPr>
              <a:t>Measure</a:t>
            </a:r>
          </a:p>
        </p:txBody>
      </p:sp>
      <p:sp>
        <p:nvSpPr>
          <p:cNvPr id="596017" name="AutoShape 49">
            <a:extLst>
              <a:ext uri="{FF2B5EF4-FFF2-40B4-BE49-F238E27FC236}">
                <a16:creationId xmlns:a16="http://schemas.microsoft.com/office/drawing/2014/main" id="{96AAFE95-52FB-7AC2-CCF0-05E80E0B5E67}"/>
              </a:ext>
            </a:extLst>
          </p:cNvPr>
          <p:cNvSpPr>
            <a:spLocks noChangeArrowheads="1"/>
          </p:cNvSpPr>
          <p:nvPr/>
        </p:nvSpPr>
        <p:spPr bwMode="auto">
          <a:xfrm>
            <a:off x="450850" y="2170113"/>
            <a:ext cx="2625725" cy="1208087"/>
          </a:xfrm>
          <a:prstGeom prst="homePlate">
            <a:avLst>
              <a:gd name="adj" fmla="val 41145"/>
            </a:avLst>
          </a:prstGeom>
          <a:gradFill rotWithShape="0">
            <a:gsLst>
              <a:gs pos="0">
                <a:schemeClr val="accent2">
                  <a:gamma/>
                  <a:shade val="69804"/>
                  <a:invGamma/>
                </a:schemeClr>
              </a:gs>
              <a:gs pos="100000">
                <a:schemeClr val="accent2"/>
              </a:gs>
            </a:gsLst>
            <a:lin ang="0" scaled="1"/>
          </a:gradFill>
          <a:ln w="12700">
            <a:solidFill>
              <a:schemeClr val="tx1"/>
            </a:solidFill>
            <a:miter lim="800000"/>
            <a:headEnd/>
            <a:tailEnd/>
          </a:ln>
          <a:effectLst>
            <a:outerShdw dist="107763" dir="2700000" algn="ctr" rotWithShape="0">
              <a:schemeClr val="bg2">
                <a:alpha val="50000"/>
              </a:schemeClr>
            </a:outerShdw>
          </a:effec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600" b="1">
                <a:solidFill>
                  <a:schemeClr val="bg1"/>
                </a:solidFill>
                <a:effectLst>
                  <a:outerShdw blurRad="38100" dist="38100" dir="2700000" algn="tl">
                    <a:srgbClr val="000000"/>
                  </a:outerShdw>
                </a:effectLst>
                <a:latin typeface="Arial" panose="020B0604020202020204" pitchFamily="34" charset="0"/>
              </a:rPr>
              <a:t>Gather Customer</a:t>
            </a:r>
          </a:p>
          <a:p>
            <a:pPr algn="ctr" eaLnBrk="1" hangingPunct="1"/>
            <a:r>
              <a:rPr lang="en-US" altLang="en-US" sz="1600" b="1">
                <a:solidFill>
                  <a:schemeClr val="bg1"/>
                </a:solidFill>
                <a:effectLst>
                  <a:outerShdw blurRad="38100" dist="38100" dir="2700000" algn="tl">
                    <a:srgbClr val="000000"/>
                  </a:outerShdw>
                </a:effectLst>
                <a:latin typeface="Arial" panose="020B0604020202020204" pitchFamily="34" charset="0"/>
              </a:rPr>
              <a:t>Needs</a:t>
            </a:r>
          </a:p>
        </p:txBody>
      </p:sp>
      <p:sp>
        <p:nvSpPr>
          <p:cNvPr id="596018" name="AutoShape 50">
            <a:extLst>
              <a:ext uri="{FF2B5EF4-FFF2-40B4-BE49-F238E27FC236}">
                <a16:creationId xmlns:a16="http://schemas.microsoft.com/office/drawing/2014/main" id="{A7E6119A-0473-9C0A-1F6B-3B2B67BDBEAC}"/>
              </a:ext>
            </a:extLst>
          </p:cNvPr>
          <p:cNvSpPr>
            <a:spLocks noChangeArrowheads="1"/>
          </p:cNvSpPr>
          <p:nvPr/>
        </p:nvSpPr>
        <p:spPr bwMode="auto">
          <a:xfrm>
            <a:off x="3225800" y="2125663"/>
            <a:ext cx="3228975" cy="1296987"/>
          </a:xfrm>
          <a:prstGeom prst="homePlate">
            <a:avLst>
              <a:gd name="adj" fmla="val 35465"/>
            </a:avLst>
          </a:prstGeom>
          <a:gradFill rotWithShape="0">
            <a:gsLst>
              <a:gs pos="0">
                <a:schemeClr val="accent2">
                  <a:gamma/>
                  <a:shade val="69804"/>
                  <a:invGamma/>
                </a:schemeClr>
              </a:gs>
              <a:gs pos="100000">
                <a:schemeClr val="accent2"/>
              </a:gs>
            </a:gsLst>
            <a:lin ang="0" scaled="1"/>
          </a:gradFill>
          <a:ln w="12700">
            <a:solidFill>
              <a:schemeClr val="tx1"/>
            </a:solidFill>
            <a:miter lim="800000"/>
            <a:headEnd/>
            <a:tailEnd/>
          </a:ln>
          <a:effectLst>
            <a:outerShdw dist="107763" dir="2700000" algn="ctr" rotWithShape="0">
              <a:schemeClr val="bg2">
                <a:alpha val="50000"/>
              </a:schemeClr>
            </a:outerShdw>
          </a:effec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600" b="1">
                <a:solidFill>
                  <a:schemeClr val="bg1"/>
                </a:solidFill>
                <a:effectLst>
                  <a:outerShdw blurRad="38100" dist="38100" dir="2700000" algn="tl">
                    <a:srgbClr val="000000"/>
                  </a:outerShdw>
                </a:effectLst>
                <a:latin typeface="Arial" panose="020B0604020202020204" pitchFamily="34" charset="0"/>
              </a:rPr>
              <a:t>Gather Competitive</a:t>
            </a:r>
          </a:p>
          <a:p>
            <a:pPr algn="ctr" eaLnBrk="1" hangingPunct="1"/>
            <a:r>
              <a:rPr lang="en-US" altLang="en-US" sz="1600" b="1">
                <a:solidFill>
                  <a:schemeClr val="bg1"/>
                </a:solidFill>
                <a:effectLst>
                  <a:outerShdw blurRad="38100" dist="38100" dir="2700000" algn="tl">
                    <a:srgbClr val="000000"/>
                  </a:outerShdw>
                </a:effectLst>
                <a:latin typeface="Arial" panose="020B0604020202020204" pitchFamily="34" charset="0"/>
              </a:rPr>
              <a:t>Information</a:t>
            </a:r>
          </a:p>
        </p:txBody>
      </p:sp>
      <p:sp>
        <p:nvSpPr>
          <p:cNvPr id="596019" name="AutoShape 51">
            <a:extLst>
              <a:ext uri="{FF2B5EF4-FFF2-40B4-BE49-F238E27FC236}">
                <a16:creationId xmlns:a16="http://schemas.microsoft.com/office/drawing/2014/main" id="{EDC09BB3-ECCF-489B-DEA4-ABCF2D4AC435}"/>
              </a:ext>
            </a:extLst>
          </p:cNvPr>
          <p:cNvSpPr>
            <a:spLocks noChangeArrowheads="1"/>
          </p:cNvSpPr>
          <p:nvPr/>
        </p:nvSpPr>
        <p:spPr bwMode="auto">
          <a:xfrm>
            <a:off x="6604000" y="2125663"/>
            <a:ext cx="2851150" cy="1296987"/>
          </a:xfrm>
          <a:prstGeom prst="homePlate">
            <a:avLst>
              <a:gd name="adj" fmla="val 35437"/>
            </a:avLst>
          </a:prstGeom>
          <a:gradFill rotWithShape="0">
            <a:gsLst>
              <a:gs pos="0">
                <a:schemeClr val="accent2">
                  <a:gamma/>
                  <a:shade val="69804"/>
                  <a:invGamma/>
                </a:schemeClr>
              </a:gs>
              <a:gs pos="100000">
                <a:schemeClr val="accent2"/>
              </a:gs>
            </a:gsLst>
            <a:lin ang="0" scaled="1"/>
          </a:gradFill>
          <a:ln w="12700">
            <a:solidFill>
              <a:schemeClr val="tx1"/>
            </a:solidFill>
            <a:miter lim="800000"/>
            <a:headEnd/>
            <a:tailEnd/>
          </a:ln>
          <a:effectLst>
            <a:outerShdw dist="107763" dir="2700000" algn="ctr" rotWithShape="0">
              <a:schemeClr val="bg2">
                <a:alpha val="50000"/>
              </a:schemeClr>
            </a:outerShdw>
          </a:effec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600" b="1">
                <a:solidFill>
                  <a:schemeClr val="bg1"/>
                </a:solidFill>
                <a:effectLst>
                  <a:outerShdw blurRad="38100" dist="38100" dir="2700000" algn="tl">
                    <a:srgbClr val="000000"/>
                  </a:outerShdw>
                </a:effectLst>
                <a:latin typeface="Arial" panose="020B0604020202020204" pitchFamily="34" charset="0"/>
              </a:rPr>
              <a:t>Develop Service</a:t>
            </a:r>
          </a:p>
          <a:p>
            <a:pPr algn="ctr" eaLnBrk="1" hangingPunct="1"/>
            <a:r>
              <a:rPr lang="en-US" altLang="en-US" sz="1600" b="1">
                <a:solidFill>
                  <a:schemeClr val="bg1"/>
                </a:solidFill>
                <a:effectLst>
                  <a:outerShdw blurRad="38100" dist="38100" dir="2700000" algn="tl">
                    <a:srgbClr val="000000"/>
                  </a:outerShdw>
                </a:effectLst>
                <a:latin typeface="Arial" panose="020B0604020202020204" pitchFamily="34" charset="0"/>
              </a:rPr>
              <a:t>Requirements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8018" name="Rectangle 2">
            <a:extLst>
              <a:ext uri="{FF2B5EF4-FFF2-40B4-BE49-F238E27FC236}">
                <a16:creationId xmlns:a16="http://schemas.microsoft.com/office/drawing/2014/main" id="{5CD1550C-46D9-F98C-7178-FD3BE4A2F751}"/>
              </a:ext>
            </a:extLst>
          </p:cNvPr>
          <p:cNvSpPr>
            <a:spLocks noGrp="1" noChangeArrowheads="1"/>
          </p:cNvSpPr>
          <p:nvPr>
            <p:ph type="title"/>
          </p:nvPr>
        </p:nvSpPr>
        <p:spPr>
          <a:xfrm>
            <a:off x="149225" y="201613"/>
            <a:ext cx="7204075" cy="601662"/>
          </a:xfrm>
        </p:spPr>
        <p:txBody>
          <a:bodyPr/>
          <a:lstStyle/>
          <a:p>
            <a:pPr defTabSz="820738"/>
            <a:r>
              <a:rPr lang="en-US" altLang="en-US" sz="2100"/>
              <a:t>Possible Paths Through Define/Measure Steps</a:t>
            </a:r>
          </a:p>
        </p:txBody>
      </p:sp>
      <p:sp>
        <p:nvSpPr>
          <p:cNvPr id="598019" name="Rectangle 3">
            <a:extLst>
              <a:ext uri="{FF2B5EF4-FFF2-40B4-BE49-F238E27FC236}">
                <a16:creationId xmlns:a16="http://schemas.microsoft.com/office/drawing/2014/main" id="{89CDB716-B816-84F2-2649-2AB6CE3CE883}"/>
              </a:ext>
            </a:extLst>
          </p:cNvPr>
          <p:cNvSpPr>
            <a:spLocks noChangeArrowheads="1"/>
          </p:cNvSpPr>
          <p:nvPr/>
        </p:nvSpPr>
        <p:spPr bwMode="auto">
          <a:xfrm>
            <a:off x="3508375" y="2371725"/>
            <a:ext cx="2932113" cy="1787525"/>
          </a:xfrm>
          <a:prstGeom prst="rect">
            <a:avLst/>
          </a:prstGeom>
          <a:solidFill>
            <a:srgbClr val="FFFF00"/>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endParaRPr lang="en-US" altLang="en-US" sz="1400" b="1"/>
          </a:p>
        </p:txBody>
      </p:sp>
      <p:sp>
        <p:nvSpPr>
          <p:cNvPr id="598020" name="Line 4">
            <a:extLst>
              <a:ext uri="{FF2B5EF4-FFF2-40B4-BE49-F238E27FC236}">
                <a16:creationId xmlns:a16="http://schemas.microsoft.com/office/drawing/2014/main" id="{A9813405-5EA9-DF18-9400-8DFF89100B44}"/>
              </a:ext>
            </a:extLst>
          </p:cNvPr>
          <p:cNvSpPr>
            <a:spLocks noChangeShapeType="1"/>
          </p:cNvSpPr>
          <p:nvPr/>
        </p:nvSpPr>
        <p:spPr bwMode="auto">
          <a:xfrm>
            <a:off x="3508375" y="3265488"/>
            <a:ext cx="2932113"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8021" name="Line 5">
            <a:extLst>
              <a:ext uri="{FF2B5EF4-FFF2-40B4-BE49-F238E27FC236}">
                <a16:creationId xmlns:a16="http://schemas.microsoft.com/office/drawing/2014/main" id="{AD283119-081B-2309-CFA9-1F2452502E79}"/>
              </a:ext>
            </a:extLst>
          </p:cNvPr>
          <p:cNvSpPr>
            <a:spLocks noChangeShapeType="1"/>
          </p:cNvSpPr>
          <p:nvPr/>
        </p:nvSpPr>
        <p:spPr bwMode="auto">
          <a:xfrm>
            <a:off x="4908550" y="2371725"/>
            <a:ext cx="0" cy="1787525"/>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8022" name="Text Box 6">
            <a:extLst>
              <a:ext uri="{FF2B5EF4-FFF2-40B4-BE49-F238E27FC236}">
                <a16:creationId xmlns:a16="http://schemas.microsoft.com/office/drawing/2014/main" id="{B27DCC70-FE8D-4633-FF45-BAA1DA16ED47}"/>
              </a:ext>
            </a:extLst>
          </p:cNvPr>
          <p:cNvSpPr txBox="1">
            <a:spLocks noChangeArrowheads="1"/>
          </p:cNvSpPr>
          <p:nvPr/>
        </p:nvSpPr>
        <p:spPr bwMode="auto">
          <a:xfrm>
            <a:off x="3925888" y="2725738"/>
            <a:ext cx="596900" cy="29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400" b="1"/>
              <a:t>RAD</a:t>
            </a:r>
          </a:p>
        </p:txBody>
      </p:sp>
      <p:sp>
        <p:nvSpPr>
          <p:cNvPr id="598023" name="Text Box 7">
            <a:extLst>
              <a:ext uri="{FF2B5EF4-FFF2-40B4-BE49-F238E27FC236}">
                <a16:creationId xmlns:a16="http://schemas.microsoft.com/office/drawing/2014/main" id="{E62C2CAC-EF94-45D7-50CB-809A910CA82B}"/>
              </a:ext>
            </a:extLst>
          </p:cNvPr>
          <p:cNvSpPr txBox="1">
            <a:spLocks noChangeArrowheads="1"/>
          </p:cNvSpPr>
          <p:nvPr/>
        </p:nvSpPr>
        <p:spPr bwMode="auto">
          <a:xfrm>
            <a:off x="3689350" y="3530600"/>
            <a:ext cx="1160463" cy="29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400" b="1"/>
              <a:t>Prototyping</a:t>
            </a:r>
          </a:p>
        </p:txBody>
      </p:sp>
      <p:sp>
        <p:nvSpPr>
          <p:cNvPr id="598024" name="Text Box 8">
            <a:extLst>
              <a:ext uri="{FF2B5EF4-FFF2-40B4-BE49-F238E27FC236}">
                <a16:creationId xmlns:a16="http://schemas.microsoft.com/office/drawing/2014/main" id="{1563A74E-DB48-8ECA-3B95-5914540FE0F0}"/>
              </a:ext>
            </a:extLst>
          </p:cNvPr>
          <p:cNvSpPr txBox="1">
            <a:spLocks noChangeArrowheads="1"/>
          </p:cNvSpPr>
          <p:nvPr/>
        </p:nvSpPr>
        <p:spPr bwMode="auto">
          <a:xfrm>
            <a:off x="5016500" y="2459038"/>
            <a:ext cx="1457325" cy="72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400" b="1"/>
              <a:t>Traditional, </a:t>
            </a:r>
          </a:p>
          <a:p>
            <a:pPr algn="ctr"/>
            <a:r>
              <a:rPr lang="en-US" altLang="en-US" sz="1400" b="1"/>
              <a:t>Life-Cycle, </a:t>
            </a:r>
            <a:br>
              <a:rPr lang="en-US" altLang="en-US" sz="1400" b="1"/>
            </a:br>
            <a:r>
              <a:rPr lang="en-US" altLang="en-US" sz="1400" b="1"/>
              <a:t>aka “waterfall”</a:t>
            </a:r>
          </a:p>
        </p:txBody>
      </p:sp>
      <p:sp>
        <p:nvSpPr>
          <p:cNvPr id="598025" name="Text Box 9">
            <a:extLst>
              <a:ext uri="{FF2B5EF4-FFF2-40B4-BE49-F238E27FC236}">
                <a16:creationId xmlns:a16="http://schemas.microsoft.com/office/drawing/2014/main" id="{07528B7A-328B-474D-B979-A52B841F4FED}"/>
              </a:ext>
            </a:extLst>
          </p:cNvPr>
          <p:cNvSpPr txBox="1">
            <a:spLocks noChangeArrowheads="1"/>
          </p:cNvSpPr>
          <p:nvPr/>
        </p:nvSpPr>
        <p:spPr bwMode="auto">
          <a:xfrm>
            <a:off x="5357813" y="3530600"/>
            <a:ext cx="885825" cy="29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400" b="1"/>
              <a:t>Iterative</a:t>
            </a:r>
          </a:p>
        </p:txBody>
      </p:sp>
      <p:sp>
        <p:nvSpPr>
          <p:cNvPr id="598026" name="Text Box 10">
            <a:extLst>
              <a:ext uri="{FF2B5EF4-FFF2-40B4-BE49-F238E27FC236}">
                <a16:creationId xmlns:a16="http://schemas.microsoft.com/office/drawing/2014/main" id="{EA557778-7851-A048-9C1C-7F13201784DB}"/>
              </a:ext>
            </a:extLst>
          </p:cNvPr>
          <p:cNvSpPr txBox="1">
            <a:spLocks noChangeArrowheads="1"/>
          </p:cNvSpPr>
          <p:nvPr/>
        </p:nvSpPr>
        <p:spPr bwMode="auto">
          <a:xfrm>
            <a:off x="2346325" y="3005138"/>
            <a:ext cx="1098550" cy="50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400" b="1"/>
              <a:t>Procedural</a:t>
            </a:r>
          </a:p>
          <a:p>
            <a:pPr algn="ctr"/>
            <a:r>
              <a:rPr lang="en-US" altLang="en-US" sz="1400" b="1"/>
              <a:t>Rigor</a:t>
            </a:r>
          </a:p>
        </p:txBody>
      </p:sp>
      <p:sp>
        <p:nvSpPr>
          <p:cNvPr id="598027" name="Text Box 11">
            <a:extLst>
              <a:ext uri="{FF2B5EF4-FFF2-40B4-BE49-F238E27FC236}">
                <a16:creationId xmlns:a16="http://schemas.microsoft.com/office/drawing/2014/main" id="{DC22A183-4F7B-FD96-73B9-006BADD57940}"/>
              </a:ext>
            </a:extLst>
          </p:cNvPr>
          <p:cNvSpPr txBox="1">
            <a:spLocks noChangeArrowheads="1"/>
          </p:cNvSpPr>
          <p:nvPr/>
        </p:nvSpPr>
        <p:spPr bwMode="auto">
          <a:xfrm>
            <a:off x="2973388" y="2482850"/>
            <a:ext cx="584200" cy="29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400" b="1" i="1"/>
              <a:t>High</a:t>
            </a:r>
          </a:p>
        </p:txBody>
      </p:sp>
      <p:sp>
        <p:nvSpPr>
          <p:cNvPr id="598028" name="Text Box 12">
            <a:extLst>
              <a:ext uri="{FF2B5EF4-FFF2-40B4-BE49-F238E27FC236}">
                <a16:creationId xmlns:a16="http://schemas.microsoft.com/office/drawing/2014/main" id="{9C96CCAD-6A91-9FE4-5339-B9E09D6CAE7C}"/>
              </a:ext>
            </a:extLst>
          </p:cNvPr>
          <p:cNvSpPr txBox="1">
            <a:spLocks noChangeArrowheads="1"/>
          </p:cNvSpPr>
          <p:nvPr/>
        </p:nvSpPr>
        <p:spPr bwMode="auto">
          <a:xfrm>
            <a:off x="2973388" y="3733800"/>
            <a:ext cx="520700" cy="29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400" b="1" i="1"/>
              <a:t>Low</a:t>
            </a:r>
          </a:p>
        </p:txBody>
      </p:sp>
      <p:sp>
        <p:nvSpPr>
          <p:cNvPr id="598029" name="Text Box 13">
            <a:extLst>
              <a:ext uri="{FF2B5EF4-FFF2-40B4-BE49-F238E27FC236}">
                <a16:creationId xmlns:a16="http://schemas.microsoft.com/office/drawing/2014/main" id="{C21DA80E-4E75-90B4-FCA5-5CBE85D701E1}"/>
              </a:ext>
            </a:extLst>
          </p:cNvPr>
          <p:cNvSpPr txBox="1">
            <a:spLocks noChangeArrowheads="1"/>
          </p:cNvSpPr>
          <p:nvPr/>
        </p:nvSpPr>
        <p:spPr bwMode="auto">
          <a:xfrm>
            <a:off x="3471863" y="4114800"/>
            <a:ext cx="1157287" cy="50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400" b="1" i="1"/>
              <a:t>Show &amp; tell </a:t>
            </a:r>
          </a:p>
          <a:p>
            <a:pPr algn="ctr"/>
            <a:r>
              <a:rPr lang="en-US" altLang="en-US" sz="1400" b="1" i="1"/>
              <a:t>(left brain)</a:t>
            </a:r>
          </a:p>
        </p:txBody>
      </p:sp>
      <p:sp>
        <p:nvSpPr>
          <p:cNvPr id="598030" name="Text Box 14">
            <a:extLst>
              <a:ext uri="{FF2B5EF4-FFF2-40B4-BE49-F238E27FC236}">
                <a16:creationId xmlns:a16="http://schemas.microsoft.com/office/drawing/2014/main" id="{A2C2BB4D-15A8-5BC2-30D3-B5000CC33F01}"/>
              </a:ext>
            </a:extLst>
          </p:cNvPr>
          <p:cNvSpPr txBox="1">
            <a:spLocks noChangeArrowheads="1"/>
          </p:cNvSpPr>
          <p:nvPr/>
        </p:nvSpPr>
        <p:spPr bwMode="auto">
          <a:xfrm>
            <a:off x="5056188" y="4114800"/>
            <a:ext cx="1555750" cy="50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400" b="1" i="1"/>
              <a:t>Formal narrative</a:t>
            </a:r>
          </a:p>
          <a:p>
            <a:pPr algn="ctr"/>
            <a:r>
              <a:rPr lang="en-US" altLang="en-US" sz="1400" b="1" i="1"/>
              <a:t>(right brain)</a:t>
            </a:r>
          </a:p>
        </p:txBody>
      </p:sp>
      <p:sp>
        <p:nvSpPr>
          <p:cNvPr id="598031" name="Text Box 15">
            <a:extLst>
              <a:ext uri="{FF2B5EF4-FFF2-40B4-BE49-F238E27FC236}">
                <a16:creationId xmlns:a16="http://schemas.microsoft.com/office/drawing/2014/main" id="{A31D609C-F125-8CF3-5597-3D8908E735E8}"/>
              </a:ext>
            </a:extLst>
          </p:cNvPr>
          <p:cNvSpPr txBox="1">
            <a:spLocks noChangeArrowheads="1"/>
          </p:cNvSpPr>
          <p:nvPr/>
        </p:nvSpPr>
        <p:spPr bwMode="auto">
          <a:xfrm>
            <a:off x="4051300" y="4572000"/>
            <a:ext cx="1720850" cy="29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400" b="1"/>
              <a:t>Approach to Specs</a:t>
            </a:r>
          </a:p>
        </p:txBody>
      </p:sp>
      <p:sp>
        <p:nvSpPr>
          <p:cNvPr id="598032" name="AutoShape 16">
            <a:extLst>
              <a:ext uri="{FF2B5EF4-FFF2-40B4-BE49-F238E27FC236}">
                <a16:creationId xmlns:a16="http://schemas.microsoft.com/office/drawing/2014/main" id="{32246224-E2F2-7C08-48C7-96E281E13DF9}"/>
              </a:ext>
            </a:extLst>
          </p:cNvPr>
          <p:cNvSpPr>
            <a:spLocks noChangeArrowheads="1"/>
          </p:cNvSpPr>
          <p:nvPr/>
        </p:nvSpPr>
        <p:spPr bwMode="auto">
          <a:xfrm>
            <a:off x="5629275" y="1524000"/>
            <a:ext cx="1050925" cy="990600"/>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00CC"/>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8033" name="Text Box 17">
            <a:extLst>
              <a:ext uri="{FF2B5EF4-FFF2-40B4-BE49-F238E27FC236}">
                <a16:creationId xmlns:a16="http://schemas.microsoft.com/office/drawing/2014/main" id="{A2B7E421-F0AA-6384-974A-7AB4164C20A9}"/>
              </a:ext>
            </a:extLst>
          </p:cNvPr>
          <p:cNvSpPr txBox="1">
            <a:spLocks noChangeArrowheads="1"/>
          </p:cNvSpPr>
          <p:nvPr/>
        </p:nvSpPr>
        <p:spPr bwMode="auto">
          <a:xfrm>
            <a:off x="6738938" y="1066800"/>
            <a:ext cx="2865437" cy="1384300"/>
          </a:xfrm>
          <a:prstGeom prst="rect">
            <a:avLst/>
          </a:prstGeom>
          <a:solidFill>
            <a:schemeClr val="bg1"/>
          </a:solidFill>
          <a:ln w="25400">
            <a:solidFill>
              <a:schemeClr val="tx2"/>
            </a:solidFill>
            <a:miter lim="800000"/>
            <a:headEnd/>
            <a:tailEnd/>
          </a:ln>
          <a:effectLst>
            <a:outerShdw dist="107763" dir="2700000" algn="ctr" rotWithShape="0">
              <a:schemeClr val="bg2">
                <a:alpha val="50000"/>
              </a:schemeClr>
            </a:outerShdw>
          </a:effec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400" b="1"/>
              <a:t>Up-Front Requirements Definition; Detailed VOC for External &amp; Internal Customers/Users – QFD Used to Translate Customer Needs to Requirements</a:t>
            </a:r>
          </a:p>
        </p:txBody>
      </p:sp>
      <p:sp>
        <p:nvSpPr>
          <p:cNvPr id="598034" name="AutoShape 18">
            <a:extLst>
              <a:ext uri="{FF2B5EF4-FFF2-40B4-BE49-F238E27FC236}">
                <a16:creationId xmlns:a16="http://schemas.microsoft.com/office/drawing/2014/main" id="{3BC5ECE2-E549-CBE7-93A3-E070B07BA1A5}"/>
              </a:ext>
            </a:extLst>
          </p:cNvPr>
          <p:cNvSpPr>
            <a:spLocks noChangeArrowheads="1"/>
          </p:cNvSpPr>
          <p:nvPr/>
        </p:nvSpPr>
        <p:spPr bwMode="auto">
          <a:xfrm flipH="1">
            <a:off x="3225800" y="1524000"/>
            <a:ext cx="1050925" cy="990600"/>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00CC"/>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8035" name="Text Box 19">
            <a:extLst>
              <a:ext uri="{FF2B5EF4-FFF2-40B4-BE49-F238E27FC236}">
                <a16:creationId xmlns:a16="http://schemas.microsoft.com/office/drawing/2014/main" id="{682D6968-61D4-779D-1247-006A508937E2}"/>
              </a:ext>
            </a:extLst>
          </p:cNvPr>
          <p:cNvSpPr txBox="1">
            <a:spLocks noChangeArrowheads="1"/>
          </p:cNvSpPr>
          <p:nvPr/>
        </p:nvSpPr>
        <p:spPr bwMode="auto">
          <a:xfrm flipH="1">
            <a:off x="303213" y="1143000"/>
            <a:ext cx="2586037" cy="1497013"/>
          </a:xfrm>
          <a:prstGeom prst="rect">
            <a:avLst/>
          </a:prstGeom>
          <a:noFill/>
          <a:ln w="2540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300" b="1">
                <a:solidFill>
                  <a:schemeClr val="bg2"/>
                </a:solidFill>
              </a:rPr>
              <a:t>Users “On-Board” During Development; Rapid, Intense, Joint Application Development (JAD) effort to define requirements; spec stays ambiguous and evolves throughout development</a:t>
            </a:r>
          </a:p>
        </p:txBody>
      </p:sp>
      <p:sp>
        <p:nvSpPr>
          <p:cNvPr id="598036" name="AutoShape 20">
            <a:extLst>
              <a:ext uri="{FF2B5EF4-FFF2-40B4-BE49-F238E27FC236}">
                <a16:creationId xmlns:a16="http://schemas.microsoft.com/office/drawing/2014/main" id="{7AEDAF04-6C74-67CF-3B19-244D37F130D7}"/>
              </a:ext>
            </a:extLst>
          </p:cNvPr>
          <p:cNvSpPr>
            <a:spLocks noChangeArrowheads="1"/>
          </p:cNvSpPr>
          <p:nvPr/>
        </p:nvSpPr>
        <p:spPr bwMode="auto">
          <a:xfrm flipV="1">
            <a:off x="5629275" y="4953000"/>
            <a:ext cx="1050925" cy="990600"/>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00CC"/>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8037" name="Text Box 21">
            <a:extLst>
              <a:ext uri="{FF2B5EF4-FFF2-40B4-BE49-F238E27FC236}">
                <a16:creationId xmlns:a16="http://schemas.microsoft.com/office/drawing/2014/main" id="{2DDC7830-97EC-37BE-4988-3F0FB3E6FA99}"/>
              </a:ext>
            </a:extLst>
          </p:cNvPr>
          <p:cNvSpPr txBox="1">
            <a:spLocks noChangeArrowheads="1"/>
          </p:cNvSpPr>
          <p:nvPr/>
        </p:nvSpPr>
        <p:spPr bwMode="auto">
          <a:xfrm>
            <a:off x="6738938" y="4505325"/>
            <a:ext cx="2865437" cy="1809750"/>
          </a:xfrm>
          <a:prstGeom prst="rect">
            <a:avLst/>
          </a:prstGeom>
          <a:solidFill>
            <a:schemeClr val="bg1"/>
          </a:solidFill>
          <a:ln w="25400">
            <a:solidFill>
              <a:schemeClr val="tx1"/>
            </a:solidFill>
            <a:miter lim="800000"/>
            <a:headEnd/>
            <a:tailEnd/>
          </a:ln>
          <a:effectLst>
            <a:outerShdw dist="107763" dir="2700000" algn="ctr" rotWithShape="0">
              <a:schemeClr val="bg2">
                <a:alpha val="50000"/>
              </a:schemeClr>
            </a:outerShdw>
          </a:effec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400" b="1"/>
              <a:t>Up-Front Requirements Definition; “Primitive” Version Built; User Feedback Gathered &amp; System Iterated Until Convergence of System &amp; Customer Occurs – QFD Used to Translate Needs to Requirements Upfront</a:t>
            </a:r>
          </a:p>
        </p:txBody>
      </p:sp>
      <p:sp>
        <p:nvSpPr>
          <p:cNvPr id="598038" name="AutoShape 22">
            <a:extLst>
              <a:ext uri="{FF2B5EF4-FFF2-40B4-BE49-F238E27FC236}">
                <a16:creationId xmlns:a16="http://schemas.microsoft.com/office/drawing/2014/main" id="{3819B33C-3348-35A1-384B-2B300A8E4802}"/>
              </a:ext>
            </a:extLst>
          </p:cNvPr>
          <p:cNvSpPr>
            <a:spLocks noChangeArrowheads="1"/>
          </p:cNvSpPr>
          <p:nvPr/>
        </p:nvSpPr>
        <p:spPr bwMode="auto">
          <a:xfrm flipH="1" flipV="1">
            <a:off x="3225800" y="4953000"/>
            <a:ext cx="1050925" cy="990600"/>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0000CC"/>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98039" name="Text Box 23">
            <a:extLst>
              <a:ext uri="{FF2B5EF4-FFF2-40B4-BE49-F238E27FC236}">
                <a16:creationId xmlns:a16="http://schemas.microsoft.com/office/drawing/2014/main" id="{97AC8A45-D9BC-B25D-0DE4-17300F2EDD09}"/>
              </a:ext>
            </a:extLst>
          </p:cNvPr>
          <p:cNvSpPr txBox="1">
            <a:spLocks noChangeArrowheads="1"/>
          </p:cNvSpPr>
          <p:nvPr/>
        </p:nvSpPr>
        <p:spPr bwMode="auto">
          <a:xfrm flipH="1">
            <a:off x="149225" y="4876800"/>
            <a:ext cx="2868613" cy="1100138"/>
          </a:xfrm>
          <a:prstGeom prst="rect">
            <a:avLst/>
          </a:prstGeom>
          <a:noFill/>
          <a:ln w="25400">
            <a:solidFill>
              <a:schemeClr val="bg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300" b="1">
                <a:solidFill>
                  <a:schemeClr val="bg2"/>
                </a:solidFill>
              </a:rPr>
              <a:t>“Fake” Front-End Built to encourage user input – focus on showing </a:t>
            </a:r>
            <a:r>
              <a:rPr lang="en-US" altLang="en-US" sz="1300" b="1" i="1">
                <a:solidFill>
                  <a:schemeClr val="bg2"/>
                </a:solidFill>
              </a:rPr>
              <a:t>how</a:t>
            </a:r>
            <a:r>
              <a:rPr lang="en-US" altLang="en-US" sz="1300" b="1">
                <a:solidFill>
                  <a:schemeClr val="bg2"/>
                </a:solidFill>
              </a:rPr>
              <a:t> the system will work; documentation minimized until all requirements firmed</a:t>
            </a:r>
          </a:p>
        </p:txBody>
      </p:sp>
      <p:sp>
        <p:nvSpPr>
          <p:cNvPr id="598040" name="Line 24">
            <a:extLst>
              <a:ext uri="{FF2B5EF4-FFF2-40B4-BE49-F238E27FC236}">
                <a16:creationId xmlns:a16="http://schemas.microsoft.com/office/drawing/2014/main" id="{C5436531-3CF9-4655-F0B0-9830240176C2}"/>
              </a:ext>
            </a:extLst>
          </p:cNvPr>
          <p:cNvSpPr>
            <a:spLocks noChangeShapeType="1"/>
          </p:cNvSpPr>
          <p:nvPr/>
        </p:nvSpPr>
        <p:spPr bwMode="auto">
          <a:xfrm flipV="1">
            <a:off x="8178800" y="2743200"/>
            <a:ext cx="0" cy="533400"/>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8041" name="Line 25">
            <a:extLst>
              <a:ext uri="{FF2B5EF4-FFF2-40B4-BE49-F238E27FC236}">
                <a16:creationId xmlns:a16="http://schemas.microsoft.com/office/drawing/2014/main" id="{46F2162E-AB9A-B0B8-44C3-8174BE4519DB}"/>
              </a:ext>
            </a:extLst>
          </p:cNvPr>
          <p:cNvSpPr>
            <a:spLocks noChangeShapeType="1"/>
          </p:cNvSpPr>
          <p:nvPr/>
        </p:nvSpPr>
        <p:spPr bwMode="auto">
          <a:xfrm>
            <a:off x="8178800" y="3657600"/>
            <a:ext cx="0" cy="762000"/>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98042" name="AutoShape 26">
            <a:extLst>
              <a:ext uri="{FF2B5EF4-FFF2-40B4-BE49-F238E27FC236}">
                <a16:creationId xmlns:a16="http://schemas.microsoft.com/office/drawing/2014/main" id="{1CC35844-77C5-6BF3-562C-2D0F4A1A7A7A}"/>
              </a:ext>
            </a:extLst>
          </p:cNvPr>
          <p:cNvSpPr>
            <a:spLocks noChangeArrowheads="1"/>
          </p:cNvSpPr>
          <p:nvPr/>
        </p:nvSpPr>
        <p:spPr bwMode="auto">
          <a:xfrm>
            <a:off x="7099300" y="3186113"/>
            <a:ext cx="2428875" cy="650875"/>
          </a:xfrm>
          <a:prstGeom prst="roundRect">
            <a:avLst>
              <a:gd name="adj" fmla="val 16667"/>
            </a:avLst>
          </a:prstGeom>
          <a:solidFill>
            <a:schemeClr val="bg1"/>
          </a:solidFill>
          <a:ln w="25400">
            <a:solidFill>
              <a:srgbClr val="FF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600" b="1" i="1"/>
              <a:t>DFSS’ General Approach</a:t>
            </a:r>
          </a:p>
          <a:p>
            <a:pPr algn="ctr"/>
            <a:r>
              <a:rPr lang="en-US" altLang="en-US" sz="1600" i="1"/>
              <a:t>Not Limiting, Though!</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0066" name="Rectangle 2">
            <a:extLst>
              <a:ext uri="{FF2B5EF4-FFF2-40B4-BE49-F238E27FC236}">
                <a16:creationId xmlns:a16="http://schemas.microsoft.com/office/drawing/2014/main" id="{2BD53440-1F28-B684-31DF-E2DF77C71417}"/>
              </a:ext>
            </a:extLst>
          </p:cNvPr>
          <p:cNvSpPr>
            <a:spLocks noGrp="1" noChangeArrowheads="1"/>
          </p:cNvSpPr>
          <p:nvPr>
            <p:ph type="title"/>
          </p:nvPr>
        </p:nvSpPr>
        <p:spPr/>
        <p:txBody>
          <a:bodyPr/>
          <a:lstStyle/>
          <a:p>
            <a:r>
              <a:rPr lang="en-US" altLang="en-US"/>
              <a:t>Measure “Tools Schematic”</a:t>
            </a:r>
          </a:p>
        </p:txBody>
      </p:sp>
      <p:sp>
        <p:nvSpPr>
          <p:cNvPr id="600067" name="AutoShape 3">
            <a:extLst>
              <a:ext uri="{FF2B5EF4-FFF2-40B4-BE49-F238E27FC236}">
                <a16:creationId xmlns:a16="http://schemas.microsoft.com/office/drawing/2014/main" id="{1A1ACF95-DADD-040E-6920-E5451C891F99}"/>
              </a:ext>
            </a:extLst>
          </p:cNvPr>
          <p:cNvSpPr>
            <a:spLocks noChangeArrowheads="1"/>
          </p:cNvSpPr>
          <p:nvPr/>
        </p:nvSpPr>
        <p:spPr bwMode="auto">
          <a:xfrm>
            <a:off x="1800225" y="1143000"/>
            <a:ext cx="6530975" cy="457200"/>
          </a:xfrm>
          <a:prstGeom prst="homePlate">
            <a:avLst>
              <a:gd name="adj" fmla="val 138879"/>
            </a:avLst>
          </a:prstGeom>
          <a:solidFill>
            <a:schemeClr val="accent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600" b="1">
                <a:solidFill>
                  <a:schemeClr val="bg1"/>
                </a:solidFill>
              </a:rPr>
              <a:t>Service Requirements Definition</a:t>
            </a:r>
          </a:p>
        </p:txBody>
      </p:sp>
      <p:sp>
        <p:nvSpPr>
          <p:cNvPr id="600068" name="AutoShape 4">
            <a:extLst>
              <a:ext uri="{FF2B5EF4-FFF2-40B4-BE49-F238E27FC236}">
                <a16:creationId xmlns:a16="http://schemas.microsoft.com/office/drawing/2014/main" id="{CC13CBFF-2DFD-41B9-9419-6EF5E1B3BE42}"/>
              </a:ext>
            </a:extLst>
          </p:cNvPr>
          <p:cNvSpPr>
            <a:spLocks noChangeArrowheads="1"/>
          </p:cNvSpPr>
          <p:nvPr/>
        </p:nvSpPr>
        <p:spPr bwMode="auto">
          <a:xfrm>
            <a:off x="6527800" y="5715000"/>
            <a:ext cx="2854325" cy="457200"/>
          </a:xfrm>
          <a:prstGeom prst="homePlate">
            <a:avLst>
              <a:gd name="adj" fmla="val 60696"/>
            </a:avLst>
          </a:prstGeom>
          <a:solidFill>
            <a:schemeClr val="accent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300" b="1">
                <a:solidFill>
                  <a:schemeClr val="bg1"/>
                </a:solidFill>
              </a:rPr>
              <a:t>Concept Generation/Selection</a:t>
            </a:r>
          </a:p>
        </p:txBody>
      </p:sp>
      <p:sp>
        <p:nvSpPr>
          <p:cNvPr id="600069" name="AutoShape 5">
            <a:extLst>
              <a:ext uri="{FF2B5EF4-FFF2-40B4-BE49-F238E27FC236}">
                <a16:creationId xmlns:a16="http://schemas.microsoft.com/office/drawing/2014/main" id="{0B15CEC1-8466-5463-5360-9633FA9286A2}"/>
              </a:ext>
            </a:extLst>
          </p:cNvPr>
          <p:cNvSpPr>
            <a:spLocks noChangeArrowheads="1"/>
          </p:cNvSpPr>
          <p:nvPr/>
        </p:nvSpPr>
        <p:spPr bwMode="auto">
          <a:xfrm rot="-1347545">
            <a:off x="4203700" y="5105400"/>
            <a:ext cx="374650" cy="304800"/>
          </a:xfrm>
          <a:prstGeom prst="downArrow">
            <a:avLst>
              <a:gd name="adj1" fmla="val 60000"/>
              <a:gd name="adj2" fmla="val 39843"/>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0070" name="Rectangle 6">
            <a:extLst>
              <a:ext uri="{FF2B5EF4-FFF2-40B4-BE49-F238E27FC236}">
                <a16:creationId xmlns:a16="http://schemas.microsoft.com/office/drawing/2014/main" id="{16B32C03-6A31-6C83-2D06-227F106A5EF6}"/>
              </a:ext>
            </a:extLst>
          </p:cNvPr>
          <p:cNvSpPr>
            <a:spLocks noChangeArrowheads="1"/>
          </p:cNvSpPr>
          <p:nvPr/>
        </p:nvSpPr>
        <p:spPr bwMode="auto">
          <a:xfrm>
            <a:off x="1952625" y="1752600"/>
            <a:ext cx="1558925" cy="593725"/>
          </a:xfrm>
          <a:prstGeom prst="rect">
            <a:avLst/>
          </a:prstGeom>
          <a:solidFill>
            <a:schemeClr val="accent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300" b="1" i="1">
                <a:solidFill>
                  <a:schemeClr val="bg1"/>
                </a:solidFill>
              </a:rPr>
              <a:t>Detailed Customer </a:t>
            </a:r>
          </a:p>
          <a:p>
            <a:pPr algn="ctr" eaLnBrk="1" hangingPunct="1"/>
            <a:r>
              <a:rPr lang="en-US" altLang="en-US" sz="1300" b="1" i="1">
                <a:solidFill>
                  <a:schemeClr val="bg1"/>
                </a:solidFill>
              </a:rPr>
              <a:t>Input Collection</a:t>
            </a:r>
          </a:p>
        </p:txBody>
      </p:sp>
      <p:sp>
        <p:nvSpPr>
          <p:cNvPr id="600071" name="Rectangle 7">
            <a:extLst>
              <a:ext uri="{FF2B5EF4-FFF2-40B4-BE49-F238E27FC236}">
                <a16:creationId xmlns:a16="http://schemas.microsoft.com/office/drawing/2014/main" id="{21EDAD07-B2BC-709B-62D6-81CD8BCE572F}"/>
              </a:ext>
            </a:extLst>
          </p:cNvPr>
          <p:cNvSpPr>
            <a:spLocks noChangeArrowheads="1"/>
          </p:cNvSpPr>
          <p:nvPr/>
        </p:nvSpPr>
        <p:spPr bwMode="auto">
          <a:xfrm>
            <a:off x="5461000" y="1752600"/>
            <a:ext cx="1819275" cy="763588"/>
          </a:xfrm>
          <a:prstGeom prst="rect">
            <a:avLst/>
          </a:prstGeom>
          <a:solidFill>
            <a:schemeClr val="accent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300" b="1" i="1">
                <a:solidFill>
                  <a:schemeClr val="bg1"/>
                </a:solidFill>
              </a:rPr>
              <a:t>Competitive</a:t>
            </a:r>
          </a:p>
          <a:p>
            <a:pPr algn="ctr" eaLnBrk="1" hangingPunct="1"/>
            <a:r>
              <a:rPr lang="en-US" altLang="en-US" sz="1300" b="1" i="1">
                <a:solidFill>
                  <a:schemeClr val="bg1"/>
                </a:solidFill>
              </a:rPr>
              <a:t>Performance</a:t>
            </a:r>
          </a:p>
          <a:p>
            <a:pPr algn="ctr" eaLnBrk="1" hangingPunct="1"/>
            <a:r>
              <a:rPr lang="en-US" altLang="en-US" sz="1300" b="1" i="1">
                <a:solidFill>
                  <a:schemeClr val="bg1"/>
                </a:solidFill>
              </a:rPr>
              <a:t>Benchmarking</a:t>
            </a:r>
          </a:p>
        </p:txBody>
      </p:sp>
      <p:sp>
        <p:nvSpPr>
          <p:cNvPr id="600072" name="Rectangle 8">
            <a:extLst>
              <a:ext uri="{FF2B5EF4-FFF2-40B4-BE49-F238E27FC236}">
                <a16:creationId xmlns:a16="http://schemas.microsoft.com/office/drawing/2014/main" id="{4213744E-540D-AE5F-D911-6F10573E7BAA}"/>
              </a:ext>
            </a:extLst>
          </p:cNvPr>
          <p:cNvSpPr>
            <a:spLocks noChangeArrowheads="1"/>
          </p:cNvSpPr>
          <p:nvPr/>
        </p:nvSpPr>
        <p:spPr bwMode="auto">
          <a:xfrm>
            <a:off x="6153150" y="3276600"/>
            <a:ext cx="2476500" cy="609600"/>
          </a:xfrm>
          <a:prstGeom prst="rect">
            <a:avLst/>
          </a:prstGeom>
          <a:solidFill>
            <a:schemeClr val="accent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300" b="1" i="1">
                <a:solidFill>
                  <a:schemeClr val="bg1"/>
                </a:solidFill>
              </a:rPr>
              <a:t>Business, Regulatory</a:t>
            </a:r>
          </a:p>
          <a:p>
            <a:pPr algn="ctr" eaLnBrk="1" hangingPunct="1"/>
            <a:r>
              <a:rPr lang="en-US" altLang="en-US" sz="1300" b="1" i="1">
                <a:solidFill>
                  <a:schemeClr val="bg1"/>
                </a:solidFill>
              </a:rPr>
              <a:t>Requirements</a:t>
            </a:r>
          </a:p>
        </p:txBody>
      </p:sp>
      <p:sp>
        <p:nvSpPr>
          <p:cNvPr id="600073" name="Text Box 9">
            <a:extLst>
              <a:ext uri="{FF2B5EF4-FFF2-40B4-BE49-F238E27FC236}">
                <a16:creationId xmlns:a16="http://schemas.microsoft.com/office/drawing/2014/main" id="{46B0FD8C-F4FE-9754-DE49-B8F600EC19F8}"/>
              </a:ext>
            </a:extLst>
          </p:cNvPr>
          <p:cNvSpPr txBox="1">
            <a:spLocks noChangeArrowheads="1"/>
          </p:cNvSpPr>
          <p:nvPr/>
        </p:nvSpPr>
        <p:spPr bwMode="auto">
          <a:xfrm>
            <a:off x="3527425" y="1676400"/>
            <a:ext cx="1608138" cy="1074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marL="49213" indent="-49213"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buFontTx/>
              <a:buChar char="•"/>
            </a:pPr>
            <a:r>
              <a:rPr lang="en-US" altLang="en-US" sz="1300" b="1"/>
              <a:t>SIPOC</a:t>
            </a:r>
          </a:p>
          <a:p>
            <a:pPr eaLnBrk="1" hangingPunct="1">
              <a:buFontTx/>
              <a:buChar char="•"/>
            </a:pPr>
            <a:r>
              <a:rPr lang="en-US" altLang="en-US" sz="1300" b="1"/>
              <a:t>Interviews</a:t>
            </a:r>
          </a:p>
          <a:p>
            <a:pPr eaLnBrk="1" hangingPunct="1">
              <a:buFontTx/>
              <a:buChar char="•"/>
            </a:pPr>
            <a:r>
              <a:rPr lang="en-US" altLang="en-US" sz="1300" b="1"/>
              <a:t>Focus Groups</a:t>
            </a:r>
          </a:p>
          <a:p>
            <a:pPr eaLnBrk="1" hangingPunct="1">
              <a:buFontTx/>
              <a:buChar char="•"/>
            </a:pPr>
            <a:r>
              <a:rPr lang="en-US" altLang="en-US" sz="1300" b="1"/>
              <a:t>Surveys</a:t>
            </a:r>
          </a:p>
          <a:p>
            <a:pPr eaLnBrk="1" hangingPunct="1">
              <a:buFontTx/>
              <a:buChar char="•"/>
            </a:pPr>
            <a:r>
              <a:rPr lang="en-US" altLang="en-US" sz="1300" b="1"/>
              <a:t>Conjoint Analysis</a:t>
            </a:r>
          </a:p>
        </p:txBody>
      </p:sp>
      <p:sp>
        <p:nvSpPr>
          <p:cNvPr id="600074" name="Text Box 10">
            <a:extLst>
              <a:ext uri="{FF2B5EF4-FFF2-40B4-BE49-F238E27FC236}">
                <a16:creationId xmlns:a16="http://schemas.microsoft.com/office/drawing/2014/main" id="{4E9E4765-0D51-6A3A-B946-4995491D329E}"/>
              </a:ext>
            </a:extLst>
          </p:cNvPr>
          <p:cNvSpPr txBox="1">
            <a:spLocks noChangeArrowheads="1"/>
          </p:cNvSpPr>
          <p:nvPr/>
        </p:nvSpPr>
        <p:spPr bwMode="auto">
          <a:xfrm>
            <a:off x="7280275" y="1692275"/>
            <a:ext cx="1574800"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spAutoFit/>
          </a:bodyPr>
          <a:lstStyle>
            <a:lvl1pPr marL="49213" indent="-49213"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buFontTx/>
              <a:buChar char="•"/>
            </a:pPr>
            <a:r>
              <a:rPr lang="en-US" altLang="en-US" sz="1300" b="1"/>
              <a:t>Technical Performance</a:t>
            </a:r>
          </a:p>
        </p:txBody>
      </p:sp>
      <p:sp>
        <p:nvSpPr>
          <p:cNvPr id="600075" name="Line 11">
            <a:extLst>
              <a:ext uri="{FF2B5EF4-FFF2-40B4-BE49-F238E27FC236}">
                <a16:creationId xmlns:a16="http://schemas.microsoft.com/office/drawing/2014/main" id="{491B1623-899C-02D6-E4C4-FA0F555A4C76}"/>
              </a:ext>
            </a:extLst>
          </p:cNvPr>
          <p:cNvSpPr>
            <a:spLocks noChangeShapeType="1"/>
          </p:cNvSpPr>
          <p:nvPr/>
        </p:nvSpPr>
        <p:spPr bwMode="auto">
          <a:xfrm>
            <a:off x="3225800" y="2438400"/>
            <a:ext cx="450850" cy="533400"/>
          </a:xfrm>
          <a:prstGeom prst="line">
            <a:avLst/>
          </a:prstGeom>
          <a:noFill/>
          <a:ln w="28575">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0076" name="Line 12">
            <a:extLst>
              <a:ext uri="{FF2B5EF4-FFF2-40B4-BE49-F238E27FC236}">
                <a16:creationId xmlns:a16="http://schemas.microsoft.com/office/drawing/2014/main" id="{7ED56800-7021-DD68-0460-E42B1801236D}"/>
              </a:ext>
            </a:extLst>
          </p:cNvPr>
          <p:cNvSpPr>
            <a:spLocks noChangeShapeType="1"/>
          </p:cNvSpPr>
          <p:nvPr/>
        </p:nvSpPr>
        <p:spPr bwMode="auto">
          <a:xfrm flipH="1">
            <a:off x="5553075" y="3276600"/>
            <a:ext cx="149225" cy="152400"/>
          </a:xfrm>
          <a:prstGeom prst="line">
            <a:avLst/>
          </a:prstGeom>
          <a:noFill/>
          <a:ln w="28575">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0077" name="Line 13">
            <a:extLst>
              <a:ext uri="{FF2B5EF4-FFF2-40B4-BE49-F238E27FC236}">
                <a16:creationId xmlns:a16="http://schemas.microsoft.com/office/drawing/2014/main" id="{CF29AE8B-8B46-4083-F7D5-39FB03726907}"/>
              </a:ext>
            </a:extLst>
          </p:cNvPr>
          <p:cNvSpPr>
            <a:spLocks noChangeShapeType="1"/>
          </p:cNvSpPr>
          <p:nvPr/>
        </p:nvSpPr>
        <p:spPr bwMode="auto">
          <a:xfrm flipV="1">
            <a:off x="5702300" y="2590800"/>
            <a:ext cx="152400" cy="685800"/>
          </a:xfrm>
          <a:prstGeom prst="line">
            <a:avLst/>
          </a:prstGeom>
          <a:noFill/>
          <a:ln w="28575">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0078" name="AutoShape 14">
            <a:extLst>
              <a:ext uri="{FF2B5EF4-FFF2-40B4-BE49-F238E27FC236}">
                <a16:creationId xmlns:a16="http://schemas.microsoft.com/office/drawing/2014/main" id="{AC413669-E017-156D-ADC6-C3E953617312}"/>
              </a:ext>
            </a:extLst>
          </p:cNvPr>
          <p:cNvSpPr>
            <a:spLocks noChangeArrowheads="1"/>
          </p:cNvSpPr>
          <p:nvPr/>
        </p:nvSpPr>
        <p:spPr bwMode="auto">
          <a:xfrm>
            <a:off x="3378200" y="4267200"/>
            <a:ext cx="1949450" cy="838200"/>
          </a:xfrm>
          <a:prstGeom prst="horizontalScroll">
            <a:avLst>
              <a:gd name="adj" fmla="val 12500"/>
            </a:avLst>
          </a:prstGeom>
          <a:solidFill>
            <a:srgbClr val="FFFF00"/>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300" b="1"/>
              <a:t>Service Requirements</a:t>
            </a:r>
          </a:p>
          <a:p>
            <a:pPr algn="ctr" eaLnBrk="1" hangingPunct="1"/>
            <a:r>
              <a:rPr lang="en-US" altLang="en-US" sz="1300" b="1"/>
              <a:t>Definition</a:t>
            </a:r>
          </a:p>
        </p:txBody>
      </p:sp>
      <p:sp>
        <p:nvSpPr>
          <p:cNvPr id="600079" name="Line 15">
            <a:extLst>
              <a:ext uri="{FF2B5EF4-FFF2-40B4-BE49-F238E27FC236}">
                <a16:creationId xmlns:a16="http://schemas.microsoft.com/office/drawing/2014/main" id="{0826FDE0-E633-5035-67F9-3FD636B99032}"/>
              </a:ext>
            </a:extLst>
          </p:cNvPr>
          <p:cNvSpPr>
            <a:spLocks noChangeShapeType="1"/>
          </p:cNvSpPr>
          <p:nvPr/>
        </p:nvSpPr>
        <p:spPr bwMode="auto">
          <a:xfrm flipH="1">
            <a:off x="5778500" y="3962400"/>
            <a:ext cx="301625" cy="228600"/>
          </a:xfrm>
          <a:prstGeom prst="line">
            <a:avLst/>
          </a:prstGeom>
          <a:noFill/>
          <a:ln w="28575">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0080" name="Line 16">
            <a:extLst>
              <a:ext uri="{FF2B5EF4-FFF2-40B4-BE49-F238E27FC236}">
                <a16:creationId xmlns:a16="http://schemas.microsoft.com/office/drawing/2014/main" id="{3B654C6D-7101-E8BB-299B-C0D315D2B005}"/>
              </a:ext>
            </a:extLst>
          </p:cNvPr>
          <p:cNvSpPr>
            <a:spLocks noChangeShapeType="1"/>
          </p:cNvSpPr>
          <p:nvPr/>
        </p:nvSpPr>
        <p:spPr bwMode="auto">
          <a:xfrm>
            <a:off x="3978275" y="3962400"/>
            <a:ext cx="73025" cy="381000"/>
          </a:xfrm>
          <a:prstGeom prst="line">
            <a:avLst/>
          </a:prstGeom>
          <a:noFill/>
          <a:ln w="28575">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0081" name="AutoShape 17">
            <a:extLst>
              <a:ext uri="{FF2B5EF4-FFF2-40B4-BE49-F238E27FC236}">
                <a16:creationId xmlns:a16="http://schemas.microsoft.com/office/drawing/2014/main" id="{DB9E4F14-D7AD-9904-B0B9-21AE10E02A94}"/>
              </a:ext>
            </a:extLst>
          </p:cNvPr>
          <p:cNvSpPr>
            <a:spLocks noChangeArrowheads="1"/>
          </p:cNvSpPr>
          <p:nvPr/>
        </p:nvSpPr>
        <p:spPr bwMode="auto">
          <a:xfrm rot="-5400000">
            <a:off x="5962650" y="5756275"/>
            <a:ext cx="381000" cy="450850"/>
          </a:xfrm>
          <a:prstGeom prst="downArrow">
            <a:avLst>
              <a:gd name="adj1" fmla="val 59167"/>
              <a:gd name="adj2" fmla="val 36535"/>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0082" name="Text Box 18">
            <a:extLst>
              <a:ext uri="{FF2B5EF4-FFF2-40B4-BE49-F238E27FC236}">
                <a16:creationId xmlns:a16="http://schemas.microsoft.com/office/drawing/2014/main" id="{D50416D2-3A06-B8F2-7A41-1F7CD7160205}"/>
              </a:ext>
            </a:extLst>
          </p:cNvPr>
          <p:cNvSpPr txBox="1">
            <a:spLocks noChangeArrowheads="1"/>
          </p:cNvSpPr>
          <p:nvPr/>
        </p:nvSpPr>
        <p:spPr bwMode="auto">
          <a:xfrm>
            <a:off x="1952625" y="3200400"/>
            <a:ext cx="2251075"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b="1"/>
              <a:t>Quality Function</a:t>
            </a:r>
          </a:p>
          <a:p>
            <a:pPr eaLnBrk="1" hangingPunct="1"/>
            <a:r>
              <a:rPr lang="en-US" altLang="en-US" sz="1300" b="1"/>
              <a:t>Deployment (QFD)</a:t>
            </a:r>
          </a:p>
        </p:txBody>
      </p:sp>
      <p:sp>
        <p:nvSpPr>
          <p:cNvPr id="600083" name="Text Box 19">
            <a:extLst>
              <a:ext uri="{FF2B5EF4-FFF2-40B4-BE49-F238E27FC236}">
                <a16:creationId xmlns:a16="http://schemas.microsoft.com/office/drawing/2014/main" id="{5C0CC809-E98A-D54F-36EE-C53F3F6B17D9}"/>
              </a:ext>
            </a:extLst>
          </p:cNvPr>
          <p:cNvSpPr txBox="1">
            <a:spLocks noChangeArrowheads="1"/>
          </p:cNvSpPr>
          <p:nvPr/>
        </p:nvSpPr>
        <p:spPr bwMode="auto">
          <a:xfrm>
            <a:off x="5327650" y="4511675"/>
            <a:ext cx="1727200"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buFontTx/>
              <a:buChar char="•"/>
            </a:pPr>
            <a:r>
              <a:rPr lang="en-US" altLang="en-US" sz="1300" b="1"/>
              <a:t>CTQs and Critical Parameters</a:t>
            </a:r>
          </a:p>
        </p:txBody>
      </p:sp>
      <p:grpSp>
        <p:nvGrpSpPr>
          <p:cNvPr id="600084" name="Group 20">
            <a:extLst>
              <a:ext uri="{FF2B5EF4-FFF2-40B4-BE49-F238E27FC236}">
                <a16:creationId xmlns:a16="http://schemas.microsoft.com/office/drawing/2014/main" id="{F12FBEE7-5F93-CF48-C7CE-B5F8890EB85D}"/>
              </a:ext>
            </a:extLst>
          </p:cNvPr>
          <p:cNvGrpSpPr>
            <a:grpSpLocks/>
          </p:cNvGrpSpPr>
          <p:nvPr/>
        </p:nvGrpSpPr>
        <p:grpSpPr bwMode="auto">
          <a:xfrm>
            <a:off x="3752850" y="2667000"/>
            <a:ext cx="1724025" cy="1447800"/>
            <a:chOff x="336" y="2016"/>
            <a:chExt cx="576" cy="528"/>
          </a:xfrm>
        </p:grpSpPr>
        <p:sp>
          <p:nvSpPr>
            <p:cNvPr id="600085" name="Rectangle 21">
              <a:extLst>
                <a:ext uri="{FF2B5EF4-FFF2-40B4-BE49-F238E27FC236}">
                  <a16:creationId xmlns:a16="http://schemas.microsoft.com/office/drawing/2014/main" id="{DFFE6DEB-0F0D-88B6-4C33-1E04FBD79218}"/>
                </a:ext>
              </a:extLst>
            </p:cNvPr>
            <p:cNvSpPr>
              <a:spLocks noChangeArrowheads="1"/>
            </p:cNvSpPr>
            <p:nvPr/>
          </p:nvSpPr>
          <p:spPr bwMode="auto">
            <a:xfrm>
              <a:off x="336" y="2182"/>
              <a:ext cx="576" cy="249"/>
            </a:xfrm>
            <a:prstGeom prst="rect">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en-US" sz="1400" b="1"/>
            </a:p>
          </p:txBody>
        </p:sp>
        <p:sp>
          <p:nvSpPr>
            <p:cNvPr id="600086" name="AutoShape 22">
              <a:extLst>
                <a:ext uri="{FF2B5EF4-FFF2-40B4-BE49-F238E27FC236}">
                  <a16:creationId xmlns:a16="http://schemas.microsoft.com/office/drawing/2014/main" id="{F98B91E1-4489-403E-0FEC-36D060585C20}"/>
                </a:ext>
              </a:extLst>
            </p:cNvPr>
            <p:cNvSpPr>
              <a:spLocks noChangeArrowheads="1"/>
            </p:cNvSpPr>
            <p:nvPr/>
          </p:nvSpPr>
          <p:spPr bwMode="auto">
            <a:xfrm>
              <a:off x="480" y="2016"/>
              <a:ext cx="336" cy="166"/>
            </a:xfrm>
            <a:prstGeom prst="triangle">
              <a:avLst>
                <a:gd name="adj" fmla="val 50000"/>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0087" name="Line 23">
              <a:extLst>
                <a:ext uri="{FF2B5EF4-FFF2-40B4-BE49-F238E27FC236}">
                  <a16:creationId xmlns:a16="http://schemas.microsoft.com/office/drawing/2014/main" id="{C414CF43-AC12-8139-4B97-37A5E48E6938}"/>
                </a:ext>
              </a:extLst>
            </p:cNvPr>
            <p:cNvSpPr>
              <a:spLocks noChangeShapeType="1"/>
            </p:cNvSpPr>
            <p:nvPr/>
          </p:nvSpPr>
          <p:spPr bwMode="auto">
            <a:xfrm>
              <a:off x="336" y="2251"/>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0088" name="Line 24">
              <a:extLst>
                <a:ext uri="{FF2B5EF4-FFF2-40B4-BE49-F238E27FC236}">
                  <a16:creationId xmlns:a16="http://schemas.microsoft.com/office/drawing/2014/main" id="{6695F9AB-D9C0-1FCB-0130-07D9537D077A}"/>
                </a:ext>
              </a:extLst>
            </p:cNvPr>
            <p:cNvSpPr>
              <a:spLocks noChangeShapeType="1"/>
            </p:cNvSpPr>
            <p:nvPr/>
          </p:nvSpPr>
          <p:spPr bwMode="auto">
            <a:xfrm>
              <a:off x="336" y="2309"/>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0089" name="Line 25">
              <a:extLst>
                <a:ext uri="{FF2B5EF4-FFF2-40B4-BE49-F238E27FC236}">
                  <a16:creationId xmlns:a16="http://schemas.microsoft.com/office/drawing/2014/main" id="{D5E63A05-AB99-4FBB-6EBD-E94F1795F6DC}"/>
                </a:ext>
              </a:extLst>
            </p:cNvPr>
            <p:cNvSpPr>
              <a:spLocks noChangeShapeType="1"/>
            </p:cNvSpPr>
            <p:nvPr/>
          </p:nvSpPr>
          <p:spPr bwMode="auto">
            <a:xfrm>
              <a:off x="336" y="2368"/>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0090" name="Rectangle 26">
              <a:extLst>
                <a:ext uri="{FF2B5EF4-FFF2-40B4-BE49-F238E27FC236}">
                  <a16:creationId xmlns:a16="http://schemas.microsoft.com/office/drawing/2014/main" id="{757CD89A-D765-02D7-4E0C-07CD4FE8A782}"/>
                </a:ext>
              </a:extLst>
            </p:cNvPr>
            <p:cNvSpPr>
              <a:spLocks noChangeArrowheads="1"/>
            </p:cNvSpPr>
            <p:nvPr/>
          </p:nvSpPr>
          <p:spPr bwMode="auto">
            <a:xfrm>
              <a:off x="480" y="2182"/>
              <a:ext cx="336" cy="362"/>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400" b="1"/>
                <a:t>HOQ-1</a:t>
              </a:r>
            </a:p>
          </p:txBody>
        </p:sp>
        <p:sp>
          <p:nvSpPr>
            <p:cNvPr id="600091" name="Rectangle 27">
              <a:extLst>
                <a:ext uri="{FF2B5EF4-FFF2-40B4-BE49-F238E27FC236}">
                  <a16:creationId xmlns:a16="http://schemas.microsoft.com/office/drawing/2014/main" id="{3DE7319B-DF4E-C5DD-0981-33A5D9E1C8A6}"/>
                </a:ext>
              </a:extLst>
            </p:cNvPr>
            <p:cNvSpPr>
              <a:spLocks noChangeArrowheads="1"/>
            </p:cNvSpPr>
            <p:nvPr/>
          </p:nvSpPr>
          <p:spPr bwMode="auto">
            <a:xfrm>
              <a:off x="480" y="2428"/>
              <a:ext cx="336" cy="116"/>
            </a:xfrm>
            <a:prstGeom prst="rect">
              <a:avLst/>
            </a:prstGeom>
            <a:solidFill>
              <a:srgbClr val="C0C0C0"/>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00092" name="Rectangle 28">
            <a:extLst>
              <a:ext uri="{FF2B5EF4-FFF2-40B4-BE49-F238E27FC236}">
                <a16:creationId xmlns:a16="http://schemas.microsoft.com/office/drawing/2014/main" id="{E39B0D60-91E2-ECA9-EECF-D5FDD5B68A57}"/>
              </a:ext>
            </a:extLst>
          </p:cNvPr>
          <p:cNvSpPr>
            <a:spLocks noChangeArrowheads="1"/>
          </p:cNvSpPr>
          <p:nvPr/>
        </p:nvSpPr>
        <p:spPr bwMode="auto">
          <a:xfrm>
            <a:off x="3978275" y="5627688"/>
            <a:ext cx="825500" cy="849312"/>
          </a:xfrm>
          <a:prstGeom prst="rect">
            <a:avLst/>
          </a:prstGeom>
          <a:solidFill>
            <a:srgbClr val="C0C0C0"/>
          </a:solidFill>
          <a:ln w="1905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0093" name="Line 29">
            <a:extLst>
              <a:ext uri="{FF2B5EF4-FFF2-40B4-BE49-F238E27FC236}">
                <a16:creationId xmlns:a16="http://schemas.microsoft.com/office/drawing/2014/main" id="{B6C288C8-05B6-8032-C5EF-8547C360B03E}"/>
              </a:ext>
            </a:extLst>
          </p:cNvPr>
          <p:cNvSpPr>
            <a:spLocks noChangeShapeType="1"/>
          </p:cNvSpPr>
          <p:nvPr/>
        </p:nvSpPr>
        <p:spPr bwMode="auto">
          <a:xfrm>
            <a:off x="3978275" y="5627688"/>
            <a:ext cx="1773238"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0094" name="Line 30">
            <a:extLst>
              <a:ext uri="{FF2B5EF4-FFF2-40B4-BE49-F238E27FC236}">
                <a16:creationId xmlns:a16="http://schemas.microsoft.com/office/drawing/2014/main" id="{5E1895F6-53CF-C23F-85FF-9D099061A960}"/>
              </a:ext>
            </a:extLst>
          </p:cNvPr>
          <p:cNvSpPr>
            <a:spLocks noChangeShapeType="1"/>
          </p:cNvSpPr>
          <p:nvPr/>
        </p:nvSpPr>
        <p:spPr bwMode="auto">
          <a:xfrm>
            <a:off x="4794250" y="5486400"/>
            <a:ext cx="0" cy="990600"/>
          </a:xfrm>
          <a:prstGeom prst="line">
            <a:avLst/>
          </a:prstGeom>
          <a:noFill/>
          <a:ln w="19050">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0095" name="Rectangle 31">
            <a:extLst>
              <a:ext uri="{FF2B5EF4-FFF2-40B4-BE49-F238E27FC236}">
                <a16:creationId xmlns:a16="http://schemas.microsoft.com/office/drawing/2014/main" id="{5E720D54-1854-662A-ACE5-2D76D6F3C194}"/>
              </a:ext>
            </a:extLst>
          </p:cNvPr>
          <p:cNvSpPr>
            <a:spLocks noChangeArrowheads="1"/>
          </p:cNvSpPr>
          <p:nvPr/>
        </p:nvSpPr>
        <p:spPr bwMode="auto">
          <a:xfrm>
            <a:off x="3978275" y="5486400"/>
            <a:ext cx="1773238" cy="99060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en-US" sz="1300" b="1"/>
          </a:p>
        </p:txBody>
      </p:sp>
      <p:sp>
        <p:nvSpPr>
          <p:cNvPr id="600096" name="Text Box 32">
            <a:extLst>
              <a:ext uri="{FF2B5EF4-FFF2-40B4-BE49-F238E27FC236}">
                <a16:creationId xmlns:a16="http://schemas.microsoft.com/office/drawing/2014/main" id="{B77E25C4-64CD-2936-C918-C5A63BEBB0CE}"/>
              </a:ext>
            </a:extLst>
          </p:cNvPr>
          <p:cNvSpPr txBox="1">
            <a:spLocks noChangeArrowheads="1"/>
          </p:cNvSpPr>
          <p:nvPr/>
        </p:nvSpPr>
        <p:spPr bwMode="auto">
          <a:xfrm>
            <a:off x="4808538" y="5767388"/>
            <a:ext cx="952500"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lnSpc>
                <a:spcPct val="85000"/>
              </a:lnSpc>
            </a:pPr>
            <a:r>
              <a:rPr lang="en-US" altLang="en-US" sz="1300" b="1"/>
              <a:t>CTQ </a:t>
            </a:r>
          </a:p>
          <a:p>
            <a:pPr algn="ctr" eaLnBrk="1" hangingPunct="1">
              <a:lnSpc>
                <a:spcPct val="85000"/>
              </a:lnSpc>
            </a:pPr>
            <a:r>
              <a:rPr lang="en-US" altLang="en-US" sz="1300" b="1"/>
              <a:t>Design </a:t>
            </a:r>
          </a:p>
          <a:p>
            <a:pPr algn="ctr" eaLnBrk="1" hangingPunct="1">
              <a:lnSpc>
                <a:spcPct val="85000"/>
              </a:lnSpc>
            </a:pPr>
            <a:r>
              <a:rPr lang="en-US" altLang="en-US" sz="1300" b="1"/>
              <a:t>Scorecard</a:t>
            </a:r>
            <a:endParaRPr lang="en-US" altLang="en-US" sz="1300"/>
          </a:p>
        </p:txBody>
      </p:sp>
      <p:sp>
        <p:nvSpPr>
          <p:cNvPr id="600097" name="Line 33">
            <a:extLst>
              <a:ext uri="{FF2B5EF4-FFF2-40B4-BE49-F238E27FC236}">
                <a16:creationId xmlns:a16="http://schemas.microsoft.com/office/drawing/2014/main" id="{F37AAF52-6D88-0F3C-1C0C-429796FD5788}"/>
              </a:ext>
            </a:extLst>
          </p:cNvPr>
          <p:cNvSpPr>
            <a:spLocks noChangeShapeType="1"/>
          </p:cNvSpPr>
          <p:nvPr/>
        </p:nvSpPr>
        <p:spPr bwMode="auto">
          <a:xfrm>
            <a:off x="4805363" y="5486400"/>
            <a:ext cx="0" cy="990600"/>
          </a:xfrm>
          <a:prstGeom prst="line">
            <a:avLst/>
          </a:prstGeom>
          <a:noFill/>
          <a:ln w="190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0098" name="Text Box 34">
            <a:extLst>
              <a:ext uri="{FF2B5EF4-FFF2-40B4-BE49-F238E27FC236}">
                <a16:creationId xmlns:a16="http://schemas.microsoft.com/office/drawing/2014/main" id="{27320E42-0AB3-811D-EB5F-74A84EA67F8E}"/>
              </a:ext>
            </a:extLst>
          </p:cNvPr>
          <p:cNvSpPr txBox="1">
            <a:spLocks noChangeArrowheads="1"/>
          </p:cNvSpPr>
          <p:nvPr/>
        </p:nvSpPr>
        <p:spPr bwMode="auto">
          <a:xfrm>
            <a:off x="352425" y="2133600"/>
            <a:ext cx="1673225" cy="87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spAutoFit/>
          </a:bodyPr>
          <a:lstStyle>
            <a:lvl1pPr marL="104775" indent="-104775"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buFontTx/>
              <a:buChar char="•"/>
            </a:pPr>
            <a:r>
              <a:rPr lang="en-US" altLang="en-US" sz="1300"/>
              <a:t>Charter</a:t>
            </a:r>
          </a:p>
          <a:p>
            <a:pPr eaLnBrk="1" hangingPunct="1">
              <a:buFontTx/>
              <a:buChar char="•"/>
            </a:pPr>
            <a:r>
              <a:rPr lang="en-US" altLang="en-US" sz="1300"/>
              <a:t>Project Scope</a:t>
            </a:r>
          </a:p>
          <a:p>
            <a:pPr eaLnBrk="1" hangingPunct="1">
              <a:buFontTx/>
              <a:buChar char="•"/>
            </a:pPr>
            <a:r>
              <a:rPr lang="en-US" altLang="en-US" sz="1300"/>
              <a:t>Multi-Generational Plan</a:t>
            </a:r>
          </a:p>
        </p:txBody>
      </p:sp>
      <p:sp>
        <p:nvSpPr>
          <p:cNvPr id="600099" name="AutoShape 35">
            <a:extLst>
              <a:ext uri="{FF2B5EF4-FFF2-40B4-BE49-F238E27FC236}">
                <a16:creationId xmlns:a16="http://schemas.microsoft.com/office/drawing/2014/main" id="{B88C3F5F-BA87-8781-C3FF-96C4FA2EF49A}"/>
              </a:ext>
            </a:extLst>
          </p:cNvPr>
          <p:cNvSpPr>
            <a:spLocks noChangeArrowheads="1"/>
          </p:cNvSpPr>
          <p:nvPr/>
        </p:nvSpPr>
        <p:spPr bwMode="auto">
          <a:xfrm>
            <a:off x="7280275" y="5259388"/>
            <a:ext cx="1138238" cy="349250"/>
          </a:xfrm>
          <a:prstGeom prst="roundRect">
            <a:avLst>
              <a:gd name="adj" fmla="val 16667"/>
            </a:avLst>
          </a:prstGeom>
          <a:solidFill>
            <a:srgbClr val="EAEAEA"/>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t>To Analyze</a:t>
            </a:r>
          </a:p>
        </p:txBody>
      </p:sp>
      <p:sp>
        <p:nvSpPr>
          <p:cNvPr id="600100" name="AutoShape 36">
            <a:extLst>
              <a:ext uri="{FF2B5EF4-FFF2-40B4-BE49-F238E27FC236}">
                <a16:creationId xmlns:a16="http://schemas.microsoft.com/office/drawing/2014/main" id="{40FA0395-8A84-6B62-49EC-20623A3819DF}"/>
              </a:ext>
            </a:extLst>
          </p:cNvPr>
          <p:cNvSpPr>
            <a:spLocks noChangeArrowheads="1"/>
          </p:cNvSpPr>
          <p:nvPr/>
        </p:nvSpPr>
        <p:spPr bwMode="auto">
          <a:xfrm rot="15284080">
            <a:off x="1362075" y="1939925"/>
            <a:ext cx="381000" cy="488950"/>
          </a:xfrm>
          <a:prstGeom prst="downArrow">
            <a:avLst>
              <a:gd name="adj1" fmla="val 60000"/>
              <a:gd name="adj2" fmla="val 51131"/>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0101" name="AutoShape 37">
            <a:extLst>
              <a:ext uri="{FF2B5EF4-FFF2-40B4-BE49-F238E27FC236}">
                <a16:creationId xmlns:a16="http://schemas.microsoft.com/office/drawing/2014/main" id="{73F2F362-77E2-EFF4-241E-2FD3B67EBDCA}"/>
              </a:ext>
            </a:extLst>
          </p:cNvPr>
          <p:cNvSpPr>
            <a:spLocks noChangeArrowheads="1"/>
          </p:cNvSpPr>
          <p:nvPr/>
        </p:nvSpPr>
        <p:spPr bwMode="auto">
          <a:xfrm>
            <a:off x="260350" y="3113088"/>
            <a:ext cx="1277938" cy="349250"/>
          </a:xfrm>
          <a:prstGeom prst="roundRect">
            <a:avLst>
              <a:gd name="adj" fmla="val 16667"/>
            </a:avLst>
          </a:prstGeom>
          <a:solidFill>
            <a:srgbClr val="EAEAEA"/>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t>From Define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44" name="Rectangle 4">
            <a:extLst>
              <a:ext uri="{FF2B5EF4-FFF2-40B4-BE49-F238E27FC236}">
                <a16:creationId xmlns:a16="http://schemas.microsoft.com/office/drawing/2014/main" id="{F8B12FA4-88EB-A830-C3AD-A82035CBF7D9}"/>
              </a:ext>
            </a:extLst>
          </p:cNvPr>
          <p:cNvSpPr>
            <a:spLocks noGrp="1" noChangeArrowheads="1"/>
          </p:cNvSpPr>
          <p:nvPr>
            <p:ph type="ctrTitle"/>
          </p:nvPr>
        </p:nvSpPr>
        <p:spPr>
          <a:xfrm>
            <a:off x="742950" y="2130425"/>
            <a:ext cx="8420100" cy="1470025"/>
          </a:xfrm>
        </p:spPr>
        <p:txBody>
          <a:bodyPr anchor="ctr"/>
          <a:lstStyle/>
          <a:p>
            <a:pPr algn="l"/>
            <a:r>
              <a:rPr lang="en-US" altLang="en-US" sz="2400"/>
              <a:t>What is Design for Six Sigma (DFSS)?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1396" name="Rectangle 4">
            <a:extLst>
              <a:ext uri="{FF2B5EF4-FFF2-40B4-BE49-F238E27FC236}">
                <a16:creationId xmlns:a16="http://schemas.microsoft.com/office/drawing/2014/main" id="{F7FA6807-C6C9-D8C0-B4F4-D149949055A9}"/>
              </a:ext>
            </a:extLst>
          </p:cNvPr>
          <p:cNvSpPr>
            <a:spLocks noGrp="1" noChangeArrowheads="1"/>
          </p:cNvSpPr>
          <p:nvPr>
            <p:ph type="title"/>
          </p:nvPr>
        </p:nvSpPr>
        <p:spPr/>
        <p:txBody>
          <a:bodyPr/>
          <a:lstStyle/>
          <a:p>
            <a:r>
              <a:rPr lang="en-US" altLang="en-US"/>
              <a:t>Quality Function Deployment</a:t>
            </a:r>
          </a:p>
        </p:txBody>
      </p:sp>
      <p:grpSp>
        <p:nvGrpSpPr>
          <p:cNvPr id="571397" name="Group 5">
            <a:extLst>
              <a:ext uri="{FF2B5EF4-FFF2-40B4-BE49-F238E27FC236}">
                <a16:creationId xmlns:a16="http://schemas.microsoft.com/office/drawing/2014/main" id="{8C642329-E5C8-58D5-AAAB-151B8717EC99}"/>
              </a:ext>
            </a:extLst>
          </p:cNvPr>
          <p:cNvGrpSpPr>
            <a:grpSpLocks/>
          </p:cNvGrpSpPr>
          <p:nvPr/>
        </p:nvGrpSpPr>
        <p:grpSpPr bwMode="auto">
          <a:xfrm>
            <a:off x="4800600" y="1143000"/>
            <a:ext cx="4038600" cy="5435600"/>
            <a:chOff x="2928" y="384"/>
            <a:chExt cx="2544" cy="3666"/>
          </a:xfrm>
        </p:grpSpPr>
        <p:grpSp>
          <p:nvGrpSpPr>
            <p:cNvPr id="571398" name="Group 6">
              <a:extLst>
                <a:ext uri="{FF2B5EF4-FFF2-40B4-BE49-F238E27FC236}">
                  <a16:creationId xmlns:a16="http://schemas.microsoft.com/office/drawing/2014/main" id="{7D780C4C-46C7-DF07-C927-8E2392E9735D}"/>
                </a:ext>
              </a:extLst>
            </p:cNvPr>
            <p:cNvGrpSpPr>
              <a:grpSpLocks/>
            </p:cNvGrpSpPr>
            <p:nvPr/>
          </p:nvGrpSpPr>
          <p:grpSpPr bwMode="auto">
            <a:xfrm>
              <a:off x="2928" y="384"/>
              <a:ext cx="2544" cy="3120"/>
              <a:chOff x="336" y="576"/>
              <a:chExt cx="2544" cy="3120"/>
            </a:xfrm>
          </p:grpSpPr>
          <p:sp>
            <p:nvSpPr>
              <p:cNvPr id="571399" name="Freeform 7">
                <a:extLst>
                  <a:ext uri="{FF2B5EF4-FFF2-40B4-BE49-F238E27FC236}">
                    <a16:creationId xmlns:a16="http://schemas.microsoft.com/office/drawing/2014/main" id="{8194D95E-8B33-18B6-E2EE-E69BB5A33E90}"/>
                  </a:ext>
                </a:extLst>
              </p:cNvPr>
              <p:cNvSpPr>
                <a:spLocks/>
              </p:cNvSpPr>
              <p:nvPr/>
            </p:nvSpPr>
            <p:spPr bwMode="gray">
              <a:xfrm>
                <a:off x="384" y="624"/>
                <a:ext cx="2496" cy="3072"/>
              </a:xfrm>
              <a:custGeom>
                <a:avLst/>
                <a:gdLst>
                  <a:gd name="T0" fmla="*/ 0 w 2496"/>
                  <a:gd name="T1" fmla="*/ 768 h 3072"/>
                  <a:gd name="T2" fmla="*/ 0 w 2496"/>
                  <a:gd name="T3" fmla="*/ 3072 h 3072"/>
                  <a:gd name="T4" fmla="*/ 1776 w 2496"/>
                  <a:gd name="T5" fmla="*/ 3072 h 3072"/>
                  <a:gd name="T6" fmla="*/ 1776 w 2496"/>
                  <a:gd name="T7" fmla="*/ 2400 h 3072"/>
                  <a:gd name="T8" fmla="*/ 2496 w 2496"/>
                  <a:gd name="T9" fmla="*/ 2400 h 3072"/>
                  <a:gd name="T10" fmla="*/ 2496 w 2496"/>
                  <a:gd name="T11" fmla="*/ 720 h 3072"/>
                  <a:gd name="T12" fmla="*/ 1824 w 2496"/>
                  <a:gd name="T13" fmla="*/ 720 h 3072"/>
                  <a:gd name="T14" fmla="*/ 1248 w 2496"/>
                  <a:gd name="T15" fmla="*/ 0 h 3072"/>
                  <a:gd name="T16" fmla="*/ 672 w 2496"/>
                  <a:gd name="T17" fmla="*/ 768 h 3072"/>
                  <a:gd name="T18" fmla="*/ 0 w 2496"/>
                  <a:gd name="T19" fmla="*/ 768 h 3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96" h="3072">
                    <a:moveTo>
                      <a:pt x="0" y="768"/>
                    </a:moveTo>
                    <a:lnTo>
                      <a:pt x="0" y="3072"/>
                    </a:lnTo>
                    <a:lnTo>
                      <a:pt x="1776" y="3072"/>
                    </a:lnTo>
                    <a:lnTo>
                      <a:pt x="1776" y="2400"/>
                    </a:lnTo>
                    <a:lnTo>
                      <a:pt x="2496" y="2400"/>
                    </a:lnTo>
                    <a:lnTo>
                      <a:pt x="2496" y="720"/>
                    </a:lnTo>
                    <a:lnTo>
                      <a:pt x="1824" y="720"/>
                    </a:lnTo>
                    <a:lnTo>
                      <a:pt x="1248" y="0"/>
                    </a:lnTo>
                    <a:lnTo>
                      <a:pt x="672" y="768"/>
                    </a:lnTo>
                    <a:lnTo>
                      <a:pt x="0" y="768"/>
                    </a:lnTo>
                    <a:close/>
                  </a:path>
                </a:pathLst>
              </a:custGeom>
              <a:gradFill rotWithShape="0">
                <a:gsLst>
                  <a:gs pos="0">
                    <a:srgbClr val="DDDDDD"/>
                  </a:gs>
                  <a:gs pos="100000">
                    <a:srgbClr val="DDDDDD">
                      <a:gamma/>
                      <a:shade val="46275"/>
                      <a:invGamma/>
                    </a:srgbClr>
                  </a:gs>
                </a:gsLst>
                <a:lin ang="5400000" scaled="1"/>
              </a:gradFill>
              <a:ln>
                <a:noFill/>
              </a:ln>
              <a:effectLst/>
              <a:extLst>
                <a:ext uri="{91240B29-F687-4F45-9708-019B960494DF}">
                  <a14:hiddenLine xmlns:a14="http://schemas.microsoft.com/office/drawing/2010/main" w="28575" cap="flat" cmpd="sng">
                    <a:solidFill>
                      <a:schemeClr val="tx1"/>
                    </a:solidFill>
                    <a:prstDash val="solid"/>
                    <a:round/>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1400" name="Freeform 8">
                <a:extLst>
                  <a:ext uri="{FF2B5EF4-FFF2-40B4-BE49-F238E27FC236}">
                    <a16:creationId xmlns:a16="http://schemas.microsoft.com/office/drawing/2014/main" id="{825505B2-E39F-E546-3880-2B1B2E73D28E}"/>
                  </a:ext>
                </a:extLst>
              </p:cNvPr>
              <p:cNvSpPr>
                <a:spLocks/>
              </p:cNvSpPr>
              <p:nvPr/>
            </p:nvSpPr>
            <p:spPr bwMode="gray">
              <a:xfrm>
                <a:off x="336" y="576"/>
                <a:ext cx="2496" cy="3072"/>
              </a:xfrm>
              <a:custGeom>
                <a:avLst/>
                <a:gdLst>
                  <a:gd name="T0" fmla="*/ 0 w 2496"/>
                  <a:gd name="T1" fmla="*/ 768 h 3072"/>
                  <a:gd name="T2" fmla="*/ 0 w 2496"/>
                  <a:gd name="T3" fmla="*/ 3072 h 3072"/>
                  <a:gd name="T4" fmla="*/ 1776 w 2496"/>
                  <a:gd name="T5" fmla="*/ 3072 h 3072"/>
                  <a:gd name="T6" fmla="*/ 1776 w 2496"/>
                  <a:gd name="T7" fmla="*/ 2400 h 3072"/>
                  <a:gd name="T8" fmla="*/ 2496 w 2496"/>
                  <a:gd name="T9" fmla="*/ 2400 h 3072"/>
                  <a:gd name="T10" fmla="*/ 2496 w 2496"/>
                  <a:gd name="T11" fmla="*/ 720 h 3072"/>
                  <a:gd name="T12" fmla="*/ 1824 w 2496"/>
                  <a:gd name="T13" fmla="*/ 720 h 3072"/>
                  <a:gd name="T14" fmla="*/ 1248 w 2496"/>
                  <a:gd name="T15" fmla="*/ 0 h 3072"/>
                  <a:gd name="T16" fmla="*/ 672 w 2496"/>
                  <a:gd name="T17" fmla="*/ 768 h 3072"/>
                  <a:gd name="T18" fmla="*/ 0 w 2496"/>
                  <a:gd name="T19" fmla="*/ 768 h 30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96" h="3072">
                    <a:moveTo>
                      <a:pt x="0" y="768"/>
                    </a:moveTo>
                    <a:lnTo>
                      <a:pt x="0" y="3072"/>
                    </a:lnTo>
                    <a:lnTo>
                      <a:pt x="1776" y="3072"/>
                    </a:lnTo>
                    <a:lnTo>
                      <a:pt x="1776" y="2400"/>
                    </a:lnTo>
                    <a:lnTo>
                      <a:pt x="2496" y="2400"/>
                    </a:lnTo>
                    <a:lnTo>
                      <a:pt x="2496" y="720"/>
                    </a:lnTo>
                    <a:lnTo>
                      <a:pt x="1824" y="720"/>
                    </a:lnTo>
                    <a:lnTo>
                      <a:pt x="1248" y="0"/>
                    </a:lnTo>
                    <a:lnTo>
                      <a:pt x="672" y="768"/>
                    </a:lnTo>
                    <a:lnTo>
                      <a:pt x="0" y="768"/>
                    </a:lnTo>
                    <a:close/>
                  </a:path>
                </a:pathLst>
              </a:custGeom>
              <a:solidFill>
                <a:schemeClr val="bg1"/>
              </a:solidFill>
              <a:ln w="28575" cap="flat"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1401" name="Line 9">
                <a:extLst>
                  <a:ext uri="{FF2B5EF4-FFF2-40B4-BE49-F238E27FC236}">
                    <a16:creationId xmlns:a16="http://schemas.microsoft.com/office/drawing/2014/main" id="{688BC05B-56D5-899E-E759-792C6B0C5851}"/>
                  </a:ext>
                </a:extLst>
              </p:cNvPr>
              <p:cNvSpPr>
                <a:spLocks noChangeShapeType="1"/>
              </p:cNvSpPr>
              <p:nvPr/>
            </p:nvSpPr>
            <p:spPr bwMode="gray">
              <a:xfrm flipH="1">
                <a:off x="336" y="2976"/>
                <a:ext cx="1776" cy="0"/>
              </a:xfrm>
              <a:prstGeom prst="line">
                <a:avLst/>
              </a:prstGeom>
              <a:noFill/>
              <a:ln w="28575">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1402" name="Line 10">
                <a:extLst>
                  <a:ext uri="{FF2B5EF4-FFF2-40B4-BE49-F238E27FC236}">
                    <a16:creationId xmlns:a16="http://schemas.microsoft.com/office/drawing/2014/main" id="{60284B3E-DC48-ACD6-FC25-D200BED66123}"/>
                  </a:ext>
                </a:extLst>
              </p:cNvPr>
              <p:cNvSpPr>
                <a:spLocks noChangeShapeType="1"/>
              </p:cNvSpPr>
              <p:nvPr/>
            </p:nvSpPr>
            <p:spPr bwMode="gray">
              <a:xfrm>
                <a:off x="1008" y="1344"/>
                <a:ext cx="0" cy="2304"/>
              </a:xfrm>
              <a:prstGeom prst="line">
                <a:avLst/>
              </a:prstGeom>
              <a:noFill/>
              <a:ln w="28575">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1403" name="Line 11">
                <a:extLst>
                  <a:ext uri="{FF2B5EF4-FFF2-40B4-BE49-F238E27FC236}">
                    <a16:creationId xmlns:a16="http://schemas.microsoft.com/office/drawing/2014/main" id="{6500A49B-C2F8-636F-B9A2-DE37D817E776}"/>
                  </a:ext>
                </a:extLst>
              </p:cNvPr>
              <p:cNvSpPr>
                <a:spLocks noChangeShapeType="1"/>
              </p:cNvSpPr>
              <p:nvPr/>
            </p:nvSpPr>
            <p:spPr bwMode="gray">
              <a:xfrm>
                <a:off x="336" y="3312"/>
                <a:ext cx="1776" cy="0"/>
              </a:xfrm>
              <a:prstGeom prst="line">
                <a:avLst/>
              </a:prstGeom>
              <a:noFill/>
              <a:ln w="28575">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1404" name="Line 12">
                <a:extLst>
                  <a:ext uri="{FF2B5EF4-FFF2-40B4-BE49-F238E27FC236}">
                    <a16:creationId xmlns:a16="http://schemas.microsoft.com/office/drawing/2014/main" id="{A0EA8628-5A31-1CE1-E50E-5EFE90C30494}"/>
                  </a:ext>
                </a:extLst>
              </p:cNvPr>
              <p:cNvSpPr>
                <a:spLocks noChangeShapeType="1"/>
              </p:cNvSpPr>
              <p:nvPr/>
            </p:nvSpPr>
            <p:spPr bwMode="gray">
              <a:xfrm>
                <a:off x="1008" y="3072"/>
                <a:ext cx="1104" cy="0"/>
              </a:xfrm>
              <a:prstGeom prst="line">
                <a:avLst/>
              </a:prstGeom>
              <a:noFill/>
              <a:ln w="28575">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1405" name="Line 13">
                <a:extLst>
                  <a:ext uri="{FF2B5EF4-FFF2-40B4-BE49-F238E27FC236}">
                    <a16:creationId xmlns:a16="http://schemas.microsoft.com/office/drawing/2014/main" id="{30C905D3-62C1-559A-1C63-83A171131292}"/>
                  </a:ext>
                </a:extLst>
              </p:cNvPr>
              <p:cNvSpPr>
                <a:spLocks noChangeShapeType="1"/>
              </p:cNvSpPr>
              <p:nvPr/>
            </p:nvSpPr>
            <p:spPr bwMode="gray">
              <a:xfrm>
                <a:off x="2160" y="1296"/>
                <a:ext cx="0" cy="1680"/>
              </a:xfrm>
              <a:prstGeom prst="line">
                <a:avLst/>
              </a:prstGeom>
              <a:noFill/>
              <a:ln w="28575">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1406" name="Line 14">
                <a:extLst>
                  <a:ext uri="{FF2B5EF4-FFF2-40B4-BE49-F238E27FC236}">
                    <a16:creationId xmlns:a16="http://schemas.microsoft.com/office/drawing/2014/main" id="{6C6F639E-570D-E64F-D53F-146E90C1015D}"/>
                  </a:ext>
                </a:extLst>
              </p:cNvPr>
              <p:cNvSpPr>
                <a:spLocks noChangeShapeType="1"/>
              </p:cNvSpPr>
              <p:nvPr/>
            </p:nvSpPr>
            <p:spPr bwMode="gray">
              <a:xfrm flipH="1">
                <a:off x="336" y="1824"/>
                <a:ext cx="2499" cy="0"/>
              </a:xfrm>
              <a:prstGeom prst="line">
                <a:avLst/>
              </a:prstGeom>
              <a:noFill/>
              <a:ln w="28575">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1407" name="Line 15">
                <a:extLst>
                  <a:ext uri="{FF2B5EF4-FFF2-40B4-BE49-F238E27FC236}">
                    <a16:creationId xmlns:a16="http://schemas.microsoft.com/office/drawing/2014/main" id="{CAC5F467-5424-7E3E-21C2-BBAB57E5B47E}"/>
                  </a:ext>
                </a:extLst>
              </p:cNvPr>
              <p:cNvSpPr>
                <a:spLocks noChangeShapeType="1"/>
              </p:cNvSpPr>
              <p:nvPr/>
            </p:nvSpPr>
            <p:spPr bwMode="gray">
              <a:xfrm>
                <a:off x="2256" y="1824"/>
                <a:ext cx="0" cy="1152"/>
              </a:xfrm>
              <a:prstGeom prst="line">
                <a:avLst/>
              </a:prstGeom>
              <a:noFill/>
              <a:ln w="28575">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1408" name="Rectangle 16">
                <a:extLst>
                  <a:ext uri="{FF2B5EF4-FFF2-40B4-BE49-F238E27FC236}">
                    <a16:creationId xmlns:a16="http://schemas.microsoft.com/office/drawing/2014/main" id="{EBE89712-4E2F-A78B-9A5B-8612B183B52E}"/>
                  </a:ext>
                </a:extLst>
              </p:cNvPr>
              <p:cNvSpPr>
                <a:spLocks noChangeArrowheads="1"/>
              </p:cNvSpPr>
              <p:nvPr/>
            </p:nvSpPr>
            <p:spPr bwMode="gray">
              <a:xfrm>
                <a:off x="672" y="1344"/>
                <a:ext cx="1488" cy="144"/>
              </a:xfrm>
              <a:prstGeom prst="rect">
                <a:avLst/>
              </a:prstGeom>
              <a:solidFill>
                <a:schemeClr val="bg1"/>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71409" name="Rectangle 17">
              <a:extLst>
                <a:ext uri="{FF2B5EF4-FFF2-40B4-BE49-F238E27FC236}">
                  <a16:creationId xmlns:a16="http://schemas.microsoft.com/office/drawing/2014/main" id="{B52FD2A4-B58D-638E-B2FF-028F8721ED29}"/>
                </a:ext>
              </a:extLst>
            </p:cNvPr>
            <p:cNvSpPr>
              <a:spLocks noChangeArrowheads="1"/>
            </p:cNvSpPr>
            <p:nvPr/>
          </p:nvSpPr>
          <p:spPr bwMode="gray">
            <a:xfrm>
              <a:off x="3115" y="1827"/>
              <a:ext cx="375"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7483" tIns="13741" rIns="27483" bIns="13741">
              <a:spAutoFit/>
            </a:bodyP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2700" b="1">
                  <a:solidFill>
                    <a:schemeClr val="folHlink"/>
                  </a:solidFill>
                </a:rPr>
                <a:t>1</a:t>
              </a:r>
            </a:p>
          </p:txBody>
        </p:sp>
        <p:sp>
          <p:nvSpPr>
            <p:cNvPr id="571410" name="Rectangle 18">
              <a:extLst>
                <a:ext uri="{FF2B5EF4-FFF2-40B4-BE49-F238E27FC236}">
                  <a16:creationId xmlns:a16="http://schemas.microsoft.com/office/drawing/2014/main" id="{110B5218-A7CD-FD38-E7A2-5ABBD3920657}"/>
                </a:ext>
              </a:extLst>
            </p:cNvPr>
            <p:cNvSpPr>
              <a:spLocks noChangeArrowheads="1"/>
            </p:cNvSpPr>
            <p:nvPr/>
          </p:nvSpPr>
          <p:spPr bwMode="gray">
            <a:xfrm>
              <a:off x="2928" y="2112"/>
              <a:ext cx="750" cy="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7483" tIns="13741" rIns="27483" bIns="13741">
              <a:spAutoFit/>
            </a:bodyP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000"/>
                <a:t>Customer</a:t>
              </a:r>
            </a:p>
            <a:p>
              <a:pPr algn="ctr"/>
              <a:r>
                <a:rPr lang="en-US" altLang="en-US" sz="1000"/>
                <a:t>Needs</a:t>
              </a:r>
            </a:p>
            <a:p>
              <a:pPr algn="ctr"/>
              <a:r>
                <a:rPr lang="en-US" altLang="en-US" sz="1000"/>
                <a:t>(V)</a:t>
              </a:r>
            </a:p>
          </p:txBody>
        </p:sp>
        <p:sp>
          <p:nvSpPr>
            <p:cNvPr id="571411" name="Rectangle 19">
              <a:extLst>
                <a:ext uri="{FF2B5EF4-FFF2-40B4-BE49-F238E27FC236}">
                  <a16:creationId xmlns:a16="http://schemas.microsoft.com/office/drawing/2014/main" id="{2E7C1573-1CEF-3789-7F99-0C415EE8F0E7}"/>
                </a:ext>
              </a:extLst>
            </p:cNvPr>
            <p:cNvSpPr>
              <a:spLocks noChangeArrowheads="1"/>
            </p:cNvSpPr>
            <p:nvPr/>
          </p:nvSpPr>
          <p:spPr bwMode="gray">
            <a:xfrm>
              <a:off x="4020" y="1276"/>
              <a:ext cx="375"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7483" tIns="13741" rIns="27483" bIns="13741">
              <a:spAutoFit/>
            </a:bodyP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2700" b="1">
                  <a:solidFill>
                    <a:schemeClr val="folHlink"/>
                  </a:solidFill>
                </a:rPr>
                <a:t>3</a:t>
              </a:r>
            </a:p>
          </p:txBody>
        </p:sp>
        <p:sp>
          <p:nvSpPr>
            <p:cNvPr id="571412" name="Rectangle 20">
              <a:extLst>
                <a:ext uri="{FF2B5EF4-FFF2-40B4-BE49-F238E27FC236}">
                  <a16:creationId xmlns:a16="http://schemas.microsoft.com/office/drawing/2014/main" id="{B424A2B6-AED4-CD3B-E236-85B661819553}"/>
                </a:ext>
              </a:extLst>
            </p:cNvPr>
            <p:cNvSpPr>
              <a:spLocks noChangeArrowheads="1"/>
            </p:cNvSpPr>
            <p:nvPr/>
          </p:nvSpPr>
          <p:spPr bwMode="gray">
            <a:xfrm>
              <a:off x="3538" y="1392"/>
              <a:ext cx="1310"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7483" tIns="13741" rIns="27483" bIns="13741">
              <a:spAutoFit/>
            </a:bodyP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000"/>
                <a:t>Characteristic/Measures (How)(I)</a:t>
              </a:r>
            </a:p>
          </p:txBody>
        </p:sp>
        <p:sp>
          <p:nvSpPr>
            <p:cNvPr id="571413" name="Rectangle 21">
              <a:extLst>
                <a:ext uri="{FF2B5EF4-FFF2-40B4-BE49-F238E27FC236}">
                  <a16:creationId xmlns:a16="http://schemas.microsoft.com/office/drawing/2014/main" id="{FC20EE4C-3CBC-0D97-CB56-FA33F6EDF977}"/>
                </a:ext>
              </a:extLst>
            </p:cNvPr>
            <p:cNvSpPr>
              <a:spLocks noChangeArrowheads="1"/>
            </p:cNvSpPr>
            <p:nvPr/>
          </p:nvSpPr>
          <p:spPr bwMode="gray">
            <a:xfrm>
              <a:off x="3360" y="1178"/>
              <a:ext cx="1229" cy="1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7483" tIns="13741" rIns="27483" bIns="13741">
              <a:spAutoFit/>
            </a:bodyP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800" b="1"/>
                <a:t>Target  goals</a:t>
              </a:r>
            </a:p>
          </p:txBody>
        </p:sp>
        <p:sp>
          <p:nvSpPr>
            <p:cNvPr id="571414" name="Rectangle 22">
              <a:extLst>
                <a:ext uri="{FF2B5EF4-FFF2-40B4-BE49-F238E27FC236}">
                  <a16:creationId xmlns:a16="http://schemas.microsoft.com/office/drawing/2014/main" id="{AB5A0E59-69D2-095E-9D3F-F541AA747F7A}"/>
                </a:ext>
              </a:extLst>
            </p:cNvPr>
            <p:cNvSpPr>
              <a:spLocks noChangeArrowheads="1"/>
            </p:cNvSpPr>
            <p:nvPr/>
          </p:nvSpPr>
          <p:spPr bwMode="gray">
            <a:xfrm>
              <a:off x="3991" y="716"/>
              <a:ext cx="375"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7483" tIns="13741" rIns="27483" bIns="13741">
              <a:spAutoFit/>
            </a:bodyP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2700" b="1">
                  <a:solidFill>
                    <a:schemeClr val="folHlink"/>
                  </a:solidFill>
                </a:rPr>
                <a:t>7</a:t>
              </a:r>
            </a:p>
          </p:txBody>
        </p:sp>
        <p:sp>
          <p:nvSpPr>
            <p:cNvPr id="571415" name="Rectangle 23">
              <a:extLst>
                <a:ext uri="{FF2B5EF4-FFF2-40B4-BE49-F238E27FC236}">
                  <a16:creationId xmlns:a16="http://schemas.microsoft.com/office/drawing/2014/main" id="{94DF9E36-4EC9-E870-F22B-94876C440A40}"/>
                </a:ext>
              </a:extLst>
            </p:cNvPr>
            <p:cNvSpPr>
              <a:spLocks noChangeArrowheads="1"/>
            </p:cNvSpPr>
            <p:nvPr/>
          </p:nvSpPr>
          <p:spPr bwMode="gray">
            <a:xfrm>
              <a:off x="3792" y="960"/>
              <a:ext cx="750"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7483" tIns="13741" rIns="27483" bIns="13741">
              <a:spAutoFit/>
            </a:bodyP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000"/>
                <a:t>Correlation (I)</a:t>
              </a:r>
            </a:p>
          </p:txBody>
        </p:sp>
        <p:sp>
          <p:nvSpPr>
            <p:cNvPr id="571416" name="Rectangle 24">
              <a:extLst>
                <a:ext uri="{FF2B5EF4-FFF2-40B4-BE49-F238E27FC236}">
                  <a16:creationId xmlns:a16="http://schemas.microsoft.com/office/drawing/2014/main" id="{5913A8DA-4141-507E-CA6B-4309E8FDB545}"/>
                </a:ext>
              </a:extLst>
            </p:cNvPr>
            <p:cNvSpPr>
              <a:spLocks noChangeArrowheads="1"/>
            </p:cNvSpPr>
            <p:nvPr/>
          </p:nvSpPr>
          <p:spPr bwMode="gray">
            <a:xfrm>
              <a:off x="4944" y="2188"/>
              <a:ext cx="375"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7483" tIns="13741" rIns="27483" bIns="13741">
              <a:spAutoFit/>
            </a:bodyP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2700" b="1">
                  <a:solidFill>
                    <a:schemeClr val="folHlink"/>
                  </a:solidFill>
                </a:rPr>
                <a:t>2</a:t>
              </a:r>
            </a:p>
          </p:txBody>
        </p:sp>
        <p:sp>
          <p:nvSpPr>
            <p:cNvPr id="571417" name="Rectangle 25">
              <a:extLst>
                <a:ext uri="{FF2B5EF4-FFF2-40B4-BE49-F238E27FC236}">
                  <a16:creationId xmlns:a16="http://schemas.microsoft.com/office/drawing/2014/main" id="{5DEF7D9E-3068-F056-2757-131E91AF2271}"/>
                </a:ext>
              </a:extLst>
            </p:cNvPr>
            <p:cNvSpPr>
              <a:spLocks noChangeArrowheads="1"/>
            </p:cNvSpPr>
            <p:nvPr/>
          </p:nvSpPr>
          <p:spPr bwMode="gray">
            <a:xfrm>
              <a:off x="4873" y="1824"/>
              <a:ext cx="517" cy="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7483" tIns="13741" rIns="27483" bIns="13741">
              <a:spAutoFit/>
            </a:bodyP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000"/>
                <a:t>Customer</a:t>
              </a:r>
            </a:p>
            <a:p>
              <a:pPr algn="ctr"/>
              <a:r>
                <a:rPr lang="en-US" altLang="en-US" sz="1000"/>
                <a:t>Rating</a:t>
              </a:r>
            </a:p>
            <a:p>
              <a:pPr algn="ctr"/>
              <a:r>
                <a:rPr lang="en-US" altLang="en-US" sz="1000"/>
                <a:t>(B) (V)</a:t>
              </a:r>
            </a:p>
          </p:txBody>
        </p:sp>
        <p:sp>
          <p:nvSpPr>
            <p:cNvPr id="571418" name="Rectangle 26">
              <a:extLst>
                <a:ext uri="{FF2B5EF4-FFF2-40B4-BE49-F238E27FC236}">
                  <a16:creationId xmlns:a16="http://schemas.microsoft.com/office/drawing/2014/main" id="{1DD49E7E-7145-B09D-3619-A10556FE99B2}"/>
                </a:ext>
              </a:extLst>
            </p:cNvPr>
            <p:cNvSpPr>
              <a:spLocks noChangeArrowheads="1"/>
            </p:cNvSpPr>
            <p:nvPr/>
          </p:nvSpPr>
          <p:spPr bwMode="gray">
            <a:xfrm>
              <a:off x="4032" y="1968"/>
              <a:ext cx="375" cy="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7483" tIns="13741" rIns="27483" bIns="13741">
              <a:spAutoFit/>
            </a:bodyP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2700" b="1">
                  <a:solidFill>
                    <a:schemeClr val="folHlink"/>
                  </a:solidFill>
                </a:rPr>
                <a:t>4</a:t>
              </a:r>
            </a:p>
          </p:txBody>
        </p:sp>
        <p:sp>
          <p:nvSpPr>
            <p:cNvPr id="571419" name="Rectangle 27">
              <a:extLst>
                <a:ext uri="{FF2B5EF4-FFF2-40B4-BE49-F238E27FC236}">
                  <a16:creationId xmlns:a16="http://schemas.microsoft.com/office/drawing/2014/main" id="{F2002A1F-D419-EBAF-4E94-F9F0C16F7A9C}"/>
                </a:ext>
              </a:extLst>
            </p:cNvPr>
            <p:cNvSpPr>
              <a:spLocks noChangeArrowheads="1"/>
            </p:cNvSpPr>
            <p:nvPr/>
          </p:nvSpPr>
          <p:spPr bwMode="gray">
            <a:xfrm>
              <a:off x="3717" y="2248"/>
              <a:ext cx="985" cy="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7483" tIns="13741" rIns="27483" bIns="13741">
              <a:spAutoFit/>
            </a:bodyP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000"/>
                <a:t>Relationships</a:t>
              </a:r>
            </a:p>
            <a:p>
              <a:pPr algn="ctr"/>
              <a:r>
                <a:rPr lang="en-US" altLang="en-US" sz="1000"/>
                <a:t>(What vs. How)</a:t>
              </a:r>
            </a:p>
            <a:p>
              <a:pPr algn="ctr"/>
              <a:r>
                <a:rPr lang="en-US" altLang="en-US" sz="1000"/>
                <a:t>(I)</a:t>
              </a:r>
            </a:p>
          </p:txBody>
        </p:sp>
        <p:sp>
          <p:nvSpPr>
            <p:cNvPr id="571420" name="Rectangle 28">
              <a:extLst>
                <a:ext uri="{FF2B5EF4-FFF2-40B4-BE49-F238E27FC236}">
                  <a16:creationId xmlns:a16="http://schemas.microsoft.com/office/drawing/2014/main" id="{3163E4F5-CC07-49BB-3CB3-9B90C9243BF3}"/>
                </a:ext>
              </a:extLst>
            </p:cNvPr>
            <p:cNvSpPr>
              <a:spLocks noChangeArrowheads="1"/>
            </p:cNvSpPr>
            <p:nvPr/>
          </p:nvSpPr>
          <p:spPr bwMode="gray">
            <a:xfrm>
              <a:off x="3072" y="2789"/>
              <a:ext cx="374"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7483" tIns="13741" rIns="27483" bIns="13741">
              <a:spAutoFit/>
            </a:bodyP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2700" b="1">
                  <a:solidFill>
                    <a:schemeClr val="folHlink"/>
                  </a:solidFill>
                </a:rPr>
                <a:t>6</a:t>
              </a:r>
            </a:p>
          </p:txBody>
        </p:sp>
        <p:sp>
          <p:nvSpPr>
            <p:cNvPr id="571421" name="Rectangle 29">
              <a:extLst>
                <a:ext uri="{FF2B5EF4-FFF2-40B4-BE49-F238E27FC236}">
                  <a16:creationId xmlns:a16="http://schemas.microsoft.com/office/drawing/2014/main" id="{B4D7B301-550E-274A-CB84-7C6FF4B359A0}"/>
                </a:ext>
              </a:extLst>
            </p:cNvPr>
            <p:cNvSpPr>
              <a:spLocks noChangeArrowheads="1"/>
            </p:cNvSpPr>
            <p:nvPr/>
          </p:nvSpPr>
          <p:spPr bwMode="gray">
            <a:xfrm>
              <a:off x="3072" y="3147"/>
              <a:ext cx="374" cy="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7483" tIns="13741" rIns="27483" bIns="13741">
              <a:spAutoFit/>
            </a:bodyP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2700" b="1">
                  <a:solidFill>
                    <a:schemeClr val="folHlink"/>
                  </a:solidFill>
                </a:rPr>
                <a:t>5</a:t>
              </a:r>
            </a:p>
          </p:txBody>
        </p:sp>
        <p:sp>
          <p:nvSpPr>
            <p:cNvPr id="571422" name="Rectangle 30">
              <a:extLst>
                <a:ext uri="{FF2B5EF4-FFF2-40B4-BE49-F238E27FC236}">
                  <a16:creationId xmlns:a16="http://schemas.microsoft.com/office/drawing/2014/main" id="{8705FDD7-98B9-33B7-890F-99D1F0CD0544}"/>
                </a:ext>
              </a:extLst>
            </p:cNvPr>
            <p:cNvSpPr>
              <a:spLocks noChangeArrowheads="1"/>
            </p:cNvSpPr>
            <p:nvPr/>
          </p:nvSpPr>
          <p:spPr bwMode="gray">
            <a:xfrm rot="16200000">
              <a:off x="4265" y="2116"/>
              <a:ext cx="1057" cy="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7483" tIns="13741" rIns="27483" bIns="13741">
              <a:spAutoFit/>
            </a:bodyP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85000"/>
                </a:lnSpc>
              </a:pPr>
              <a:r>
                <a:rPr lang="en-US" altLang="en-US" sz="800" b="1"/>
                <a:t>Importance (V)</a:t>
              </a:r>
            </a:p>
          </p:txBody>
        </p:sp>
        <p:sp>
          <p:nvSpPr>
            <p:cNvPr id="571423" name="Rectangle 31">
              <a:extLst>
                <a:ext uri="{FF2B5EF4-FFF2-40B4-BE49-F238E27FC236}">
                  <a16:creationId xmlns:a16="http://schemas.microsoft.com/office/drawing/2014/main" id="{0F0145D3-2A25-6A39-6A5C-A5E7BDDB4C4A}"/>
                </a:ext>
              </a:extLst>
            </p:cNvPr>
            <p:cNvSpPr>
              <a:spLocks noChangeArrowheads="1"/>
            </p:cNvSpPr>
            <p:nvPr/>
          </p:nvSpPr>
          <p:spPr bwMode="gray">
            <a:xfrm>
              <a:off x="3600" y="2774"/>
              <a:ext cx="1091" cy="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7483" tIns="13741" rIns="27483" bIns="13741">
              <a:spAutoFit/>
            </a:bodyP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800" b="1"/>
                <a:t>How  important</a:t>
              </a:r>
            </a:p>
          </p:txBody>
        </p:sp>
        <p:sp>
          <p:nvSpPr>
            <p:cNvPr id="571424" name="Rectangle 32">
              <a:extLst>
                <a:ext uri="{FF2B5EF4-FFF2-40B4-BE49-F238E27FC236}">
                  <a16:creationId xmlns:a16="http://schemas.microsoft.com/office/drawing/2014/main" id="{67BEEF34-AC44-F4ED-4B37-700BFEFFE6FF}"/>
                </a:ext>
              </a:extLst>
            </p:cNvPr>
            <p:cNvSpPr>
              <a:spLocks noChangeArrowheads="1"/>
            </p:cNvSpPr>
            <p:nvPr/>
          </p:nvSpPr>
          <p:spPr bwMode="gray">
            <a:xfrm>
              <a:off x="3648" y="2928"/>
              <a:ext cx="912"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7483" tIns="13741" rIns="27483" bIns="13741">
              <a:spAutoFit/>
            </a:bodyP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a:t>Targets/Specs(B)(I)</a:t>
              </a:r>
            </a:p>
          </p:txBody>
        </p:sp>
        <p:sp>
          <p:nvSpPr>
            <p:cNvPr id="571425" name="Rectangle 33">
              <a:extLst>
                <a:ext uri="{FF2B5EF4-FFF2-40B4-BE49-F238E27FC236}">
                  <a16:creationId xmlns:a16="http://schemas.microsoft.com/office/drawing/2014/main" id="{9FB82146-C44C-6F96-A01C-D6366A1A3072}"/>
                </a:ext>
              </a:extLst>
            </p:cNvPr>
            <p:cNvSpPr>
              <a:spLocks noChangeArrowheads="1"/>
            </p:cNvSpPr>
            <p:nvPr/>
          </p:nvSpPr>
          <p:spPr bwMode="gray">
            <a:xfrm>
              <a:off x="3648" y="3216"/>
              <a:ext cx="1278" cy="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27483" tIns="13741" rIns="27483" bIns="13741">
              <a:spAutoFit/>
            </a:bodyP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a:t>Technical Evaluation (B)</a:t>
              </a:r>
            </a:p>
          </p:txBody>
        </p:sp>
        <p:sp>
          <p:nvSpPr>
            <p:cNvPr id="571426" name="Text Box 34">
              <a:extLst>
                <a:ext uri="{FF2B5EF4-FFF2-40B4-BE49-F238E27FC236}">
                  <a16:creationId xmlns:a16="http://schemas.microsoft.com/office/drawing/2014/main" id="{96343A7E-39B6-FC61-19ED-803E5A9CBC92}"/>
                </a:ext>
              </a:extLst>
            </p:cNvPr>
            <p:cNvSpPr txBox="1">
              <a:spLocks noChangeArrowheads="1"/>
            </p:cNvSpPr>
            <p:nvPr/>
          </p:nvSpPr>
          <p:spPr bwMode="auto">
            <a:xfrm>
              <a:off x="2960" y="3504"/>
              <a:ext cx="1979" cy="546"/>
            </a:xfrm>
            <a:prstGeom prst="rect">
              <a:avLst/>
            </a:prstGeom>
            <a:noFill/>
            <a:ln>
              <a:noFill/>
            </a:ln>
            <a:effectLst/>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7447" tIns="77447" rIns="77447" bIns="77447">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300">
                  <a:solidFill>
                    <a:schemeClr val="tx2"/>
                  </a:solidFill>
                </a:rPr>
                <a:t>(V) = Comes from VOC information</a:t>
              </a:r>
            </a:p>
            <a:p>
              <a:r>
                <a:rPr lang="en-US" altLang="en-US" sz="1300">
                  <a:solidFill>
                    <a:schemeClr val="tx2"/>
                  </a:solidFill>
                </a:rPr>
                <a:t>(B) = Comes from Benchmarking information</a:t>
              </a:r>
            </a:p>
            <a:p>
              <a:r>
                <a:rPr lang="en-US" altLang="en-US" sz="1300">
                  <a:solidFill>
                    <a:schemeClr val="tx2"/>
                  </a:solidFill>
                </a:rPr>
                <a:t>(I) = Comes from Internal Expertise</a:t>
              </a:r>
            </a:p>
          </p:txBody>
        </p:sp>
      </p:grpSp>
      <p:sp>
        <p:nvSpPr>
          <p:cNvPr id="571427" name="Rectangle 35">
            <a:extLst>
              <a:ext uri="{FF2B5EF4-FFF2-40B4-BE49-F238E27FC236}">
                <a16:creationId xmlns:a16="http://schemas.microsoft.com/office/drawing/2014/main" id="{A6E40979-8288-703A-9AE6-0CB6E36BF53E}"/>
              </a:ext>
            </a:extLst>
          </p:cNvPr>
          <p:cNvSpPr>
            <a:spLocks noChangeArrowheads="1"/>
          </p:cNvSpPr>
          <p:nvPr/>
        </p:nvSpPr>
        <p:spPr bwMode="auto">
          <a:xfrm>
            <a:off x="498475" y="1228725"/>
            <a:ext cx="4114800" cy="551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176" tIns="45588" rIns="91176" bIns="45588"/>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666750" indent="-257175" defTabSz="820738">
              <a:spcBef>
                <a:spcPct val="20000"/>
              </a:spcBef>
              <a:buClr>
                <a:schemeClr val="accent2"/>
              </a:buClr>
              <a:buChar char=""/>
              <a:defRPr sz="2000">
                <a:solidFill>
                  <a:schemeClr val="tx1"/>
                </a:solidFill>
                <a:latin typeface="Arial" panose="020B0604020202020204" pitchFamily="34" charset="0"/>
              </a:defRPr>
            </a:lvl2pPr>
            <a:lvl3pPr marL="1025525" indent="-204788" defTabSz="820738">
              <a:spcBef>
                <a:spcPct val="20000"/>
              </a:spcBef>
              <a:buClr>
                <a:schemeClr val="accent2"/>
              </a:buClr>
              <a:buChar char="•"/>
              <a:defRPr sz="2000">
                <a:solidFill>
                  <a:schemeClr val="tx1"/>
                </a:solidFill>
                <a:latin typeface="Arial" panose="020B0604020202020204" pitchFamily="34" charset="0"/>
              </a:defRPr>
            </a:lvl3pPr>
            <a:lvl4pPr marL="1436688" indent="-206375" defTabSz="820738">
              <a:spcBef>
                <a:spcPct val="20000"/>
              </a:spcBef>
              <a:buClr>
                <a:schemeClr val="accent2"/>
              </a:buClr>
              <a:buChar char="–"/>
              <a:defRPr sz="2000">
                <a:solidFill>
                  <a:schemeClr val="tx1"/>
                </a:solidFill>
                <a:latin typeface="Arial" panose="020B0604020202020204" pitchFamily="34" charset="0"/>
              </a:defRPr>
            </a:lvl4pPr>
            <a:lvl5pPr marL="1846263" indent="-204788" defTabSz="820738">
              <a:spcBef>
                <a:spcPct val="20000"/>
              </a:spcBef>
              <a:buClr>
                <a:schemeClr val="accent2"/>
              </a:buClr>
              <a:buChar char="»"/>
              <a:defRPr sz="2000">
                <a:solidFill>
                  <a:schemeClr val="tx1"/>
                </a:solidFill>
                <a:latin typeface="Arial" panose="020B0604020202020204" pitchFamily="34" charset="0"/>
              </a:defRPr>
            </a:lvl5pPr>
            <a:lvl6pPr marL="2303463" indent="-204788" defTabSz="820738" fontAlgn="base">
              <a:spcBef>
                <a:spcPct val="20000"/>
              </a:spcBef>
              <a:spcAft>
                <a:spcPct val="0"/>
              </a:spcAft>
              <a:buClr>
                <a:schemeClr val="accent2"/>
              </a:buClr>
              <a:buChar char="»"/>
              <a:defRPr sz="2000">
                <a:solidFill>
                  <a:schemeClr val="tx1"/>
                </a:solidFill>
                <a:latin typeface="Arial" panose="020B0604020202020204" pitchFamily="34" charset="0"/>
              </a:defRPr>
            </a:lvl6pPr>
            <a:lvl7pPr marL="2760663" indent="-204788" defTabSz="820738" fontAlgn="base">
              <a:spcBef>
                <a:spcPct val="20000"/>
              </a:spcBef>
              <a:spcAft>
                <a:spcPct val="0"/>
              </a:spcAft>
              <a:buClr>
                <a:schemeClr val="accent2"/>
              </a:buClr>
              <a:buChar char="»"/>
              <a:defRPr sz="2000">
                <a:solidFill>
                  <a:schemeClr val="tx1"/>
                </a:solidFill>
                <a:latin typeface="Arial" panose="020B0604020202020204" pitchFamily="34" charset="0"/>
              </a:defRPr>
            </a:lvl7pPr>
            <a:lvl8pPr marL="3217863" indent="-204788" defTabSz="820738" fontAlgn="base">
              <a:spcBef>
                <a:spcPct val="20000"/>
              </a:spcBef>
              <a:spcAft>
                <a:spcPct val="0"/>
              </a:spcAft>
              <a:buClr>
                <a:schemeClr val="accent2"/>
              </a:buClr>
              <a:buChar char="»"/>
              <a:defRPr sz="2000">
                <a:solidFill>
                  <a:schemeClr val="tx1"/>
                </a:solidFill>
                <a:latin typeface="Arial" panose="020B0604020202020204" pitchFamily="34" charset="0"/>
              </a:defRPr>
            </a:lvl8pPr>
            <a:lvl9pPr marL="3675063" indent="-204788" defTabSz="820738" fontAlgn="base">
              <a:spcBef>
                <a:spcPct val="20000"/>
              </a:spcBef>
              <a:spcAft>
                <a:spcPct val="0"/>
              </a:spcAft>
              <a:buClr>
                <a:schemeClr val="accent2"/>
              </a:buClr>
              <a:buChar char="»"/>
              <a:defRPr sz="2000">
                <a:solidFill>
                  <a:schemeClr val="tx1"/>
                </a:solidFill>
                <a:latin typeface="Arial" panose="020B0604020202020204" pitchFamily="34" charset="0"/>
              </a:defRPr>
            </a:lvl9pPr>
          </a:lstStyle>
          <a:p>
            <a:r>
              <a:rPr lang="en-US" altLang="en-US" sz="2300"/>
              <a:t>What are the rooms and what do they do for you?</a:t>
            </a:r>
          </a:p>
          <a:p>
            <a:pPr lvl="1"/>
            <a:endParaRPr lang="en-US" altLang="en-US" sz="2800"/>
          </a:p>
          <a:p>
            <a:r>
              <a:rPr lang="en-US" altLang="en-US" sz="2300"/>
              <a:t>What are the relationships of the rooms in the house?</a:t>
            </a:r>
          </a:p>
          <a:p>
            <a:pPr lvl="1"/>
            <a:endParaRPr lang="en-US" altLang="en-US" sz="2800"/>
          </a:p>
          <a:p>
            <a:r>
              <a:rPr lang="en-US" altLang="en-US" sz="2300"/>
              <a:t>Where are the CTQs?</a:t>
            </a:r>
          </a:p>
          <a:p>
            <a:endParaRPr lang="en-US" altLang="en-US" sz="2300"/>
          </a:p>
          <a:p>
            <a:r>
              <a:rPr lang="en-US" altLang="en-US" sz="2300"/>
              <a:t>Buying Flowers – S, R, N</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86757" name="Group 5">
            <a:extLst>
              <a:ext uri="{FF2B5EF4-FFF2-40B4-BE49-F238E27FC236}">
                <a16:creationId xmlns:a16="http://schemas.microsoft.com/office/drawing/2014/main" id="{0D70A114-7B95-B4AF-1F5F-A2EE67E56D46}"/>
              </a:ext>
            </a:extLst>
          </p:cNvPr>
          <p:cNvGrpSpPr>
            <a:grpSpLocks/>
          </p:cNvGrpSpPr>
          <p:nvPr/>
        </p:nvGrpSpPr>
        <p:grpSpPr bwMode="auto">
          <a:xfrm>
            <a:off x="2590800" y="0"/>
            <a:ext cx="4876800" cy="6858000"/>
            <a:chOff x="96" y="77"/>
            <a:chExt cx="4160" cy="5685"/>
          </a:xfrm>
        </p:grpSpPr>
        <p:pic>
          <p:nvPicPr>
            <p:cNvPr id="586758" name="Picture 6">
              <a:extLst>
                <a:ext uri="{FF2B5EF4-FFF2-40B4-BE49-F238E27FC236}">
                  <a16:creationId xmlns:a16="http://schemas.microsoft.com/office/drawing/2014/main" id="{56605EFB-CF42-F05E-8EF4-8216042FF8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 y="77"/>
              <a:ext cx="4160" cy="5685"/>
            </a:xfrm>
            <a:prstGeom prst="rect">
              <a:avLst/>
            </a:prstGeom>
            <a:noFill/>
            <a:extLst>
              <a:ext uri="{909E8E84-426E-40DD-AFC4-6F175D3DCCD1}">
                <a14:hiddenFill xmlns:a14="http://schemas.microsoft.com/office/drawing/2010/main">
                  <a:solidFill>
                    <a:srgbClr val="FFFFFF"/>
                  </a:solidFill>
                </a14:hiddenFill>
              </a:ext>
            </a:extLst>
          </p:spPr>
        </p:pic>
        <p:sp>
          <p:nvSpPr>
            <p:cNvPr id="586759" name="Text Box 7">
              <a:extLst>
                <a:ext uri="{FF2B5EF4-FFF2-40B4-BE49-F238E27FC236}">
                  <a16:creationId xmlns:a16="http://schemas.microsoft.com/office/drawing/2014/main" id="{B3972B2F-E8AE-F87E-8B74-686A7243DC7D}"/>
                </a:ext>
              </a:extLst>
            </p:cNvPr>
            <p:cNvSpPr txBox="1">
              <a:spLocks noChangeArrowheads="1"/>
            </p:cNvSpPr>
            <p:nvPr/>
          </p:nvSpPr>
          <p:spPr bwMode="auto">
            <a:xfrm>
              <a:off x="230" y="420"/>
              <a:ext cx="1670" cy="2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b="1"/>
                <a:t>Airline Check-in QFD</a:t>
              </a:r>
            </a:p>
          </p:txBody>
        </p:sp>
      </p:grpSp>
      <p:sp>
        <p:nvSpPr>
          <p:cNvPr id="586760" name="AutoShape 8">
            <a:extLst>
              <a:ext uri="{FF2B5EF4-FFF2-40B4-BE49-F238E27FC236}">
                <a16:creationId xmlns:a16="http://schemas.microsoft.com/office/drawing/2014/main" id="{B233A2E5-6155-9094-28DD-3404DD7D211E}"/>
              </a:ext>
            </a:extLst>
          </p:cNvPr>
          <p:cNvSpPr>
            <a:spLocks noChangeArrowheads="1"/>
          </p:cNvSpPr>
          <p:nvPr/>
        </p:nvSpPr>
        <p:spPr bwMode="auto">
          <a:xfrm>
            <a:off x="838200" y="3581400"/>
            <a:ext cx="1600200" cy="914400"/>
          </a:xfrm>
          <a:prstGeom prst="rightArrow">
            <a:avLst>
              <a:gd name="adj1" fmla="val 50000"/>
              <a:gd name="adj2" fmla="val 43750"/>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300">
                <a:latin typeface="Arial" panose="020B0604020202020204" pitchFamily="34" charset="0"/>
              </a:rPr>
              <a:t>VOC In</a:t>
            </a:r>
          </a:p>
        </p:txBody>
      </p:sp>
      <p:sp>
        <p:nvSpPr>
          <p:cNvPr id="586761" name="AutoShape 9">
            <a:extLst>
              <a:ext uri="{FF2B5EF4-FFF2-40B4-BE49-F238E27FC236}">
                <a16:creationId xmlns:a16="http://schemas.microsoft.com/office/drawing/2014/main" id="{045AA1F5-6395-0622-68C3-6B485BAA190E}"/>
              </a:ext>
            </a:extLst>
          </p:cNvPr>
          <p:cNvSpPr>
            <a:spLocks noChangeArrowheads="1"/>
          </p:cNvSpPr>
          <p:nvPr/>
        </p:nvSpPr>
        <p:spPr bwMode="auto">
          <a:xfrm>
            <a:off x="5334000" y="381000"/>
            <a:ext cx="3505200" cy="1295400"/>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300">
                <a:latin typeface="Arial" panose="020B0604020202020204" pitchFamily="34" charset="0"/>
              </a:rPr>
              <a:t>Requirements/CTQs Out</a:t>
            </a:r>
          </a:p>
        </p:txBody>
      </p:sp>
      <p:sp>
        <p:nvSpPr>
          <p:cNvPr id="586762" name="AutoShape 10">
            <a:extLst>
              <a:ext uri="{FF2B5EF4-FFF2-40B4-BE49-F238E27FC236}">
                <a16:creationId xmlns:a16="http://schemas.microsoft.com/office/drawing/2014/main" id="{CBE22FCE-B326-9463-E1F3-B56951D1085F}"/>
              </a:ext>
            </a:extLst>
          </p:cNvPr>
          <p:cNvSpPr>
            <a:spLocks noChangeArrowheads="1"/>
          </p:cNvSpPr>
          <p:nvPr/>
        </p:nvSpPr>
        <p:spPr bwMode="auto">
          <a:xfrm>
            <a:off x="7620000" y="3505200"/>
            <a:ext cx="1981200" cy="990600"/>
          </a:xfrm>
          <a:prstGeom prst="leftArrow">
            <a:avLst>
              <a:gd name="adj1" fmla="val 50000"/>
              <a:gd name="adj2" fmla="val 50000"/>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300">
                <a:latin typeface="Arial" panose="020B0604020202020204" pitchFamily="34" charset="0"/>
              </a:rPr>
              <a:t>Competitive Perception</a:t>
            </a:r>
          </a:p>
          <a:p>
            <a:pPr algn="ctr" eaLnBrk="1" hangingPunct="1"/>
            <a:r>
              <a:rPr lang="en-US" altLang="en-US" sz="1300">
                <a:latin typeface="Arial" panose="020B0604020202020204" pitchFamily="34" charset="0"/>
              </a:rPr>
              <a:t>In</a:t>
            </a:r>
          </a:p>
        </p:txBody>
      </p:sp>
      <p:sp>
        <p:nvSpPr>
          <p:cNvPr id="586763" name="AutoShape 11">
            <a:extLst>
              <a:ext uri="{FF2B5EF4-FFF2-40B4-BE49-F238E27FC236}">
                <a16:creationId xmlns:a16="http://schemas.microsoft.com/office/drawing/2014/main" id="{F436FC70-7A12-55BF-A433-43DD59927AA5}"/>
              </a:ext>
            </a:extLst>
          </p:cNvPr>
          <p:cNvSpPr>
            <a:spLocks noChangeArrowheads="1"/>
          </p:cNvSpPr>
          <p:nvPr/>
        </p:nvSpPr>
        <p:spPr bwMode="auto">
          <a:xfrm>
            <a:off x="6553200" y="5791200"/>
            <a:ext cx="2362200" cy="990600"/>
          </a:xfrm>
          <a:prstGeom prst="leftArrow">
            <a:avLst>
              <a:gd name="adj1" fmla="val 50000"/>
              <a:gd name="adj2" fmla="val 59615"/>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300">
                <a:latin typeface="Arial" panose="020B0604020202020204" pitchFamily="34" charset="0"/>
              </a:rPr>
              <a:t>Competitive Performance</a:t>
            </a:r>
          </a:p>
          <a:p>
            <a:pPr algn="ctr" eaLnBrk="1" hangingPunct="1"/>
            <a:r>
              <a:rPr lang="en-US" altLang="en-US" sz="1300">
                <a:latin typeface="Arial" panose="020B0604020202020204" pitchFamily="34" charset="0"/>
              </a:rPr>
              <a:t>In</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6274" name="Rectangle 2">
            <a:extLst>
              <a:ext uri="{FF2B5EF4-FFF2-40B4-BE49-F238E27FC236}">
                <a16:creationId xmlns:a16="http://schemas.microsoft.com/office/drawing/2014/main" id="{76A3CFEF-E653-1C5D-4898-1BA8408AA51B}"/>
              </a:ext>
            </a:extLst>
          </p:cNvPr>
          <p:cNvSpPr>
            <a:spLocks noGrp="1" noChangeArrowheads="1"/>
          </p:cNvSpPr>
          <p:nvPr>
            <p:ph type="title"/>
          </p:nvPr>
        </p:nvSpPr>
        <p:spPr/>
        <p:txBody>
          <a:bodyPr/>
          <a:lstStyle/>
          <a:p>
            <a:r>
              <a:rPr lang="en-US" altLang="en-US"/>
              <a:t>Design Scorecards</a:t>
            </a:r>
          </a:p>
        </p:txBody>
      </p:sp>
      <p:grpSp>
        <p:nvGrpSpPr>
          <p:cNvPr id="566275" name="Group 3">
            <a:extLst>
              <a:ext uri="{FF2B5EF4-FFF2-40B4-BE49-F238E27FC236}">
                <a16:creationId xmlns:a16="http://schemas.microsoft.com/office/drawing/2014/main" id="{F6A82FE0-7EA4-6787-1FF3-EFBD9FE82FB2}"/>
              </a:ext>
            </a:extLst>
          </p:cNvPr>
          <p:cNvGrpSpPr>
            <a:grpSpLocks/>
          </p:cNvGrpSpPr>
          <p:nvPr/>
        </p:nvGrpSpPr>
        <p:grpSpPr bwMode="auto">
          <a:xfrm>
            <a:off x="5832475" y="1485900"/>
            <a:ext cx="2355850" cy="1181100"/>
            <a:chOff x="900" y="2664"/>
            <a:chExt cx="1632" cy="744"/>
          </a:xfrm>
        </p:grpSpPr>
        <p:grpSp>
          <p:nvGrpSpPr>
            <p:cNvPr id="566276" name="Group 4">
              <a:extLst>
                <a:ext uri="{FF2B5EF4-FFF2-40B4-BE49-F238E27FC236}">
                  <a16:creationId xmlns:a16="http://schemas.microsoft.com/office/drawing/2014/main" id="{45C8B8DB-A67C-F065-8290-DB89CA4897ED}"/>
                </a:ext>
              </a:extLst>
            </p:cNvPr>
            <p:cNvGrpSpPr>
              <a:grpSpLocks/>
            </p:cNvGrpSpPr>
            <p:nvPr/>
          </p:nvGrpSpPr>
          <p:grpSpPr bwMode="auto">
            <a:xfrm>
              <a:off x="912" y="2688"/>
              <a:ext cx="1584" cy="720"/>
              <a:chOff x="912" y="2688"/>
              <a:chExt cx="1584" cy="720"/>
            </a:xfrm>
          </p:grpSpPr>
          <p:sp>
            <p:nvSpPr>
              <p:cNvPr id="566277" name="Rectangle 5">
                <a:extLst>
                  <a:ext uri="{FF2B5EF4-FFF2-40B4-BE49-F238E27FC236}">
                    <a16:creationId xmlns:a16="http://schemas.microsoft.com/office/drawing/2014/main" id="{A939957A-092B-9BBB-44A8-0118FDD0810E}"/>
                  </a:ext>
                </a:extLst>
              </p:cNvPr>
              <p:cNvSpPr>
                <a:spLocks noChangeArrowheads="1"/>
              </p:cNvSpPr>
              <p:nvPr/>
            </p:nvSpPr>
            <p:spPr bwMode="auto">
              <a:xfrm>
                <a:off x="912" y="2688"/>
                <a:ext cx="1584" cy="72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278" name="Line 6">
                <a:extLst>
                  <a:ext uri="{FF2B5EF4-FFF2-40B4-BE49-F238E27FC236}">
                    <a16:creationId xmlns:a16="http://schemas.microsoft.com/office/drawing/2014/main" id="{4765B900-1BD4-1A97-3B9B-81461662D797}"/>
                  </a:ext>
                </a:extLst>
              </p:cNvPr>
              <p:cNvSpPr>
                <a:spLocks noChangeShapeType="1"/>
              </p:cNvSpPr>
              <p:nvPr/>
            </p:nvSpPr>
            <p:spPr bwMode="auto">
              <a:xfrm>
                <a:off x="1228" y="2688"/>
                <a:ext cx="0" cy="72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279" name="Line 7">
                <a:extLst>
                  <a:ext uri="{FF2B5EF4-FFF2-40B4-BE49-F238E27FC236}">
                    <a16:creationId xmlns:a16="http://schemas.microsoft.com/office/drawing/2014/main" id="{A4C8B770-3CE9-67E8-404D-BE3E91A9652E}"/>
                  </a:ext>
                </a:extLst>
              </p:cNvPr>
              <p:cNvSpPr>
                <a:spLocks noChangeShapeType="1"/>
              </p:cNvSpPr>
              <p:nvPr/>
            </p:nvSpPr>
            <p:spPr bwMode="auto">
              <a:xfrm>
                <a:off x="1545" y="2688"/>
                <a:ext cx="0" cy="72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280" name="Line 8">
                <a:extLst>
                  <a:ext uri="{FF2B5EF4-FFF2-40B4-BE49-F238E27FC236}">
                    <a16:creationId xmlns:a16="http://schemas.microsoft.com/office/drawing/2014/main" id="{9CFBE97A-E072-0E75-B042-B0579F845990}"/>
                  </a:ext>
                </a:extLst>
              </p:cNvPr>
              <p:cNvSpPr>
                <a:spLocks noChangeShapeType="1"/>
              </p:cNvSpPr>
              <p:nvPr/>
            </p:nvSpPr>
            <p:spPr bwMode="auto">
              <a:xfrm>
                <a:off x="1862" y="2688"/>
                <a:ext cx="0" cy="72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281" name="Line 9">
                <a:extLst>
                  <a:ext uri="{FF2B5EF4-FFF2-40B4-BE49-F238E27FC236}">
                    <a16:creationId xmlns:a16="http://schemas.microsoft.com/office/drawing/2014/main" id="{C22B86B3-F490-568F-D9FF-CB0FB2A444EA}"/>
                  </a:ext>
                </a:extLst>
              </p:cNvPr>
              <p:cNvSpPr>
                <a:spLocks noChangeShapeType="1"/>
              </p:cNvSpPr>
              <p:nvPr/>
            </p:nvSpPr>
            <p:spPr bwMode="auto">
              <a:xfrm>
                <a:off x="2179" y="2688"/>
                <a:ext cx="0" cy="72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282" name="Line 10">
                <a:extLst>
                  <a:ext uri="{FF2B5EF4-FFF2-40B4-BE49-F238E27FC236}">
                    <a16:creationId xmlns:a16="http://schemas.microsoft.com/office/drawing/2014/main" id="{65CED63C-B0EF-EF5B-EFCD-4D77A7F69703}"/>
                  </a:ext>
                </a:extLst>
              </p:cNvPr>
              <p:cNvSpPr>
                <a:spLocks noChangeShapeType="1"/>
              </p:cNvSpPr>
              <p:nvPr/>
            </p:nvSpPr>
            <p:spPr bwMode="auto">
              <a:xfrm>
                <a:off x="912" y="2688"/>
                <a:ext cx="0" cy="72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283" name="Line 11">
                <a:extLst>
                  <a:ext uri="{FF2B5EF4-FFF2-40B4-BE49-F238E27FC236}">
                    <a16:creationId xmlns:a16="http://schemas.microsoft.com/office/drawing/2014/main" id="{AB794D5A-057A-D1EB-78AD-1F427AA243C1}"/>
                  </a:ext>
                </a:extLst>
              </p:cNvPr>
              <p:cNvSpPr>
                <a:spLocks noChangeShapeType="1"/>
              </p:cNvSpPr>
              <p:nvPr/>
            </p:nvSpPr>
            <p:spPr bwMode="auto">
              <a:xfrm>
                <a:off x="2496" y="2688"/>
                <a:ext cx="0" cy="72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284" name="Line 12">
                <a:extLst>
                  <a:ext uri="{FF2B5EF4-FFF2-40B4-BE49-F238E27FC236}">
                    <a16:creationId xmlns:a16="http://schemas.microsoft.com/office/drawing/2014/main" id="{4391AE3E-FCB2-F917-A364-A1E6182E6532}"/>
                  </a:ext>
                </a:extLst>
              </p:cNvPr>
              <p:cNvSpPr>
                <a:spLocks noChangeShapeType="1"/>
              </p:cNvSpPr>
              <p:nvPr/>
            </p:nvSpPr>
            <p:spPr bwMode="auto">
              <a:xfrm>
                <a:off x="912" y="2928"/>
                <a:ext cx="1584"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285" name="Line 13">
                <a:extLst>
                  <a:ext uri="{FF2B5EF4-FFF2-40B4-BE49-F238E27FC236}">
                    <a16:creationId xmlns:a16="http://schemas.microsoft.com/office/drawing/2014/main" id="{FBFB5558-5136-130F-C228-169B175A48A3}"/>
                  </a:ext>
                </a:extLst>
              </p:cNvPr>
              <p:cNvSpPr>
                <a:spLocks noChangeShapeType="1"/>
              </p:cNvSpPr>
              <p:nvPr/>
            </p:nvSpPr>
            <p:spPr bwMode="auto">
              <a:xfrm>
                <a:off x="912" y="3024"/>
                <a:ext cx="1584"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286" name="Line 14">
                <a:extLst>
                  <a:ext uri="{FF2B5EF4-FFF2-40B4-BE49-F238E27FC236}">
                    <a16:creationId xmlns:a16="http://schemas.microsoft.com/office/drawing/2014/main" id="{F63CF1B8-446C-CC77-E69E-EFB9B99F8622}"/>
                  </a:ext>
                </a:extLst>
              </p:cNvPr>
              <p:cNvSpPr>
                <a:spLocks noChangeShapeType="1"/>
              </p:cNvSpPr>
              <p:nvPr/>
            </p:nvSpPr>
            <p:spPr bwMode="auto">
              <a:xfrm>
                <a:off x="912" y="3120"/>
                <a:ext cx="1584"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287" name="Line 15">
                <a:extLst>
                  <a:ext uri="{FF2B5EF4-FFF2-40B4-BE49-F238E27FC236}">
                    <a16:creationId xmlns:a16="http://schemas.microsoft.com/office/drawing/2014/main" id="{50E92F44-79BD-931D-4F98-B6EFBE1A3E75}"/>
                  </a:ext>
                </a:extLst>
              </p:cNvPr>
              <p:cNvSpPr>
                <a:spLocks noChangeShapeType="1"/>
              </p:cNvSpPr>
              <p:nvPr/>
            </p:nvSpPr>
            <p:spPr bwMode="auto">
              <a:xfrm>
                <a:off x="912" y="3216"/>
                <a:ext cx="1584"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288" name="Line 16">
                <a:extLst>
                  <a:ext uri="{FF2B5EF4-FFF2-40B4-BE49-F238E27FC236}">
                    <a16:creationId xmlns:a16="http://schemas.microsoft.com/office/drawing/2014/main" id="{FF4C04DC-362B-BC58-0F5D-30DF9DFD775D}"/>
                  </a:ext>
                </a:extLst>
              </p:cNvPr>
              <p:cNvSpPr>
                <a:spLocks noChangeShapeType="1"/>
              </p:cNvSpPr>
              <p:nvPr/>
            </p:nvSpPr>
            <p:spPr bwMode="auto">
              <a:xfrm>
                <a:off x="912" y="3312"/>
                <a:ext cx="1584"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566289" name="Text Box 17">
              <a:extLst>
                <a:ext uri="{FF2B5EF4-FFF2-40B4-BE49-F238E27FC236}">
                  <a16:creationId xmlns:a16="http://schemas.microsoft.com/office/drawing/2014/main" id="{8F6979AE-DB91-1212-E223-87BD6C4CDFAC}"/>
                </a:ext>
              </a:extLst>
            </p:cNvPr>
            <p:cNvSpPr txBox="1">
              <a:spLocks noChangeArrowheads="1"/>
            </p:cNvSpPr>
            <p:nvPr/>
          </p:nvSpPr>
          <p:spPr bwMode="auto">
            <a:xfrm>
              <a:off x="900" y="2743"/>
              <a:ext cx="324" cy="1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100" b="1"/>
                <a:t>CTQ</a:t>
              </a:r>
            </a:p>
          </p:txBody>
        </p:sp>
        <p:sp>
          <p:nvSpPr>
            <p:cNvPr id="566290" name="Text Box 18">
              <a:extLst>
                <a:ext uri="{FF2B5EF4-FFF2-40B4-BE49-F238E27FC236}">
                  <a16:creationId xmlns:a16="http://schemas.microsoft.com/office/drawing/2014/main" id="{4F60401D-376A-5B92-FC39-077EA4F1BF99}"/>
                </a:ext>
              </a:extLst>
            </p:cNvPr>
            <p:cNvSpPr txBox="1">
              <a:spLocks noChangeArrowheads="1"/>
            </p:cNvSpPr>
            <p:nvPr/>
          </p:nvSpPr>
          <p:spPr bwMode="auto">
            <a:xfrm>
              <a:off x="1189" y="2736"/>
              <a:ext cx="394" cy="1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100" b="1"/>
                <a:t>Target</a:t>
              </a:r>
            </a:p>
          </p:txBody>
        </p:sp>
        <p:sp>
          <p:nvSpPr>
            <p:cNvPr id="566291" name="Text Box 19">
              <a:extLst>
                <a:ext uri="{FF2B5EF4-FFF2-40B4-BE49-F238E27FC236}">
                  <a16:creationId xmlns:a16="http://schemas.microsoft.com/office/drawing/2014/main" id="{154C2ABA-060A-DBF8-8578-9AF8F5EBD900}"/>
                </a:ext>
              </a:extLst>
            </p:cNvPr>
            <p:cNvSpPr txBox="1">
              <a:spLocks noChangeArrowheads="1"/>
            </p:cNvSpPr>
            <p:nvPr/>
          </p:nvSpPr>
          <p:spPr bwMode="auto">
            <a:xfrm>
              <a:off x="1575" y="2735"/>
              <a:ext cx="297" cy="1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100" b="1"/>
                <a:t>LSL</a:t>
              </a:r>
            </a:p>
          </p:txBody>
        </p:sp>
        <p:sp>
          <p:nvSpPr>
            <p:cNvPr id="566292" name="Text Box 20">
              <a:extLst>
                <a:ext uri="{FF2B5EF4-FFF2-40B4-BE49-F238E27FC236}">
                  <a16:creationId xmlns:a16="http://schemas.microsoft.com/office/drawing/2014/main" id="{442149A8-9DD5-830F-5920-B0FC264A3A2F}"/>
                </a:ext>
              </a:extLst>
            </p:cNvPr>
            <p:cNvSpPr txBox="1">
              <a:spLocks noChangeArrowheads="1"/>
            </p:cNvSpPr>
            <p:nvPr/>
          </p:nvSpPr>
          <p:spPr bwMode="auto">
            <a:xfrm>
              <a:off x="1872" y="2731"/>
              <a:ext cx="302" cy="1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100" b="1"/>
                <a:t>USL</a:t>
              </a:r>
            </a:p>
          </p:txBody>
        </p:sp>
        <p:sp>
          <p:nvSpPr>
            <p:cNvPr id="566293" name="Text Box 21">
              <a:extLst>
                <a:ext uri="{FF2B5EF4-FFF2-40B4-BE49-F238E27FC236}">
                  <a16:creationId xmlns:a16="http://schemas.microsoft.com/office/drawing/2014/main" id="{FA937AF2-EBFC-800F-EBCE-9F9952407D10}"/>
                </a:ext>
              </a:extLst>
            </p:cNvPr>
            <p:cNvSpPr txBox="1">
              <a:spLocks noChangeArrowheads="1"/>
            </p:cNvSpPr>
            <p:nvPr/>
          </p:nvSpPr>
          <p:spPr bwMode="auto">
            <a:xfrm>
              <a:off x="2138" y="2664"/>
              <a:ext cx="394" cy="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100" b="1"/>
                <a:t>Sigma</a:t>
              </a:r>
            </a:p>
            <a:p>
              <a:pPr algn="ctr"/>
              <a:r>
                <a:rPr lang="en-US" altLang="en-US" sz="1100" b="1"/>
                <a:t>Target</a:t>
              </a:r>
            </a:p>
          </p:txBody>
        </p:sp>
      </p:grpSp>
      <p:sp>
        <p:nvSpPr>
          <p:cNvPr id="566294" name="Rectangle 22">
            <a:extLst>
              <a:ext uri="{FF2B5EF4-FFF2-40B4-BE49-F238E27FC236}">
                <a16:creationId xmlns:a16="http://schemas.microsoft.com/office/drawing/2014/main" id="{95D5F5E1-EF9E-C4DA-A105-4CA13190D026}"/>
              </a:ext>
            </a:extLst>
          </p:cNvPr>
          <p:cNvSpPr>
            <a:spLocks noChangeArrowheads="1"/>
          </p:cNvSpPr>
          <p:nvPr/>
        </p:nvSpPr>
        <p:spPr bwMode="auto">
          <a:xfrm>
            <a:off x="6421438" y="3962400"/>
            <a:ext cx="2286000" cy="114300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295" name="Line 23">
            <a:extLst>
              <a:ext uri="{FF2B5EF4-FFF2-40B4-BE49-F238E27FC236}">
                <a16:creationId xmlns:a16="http://schemas.microsoft.com/office/drawing/2014/main" id="{D54A039F-9A79-072E-CAEE-615E447CEBB7}"/>
              </a:ext>
            </a:extLst>
          </p:cNvPr>
          <p:cNvSpPr>
            <a:spLocks noChangeShapeType="1"/>
          </p:cNvSpPr>
          <p:nvPr/>
        </p:nvSpPr>
        <p:spPr bwMode="auto">
          <a:xfrm>
            <a:off x="6877050" y="3962400"/>
            <a:ext cx="0" cy="114300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296" name="Line 24">
            <a:extLst>
              <a:ext uri="{FF2B5EF4-FFF2-40B4-BE49-F238E27FC236}">
                <a16:creationId xmlns:a16="http://schemas.microsoft.com/office/drawing/2014/main" id="{68400631-57E5-1F6C-F562-D904621C73A1}"/>
              </a:ext>
            </a:extLst>
          </p:cNvPr>
          <p:cNvSpPr>
            <a:spLocks noChangeShapeType="1"/>
          </p:cNvSpPr>
          <p:nvPr/>
        </p:nvSpPr>
        <p:spPr bwMode="auto">
          <a:xfrm>
            <a:off x="7335838" y="3962400"/>
            <a:ext cx="0" cy="114300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297" name="Line 25">
            <a:extLst>
              <a:ext uri="{FF2B5EF4-FFF2-40B4-BE49-F238E27FC236}">
                <a16:creationId xmlns:a16="http://schemas.microsoft.com/office/drawing/2014/main" id="{FD65771F-9C31-6223-C7E0-0EA9C4A62E8F}"/>
              </a:ext>
            </a:extLst>
          </p:cNvPr>
          <p:cNvSpPr>
            <a:spLocks noChangeShapeType="1"/>
          </p:cNvSpPr>
          <p:nvPr/>
        </p:nvSpPr>
        <p:spPr bwMode="auto">
          <a:xfrm>
            <a:off x="7793038" y="3962400"/>
            <a:ext cx="0" cy="114300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298" name="Line 26">
            <a:extLst>
              <a:ext uri="{FF2B5EF4-FFF2-40B4-BE49-F238E27FC236}">
                <a16:creationId xmlns:a16="http://schemas.microsoft.com/office/drawing/2014/main" id="{79E6F538-8040-9BB3-DE3E-46111B85FCDC}"/>
              </a:ext>
            </a:extLst>
          </p:cNvPr>
          <p:cNvSpPr>
            <a:spLocks noChangeShapeType="1"/>
          </p:cNvSpPr>
          <p:nvPr/>
        </p:nvSpPr>
        <p:spPr bwMode="auto">
          <a:xfrm>
            <a:off x="6421438" y="3962400"/>
            <a:ext cx="0" cy="114300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299" name="Line 27">
            <a:extLst>
              <a:ext uri="{FF2B5EF4-FFF2-40B4-BE49-F238E27FC236}">
                <a16:creationId xmlns:a16="http://schemas.microsoft.com/office/drawing/2014/main" id="{E1376161-F723-F2E8-32B9-88E672CFD232}"/>
              </a:ext>
            </a:extLst>
          </p:cNvPr>
          <p:cNvSpPr>
            <a:spLocks noChangeShapeType="1"/>
          </p:cNvSpPr>
          <p:nvPr/>
        </p:nvSpPr>
        <p:spPr bwMode="auto">
          <a:xfrm>
            <a:off x="8707438" y="3962400"/>
            <a:ext cx="0" cy="114300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300" name="Line 28">
            <a:extLst>
              <a:ext uri="{FF2B5EF4-FFF2-40B4-BE49-F238E27FC236}">
                <a16:creationId xmlns:a16="http://schemas.microsoft.com/office/drawing/2014/main" id="{4BCC406F-A1B3-A236-DD5E-96C2F476E6A3}"/>
              </a:ext>
            </a:extLst>
          </p:cNvPr>
          <p:cNvSpPr>
            <a:spLocks noChangeShapeType="1"/>
          </p:cNvSpPr>
          <p:nvPr/>
        </p:nvSpPr>
        <p:spPr bwMode="auto">
          <a:xfrm>
            <a:off x="6421438" y="4343400"/>
            <a:ext cx="228600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301" name="Line 29">
            <a:extLst>
              <a:ext uri="{FF2B5EF4-FFF2-40B4-BE49-F238E27FC236}">
                <a16:creationId xmlns:a16="http://schemas.microsoft.com/office/drawing/2014/main" id="{4339CDAC-9015-47AB-B093-C5FC87D26780}"/>
              </a:ext>
            </a:extLst>
          </p:cNvPr>
          <p:cNvSpPr>
            <a:spLocks noChangeShapeType="1"/>
          </p:cNvSpPr>
          <p:nvPr/>
        </p:nvSpPr>
        <p:spPr bwMode="auto">
          <a:xfrm>
            <a:off x="6421438" y="4495800"/>
            <a:ext cx="228600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302" name="Line 30">
            <a:extLst>
              <a:ext uri="{FF2B5EF4-FFF2-40B4-BE49-F238E27FC236}">
                <a16:creationId xmlns:a16="http://schemas.microsoft.com/office/drawing/2014/main" id="{52D0FE68-389B-A5A8-840C-61D57CD0B39A}"/>
              </a:ext>
            </a:extLst>
          </p:cNvPr>
          <p:cNvSpPr>
            <a:spLocks noChangeShapeType="1"/>
          </p:cNvSpPr>
          <p:nvPr/>
        </p:nvSpPr>
        <p:spPr bwMode="auto">
          <a:xfrm>
            <a:off x="6421438" y="4648200"/>
            <a:ext cx="228600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303" name="Line 31">
            <a:extLst>
              <a:ext uri="{FF2B5EF4-FFF2-40B4-BE49-F238E27FC236}">
                <a16:creationId xmlns:a16="http://schemas.microsoft.com/office/drawing/2014/main" id="{5CFB55FF-0103-C15B-0941-7955324E4F8E}"/>
              </a:ext>
            </a:extLst>
          </p:cNvPr>
          <p:cNvSpPr>
            <a:spLocks noChangeShapeType="1"/>
          </p:cNvSpPr>
          <p:nvPr/>
        </p:nvSpPr>
        <p:spPr bwMode="auto">
          <a:xfrm>
            <a:off x="6421438" y="4800600"/>
            <a:ext cx="228600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304" name="Line 32">
            <a:extLst>
              <a:ext uri="{FF2B5EF4-FFF2-40B4-BE49-F238E27FC236}">
                <a16:creationId xmlns:a16="http://schemas.microsoft.com/office/drawing/2014/main" id="{6042429E-0FBF-B08C-D260-B5E8B9C1F5A6}"/>
              </a:ext>
            </a:extLst>
          </p:cNvPr>
          <p:cNvSpPr>
            <a:spLocks noChangeShapeType="1"/>
          </p:cNvSpPr>
          <p:nvPr/>
        </p:nvSpPr>
        <p:spPr bwMode="auto">
          <a:xfrm>
            <a:off x="6421438" y="4953000"/>
            <a:ext cx="228600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305" name="Text Box 33">
            <a:extLst>
              <a:ext uri="{FF2B5EF4-FFF2-40B4-BE49-F238E27FC236}">
                <a16:creationId xmlns:a16="http://schemas.microsoft.com/office/drawing/2014/main" id="{31A3C8D2-08B8-924D-627C-6C2A9C6032C3}"/>
              </a:ext>
            </a:extLst>
          </p:cNvPr>
          <p:cNvSpPr txBox="1">
            <a:spLocks noChangeArrowheads="1"/>
          </p:cNvSpPr>
          <p:nvPr/>
        </p:nvSpPr>
        <p:spPr bwMode="auto">
          <a:xfrm>
            <a:off x="6386513" y="4049713"/>
            <a:ext cx="506412" cy="274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100" b="1"/>
              <a:t>Mean</a:t>
            </a:r>
          </a:p>
        </p:txBody>
      </p:sp>
      <p:sp>
        <p:nvSpPr>
          <p:cNvPr id="566306" name="Text Box 34">
            <a:extLst>
              <a:ext uri="{FF2B5EF4-FFF2-40B4-BE49-F238E27FC236}">
                <a16:creationId xmlns:a16="http://schemas.microsoft.com/office/drawing/2014/main" id="{E124330B-6F20-2FB7-8830-0A9494158C5D}"/>
              </a:ext>
            </a:extLst>
          </p:cNvPr>
          <p:cNvSpPr txBox="1">
            <a:spLocks noChangeArrowheads="1"/>
          </p:cNvSpPr>
          <p:nvPr/>
        </p:nvSpPr>
        <p:spPr bwMode="auto">
          <a:xfrm>
            <a:off x="6911975" y="3924300"/>
            <a:ext cx="433388"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100" b="1"/>
              <a:t>Std.</a:t>
            </a:r>
          </a:p>
          <a:p>
            <a:pPr algn="ctr"/>
            <a:r>
              <a:rPr lang="en-US" altLang="en-US" sz="1100" b="1"/>
              <a:t>Dev.</a:t>
            </a:r>
          </a:p>
        </p:txBody>
      </p:sp>
      <p:sp>
        <p:nvSpPr>
          <p:cNvPr id="566307" name="Text Box 35">
            <a:extLst>
              <a:ext uri="{FF2B5EF4-FFF2-40B4-BE49-F238E27FC236}">
                <a16:creationId xmlns:a16="http://schemas.microsoft.com/office/drawing/2014/main" id="{EDA7F317-BCFC-2468-DB08-F73C3DFA7851}"/>
              </a:ext>
            </a:extLst>
          </p:cNvPr>
          <p:cNvSpPr txBox="1">
            <a:spLocks noChangeArrowheads="1"/>
          </p:cNvSpPr>
          <p:nvPr/>
        </p:nvSpPr>
        <p:spPr bwMode="auto">
          <a:xfrm>
            <a:off x="7358063" y="4000500"/>
            <a:ext cx="452437" cy="274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100" b="1"/>
              <a:t>DPU</a:t>
            </a:r>
          </a:p>
        </p:txBody>
      </p:sp>
      <p:sp>
        <p:nvSpPr>
          <p:cNvPr id="566308" name="Text Box 36">
            <a:extLst>
              <a:ext uri="{FF2B5EF4-FFF2-40B4-BE49-F238E27FC236}">
                <a16:creationId xmlns:a16="http://schemas.microsoft.com/office/drawing/2014/main" id="{3B52680B-E8A8-7D6D-9532-BB1C9E6AE7FD}"/>
              </a:ext>
            </a:extLst>
          </p:cNvPr>
          <p:cNvSpPr txBox="1">
            <a:spLocks noChangeArrowheads="1"/>
          </p:cNvSpPr>
          <p:nvPr/>
        </p:nvSpPr>
        <p:spPr bwMode="auto">
          <a:xfrm>
            <a:off x="7859713" y="3924300"/>
            <a:ext cx="830262"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100" b="1"/>
              <a:t>Predicted</a:t>
            </a:r>
          </a:p>
          <a:p>
            <a:pPr algn="ctr"/>
            <a:r>
              <a:rPr lang="en-US" altLang="en-US" sz="1100" b="1"/>
              <a:t>Sigma</a:t>
            </a:r>
          </a:p>
        </p:txBody>
      </p:sp>
      <p:sp>
        <p:nvSpPr>
          <p:cNvPr id="566309" name="Text Box 37">
            <a:extLst>
              <a:ext uri="{FF2B5EF4-FFF2-40B4-BE49-F238E27FC236}">
                <a16:creationId xmlns:a16="http://schemas.microsoft.com/office/drawing/2014/main" id="{B3CB1DB5-70ED-7B61-DF00-785489ACB557}"/>
              </a:ext>
            </a:extLst>
          </p:cNvPr>
          <p:cNvSpPr txBox="1">
            <a:spLocks noChangeArrowheads="1"/>
          </p:cNvSpPr>
          <p:nvPr/>
        </p:nvSpPr>
        <p:spPr bwMode="auto">
          <a:xfrm>
            <a:off x="6732588" y="2895600"/>
            <a:ext cx="166370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600" b="1"/>
              <a:t>GAP Analysis and Iteration</a:t>
            </a:r>
          </a:p>
        </p:txBody>
      </p:sp>
      <p:sp>
        <p:nvSpPr>
          <p:cNvPr id="566310" name="Text Box 38">
            <a:extLst>
              <a:ext uri="{FF2B5EF4-FFF2-40B4-BE49-F238E27FC236}">
                <a16:creationId xmlns:a16="http://schemas.microsoft.com/office/drawing/2014/main" id="{51B024FA-9435-B294-0710-79BD846C554F}"/>
              </a:ext>
            </a:extLst>
          </p:cNvPr>
          <p:cNvSpPr txBox="1">
            <a:spLocks noChangeArrowheads="1"/>
          </p:cNvSpPr>
          <p:nvPr/>
        </p:nvSpPr>
        <p:spPr bwMode="auto">
          <a:xfrm>
            <a:off x="4100513" y="5180013"/>
            <a:ext cx="2217737" cy="119062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600" b="1"/>
              <a:t>Define Design &amp; Lower Level Requirements</a:t>
            </a:r>
          </a:p>
          <a:p>
            <a:pPr algn="ctr"/>
            <a:r>
              <a:rPr lang="en-US" altLang="en-US" sz="1600" b="1"/>
              <a:t>(More Scorecards!)</a:t>
            </a:r>
          </a:p>
        </p:txBody>
      </p:sp>
      <p:sp>
        <p:nvSpPr>
          <p:cNvPr id="566311" name="Text Box 39">
            <a:extLst>
              <a:ext uri="{FF2B5EF4-FFF2-40B4-BE49-F238E27FC236}">
                <a16:creationId xmlns:a16="http://schemas.microsoft.com/office/drawing/2014/main" id="{C2E6621D-6A97-15D0-21B1-37F1CD133020}"/>
              </a:ext>
            </a:extLst>
          </p:cNvPr>
          <p:cNvSpPr txBox="1">
            <a:spLocks noChangeArrowheads="1"/>
          </p:cNvSpPr>
          <p:nvPr/>
        </p:nvSpPr>
        <p:spPr bwMode="auto">
          <a:xfrm>
            <a:off x="4240213" y="2743200"/>
            <a:ext cx="1100137" cy="366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600" b="1"/>
              <a:t>Design</a:t>
            </a:r>
          </a:p>
        </p:txBody>
      </p:sp>
      <p:grpSp>
        <p:nvGrpSpPr>
          <p:cNvPr id="566312" name="Group 40">
            <a:extLst>
              <a:ext uri="{FF2B5EF4-FFF2-40B4-BE49-F238E27FC236}">
                <a16:creationId xmlns:a16="http://schemas.microsoft.com/office/drawing/2014/main" id="{FDDACBEE-8E8C-76DC-4B01-8E97EA3369A4}"/>
              </a:ext>
            </a:extLst>
          </p:cNvPr>
          <p:cNvGrpSpPr>
            <a:grpSpLocks/>
          </p:cNvGrpSpPr>
          <p:nvPr/>
        </p:nvGrpSpPr>
        <p:grpSpPr bwMode="auto">
          <a:xfrm>
            <a:off x="4378325" y="2895600"/>
            <a:ext cx="1662113" cy="838200"/>
            <a:chOff x="2064" y="3936"/>
            <a:chExt cx="960" cy="384"/>
          </a:xfrm>
        </p:grpSpPr>
        <p:sp>
          <p:nvSpPr>
            <p:cNvPr id="566313" name="Line 41">
              <a:extLst>
                <a:ext uri="{FF2B5EF4-FFF2-40B4-BE49-F238E27FC236}">
                  <a16:creationId xmlns:a16="http://schemas.microsoft.com/office/drawing/2014/main" id="{24951934-9FC4-0F7D-2282-1855835972F5}"/>
                </a:ext>
              </a:extLst>
            </p:cNvPr>
            <p:cNvSpPr>
              <a:spLocks noChangeShapeType="1"/>
            </p:cNvSpPr>
            <p:nvPr/>
          </p:nvSpPr>
          <p:spPr bwMode="auto">
            <a:xfrm>
              <a:off x="2096" y="4160"/>
              <a:ext cx="384"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314" name="Rectangle 42">
              <a:extLst>
                <a:ext uri="{FF2B5EF4-FFF2-40B4-BE49-F238E27FC236}">
                  <a16:creationId xmlns:a16="http://schemas.microsoft.com/office/drawing/2014/main" id="{4B8336BC-0032-65E3-4CB1-E504A7884450}"/>
                </a:ext>
              </a:extLst>
            </p:cNvPr>
            <p:cNvSpPr>
              <a:spLocks noChangeArrowheads="1"/>
            </p:cNvSpPr>
            <p:nvPr/>
          </p:nvSpPr>
          <p:spPr bwMode="auto">
            <a:xfrm>
              <a:off x="2064" y="4080"/>
              <a:ext cx="144" cy="144"/>
            </a:xfrm>
            <a:prstGeom prst="rect">
              <a:avLst/>
            </a:prstGeom>
            <a:solidFill>
              <a:schemeClr val="bg1"/>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315" name="Rectangle 43">
              <a:extLst>
                <a:ext uri="{FF2B5EF4-FFF2-40B4-BE49-F238E27FC236}">
                  <a16:creationId xmlns:a16="http://schemas.microsoft.com/office/drawing/2014/main" id="{963B04AE-B83B-6B2A-B26B-76D33B40A43D}"/>
                </a:ext>
              </a:extLst>
            </p:cNvPr>
            <p:cNvSpPr>
              <a:spLocks noChangeArrowheads="1"/>
            </p:cNvSpPr>
            <p:nvPr/>
          </p:nvSpPr>
          <p:spPr bwMode="auto">
            <a:xfrm>
              <a:off x="2352" y="4080"/>
              <a:ext cx="144" cy="144"/>
            </a:xfrm>
            <a:prstGeom prst="rect">
              <a:avLst/>
            </a:prstGeom>
            <a:solidFill>
              <a:schemeClr val="bg1"/>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316" name="Rectangle 44">
              <a:extLst>
                <a:ext uri="{FF2B5EF4-FFF2-40B4-BE49-F238E27FC236}">
                  <a16:creationId xmlns:a16="http://schemas.microsoft.com/office/drawing/2014/main" id="{7CBE5F88-4A51-292A-C746-EE3D4594723B}"/>
                </a:ext>
              </a:extLst>
            </p:cNvPr>
            <p:cNvSpPr>
              <a:spLocks noChangeArrowheads="1"/>
            </p:cNvSpPr>
            <p:nvPr/>
          </p:nvSpPr>
          <p:spPr bwMode="auto">
            <a:xfrm>
              <a:off x="2640" y="4176"/>
              <a:ext cx="144" cy="144"/>
            </a:xfrm>
            <a:prstGeom prst="rect">
              <a:avLst/>
            </a:prstGeom>
            <a:solidFill>
              <a:schemeClr val="bg1"/>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317" name="Rectangle 45">
              <a:extLst>
                <a:ext uri="{FF2B5EF4-FFF2-40B4-BE49-F238E27FC236}">
                  <a16:creationId xmlns:a16="http://schemas.microsoft.com/office/drawing/2014/main" id="{7BF575A3-EC7E-BFB7-A7D1-D09330072220}"/>
                </a:ext>
              </a:extLst>
            </p:cNvPr>
            <p:cNvSpPr>
              <a:spLocks noChangeArrowheads="1"/>
            </p:cNvSpPr>
            <p:nvPr/>
          </p:nvSpPr>
          <p:spPr bwMode="auto">
            <a:xfrm>
              <a:off x="2640" y="3936"/>
              <a:ext cx="144" cy="144"/>
            </a:xfrm>
            <a:prstGeom prst="rect">
              <a:avLst/>
            </a:prstGeom>
            <a:solidFill>
              <a:schemeClr val="bg1"/>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318" name="Rectangle 46">
              <a:extLst>
                <a:ext uri="{FF2B5EF4-FFF2-40B4-BE49-F238E27FC236}">
                  <a16:creationId xmlns:a16="http://schemas.microsoft.com/office/drawing/2014/main" id="{0506C5DF-EFAB-7EBB-CB37-0FDAC53D6645}"/>
                </a:ext>
              </a:extLst>
            </p:cNvPr>
            <p:cNvSpPr>
              <a:spLocks noChangeArrowheads="1"/>
            </p:cNvSpPr>
            <p:nvPr/>
          </p:nvSpPr>
          <p:spPr bwMode="auto">
            <a:xfrm>
              <a:off x="2880" y="4080"/>
              <a:ext cx="144" cy="144"/>
            </a:xfrm>
            <a:prstGeom prst="rect">
              <a:avLst/>
            </a:prstGeom>
            <a:solidFill>
              <a:schemeClr val="bg1"/>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cxnSp>
          <p:nvCxnSpPr>
            <p:cNvPr id="566319" name="AutoShape 47">
              <a:extLst>
                <a:ext uri="{FF2B5EF4-FFF2-40B4-BE49-F238E27FC236}">
                  <a16:creationId xmlns:a16="http://schemas.microsoft.com/office/drawing/2014/main" id="{873507C9-D9D1-8E84-56A2-7B17FF14B420}"/>
                </a:ext>
              </a:extLst>
            </p:cNvPr>
            <p:cNvCxnSpPr>
              <a:cxnSpLocks noChangeShapeType="1"/>
              <a:stCxn id="566315" idx="3"/>
              <a:endCxn id="566316" idx="1"/>
            </p:cNvCxnSpPr>
            <p:nvPr/>
          </p:nvCxnSpPr>
          <p:spPr bwMode="auto">
            <a:xfrm>
              <a:off x="2496" y="4152"/>
              <a:ext cx="144" cy="96"/>
            </a:xfrm>
            <a:prstGeom prst="bentConnector3">
              <a:avLst>
                <a:gd name="adj1" fmla="val 50000"/>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66320" name="AutoShape 48">
              <a:extLst>
                <a:ext uri="{FF2B5EF4-FFF2-40B4-BE49-F238E27FC236}">
                  <a16:creationId xmlns:a16="http://schemas.microsoft.com/office/drawing/2014/main" id="{04358347-6C03-C59C-AF3F-514203D1E489}"/>
                </a:ext>
              </a:extLst>
            </p:cNvPr>
            <p:cNvCxnSpPr>
              <a:cxnSpLocks noChangeShapeType="1"/>
              <a:stCxn id="566315" idx="3"/>
              <a:endCxn id="566317" idx="1"/>
            </p:cNvCxnSpPr>
            <p:nvPr/>
          </p:nvCxnSpPr>
          <p:spPr bwMode="auto">
            <a:xfrm flipV="1">
              <a:off x="2496" y="4008"/>
              <a:ext cx="144" cy="144"/>
            </a:xfrm>
            <a:prstGeom prst="bentConnector3">
              <a:avLst>
                <a:gd name="adj1" fmla="val 50000"/>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66321" name="AutoShape 49">
              <a:extLst>
                <a:ext uri="{FF2B5EF4-FFF2-40B4-BE49-F238E27FC236}">
                  <a16:creationId xmlns:a16="http://schemas.microsoft.com/office/drawing/2014/main" id="{75DC854F-7F1E-3DAD-3950-F48C032B6A3C}"/>
                </a:ext>
              </a:extLst>
            </p:cNvPr>
            <p:cNvCxnSpPr>
              <a:cxnSpLocks noChangeShapeType="1"/>
              <a:stCxn id="566317" idx="3"/>
              <a:endCxn id="566318" idx="1"/>
            </p:cNvCxnSpPr>
            <p:nvPr/>
          </p:nvCxnSpPr>
          <p:spPr bwMode="auto">
            <a:xfrm>
              <a:off x="2784" y="4008"/>
              <a:ext cx="96" cy="144"/>
            </a:xfrm>
            <a:prstGeom prst="bentConnector3">
              <a:avLst>
                <a:gd name="adj1" fmla="val 50000"/>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66322" name="AutoShape 50">
              <a:extLst>
                <a:ext uri="{FF2B5EF4-FFF2-40B4-BE49-F238E27FC236}">
                  <a16:creationId xmlns:a16="http://schemas.microsoft.com/office/drawing/2014/main" id="{ED8675A3-5EC8-FDDA-97F2-6EEC9B8B130F}"/>
                </a:ext>
              </a:extLst>
            </p:cNvPr>
            <p:cNvCxnSpPr>
              <a:cxnSpLocks noChangeShapeType="1"/>
              <a:stCxn id="566316" idx="3"/>
              <a:endCxn id="566318" idx="1"/>
            </p:cNvCxnSpPr>
            <p:nvPr/>
          </p:nvCxnSpPr>
          <p:spPr bwMode="auto">
            <a:xfrm flipV="1">
              <a:off x="2784" y="4152"/>
              <a:ext cx="96" cy="96"/>
            </a:xfrm>
            <a:prstGeom prst="bentConnector3">
              <a:avLst>
                <a:gd name="adj1" fmla="val 50000"/>
              </a:avLst>
            </a:prstGeom>
            <a:noFill/>
            <a:ln w="9525">
              <a:solidFill>
                <a:srgbClr val="000000"/>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
        <p:nvSpPr>
          <p:cNvPr id="566323" name="Text Box 51">
            <a:extLst>
              <a:ext uri="{FF2B5EF4-FFF2-40B4-BE49-F238E27FC236}">
                <a16:creationId xmlns:a16="http://schemas.microsoft.com/office/drawing/2014/main" id="{83D285AB-EB0D-CF58-35BE-3FB0FE3DA6AF}"/>
              </a:ext>
            </a:extLst>
          </p:cNvPr>
          <p:cNvSpPr txBox="1">
            <a:spLocks noChangeArrowheads="1"/>
          </p:cNvSpPr>
          <p:nvPr/>
        </p:nvSpPr>
        <p:spPr bwMode="auto">
          <a:xfrm>
            <a:off x="4291013" y="4000500"/>
            <a:ext cx="1309687"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600" b="1"/>
              <a:t>Capability Prediction</a:t>
            </a:r>
          </a:p>
        </p:txBody>
      </p:sp>
      <p:grpSp>
        <p:nvGrpSpPr>
          <p:cNvPr id="566324" name="Group 52">
            <a:extLst>
              <a:ext uri="{FF2B5EF4-FFF2-40B4-BE49-F238E27FC236}">
                <a16:creationId xmlns:a16="http://schemas.microsoft.com/office/drawing/2014/main" id="{0B488D22-BE21-F104-184D-3AFE674BBEBC}"/>
              </a:ext>
            </a:extLst>
          </p:cNvPr>
          <p:cNvGrpSpPr>
            <a:grpSpLocks/>
          </p:cNvGrpSpPr>
          <p:nvPr/>
        </p:nvGrpSpPr>
        <p:grpSpPr bwMode="auto">
          <a:xfrm>
            <a:off x="5407025" y="4081463"/>
            <a:ext cx="1101725" cy="757237"/>
            <a:chOff x="4272" y="3552"/>
            <a:chExt cx="763" cy="477"/>
          </a:xfrm>
        </p:grpSpPr>
        <p:sp>
          <p:nvSpPr>
            <p:cNvPr id="566325" name="Line 53">
              <a:extLst>
                <a:ext uri="{FF2B5EF4-FFF2-40B4-BE49-F238E27FC236}">
                  <a16:creationId xmlns:a16="http://schemas.microsoft.com/office/drawing/2014/main" id="{AB08E934-27B8-E723-9A0E-C2939C82F7B3}"/>
                </a:ext>
              </a:extLst>
            </p:cNvPr>
            <p:cNvSpPr>
              <a:spLocks noChangeShapeType="1"/>
            </p:cNvSpPr>
            <p:nvPr/>
          </p:nvSpPr>
          <p:spPr bwMode="auto">
            <a:xfrm>
              <a:off x="4320" y="3840"/>
              <a:ext cx="480" cy="0"/>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326" name="Rectangle 54">
              <a:extLst>
                <a:ext uri="{FF2B5EF4-FFF2-40B4-BE49-F238E27FC236}">
                  <a16:creationId xmlns:a16="http://schemas.microsoft.com/office/drawing/2014/main" id="{38F5B496-B87A-0FD5-6172-B82A6A1B7A24}"/>
                </a:ext>
              </a:extLst>
            </p:cNvPr>
            <p:cNvSpPr>
              <a:spLocks noChangeArrowheads="1"/>
            </p:cNvSpPr>
            <p:nvPr/>
          </p:nvSpPr>
          <p:spPr bwMode="auto">
            <a:xfrm>
              <a:off x="4416" y="3648"/>
              <a:ext cx="48" cy="192"/>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327" name="Rectangle 55">
              <a:extLst>
                <a:ext uri="{FF2B5EF4-FFF2-40B4-BE49-F238E27FC236}">
                  <a16:creationId xmlns:a16="http://schemas.microsoft.com/office/drawing/2014/main" id="{DAD597D1-4A23-ECDD-F2BC-4F3BCA3EA8A7}"/>
                </a:ext>
              </a:extLst>
            </p:cNvPr>
            <p:cNvSpPr>
              <a:spLocks noChangeArrowheads="1"/>
            </p:cNvSpPr>
            <p:nvPr/>
          </p:nvSpPr>
          <p:spPr bwMode="auto">
            <a:xfrm>
              <a:off x="4464" y="3552"/>
              <a:ext cx="48" cy="288"/>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328" name="Rectangle 56">
              <a:extLst>
                <a:ext uri="{FF2B5EF4-FFF2-40B4-BE49-F238E27FC236}">
                  <a16:creationId xmlns:a16="http://schemas.microsoft.com/office/drawing/2014/main" id="{2A7A6CCC-A7E5-2329-C215-3A989E1EA3BA}"/>
                </a:ext>
              </a:extLst>
            </p:cNvPr>
            <p:cNvSpPr>
              <a:spLocks noChangeArrowheads="1"/>
            </p:cNvSpPr>
            <p:nvPr/>
          </p:nvSpPr>
          <p:spPr bwMode="auto">
            <a:xfrm>
              <a:off x="4368" y="3744"/>
              <a:ext cx="48" cy="96"/>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329" name="Rectangle 57">
              <a:extLst>
                <a:ext uri="{FF2B5EF4-FFF2-40B4-BE49-F238E27FC236}">
                  <a16:creationId xmlns:a16="http://schemas.microsoft.com/office/drawing/2014/main" id="{670A36D6-1B91-37D9-D8B2-DC1421BA2C37}"/>
                </a:ext>
              </a:extLst>
            </p:cNvPr>
            <p:cNvSpPr>
              <a:spLocks noChangeArrowheads="1"/>
            </p:cNvSpPr>
            <p:nvPr/>
          </p:nvSpPr>
          <p:spPr bwMode="auto">
            <a:xfrm>
              <a:off x="4512" y="3648"/>
              <a:ext cx="48" cy="192"/>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330" name="Rectangle 58">
              <a:extLst>
                <a:ext uri="{FF2B5EF4-FFF2-40B4-BE49-F238E27FC236}">
                  <a16:creationId xmlns:a16="http://schemas.microsoft.com/office/drawing/2014/main" id="{616FD4C1-FE96-788F-5F1B-BBA118865F4B}"/>
                </a:ext>
              </a:extLst>
            </p:cNvPr>
            <p:cNvSpPr>
              <a:spLocks noChangeArrowheads="1"/>
            </p:cNvSpPr>
            <p:nvPr/>
          </p:nvSpPr>
          <p:spPr bwMode="auto">
            <a:xfrm>
              <a:off x="4560" y="3696"/>
              <a:ext cx="48" cy="144"/>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331" name="Rectangle 59">
              <a:extLst>
                <a:ext uri="{FF2B5EF4-FFF2-40B4-BE49-F238E27FC236}">
                  <a16:creationId xmlns:a16="http://schemas.microsoft.com/office/drawing/2014/main" id="{80FCB305-9B2A-0C24-F5F7-E911DD4780F5}"/>
                </a:ext>
              </a:extLst>
            </p:cNvPr>
            <p:cNvSpPr>
              <a:spLocks noChangeArrowheads="1"/>
            </p:cNvSpPr>
            <p:nvPr/>
          </p:nvSpPr>
          <p:spPr bwMode="auto">
            <a:xfrm>
              <a:off x="4608" y="3744"/>
              <a:ext cx="48" cy="96"/>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332" name="Rectangle 60">
              <a:extLst>
                <a:ext uri="{FF2B5EF4-FFF2-40B4-BE49-F238E27FC236}">
                  <a16:creationId xmlns:a16="http://schemas.microsoft.com/office/drawing/2014/main" id="{737A1982-18EB-5445-7AD6-775AB23F4346}"/>
                </a:ext>
              </a:extLst>
            </p:cNvPr>
            <p:cNvSpPr>
              <a:spLocks noChangeArrowheads="1"/>
            </p:cNvSpPr>
            <p:nvPr/>
          </p:nvSpPr>
          <p:spPr bwMode="auto">
            <a:xfrm>
              <a:off x="4656" y="3792"/>
              <a:ext cx="48" cy="48"/>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333" name="Line 61">
              <a:extLst>
                <a:ext uri="{FF2B5EF4-FFF2-40B4-BE49-F238E27FC236}">
                  <a16:creationId xmlns:a16="http://schemas.microsoft.com/office/drawing/2014/main" id="{F49E5E3C-4BAD-221F-1A11-A509E07C1F40}"/>
                </a:ext>
              </a:extLst>
            </p:cNvPr>
            <p:cNvSpPr>
              <a:spLocks noChangeShapeType="1"/>
            </p:cNvSpPr>
            <p:nvPr/>
          </p:nvSpPr>
          <p:spPr bwMode="auto">
            <a:xfrm>
              <a:off x="4592" y="3592"/>
              <a:ext cx="0" cy="288"/>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334" name="Text Box 62">
              <a:extLst>
                <a:ext uri="{FF2B5EF4-FFF2-40B4-BE49-F238E27FC236}">
                  <a16:creationId xmlns:a16="http://schemas.microsoft.com/office/drawing/2014/main" id="{00FBE2E9-1190-53A9-30E3-2C100994C196}"/>
                </a:ext>
              </a:extLst>
            </p:cNvPr>
            <p:cNvSpPr txBox="1">
              <a:spLocks noChangeArrowheads="1"/>
            </p:cNvSpPr>
            <p:nvPr/>
          </p:nvSpPr>
          <p:spPr bwMode="auto">
            <a:xfrm>
              <a:off x="4272" y="3856"/>
              <a:ext cx="763" cy="1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100" b="1"/>
                <a:t>USL</a:t>
              </a:r>
            </a:p>
          </p:txBody>
        </p:sp>
      </p:grpSp>
      <p:sp>
        <p:nvSpPr>
          <p:cNvPr id="566335" name="Text Box 63">
            <a:extLst>
              <a:ext uri="{FF2B5EF4-FFF2-40B4-BE49-F238E27FC236}">
                <a16:creationId xmlns:a16="http://schemas.microsoft.com/office/drawing/2014/main" id="{644E45BA-B160-5A88-248C-AA9B4A6DB550}"/>
              </a:ext>
            </a:extLst>
          </p:cNvPr>
          <p:cNvSpPr txBox="1">
            <a:spLocks noChangeArrowheads="1"/>
          </p:cNvSpPr>
          <p:nvPr/>
        </p:nvSpPr>
        <p:spPr bwMode="auto">
          <a:xfrm>
            <a:off x="1144588" y="1371600"/>
            <a:ext cx="1552575" cy="33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30000"/>
              </a:spcBef>
            </a:pPr>
            <a:r>
              <a:rPr lang="en-US" altLang="en-US" sz="1400" b="1">
                <a:latin typeface="Arial" panose="020B0604020202020204" pitchFamily="34" charset="0"/>
              </a:rPr>
              <a:t>Design Process</a:t>
            </a:r>
          </a:p>
        </p:txBody>
      </p:sp>
      <p:sp>
        <p:nvSpPr>
          <p:cNvPr id="566336" name="Rectangle 64">
            <a:extLst>
              <a:ext uri="{FF2B5EF4-FFF2-40B4-BE49-F238E27FC236}">
                <a16:creationId xmlns:a16="http://schemas.microsoft.com/office/drawing/2014/main" id="{C5168C16-8F6F-45EC-0EC9-B7F89B929F49}"/>
              </a:ext>
            </a:extLst>
          </p:cNvPr>
          <p:cNvSpPr>
            <a:spLocks noChangeArrowheads="1"/>
          </p:cNvSpPr>
          <p:nvPr/>
        </p:nvSpPr>
        <p:spPr bwMode="auto">
          <a:xfrm>
            <a:off x="1006475" y="1811338"/>
            <a:ext cx="1731963" cy="701675"/>
          </a:xfrm>
          <a:prstGeom prst="rect">
            <a:avLst/>
          </a:prstGeom>
          <a:solidFill>
            <a:srgbClr val="99FF66"/>
          </a:solidFill>
          <a:ln w="9525">
            <a:solidFill>
              <a:schemeClr val="tx2"/>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337" name="Rectangle 65">
            <a:extLst>
              <a:ext uri="{FF2B5EF4-FFF2-40B4-BE49-F238E27FC236}">
                <a16:creationId xmlns:a16="http://schemas.microsoft.com/office/drawing/2014/main" id="{8C0885C8-04F4-D004-B63D-602F4518F99A}"/>
              </a:ext>
            </a:extLst>
          </p:cNvPr>
          <p:cNvSpPr>
            <a:spLocks noChangeArrowheads="1"/>
          </p:cNvSpPr>
          <p:nvPr/>
        </p:nvSpPr>
        <p:spPr bwMode="auto">
          <a:xfrm>
            <a:off x="1006475" y="2863850"/>
            <a:ext cx="1731963" cy="703263"/>
          </a:xfrm>
          <a:prstGeom prst="rect">
            <a:avLst/>
          </a:prstGeom>
          <a:solidFill>
            <a:srgbClr val="99FF66"/>
          </a:solidFill>
          <a:ln w="9525">
            <a:solidFill>
              <a:schemeClr val="tx2"/>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338" name="Rectangle 66">
            <a:extLst>
              <a:ext uri="{FF2B5EF4-FFF2-40B4-BE49-F238E27FC236}">
                <a16:creationId xmlns:a16="http://schemas.microsoft.com/office/drawing/2014/main" id="{604BFEA8-C764-8A7E-3D3F-CFA6B0F167D2}"/>
              </a:ext>
            </a:extLst>
          </p:cNvPr>
          <p:cNvSpPr>
            <a:spLocks noChangeArrowheads="1"/>
          </p:cNvSpPr>
          <p:nvPr/>
        </p:nvSpPr>
        <p:spPr bwMode="auto">
          <a:xfrm>
            <a:off x="1076325" y="5146675"/>
            <a:ext cx="1731963" cy="703263"/>
          </a:xfrm>
          <a:prstGeom prst="rect">
            <a:avLst/>
          </a:prstGeom>
          <a:solidFill>
            <a:srgbClr val="99FF66"/>
          </a:solidFill>
          <a:ln w="9525">
            <a:solidFill>
              <a:schemeClr val="tx2"/>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339" name="AutoShape 67">
            <a:extLst>
              <a:ext uri="{FF2B5EF4-FFF2-40B4-BE49-F238E27FC236}">
                <a16:creationId xmlns:a16="http://schemas.microsoft.com/office/drawing/2014/main" id="{97AD4728-A79F-42E0-891E-461D39A7CB4C}"/>
              </a:ext>
            </a:extLst>
          </p:cNvPr>
          <p:cNvSpPr>
            <a:spLocks noChangeArrowheads="1"/>
          </p:cNvSpPr>
          <p:nvPr/>
        </p:nvSpPr>
        <p:spPr bwMode="auto">
          <a:xfrm>
            <a:off x="1006475" y="3830638"/>
            <a:ext cx="1801813" cy="1052512"/>
          </a:xfrm>
          <a:prstGeom prst="diamond">
            <a:avLst/>
          </a:prstGeom>
          <a:solidFill>
            <a:srgbClr val="99FF66"/>
          </a:solidFill>
          <a:ln w="9525">
            <a:solidFill>
              <a:schemeClr val="tx2"/>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340" name="Text Box 68">
            <a:extLst>
              <a:ext uri="{FF2B5EF4-FFF2-40B4-BE49-F238E27FC236}">
                <a16:creationId xmlns:a16="http://schemas.microsoft.com/office/drawing/2014/main" id="{CB9C9B77-30AA-3BF5-80C8-7DD03868A0C6}"/>
              </a:ext>
            </a:extLst>
          </p:cNvPr>
          <p:cNvSpPr txBox="1">
            <a:spLocks noChangeArrowheads="1"/>
          </p:cNvSpPr>
          <p:nvPr/>
        </p:nvSpPr>
        <p:spPr bwMode="auto">
          <a:xfrm>
            <a:off x="1076325" y="1854200"/>
            <a:ext cx="1592263" cy="6397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600" b="1">
                <a:latin typeface="Arial" panose="020B0604020202020204" pitchFamily="34" charset="0"/>
              </a:rPr>
              <a:t>Define Requirements</a:t>
            </a:r>
            <a:endParaRPr lang="en-US" altLang="en-US" sz="1600"/>
          </a:p>
        </p:txBody>
      </p:sp>
      <p:sp>
        <p:nvSpPr>
          <p:cNvPr id="566341" name="Text Box 69">
            <a:extLst>
              <a:ext uri="{FF2B5EF4-FFF2-40B4-BE49-F238E27FC236}">
                <a16:creationId xmlns:a16="http://schemas.microsoft.com/office/drawing/2014/main" id="{823DC47B-337D-8B7E-15CB-677F7978515D}"/>
              </a:ext>
            </a:extLst>
          </p:cNvPr>
          <p:cNvSpPr txBox="1">
            <a:spLocks noChangeArrowheads="1"/>
          </p:cNvSpPr>
          <p:nvPr/>
        </p:nvSpPr>
        <p:spPr bwMode="auto">
          <a:xfrm>
            <a:off x="1076325" y="2895600"/>
            <a:ext cx="1592263"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600" b="1">
                <a:latin typeface="Arial" panose="020B0604020202020204" pitchFamily="34" charset="0"/>
              </a:rPr>
              <a:t>Develop Design</a:t>
            </a:r>
            <a:endParaRPr lang="en-US" altLang="en-US" sz="1600"/>
          </a:p>
        </p:txBody>
      </p:sp>
      <p:sp>
        <p:nvSpPr>
          <p:cNvPr id="566342" name="Text Box 70">
            <a:extLst>
              <a:ext uri="{FF2B5EF4-FFF2-40B4-BE49-F238E27FC236}">
                <a16:creationId xmlns:a16="http://schemas.microsoft.com/office/drawing/2014/main" id="{1AC96C8B-C84A-0DE5-4F5C-9576FF76C706}"/>
              </a:ext>
            </a:extLst>
          </p:cNvPr>
          <p:cNvSpPr txBox="1">
            <a:spLocks noChangeArrowheads="1"/>
          </p:cNvSpPr>
          <p:nvPr/>
        </p:nvSpPr>
        <p:spPr bwMode="auto">
          <a:xfrm>
            <a:off x="1052513" y="5165725"/>
            <a:ext cx="1731962"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600" b="1">
                <a:latin typeface="Arial" panose="020B0604020202020204" pitchFamily="34" charset="0"/>
              </a:rPr>
              <a:t>Develop More Details</a:t>
            </a:r>
            <a:endParaRPr lang="en-US" altLang="en-US" sz="1600"/>
          </a:p>
        </p:txBody>
      </p:sp>
      <p:sp>
        <p:nvSpPr>
          <p:cNvPr id="566343" name="Text Box 71">
            <a:extLst>
              <a:ext uri="{FF2B5EF4-FFF2-40B4-BE49-F238E27FC236}">
                <a16:creationId xmlns:a16="http://schemas.microsoft.com/office/drawing/2014/main" id="{E9E974AE-D954-B1FF-0F7E-AF51D757B0AD}"/>
              </a:ext>
            </a:extLst>
          </p:cNvPr>
          <p:cNvSpPr txBox="1">
            <a:spLocks noChangeArrowheads="1"/>
          </p:cNvSpPr>
          <p:nvPr/>
        </p:nvSpPr>
        <p:spPr bwMode="auto">
          <a:xfrm>
            <a:off x="1098550" y="3990975"/>
            <a:ext cx="159385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600" b="1">
                <a:latin typeface="Arial" panose="020B0604020202020204" pitchFamily="34" charset="0"/>
              </a:rPr>
              <a:t>Assess Capability</a:t>
            </a:r>
            <a:endParaRPr lang="en-US" altLang="en-US" sz="1600"/>
          </a:p>
        </p:txBody>
      </p:sp>
      <p:sp>
        <p:nvSpPr>
          <p:cNvPr id="566344" name="Line 72">
            <a:extLst>
              <a:ext uri="{FF2B5EF4-FFF2-40B4-BE49-F238E27FC236}">
                <a16:creationId xmlns:a16="http://schemas.microsoft.com/office/drawing/2014/main" id="{9031C9F1-A7F5-4CD7-D268-50054B867632}"/>
              </a:ext>
            </a:extLst>
          </p:cNvPr>
          <p:cNvSpPr>
            <a:spLocks noChangeShapeType="1"/>
          </p:cNvSpPr>
          <p:nvPr/>
        </p:nvSpPr>
        <p:spPr bwMode="auto">
          <a:xfrm>
            <a:off x="1906588" y="2513013"/>
            <a:ext cx="0" cy="350837"/>
          </a:xfrm>
          <a:prstGeom prst="line">
            <a:avLst/>
          </a:prstGeom>
          <a:noFill/>
          <a:ln w="9525">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345" name="Line 73">
            <a:extLst>
              <a:ext uri="{FF2B5EF4-FFF2-40B4-BE49-F238E27FC236}">
                <a16:creationId xmlns:a16="http://schemas.microsoft.com/office/drawing/2014/main" id="{D2BE68A3-ACF9-7B96-8564-C1EFD1406129}"/>
              </a:ext>
            </a:extLst>
          </p:cNvPr>
          <p:cNvSpPr>
            <a:spLocks noChangeShapeType="1"/>
          </p:cNvSpPr>
          <p:nvPr/>
        </p:nvSpPr>
        <p:spPr bwMode="auto">
          <a:xfrm>
            <a:off x="1906588" y="3567113"/>
            <a:ext cx="0" cy="263525"/>
          </a:xfrm>
          <a:prstGeom prst="line">
            <a:avLst/>
          </a:prstGeom>
          <a:noFill/>
          <a:ln w="9525">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346" name="Line 74">
            <a:extLst>
              <a:ext uri="{FF2B5EF4-FFF2-40B4-BE49-F238E27FC236}">
                <a16:creationId xmlns:a16="http://schemas.microsoft.com/office/drawing/2014/main" id="{C151BB43-AA83-B3AB-4CCD-0E157B1126F8}"/>
              </a:ext>
            </a:extLst>
          </p:cNvPr>
          <p:cNvSpPr>
            <a:spLocks noChangeShapeType="1"/>
          </p:cNvSpPr>
          <p:nvPr/>
        </p:nvSpPr>
        <p:spPr bwMode="auto">
          <a:xfrm>
            <a:off x="1906588" y="4883150"/>
            <a:ext cx="0" cy="263525"/>
          </a:xfrm>
          <a:prstGeom prst="line">
            <a:avLst/>
          </a:prstGeom>
          <a:noFill/>
          <a:ln w="9525">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cxnSp>
        <p:nvCxnSpPr>
          <p:cNvPr id="566347" name="AutoShape 75">
            <a:extLst>
              <a:ext uri="{FF2B5EF4-FFF2-40B4-BE49-F238E27FC236}">
                <a16:creationId xmlns:a16="http://schemas.microsoft.com/office/drawing/2014/main" id="{61EE353A-72F7-DE12-9D2C-7978E66F58B1}"/>
              </a:ext>
            </a:extLst>
          </p:cNvPr>
          <p:cNvCxnSpPr>
            <a:cxnSpLocks noChangeShapeType="1"/>
            <a:stCxn id="566337" idx="3"/>
            <a:endCxn id="566336" idx="3"/>
          </p:cNvCxnSpPr>
          <p:nvPr/>
        </p:nvCxnSpPr>
        <p:spPr bwMode="auto">
          <a:xfrm flipV="1">
            <a:off x="2738438" y="2162175"/>
            <a:ext cx="1587" cy="1054100"/>
          </a:xfrm>
          <a:prstGeom prst="bentConnector3">
            <a:avLst>
              <a:gd name="adj1" fmla="val 14400000"/>
            </a:avLst>
          </a:prstGeom>
          <a:noFill/>
          <a:ln w="9525">
            <a:solidFill>
              <a:schemeClr val="tx2"/>
            </a:solidFill>
            <a:miter lim="800000"/>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66348" name="AutoShape 76">
            <a:extLst>
              <a:ext uri="{FF2B5EF4-FFF2-40B4-BE49-F238E27FC236}">
                <a16:creationId xmlns:a16="http://schemas.microsoft.com/office/drawing/2014/main" id="{6FDAF6C0-15DA-5340-0492-9004AA267502}"/>
              </a:ext>
            </a:extLst>
          </p:cNvPr>
          <p:cNvCxnSpPr>
            <a:cxnSpLocks noChangeShapeType="1"/>
            <a:stCxn id="566339" idx="3"/>
            <a:endCxn id="566337" idx="3"/>
          </p:cNvCxnSpPr>
          <p:nvPr/>
        </p:nvCxnSpPr>
        <p:spPr bwMode="auto">
          <a:xfrm flipH="1" flipV="1">
            <a:off x="2738438" y="3216275"/>
            <a:ext cx="69850" cy="1141413"/>
          </a:xfrm>
          <a:prstGeom prst="bentConnector3">
            <a:avLst>
              <a:gd name="adj1" fmla="val -327273"/>
            </a:avLst>
          </a:prstGeom>
          <a:noFill/>
          <a:ln w="9525">
            <a:solidFill>
              <a:schemeClr val="tx2"/>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66349" name="Text Box 77">
            <a:extLst>
              <a:ext uri="{FF2B5EF4-FFF2-40B4-BE49-F238E27FC236}">
                <a16:creationId xmlns:a16="http://schemas.microsoft.com/office/drawing/2014/main" id="{40F2C049-501D-48B9-2FFF-BD0D6CB35F09}"/>
              </a:ext>
            </a:extLst>
          </p:cNvPr>
          <p:cNvSpPr txBox="1">
            <a:spLocks noChangeArrowheads="1"/>
          </p:cNvSpPr>
          <p:nvPr/>
        </p:nvSpPr>
        <p:spPr bwMode="auto">
          <a:xfrm>
            <a:off x="2901950" y="4356100"/>
            <a:ext cx="436563"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30000"/>
              </a:spcBef>
            </a:pPr>
            <a:r>
              <a:rPr lang="en-US" altLang="en-US" sz="1100" b="1">
                <a:latin typeface="Arial" panose="020B0604020202020204" pitchFamily="34" charset="0"/>
              </a:rPr>
              <a:t>Not </a:t>
            </a:r>
            <a:br>
              <a:rPr lang="en-US" altLang="en-US" sz="1100" b="1">
                <a:latin typeface="Arial" panose="020B0604020202020204" pitchFamily="34" charset="0"/>
              </a:rPr>
            </a:br>
            <a:r>
              <a:rPr lang="en-US" altLang="en-US" sz="1100" b="1">
                <a:latin typeface="Arial" panose="020B0604020202020204" pitchFamily="34" charset="0"/>
              </a:rPr>
              <a:t>OK</a:t>
            </a:r>
            <a:endParaRPr lang="en-US" altLang="en-US" sz="1100"/>
          </a:p>
        </p:txBody>
      </p:sp>
      <p:sp>
        <p:nvSpPr>
          <p:cNvPr id="566350" name="Line 78">
            <a:extLst>
              <a:ext uri="{FF2B5EF4-FFF2-40B4-BE49-F238E27FC236}">
                <a16:creationId xmlns:a16="http://schemas.microsoft.com/office/drawing/2014/main" id="{FEDAC86C-743D-0931-5B67-0B8A4B17A97E}"/>
              </a:ext>
            </a:extLst>
          </p:cNvPr>
          <p:cNvSpPr>
            <a:spLocks noChangeShapeType="1"/>
          </p:cNvSpPr>
          <p:nvPr/>
        </p:nvSpPr>
        <p:spPr bwMode="auto">
          <a:xfrm>
            <a:off x="868363" y="6024563"/>
            <a:ext cx="2355850" cy="0"/>
          </a:xfrm>
          <a:prstGeom prst="line">
            <a:avLst/>
          </a:prstGeom>
          <a:noFill/>
          <a:ln w="9525">
            <a:solidFill>
              <a:schemeClr val="tx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351" name="Text Box 79">
            <a:extLst>
              <a:ext uri="{FF2B5EF4-FFF2-40B4-BE49-F238E27FC236}">
                <a16:creationId xmlns:a16="http://schemas.microsoft.com/office/drawing/2014/main" id="{5AEA65CE-0FF5-EF4B-1031-B01E4ADB8E2F}"/>
              </a:ext>
            </a:extLst>
          </p:cNvPr>
          <p:cNvSpPr txBox="1">
            <a:spLocks noChangeArrowheads="1"/>
          </p:cNvSpPr>
          <p:nvPr/>
        </p:nvSpPr>
        <p:spPr bwMode="auto">
          <a:xfrm>
            <a:off x="1214438" y="6126163"/>
            <a:ext cx="1365250"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30000"/>
              </a:spcBef>
            </a:pPr>
            <a:r>
              <a:rPr lang="en-US" altLang="en-US" sz="1300" b="1">
                <a:latin typeface="Arial" panose="020B0604020202020204" pitchFamily="34" charset="0"/>
              </a:rPr>
              <a:t>(To Production)</a:t>
            </a:r>
          </a:p>
        </p:txBody>
      </p:sp>
      <p:sp>
        <p:nvSpPr>
          <p:cNvPr id="566352" name="Line 80">
            <a:extLst>
              <a:ext uri="{FF2B5EF4-FFF2-40B4-BE49-F238E27FC236}">
                <a16:creationId xmlns:a16="http://schemas.microsoft.com/office/drawing/2014/main" id="{E29011BD-B8D7-4530-799F-543AEAF66918}"/>
              </a:ext>
            </a:extLst>
          </p:cNvPr>
          <p:cNvSpPr>
            <a:spLocks noChangeShapeType="1"/>
          </p:cNvSpPr>
          <p:nvPr/>
        </p:nvSpPr>
        <p:spPr bwMode="auto">
          <a:xfrm>
            <a:off x="1906588" y="5849938"/>
            <a:ext cx="0" cy="263525"/>
          </a:xfrm>
          <a:prstGeom prst="line">
            <a:avLst/>
          </a:prstGeom>
          <a:noFill/>
          <a:ln w="9525">
            <a:solidFill>
              <a:srgbClr val="00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353" name="Text Box 81">
            <a:extLst>
              <a:ext uri="{FF2B5EF4-FFF2-40B4-BE49-F238E27FC236}">
                <a16:creationId xmlns:a16="http://schemas.microsoft.com/office/drawing/2014/main" id="{81C493B7-6B60-3B1D-911B-82C44A3208D6}"/>
              </a:ext>
            </a:extLst>
          </p:cNvPr>
          <p:cNvSpPr txBox="1">
            <a:spLocks noChangeArrowheads="1"/>
          </p:cNvSpPr>
          <p:nvPr/>
        </p:nvSpPr>
        <p:spPr bwMode="auto">
          <a:xfrm>
            <a:off x="2144713" y="4797425"/>
            <a:ext cx="376237" cy="2746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30000"/>
              </a:spcBef>
            </a:pPr>
            <a:r>
              <a:rPr lang="en-US" altLang="en-US" sz="1100" b="1">
                <a:latin typeface="Arial" panose="020B0604020202020204" pitchFamily="34" charset="0"/>
              </a:rPr>
              <a:t>OK</a:t>
            </a:r>
            <a:endParaRPr lang="en-US" altLang="en-US" sz="1100"/>
          </a:p>
        </p:txBody>
      </p:sp>
      <p:sp>
        <p:nvSpPr>
          <p:cNvPr id="566354" name="Text Box 82">
            <a:extLst>
              <a:ext uri="{FF2B5EF4-FFF2-40B4-BE49-F238E27FC236}">
                <a16:creationId xmlns:a16="http://schemas.microsoft.com/office/drawing/2014/main" id="{B089341C-9EE0-7A92-9D79-3B4C492443C9}"/>
              </a:ext>
            </a:extLst>
          </p:cNvPr>
          <p:cNvSpPr txBox="1">
            <a:spLocks noChangeArrowheads="1"/>
          </p:cNvSpPr>
          <p:nvPr/>
        </p:nvSpPr>
        <p:spPr bwMode="auto">
          <a:xfrm>
            <a:off x="5989638" y="1150938"/>
            <a:ext cx="18700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600" b="1"/>
              <a:t>Scorecard – Part A</a:t>
            </a:r>
          </a:p>
        </p:txBody>
      </p:sp>
      <p:sp>
        <p:nvSpPr>
          <p:cNvPr id="566355" name="Text Box 83">
            <a:extLst>
              <a:ext uri="{FF2B5EF4-FFF2-40B4-BE49-F238E27FC236}">
                <a16:creationId xmlns:a16="http://schemas.microsoft.com/office/drawing/2014/main" id="{B76A0CC6-7259-1062-C7B5-5965EEAC4B84}"/>
              </a:ext>
            </a:extLst>
          </p:cNvPr>
          <p:cNvSpPr txBox="1">
            <a:spLocks noChangeArrowheads="1"/>
          </p:cNvSpPr>
          <p:nvPr/>
        </p:nvSpPr>
        <p:spPr bwMode="auto">
          <a:xfrm>
            <a:off x="6542088" y="3605213"/>
            <a:ext cx="18589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600" b="1"/>
              <a:t>Scorecard – Part B</a:t>
            </a:r>
          </a:p>
        </p:txBody>
      </p:sp>
      <p:grpSp>
        <p:nvGrpSpPr>
          <p:cNvPr id="566356" name="Group 84">
            <a:extLst>
              <a:ext uri="{FF2B5EF4-FFF2-40B4-BE49-F238E27FC236}">
                <a16:creationId xmlns:a16="http://schemas.microsoft.com/office/drawing/2014/main" id="{AF945FC1-D14B-1536-38E9-E02402C07EE4}"/>
              </a:ext>
            </a:extLst>
          </p:cNvPr>
          <p:cNvGrpSpPr>
            <a:grpSpLocks/>
          </p:cNvGrpSpPr>
          <p:nvPr/>
        </p:nvGrpSpPr>
        <p:grpSpPr bwMode="auto">
          <a:xfrm>
            <a:off x="4300538" y="1524000"/>
            <a:ext cx="860425" cy="1066800"/>
            <a:chOff x="4259" y="2174"/>
            <a:chExt cx="1202" cy="965"/>
          </a:xfrm>
        </p:grpSpPr>
        <p:grpSp>
          <p:nvGrpSpPr>
            <p:cNvPr id="566357" name="Group 85">
              <a:extLst>
                <a:ext uri="{FF2B5EF4-FFF2-40B4-BE49-F238E27FC236}">
                  <a16:creationId xmlns:a16="http://schemas.microsoft.com/office/drawing/2014/main" id="{87DF78AF-F9EA-CE68-1D0E-9DA35DE2BB29}"/>
                </a:ext>
              </a:extLst>
            </p:cNvPr>
            <p:cNvGrpSpPr>
              <a:grpSpLocks/>
            </p:cNvGrpSpPr>
            <p:nvPr/>
          </p:nvGrpSpPr>
          <p:grpSpPr bwMode="auto">
            <a:xfrm>
              <a:off x="4542" y="2416"/>
              <a:ext cx="917" cy="723"/>
              <a:chOff x="4542" y="2416"/>
              <a:chExt cx="917" cy="723"/>
            </a:xfrm>
          </p:grpSpPr>
          <p:sp>
            <p:nvSpPr>
              <p:cNvPr id="566358" name="Rectangle 86">
                <a:extLst>
                  <a:ext uri="{FF2B5EF4-FFF2-40B4-BE49-F238E27FC236}">
                    <a16:creationId xmlns:a16="http://schemas.microsoft.com/office/drawing/2014/main" id="{D4968411-0AB9-B40B-9D22-7DB42E3BF0C8}"/>
                  </a:ext>
                </a:extLst>
              </p:cNvPr>
              <p:cNvSpPr>
                <a:spLocks noChangeArrowheads="1"/>
              </p:cNvSpPr>
              <p:nvPr/>
            </p:nvSpPr>
            <p:spPr bwMode="auto">
              <a:xfrm>
                <a:off x="4542" y="2420"/>
                <a:ext cx="917" cy="719"/>
              </a:xfrm>
              <a:prstGeom prst="rect">
                <a:avLst/>
              </a:prstGeom>
              <a:noFill/>
              <a:ln w="63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6359" name="Line 87">
                <a:extLst>
                  <a:ext uri="{FF2B5EF4-FFF2-40B4-BE49-F238E27FC236}">
                    <a16:creationId xmlns:a16="http://schemas.microsoft.com/office/drawing/2014/main" id="{44C47775-597F-2940-6C0B-C7DB9194B7BC}"/>
                  </a:ext>
                </a:extLst>
              </p:cNvPr>
              <p:cNvSpPr>
                <a:spLocks noChangeShapeType="1"/>
              </p:cNvSpPr>
              <p:nvPr/>
            </p:nvSpPr>
            <p:spPr bwMode="auto">
              <a:xfrm>
                <a:off x="4673" y="2416"/>
                <a:ext cx="0" cy="718"/>
              </a:xfrm>
              <a:prstGeom prst="line">
                <a:avLst/>
              </a:prstGeom>
              <a:noFill/>
              <a:ln w="63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6360" name="Line 88">
                <a:extLst>
                  <a:ext uri="{FF2B5EF4-FFF2-40B4-BE49-F238E27FC236}">
                    <a16:creationId xmlns:a16="http://schemas.microsoft.com/office/drawing/2014/main" id="{02523C31-6137-4BF3-E26D-F3FAED9E8FCB}"/>
                  </a:ext>
                </a:extLst>
              </p:cNvPr>
              <p:cNvSpPr>
                <a:spLocks noChangeShapeType="1"/>
              </p:cNvSpPr>
              <p:nvPr/>
            </p:nvSpPr>
            <p:spPr bwMode="auto">
              <a:xfrm>
                <a:off x="4804" y="2416"/>
                <a:ext cx="0" cy="718"/>
              </a:xfrm>
              <a:prstGeom prst="line">
                <a:avLst/>
              </a:prstGeom>
              <a:noFill/>
              <a:ln w="63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6361" name="Line 89">
                <a:extLst>
                  <a:ext uri="{FF2B5EF4-FFF2-40B4-BE49-F238E27FC236}">
                    <a16:creationId xmlns:a16="http://schemas.microsoft.com/office/drawing/2014/main" id="{9BF8114D-A714-56CD-D42C-9C6A4B1DCBA4}"/>
                  </a:ext>
                </a:extLst>
              </p:cNvPr>
              <p:cNvSpPr>
                <a:spLocks noChangeShapeType="1"/>
              </p:cNvSpPr>
              <p:nvPr/>
            </p:nvSpPr>
            <p:spPr bwMode="auto">
              <a:xfrm>
                <a:off x="4935" y="2416"/>
                <a:ext cx="0" cy="718"/>
              </a:xfrm>
              <a:prstGeom prst="line">
                <a:avLst/>
              </a:prstGeom>
              <a:noFill/>
              <a:ln w="63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6362" name="Line 90">
                <a:extLst>
                  <a:ext uri="{FF2B5EF4-FFF2-40B4-BE49-F238E27FC236}">
                    <a16:creationId xmlns:a16="http://schemas.microsoft.com/office/drawing/2014/main" id="{243F06FF-6CA6-D325-5631-8A13C7E045CE}"/>
                  </a:ext>
                </a:extLst>
              </p:cNvPr>
              <p:cNvSpPr>
                <a:spLocks noChangeShapeType="1"/>
              </p:cNvSpPr>
              <p:nvPr/>
            </p:nvSpPr>
            <p:spPr bwMode="auto">
              <a:xfrm>
                <a:off x="5066" y="2416"/>
                <a:ext cx="0" cy="718"/>
              </a:xfrm>
              <a:prstGeom prst="line">
                <a:avLst/>
              </a:prstGeom>
              <a:noFill/>
              <a:ln w="63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6363" name="Line 91">
                <a:extLst>
                  <a:ext uri="{FF2B5EF4-FFF2-40B4-BE49-F238E27FC236}">
                    <a16:creationId xmlns:a16="http://schemas.microsoft.com/office/drawing/2014/main" id="{DE80EFC9-13CB-DF35-AD04-6D213260B393}"/>
                  </a:ext>
                </a:extLst>
              </p:cNvPr>
              <p:cNvSpPr>
                <a:spLocks noChangeShapeType="1"/>
              </p:cNvSpPr>
              <p:nvPr/>
            </p:nvSpPr>
            <p:spPr bwMode="auto">
              <a:xfrm>
                <a:off x="5197" y="2416"/>
                <a:ext cx="0" cy="718"/>
              </a:xfrm>
              <a:prstGeom prst="line">
                <a:avLst/>
              </a:prstGeom>
              <a:noFill/>
              <a:ln w="63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6364" name="Line 92">
                <a:extLst>
                  <a:ext uri="{FF2B5EF4-FFF2-40B4-BE49-F238E27FC236}">
                    <a16:creationId xmlns:a16="http://schemas.microsoft.com/office/drawing/2014/main" id="{5E82FD55-D879-BF40-F15A-32CD026721F0}"/>
                  </a:ext>
                </a:extLst>
              </p:cNvPr>
              <p:cNvSpPr>
                <a:spLocks noChangeShapeType="1"/>
              </p:cNvSpPr>
              <p:nvPr/>
            </p:nvSpPr>
            <p:spPr bwMode="auto">
              <a:xfrm>
                <a:off x="5328" y="2416"/>
                <a:ext cx="0" cy="718"/>
              </a:xfrm>
              <a:prstGeom prst="line">
                <a:avLst/>
              </a:prstGeom>
              <a:noFill/>
              <a:ln w="63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66365" name="Group 93">
              <a:extLst>
                <a:ext uri="{FF2B5EF4-FFF2-40B4-BE49-F238E27FC236}">
                  <a16:creationId xmlns:a16="http://schemas.microsoft.com/office/drawing/2014/main" id="{CA699441-D936-EFA9-2FAC-1481D3D0ED3B}"/>
                </a:ext>
              </a:extLst>
            </p:cNvPr>
            <p:cNvGrpSpPr>
              <a:grpSpLocks/>
            </p:cNvGrpSpPr>
            <p:nvPr/>
          </p:nvGrpSpPr>
          <p:grpSpPr bwMode="auto">
            <a:xfrm>
              <a:off x="4541" y="2174"/>
              <a:ext cx="920" cy="244"/>
              <a:chOff x="4541" y="2174"/>
              <a:chExt cx="920" cy="244"/>
            </a:xfrm>
          </p:grpSpPr>
          <p:sp>
            <p:nvSpPr>
              <p:cNvPr id="566366" name="Line 94">
                <a:extLst>
                  <a:ext uri="{FF2B5EF4-FFF2-40B4-BE49-F238E27FC236}">
                    <a16:creationId xmlns:a16="http://schemas.microsoft.com/office/drawing/2014/main" id="{085608E8-C3E8-E115-0016-17748132AE0F}"/>
                  </a:ext>
                </a:extLst>
              </p:cNvPr>
              <p:cNvSpPr>
                <a:spLocks noChangeShapeType="1"/>
              </p:cNvSpPr>
              <p:nvPr/>
            </p:nvSpPr>
            <p:spPr bwMode="auto">
              <a:xfrm>
                <a:off x="4937" y="2211"/>
                <a:ext cx="392" cy="207"/>
              </a:xfrm>
              <a:prstGeom prst="line">
                <a:avLst/>
              </a:prstGeom>
              <a:noFill/>
              <a:ln w="63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6367" name="Line 95">
                <a:extLst>
                  <a:ext uri="{FF2B5EF4-FFF2-40B4-BE49-F238E27FC236}">
                    <a16:creationId xmlns:a16="http://schemas.microsoft.com/office/drawing/2014/main" id="{A24CBF22-8FCF-EDD4-0D02-4BB486EC639F}"/>
                  </a:ext>
                </a:extLst>
              </p:cNvPr>
              <p:cNvSpPr>
                <a:spLocks noChangeShapeType="1"/>
              </p:cNvSpPr>
              <p:nvPr/>
            </p:nvSpPr>
            <p:spPr bwMode="auto">
              <a:xfrm>
                <a:off x="5002" y="2176"/>
                <a:ext cx="459" cy="242"/>
              </a:xfrm>
              <a:prstGeom prst="line">
                <a:avLst/>
              </a:prstGeom>
              <a:noFill/>
              <a:ln w="63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6368" name="Line 96">
                <a:extLst>
                  <a:ext uri="{FF2B5EF4-FFF2-40B4-BE49-F238E27FC236}">
                    <a16:creationId xmlns:a16="http://schemas.microsoft.com/office/drawing/2014/main" id="{AA599C3F-7B11-E19A-A7DB-0CAE2997987B}"/>
                  </a:ext>
                </a:extLst>
              </p:cNvPr>
              <p:cNvSpPr>
                <a:spLocks noChangeShapeType="1"/>
              </p:cNvSpPr>
              <p:nvPr/>
            </p:nvSpPr>
            <p:spPr bwMode="auto">
              <a:xfrm>
                <a:off x="4870" y="2245"/>
                <a:ext cx="327" cy="173"/>
              </a:xfrm>
              <a:prstGeom prst="line">
                <a:avLst/>
              </a:prstGeom>
              <a:noFill/>
              <a:ln w="63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6369" name="Line 97">
                <a:extLst>
                  <a:ext uri="{FF2B5EF4-FFF2-40B4-BE49-F238E27FC236}">
                    <a16:creationId xmlns:a16="http://schemas.microsoft.com/office/drawing/2014/main" id="{F683CF03-A932-77AD-6E31-9B4C4D60758F}"/>
                  </a:ext>
                </a:extLst>
              </p:cNvPr>
              <p:cNvSpPr>
                <a:spLocks noChangeShapeType="1"/>
              </p:cNvSpPr>
              <p:nvPr/>
            </p:nvSpPr>
            <p:spPr bwMode="auto">
              <a:xfrm>
                <a:off x="4801" y="2279"/>
                <a:ext cx="264" cy="139"/>
              </a:xfrm>
              <a:prstGeom prst="line">
                <a:avLst/>
              </a:prstGeom>
              <a:noFill/>
              <a:ln w="63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6370" name="Line 98">
                <a:extLst>
                  <a:ext uri="{FF2B5EF4-FFF2-40B4-BE49-F238E27FC236}">
                    <a16:creationId xmlns:a16="http://schemas.microsoft.com/office/drawing/2014/main" id="{8F65E5AC-EA56-9084-BC1C-2C4E4BC1589F}"/>
                  </a:ext>
                </a:extLst>
              </p:cNvPr>
              <p:cNvSpPr>
                <a:spLocks noChangeShapeType="1"/>
              </p:cNvSpPr>
              <p:nvPr/>
            </p:nvSpPr>
            <p:spPr bwMode="auto">
              <a:xfrm>
                <a:off x="4736" y="2314"/>
                <a:ext cx="197" cy="104"/>
              </a:xfrm>
              <a:prstGeom prst="line">
                <a:avLst/>
              </a:prstGeom>
              <a:noFill/>
              <a:ln w="63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6371" name="Line 99">
                <a:extLst>
                  <a:ext uri="{FF2B5EF4-FFF2-40B4-BE49-F238E27FC236}">
                    <a16:creationId xmlns:a16="http://schemas.microsoft.com/office/drawing/2014/main" id="{1470AB0A-A50C-5A00-8FC1-0FE9AE17C3D0}"/>
                  </a:ext>
                </a:extLst>
              </p:cNvPr>
              <p:cNvSpPr>
                <a:spLocks noChangeShapeType="1"/>
              </p:cNvSpPr>
              <p:nvPr/>
            </p:nvSpPr>
            <p:spPr bwMode="auto">
              <a:xfrm>
                <a:off x="4670" y="2348"/>
                <a:ext cx="131" cy="70"/>
              </a:xfrm>
              <a:prstGeom prst="line">
                <a:avLst/>
              </a:prstGeom>
              <a:noFill/>
              <a:ln w="63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6372" name="Line 100">
                <a:extLst>
                  <a:ext uri="{FF2B5EF4-FFF2-40B4-BE49-F238E27FC236}">
                    <a16:creationId xmlns:a16="http://schemas.microsoft.com/office/drawing/2014/main" id="{453944B0-7E2F-F45F-AC34-B702A5B76442}"/>
                  </a:ext>
                </a:extLst>
              </p:cNvPr>
              <p:cNvSpPr>
                <a:spLocks noChangeShapeType="1"/>
              </p:cNvSpPr>
              <p:nvPr/>
            </p:nvSpPr>
            <p:spPr bwMode="auto">
              <a:xfrm>
                <a:off x="4604" y="2384"/>
                <a:ext cx="66" cy="34"/>
              </a:xfrm>
              <a:prstGeom prst="line">
                <a:avLst/>
              </a:prstGeom>
              <a:noFill/>
              <a:ln w="63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6373" name="Line 101">
                <a:extLst>
                  <a:ext uri="{FF2B5EF4-FFF2-40B4-BE49-F238E27FC236}">
                    <a16:creationId xmlns:a16="http://schemas.microsoft.com/office/drawing/2014/main" id="{420559CD-07B7-E504-E8B7-574FA3183A97}"/>
                  </a:ext>
                </a:extLst>
              </p:cNvPr>
              <p:cNvSpPr>
                <a:spLocks noChangeShapeType="1"/>
              </p:cNvSpPr>
              <p:nvPr/>
            </p:nvSpPr>
            <p:spPr bwMode="auto">
              <a:xfrm flipH="1">
                <a:off x="5201" y="2348"/>
                <a:ext cx="132" cy="70"/>
              </a:xfrm>
              <a:prstGeom prst="line">
                <a:avLst/>
              </a:prstGeom>
              <a:noFill/>
              <a:ln w="63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6374" name="Line 102">
                <a:extLst>
                  <a:ext uri="{FF2B5EF4-FFF2-40B4-BE49-F238E27FC236}">
                    <a16:creationId xmlns:a16="http://schemas.microsoft.com/office/drawing/2014/main" id="{61DB86E4-390C-362E-367E-E828CCD022B9}"/>
                  </a:ext>
                </a:extLst>
              </p:cNvPr>
              <p:cNvSpPr>
                <a:spLocks noChangeShapeType="1"/>
              </p:cNvSpPr>
              <p:nvPr/>
            </p:nvSpPr>
            <p:spPr bwMode="auto">
              <a:xfrm flipH="1">
                <a:off x="5333" y="2384"/>
                <a:ext cx="65" cy="34"/>
              </a:xfrm>
              <a:prstGeom prst="line">
                <a:avLst/>
              </a:prstGeom>
              <a:noFill/>
              <a:ln w="63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6375" name="Line 103">
                <a:extLst>
                  <a:ext uri="{FF2B5EF4-FFF2-40B4-BE49-F238E27FC236}">
                    <a16:creationId xmlns:a16="http://schemas.microsoft.com/office/drawing/2014/main" id="{47C77A6D-B4CD-66B9-43CC-96C582223AEB}"/>
                  </a:ext>
                </a:extLst>
              </p:cNvPr>
              <p:cNvSpPr>
                <a:spLocks noChangeShapeType="1"/>
              </p:cNvSpPr>
              <p:nvPr/>
            </p:nvSpPr>
            <p:spPr bwMode="auto">
              <a:xfrm flipH="1">
                <a:off x="5069" y="2314"/>
                <a:ext cx="197" cy="104"/>
              </a:xfrm>
              <a:prstGeom prst="line">
                <a:avLst/>
              </a:prstGeom>
              <a:noFill/>
              <a:ln w="63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6376" name="Line 104">
                <a:extLst>
                  <a:ext uri="{FF2B5EF4-FFF2-40B4-BE49-F238E27FC236}">
                    <a16:creationId xmlns:a16="http://schemas.microsoft.com/office/drawing/2014/main" id="{9DE31B57-DB74-E5FE-6008-ED1DCF63D942}"/>
                  </a:ext>
                </a:extLst>
              </p:cNvPr>
              <p:cNvSpPr>
                <a:spLocks noChangeShapeType="1"/>
              </p:cNvSpPr>
              <p:nvPr/>
            </p:nvSpPr>
            <p:spPr bwMode="auto">
              <a:xfrm flipH="1">
                <a:off x="4937" y="2279"/>
                <a:ext cx="264" cy="139"/>
              </a:xfrm>
              <a:prstGeom prst="line">
                <a:avLst/>
              </a:prstGeom>
              <a:noFill/>
              <a:ln w="63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6377" name="Line 105">
                <a:extLst>
                  <a:ext uri="{FF2B5EF4-FFF2-40B4-BE49-F238E27FC236}">
                    <a16:creationId xmlns:a16="http://schemas.microsoft.com/office/drawing/2014/main" id="{DD3CD7C0-9754-455F-344B-2CE1E3853E1D}"/>
                  </a:ext>
                </a:extLst>
              </p:cNvPr>
              <p:cNvSpPr>
                <a:spLocks noChangeShapeType="1"/>
              </p:cNvSpPr>
              <p:nvPr/>
            </p:nvSpPr>
            <p:spPr bwMode="auto">
              <a:xfrm flipH="1">
                <a:off x="4805" y="2245"/>
                <a:ext cx="327" cy="173"/>
              </a:xfrm>
              <a:prstGeom prst="line">
                <a:avLst/>
              </a:prstGeom>
              <a:noFill/>
              <a:ln w="63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6378" name="Line 106">
                <a:extLst>
                  <a:ext uri="{FF2B5EF4-FFF2-40B4-BE49-F238E27FC236}">
                    <a16:creationId xmlns:a16="http://schemas.microsoft.com/office/drawing/2014/main" id="{65678243-A6B1-CDE8-ABA0-CCC94B3A6BD5}"/>
                  </a:ext>
                </a:extLst>
              </p:cNvPr>
              <p:cNvSpPr>
                <a:spLocks noChangeShapeType="1"/>
              </p:cNvSpPr>
              <p:nvPr/>
            </p:nvSpPr>
            <p:spPr bwMode="auto">
              <a:xfrm flipH="1">
                <a:off x="4673" y="2209"/>
                <a:ext cx="396" cy="209"/>
              </a:xfrm>
              <a:prstGeom prst="line">
                <a:avLst/>
              </a:prstGeom>
              <a:noFill/>
              <a:ln w="63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6379" name="Line 107">
                <a:extLst>
                  <a:ext uri="{FF2B5EF4-FFF2-40B4-BE49-F238E27FC236}">
                    <a16:creationId xmlns:a16="http://schemas.microsoft.com/office/drawing/2014/main" id="{B3390720-9403-05DD-BE6F-7E10C36E9167}"/>
                  </a:ext>
                </a:extLst>
              </p:cNvPr>
              <p:cNvSpPr>
                <a:spLocks noChangeShapeType="1"/>
              </p:cNvSpPr>
              <p:nvPr/>
            </p:nvSpPr>
            <p:spPr bwMode="auto">
              <a:xfrm flipH="1">
                <a:off x="4541" y="2174"/>
                <a:ext cx="463" cy="244"/>
              </a:xfrm>
              <a:prstGeom prst="line">
                <a:avLst/>
              </a:prstGeom>
              <a:noFill/>
              <a:ln w="63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66380" name="Group 108">
              <a:extLst>
                <a:ext uri="{FF2B5EF4-FFF2-40B4-BE49-F238E27FC236}">
                  <a16:creationId xmlns:a16="http://schemas.microsoft.com/office/drawing/2014/main" id="{640F19A3-36EB-7C15-4FF1-521FE86AD3E7}"/>
                </a:ext>
              </a:extLst>
            </p:cNvPr>
            <p:cNvGrpSpPr>
              <a:grpSpLocks/>
            </p:cNvGrpSpPr>
            <p:nvPr/>
          </p:nvGrpSpPr>
          <p:grpSpPr bwMode="auto">
            <a:xfrm>
              <a:off x="4259" y="2540"/>
              <a:ext cx="1200" cy="471"/>
              <a:chOff x="4259" y="2540"/>
              <a:chExt cx="1200" cy="471"/>
            </a:xfrm>
          </p:grpSpPr>
          <p:sp>
            <p:nvSpPr>
              <p:cNvPr id="566381" name="Rectangle 109">
                <a:extLst>
                  <a:ext uri="{FF2B5EF4-FFF2-40B4-BE49-F238E27FC236}">
                    <a16:creationId xmlns:a16="http://schemas.microsoft.com/office/drawing/2014/main" id="{CC60967C-E9A7-8079-37F1-FF3890F098A4}"/>
                  </a:ext>
                </a:extLst>
              </p:cNvPr>
              <p:cNvSpPr>
                <a:spLocks noChangeArrowheads="1"/>
              </p:cNvSpPr>
              <p:nvPr/>
            </p:nvSpPr>
            <p:spPr bwMode="auto">
              <a:xfrm>
                <a:off x="4263" y="2540"/>
                <a:ext cx="1196" cy="471"/>
              </a:xfrm>
              <a:prstGeom prst="rect">
                <a:avLst/>
              </a:prstGeom>
              <a:noFill/>
              <a:ln w="63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6382" name="Line 110">
                <a:extLst>
                  <a:ext uri="{FF2B5EF4-FFF2-40B4-BE49-F238E27FC236}">
                    <a16:creationId xmlns:a16="http://schemas.microsoft.com/office/drawing/2014/main" id="{542926F4-28FC-8F20-C3AA-C328EE228869}"/>
                  </a:ext>
                </a:extLst>
              </p:cNvPr>
              <p:cNvSpPr>
                <a:spLocks noChangeShapeType="1"/>
              </p:cNvSpPr>
              <p:nvPr/>
            </p:nvSpPr>
            <p:spPr bwMode="auto">
              <a:xfrm>
                <a:off x="4259" y="2663"/>
                <a:ext cx="1192" cy="0"/>
              </a:xfrm>
              <a:prstGeom prst="line">
                <a:avLst/>
              </a:prstGeom>
              <a:noFill/>
              <a:ln w="63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6383" name="Line 111">
                <a:extLst>
                  <a:ext uri="{FF2B5EF4-FFF2-40B4-BE49-F238E27FC236}">
                    <a16:creationId xmlns:a16="http://schemas.microsoft.com/office/drawing/2014/main" id="{2CF34321-2C39-E1FC-401F-93409ABCF190}"/>
                  </a:ext>
                </a:extLst>
              </p:cNvPr>
              <p:cNvSpPr>
                <a:spLocks noChangeShapeType="1"/>
              </p:cNvSpPr>
              <p:nvPr/>
            </p:nvSpPr>
            <p:spPr bwMode="auto">
              <a:xfrm>
                <a:off x="4259" y="2779"/>
                <a:ext cx="1192" cy="0"/>
              </a:xfrm>
              <a:prstGeom prst="line">
                <a:avLst/>
              </a:prstGeom>
              <a:noFill/>
              <a:ln w="63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6384" name="Line 112">
                <a:extLst>
                  <a:ext uri="{FF2B5EF4-FFF2-40B4-BE49-F238E27FC236}">
                    <a16:creationId xmlns:a16="http://schemas.microsoft.com/office/drawing/2014/main" id="{E2C5CBE5-C934-3530-8B4D-941BA18E6CBC}"/>
                  </a:ext>
                </a:extLst>
              </p:cNvPr>
              <p:cNvSpPr>
                <a:spLocks noChangeShapeType="1"/>
              </p:cNvSpPr>
              <p:nvPr/>
            </p:nvSpPr>
            <p:spPr bwMode="auto">
              <a:xfrm>
                <a:off x="4259" y="2899"/>
                <a:ext cx="1192" cy="0"/>
              </a:xfrm>
              <a:prstGeom prst="line">
                <a:avLst/>
              </a:prstGeom>
              <a:noFill/>
              <a:ln w="63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sp>
        <p:nvSpPr>
          <p:cNvPr id="566385" name="Text Box 113">
            <a:extLst>
              <a:ext uri="{FF2B5EF4-FFF2-40B4-BE49-F238E27FC236}">
                <a16:creationId xmlns:a16="http://schemas.microsoft.com/office/drawing/2014/main" id="{C9ED53BB-A1BC-8558-2EBC-AED88C8FA133}"/>
              </a:ext>
            </a:extLst>
          </p:cNvPr>
          <p:cNvSpPr txBox="1">
            <a:spLocks noChangeArrowheads="1"/>
          </p:cNvSpPr>
          <p:nvPr/>
        </p:nvSpPr>
        <p:spPr bwMode="auto">
          <a:xfrm>
            <a:off x="4170363" y="1219200"/>
            <a:ext cx="1524000" cy="3667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600" b="1"/>
              <a:t>VOC – CTQs</a:t>
            </a:r>
          </a:p>
        </p:txBody>
      </p:sp>
      <p:sp>
        <p:nvSpPr>
          <p:cNvPr id="566386" name="AutoShape 114">
            <a:extLst>
              <a:ext uri="{FF2B5EF4-FFF2-40B4-BE49-F238E27FC236}">
                <a16:creationId xmlns:a16="http://schemas.microsoft.com/office/drawing/2014/main" id="{CD27E037-416D-DA41-AA09-C0B5942CD730}"/>
              </a:ext>
            </a:extLst>
          </p:cNvPr>
          <p:cNvSpPr>
            <a:spLocks noChangeArrowheads="1"/>
          </p:cNvSpPr>
          <p:nvPr/>
        </p:nvSpPr>
        <p:spPr bwMode="auto">
          <a:xfrm>
            <a:off x="5278438" y="1905000"/>
            <a:ext cx="485775" cy="457200"/>
          </a:xfrm>
          <a:prstGeom prst="rightArrow">
            <a:avLst>
              <a:gd name="adj1" fmla="val 50000"/>
              <a:gd name="adj2" fmla="val 26563"/>
            </a:avLst>
          </a:prstGeom>
          <a:solidFill>
            <a:srgbClr val="EAEAEA"/>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6387" name="AutoShape 115">
            <a:extLst>
              <a:ext uri="{FF2B5EF4-FFF2-40B4-BE49-F238E27FC236}">
                <a16:creationId xmlns:a16="http://schemas.microsoft.com/office/drawing/2014/main" id="{D6569185-173C-5C94-1C69-DB4B9DCB69BF}"/>
              </a:ext>
            </a:extLst>
          </p:cNvPr>
          <p:cNvSpPr>
            <a:spLocks noChangeArrowheads="1"/>
          </p:cNvSpPr>
          <p:nvPr/>
        </p:nvSpPr>
        <p:spPr bwMode="auto">
          <a:xfrm>
            <a:off x="3684588" y="2133600"/>
            <a:ext cx="485775" cy="1066800"/>
          </a:xfrm>
          <a:prstGeom prst="curvedRightArrow">
            <a:avLst>
              <a:gd name="adj1" fmla="val 43922"/>
              <a:gd name="adj2" fmla="val 87843"/>
              <a:gd name="adj3" fmla="val 33333"/>
            </a:avLst>
          </a:prstGeom>
          <a:solidFill>
            <a:schemeClr val="accent2"/>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6388" name="AutoShape 116">
            <a:extLst>
              <a:ext uri="{FF2B5EF4-FFF2-40B4-BE49-F238E27FC236}">
                <a16:creationId xmlns:a16="http://schemas.microsoft.com/office/drawing/2014/main" id="{9EA63FAB-A076-2D36-B8CD-BB424144E98C}"/>
              </a:ext>
            </a:extLst>
          </p:cNvPr>
          <p:cNvSpPr>
            <a:spLocks noChangeArrowheads="1"/>
          </p:cNvSpPr>
          <p:nvPr/>
        </p:nvSpPr>
        <p:spPr bwMode="auto">
          <a:xfrm>
            <a:off x="3684588" y="3352800"/>
            <a:ext cx="485775" cy="1066800"/>
          </a:xfrm>
          <a:prstGeom prst="curvedRightArrow">
            <a:avLst>
              <a:gd name="adj1" fmla="val 43922"/>
              <a:gd name="adj2" fmla="val 87843"/>
              <a:gd name="adj3" fmla="val 33333"/>
            </a:avLst>
          </a:prstGeom>
          <a:solidFill>
            <a:schemeClr val="accent2"/>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6389" name="AutoShape 117">
            <a:extLst>
              <a:ext uri="{FF2B5EF4-FFF2-40B4-BE49-F238E27FC236}">
                <a16:creationId xmlns:a16="http://schemas.microsoft.com/office/drawing/2014/main" id="{870178C7-28CB-3CB1-74BC-C9500BB33C6F}"/>
              </a:ext>
            </a:extLst>
          </p:cNvPr>
          <p:cNvSpPr>
            <a:spLocks noChangeArrowheads="1"/>
          </p:cNvSpPr>
          <p:nvPr/>
        </p:nvSpPr>
        <p:spPr bwMode="auto">
          <a:xfrm rot="14755958">
            <a:off x="6545263" y="4960937"/>
            <a:ext cx="376238" cy="969963"/>
          </a:xfrm>
          <a:prstGeom prst="upArrow">
            <a:avLst>
              <a:gd name="adj1" fmla="val 50000"/>
              <a:gd name="adj2" fmla="val 64451"/>
            </a:avLst>
          </a:prstGeom>
          <a:solidFill>
            <a:srgbClr val="0033CC"/>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66390" name="AutoShape 118">
            <a:extLst>
              <a:ext uri="{FF2B5EF4-FFF2-40B4-BE49-F238E27FC236}">
                <a16:creationId xmlns:a16="http://schemas.microsoft.com/office/drawing/2014/main" id="{9D3C66B5-9D40-D290-164F-FAACB45CA7F1}"/>
              </a:ext>
            </a:extLst>
          </p:cNvPr>
          <p:cNvSpPr>
            <a:spLocks noChangeArrowheads="1"/>
          </p:cNvSpPr>
          <p:nvPr/>
        </p:nvSpPr>
        <p:spPr bwMode="auto">
          <a:xfrm rot="-545164" flipH="1" flipV="1">
            <a:off x="8326438" y="2209800"/>
            <a:ext cx="485775" cy="1752600"/>
          </a:xfrm>
          <a:prstGeom prst="curvedRightArrow">
            <a:avLst>
              <a:gd name="adj1" fmla="val 72157"/>
              <a:gd name="adj2" fmla="val 144314"/>
              <a:gd name="adj3" fmla="val 38097"/>
            </a:avLst>
          </a:prstGeom>
          <a:solidFill>
            <a:schemeClr val="accent2"/>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3" name="Picture 13">
            <a:extLst>
              <a:ext uri="{FF2B5EF4-FFF2-40B4-BE49-F238E27FC236}">
                <a16:creationId xmlns:a16="http://schemas.microsoft.com/office/drawing/2014/main" id="{1B51CD63-5445-192C-5629-873DE38C5A0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4363" y="1441450"/>
            <a:ext cx="8640762" cy="4408488"/>
          </a:xfrm>
          <a:prstGeom prst="rect">
            <a:avLst/>
          </a:prstGeom>
          <a:noFill/>
          <a:extLst>
            <a:ext uri="{909E8E84-426E-40DD-AFC4-6F175D3DCCD1}">
              <a14:hiddenFill xmlns:a14="http://schemas.microsoft.com/office/drawing/2010/main">
                <a:solidFill>
                  <a:srgbClr val="FFFFFF"/>
                </a:solidFill>
              </a14:hiddenFill>
            </a:ext>
          </a:extLst>
        </p:spPr>
      </p:pic>
      <p:sp>
        <p:nvSpPr>
          <p:cNvPr id="573444" name="Rectangle 4">
            <a:extLst>
              <a:ext uri="{FF2B5EF4-FFF2-40B4-BE49-F238E27FC236}">
                <a16:creationId xmlns:a16="http://schemas.microsoft.com/office/drawing/2014/main" id="{FAB37BBD-62A8-4A4F-8C61-AD33DBF4FD18}"/>
              </a:ext>
            </a:extLst>
          </p:cNvPr>
          <p:cNvSpPr>
            <a:spLocks noGrp="1" noChangeArrowheads="1"/>
          </p:cNvSpPr>
          <p:nvPr>
            <p:ph type="title"/>
          </p:nvPr>
        </p:nvSpPr>
        <p:spPr/>
        <p:txBody>
          <a:bodyPr/>
          <a:lstStyle/>
          <a:p>
            <a:r>
              <a:rPr lang="en-US" altLang="en-US"/>
              <a:t>Design Scorecards</a:t>
            </a:r>
          </a:p>
        </p:txBody>
      </p:sp>
      <p:sp>
        <p:nvSpPr>
          <p:cNvPr id="573446" name="Rectangle 6">
            <a:extLst>
              <a:ext uri="{FF2B5EF4-FFF2-40B4-BE49-F238E27FC236}">
                <a16:creationId xmlns:a16="http://schemas.microsoft.com/office/drawing/2014/main" id="{E01A5ECC-99C6-6F10-0C2E-0601E6C9D751}"/>
              </a:ext>
            </a:extLst>
          </p:cNvPr>
          <p:cNvSpPr>
            <a:spLocks noChangeArrowheads="1"/>
          </p:cNvSpPr>
          <p:nvPr/>
        </p:nvSpPr>
        <p:spPr bwMode="auto">
          <a:xfrm>
            <a:off x="381000" y="1089025"/>
            <a:ext cx="4156075" cy="457200"/>
          </a:xfrm>
          <a:prstGeom prst="rect">
            <a:avLst/>
          </a:prstGeom>
          <a:solidFill>
            <a:schemeClr val="bg1"/>
          </a:solidFill>
          <a:ln w="38100">
            <a:solidFill>
              <a:srgbClr val="0000CC"/>
            </a:solidFill>
            <a:miter lim="800000"/>
            <a:headEnd/>
            <a:tailEnd/>
          </a:ln>
          <a:effectLst>
            <a:outerShdw dist="107763" dir="2700000" algn="ctr" rotWithShape="0">
              <a:schemeClr val="bg2"/>
            </a:outerShdw>
          </a:effectLst>
        </p:spPr>
        <p:txBody>
          <a:bodyPr lIns="91176" tIns="45588" rIns="91176" bIns="45588"/>
          <a:lstStyle>
            <a:lvl1pPr marL="342900" indent="-342900">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fontAlgn="base">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fontAlgn="base">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fontAlgn="base">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fontAlgn="base">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a:lnSpc>
                <a:spcPct val="90000"/>
              </a:lnSpc>
              <a:buFont typeface="Symbol" panose="05050102010706020507" pitchFamily="18" charset="2"/>
              <a:buNone/>
            </a:pPr>
            <a:r>
              <a:rPr lang="en-US" altLang="en-US" sz="1800" b="1"/>
              <a:t>A “Typical” Design Scorecard</a:t>
            </a:r>
          </a:p>
        </p:txBody>
      </p:sp>
      <p:sp>
        <p:nvSpPr>
          <p:cNvPr id="573447" name="AutoShape 7">
            <a:extLst>
              <a:ext uri="{FF2B5EF4-FFF2-40B4-BE49-F238E27FC236}">
                <a16:creationId xmlns:a16="http://schemas.microsoft.com/office/drawing/2014/main" id="{F6BD5CD2-57E4-FC1E-605B-DAA576BC24D6}"/>
              </a:ext>
            </a:extLst>
          </p:cNvPr>
          <p:cNvSpPr>
            <a:spLocks noChangeArrowheads="1"/>
          </p:cNvSpPr>
          <p:nvPr/>
        </p:nvSpPr>
        <p:spPr bwMode="auto">
          <a:xfrm rot="-2011886">
            <a:off x="1835150" y="5257800"/>
            <a:ext cx="415925" cy="685800"/>
          </a:xfrm>
          <a:prstGeom prst="upArrow">
            <a:avLst>
              <a:gd name="adj1" fmla="val 50398"/>
              <a:gd name="adj2" fmla="val 46664"/>
            </a:avLst>
          </a:prstGeom>
          <a:solidFill>
            <a:schemeClr val="accent2"/>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3448" name="Rectangle 8">
            <a:extLst>
              <a:ext uri="{FF2B5EF4-FFF2-40B4-BE49-F238E27FC236}">
                <a16:creationId xmlns:a16="http://schemas.microsoft.com/office/drawing/2014/main" id="{E05C6A98-48EB-768D-38D0-44BCF520382D}"/>
              </a:ext>
            </a:extLst>
          </p:cNvPr>
          <p:cNvSpPr>
            <a:spLocks noChangeArrowheads="1"/>
          </p:cNvSpPr>
          <p:nvPr/>
        </p:nvSpPr>
        <p:spPr bwMode="auto">
          <a:xfrm>
            <a:off x="2181225" y="5610225"/>
            <a:ext cx="1781175" cy="466725"/>
          </a:xfrm>
          <a:prstGeom prst="rect">
            <a:avLst/>
          </a:prstGeom>
          <a:solidFill>
            <a:schemeClr val="bg1"/>
          </a:solidFill>
          <a:ln w="38100">
            <a:solidFill>
              <a:srgbClr val="0000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lstStyle>
            <a:lvl1pPr defTabSz="820738" eaLnBrk="0" hangingPunct="0">
              <a:defRPr sz="2400">
                <a:solidFill>
                  <a:schemeClr val="tx1"/>
                </a:solidFill>
                <a:latin typeface="Times New Roman" panose="02020603050405020304" pitchFamily="18" charset="0"/>
              </a:defRPr>
            </a:lvl1pPr>
            <a:lvl2pPr marL="666750" indent="-257175" defTabSz="820738" eaLnBrk="0" hangingPunct="0">
              <a:defRPr sz="2400">
                <a:solidFill>
                  <a:schemeClr val="tx1"/>
                </a:solidFill>
                <a:latin typeface="Times New Roman" panose="02020603050405020304" pitchFamily="18" charset="0"/>
              </a:defRPr>
            </a:lvl2pPr>
            <a:lvl3pPr marL="1025525" indent="-204788" defTabSz="820738" eaLnBrk="0" hangingPunct="0">
              <a:defRPr sz="2400">
                <a:solidFill>
                  <a:schemeClr val="tx1"/>
                </a:solidFill>
                <a:latin typeface="Times New Roman" panose="02020603050405020304" pitchFamily="18" charset="0"/>
              </a:defRPr>
            </a:lvl3pPr>
            <a:lvl4pPr marL="1436688" indent="-206375" defTabSz="820738" eaLnBrk="0" hangingPunct="0">
              <a:defRPr sz="2400">
                <a:solidFill>
                  <a:schemeClr val="tx1"/>
                </a:solidFill>
                <a:latin typeface="Times New Roman" panose="02020603050405020304" pitchFamily="18" charset="0"/>
              </a:defRPr>
            </a:lvl4pPr>
            <a:lvl5pPr marL="1846263" indent="-204788" defTabSz="820738" eaLnBrk="0" hangingPunct="0">
              <a:defRPr sz="2400">
                <a:solidFill>
                  <a:schemeClr val="tx1"/>
                </a:solidFill>
                <a:latin typeface="Times New Roman" panose="02020603050405020304" pitchFamily="18" charset="0"/>
              </a:defRPr>
            </a:lvl5pPr>
            <a:lvl6pPr marL="2303463" indent="-204788" defTabSz="820738" eaLnBrk="0" fontAlgn="base" hangingPunct="0">
              <a:spcBef>
                <a:spcPct val="0"/>
              </a:spcBef>
              <a:spcAft>
                <a:spcPct val="0"/>
              </a:spcAft>
              <a:defRPr sz="2400">
                <a:solidFill>
                  <a:schemeClr val="tx1"/>
                </a:solidFill>
                <a:latin typeface="Times New Roman" panose="02020603050405020304" pitchFamily="18" charset="0"/>
              </a:defRPr>
            </a:lvl6pPr>
            <a:lvl7pPr marL="2760663" indent="-204788" defTabSz="820738" eaLnBrk="0" fontAlgn="base" hangingPunct="0">
              <a:spcBef>
                <a:spcPct val="0"/>
              </a:spcBef>
              <a:spcAft>
                <a:spcPct val="0"/>
              </a:spcAft>
              <a:defRPr sz="2400">
                <a:solidFill>
                  <a:schemeClr val="tx1"/>
                </a:solidFill>
                <a:latin typeface="Times New Roman" panose="02020603050405020304" pitchFamily="18" charset="0"/>
              </a:defRPr>
            </a:lvl7pPr>
            <a:lvl8pPr marL="3217863" indent="-204788" defTabSz="820738" eaLnBrk="0" fontAlgn="base" hangingPunct="0">
              <a:spcBef>
                <a:spcPct val="0"/>
              </a:spcBef>
              <a:spcAft>
                <a:spcPct val="0"/>
              </a:spcAft>
              <a:defRPr sz="2400">
                <a:solidFill>
                  <a:schemeClr val="tx1"/>
                </a:solidFill>
                <a:latin typeface="Times New Roman" panose="02020603050405020304" pitchFamily="18" charset="0"/>
              </a:defRPr>
            </a:lvl8pPr>
            <a:lvl9pPr marL="3675063" indent="-204788"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20000"/>
              </a:spcBef>
            </a:pPr>
            <a:r>
              <a:rPr lang="en-US" altLang="en-US" sz="1800" b="1">
                <a:latin typeface="Arial" panose="020B0604020202020204" pitchFamily="34" charset="0"/>
              </a:rPr>
              <a:t>CTQs Defined</a:t>
            </a:r>
          </a:p>
        </p:txBody>
      </p:sp>
      <p:sp>
        <p:nvSpPr>
          <p:cNvPr id="573449" name="AutoShape 9">
            <a:extLst>
              <a:ext uri="{FF2B5EF4-FFF2-40B4-BE49-F238E27FC236}">
                <a16:creationId xmlns:a16="http://schemas.microsoft.com/office/drawing/2014/main" id="{FC9636EB-7BEE-8847-ED47-DFCDF033EED9}"/>
              </a:ext>
            </a:extLst>
          </p:cNvPr>
          <p:cNvSpPr>
            <a:spLocks noChangeArrowheads="1"/>
          </p:cNvSpPr>
          <p:nvPr/>
        </p:nvSpPr>
        <p:spPr bwMode="auto">
          <a:xfrm rot="2545940">
            <a:off x="8139113" y="3371850"/>
            <a:ext cx="415925" cy="457200"/>
          </a:xfrm>
          <a:prstGeom prst="upArrow">
            <a:avLst>
              <a:gd name="adj1" fmla="val 48028"/>
              <a:gd name="adj2" fmla="val 42967"/>
            </a:avLst>
          </a:prstGeom>
          <a:solidFill>
            <a:schemeClr val="accent2"/>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3450" name="Rectangle 10">
            <a:extLst>
              <a:ext uri="{FF2B5EF4-FFF2-40B4-BE49-F238E27FC236}">
                <a16:creationId xmlns:a16="http://schemas.microsoft.com/office/drawing/2014/main" id="{38035EDD-8C1B-2829-DFA6-5402EFC72B9C}"/>
              </a:ext>
            </a:extLst>
          </p:cNvPr>
          <p:cNvSpPr>
            <a:spLocks noChangeArrowheads="1"/>
          </p:cNvSpPr>
          <p:nvPr/>
        </p:nvSpPr>
        <p:spPr bwMode="auto">
          <a:xfrm>
            <a:off x="6172200" y="3810000"/>
            <a:ext cx="2659063" cy="685800"/>
          </a:xfrm>
          <a:prstGeom prst="rect">
            <a:avLst/>
          </a:prstGeom>
          <a:solidFill>
            <a:schemeClr val="bg1"/>
          </a:solidFill>
          <a:ln w="38100">
            <a:solidFill>
              <a:srgbClr val="0000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lstStyle>
            <a:lvl1pPr defTabSz="820738" eaLnBrk="0" hangingPunct="0">
              <a:defRPr sz="2400">
                <a:solidFill>
                  <a:schemeClr val="tx1"/>
                </a:solidFill>
                <a:latin typeface="Times New Roman" panose="02020603050405020304" pitchFamily="18" charset="0"/>
              </a:defRPr>
            </a:lvl1pPr>
            <a:lvl2pPr marL="666750" indent="-257175" defTabSz="820738" eaLnBrk="0" hangingPunct="0">
              <a:defRPr sz="2400">
                <a:solidFill>
                  <a:schemeClr val="tx1"/>
                </a:solidFill>
                <a:latin typeface="Times New Roman" panose="02020603050405020304" pitchFamily="18" charset="0"/>
              </a:defRPr>
            </a:lvl2pPr>
            <a:lvl3pPr marL="1025525" indent="-204788" defTabSz="820738" eaLnBrk="0" hangingPunct="0">
              <a:defRPr sz="2400">
                <a:solidFill>
                  <a:schemeClr val="tx1"/>
                </a:solidFill>
                <a:latin typeface="Times New Roman" panose="02020603050405020304" pitchFamily="18" charset="0"/>
              </a:defRPr>
            </a:lvl3pPr>
            <a:lvl4pPr marL="1436688" indent="-206375" defTabSz="820738" eaLnBrk="0" hangingPunct="0">
              <a:defRPr sz="2400">
                <a:solidFill>
                  <a:schemeClr val="tx1"/>
                </a:solidFill>
                <a:latin typeface="Times New Roman" panose="02020603050405020304" pitchFamily="18" charset="0"/>
              </a:defRPr>
            </a:lvl4pPr>
            <a:lvl5pPr marL="1846263" indent="-204788" defTabSz="820738" eaLnBrk="0" hangingPunct="0">
              <a:defRPr sz="2400">
                <a:solidFill>
                  <a:schemeClr val="tx1"/>
                </a:solidFill>
                <a:latin typeface="Times New Roman" panose="02020603050405020304" pitchFamily="18" charset="0"/>
              </a:defRPr>
            </a:lvl5pPr>
            <a:lvl6pPr marL="2303463" indent="-204788" defTabSz="820738" eaLnBrk="0" fontAlgn="base" hangingPunct="0">
              <a:spcBef>
                <a:spcPct val="0"/>
              </a:spcBef>
              <a:spcAft>
                <a:spcPct val="0"/>
              </a:spcAft>
              <a:defRPr sz="2400">
                <a:solidFill>
                  <a:schemeClr val="tx1"/>
                </a:solidFill>
                <a:latin typeface="Times New Roman" panose="02020603050405020304" pitchFamily="18" charset="0"/>
              </a:defRPr>
            </a:lvl6pPr>
            <a:lvl7pPr marL="2760663" indent="-204788" defTabSz="820738" eaLnBrk="0" fontAlgn="base" hangingPunct="0">
              <a:spcBef>
                <a:spcPct val="0"/>
              </a:spcBef>
              <a:spcAft>
                <a:spcPct val="0"/>
              </a:spcAft>
              <a:defRPr sz="2400">
                <a:solidFill>
                  <a:schemeClr val="tx1"/>
                </a:solidFill>
                <a:latin typeface="Times New Roman" panose="02020603050405020304" pitchFamily="18" charset="0"/>
              </a:defRPr>
            </a:lvl7pPr>
            <a:lvl8pPr marL="3217863" indent="-204788" defTabSz="820738" eaLnBrk="0" fontAlgn="base" hangingPunct="0">
              <a:spcBef>
                <a:spcPct val="0"/>
              </a:spcBef>
              <a:spcAft>
                <a:spcPct val="0"/>
              </a:spcAft>
              <a:defRPr sz="2400">
                <a:solidFill>
                  <a:schemeClr val="tx1"/>
                </a:solidFill>
                <a:latin typeface="Times New Roman" panose="02020603050405020304" pitchFamily="18" charset="0"/>
              </a:defRPr>
            </a:lvl8pPr>
            <a:lvl9pPr marL="3675063" indent="-204788"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20000"/>
              </a:spcBef>
            </a:pPr>
            <a:r>
              <a:rPr lang="en-US" altLang="en-US" sz="1800" b="1">
                <a:latin typeface="Arial" panose="020B0604020202020204" pitchFamily="34" charset="0"/>
              </a:rPr>
              <a:t>Capability Prediction: Almost OK!</a:t>
            </a:r>
          </a:p>
        </p:txBody>
      </p:sp>
      <p:sp>
        <p:nvSpPr>
          <p:cNvPr id="573451" name="Rectangle 11">
            <a:extLst>
              <a:ext uri="{FF2B5EF4-FFF2-40B4-BE49-F238E27FC236}">
                <a16:creationId xmlns:a16="http://schemas.microsoft.com/office/drawing/2014/main" id="{B18659A5-A3F7-18AB-9B7D-9AA4743093BA}"/>
              </a:ext>
            </a:extLst>
          </p:cNvPr>
          <p:cNvSpPr>
            <a:spLocks noChangeArrowheads="1"/>
          </p:cNvSpPr>
          <p:nvPr/>
        </p:nvSpPr>
        <p:spPr bwMode="auto">
          <a:xfrm>
            <a:off x="7377113" y="990600"/>
            <a:ext cx="1462087" cy="990600"/>
          </a:xfrm>
          <a:prstGeom prst="rect">
            <a:avLst/>
          </a:prstGeom>
          <a:solidFill>
            <a:schemeClr val="bg1"/>
          </a:solidFill>
          <a:ln w="38100">
            <a:solidFill>
              <a:srgbClr val="0000CC"/>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lstStyle>
            <a:lvl1pPr defTabSz="820738" eaLnBrk="0" hangingPunct="0">
              <a:defRPr sz="2400">
                <a:solidFill>
                  <a:schemeClr val="tx1"/>
                </a:solidFill>
                <a:latin typeface="Times New Roman" panose="02020603050405020304" pitchFamily="18" charset="0"/>
              </a:defRPr>
            </a:lvl1pPr>
            <a:lvl2pPr marL="666750" indent="-257175" defTabSz="820738" eaLnBrk="0" hangingPunct="0">
              <a:defRPr sz="2400">
                <a:solidFill>
                  <a:schemeClr val="tx1"/>
                </a:solidFill>
                <a:latin typeface="Times New Roman" panose="02020603050405020304" pitchFamily="18" charset="0"/>
              </a:defRPr>
            </a:lvl2pPr>
            <a:lvl3pPr marL="1025525" indent="-204788" defTabSz="820738" eaLnBrk="0" hangingPunct="0">
              <a:defRPr sz="2400">
                <a:solidFill>
                  <a:schemeClr val="tx1"/>
                </a:solidFill>
                <a:latin typeface="Times New Roman" panose="02020603050405020304" pitchFamily="18" charset="0"/>
              </a:defRPr>
            </a:lvl3pPr>
            <a:lvl4pPr marL="1436688" indent="-206375" defTabSz="820738" eaLnBrk="0" hangingPunct="0">
              <a:defRPr sz="2400">
                <a:solidFill>
                  <a:schemeClr val="tx1"/>
                </a:solidFill>
                <a:latin typeface="Times New Roman" panose="02020603050405020304" pitchFamily="18" charset="0"/>
              </a:defRPr>
            </a:lvl4pPr>
            <a:lvl5pPr marL="1846263" indent="-204788" defTabSz="820738" eaLnBrk="0" hangingPunct="0">
              <a:defRPr sz="2400">
                <a:solidFill>
                  <a:schemeClr val="tx1"/>
                </a:solidFill>
                <a:latin typeface="Times New Roman" panose="02020603050405020304" pitchFamily="18" charset="0"/>
              </a:defRPr>
            </a:lvl5pPr>
            <a:lvl6pPr marL="2303463" indent="-204788" defTabSz="820738" eaLnBrk="0" fontAlgn="base" hangingPunct="0">
              <a:spcBef>
                <a:spcPct val="0"/>
              </a:spcBef>
              <a:spcAft>
                <a:spcPct val="0"/>
              </a:spcAft>
              <a:defRPr sz="2400">
                <a:solidFill>
                  <a:schemeClr val="tx1"/>
                </a:solidFill>
                <a:latin typeface="Times New Roman" panose="02020603050405020304" pitchFamily="18" charset="0"/>
              </a:defRPr>
            </a:lvl6pPr>
            <a:lvl7pPr marL="2760663" indent="-204788" defTabSz="820738" eaLnBrk="0" fontAlgn="base" hangingPunct="0">
              <a:spcBef>
                <a:spcPct val="0"/>
              </a:spcBef>
              <a:spcAft>
                <a:spcPct val="0"/>
              </a:spcAft>
              <a:defRPr sz="2400">
                <a:solidFill>
                  <a:schemeClr val="tx1"/>
                </a:solidFill>
                <a:latin typeface="Times New Roman" panose="02020603050405020304" pitchFamily="18" charset="0"/>
              </a:defRPr>
            </a:lvl7pPr>
            <a:lvl8pPr marL="3217863" indent="-204788" defTabSz="820738" eaLnBrk="0" fontAlgn="base" hangingPunct="0">
              <a:spcBef>
                <a:spcPct val="0"/>
              </a:spcBef>
              <a:spcAft>
                <a:spcPct val="0"/>
              </a:spcAft>
              <a:defRPr sz="2400">
                <a:solidFill>
                  <a:schemeClr val="tx1"/>
                </a:solidFill>
                <a:latin typeface="Times New Roman" panose="02020603050405020304" pitchFamily="18" charset="0"/>
              </a:defRPr>
            </a:lvl8pPr>
            <a:lvl9pPr marL="3675063" indent="-204788"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20000"/>
              </a:spcBef>
            </a:pPr>
            <a:r>
              <a:rPr lang="en-US" altLang="en-US" sz="1800" b="1">
                <a:latin typeface="Arial" panose="020B0604020202020204" pitchFamily="34" charset="0"/>
              </a:rPr>
              <a:t>Capability Prediction: Not OK!</a:t>
            </a:r>
          </a:p>
        </p:txBody>
      </p:sp>
      <p:sp>
        <p:nvSpPr>
          <p:cNvPr id="573452" name="AutoShape 12">
            <a:extLst>
              <a:ext uri="{FF2B5EF4-FFF2-40B4-BE49-F238E27FC236}">
                <a16:creationId xmlns:a16="http://schemas.microsoft.com/office/drawing/2014/main" id="{BF2394D1-FF7A-161E-E281-BEAFB809357C}"/>
              </a:ext>
            </a:extLst>
          </p:cNvPr>
          <p:cNvSpPr>
            <a:spLocks noChangeArrowheads="1"/>
          </p:cNvSpPr>
          <p:nvPr/>
        </p:nvSpPr>
        <p:spPr bwMode="auto">
          <a:xfrm rot="9852476">
            <a:off x="8415338" y="1981200"/>
            <a:ext cx="415925" cy="457200"/>
          </a:xfrm>
          <a:prstGeom prst="upArrow">
            <a:avLst>
              <a:gd name="adj1" fmla="val 48028"/>
              <a:gd name="adj2" fmla="val 42967"/>
            </a:avLst>
          </a:prstGeom>
          <a:solidFill>
            <a:schemeClr val="accent2"/>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2114" name="Rectangle 2">
            <a:extLst>
              <a:ext uri="{FF2B5EF4-FFF2-40B4-BE49-F238E27FC236}">
                <a16:creationId xmlns:a16="http://schemas.microsoft.com/office/drawing/2014/main" id="{2ED7E5EB-D739-C0A5-7922-3F910ABDCED3}"/>
              </a:ext>
            </a:extLst>
          </p:cNvPr>
          <p:cNvSpPr>
            <a:spLocks noGrp="1" noChangeArrowheads="1"/>
          </p:cNvSpPr>
          <p:nvPr>
            <p:ph type="title"/>
          </p:nvPr>
        </p:nvSpPr>
        <p:spPr/>
        <p:txBody>
          <a:bodyPr/>
          <a:lstStyle/>
          <a:p>
            <a:r>
              <a:rPr lang="en-US" altLang="en-US"/>
              <a:t>Explore Phase</a:t>
            </a:r>
          </a:p>
        </p:txBody>
      </p:sp>
      <p:grpSp>
        <p:nvGrpSpPr>
          <p:cNvPr id="602115" name="Group 3">
            <a:extLst>
              <a:ext uri="{FF2B5EF4-FFF2-40B4-BE49-F238E27FC236}">
                <a16:creationId xmlns:a16="http://schemas.microsoft.com/office/drawing/2014/main" id="{AAF9F7B3-0BC0-4E45-6504-C68AE6E8D465}"/>
              </a:ext>
            </a:extLst>
          </p:cNvPr>
          <p:cNvGrpSpPr>
            <a:grpSpLocks/>
          </p:cNvGrpSpPr>
          <p:nvPr/>
        </p:nvGrpSpPr>
        <p:grpSpPr bwMode="auto">
          <a:xfrm>
            <a:off x="8855075" y="3509963"/>
            <a:ext cx="495300" cy="739775"/>
            <a:chOff x="5569" y="2445"/>
            <a:chExt cx="413" cy="761"/>
          </a:xfrm>
        </p:grpSpPr>
        <p:sp>
          <p:nvSpPr>
            <p:cNvPr id="602116" name="Freeform 4">
              <a:extLst>
                <a:ext uri="{FF2B5EF4-FFF2-40B4-BE49-F238E27FC236}">
                  <a16:creationId xmlns:a16="http://schemas.microsoft.com/office/drawing/2014/main" id="{64550067-44DD-9C69-10D0-3BAE429057AA}"/>
                </a:ext>
              </a:extLst>
            </p:cNvPr>
            <p:cNvSpPr>
              <a:spLocks/>
            </p:cNvSpPr>
            <p:nvPr/>
          </p:nvSpPr>
          <p:spPr bwMode="auto">
            <a:xfrm>
              <a:off x="5584" y="2445"/>
              <a:ext cx="398" cy="746"/>
            </a:xfrm>
            <a:custGeom>
              <a:avLst/>
              <a:gdLst>
                <a:gd name="T0" fmla="*/ 795 w 795"/>
                <a:gd name="T1" fmla="*/ 90 h 1492"/>
                <a:gd name="T2" fmla="*/ 778 w 795"/>
                <a:gd name="T3" fmla="*/ 219 h 1492"/>
                <a:gd name="T4" fmla="*/ 764 w 795"/>
                <a:gd name="T5" fmla="*/ 402 h 1492"/>
                <a:gd name="T6" fmla="*/ 755 w 795"/>
                <a:gd name="T7" fmla="*/ 616 h 1492"/>
                <a:gd name="T8" fmla="*/ 747 w 795"/>
                <a:gd name="T9" fmla="*/ 841 h 1492"/>
                <a:gd name="T10" fmla="*/ 742 w 795"/>
                <a:gd name="T11" fmla="*/ 1054 h 1492"/>
                <a:gd name="T12" fmla="*/ 739 w 795"/>
                <a:gd name="T13" fmla="*/ 1234 h 1492"/>
                <a:gd name="T14" fmla="*/ 736 w 795"/>
                <a:gd name="T15" fmla="*/ 1357 h 1492"/>
                <a:gd name="T16" fmla="*/ 736 w 795"/>
                <a:gd name="T17" fmla="*/ 1403 h 1492"/>
                <a:gd name="T18" fmla="*/ 283 w 795"/>
                <a:gd name="T19" fmla="*/ 1492 h 1492"/>
                <a:gd name="T20" fmla="*/ 275 w 795"/>
                <a:gd name="T21" fmla="*/ 1479 h 1492"/>
                <a:gd name="T22" fmla="*/ 263 w 795"/>
                <a:gd name="T23" fmla="*/ 1463 h 1492"/>
                <a:gd name="T24" fmla="*/ 247 w 795"/>
                <a:gd name="T25" fmla="*/ 1446 h 1492"/>
                <a:gd name="T26" fmla="*/ 228 w 795"/>
                <a:gd name="T27" fmla="*/ 1426 h 1492"/>
                <a:gd name="T28" fmla="*/ 207 w 795"/>
                <a:gd name="T29" fmla="*/ 1407 h 1492"/>
                <a:gd name="T30" fmla="*/ 183 w 795"/>
                <a:gd name="T31" fmla="*/ 1386 h 1492"/>
                <a:gd name="T32" fmla="*/ 159 w 795"/>
                <a:gd name="T33" fmla="*/ 1365 h 1492"/>
                <a:gd name="T34" fmla="*/ 133 w 795"/>
                <a:gd name="T35" fmla="*/ 1345 h 1492"/>
                <a:gd name="T36" fmla="*/ 109 w 795"/>
                <a:gd name="T37" fmla="*/ 1325 h 1492"/>
                <a:gd name="T38" fmla="*/ 86 w 795"/>
                <a:gd name="T39" fmla="*/ 1306 h 1492"/>
                <a:gd name="T40" fmla="*/ 63 w 795"/>
                <a:gd name="T41" fmla="*/ 1290 h 1492"/>
                <a:gd name="T42" fmla="*/ 45 w 795"/>
                <a:gd name="T43" fmla="*/ 1275 h 1492"/>
                <a:gd name="T44" fmla="*/ 27 w 795"/>
                <a:gd name="T45" fmla="*/ 1263 h 1492"/>
                <a:gd name="T46" fmla="*/ 15 w 795"/>
                <a:gd name="T47" fmla="*/ 1253 h 1492"/>
                <a:gd name="T48" fmla="*/ 7 w 795"/>
                <a:gd name="T49" fmla="*/ 1248 h 1492"/>
                <a:gd name="T50" fmla="*/ 4 w 795"/>
                <a:gd name="T51" fmla="*/ 1245 h 1492"/>
                <a:gd name="T52" fmla="*/ 6 w 795"/>
                <a:gd name="T53" fmla="*/ 1203 h 1492"/>
                <a:gd name="T54" fmla="*/ 9 w 795"/>
                <a:gd name="T55" fmla="*/ 1086 h 1492"/>
                <a:gd name="T56" fmla="*/ 12 w 795"/>
                <a:gd name="T57" fmla="*/ 920 h 1492"/>
                <a:gd name="T58" fmla="*/ 16 w 795"/>
                <a:gd name="T59" fmla="*/ 722 h 1492"/>
                <a:gd name="T60" fmla="*/ 18 w 795"/>
                <a:gd name="T61" fmla="*/ 516 h 1492"/>
                <a:gd name="T62" fmla="*/ 17 w 795"/>
                <a:gd name="T63" fmla="*/ 321 h 1492"/>
                <a:gd name="T64" fmla="*/ 11 w 795"/>
                <a:gd name="T65" fmla="*/ 160 h 1492"/>
                <a:gd name="T66" fmla="*/ 0 w 795"/>
                <a:gd name="T67" fmla="*/ 52 h 1492"/>
                <a:gd name="T68" fmla="*/ 4 w 795"/>
                <a:gd name="T69" fmla="*/ 52 h 1492"/>
                <a:gd name="T70" fmla="*/ 17 w 795"/>
                <a:gd name="T71" fmla="*/ 50 h 1492"/>
                <a:gd name="T72" fmla="*/ 38 w 795"/>
                <a:gd name="T73" fmla="*/ 49 h 1492"/>
                <a:gd name="T74" fmla="*/ 64 w 795"/>
                <a:gd name="T75" fmla="*/ 48 h 1492"/>
                <a:gd name="T76" fmla="*/ 96 w 795"/>
                <a:gd name="T77" fmla="*/ 46 h 1492"/>
                <a:gd name="T78" fmla="*/ 132 w 795"/>
                <a:gd name="T79" fmla="*/ 43 h 1492"/>
                <a:gd name="T80" fmla="*/ 171 w 795"/>
                <a:gd name="T81" fmla="*/ 40 h 1492"/>
                <a:gd name="T82" fmla="*/ 212 w 795"/>
                <a:gd name="T83" fmla="*/ 38 h 1492"/>
                <a:gd name="T84" fmla="*/ 253 w 795"/>
                <a:gd name="T85" fmla="*/ 34 h 1492"/>
                <a:gd name="T86" fmla="*/ 294 w 795"/>
                <a:gd name="T87" fmla="*/ 30 h 1492"/>
                <a:gd name="T88" fmla="*/ 335 w 795"/>
                <a:gd name="T89" fmla="*/ 25 h 1492"/>
                <a:gd name="T90" fmla="*/ 372 w 795"/>
                <a:gd name="T91" fmla="*/ 20 h 1492"/>
                <a:gd name="T92" fmla="*/ 405 w 795"/>
                <a:gd name="T93" fmla="*/ 16 h 1492"/>
                <a:gd name="T94" fmla="*/ 434 w 795"/>
                <a:gd name="T95" fmla="*/ 11 h 1492"/>
                <a:gd name="T96" fmla="*/ 456 w 795"/>
                <a:gd name="T97" fmla="*/ 5 h 1492"/>
                <a:gd name="T98" fmla="*/ 472 w 795"/>
                <a:gd name="T99" fmla="*/ 0 h 1492"/>
                <a:gd name="T100" fmla="*/ 795 w 795"/>
                <a:gd name="T101" fmla="*/ 90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95" h="1492">
                  <a:moveTo>
                    <a:pt x="795" y="90"/>
                  </a:moveTo>
                  <a:lnTo>
                    <a:pt x="778" y="219"/>
                  </a:lnTo>
                  <a:lnTo>
                    <a:pt x="764" y="402"/>
                  </a:lnTo>
                  <a:lnTo>
                    <a:pt x="755" y="616"/>
                  </a:lnTo>
                  <a:lnTo>
                    <a:pt x="747" y="841"/>
                  </a:lnTo>
                  <a:lnTo>
                    <a:pt x="742" y="1054"/>
                  </a:lnTo>
                  <a:lnTo>
                    <a:pt x="739" y="1234"/>
                  </a:lnTo>
                  <a:lnTo>
                    <a:pt x="736" y="1357"/>
                  </a:lnTo>
                  <a:lnTo>
                    <a:pt x="736" y="1403"/>
                  </a:lnTo>
                  <a:lnTo>
                    <a:pt x="283" y="1492"/>
                  </a:lnTo>
                  <a:lnTo>
                    <a:pt x="275" y="1479"/>
                  </a:lnTo>
                  <a:lnTo>
                    <a:pt x="263" y="1463"/>
                  </a:lnTo>
                  <a:lnTo>
                    <a:pt x="247" y="1446"/>
                  </a:lnTo>
                  <a:lnTo>
                    <a:pt x="228" y="1426"/>
                  </a:lnTo>
                  <a:lnTo>
                    <a:pt x="207" y="1407"/>
                  </a:lnTo>
                  <a:lnTo>
                    <a:pt x="183" y="1386"/>
                  </a:lnTo>
                  <a:lnTo>
                    <a:pt x="159" y="1365"/>
                  </a:lnTo>
                  <a:lnTo>
                    <a:pt x="133" y="1345"/>
                  </a:lnTo>
                  <a:lnTo>
                    <a:pt x="109" y="1325"/>
                  </a:lnTo>
                  <a:lnTo>
                    <a:pt x="86" y="1306"/>
                  </a:lnTo>
                  <a:lnTo>
                    <a:pt x="63" y="1290"/>
                  </a:lnTo>
                  <a:lnTo>
                    <a:pt x="45" y="1275"/>
                  </a:lnTo>
                  <a:lnTo>
                    <a:pt x="27" y="1263"/>
                  </a:lnTo>
                  <a:lnTo>
                    <a:pt x="15" y="1253"/>
                  </a:lnTo>
                  <a:lnTo>
                    <a:pt x="7" y="1248"/>
                  </a:lnTo>
                  <a:lnTo>
                    <a:pt x="4" y="1245"/>
                  </a:lnTo>
                  <a:lnTo>
                    <a:pt x="6" y="1203"/>
                  </a:lnTo>
                  <a:lnTo>
                    <a:pt x="9" y="1086"/>
                  </a:lnTo>
                  <a:lnTo>
                    <a:pt x="12" y="920"/>
                  </a:lnTo>
                  <a:lnTo>
                    <a:pt x="16" y="722"/>
                  </a:lnTo>
                  <a:lnTo>
                    <a:pt x="18" y="516"/>
                  </a:lnTo>
                  <a:lnTo>
                    <a:pt x="17" y="321"/>
                  </a:lnTo>
                  <a:lnTo>
                    <a:pt x="11" y="160"/>
                  </a:lnTo>
                  <a:lnTo>
                    <a:pt x="0" y="52"/>
                  </a:lnTo>
                  <a:lnTo>
                    <a:pt x="4" y="52"/>
                  </a:lnTo>
                  <a:lnTo>
                    <a:pt x="17" y="50"/>
                  </a:lnTo>
                  <a:lnTo>
                    <a:pt x="38" y="49"/>
                  </a:lnTo>
                  <a:lnTo>
                    <a:pt x="64" y="48"/>
                  </a:lnTo>
                  <a:lnTo>
                    <a:pt x="96" y="46"/>
                  </a:lnTo>
                  <a:lnTo>
                    <a:pt x="132" y="43"/>
                  </a:lnTo>
                  <a:lnTo>
                    <a:pt x="171" y="40"/>
                  </a:lnTo>
                  <a:lnTo>
                    <a:pt x="212" y="38"/>
                  </a:lnTo>
                  <a:lnTo>
                    <a:pt x="253" y="34"/>
                  </a:lnTo>
                  <a:lnTo>
                    <a:pt x="294" y="30"/>
                  </a:lnTo>
                  <a:lnTo>
                    <a:pt x="335" y="25"/>
                  </a:lnTo>
                  <a:lnTo>
                    <a:pt x="372" y="20"/>
                  </a:lnTo>
                  <a:lnTo>
                    <a:pt x="405" y="16"/>
                  </a:lnTo>
                  <a:lnTo>
                    <a:pt x="434" y="11"/>
                  </a:lnTo>
                  <a:lnTo>
                    <a:pt x="456" y="5"/>
                  </a:lnTo>
                  <a:lnTo>
                    <a:pt x="472" y="0"/>
                  </a:lnTo>
                  <a:lnTo>
                    <a:pt x="795" y="90"/>
                  </a:lnTo>
                  <a:close/>
                </a:path>
              </a:pathLst>
            </a:custGeom>
            <a:solidFill>
              <a:srgbClr val="9B9B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2117" name="Freeform 5">
              <a:extLst>
                <a:ext uri="{FF2B5EF4-FFF2-40B4-BE49-F238E27FC236}">
                  <a16:creationId xmlns:a16="http://schemas.microsoft.com/office/drawing/2014/main" id="{38160416-C095-EFDF-62E7-CDC29EA0EB9A}"/>
                </a:ext>
              </a:extLst>
            </p:cNvPr>
            <p:cNvSpPr>
              <a:spLocks/>
            </p:cNvSpPr>
            <p:nvPr/>
          </p:nvSpPr>
          <p:spPr bwMode="auto">
            <a:xfrm>
              <a:off x="5588" y="2445"/>
              <a:ext cx="381" cy="68"/>
            </a:xfrm>
            <a:custGeom>
              <a:avLst/>
              <a:gdLst>
                <a:gd name="T0" fmla="*/ 0 w 762"/>
                <a:gd name="T1" fmla="*/ 52 h 136"/>
                <a:gd name="T2" fmla="*/ 271 w 762"/>
                <a:gd name="T3" fmla="*/ 136 h 136"/>
                <a:gd name="T4" fmla="*/ 762 w 762"/>
                <a:gd name="T5" fmla="*/ 81 h 136"/>
                <a:gd name="T6" fmla="*/ 459 w 762"/>
                <a:gd name="T7" fmla="*/ 0 h 136"/>
                <a:gd name="T8" fmla="*/ 0 w 762"/>
                <a:gd name="T9" fmla="*/ 52 h 136"/>
              </a:gdLst>
              <a:ahLst/>
              <a:cxnLst>
                <a:cxn ang="0">
                  <a:pos x="T0" y="T1"/>
                </a:cxn>
                <a:cxn ang="0">
                  <a:pos x="T2" y="T3"/>
                </a:cxn>
                <a:cxn ang="0">
                  <a:pos x="T4" y="T5"/>
                </a:cxn>
                <a:cxn ang="0">
                  <a:pos x="T6" y="T7"/>
                </a:cxn>
                <a:cxn ang="0">
                  <a:pos x="T8" y="T9"/>
                </a:cxn>
              </a:cxnLst>
              <a:rect l="0" t="0" r="r" b="b"/>
              <a:pathLst>
                <a:path w="762" h="136">
                  <a:moveTo>
                    <a:pt x="0" y="52"/>
                  </a:moveTo>
                  <a:lnTo>
                    <a:pt x="271" y="136"/>
                  </a:lnTo>
                  <a:lnTo>
                    <a:pt x="762" y="81"/>
                  </a:lnTo>
                  <a:lnTo>
                    <a:pt x="459" y="0"/>
                  </a:lnTo>
                  <a:lnTo>
                    <a:pt x="0" y="52"/>
                  </a:lnTo>
                  <a:close/>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2118" name="Freeform 6">
              <a:extLst>
                <a:ext uri="{FF2B5EF4-FFF2-40B4-BE49-F238E27FC236}">
                  <a16:creationId xmlns:a16="http://schemas.microsoft.com/office/drawing/2014/main" id="{AFFC35AB-B006-952C-F86A-ED3EF02C2D9E}"/>
                </a:ext>
              </a:extLst>
            </p:cNvPr>
            <p:cNvSpPr>
              <a:spLocks/>
            </p:cNvSpPr>
            <p:nvPr/>
          </p:nvSpPr>
          <p:spPr bwMode="auto">
            <a:xfrm>
              <a:off x="5953" y="2490"/>
              <a:ext cx="29" cy="645"/>
            </a:xfrm>
            <a:custGeom>
              <a:avLst/>
              <a:gdLst>
                <a:gd name="T0" fmla="*/ 56 w 56"/>
                <a:gd name="T1" fmla="*/ 0 h 1289"/>
                <a:gd name="T2" fmla="*/ 53 w 56"/>
                <a:gd name="T3" fmla="*/ 39 h 1289"/>
                <a:gd name="T4" fmla="*/ 45 w 56"/>
                <a:gd name="T5" fmla="*/ 146 h 1289"/>
                <a:gd name="T6" fmla="*/ 33 w 56"/>
                <a:gd name="T7" fmla="*/ 304 h 1289"/>
                <a:gd name="T8" fmla="*/ 21 w 56"/>
                <a:gd name="T9" fmla="*/ 497 h 1289"/>
                <a:gd name="T10" fmla="*/ 9 w 56"/>
                <a:gd name="T11" fmla="*/ 709 h 1289"/>
                <a:gd name="T12" fmla="*/ 2 w 56"/>
                <a:gd name="T13" fmla="*/ 923 h 1289"/>
                <a:gd name="T14" fmla="*/ 0 w 56"/>
                <a:gd name="T15" fmla="*/ 1121 h 1289"/>
                <a:gd name="T16" fmla="*/ 6 w 56"/>
                <a:gd name="T17" fmla="*/ 1289 h 1289"/>
                <a:gd name="T18" fmla="*/ 7 w 56"/>
                <a:gd name="T19" fmla="*/ 1241 h 1289"/>
                <a:gd name="T20" fmla="*/ 11 w 56"/>
                <a:gd name="T21" fmla="*/ 1112 h 1289"/>
                <a:gd name="T22" fmla="*/ 17 w 56"/>
                <a:gd name="T23" fmla="*/ 927 h 1289"/>
                <a:gd name="T24" fmla="*/ 24 w 56"/>
                <a:gd name="T25" fmla="*/ 709 h 1289"/>
                <a:gd name="T26" fmla="*/ 32 w 56"/>
                <a:gd name="T27" fmla="*/ 484 h 1289"/>
                <a:gd name="T28" fmla="*/ 41 w 56"/>
                <a:gd name="T29" fmla="*/ 275 h 1289"/>
                <a:gd name="T30" fmla="*/ 49 w 56"/>
                <a:gd name="T31" fmla="*/ 104 h 1289"/>
                <a:gd name="T32" fmla="*/ 56 w 56"/>
                <a:gd name="T33" fmla="*/ 0 h 1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 h="1289">
                  <a:moveTo>
                    <a:pt x="56" y="0"/>
                  </a:moveTo>
                  <a:lnTo>
                    <a:pt x="53" y="39"/>
                  </a:lnTo>
                  <a:lnTo>
                    <a:pt x="45" y="146"/>
                  </a:lnTo>
                  <a:lnTo>
                    <a:pt x="33" y="304"/>
                  </a:lnTo>
                  <a:lnTo>
                    <a:pt x="21" y="497"/>
                  </a:lnTo>
                  <a:lnTo>
                    <a:pt x="9" y="709"/>
                  </a:lnTo>
                  <a:lnTo>
                    <a:pt x="2" y="923"/>
                  </a:lnTo>
                  <a:lnTo>
                    <a:pt x="0" y="1121"/>
                  </a:lnTo>
                  <a:lnTo>
                    <a:pt x="6" y="1289"/>
                  </a:lnTo>
                  <a:lnTo>
                    <a:pt x="7" y="1241"/>
                  </a:lnTo>
                  <a:lnTo>
                    <a:pt x="11" y="1112"/>
                  </a:lnTo>
                  <a:lnTo>
                    <a:pt x="17" y="927"/>
                  </a:lnTo>
                  <a:lnTo>
                    <a:pt x="24" y="709"/>
                  </a:lnTo>
                  <a:lnTo>
                    <a:pt x="32" y="484"/>
                  </a:lnTo>
                  <a:lnTo>
                    <a:pt x="41" y="275"/>
                  </a:lnTo>
                  <a:lnTo>
                    <a:pt x="49" y="104"/>
                  </a:lnTo>
                  <a:lnTo>
                    <a:pt x="5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2119" name="Freeform 7">
              <a:extLst>
                <a:ext uri="{FF2B5EF4-FFF2-40B4-BE49-F238E27FC236}">
                  <a16:creationId xmlns:a16="http://schemas.microsoft.com/office/drawing/2014/main" id="{6AFAA569-E894-5EA2-B5D1-BE71DE97FD15}"/>
                </a:ext>
              </a:extLst>
            </p:cNvPr>
            <p:cNvSpPr>
              <a:spLocks/>
            </p:cNvSpPr>
            <p:nvPr/>
          </p:nvSpPr>
          <p:spPr bwMode="auto">
            <a:xfrm>
              <a:off x="5859" y="2738"/>
              <a:ext cx="116" cy="62"/>
            </a:xfrm>
            <a:custGeom>
              <a:avLst/>
              <a:gdLst>
                <a:gd name="T0" fmla="*/ 0 w 233"/>
                <a:gd name="T1" fmla="*/ 99 h 125"/>
                <a:gd name="T2" fmla="*/ 3 w 233"/>
                <a:gd name="T3" fmla="*/ 100 h 125"/>
                <a:gd name="T4" fmla="*/ 13 w 233"/>
                <a:gd name="T5" fmla="*/ 103 h 125"/>
                <a:gd name="T6" fmla="*/ 26 w 233"/>
                <a:gd name="T7" fmla="*/ 106 h 125"/>
                <a:gd name="T8" fmla="*/ 45 w 233"/>
                <a:gd name="T9" fmla="*/ 111 h 125"/>
                <a:gd name="T10" fmla="*/ 67 w 233"/>
                <a:gd name="T11" fmla="*/ 114 h 125"/>
                <a:gd name="T12" fmla="*/ 90 w 233"/>
                <a:gd name="T13" fmla="*/ 119 h 125"/>
                <a:gd name="T14" fmla="*/ 114 w 233"/>
                <a:gd name="T15" fmla="*/ 122 h 125"/>
                <a:gd name="T16" fmla="*/ 138 w 233"/>
                <a:gd name="T17" fmla="*/ 124 h 125"/>
                <a:gd name="T18" fmla="*/ 162 w 233"/>
                <a:gd name="T19" fmla="*/ 125 h 125"/>
                <a:gd name="T20" fmla="*/ 184 w 233"/>
                <a:gd name="T21" fmla="*/ 122 h 125"/>
                <a:gd name="T22" fmla="*/ 203 w 233"/>
                <a:gd name="T23" fmla="*/ 118 h 125"/>
                <a:gd name="T24" fmla="*/ 218 w 233"/>
                <a:gd name="T25" fmla="*/ 110 h 125"/>
                <a:gd name="T26" fmla="*/ 228 w 233"/>
                <a:gd name="T27" fmla="*/ 98 h 125"/>
                <a:gd name="T28" fmla="*/ 233 w 233"/>
                <a:gd name="T29" fmla="*/ 82 h 125"/>
                <a:gd name="T30" fmla="*/ 230 w 233"/>
                <a:gd name="T31" fmla="*/ 62 h 125"/>
                <a:gd name="T32" fmla="*/ 220 w 233"/>
                <a:gd name="T33" fmla="*/ 37 h 125"/>
                <a:gd name="T34" fmla="*/ 219 w 233"/>
                <a:gd name="T35" fmla="*/ 36 h 125"/>
                <a:gd name="T36" fmla="*/ 214 w 233"/>
                <a:gd name="T37" fmla="*/ 32 h 125"/>
                <a:gd name="T38" fmla="*/ 207 w 233"/>
                <a:gd name="T39" fmla="*/ 28 h 125"/>
                <a:gd name="T40" fmla="*/ 199 w 233"/>
                <a:gd name="T41" fmla="*/ 22 h 125"/>
                <a:gd name="T42" fmla="*/ 188 w 233"/>
                <a:gd name="T43" fmla="*/ 16 h 125"/>
                <a:gd name="T44" fmla="*/ 175 w 233"/>
                <a:gd name="T45" fmla="*/ 11 h 125"/>
                <a:gd name="T46" fmla="*/ 160 w 233"/>
                <a:gd name="T47" fmla="*/ 6 h 125"/>
                <a:gd name="T48" fmla="*/ 145 w 233"/>
                <a:gd name="T49" fmla="*/ 3 h 125"/>
                <a:gd name="T50" fmla="*/ 128 w 233"/>
                <a:gd name="T51" fmla="*/ 0 h 125"/>
                <a:gd name="T52" fmla="*/ 111 w 233"/>
                <a:gd name="T53" fmla="*/ 3 h 125"/>
                <a:gd name="T54" fmla="*/ 92 w 233"/>
                <a:gd name="T55" fmla="*/ 7 h 125"/>
                <a:gd name="T56" fmla="*/ 74 w 233"/>
                <a:gd name="T57" fmla="*/ 15 h 125"/>
                <a:gd name="T58" fmla="*/ 55 w 233"/>
                <a:gd name="T59" fmla="*/ 28 h 125"/>
                <a:gd name="T60" fmla="*/ 36 w 233"/>
                <a:gd name="T61" fmla="*/ 46 h 125"/>
                <a:gd name="T62" fmla="*/ 17 w 233"/>
                <a:gd name="T63" fmla="*/ 69 h 125"/>
                <a:gd name="T64" fmla="*/ 0 w 233"/>
                <a:gd name="T65" fmla="*/ 9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3" h="125">
                  <a:moveTo>
                    <a:pt x="0" y="99"/>
                  </a:moveTo>
                  <a:lnTo>
                    <a:pt x="3" y="100"/>
                  </a:lnTo>
                  <a:lnTo>
                    <a:pt x="13" y="103"/>
                  </a:lnTo>
                  <a:lnTo>
                    <a:pt x="26" y="106"/>
                  </a:lnTo>
                  <a:lnTo>
                    <a:pt x="45" y="111"/>
                  </a:lnTo>
                  <a:lnTo>
                    <a:pt x="67" y="114"/>
                  </a:lnTo>
                  <a:lnTo>
                    <a:pt x="90" y="119"/>
                  </a:lnTo>
                  <a:lnTo>
                    <a:pt x="114" y="122"/>
                  </a:lnTo>
                  <a:lnTo>
                    <a:pt x="138" y="124"/>
                  </a:lnTo>
                  <a:lnTo>
                    <a:pt x="162" y="125"/>
                  </a:lnTo>
                  <a:lnTo>
                    <a:pt x="184" y="122"/>
                  </a:lnTo>
                  <a:lnTo>
                    <a:pt x="203" y="118"/>
                  </a:lnTo>
                  <a:lnTo>
                    <a:pt x="218" y="110"/>
                  </a:lnTo>
                  <a:lnTo>
                    <a:pt x="228" y="98"/>
                  </a:lnTo>
                  <a:lnTo>
                    <a:pt x="233" y="82"/>
                  </a:lnTo>
                  <a:lnTo>
                    <a:pt x="230" y="62"/>
                  </a:lnTo>
                  <a:lnTo>
                    <a:pt x="220" y="37"/>
                  </a:lnTo>
                  <a:lnTo>
                    <a:pt x="219" y="36"/>
                  </a:lnTo>
                  <a:lnTo>
                    <a:pt x="214" y="32"/>
                  </a:lnTo>
                  <a:lnTo>
                    <a:pt x="207" y="28"/>
                  </a:lnTo>
                  <a:lnTo>
                    <a:pt x="199" y="22"/>
                  </a:lnTo>
                  <a:lnTo>
                    <a:pt x="188" y="16"/>
                  </a:lnTo>
                  <a:lnTo>
                    <a:pt x="175" y="11"/>
                  </a:lnTo>
                  <a:lnTo>
                    <a:pt x="160" y="6"/>
                  </a:lnTo>
                  <a:lnTo>
                    <a:pt x="145" y="3"/>
                  </a:lnTo>
                  <a:lnTo>
                    <a:pt x="128" y="0"/>
                  </a:lnTo>
                  <a:lnTo>
                    <a:pt x="111" y="3"/>
                  </a:lnTo>
                  <a:lnTo>
                    <a:pt x="92" y="7"/>
                  </a:lnTo>
                  <a:lnTo>
                    <a:pt x="74" y="15"/>
                  </a:lnTo>
                  <a:lnTo>
                    <a:pt x="55" y="28"/>
                  </a:lnTo>
                  <a:lnTo>
                    <a:pt x="36" y="46"/>
                  </a:lnTo>
                  <a:lnTo>
                    <a:pt x="17" y="69"/>
                  </a:lnTo>
                  <a:lnTo>
                    <a:pt x="0" y="99"/>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2120" name="Freeform 8">
              <a:extLst>
                <a:ext uri="{FF2B5EF4-FFF2-40B4-BE49-F238E27FC236}">
                  <a16:creationId xmlns:a16="http://schemas.microsoft.com/office/drawing/2014/main" id="{7D4EAA53-ADCA-77E3-D91E-808D4335055E}"/>
                </a:ext>
              </a:extLst>
            </p:cNvPr>
            <p:cNvSpPr>
              <a:spLocks/>
            </p:cNvSpPr>
            <p:nvPr/>
          </p:nvSpPr>
          <p:spPr bwMode="auto">
            <a:xfrm>
              <a:off x="5848" y="2947"/>
              <a:ext cx="117" cy="61"/>
            </a:xfrm>
            <a:custGeom>
              <a:avLst/>
              <a:gdLst>
                <a:gd name="T0" fmla="*/ 0 w 234"/>
                <a:gd name="T1" fmla="*/ 100 h 122"/>
                <a:gd name="T2" fmla="*/ 4 w 234"/>
                <a:gd name="T3" fmla="*/ 101 h 122"/>
                <a:gd name="T4" fmla="*/ 13 w 234"/>
                <a:gd name="T5" fmla="*/ 103 h 122"/>
                <a:gd name="T6" fmla="*/ 27 w 234"/>
                <a:gd name="T7" fmla="*/ 107 h 122"/>
                <a:gd name="T8" fmla="*/ 45 w 234"/>
                <a:gd name="T9" fmla="*/ 110 h 122"/>
                <a:gd name="T10" fmla="*/ 67 w 234"/>
                <a:gd name="T11" fmla="*/ 114 h 122"/>
                <a:gd name="T12" fmla="*/ 90 w 234"/>
                <a:gd name="T13" fmla="*/ 118 h 122"/>
                <a:gd name="T14" fmla="*/ 114 w 234"/>
                <a:gd name="T15" fmla="*/ 121 h 122"/>
                <a:gd name="T16" fmla="*/ 139 w 234"/>
                <a:gd name="T17" fmla="*/ 122 h 122"/>
                <a:gd name="T18" fmla="*/ 162 w 234"/>
                <a:gd name="T19" fmla="*/ 122 h 122"/>
                <a:gd name="T20" fmla="*/ 184 w 234"/>
                <a:gd name="T21" fmla="*/ 119 h 122"/>
                <a:gd name="T22" fmla="*/ 204 w 234"/>
                <a:gd name="T23" fmla="*/ 115 h 122"/>
                <a:gd name="T24" fmla="*/ 219 w 234"/>
                <a:gd name="T25" fmla="*/ 107 h 122"/>
                <a:gd name="T26" fmla="*/ 229 w 234"/>
                <a:gd name="T27" fmla="*/ 95 h 122"/>
                <a:gd name="T28" fmla="*/ 234 w 234"/>
                <a:gd name="T29" fmla="*/ 80 h 122"/>
                <a:gd name="T30" fmla="*/ 232 w 234"/>
                <a:gd name="T31" fmla="*/ 59 h 122"/>
                <a:gd name="T32" fmla="*/ 221 w 234"/>
                <a:gd name="T33" fmla="*/ 35 h 122"/>
                <a:gd name="T34" fmla="*/ 220 w 234"/>
                <a:gd name="T35" fmla="*/ 34 h 122"/>
                <a:gd name="T36" fmla="*/ 215 w 234"/>
                <a:gd name="T37" fmla="*/ 31 h 122"/>
                <a:gd name="T38" fmla="*/ 208 w 234"/>
                <a:gd name="T39" fmla="*/ 26 h 122"/>
                <a:gd name="T40" fmla="*/ 199 w 234"/>
                <a:gd name="T41" fmla="*/ 20 h 122"/>
                <a:gd name="T42" fmla="*/ 189 w 234"/>
                <a:gd name="T43" fmla="*/ 15 h 122"/>
                <a:gd name="T44" fmla="*/ 176 w 234"/>
                <a:gd name="T45" fmla="*/ 9 h 122"/>
                <a:gd name="T46" fmla="*/ 161 w 234"/>
                <a:gd name="T47" fmla="*/ 4 h 122"/>
                <a:gd name="T48" fmla="*/ 145 w 234"/>
                <a:gd name="T49" fmla="*/ 1 h 122"/>
                <a:gd name="T50" fmla="*/ 129 w 234"/>
                <a:gd name="T51" fmla="*/ 0 h 122"/>
                <a:gd name="T52" fmla="*/ 111 w 234"/>
                <a:gd name="T53" fmla="*/ 2 h 122"/>
                <a:gd name="T54" fmla="*/ 92 w 234"/>
                <a:gd name="T55" fmla="*/ 6 h 122"/>
                <a:gd name="T56" fmla="*/ 74 w 234"/>
                <a:gd name="T57" fmla="*/ 15 h 122"/>
                <a:gd name="T58" fmla="*/ 55 w 234"/>
                <a:gd name="T59" fmla="*/ 28 h 122"/>
                <a:gd name="T60" fmla="*/ 37 w 234"/>
                <a:gd name="T61" fmla="*/ 46 h 122"/>
                <a:gd name="T62" fmla="*/ 19 w 234"/>
                <a:gd name="T63" fmla="*/ 70 h 122"/>
                <a:gd name="T64" fmla="*/ 0 w 234"/>
                <a:gd name="T65"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4" h="122">
                  <a:moveTo>
                    <a:pt x="0" y="100"/>
                  </a:moveTo>
                  <a:lnTo>
                    <a:pt x="4" y="101"/>
                  </a:lnTo>
                  <a:lnTo>
                    <a:pt x="13" y="103"/>
                  </a:lnTo>
                  <a:lnTo>
                    <a:pt x="27" y="107"/>
                  </a:lnTo>
                  <a:lnTo>
                    <a:pt x="45" y="110"/>
                  </a:lnTo>
                  <a:lnTo>
                    <a:pt x="67" y="114"/>
                  </a:lnTo>
                  <a:lnTo>
                    <a:pt x="90" y="118"/>
                  </a:lnTo>
                  <a:lnTo>
                    <a:pt x="114" y="121"/>
                  </a:lnTo>
                  <a:lnTo>
                    <a:pt x="139" y="122"/>
                  </a:lnTo>
                  <a:lnTo>
                    <a:pt x="162" y="122"/>
                  </a:lnTo>
                  <a:lnTo>
                    <a:pt x="184" y="119"/>
                  </a:lnTo>
                  <a:lnTo>
                    <a:pt x="204" y="115"/>
                  </a:lnTo>
                  <a:lnTo>
                    <a:pt x="219" y="107"/>
                  </a:lnTo>
                  <a:lnTo>
                    <a:pt x="229" y="95"/>
                  </a:lnTo>
                  <a:lnTo>
                    <a:pt x="234" y="80"/>
                  </a:lnTo>
                  <a:lnTo>
                    <a:pt x="232" y="59"/>
                  </a:lnTo>
                  <a:lnTo>
                    <a:pt x="221" y="35"/>
                  </a:lnTo>
                  <a:lnTo>
                    <a:pt x="220" y="34"/>
                  </a:lnTo>
                  <a:lnTo>
                    <a:pt x="215" y="31"/>
                  </a:lnTo>
                  <a:lnTo>
                    <a:pt x="208" y="26"/>
                  </a:lnTo>
                  <a:lnTo>
                    <a:pt x="199" y="20"/>
                  </a:lnTo>
                  <a:lnTo>
                    <a:pt x="189" y="15"/>
                  </a:lnTo>
                  <a:lnTo>
                    <a:pt x="176" y="9"/>
                  </a:lnTo>
                  <a:lnTo>
                    <a:pt x="161" y="4"/>
                  </a:lnTo>
                  <a:lnTo>
                    <a:pt x="145" y="1"/>
                  </a:lnTo>
                  <a:lnTo>
                    <a:pt x="129" y="0"/>
                  </a:lnTo>
                  <a:lnTo>
                    <a:pt x="111" y="2"/>
                  </a:lnTo>
                  <a:lnTo>
                    <a:pt x="92" y="6"/>
                  </a:lnTo>
                  <a:lnTo>
                    <a:pt x="74" y="15"/>
                  </a:lnTo>
                  <a:lnTo>
                    <a:pt x="55" y="28"/>
                  </a:lnTo>
                  <a:lnTo>
                    <a:pt x="37" y="46"/>
                  </a:lnTo>
                  <a:lnTo>
                    <a:pt x="19" y="70"/>
                  </a:lnTo>
                  <a:lnTo>
                    <a:pt x="0" y="10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2121" name="Freeform 9">
              <a:extLst>
                <a:ext uri="{FF2B5EF4-FFF2-40B4-BE49-F238E27FC236}">
                  <a16:creationId xmlns:a16="http://schemas.microsoft.com/office/drawing/2014/main" id="{EA462329-553A-E1A9-2579-EF8A20B74A4B}"/>
                </a:ext>
              </a:extLst>
            </p:cNvPr>
            <p:cNvSpPr>
              <a:spLocks/>
            </p:cNvSpPr>
            <p:nvPr/>
          </p:nvSpPr>
          <p:spPr bwMode="auto">
            <a:xfrm>
              <a:off x="5850" y="2516"/>
              <a:ext cx="117" cy="62"/>
            </a:xfrm>
            <a:custGeom>
              <a:avLst/>
              <a:gdLst>
                <a:gd name="T0" fmla="*/ 0 w 232"/>
                <a:gd name="T1" fmla="*/ 99 h 123"/>
                <a:gd name="T2" fmla="*/ 3 w 232"/>
                <a:gd name="T3" fmla="*/ 100 h 123"/>
                <a:gd name="T4" fmla="*/ 12 w 232"/>
                <a:gd name="T5" fmla="*/ 102 h 123"/>
                <a:gd name="T6" fmla="*/ 26 w 232"/>
                <a:gd name="T7" fmla="*/ 106 h 123"/>
                <a:gd name="T8" fmla="*/ 45 w 232"/>
                <a:gd name="T9" fmla="*/ 110 h 123"/>
                <a:gd name="T10" fmla="*/ 67 w 232"/>
                <a:gd name="T11" fmla="*/ 114 h 123"/>
                <a:gd name="T12" fmla="*/ 90 w 232"/>
                <a:gd name="T13" fmla="*/ 118 h 123"/>
                <a:gd name="T14" fmla="*/ 114 w 232"/>
                <a:gd name="T15" fmla="*/ 121 h 123"/>
                <a:gd name="T16" fmla="*/ 138 w 232"/>
                <a:gd name="T17" fmla="*/ 123 h 123"/>
                <a:gd name="T18" fmla="*/ 162 w 232"/>
                <a:gd name="T19" fmla="*/ 123 h 123"/>
                <a:gd name="T20" fmla="*/ 184 w 232"/>
                <a:gd name="T21" fmla="*/ 121 h 123"/>
                <a:gd name="T22" fmla="*/ 202 w 232"/>
                <a:gd name="T23" fmla="*/ 116 h 123"/>
                <a:gd name="T24" fmla="*/ 217 w 232"/>
                <a:gd name="T25" fmla="*/ 108 h 123"/>
                <a:gd name="T26" fmla="*/ 228 w 232"/>
                <a:gd name="T27" fmla="*/ 96 h 123"/>
                <a:gd name="T28" fmla="*/ 232 w 232"/>
                <a:gd name="T29" fmla="*/ 80 h 123"/>
                <a:gd name="T30" fmla="*/ 230 w 232"/>
                <a:gd name="T31" fmla="*/ 61 h 123"/>
                <a:gd name="T32" fmla="*/ 220 w 232"/>
                <a:gd name="T33" fmla="*/ 35 h 123"/>
                <a:gd name="T34" fmla="*/ 218 w 232"/>
                <a:gd name="T35" fmla="*/ 34 h 123"/>
                <a:gd name="T36" fmla="*/ 214 w 232"/>
                <a:gd name="T37" fmla="*/ 31 h 123"/>
                <a:gd name="T38" fmla="*/ 207 w 232"/>
                <a:gd name="T39" fmla="*/ 26 h 123"/>
                <a:gd name="T40" fmla="*/ 199 w 232"/>
                <a:gd name="T41" fmla="*/ 20 h 123"/>
                <a:gd name="T42" fmla="*/ 187 w 232"/>
                <a:gd name="T43" fmla="*/ 15 h 123"/>
                <a:gd name="T44" fmla="*/ 175 w 232"/>
                <a:gd name="T45" fmla="*/ 9 h 123"/>
                <a:gd name="T46" fmla="*/ 161 w 232"/>
                <a:gd name="T47" fmla="*/ 4 h 123"/>
                <a:gd name="T48" fmla="*/ 145 w 232"/>
                <a:gd name="T49" fmla="*/ 1 h 123"/>
                <a:gd name="T50" fmla="*/ 129 w 232"/>
                <a:gd name="T51" fmla="*/ 0 h 123"/>
                <a:gd name="T52" fmla="*/ 110 w 232"/>
                <a:gd name="T53" fmla="*/ 1 h 123"/>
                <a:gd name="T54" fmla="*/ 93 w 232"/>
                <a:gd name="T55" fmla="*/ 5 h 123"/>
                <a:gd name="T56" fmla="*/ 73 w 232"/>
                <a:gd name="T57" fmla="*/ 13 h 123"/>
                <a:gd name="T58" fmla="*/ 55 w 232"/>
                <a:gd name="T59" fmla="*/ 27 h 123"/>
                <a:gd name="T60" fmla="*/ 37 w 232"/>
                <a:gd name="T61" fmla="*/ 44 h 123"/>
                <a:gd name="T62" fmla="*/ 18 w 232"/>
                <a:gd name="T63" fmla="*/ 69 h 123"/>
                <a:gd name="T64" fmla="*/ 0 w 232"/>
                <a:gd name="T65" fmla="*/ 9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2" h="123">
                  <a:moveTo>
                    <a:pt x="0" y="99"/>
                  </a:moveTo>
                  <a:lnTo>
                    <a:pt x="3" y="100"/>
                  </a:lnTo>
                  <a:lnTo>
                    <a:pt x="12" y="102"/>
                  </a:lnTo>
                  <a:lnTo>
                    <a:pt x="26" y="106"/>
                  </a:lnTo>
                  <a:lnTo>
                    <a:pt x="45" y="110"/>
                  </a:lnTo>
                  <a:lnTo>
                    <a:pt x="67" y="114"/>
                  </a:lnTo>
                  <a:lnTo>
                    <a:pt x="90" y="118"/>
                  </a:lnTo>
                  <a:lnTo>
                    <a:pt x="114" y="121"/>
                  </a:lnTo>
                  <a:lnTo>
                    <a:pt x="138" y="123"/>
                  </a:lnTo>
                  <a:lnTo>
                    <a:pt x="162" y="123"/>
                  </a:lnTo>
                  <a:lnTo>
                    <a:pt x="184" y="121"/>
                  </a:lnTo>
                  <a:lnTo>
                    <a:pt x="202" y="116"/>
                  </a:lnTo>
                  <a:lnTo>
                    <a:pt x="217" y="108"/>
                  </a:lnTo>
                  <a:lnTo>
                    <a:pt x="228" y="96"/>
                  </a:lnTo>
                  <a:lnTo>
                    <a:pt x="232" y="80"/>
                  </a:lnTo>
                  <a:lnTo>
                    <a:pt x="230" y="61"/>
                  </a:lnTo>
                  <a:lnTo>
                    <a:pt x="220" y="35"/>
                  </a:lnTo>
                  <a:lnTo>
                    <a:pt x="218" y="34"/>
                  </a:lnTo>
                  <a:lnTo>
                    <a:pt x="214" y="31"/>
                  </a:lnTo>
                  <a:lnTo>
                    <a:pt x="207" y="26"/>
                  </a:lnTo>
                  <a:lnTo>
                    <a:pt x="199" y="20"/>
                  </a:lnTo>
                  <a:lnTo>
                    <a:pt x="187" y="15"/>
                  </a:lnTo>
                  <a:lnTo>
                    <a:pt x="175" y="9"/>
                  </a:lnTo>
                  <a:lnTo>
                    <a:pt x="161" y="4"/>
                  </a:lnTo>
                  <a:lnTo>
                    <a:pt x="145" y="1"/>
                  </a:lnTo>
                  <a:lnTo>
                    <a:pt x="129" y="0"/>
                  </a:lnTo>
                  <a:lnTo>
                    <a:pt x="110" y="1"/>
                  </a:lnTo>
                  <a:lnTo>
                    <a:pt x="93" y="5"/>
                  </a:lnTo>
                  <a:lnTo>
                    <a:pt x="73" y="13"/>
                  </a:lnTo>
                  <a:lnTo>
                    <a:pt x="55" y="27"/>
                  </a:lnTo>
                  <a:lnTo>
                    <a:pt x="37" y="44"/>
                  </a:lnTo>
                  <a:lnTo>
                    <a:pt x="18" y="69"/>
                  </a:lnTo>
                  <a:lnTo>
                    <a:pt x="0" y="99"/>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2122" name="Freeform 10">
              <a:extLst>
                <a:ext uri="{FF2B5EF4-FFF2-40B4-BE49-F238E27FC236}">
                  <a16:creationId xmlns:a16="http://schemas.microsoft.com/office/drawing/2014/main" id="{DB83A124-5618-BAD1-AED9-7F470786C23A}"/>
                </a:ext>
              </a:extLst>
            </p:cNvPr>
            <p:cNvSpPr>
              <a:spLocks/>
            </p:cNvSpPr>
            <p:nvPr/>
          </p:nvSpPr>
          <p:spPr bwMode="auto">
            <a:xfrm>
              <a:off x="5760" y="2532"/>
              <a:ext cx="186" cy="172"/>
            </a:xfrm>
            <a:custGeom>
              <a:avLst/>
              <a:gdLst>
                <a:gd name="T0" fmla="*/ 204 w 373"/>
                <a:gd name="T1" fmla="*/ 343 h 344"/>
                <a:gd name="T2" fmla="*/ 241 w 373"/>
                <a:gd name="T3" fmla="*/ 336 h 344"/>
                <a:gd name="T4" fmla="*/ 274 w 373"/>
                <a:gd name="T5" fmla="*/ 323 h 344"/>
                <a:gd name="T6" fmla="*/ 304 w 373"/>
                <a:gd name="T7" fmla="*/ 304 h 344"/>
                <a:gd name="T8" fmla="*/ 330 w 373"/>
                <a:gd name="T9" fmla="*/ 281 h 344"/>
                <a:gd name="T10" fmla="*/ 350 w 373"/>
                <a:gd name="T11" fmla="*/ 253 h 344"/>
                <a:gd name="T12" fmla="*/ 365 w 373"/>
                <a:gd name="T13" fmla="*/ 222 h 344"/>
                <a:gd name="T14" fmla="*/ 372 w 373"/>
                <a:gd name="T15" fmla="*/ 188 h 344"/>
                <a:gd name="T16" fmla="*/ 372 w 373"/>
                <a:gd name="T17" fmla="*/ 153 h 344"/>
                <a:gd name="T18" fmla="*/ 365 w 373"/>
                <a:gd name="T19" fmla="*/ 120 h 344"/>
                <a:gd name="T20" fmla="*/ 350 w 373"/>
                <a:gd name="T21" fmla="*/ 90 h 344"/>
                <a:gd name="T22" fmla="*/ 330 w 373"/>
                <a:gd name="T23" fmla="*/ 62 h 344"/>
                <a:gd name="T24" fmla="*/ 304 w 373"/>
                <a:gd name="T25" fmla="*/ 39 h 344"/>
                <a:gd name="T26" fmla="*/ 274 w 373"/>
                <a:gd name="T27" fmla="*/ 20 h 344"/>
                <a:gd name="T28" fmla="*/ 241 w 373"/>
                <a:gd name="T29" fmla="*/ 8 h 344"/>
                <a:gd name="T30" fmla="*/ 204 w 373"/>
                <a:gd name="T31" fmla="*/ 1 h 344"/>
                <a:gd name="T32" fmla="*/ 166 w 373"/>
                <a:gd name="T33" fmla="*/ 1 h 344"/>
                <a:gd name="T34" fmla="*/ 130 w 373"/>
                <a:gd name="T35" fmla="*/ 8 h 344"/>
                <a:gd name="T36" fmla="*/ 98 w 373"/>
                <a:gd name="T37" fmla="*/ 20 h 344"/>
                <a:gd name="T38" fmla="*/ 68 w 373"/>
                <a:gd name="T39" fmla="*/ 39 h 344"/>
                <a:gd name="T40" fmla="*/ 43 w 373"/>
                <a:gd name="T41" fmla="*/ 62 h 344"/>
                <a:gd name="T42" fmla="*/ 23 w 373"/>
                <a:gd name="T43" fmla="*/ 90 h 344"/>
                <a:gd name="T44" fmla="*/ 8 w 373"/>
                <a:gd name="T45" fmla="*/ 120 h 344"/>
                <a:gd name="T46" fmla="*/ 1 w 373"/>
                <a:gd name="T47" fmla="*/ 153 h 344"/>
                <a:gd name="T48" fmla="*/ 1 w 373"/>
                <a:gd name="T49" fmla="*/ 188 h 344"/>
                <a:gd name="T50" fmla="*/ 8 w 373"/>
                <a:gd name="T51" fmla="*/ 222 h 344"/>
                <a:gd name="T52" fmla="*/ 23 w 373"/>
                <a:gd name="T53" fmla="*/ 253 h 344"/>
                <a:gd name="T54" fmla="*/ 43 w 373"/>
                <a:gd name="T55" fmla="*/ 281 h 344"/>
                <a:gd name="T56" fmla="*/ 68 w 373"/>
                <a:gd name="T57" fmla="*/ 304 h 344"/>
                <a:gd name="T58" fmla="*/ 98 w 373"/>
                <a:gd name="T59" fmla="*/ 323 h 344"/>
                <a:gd name="T60" fmla="*/ 130 w 373"/>
                <a:gd name="T61" fmla="*/ 336 h 344"/>
                <a:gd name="T62" fmla="*/ 166 w 373"/>
                <a:gd name="T63" fmla="*/ 343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3" h="344">
                  <a:moveTo>
                    <a:pt x="184" y="344"/>
                  </a:moveTo>
                  <a:lnTo>
                    <a:pt x="204" y="343"/>
                  </a:lnTo>
                  <a:lnTo>
                    <a:pt x="222" y="341"/>
                  </a:lnTo>
                  <a:lnTo>
                    <a:pt x="241" y="336"/>
                  </a:lnTo>
                  <a:lnTo>
                    <a:pt x="258" y="330"/>
                  </a:lnTo>
                  <a:lnTo>
                    <a:pt x="274" y="323"/>
                  </a:lnTo>
                  <a:lnTo>
                    <a:pt x="290" y="314"/>
                  </a:lnTo>
                  <a:lnTo>
                    <a:pt x="304" y="304"/>
                  </a:lnTo>
                  <a:lnTo>
                    <a:pt x="318" y="294"/>
                  </a:lnTo>
                  <a:lnTo>
                    <a:pt x="330" y="281"/>
                  </a:lnTo>
                  <a:lnTo>
                    <a:pt x="341" y="267"/>
                  </a:lnTo>
                  <a:lnTo>
                    <a:pt x="350" y="253"/>
                  </a:lnTo>
                  <a:lnTo>
                    <a:pt x="358" y="238"/>
                  </a:lnTo>
                  <a:lnTo>
                    <a:pt x="365" y="222"/>
                  </a:lnTo>
                  <a:lnTo>
                    <a:pt x="370" y="205"/>
                  </a:lnTo>
                  <a:lnTo>
                    <a:pt x="372" y="188"/>
                  </a:lnTo>
                  <a:lnTo>
                    <a:pt x="373" y="170"/>
                  </a:lnTo>
                  <a:lnTo>
                    <a:pt x="372" y="153"/>
                  </a:lnTo>
                  <a:lnTo>
                    <a:pt x="370" y="136"/>
                  </a:lnTo>
                  <a:lnTo>
                    <a:pt x="365" y="120"/>
                  </a:lnTo>
                  <a:lnTo>
                    <a:pt x="358" y="105"/>
                  </a:lnTo>
                  <a:lnTo>
                    <a:pt x="350" y="90"/>
                  </a:lnTo>
                  <a:lnTo>
                    <a:pt x="341" y="76"/>
                  </a:lnTo>
                  <a:lnTo>
                    <a:pt x="330" y="62"/>
                  </a:lnTo>
                  <a:lnTo>
                    <a:pt x="318" y="50"/>
                  </a:lnTo>
                  <a:lnTo>
                    <a:pt x="304" y="39"/>
                  </a:lnTo>
                  <a:lnTo>
                    <a:pt x="290" y="28"/>
                  </a:lnTo>
                  <a:lnTo>
                    <a:pt x="274" y="20"/>
                  </a:lnTo>
                  <a:lnTo>
                    <a:pt x="258" y="13"/>
                  </a:lnTo>
                  <a:lnTo>
                    <a:pt x="241" y="8"/>
                  </a:lnTo>
                  <a:lnTo>
                    <a:pt x="222" y="3"/>
                  </a:lnTo>
                  <a:lnTo>
                    <a:pt x="204" y="1"/>
                  </a:lnTo>
                  <a:lnTo>
                    <a:pt x="184" y="0"/>
                  </a:lnTo>
                  <a:lnTo>
                    <a:pt x="166" y="1"/>
                  </a:lnTo>
                  <a:lnTo>
                    <a:pt x="147" y="3"/>
                  </a:lnTo>
                  <a:lnTo>
                    <a:pt x="130" y="8"/>
                  </a:lnTo>
                  <a:lnTo>
                    <a:pt x="114" y="13"/>
                  </a:lnTo>
                  <a:lnTo>
                    <a:pt x="98" y="20"/>
                  </a:lnTo>
                  <a:lnTo>
                    <a:pt x="83" y="28"/>
                  </a:lnTo>
                  <a:lnTo>
                    <a:pt x="68" y="39"/>
                  </a:lnTo>
                  <a:lnTo>
                    <a:pt x="55" y="50"/>
                  </a:lnTo>
                  <a:lnTo>
                    <a:pt x="43" y="62"/>
                  </a:lnTo>
                  <a:lnTo>
                    <a:pt x="32" y="76"/>
                  </a:lnTo>
                  <a:lnTo>
                    <a:pt x="23" y="90"/>
                  </a:lnTo>
                  <a:lnTo>
                    <a:pt x="15" y="105"/>
                  </a:lnTo>
                  <a:lnTo>
                    <a:pt x="8" y="120"/>
                  </a:lnTo>
                  <a:lnTo>
                    <a:pt x="3" y="136"/>
                  </a:lnTo>
                  <a:lnTo>
                    <a:pt x="1" y="153"/>
                  </a:lnTo>
                  <a:lnTo>
                    <a:pt x="0" y="170"/>
                  </a:lnTo>
                  <a:lnTo>
                    <a:pt x="1" y="188"/>
                  </a:lnTo>
                  <a:lnTo>
                    <a:pt x="3" y="205"/>
                  </a:lnTo>
                  <a:lnTo>
                    <a:pt x="8" y="222"/>
                  </a:lnTo>
                  <a:lnTo>
                    <a:pt x="15" y="238"/>
                  </a:lnTo>
                  <a:lnTo>
                    <a:pt x="23" y="253"/>
                  </a:lnTo>
                  <a:lnTo>
                    <a:pt x="32" y="267"/>
                  </a:lnTo>
                  <a:lnTo>
                    <a:pt x="43" y="281"/>
                  </a:lnTo>
                  <a:lnTo>
                    <a:pt x="55" y="294"/>
                  </a:lnTo>
                  <a:lnTo>
                    <a:pt x="68" y="304"/>
                  </a:lnTo>
                  <a:lnTo>
                    <a:pt x="83" y="314"/>
                  </a:lnTo>
                  <a:lnTo>
                    <a:pt x="98" y="323"/>
                  </a:lnTo>
                  <a:lnTo>
                    <a:pt x="114" y="330"/>
                  </a:lnTo>
                  <a:lnTo>
                    <a:pt x="130" y="336"/>
                  </a:lnTo>
                  <a:lnTo>
                    <a:pt x="147" y="341"/>
                  </a:lnTo>
                  <a:lnTo>
                    <a:pt x="166" y="343"/>
                  </a:lnTo>
                  <a:lnTo>
                    <a:pt x="184" y="344"/>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2123" name="Freeform 11">
              <a:extLst>
                <a:ext uri="{FF2B5EF4-FFF2-40B4-BE49-F238E27FC236}">
                  <a16:creationId xmlns:a16="http://schemas.microsoft.com/office/drawing/2014/main" id="{3EDA8E5F-F81F-9CC9-655B-A9603A856974}"/>
                </a:ext>
              </a:extLst>
            </p:cNvPr>
            <p:cNvSpPr>
              <a:spLocks/>
            </p:cNvSpPr>
            <p:nvPr/>
          </p:nvSpPr>
          <p:spPr bwMode="auto">
            <a:xfrm>
              <a:off x="5764" y="2965"/>
              <a:ext cx="187" cy="168"/>
            </a:xfrm>
            <a:custGeom>
              <a:avLst/>
              <a:gdLst>
                <a:gd name="T0" fmla="*/ 204 w 373"/>
                <a:gd name="T1" fmla="*/ 337 h 338"/>
                <a:gd name="T2" fmla="*/ 241 w 373"/>
                <a:gd name="T3" fmla="*/ 330 h 338"/>
                <a:gd name="T4" fmla="*/ 274 w 373"/>
                <a:gd name="T5" fmla="*/ 317 h 338"/>
                <a:gd name="T6" fmla="*/ 304 w 373"/>
                <a:gd name="T7" fmla="*/ 300 h 338"/>
                <a:gd name="T8" fmla="*/ 329 w 373"/>
                <a:gd name="T9" fmla="*/ 277 h 338"/>
                <a:gd name="T10" fmla="*/ 350 w 373"/>
                <a:gd name="T11" fmla="*/ 249 h 338"/>
                <a:gd name="T12" fmla="*/ 365 w 373"/>
                <a:gd name="T13" fmla="*/ 218 h 338"/>
                <a:gd name="T14" fmla="*/ 372 w 373"/>
                <a:gd name="T15" fmla="*/ 185 h 338"/>
                <a:gd name="T16" fmla="*/ 372 w 373"/>
                <a:gd name="T17" fmla="*/ 150 h 338"/>
                <a:gd name="T18" fmla="*/ 365 w 373"/>
                <a:gd name="T19" fmla="*/ 118 h 338"/>
                <a:gd name="T20" fmla="*/ 350 w 373"/>
                <a:gd name="T21" fmla="*/ 87 h 338"/>
                <a:gd name="T22" fmla="*/ 329 w 373"/>
                <a:gd name="T23" fmla="*/ 60 h 338"/>
                <a:gd name="T24" fmla="*/ 304 w 373"/>
                <a:gd name="T25" fmla="*/ 38 h 338"/>
                <a:gd name="T26" fmla="*/ 274 w 373"/>
                <a:gd name="T27" fmla="*/ 20 h 338"/>
                <a:gd name="T28" fmla="*/ 241 w 373"/>
                <a:gd name="T29" fmla="*/ 7 h 338"/>
                <a:gd name="T30" fmla="*/ 204 w 373"/>
                <a:gd name="T31" fmla="*/ 1 h 338"/>
                <a:gd name="T32" fmla="*/ 166 w 373"/>
                <a:gd name="T33" fmla="*/ 1 h 338"/>
                <a:gd name="T34" fmla="*/ 130 w 373"/>
                <a:gd name="T35" fmla="*/ 7 h 338"/>
                <a:gd name="T36" fmla="*/ 97 w 373"/>
                <a:gd name="T37" fmla="*/ 20 h 338"/>
                <a:gd name="T38" fmla="*/ 67 w 373"/>
                <a:gd name="T39" fmla="*/ 38 h 338"/>
                <a:gd name="T40" fmla="*/ 43 w 373"/>
                <a:gd name="T41" fmla="*/ 60 h 338"/>
                <a:gd name="T42" fmla="*/ 22 w 373"/>
                <a:gd name="T43" fmla="*/ 87 h 338"/>
                <a:gd name="T44" fmla="*/ 8 w 373"/>
                <a:gd name="T45" fmla="*/ 118 h 338"/>
                <a:gd name="T46" fmla="*/ 1 w 373"/>
                <a:gd name="T47" fmla="*/ 150 h 338"/>
                <a:gd name="T48" fmla="*/ 1 w 373"/>
                <a:gd name="T49" fmla="*/ 185 h 338"/>
                <a:gd name="T50" fmla="*/ 8 w 373"/>
                <a:gd name="T51" fmla="*/ 218 h 338"/>
                <a:gd name="T52" fmla="*/ 22 w 373"/>
                <a:gd name="T53" fmla="*/ 249 h 338"/>
                <a:gd name="T54" fmla="*/ 43 w 373"/>
                <a:gd name="T55" fmla="*/ 277 h 338"/>
                <a:gd name="T56" fmla="*/ 67 w 373"/>
                <a:gd name="T57" fmla="*/ 300 h 338"/>
                <a:gd name="T58" fmla="*/ 97 w 373"/>
                <a:gd name="T59" fmla="*/ 317 h 338"/>
                <a:gd name="T60" fmla="*/ 130 w 373"/>
                <a:gd name="T61" fmla="*/ 330 h 338"/>
                <a:gd name="T62" fmla="*/ 166 w 373"/>
                <a:gd name="T63" fmla="*/ 337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3" h="338">
                  <a:moveTo>
                    <a:pt x="184" y="338"/>
                  </a:moveTo>
                  <a:lnTo>
                    <a:pt x="204" y="337"/>
                  </a:lnTo>
                  <a:lnTo>
                    <a:pt x="222" y="334"/>
                  </a:lnTo>
                  <a:lnTo>
                    <a:pt x="241" y="330"/>
                  </a:lnTo>
                  <a:lnTo>
                    <a:pt x="258" y="325"/>
                  </a:lnTo>
                  <a:lnTo>
                    <a:pt x="274" y="317"/>
                  </a:lnTo>
                  <a:lnTo>
                    <a:pt x="289" y="309"/>
                  </a:lnTo>
                  <a:lnTo>
                    <a:pt x="304" y="300"/>
                  </a:lnTo>
                  <a:lnTo>
                    <a:pt x="318" y="288"/>
                  </a:lnTo>
                  <a:lnTo>
                    <a:pt x="329" y="277"/>
                  </a:lnTo>
                  <a:lnTo>
                    <a:pt x="341" y="263"/>
                  </a:lnTo>
                  <a:lnTo>
                    <a:pt x="350" y="249"/>
                  </a:lnTo>
                  <a:lnTo>
                    <a:pt x="358" y="234"/>
                  </a:lnTo>
                  <a:lnTo>
                    <a:pt x="365" y="218"/>
                  </a:lnTo>
                  <a:lnTo>
                    <a:pt x="370" y="202"/>
                  </a:lnTo>
                  <a:lnTo>
                    <a:pt x="372" y="185"/>
                  </a:lnTo>
                  <a:lnTo>
                    <a:pt x="373" y="167"/>
                  </a:lnTo>
                  <a:lnTo>
                    <a:pt x="372" y="150"/>
                  </a:lnTo>
                  <a:lnTo>
                    <a:pt x="370" y="134"/>
                  </a:lnTo>
                  <a:lnTo>
                    <a:pt x="365" y="118"/>
                  </a:lnTo>
                  <a:lnTo>
                    <a:pt x="358" y="102"/>
                  </a:lnTo>
                  <a:lnTo>
                    <a:pt x="350" y="87"/>
                  </a:lnTo>
                  <a:lnTo>
                    <a:pt x="341" y="74"/>
                  </a:lnTo>
                  <a:lnTo>
                    <a:pt x="329" y="60"/>
                  </a:lnTo>
                  <a:lnTo>
                    <a:pt x="318" y="49"/>
                  </a:lnTo>
                  <a:lnTo>
                    <a:pt x="304" y="38"/>
                  </a:lnTo>
                  <a:lnTo>
                    <a:pt x="289" y="29"/>
                  </a:lnTo>
                  <a:lnTo>
                    <a:pt x="274" y="20"/>
                  </a:lnTo>
                  <a:lnTo>
                    <a:pt x="258" y="13"/>
                  </a:lnTo>
                  <a:lnTo>
                    <a:pt x="241" y="7"/>
                  </a:lnTo>
                  <a:lnTo>
                    <a:pt x="222" y="4"/>
                  </a:lnTo>
                  <a:lnTo>
                    <a:pt x="204" y="1"/>
                  </a:lnTo>
                  <a:lnTo>
                    <a:pt x="184" y="0"/>
                  </a:lnTo>
                  <a:lnTo>
                    <a:pt x="166" y="1"/>
                  </a:lnTo>
                  <a:lnTo>
                    <a:pt x="147" y="4"/>
                  </a:lnTo>
                  <a:lnTo>
                    <a:pt x="130" y="7"/>
                  </a:lnTo>
                  <a:lnTo>
                    <a:pt x="113" y="13"/>
                  </a:lnTo>
                  <a:lnTo>
                    <a:pt x="97" y="20"/>
                  </a:lnTo>
                  <a:lnTo>
                    <a:pt x="82" y="29"/>
                  </a:lnTo>
                  <a:lnTo>
                    <a:pt x="67" y="38"/>
                  </a:lnTo>
                  <a:lnTo>
                    <a:pt x="54" y="49"/>
                  </a:lnTo>
                  <a:lnTo>
                    <a:pt x="43" y="60"/>
                  </a:lnTo>
                  <a:lnTo>
                    <a:pt x="31" y="74"/>
                  </a:lnTo>
                  <a:lnTo>
                    <a:pt x="22" y="87"/>
                  </a:lnTo>
                  <a:lnTo>
                    <a:pt x="15" y="102"/>
                  </a:lnTo>
                  <a:lnTo>
                    <a:pt x="8" y="118"/>
                  </a:lnTo>
                  <a:lnTo>
                    <a:pt x="4" y="134"/>
                  </a:lnTo>
                  <a:lnTo>
                    <a:pt x="1" y="150"/>
                  </a:lnTo>
                  <a:lnTo>
                    <a:pt x="0" y="167"/>
                  </a:lnTo>
                  <a:lnTo>
                    <a:pt x="1" y="185"/>
                  </a:lnTo>
                  <a:lnTo>
                    <a:pt x="4" y="202"/>
                  </a:lnTo>
                  <a:lnTo>
                    <a:pt x="8" y="218"/>
                  </a:lnTo>
                  <a:lnTo>
                    <a:pt x="15" y="234"/>
                  </a:lnTo>
                  <a:lnTo>
                    <a:pt x="22" y="249"/>
                  </a:lnTo>
                  <a:lnTo>
                    <a:pt x="31" y="263"/>
                  </a:lnTo>
                  <a:lnTo>
                    <a:pt x="43" y="277"/>
                  </a:lnTo>
                  <a:lnTo>
                    <a:pt x="54" y="288"/>
                  </a:lnTo>
                  <a:lnTo>
                    <a:pt x="67" y="300"/>
                  </a:lnTo>
                  <a:lnTo>
                    <a:pt x="82" y="309"/>
                  </a:lnTo>
                  <a:lnTo>
                    <a:pt x="97" y="317"/>
                  </a:lnTo>
                  <a:lnTo>
                    <a:pt x="113" y="325"/>
                  </a:lnTo>
                  <a:lnTo>
                    <a:pt x="130" y="330"/>
                  </a:lnTo>
                  <a:lnTo>
                    <a:pt x="147" y="334"/>
                  </a:lnTo>
                  <a:lnTo>
                    <a:pt x="166" y="337"/>
                  </a:lnTo>
                  <a:lnTo>
                    <a:pt x="184" y="338"/>
                  </a:lnTo>
                  <a:close/>
                </a:path>
              </a:pathLst>
            </a:custGeom>
            <a:solidFill>
              <a:srgbClr val="42FC2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2124" name="Freeform 12">
              <a:extLst>
                <a:ext uri="{FF2B5EF4-FFF2-40B4-BE49-F238E27FC236}">
                  <a16:creationId xmlns:a16="http://schemas.microsoft.com/office/drawing/2014/main" id="{0A6FAA14-7F87-9345-131D-82D150A6B0FD}"/>
                </a:ext>
              </a:extLst>
            </p:cNvPr>
            <p:cNvSpPr>
              <a:spLocks/>
            </p:cNvSpPr>
            <p:nvPr/>
          </p:nvSpPr>
          <p:spPr bwMode="auto">
            <a:xfrm>
              <a:off x="5764" y="2750"/>
              <a:ext cx="187" cy="172"/>
            </a:xfrm>
            <a:custGeom>
              <a:avLst/>
              <a:gdLst>
                <a:gd name="T0" fmla="*/ 204 w 373"/>
                <a:gd name="T1" fmla="*/ 344 h 345"/>
                <a:gd name="T2" fmla="*/ 241 w 373"/>
                <a:gd name="T3" fmla="*/ 337 h 345"/>
                <a:gd name="T4" fmla="*/ 274 w 373"/>
                <a:gd name="T5" fmla="*/ 324 h 345"/>
                <a:gd name="T6" fmla="*/ 304 w 373"/>
                <a:gd name="T7" fmla="*/ 306 h 345"/>
                <a:gd name="T8" fmla="*/ 330 w 373"/>
                <a:gd name="T9" fmla="*/ 281 h 345"/>
                <a:gd name="T10" fmla="*/ 350 w 373"/>
                <a:gd name="T11" fmla="*/ 255 h 345"/>
                <a:gd name="T12" fmla="*/ 365 w 373"/>
                <a:gd name="T13" fmla="*/ 224 h 345"/>
                <a:gd name="T14" fmla="*/ 372 w 373"/>
                <a:gd name="T15" fmla="*/ 189 h 345"/>
                <a:gd name="T16" fmla="*/ 372 w 373"/>
                <a:gd name="T17" fmla="*/ 155 h 345"/>
                <a:gd name="T18" fmla="*/ 365 w 373"/>
                <a:gd name="T19" fmla="*/ 121 h 345"/>
                <a:gd name="T20" fmla="*/ 350 w 373"/>
                <a:gd name="T21" fmla="*/ 90 h 345"/>
                <a:gd name="T22" fmla="*/ 330 w 373"/>
                <a:gd name="T23" fmla="*/ 63 h 345"/>
                <a:gd name="T24" fmla="*/ 304 w 373"/>
                <a:gd name="T25" fmla="*/ 39 h 345"/>
                <a:gd name="T26" fmla="*/ 274 w 373"/>
                <a:gd name="T27" fmla="*/ 21 h 345"/>
                <a:gd name="T28" fmla="*/ 241 w 373"/>
                <a:gd name="T29" fmla="*/ 8 h 345"/>
                <a:gd name="T30" fmla="*/ 204 w 373"/>
                <a:gd name="T31" fmla="*/ 1 h 345"/>
                <a:gd name="T32" fmla="*/ 166 w 373"/>
                <a:gd name="T33" fmla="*/ 1 h 345"/>
                <a:gd name="T34" fmla="*/ 130 w 373"/>
                <a:gd name="T35" fmla="*/ 8 h 345"/>
                <a:gd name="T36" fmla="*/ 97 w 373"/>
                <a:gd name="T37" fmla="*/ 21 h 345"/>
                <a:gd name="T38" fmla="*/ 67 w 373"/>
                <a:gd name="T39" fmla="*/ 39 h 345"/>
                <a:gd name="T40" fmla="*/ 43 w 373"/>
                <a:gd name="T41" fmla="*/ 63 h 345"/>
                <a:gd name="T42" fmla="*/ 22 w 373"/>
                <a:gd name="T43" fmla="*/ 90 h 345"/>
                <a:gd name="T44" fmla="*/ 8 w 373"/>
                <a:gd name="T45" fmla="*/ 121 h 345"/>
                <a:gd name="T46" fmla="*/ 1 w 373"/>
                <a:gd name="T47" fmla="*/ 155 h 345"/>
                <a:gd name="T48" fmla="*/ 1 w 373"/>
                <a:gd name="T49" fmla="*/ 189 h 345"/>
                <a:gd name="T50" fmla="*/ 8 w 373"/>
                <a:gd name="T51" fmla="*/ 224 h 345"/>
                <a:gd name="T52" fmla="*/ 22 w 373"/>
                <a:gd name="T53" fmla="*/ 255 h 345"/>
                <a:gd name="T54" fmla="*/ 43 w 373"/>
                <a:gd name="T55" fmla="*/ 281 h 345"/>
                <a:gd name="T56" fmla="*/ 67 w 373"/>
                <a:gd name="T57" fmla="*/ 306 h 345"/>
                <a:gd name="T58" fmla="*/ 97 w 373"/>
                <a:gd name="T59" fmla="*/ 324 h 345"/>
                <a:gd name="T60" fmla="*/ 130 w 373"/>
                <a:gd name="T61" fmla="*/ 337 h 345"/>
                <a:gd name="T62" fmla="*/ 166 w 373"/>
                <a:gd name="T63" fmla="*/ 344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3" h="345">
                  <a:moveTo>
                    <a:pt x="184" y="345"/>
                  </a:moveTo>
                  <a:lnTo>
                    <a:pt x="204" y="344"/>
                  </a:lnTo>
                  <a:lnTo>
                    <a:pt x="222" y="341"/>
                  </a:lnTo>
                  <a:lnTo>
                    <a:pt x="241" y="337"/>
                  </a:lnTo>
                  <a:lnTo>
                    <a:pt x="258" y="331"/>
                  </a:lnTo>
                  <a:lnTo>
                    <a:pt x="274" y="324"/>
                  </a:lnTo>
                  <a:lnTo>
                    <a:pt x="290" y="315"/>
                  </a:lnTo>
                  <a:lnTo>
                    <a:pt x="304" y="306"/>
                  </a:lnTo>
                  <a:lnTo>
                    <a:pt x="318" y="294"/>
                  </a:lnTo>
                  <a:lnTo>
                    <a:pt x="330" y="281"/>
                  </a:lnTo>
                  <a:lnTo>
                    <a:pt x="341" y="269"/>
                  </a:lnTo>
                  <a:lnTo>
                    <a:pt x="350" y="255"/>
                  </a:lnTo>
                  <a:lnTo>
                    <a:pt x="358" y="239"/>
                  </a:lnTo>
                  <a:lnTo>
                    <a:pt x="365" y="224"/>
                  </a:lnTo>
                  <a:lnTo>
                    <a:pt x="370" y="207"/>
                  </a:lnTo>
                  <a:lnTo>
                    <a:pt x="372" y="189"/>
                  </a:lnTo>
                  <a:lnTo>
                    <a:pt x="373" y="172"/>
                  </a:lnTo>
                  <a:lnTo>
                    <a:pt x="372" y="155"/>
                  </a:lnTo>
                  <a:lnTo>
                    <a:pt x="370" y="137"/>
                  </a:lnTo>
                  <a:lnTo>
                    <a:pt x="365" y="121"/>
                  </a:lnTo>
                  <a:lnTo>
                    <a:pt x="358" y="105"/>
                  </a:lnTo>
                  <a:lnTo>
                    <a:pt x="350" y="90"/>
                  </a:lnTo>
                  <a:lnTo>
                    <a:pt x="341" y="76"/>
                  </a:lnTo>
                  <a:lnTo>
                    <a:pt x="330" y="63"/>
                  </a:lnTo>
                  <a:lnTo>
                    <a:pt x="318" y="51"/>
                  </a:lnTo>
                  <a:lnTo>
                    <a:pt x="304" y="39"/>
                  </a:lnTo>
                  <a:lnTo>
                    <a:pt x="290" y="30"/>
                  </a:lnTo>
                  <a:lnTo>
                    <a:pt x="274" y="21"/>
                  </a:lnTo>
                  <a:lnTo>
                    <a:pt x="258" y="14"/>
                  </a:lnTo>
                  <a:lnTo>
                    <a:pt x="241" y="8"/>
                  </a:lnTo>
                  <a:lnTo>
                    <a:pt x="222" y="4"/>
                  </a:lnTo>
                  <a:lnTo>
                    <a:pt x="204" y="1"/>
                  </a:lnTo>
                  <a:lnTo>
                    <a:pt x="184" y="0"/>
                  </a:lnTo>
                  <a:lnTo>
                    <a:pt x="166" y="1"/>
                  </a:lnTo>
                  <a:lnTo>
                    <a:pt x="147" y="4"/>
                  </a:lnTo>
                  <a:lnTo>
                    <a:pt x="130" y="8"/>
                  </a:lnTo>
                  <a:lnTo>
                    <a:pt x="113" y="14"/>
                  </a:lnTo>
                  <a:lnTo>
                    <a:pt x="97" y="21"/>
                  </a:lnTo>
                  <a:lnTo>
                    <a:pt x="82" y="30"/>
                  </a:lnTo>
                  <a:lnTo>
                    <a:pt x="67" y="39"/>
                  </a:lnTo>
                  <a:lnTo>
                    <a:pt x="54" y="51"/>
                  </a:lnTo>
                  <a:lnTo>
                    <a:pt x="43" y="63"/>
                  </a:lnTo>
                  <a:lnTo>
                    <a:pt x="31" y="76"/>
                  </a:lnTo>
                  <a:lnTo>
                    <a:pt x="22" y="90"/>
                  </a:lnTo>
                  <a:lnTo>
                    <a:pt x="15" y="105"/>
                  </a:lnTo>
                  <a:lnTo>
                    <a:pt x="8" y="121"/>
                  </a:lnTo>
                  <a:lnTo>
                    <a:pt x="4" y="137"/>
                  </a:lnTo>
                  <a:lnTo>
                    <a:pt x="1" y="155"/>
                  </a:lnTo>
                  <a:lnTo>
                    <a:pt x="0" y="172"/>
                  </a:lnTo>
                  <a:lnTo>
                    <a:pt x="1" y="189"/>
                  </a:lnTo>
                  <a:lnTo>
                    <a:pt x="4" y="207"/>
                  </a:lnTo>
                  <a:lnTo>
                    <a:pt x="8" y="224"/>
                  </a:lnTo>
                  <a:lnTo>
                    <a:pt x="15" y="239"/>
                  </a:lnTo>
                  <a:lnTo>
                    <a:pt x="22" y="255"/>
                  </a:lnTo>
                  <a:lnTo>
                    <a:pt x="31" y="269"/>
                  </a:lnTo>
                  <a:lnTo>
                    <a:pt x="43" y="281"/>
                  </a:lnTo>
                  <a:lnTo>
                    <a:pt x="54" y="294"/>
                  </a:lnTo>
                  <a:lnTo>
                    <a:pt x="67" y="306"/>
                  </a:lnTo>
                  <a:lnTo>
                    <a:pt x="82" y="315"/>
                  </a:lnTo>
                  <a:lnTo>
                    <a:pt x="97" y="324"/>
                  </a:lnTo>
                  <a:lnTo>
                    <a:pt x="113" y="331"/>
                  </a:lnTo>
                  <a:lnTo>
                    <a:pt x="130" y="337"/>
                  </a:lnTo>
                  <a:lnTo>
                    <a:pt x="147" y="341"/>
                  </a:lnTo>
                  <a:lnTo>
                    <a:pt x="166" y="344"/>
                  </a:lnTo>
                  <a:lnTo>
                    <a:pt x="184" y="345"/>
                  </a:lnTo>
                  <a:close/>
                </a:path>
              </a:pathLst>
            </a:custGeom>
            <a:solidFill>
              <a:srgbClr val="FFEF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2125" name="Freeform 13">
              <a:extLst>
                <a:ext uri="{FF2B5EF4-FFF2-40B4-BE49-F238E27FC236}">
                  <a16:creationId xmlns:a16="http://schemas.microsoft.com/office/drawing/2014/main" id="{B83C43BA-E5F0-5A6D-1D56-2C71C7E22B9F}"/>
                </a:ext>
              </a:extLst>
            </p:cNvPr>
            <p:cNvSpPr>
              <a:spLocks/>
            </p:cNvSpPr>
            <p:nvPr/>
          </p:nvSpPr>
          <p:spPr bwMode="auto">
            <a:xfrm>
              <a:off x="5856" y="2984"/>
              <a:ext cx="68" cy="83"/>
            </a:xfrm>
            <a:custGeom>
              <a:avLst/>
              <a:gdLst>
                <a:gd name="T0" fmla="*/ 0 w 137"/>
                <a:gd name="T1" fmla="*/ 0 h 166"/>
                <a:gd name="T2" fmla="*/ 7 w 137"/>
                <a:gd name="T3" fmla="*/ 1 h 166"/>
                <a:gd name="T4" fmla="*/ 25 w 137"/>
                <a:gd name="T5" fmla="*/ 4 h 166"/>
                <a:gd name="T6" fmla="*/ 50 w 137"/>
                <a:gd name="T7" fmla="*/ 11 h 166"/>
                <a:gd name="T8" fmla="*/ 78 w 137"/>
                <a:gd name="T9" fmla="*/ 24 h 166"/>
                <a:gd name="T10" fmla="*/ 105 w 137"/>
                <a:gd name="T11" fmla="*/ 44 h 166"/>
                <a:gd name="T12" fmla="*/ 126 w 137"/>
                <a:gd name="T13" fmla="*/ 74 h 166"/>
                <a:gd name="T14" fmla="*/ 137 w 137"/>
                <a:gd name="T15" fmla="*/ 113 h 166"/>
                <a:gd name="T16" fmla="*/ 135 w 137"/>
                <a:gd name="T17" fmla="*/ 166 h 166"/>
                <a:gd name="T18" fmla="*/ 132 w 137"/>
                <a:gd name="T19" fmla="*/ 159 h 166"/>
                <a:gd name="T20" fmla="*/ 123 w 137"/>
                <a:gd name="T21" fmla="*/ 142 h 166"/>
                <a:gd name="T22" fmla="*/ 111 w 137"/>
                <a:gd name="T23" fmla="*/ 117 h 166"/>
                <a:gd name="T24" fmla="*/ 94 w 137"/>
                <a:gd name="T25" fmla="*/ 88 h 166"/>
                <a:gd name="T26" fmla="*/ 74 w 137"/>
                <a:gd name="T27" fmla="*/ 58 h 166"/>
                <a:gd name="T28" fmla="*/ 51 w 137"/>
                <a:gd name="T29" fmla="*/ 31 h 166"/>
                <a:gd name="T30" fmla="*/ 27 w 137"/>
                <a:gd name="T31" fmla="*/ 11 h 166"/>
                <a:gd name="T32" fmla="*/ 0 w 137"/>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7" h="166">
                  <a:moveTo>
                    <a:pt x="0" y="0"/>
                  </a:moveTo>
                  <a:lnTo>
                    <a:pt x="7" y="1"/>
                  </a:lnTo>
                  <a:lnTo>
                    <a:pt x="25" y="4"/>
                  </a:lnTo>
                  <a:lnTo>
                    <a:pt x="50" y="11"/>
                  </a:lnTo>
                  <a:lnTo>
                    <a:pt x="78" y="24"/>
                  </a:lnTo>
                  <a:lnTo>
                    <a:pt x="105" y="44"/>
                  </a:lnTo>
                  <a:lnTo>
                    <a:pt x="126" y="74"/>
                  </a:lnTo>
                  <a:lnTo>
                    <a:pt x="137" y="113"/>
                  </a:lnTo>
                  <a:lnTo>
                    <a:pt x="135" y="166"/>
                  </a:lnTo>
                  <a:lnTo>
                    <a:pt x="132" y="159"/>
                  </a:lnTo>
                  <a:lnTo>
                    <a:pt x="123" y="142"/>
                  </a:lnTo>
                  <a:lnTo>
                    <a:pt x="111" y="117"/>
                  </a:lnTo>
                  <a:lnTo>
                    <a:pt x="94" y="88"/>
                  </a:lnTo>
                  <a:lnTo>
                    <a:pt x="74" y="58"/>
                  </a:lnTo>
                  <a:lnTo>
                    <a:pt x="51" y="31"/>
                  </a:lnTo>
                  <a:lnTo>
                    <a:pt x="27" y="11"/>
                  </a:lnTo>
                  <a:lnTo>
                    <a:pt x="0" y="0"/>
                  </a:lnTo>
                  <a:close/>
                </a:path>
              </a:pathLst>
            </a:custGeom>
            <a:solidFill>
              <a:srgbClr val="A5FF2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2126" name="Freeform 14">
              <a:extLst>
                <a:ext uri="{FF2B5EF4-FFF2-40B4-BE49-F238E27FC236}">
                  <a16:creationId xmlns:a16="http://schemas.microsoft.com/office/drawing/2014/main" id="{D02E0ADE-4581-C5EC-51E2-4089485A4198}"/>
                </a:ext>
              </a:extLst>
            </p:cNvPr>
            <p:cNvSpPr>
              <a:spLocks/>
            </p:cNvSpPr>
            <p:nvPr/>
          </p:nvSpPr>
          <p:spPr bwMode="auto">
            <a:xfrm>
              <a:off x="5856" y="2769"/>
              <a:ext cx="68" cy="84"/>
            </a:xfrm>
            <a:custGeom>
              <a:avLst/>
              <a:gdLst>
                <a:gd name="T0" fmla="*/ 0 w 137"/>
                <a:gd name="T1" fmla="*/ 0 h 169"/>
                <a:gd name="T2" fmla="*/ 7 w 137"/>
                <a:gd name="T3" fmla="*/ 1 h 169"/>
                <a:gd name="T4" fmla="*/ 25 w 137"/>
                <a:gd name="T5" fmla="*/ 4 h 169"/>
                <a:gd name="T6" fmla="*/ 50 w 137"/>
                <a:gd name="T7" fmla="*/ 12 h 169"/>
                <a:gd name="T8" fmla="*/ 78 w 137"/>
                <a:gd name="T9" fmla="*/ 25 h 169"/>
                <a:gd name="T10" fmla="*/ 105 w 137"/>
                <a:gd name="T11" fmla="*/ 45 h 169"/>
                <a:gd name="T12" fmla="*/ 126 w 137"/>
                <a:gd name="T13" fmla="*/ 75 h 169"/>
                <a:gd name="T14" fmla="*/ 137 w 137"/>
                <a:gd name="T15" fmla="*/ 116 h 169"/>
                <a:gd name="T16" fmla="*/ 135 w 137"/>
                <a:gd name="T17" fmla="*/ 169 h 169"/>
                <a:gd name="T18" fmla="*/ 132 w 137"/>
                <a:gd name="T19" fmla="*/ 162 h 169"/>
                <a:gd name="T20" fmla="*/ 123 w 137"/>
                <a:gd name="T21" fmla="*/ 144 h 169"/>
                <a:gd name="T22" fmla="*/ 111 w 137"/>
                <a:gd name="T23" fmla="*/ 118 h 169"/>
                <a:gd name="T24" fmla="*/ 94 w 137"/>
                <a:gd name="T25" fmla="*/ 89 h 169"/>
                <a:gd name="T26" fmla="*/ 74 w 137"/>
                <a:gd name="T27" fmla="*/ 59 h 169"/>
                <a:gd name="T28" fmla="*/ 51 w 137"/>
                <a:gd name="T29" fmla="*/ 31 h 169"/>
                <a:gd name="T30" fmla="*/ 27 w 137"/>
                <a:gd name="T31" fmla="*/ 11 h 169"/>
                <a:gd name="T32" fmla="*/ 0 w 137"/>
                <a:gd name="T3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7" h="169">
                  <a:moveTo>
                    <a:pt x="0" y="0"/>
                  </a:moveTo>
                  <a:lnTo>
                    <a:pt x="7" y="1"/>
                  </a:lnTo>
                  <a:lnTo>
                    <a:pt x="25" y="4"/>
                  </a:lnTo>
                  <a:lnTo>
                    <a:pt x="50" y="12"/>
                  </a:lnTo>
                  <a:lnTo>
                    <a:pt x="78" y="25"/>
                  </a:lnTo>
                  <a:lnTo>
                    <a:pt x="105" y="45"/>
                  </a:lnTo>
                  <a:lnTo>
                    <a:pt x="126" y="75"/>
                  </a:lnTo>
                  <a:lnTo>
                    <a:pt x="137" y="116"/>
                  </a:lnTo>
                  <a:lnTo>
                    <a:pt x="135" y="169"/>
                  </a:lnTo>
                  <a:lnTo>
                    <a:pt x="132" y="162"/>
                  </a:lnTo>
                  <a:lnTo>
                    <a:pt x="123" y="144"/>
                  </a:lnTo>
                  <a:lnTo>
                    <a:pt x="111" y="118"/>
                  </a:lnTo>
                  <a:lnTo>
                    <a:pt x="94" y="89"/>
                  </a:lnTo>
                  <a:lnTo>
                    <a:pt x="74" y="59"/>
                  </a:lnTo>
                  <a:lnTo>
                    <a:pt x="51" y="31"/>
                  </a:lnTo>
                  <a:lnTo>
                    <a:pt x="27" y="11"/>
                  </a:lnTo>
                  <a:lnTo>
                    <a:pt x="0" y="0"/>
                  </a:lnTo>
                  <a:close/>
                </a:path>
              </a:pathLst>
            </a:custGeom>
            <a:solidFill>
              <a:srgbClr val="FFFF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2127" name="Freeform 15">
              <a:extLst>
                <a:ext uri="{FF2B5EF4-FFF2-40B4-BE49-F238E27FC236}">
                  <a16:creationId xmlns:a16="http://schemas.microsoft.com/office/drawing/2014/main" id="{E9E2AC9B-C912-F5F1-83F6-484F4AFF5885}"/>
                </a:ext>
              </a:extLst>
            </p:cNvPr>
            <p:cNvSpPr>
              <a:spLocks/>
            </p:cNvSpPr>
            <p:nvPr/>
          </p:nvSpPr>
          <p:spPr bwMode="auto">
            <a:xfrm>
              <a:off x="5856" y="2556"/>
              <a:ext cx="70" cy="84"/>
            </a:xfrm>
            <a:custGeom>
              <a:avLst/>
              <a:gdLst>
                <a:gd name="T0" fmla="*/ 0 w 141"/>
                <a:gd name="T1" fmla="*/ 0 h 167"/>
                <a:gd name="T2" fmla="*/ 7 w 141"/>
                <a:gd name="T3" fmla="*/ 1 h 167"/>
                <a:gd name="T4" fmla="*/ 26 w 141"/>
                <a:gd name="T5" fmla="*/ 4 h 167"/>
                <a:gd name="T6" fmla="*/ 51 w 141"/>
                <a:gd name="T7" fmla="*/ 10 h 167"/>
                <a:gd name="T8" fmla="*/ 80 w 141"/>
                <a:gd name="T9" fmla="*/ 24 h 167"/>
                <a:gd name="T10" fmla="*/ 106 w 141"/>
                <a:gd name="T11" fmla="*/ 44 h 167"/>
                <a:gd name="T12" fmla="*/ 128 w 141"/>
                <a:gd name="T13" fmla="*/ 74 h 167"/>
                <a:gd name="T14" fmla="*/ 141 w 141"/>
                <a:gd name="T15" fmla="*/ 114 h 167"/>
                <a:gd name="T16" fmla="*/ 140 w 141"/>
                <a:gd name="T17" fmla="*/ 167 h 167"/>
                <a:gd name="T18" fmla="*/ 137 w 141"/>
                <a:gd name="T19" fmla="*/ 160 h 167"/>
                <a:gd name="T20" fmla="*/ 129 w 141"/>
                <a:gd name="T21" fmla="*/ 143 h 167"/>
                <a:gd name="T22" fmla="*/ 115 w 141"/>
                <a:gd name="T23" fmla="*/ 118 h 167"/>
                <a:gd name="T24" fmla="*/ 99 w 141"/>
                <a:gd name="T25" fmla="*/ 88 h 167"/>
                <a:gd name="T26" fmla="*/ 79 w 141"/>
                <a:gd name="T27" fmla="*/ 58 h 167"/>
                <a:gd name="T28" fmla="*/ 54 w 141"/>
                <a:gd name="T29" fmla="*/ 31 h 167"/>
                <a:gd name="T30" fmla="*/ 28 w 141"/>
                <a:gd name="T31" fmla="*/ 10 h 167"/>
                <a:gd name="T32" fmla="*/ 0 w 141"/>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1" h="167">
                  <a:moveTo>
                    <a:pt x="0" y="0"/>
                  </a:moveTo>
                  <a:lnTo>
                    <a:pt x="7" y="1"/>
                  </a:lnTo>
                  <a:lnTo>
                    <a:pt x="26" y="4"/>
                  </a:lnTo>
                  <a:lnTo>
                    <a:pt x="51" y="10"/>
                  </a:lnTo>
                  <a:lnTo>
                    <a:pt x="80" y="24"/>
                  </a:lnTo>
                  <a:lnTo>
                    <a:pt x="106" y="44"/>
                  </a:lnTo>
                  <a:lnTo>
                    <a:pt x="128" y="74"/>
                  </a:lnTo>
                  <a:lnTo>
                    <a:pt x="141" y="114"/>
                  </a:lnTo>
                  <a:lnTo>
                    <a:pt x="140" y="167"/>
                  </a:lnTo>
                  <a:lnTo>
                    <a:pt x="137" y="160"/>
                  </a:lnTo>
                  <a:lnTo>
                    <a:pt x="129" y="143"/>
                  </a:lnTo>
                  <a:lnTo>
                    <a:pt x="115" y="118"/>
                  </a:lnTo>
                  <a:lnTo>
                    <a:pt x="99" y="88"/>
                  </a:lnTo>
                  <a:lnTo>
                    <a:pt x="79" y="58"/>
                  </a:lnTo>
                  <a:lnTo>
                    <a:pt x="54" y="31"/>
                  </a:lnTo>
                  <a:lnTo>
                    <a:pt x="28" y="10"/>
                  </a:lnTo>
                  <a:lnTo>
                    <a:pt x="0" y="0"/>
                  </a:lnTo>
                  <a:close/>
                </a:path>
              </a:pathLst>
            </a:custGeom>
            <a:solidFill>
              <a:srgbClr val="FF543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2128" name="Freeform 16">
              <a:extLst>
                <a:ext uri="{FF2B5EF4-FFF2-40B4-BE49-F238E27FC236}">
                  <a16:creationId xmlns:a16="http://schemas.microsoft.com/office/drawing/2014/main" id="{68972E7B-54DA-09E1-011F-767066966B03}"/>
                </a:ext>
              </a:extLst>
            </p:cNvPr>
            <p:cNvSpPr>
              <a:spLocks/>
            </p:cNvSpPr>
            <p:nvPr/>
          </p:nvSpPr>
          <p:spPr bwMode="auto">
            <a:xfrm>
              <a:off x="5755" y="2726"/>
              <a:ext cx="200" cy="82"/>
            </a:xfrm>
            <a:custGeom>
              <a:avLst/>
              <a:gdLst>
                <a:gd name="T0" fmla="*/ 0 w 398"/>
                <a:gd name="T1" fmla="*/ 163 h 164"/>
                <a:gd name="T2" fmla="*/ 4 w 398"/>
                <a:gd name="T3" fmla="*/ 163 h 164"/>
                <a:gd name="T4" fmla="*/ 17 w 398"/>
                <a:gd name="T5" fmla="*/ 164 h 164"/>
                <a:gd name="T6" fmla="*/ 37 w 398"/>
                <a:gd name="T7" fmla="*/ 164 h 164"/>
                <a:gd name="T8" fmla="*/ 61 w 398"/>
                <a:gd name="T9" fmla="*/ 161 h 164"/>
                <a:gd name="T10" fmla="*/ 87 w 398"/>
                <a:gd name="T11" fmla="*/ 157 h 164"/>
                <a:gd name="T12" fmla="*/ 116 w 398"/>
                <a:gd name="T13" fmla="*/ 146 h 164"/>
                <a:gd name="T14" fmla="*/ 145 w 398"/>
                <a:gd name="T15" fmla="*/ 131 h 164"/>
                <a:gd name="T16" fmla="*/ 171 w 398"/>
                <a:gd name="T17" fmla="*/ 108 h 164"/>
                <a:gd name="T18" fmla="*/ 172 w 398"/>
                <a:gd name="T19" fmla="*/ 107 h 164"/>
                <a:gd name="T20" fmla="*/ 177 w 398"/>
                <a:gd name="T21" fmla="*/ 103 h 164"/>
                <a:gd name="T22" fmla="*/ 184 w 398"/>
                <a:gd name="T23" fmla="*/ 96 h 164"/>
                <a:gd name="T24" fmla="*/ 192 w 398"/>
                <a:gd name="T25" fmla="*/ 88 h 164"/>
                <a:gd name="T26" fmla="*/ 204 w 398"/>
                <a:gd name="T27" fmla="*/ 77 h 164"/>
                <a:gd name="T28" fmla="*/ 216 w 398"/>
                <a:gd name="T29" fmla="*/ 67 h 164"/>
                <a:gd name="T30" fmla="*/ 231 w 398"/>
                <a:gd name="T31" fmla="*/ 55 h 164"/>
                <a:gd name="T32" fmla="*/ 247 w 398"/>
                <a:gd name="T33" fmla="*/ 45 h 164"/>
                <a:gd name="T34" fmla="*/ 263 w 398"/>
                <a:gd name="T35" fmla="*/ 36 h 164"/>
                <a:gd name="T36" fmla="*/ 282 w 398"/>
                <a:gd name="T37" fmla="*/ 27 h 164"/>
                <a:gd name="T38" fmla="*/ 300 w 398"/>
                <a:gd name="T39" fmla="*/ 20 h 164"/>
                <a:gd name="T40" fmla="*/ 320 w 398"/>
                <a:gd name="T41" fmla="*/ 15 h 164"/>
                <a:gd name="T42" fmla="*/ 339 w 398"/>
                <a:gd name="T43" fmla="*/ 13 h 164"/>
                <a:gd name="T44" fmla="*/ 359 w 398"/>
                <a:gd name="T45" fmla="*/ 14 h 164"/>
                <a:gd name="T46" fmla="*/ 379 w 398"/>
                <a:gd name="T47" fmla="*/ 20 h 164"/>
                <a:gd name="T48" fmla="*/ 398 w 398"/>
                <a:gd name="T49" fmla="*/ 29 h 164"/>
                <a:gd name="T50" fmla="*/ 396 w 398"/>
                <a:gd name="T51" fmla="*/ 29 h 164"/>
                <a:gd name="T52" fmla="*/ 391 w 398"/>
                <a:gd name="T53" fmla="*/ 27 h 164"/>
                <a:gd name="T54" fmla="*/ 383 w 398"/>
                <a:gd name="T55" fmla="*/ 25 h 164"/>
                <a:gd name="T56" fmla="*/ 372 w 398"/>
                <a:gd name="T57" fmla="*/ 22 h 164"/>
                <a:gd name="T58" fmla="*/ 359 w 398"/>
                <a:gd name="T59" fmla="*/ 20 h 164"/>
                <a:gd name="T60" fmla="*/ 343 w 398"/>
                <a:gd name="T61" fmla="*/ 16 h 164"/>
                <a:gd name="T62" fmla="*/ 326 w 398"/>
                <a:gd name="T63" fmla="*/ 13 h 164"/>
                <a:gd name="T64" fmla="*/ 307 w 398"/>
                <a:gd name="T65" fmla="*/ 9 h 164"/>
                <a:gd name="T66" fmla="*/ 289 w 398"/>
                <a:gd name="T67" fmla="*/ 6 h 164"/>
                <a:gd name="T68" fmla="*/ 268 w 398"/>
                <a:gd name="T69" fmla="*/ 3 h 164"/>
                <a:gd name="T70" fmla="*/ 248 w 398"/>
                <a:gd name="T71" fmla="*/ 1 h 164"/>
                <a:gd name="T72" fmla="*/ 228 w 398"/>
                <a:gd name="T73" fmla="*/ 0 h 164"/>
                <a:gd name="T74" fmla="*/ 208 w 398"/>
                <a:gd name="T75" fmla="*/ 0 h 164"/>
                <a:gd name="T76" fmla="*/ 189 w 398"/>
                <a:gd name="T77" fmla="*/ 0 h 164"/>
                <a:gd name="T78" fmla="*/ 170 w 398"/>
                <a:gd name="T79" fmla="*/ 2 h 164"/>
                <a:gd name="T80" fmla="*/ 154 w 398"/>
                <a:gd name="T81" fmla="*/ 6 h 164"/>
                <a:gd name="T82" fmla="*/ 147 w 398"/>
                <a:gd name="T83" fmla="*/ 6 h 164"/>
                <a:gd name="T84" fmla="*/ 130 w 398"/>
                <a:gd name="T85" fmla="*/ 9 h 164"/>
                <a:gd name="T86" fmla="*/ 105 w 398"/>
                <a:gd name="T87" fmla="*/ 15 h 164"/>
                <a:gd name="T88" fmla="*/ 76 w 398"/>
                <a:gd name="T89" fmla="*/ 28 h 164"/>
                <a:gd name="T90" fmla="*/ 48 w 398"/>
                <a:gd name="T91" fmla="*/ 46 h 164"/>
                <a:gd name="T92" fmla="*/ 23 w 398"/>
                <a:gd name="T93" fmla="*/ 74 h 164"/>
                <a:gd name="T94" fmla="*/ 6 w 398"/>
                <a:gd name="T95" fmla="*/ 113 h 164"/>
                <a:gd name="T96" fmla="*/ 0 w 398"/>
                <a:gd name="T97" fmla="*/ 16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8" h="164">
                  <a:moveTo>
                    <a:pt x="0" y="163"/>
                  </a:moveTo>
                  <a:lnTo>
                    <a:pt x="4" y="163"/>
                  </a:lnTo>
                  <a:lnTo>
                    <a:pt x="17" y="164"/>
                  </a:lnTo>
                  <a:lnTo>
                    <a:pt x="37" y="164"/>
                  </a:lnTo>
                  <a:lnTo>
                    <a:pt x="61" y="161"/>
                  </a:lnTo>
                  <a:lnTo>
                    <a:pt x="87" y="157"/>
                  </a:lnTo>
                  <a:lnTo>
                    <a:pt x="116" y="146"/>
                  </a:lnTo>
                  <a:lnTo>
                    <a:pt x="145" y="131"/>
                  </a:lnTo>
                  <a:lnTo>
                    <a:pt x="171" y="108"/>
                  </a:lnTo>
                  <a:lnTo>
                    <a:pt x="172" y="107"/>
                  </a:lnTo>
                  <a:lnTo>
                    <a:pt x="177" y="103"/>
                  </a:lnTo>
                  <a:lnTo>
                    <a:pt x="184" y="96"/>
                  </a:lnTo>
                  <a:lnTo>
                    <a:pt x="192" y="88"/>
                  </a:lnTo>
                  <a:lnTo>
                    <a:pt x="204" y="77"/>
                  </a:lnTo>
                  <a:lnTo>
                    <a:pt x="216" y="67"/>
                  </a:lnTo>
                  <a:lnTo>
                    <a:pt x="231" y="55"/>
                  </a:lnTo>
                  <a:lnTo>
                    <a:pt x="247" y="45"/>
                  </a:lnTo>
                  <a:lnTo>
                    <a:pt x="263" y="36"/>
                  </a:lnTo>
                  <a:lnTo>
                    <a:pt x="282" y="27"/>
                  </a:lnTo>
                  <a:lnTo>
                    <a:pt x="300" y="20"/>
                  </a:lnTo>
                  <a:lnTo>
                    <a:pt x="320" y="15"/>
                  </a:lnTo>
                  <a:lnTo>
                    <a:pt x="339" y="13"/>
                  </a:lnTo>
                  <a:lnTo>
                    <a:pt x="359" y="14"/>
                  </a:lnTo>
                  <a:lnTo>
                    <a:pt x="379" y="20"/>
                  </a:lnTo>
                  <a:lnTo>
                    <a:pt x="398" y="29"/>
                  </a:lnTo>
                  <a:lnTo>
                    <a:pt x="396" y="29"/>
                  </a:lnTo>
                  <a:lnTo>
                    <a:pt x="391" y="27"/>
                  </a:lnTo>
                  <a:lnTo>
                    <a:pt x="383" y="25"/>
                  </a:lnTo>
                  <a:lnTo>
                    <a:pt x="372" y="22"/>
                  </a:lnTo>
                  <a:lnTo>
                    <a:pt x="359" y="20"/>
                  </a:lnTo>
                  <a:lnTo>
                    <a:pt x="343" y="16"/>
                  </a:lnTo>
                  <a:lnTo>
                    <a:pt x="326" y="13"/>
                  </a:lnTo>
                  <a:lnTo>
                    <a:pt x="307" y="9"/>
                  </a:lnTo>
                  <a:lnTo>
                    <a:pt x="289" y="6"/>
                  </a:lnTo>
                  <a:lnTo>
                    <a:pt x="268" y="3"/>
                  </a:lnTo>
                  <a:lnTo>
                    <a:pt x="248" y="1"/>
                  </a:lnTo>
                  <a:lnTo>
                    <a:pt x="228" y="0"/>
                  </a:lnTo>
                  <a:lnTo>
                    <a:pt x="208" y="0"/>
                  </a:lnTo>
                  <a:lnTo>
                    <a:pt x="189" y="0"/>
                  </a:lnTo>
                  <a:lnTo>
                    <a:pt x="170" y="2"/>
                  </a:lnTo>
                  <a:lnTo>
                    <a:pt x="154" y="6"/>
                  </a:lnTo>
                  <a:lnTo>
                    <a:pt x="147" y="6"/>
                  </a:lnTo>
                  <a:lnTo>
                    <a:pt x="130" y="9"/>
                  </a:lnTo>
                  <a:lnTo>
                    <a:pt x="105" y="15"/>
                  </a:lnTo>
                  <a:lnTo>
                    <a:pt x="76" y="28"/>
                  </a:lnTo>
                  <a:lnTo>
                    <a:pt x="48" y="46"/>
                  </a:lnTo>
                  <a:lnTo>
                    <a:pt x="23" y="74"/>
                  </a:lnTo>
                  <a:lnTo>
                    <a:pt x="6" y="113"/>
                  </a:lnTo>
                  <a:lnTo>
                    <a:pt x="0" y="163"/>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2129" name="Freeform 17">
              <a:extLst>
                <a:ext uri="{FF2B5EF4-FFF2-40B4-BE49-F238E27FC236}">
                  <a16:creationId xmlns:a16="http://schemas.microsoft.com/office/drawing/2014/main" id="{501C0332-439A-70FB-D4B7-2F41B9F450C3}"/>
                </a:ext>
              </a:extLst>
            </p:cNvPr>
            <p:cNvSpPr>
              <a:spLocks/>
            </p:cNvSpPr>
            <p:nvPr/>
          </p:nvSpPr>
          <p:spPr bwMode="auto">
            <a:xfrm>
              <a:off x="5770" y="2735"/>
              <a:ext cx="132" cy="37"/>
            </a:xfrm>
            <a:custGeom>
              <a:avLst/>
              <a:gdLst>
                <a:gd name="T0" fmla="*/ 0 w 263"/>
                <a:gd name="T1" fmla="*/ 48 h 75"/>
                <a:gd name="T2" fmla="*/ 146 w 263"/>
                <a:gd name="T3" fmla="*/ 75 h 75"/>
                <a:gd name="T4" fmla="*/ 263 w 263"/>
                <a:gd name="T5" fmla="*/ 3 h 75"/>
                <a:gd name="T6" fmla="*/ 261 w 263"/>
                <a:gd name="T7" fmla="*/ 3 h 75"/>
                <a:gd name="T8" fmla="*/ 253 w 263"/>
                <a:gd name="T9" fmla="*/ 1 h 75"/>
                <a:gd name="T10" fmla="*/ 241 w 263"/>
                <a:gd name="T11" fmla="*/ 1 h 75"/>
                <a:gd name="T12" fmla="*/ 226 w 263"/>
                <a:gd name="T13" fmla="*/ 0 h 75"/>
                <a:gd name="T14" fmla="*/ 208 w 263"/>
                <a:gd name="T15" fmla="*/ 0 h 75"/>
                <a:gd name="T16" fmla="*/ 187 w 263"/>
                <a:gd name="T17" fmla="*/ 0 h 75"/>
                <a:gd name="T18" fmla="*/ 165 w 263"/>
                <a:gd name="T19" fmla="*/ 0 h 75"/>
                <a:gd name="T20" fmla="*/ 142 w 263"/>
                <a:gd name="T21" fmla="*/ 1 h 75"/>
                <a:gd name="T22" fmla="*/ 118 w 263"/>
                <a:gd name="T23" fmla="*/ 3 h 75"/>
                <a:gd name="T24" fmla="*/ 95 w 263"/>
                <a:gd name="T25" fmla="*/ 5 h 75"/>
                <a:gd name="T26" fmla="*/ 73 w 263"/>
                <a:gd name="T27" fmla="*/ 10 h 75"/>
                <a:gd name="T28" fmla="*/ 53 w 263"/>
                <a:gd name="T29" fmla="*/ 14 h 75"/>
                <a:gd name="T30" fmla="*/ 34 w 263"/>
                <a:gd name="T31" fmla="*/ 20 h 75"/>
                <a:gd name="T32" fmla="*/ 19 w 263"/>
                <a:gd name="T33" fmla="*/ 28 h 75"/>
                <a:gd name="T34" fmla="*/ 8 w 263"/>
                <a:gd name="T35" fmla="*/ 36 h 75"/>
                <a:gd name="T36" fmla="*/ 0 w 263"/>
                <a:gd name="T37" fmla="*/ 4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3" h="75">
                  <a:moveTo>
                    <a:pt x="0" y="48"/>
                  </a:moveTo>
                  <a:lnTo>
                    <a:pt x="146" y="75"/>
                  </a:lnTo>
                  <a:lnTo>
                    <a:pt x="263" y="3"/>
                  </a:lnTo>
                  <a:lnTo>
                    <a:pt x="261" y="3"/>
                  </a:lnTo>
                  <a:lnTo>
                    <a:pt x="253" y="1"/>
                  </a:lnTo>
                  <a:lnTo>
                    <a:pt x="241" y="1"/>
                  </a:lnTo>
                  <a:lnTo>
                    <a:pt x="226" y="0"/>
                  </a:lnTo>
                  <a:lnTo>
                    <a:pt x="208" y="0"/>
                  </a:lnTo>
                  <a:lnTo>
                    <a:pt x="187" y="0"/>
                  </a:lnTo>
                  <a:lnTo>
                    <a:pt x="165" y="0"/>
                  </a:lnTo>
                  <a:lnTo>
                    <a:pt x="142" y="1"/>
                  </a:lnTo>
                  <a:lnTo>
                    <a:pt x="118" y="3"/>
                  </a:lnTo>
                  <a:lnTo>
                    <a:pt x="95" y="5"/>
                  </a:lnTo>
                  <a:lnTo>
                    <a:pt x="73" y="10"/>
                  </a:lnTo>
                  <a:lnTo>
                    <a:pt x="53" y="14"/>
                  </a:lnTo>
                  <a:lnTo>
                    <a:pt x="34" y="20"/>
                  </a:lnTo>
                  <a:lnTo>
                    <a:pt x="19" y="28"/>
                  </a:lnTo>
                  <a:lnTo>
                    <a:pt x="8" y="36"/>
                  </a:lnTo>
                  <a:lnTo>
                    <a:pt x="0" y="48"/>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2130" name="Freeform 18">
              <a:extLst>
                <a:ext uri="{FF2B5EF4-FFF2-40B4-BE49-F238E27FC236}">
                  <a16:creationId xmlns:a16="http://schemas.microsoft.com/office/drawing/2014/main" id="{7449FB67-10A0-96A9-5849-92968DEE31C6}"/>
                </a:ext>
              </a:extLst>
            </p:cNvPr>
            <p:cNvSpPr>
              <a:spLocks/>
            </p:cNvSpPr>
            <p:nvPr/>
          </p:nvSpPr>
          <p:spPr bwMode="auto">
            <a:xfrm>
              <a:off x="5754" y="2731"/>
              <a:ext cx="220" cy="84"/>
            </a:xfrm>
            <a:custGeom>
              <a:avLst/>
              <a:gdLst>
                <a:gd name="T0" fmla="*/ 0 w 439"/>
                <a:gd name="T1" fmla="*/ 158 h 169"/>
                <a:gd name="T2" fmla="*/ 1 w 439"/>
                <a:gd name="T3" fmla="*/ 158 h 169"/>
                <a:gd name="T4" fmla="*/ 4 w 439"/>
                <a:gd name="T5" fmla="*/ 160 h 169"/>
                <a:gd name="T6" fmla="*/ 10 w 439"/>
                <a:gd name="T7" fmla="*/ 162 h 169"/>
                <a:gd name="T8" fmla="*/ 18 w 439"/>
                <a:gd name="T9" fmla="*/ 164 h 169"/>
                <a:gd name="T10" fmla="*/ 27 w 439"/>
                <a:gd name="T11" fmla="*/ 166 h 169"/>
                <a:gd name="T12" fmla="*/ 39 w 439"/>
                <a:gd name="T13" fmla="*/ 167 h 169"/>
                <a:gd name="T14" fmla="*/ 51 w 439"/>
                <a:gd name="T15" fmla="*/ 169 h 169"/>
                <a:gd name="T16" fmla="*/ 65 w 439"/>
                <a:gd name="T17" fmla="*/ 167 h 169"/>
                <a:gd name="T18" fmla="*/ 80 w 439"/>
                <a:gd name="T19" fmla="*/ 166 h 169"/>
                <a:gd name="T20" fmla="*/ 96 w 439"/>
                <a:gd name="T21" fmla="*/ 163 h 169"/>
                <a:gd name="T22" fmla="*/ 112 w 439"/>
                <a:gd name="T23" fmla="*/ 157 h 169"/>
                <a:gd name="T24" fmla="*/ 130 w 439"/>
                <a:gd name="T25" fmla="*/ 149 h 169"/>
                <a:gd name="T26" fmla="*/ 148 w 439"/>
                <a:gd name="T27" fmla="*/ 137 h 169"/>
                <a:gd name="T28" fmla="*/ 166 w 439"/>
                <a:gd name="T29" fmla="*/ 124 h 169"/>
                <a:gd name="T30" fmla="*/ 185 w 439"/>
                <a:gd name="T31" fmla="*/ 106 h 169"/>
                <a:gd name="T32" fmla="*/ 203 w 439"/>
                <a:gd name="T33" fmla="*/ 84 h 169"/>
                <a:gd name="T34" fmla="*/ 206 w 439"/>
                <a:gd name="T35" fmla="*/ 83 h 169"/>
                <a:gd name="T36" fmla="*/ 210 w 439"/>
                <a:gd name="T37" fmla="*/ 77 h 169"/>
                <a:gd name="T38" fmla="*/ 219 w 439"/>
                <a:gd name="T39" fmla="*/ 71 h 169"/>
                <a:gd name="T40" fmla="*/ 231 w 439"/>
                <a:gd name="T41" fmla="*/ 62 h 169"/>
                <a:gd name="T42" fmla="*/ 245 w 439"/>
                <a:gd name="T43" fmla="*/ 53 h 169"/>
                <a:gd name="T44" fmla="*/ 261 w 439"/>
                <a:gd name="T45" fmla="*/ 43 h 169"/>
                <a:gd name="T46" fmla="*/ 278 w 439"/>
                <a:gd name="T47" fmla="*/ 34 h 169"/>
                <a:gd name="T48" fmla="*/ 296 w 439"/>
                <a:gd name="T49" fmla="*/ 26 h 169"/>
                <a:gd name="T50" fmla="*/ 316 w 439"/>
                <a:gd name="T51" fmla="*/ 20 h 169"/>
                <a:gd name="T52" fmla="*/ 336 w 439"/>
                <a:gd name="T53" fmla="*/ 15 h 169"/>
                <a:gd name="T54" fmla="*/ 355 w 439"/>
                <a:gd name="T55" fmla="*/ 15 h 169"/>
                <a:gd name="T56" fmla="*/ 375 w 439"/>
                <a:gd name="T57" fmla="*/ 19 h 169"/>
                <a:gd name="T58" fmla="*/ 393 w 439"/>
                <a:gd name="T59" fmla="*/ 26 h 169"/>
                <a:gd name="T60" fmla="*/ 410 w 439"/>
                <a:gd name="T61" fmla="*/ 39 h 169"/>
                <a:gd name="T62" fmla="*/ 425 w 439"/>
                <a:gd name="T63" fmla="*/ 59 h 169"/>
                <a:gd name="T64" fmla="*/ 439 w 439"/>
                <a:gd name="T65" fmla="*/ 84 h 169"/>
                <a:gd name="T66" fmla="*/ 439 w 439"/>
                <a:gd name="T67" fmla="*/ 82 h 169"/>
                <a:gd name="T68" fmla="*/ 437 w 439"/>
                <a:gd name="T69" fmla="*/ 76 h 169"/>
                <a:gd name="T70" fmla="*/ 433 w 439"/>
                <a:gd name="T71" fmla="*/ 68 h 169"/>
                <a:gd name="T72" fmla="*/ 429 w 439"/>
                <a:gd name="T73" fmla="*/ 58 h 169"/>
                <a:gd name="T74" fmla="*/ 423 w 439"/>
                <a:gd name="T75" fmla="*/ 46 h 169"/>
                <a:gd name="T76" fmla="*/ 414 w 439"/>
                <a:gd name="T77" fmla="*/ 35 h 169"/>
                <a:gd name="T78" fmla="*/ 404 w 439"/>
                <a:gd name="T79" fmla="*/ 23 h 169"/>
                <a:gd name="T80" fmla="*/ 391 w 439"/>
                <a:gd name="T81" fmla="*/ 14 h 169"/>
                <a:gd name="T82" fmla="*/ 375 w 439"/>
                <a:gd name="T83" fmla="*/ 6 h 169"/>
                <a:gd name="T84" fmla="*/ 356 w 439"/>
                <a:gd name="T85" fmla="*/ 1 h 169"/>
                <a:gd name="T86" fmla="*/ 336 w 439"/>
                <a:gd name="T87" fmla="*/ 0 h 169"/>
                <a:gd name="T88" fmla="*/ 310 w 439"/>
                <a:gd name="T89" fmla="*/ 5 h 169"/>
                <a:gd name="T90" fmla="*/ 283 w 439"/>
                <a:gd name="T91" fmla="*/ 14 h 169"/>
                <a:gd name="T92" fmla="*/ 252 w 439"/>
                <a:gd name="T93" fmla="*/ 30 h 169"/>
                <a:gd name="T94" fmla="*/ 216 w 439"/>
                <a:gd name="T95" fmla="*/ 52 h 169"/>
                <a:gd name="T96" fmla="*/ 177 w 439"/>
                <a:gd name="T97" fmla="*/ 83 h 169"/>
                <a:gd name="T98" fmla="*/ 172 w 439"/>
                <a:gd name="T99" fmla="*/ 88 h 169"/>
                <a:gd name="T100" fmla="*/ 160 w 439"/>
                <a:gd name="T101" fmla="*/ 99 h 169"/>
                <a:gd name="T102" fmla="*/ 141 w 439"/>
                <a:gd name="T103" fmla="*/ 115 h 169"/>
                <a:gd name="T104" fmla="*/ 117 w 439"/>
                <a:gd name="T105" fmla="*/ 134 h 169"/>
                <a:gd name="T106" fmla="*/ 89 w 439"/>
                <a:gd name="T107" fmla="*/ 150 h 169"/>
                <a:gd name="T108" fmla="*/ 59 w 439"/>
                <a:gd name="T109" fmla="*/ 160 h 169"/>
                <a:gd name="T110" fmla="*/ 29 w 439"/>
                <a:gd name="T111" fmla="*/ 165 h 169"/>
                <a:gd name="T112" fmla="*/ 0 w 439"/>
                <a:gd name="T113" fmla="*/ 158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39" h="169">
                  <a:moveTo>
                    <a:pt x="0" y="158"/>
                  </a:moveTo>
                  <a:lnTo>
                    <a:pt x="1" y="158"/>
                  </a:lnTo>
                  <a:lnTo>
                    <a:pt x="4" y="160"/>
                  </a:lnTo>
                  <a:lnTo>
                    <a:pt x="10" y="162"/>
                  </a:lnTo>
                  <a:lnTo>
                    <a:pt x="18" y="164"/>
                  </a:lnTo>
                  <a:lnTo>
                    <a:pt x="27" y="166"/>
                  </a:lnTo>
                  <a:lnTo>
                    <a:pt x="39" y="167"/>
                  </a:lnTo>
                  <a:lnTo>
                    <a:pt x="51" y="169"/>
                  </a:lnTo>
                  <a:lnTo>
                    <a:pt x="65" y="167"/>
                  </a:lnTo>
                  <a:lnTo>
                    <a:pt x="80" y="166"/>
                  </a:lnTo>
                  <a:lnTo>
                    <a:pt x="96" y="163"/>
                  </a:lnTo>
                  <a:lnTo>
                    <a:pt x="112" y="157"/>
                  </a:lnTo>
                  <a:lnTo>
                    <a:pt x="130" y="149"/>
                  </a:lnTo>
                  <a:lnTo>
                    <a:pt x="148" y="137"/>
                  </a:lnTo>
                  <a:lnTo>
                    <a:pt x="166" y="124"/>
                  </a:lnTo>
                  <a:lnTo>
                    <a:pt x="185" y="106"/>
                  </a:lnTo>
                  <a:lnTo>
                    <a:pt x="203" y="84"/>
                  </a:lnTo>
                  <a:lnTo>
                    <a:pt x="206" y="83"/>
                  </a:lnTo>
                  <a:lnTo>
                    <a:pt x="210" y="77"/>
                  </a:lnTo>
                  <a:lnTo>
                    <a:pt x="219" y="71"/>
                  </a:lnTo>
                  <a:lnTo>
                    <a:pt x="231" y="62"/>
                  </a:lnTo>
                  <a:lnTo>
                    <a:pt x="245" y="53"/>
                  </a:lnTo>
                  <a:lnTo>
                    <a:pt x="261" y="43"/>
                  </a:lnTo>
                  <a:lnTo>
                    <a:pt x="278" y="34"/>
                  </a:lnTo>
                  <a:lnTo>
                    <a:pt x="296" y="26"/>
                  </a:lnTo>
                  <a:lnTo>
                    <a:pt x="316" y="20"/>
                  </a:lnTo>
                  <a:lnTo>
                    <a:pt x="336" y="15"/>
                  </a:lnTo>
                  <a:lnTo>
                    <a:pt x="355" y="15"/>
                  </a:lnTo>
                  <a:lnTo>
                    <a:pt x="375" y="19"/>
                  </a:lnTo>
                  <a:lnTo>
                    <a:pt x="393" y="26"/>
                  </a:lnTo>
                  <a:lnTo>
                    <a:pt x="410" y="39"/>
                  </a:lnTo>
                  <a:lnTo>
                    <a:pt x="425" y="59"/>
                  </a:lnTo>
                  <a:lnTo>
                    <a:pt x="439" y="84"/>
                  </a:lnTo>
                  <a:lnTo>
                    <a:pt x="439" y="82"/>
                  </a:lnTo>
                  <a:lnTo>
                    <a:pt x="437" y="76"/>
                  </a:lnTo>
                  <a:lnTo>
                    <a:pt x="433" y="68"/>
                  </a:lnTo>
                  <a:lnTo>
                    <a:pt x="429" y="58"/>
                  </a:lnTo>
                  <a:lnTo>
                    <a:pt x="423" y="46"/>
                  </a:lnTo>
                  <a:lnTo>
                    <a:pt x="414" y="35"/>
                  </a:lnTo>
                  <a:lnTo>
                    <a:pt x="404" y="23"/>
                  </a:lnTo>
                  <a:lnTo>
                    <a:pt x="391" y="14"/>
                  </a:lnTo>
                  <a:lnTo>
                    <a:pt x="375" y="6"/>
                  </a:lnTo>
                  <a:lnTo>
                    <a:pt x="356" y="1"/>
                  </a:lnTo>
                  <a:lnTo>
                    <a:pt x="336" y="0"/>
                  </a:lnTo>
                  <a:lnTo>
                    <a:pt x="310" y="5"/>
                  </a:lnTo>
                  <a:lnTo>
                    <a:pt x="283" y="14"/>
                  </a:lnTo>
                  <a:lnTo>
                    <a:pt x="252" y="30"/>
                  </a:lnTo>
                  <a:lnTo>
                    <a:pt x="216" y="52"/>
                  </a:lnTo>
                  <a:lnTo>
                    <a:pt x="177" y="83"/>
                  </a:lnTo>
                  <a:lnTo>
                    <a:pt x="172" y="88"/>
                  </a:lnTo>
                  <a:lnTo>
                    <a:pt x="160" y="99"/>
                  </a:lnTo>
                  <a:lnTo>
                    <a:pt x="141" y="115"/>
                  </a:lnTo>
                  <a:lnTo>
                    <a:pt x="117" y="134"/>
                  </a:lnTo>
                  <a:lnTo>
                    <a:pt x="89" y="150"/>
                  </a:lnTo>
                  <a:lnTo>
                    <a:pt x="59" y="160"/>
                  </a:lnTo>
                  <a:lnTo>
                    <a:pt x="29" y="165"/>
                  </a:lnTo>
                  <a:lnTo>
                    <a:pt x="0" y="1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2131" name="Freeform 19">
              <a:extLst>
                <a:ext uri="{FF2B5EF4-FFF2-40B4-BE49-F238E27FC236}">
                  <a16:creationId xmlns:a16="http://schemas.microsoft.com/office/drawing/2014/main" id="{38721BB5-94E1-261D-45D2-5A0F725C9A7A}"/>
                </a:ext>
              </a:extLst>
            </p:cNvPr>
            <p:cNvSpPr>
              <a:spLocks/>
            </p:cNvSpPr>
            <p:nvPr/>
          </p:nvSpPr>
          <p:spPr bwMode="auto">
            <a:xfrm>
              <a:off x="5848" y="2723"/>
              <a:ext cx="83" cy="6"/>
            </a:xfrm>
            <a:custGeom>
              <a:avLst/>
              <a:gdLst>
                <a:gd name="T0" fmla="*/ 166 w 166"/>
                <a:gd name="T1" fmla="*/ 13 h 13"/>
                <a:gd name="T2" fmla="*/ 161 w 166"/>
                <a:gd name="T3" fmla="*/ 12 h 13"/>
                <a:gd name="T4" fmla="*/ 146 w 166"/>
                <a:gd name="T5" fmla="*/ 9 h 13"/>
                <a:gd name="T6" fmla="*/ 127 w 166"/>
                <a:gd name="T7" fmla="*/ 7 h 13"/>
                <a:gd name="T8" fmla="*/ 101 w 166"/>
                <a:gd name="T9" fmla="*/ 5 h 13"/>
                <a:gd name="T10" fmla="*/ 74 w 166"/>
                <a:gd name="T11" fmla="*/ 2 h 13"/>
                <a:gd name="T12" fmla="*/ 46 w 166"/>
                <a:gd name="T13" fmla="*/ 0 h 13"/>
                <a:gd name="T14" fmla="*/ 21 w 166"/>
                <a:gd name="T15" fmla="*/ 1 h 13"/>
                <a:gd name="T16" fmla="*/ 0 w 166"/>
                <a:gd name="T17" fmla="*/ 4 h 13"/>
                <a:gd name="T18" fmla="*/ 7 w 166"/>
                <a:gd name="T19" fmla="*/ 4 h 13"/>
                <a:gd name="T20" fmla="*/ 25 w 166"/>
                <a:gd name="T21" fmla="*/ 5 h 13"/>
                <a:gd name="T22" fmla="*/ 51 w 166"/>
                <a:gd name="T23" fmla="*/ 7 h 13"/>
                <a:gd name="T24" fmla="*/ 80 w 166"/>
                <a:gd name="T25" fmla="*/ 8 h 13"/>
                <a:gd name="T26" fmla="*/ 109 w 166"/>
                <a:gd name="T27" fmla="*/ 10 h 13"/>
                <a:gd name="T28" fmla="*/ 137 w 166"/>
                <a:gd name="T29" fmla="*/ 12 h 13"/>
                <a:gd name="T30" fmla="*/ 157 w 166"/>
                <a:gd name="T31" fmla="*/ 13 h 13"/>
                <a:gd name="T32" fmla="*/ 166 w 166"/>
                <a:gd name="T33"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3">
                  <a:moveTo>
                    <a:pt x="166" y="13"/>
                  </a:moveTo>
                  <a:lnTo>
                    <a:pt x="161" y="12"/>
                  </a:lnTo>
                  <a:lnTo>
                    <a:pt x="146" y="9"/>
                  </a:lnTo>
                  <a:lnTo>
                    <a:pt x="127" y="7"/>
                  </a:lnTo>
                  <a:lnTo>
                    <a:pt x="101" y="5"/>
                  </a:lnTo>
                  <a:lnTo>
                    <a:pt x="74" y="2"/>
                  </a:lnTo>
                  <a:lnTo>
                    <a:pt x="46" y="0"/>
                  </a:lnTo>
                  <a:lnTo>
                    <a:pt x="21" y="1"/>
                  </a:lnTo>
                  <a:lnTo>
                    <a:pt x="0" y="4"/>
                  </a:lnTo>
                  <a:lnTo>
                    <a:pt x="7" y="4"/>
                  </a:lnTo>
                  <a:lnTo>
                    <a:pt x="25" y="5"/>
                  </a:lnTo>
                  <a:lnTo>
                    <a:pt x="51" y="7"/>
                  </a:lnTo>
                  <a:lnTo>
                    <a:pt x="80" y="8"/>
                  </a:lnTo>
                  <a:lnTo>
                    <a:pt x="109" y="10"/>
                  </a:lnTo>
                  <a:lnTo>
                    <a:pt x="137" y="12"/>
                  </a:lnTo>
                  <a:lnTo>
                    <a:pt x="157" y="13"/>
                  </a:lnTo>
                  <a:lnTo>
                    <a:pt x="166"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2132" name="Freeform 20">
              <a:extLst>
                <a:ext uri="{FF2B5EF4-FFF2-40B4-BE49-F238E27FC236}">
                  <a16:creationId xmlns:a16="http://schemas.microsoft.com/office/drawing/2014/main" id="{C9C0ABFE-E4EF-6DD5-EAA1-21F40A9DC47C}"/>
                </a:ext>
              </a:extLst>
            </p:cNvPr>
            <p:cNvSpPr>
              <a:spLocks/>
            </p:cNvSpPr>
            <p:nvPr/>
          </p:nvSpPr>
          <p:spPr bwMode="auto">
            <a:xfrm>
              <a:off x="5755" y="2722"/>
              <a:ext cx="80" cy="85"/>
            </a:xfrm>
            <a:custGeom>
              <a:avLst/>
              <a:gdLst>
                <a:gd name="T0" fmla="*/ 159 w 159"/>
                <a:gd name="T1" fmla="*/ 0 h 171"/>
                <a:gd name="T2" fmla="*/ 151 w 159"/>
                <a:gd name="T3" fmla="*/ 0 h 171"/>
                <a:gd name="T4" fmla="*/ 131 w 159"/>
                <a:gd name="T5" fmla="*/ 3 h 171"/>
                <a:gd name="T6" fmla="*/ 103 w 159"/>
                <a:gd name="T7" fmla="*/ 10 h 171"/>
                <a:gd name="T8" fmla="*/ 72 w 159"/>
                <a:gd name="T9" fmla="*/ 23 h 171"/>
                <a:gd name="T10" fmla="*/ 42 w 159"/>
                <a:gd name="T11" fmla="*/ 43 h 171"/>
                <a:gd name="T12" fmla="*/ 17 w 159"/>
                <a:gd name="T13" fmla="*/ 74 h 171"/>
                <a:gd name="T14" fmla="*/ 1 w 159"/>
                <a:gd name="T15" fmla="*/ 115 h 171"/>
                <a:gd name="T16" fmla="*/ 0 w 159"/>
                <a:gd name="T17" fmla="*/ 171 h 171"/>
                <a:gd name="T18" fmla="*/ 0 w 159"/>
                <a:gd name="T19" fmla="*/ 164 h 171"/>
                <a:gd name="T20" fmla="*/ 1 w 159"/>
                <a:gd name="T21" fmla="*/ 146 h 171"/>
                <a:gd name="T22" fmla="*/ 6 w 159"/>
                <a:gd name="T23" fmla="*/ 122 h 171"/>
                <a:gd name="T24" fmla="*/ 16 w 159"/>
                <a:gd name="T25" fmla="*/ 92 h 171"/>
                <a:gd name="T26" fmla="*/ 34 w 159"/>
                <a:gd name="T27" fmla="*/ 62 h 171"/>
                <a:gd name="T28" fmla="*/ 63 w 159"/>
                <a:gd name="T29" fmla="*/ 35 h 171"/>
                <a:gd name="T30" fmla="*/ 103 w 159"/>
                <a:gd name="T31" fmla="*/ 13 h 171"/>
                <a:gd name="T32" fmla="*/ 159 w 159"/>
                <a:gd name="T33"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9" h="171">
                  <a:moveTo>
                    <a:pt x="159" y="0"/>
                  </a:moveTo>
                  <a:lnTo>
                    <a:pt x="151" y="0"/>
                  </a:lnTo>
                  <a:lnTo>
                    <a:pt x="131" y="3"/>
                  </a:lnTo>
                  <a:lnTo>
                    <a:pt x="103" y="10"/>
                  </a:lnTo>
                  <a:lnTo>
                    <a:pt x="72" y="23"/>
                  </a:lnTo>
                  <a:lnTo>
                    <a:pt x="42" y="43"/>
                  </a:lnTo>
                  <a:lnTo>
                    <a:pt x="17" y="74"/>
                  </a:lnTo>
                  <a:lnTo>
                    <a:pt x="1" y="115"/>
                  </a:lnTo>
                  <a:lnTo>
                    <a:pt x="0" y="171"/>
                  </a:lnTo>
                  <a:lnTo>
                    <a:pt x="0" y="164"/>
                  </a:lnTo>
                  <a:lnTo>
                    <a:pt x="1" y="146"/>
                  </a:lnTo>
                  <a:lnTo>
                    <a:pt x="6" y="122"/>
                  </a:lnTo>
                  <a:lnTo>
                    <a:pt x="16" y="92"/>
                  </a:lnTo>
                  <a:lnTo>
                    <a:pt x="34" y="62"/>
                  </a:lnTo>
                  <a:lnTo>
                    <a:pt x="63" y="35"/>
                  </a:lnTo>
                  <a:lnTo>
                    <a:pt x="103" y="13"/>
                  </a:lnTo>
                  <a:lnTo>
                    <a:pt x="15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2133" name="Freeform 21">
              <a:extLst>
                <a:ext uri="{FF2B5EF4-FFF2-40B4-BE49-F238E27FC236}">
                  <a16:creationId xmlns:a16="http://schemas.microsoft.com/office/drawing/2014/main" id="{D6FE7250-0E99-8DF7-1757-99AC9A07A25E}"/>
                </a:ext>
              </a:extLst>
            </p:cNvPr>
            <p:cNvSpPr>
              <a:spLocks/>
            </p:cNvSpPr>
            <p:nvPr/>
          </p:nvSpPr>
          <p:spPr bwMode="auto">
            <a:xfrm>
              <a:off x="5751" y="2940"/>
              <a:ext cx="200" cy="80"/>
            </a:xfrm>
            <a:custGeom>
              <a:avLst/>
              <a:gdLst>
                <a:gd name="T0" fmla="*/ 0 w 399"/>
                <a:gd name="T1" fmla="*/ 160 h 161"/>
                <a:gd name="T2" fmla="*/ 4 w 399"/>
                <a:gd name="T3" fmla="*/ 160 h 161"/>
                <a:gd name="T4" fmla="*/ 17 w 399"/>
                <a:gd name="T5" fmla="*/ 161 h 161"/>
                <a:gd name="T6" fmla="*/ 36 w 399"/>
                <a:gd name="T7" fmla="*/ 161 h 161"/>
                <a:gd name="T8" fmla="*/ 61 w 399"/>
                <a:gd name="T9" fmla="*/ 160 h 161"/>
                <a:gd name="T10" fmla="*/ 88 w 399"/>
                <a:gd name="T11" fmla="*/ 154 h 161"/>
                <a:gd name="T12" fmla="*/ 117 w 399"/>
                <a:gd name="T13" fmla="*/ 145 h 161"/>
                <a:gd name="T14" fmla="*/ 146 w 399"/>
                <a:gd name="T15" fmla="*/ 130 h 161"/>
                <a:gd name="T16" fmla="*/ 172 w 399"/>
                <a:gd name="T17" fmla="*/ 108 h 161"/>
                <a:gd name="T18" fmla="*/ 173 w 399"/>
                <a:gd name="T19" fmla="*/ 107 h 161"/>
                <a:gd name="T20" fmla="*/ 178 w 399"/>
                <a:gd name="T21" fmla="*/ 102 h 161"/>
                <a:gd name="T22" fmla="*/ 185 w 399"/>
                <a:gd name="T23" fmla="*/ 95 h 161"/>
                <a:gd name="T24" fmla="*/ 193 w 399"/>
                <a:gd name="T25" fmla="*/ 86 h 161"/>
                <a:gd name="T26" fmla="*/ 204 w 399"/>
                <a:gd name="T27" fmla="*/ 77 h 161"/>
                <a:gd name="T28" fmla="*/ 217 w 399"/>
                <a:gd name="T29" fmla="*/ 66 h 161"/>
                <a:gd name="T30" fmla="*/ 232 w 399"/>
                <a:gd name="T31" fmla="*/ 55 h 161"/>
                <a:gd name="T32" fmla="*/ 248 w 399"/>
                <a:gd name="T33" fmla="*/ 45 h 161"/>
                <a:gd name="T34" fmla="*/ 264 w 399"/>
                <a:gd name="T35" fmla="*/ 34 h 161"/>
                <a:gd name="T36" fmla="*/ 283 w 399"/>
                <a:gd name="T37" fmla="*/ 26 h 161"/>
                <a:gd name="T38" fmla="*/ 301 w 399"/>
                <a:gd name="T39" fmla="*/ 19 h 161"/>
                <a:gd name="T40" fmla="*/ 321 w 399"/>
                <a:gd name="T41" fmla="*/ 15 h 161"/>
                <a:gd name="T42" fmla="*/ 340 w 399"/>
                <a:gd name="T43" fmla="*/ 12 h 161"/>
                <a:gd name="T44" fmla="*/ 360 w 399"/>
                <a:gd name="T45" fmla="*/ 13 h 161"/>
                <a:gd name="T46" fmla="*/ 379 w 399"/>
                <a:gd name="T47" fmla="*/ 19 h 161"/>
                <a:gd name="T48" fmla="*/ 399 w 399"/>
                <a:gd name="T49" fmla="*/ 28 h 161"/>
                <a:gd name="T50" fmla="*/ 397 w 399"/>
                <a:gd name="T51" fmla="*/ 28 h 161"/>
                <a:gd name="T52" fmla="*/ 392 w 399"/>
                <a:gd name="T53" fmla="*/ 26 h 161"/>
                <a:gd name="T54" fmla="*/ 384 w 399"/>
                <a:gd name="T55" fmla="*/ 25 h 161"/>
                <a:gd name="T56" fmla="*/ 373 w 399"/>
                <a:gd name="T57" fmla="*/ 21 h 161"/>
                <a:gd name="T58" fmla="*/ 360 w 399"/>
                <a:gd name="T59" fmla="*/ 19 h 161"/>
                <a:gd name="T60" fmla="*/ 344 w 399"/>
                <a:gd name="T61" fmla="*/ 16 h 161"/>
                <a:gd name="T62" fmla="*/ 327 w 399"/>
                <a:gd name="T63" fmla="*/ 12 h 161"/>
                <a:gd name="T64" fmla="*/ 308 w 399"/>
                <a:gd name="T65" fmla="*/ 9 h 161"/>
                <a:gd name="T66" fmla="*/ 289 w 399"/>
                <a:gd name="T67" fmla="*/ 5 h 161"/>
                <a:gd name="T68" fmla="*/ 269 w 399"/>
                <a:gd name="T69" fmla="*/ 3 h 161"/>
                <a:gd name="T70" fmla="*/ 248 w 399"/>
                <a:gd name="T71" fmla="*/ 1 h 161"/>
                <a:gd name="T72" fmla="*/ 229 w 399"/>
                <a:gd name="T73" fmla="*/ 0 h 161"/>
                <a:gd name="T74" fmla="*/ 208 w 399"/>
                <a:gd name="T75" fmla="*/ 0 h 161"/>
                <a:gd name="T76" fmla="*/ 188 w 399"/>
                <a:gd name="T77" fmla="*/ 0 h 161"/>
                <a:gd name="T78" fmla="*/ 171 w 399"/>
                <a:gd name="T79" fmla="*/ 2 h 161"/>
                <a:gd name="T80" fmla="*/ 154 w 399"/>
                <a:gd name="T81" fmla="*/ 5 h 161"/>
                <a:gd name="T82" fmla="*/ 147 w 399"/>
                <a:gd name="T83" fmla="*/ 5 h 161"/>
                <a:gd name="T84" fmla="*/ 130 w 399"/>
                <a:gd name="T85" fmla="*/ 9 h 161"/>
                <a:gd name="T86" fmla="*/ 104 w 399"/>
                <a:gd name="T87" fmla="*/ 15 h 161"/>
                <a:gd name="T88" fmla="*/ 76 w 399"/>
                <a:gd name="T89" fmla="*/ 26 h 161"/>
                <a:gd name="T90" fmla="*/ 48 w 399"/>
                <a:gd name="T91" fmla="*/ 45 h 161"/>
                <a:gd name="T92" fmla="*/ 23 w 399"/>
                <a:gd name="T93" fmla="*/ 72 h 161"/>
                <a:gd name="T94" fmla="*/ 5 w 399"/>
                <a:gd name="T95" fmla="*/ 110 h 161"/>
                <a:gd name="T96" fmla="*/ 0 w 399"/>
                <a:gd name="T97" fmla="*/ 16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9" h="161">
                  <a:moveTo>
                    <a:pt x="0" y="160"/>
                  </a:moveTo>
                  <a:lnTo>
                    <a:pt x="4" y="160"/>
                  </a:lnTo>
                  <a:lnTo>
                    <a:pt x="17" y="161"/>
                  </a:lnTo>
                  <a:lnTo>
                    <a:pt x="36" y="161"/>
                  </a:lnTo>
                  <a:lnTo>
                    <a:pt x="61" y="160"/>
                  </a:lnTo>
                  <a:lnTo>
                    <a:pt x="88" y="154"/>
                  </a:lnTo>
                  <a:lnTo>
                    <a:pt x="117" y="145"/>
                  </a:lnTo>
                  <a:lnTo>
                    <a:pt x="146" y="130"/>
                  </a:lnTo>
                  <a:lnTo>
                    <a:pt x="172" y="108"/>
                  </a:lnTo>
                  <a:lnTo>
                    <a:pt x="173" y="107"/>
                  </a:lnTo>
                  <a:lnTo>
                    <a:pt x="178" y="102"/>
                  </a:lnTo>
                  <a:lnTo>
                    <a:pt x="185" y="95"/>
                  </a:lnTo>
                  <a:lnTo>
                    <a:pt x="193" y="86"/>
                  </a:lnTo>
                  <a:lnTo>
                    <a:pt x="204" y="77"/>
                  </a:lnTo>
                  <a:lnTo>
                    <a:pt x="217" y="66"/>
                  </a:lnTo>
                  <a:lnTo>
                    <a:pt x="232" y="55"/>
                  </a:lnTo>
                  <a:lnTo>
                    <a:pt x="248" y="45"/>
                  </a:lnTo>
                  <a:lnTo>
                    <a:pt x="264" y="34"/>
                  </a:lnTo>
                  <a:lnTo>
                    <a:pt x="283" y="26"/>
                  </a:lnTo>
                  <a:lnTo>
                    <a:pt x="301" y="19"/>
                  </a:lnTo>
                  <a:lnTo>
                    <a:pt x="321" y="15"/>
                  </a:lnTo>
                  <a:lnTo>
                    <a:pt x="340" y="12"/>
                  </a:lnTo>
                  <a:lnTo>
                    <a:pt x="360" y="13"/>
                  </a:lnTo>
                  <a:lnTo>
                    <a:pt x="379" y="19"/>
                  </a:lnTo>
                  <a:lnTo>
                    <a:pt x="399" y="28"/>
                  </a:lnTo>
                  <a:lnTo>
                    <a:pt x="397" y="28"/>
                  </a:lnTo>
                  <a:lnTo>
                    <a:pt x="392" y="26"/>
                  </a:lnTo>
                  <a:lnTo>
                    <a:pt x="384" y="25"/>
                  </a:lnTo>
                  <a:lnTo>
                    <a:pt x="373" y="21"/>
                  </a:lnTo>
                  <a:lnTo>
                    <a:pt x="360" y="19"/>
                  </a:lnTo>
                  <a:lnTo>
                    <a:pt x="344" y="16"/>
                  </a:lnTo>
                  <a:lnTo>
                    <a:pt x="327" y="12"/>
                  </a:lnTo>
                  <a:lnTo>
                    <a:pt x="308" y="9"/>
                  </a:lnTo>
                  <a:lnTo>
                    <a:pt x="289" y="5"/>
                  </a:lnTo>
                  <a:lnTo>
                    <a:pt x="269" y="3"/>
                  </a:lnTo>
                  <a:lnTo>
                    <a:pt x="248" y="1"/>
                  </a:lnTo>
                  <a:lnTo>
                    <a:pt x="229" y="0"/>
                  </a:lnTo>
                  <a:lnTo>
                    <a:pt x="208" y="0"/>
                  </a:lnTo>
                  <a:lnTo>
                    <a:pt x="188" y="0"/>
                  </a:lnTo>
                  <a:lnTo>
                    <a:pt x="171" y="2"/>
                  </a:lnTo>
                  <a:lnTo>
                    <a:pt x="154" y="5"/>
                  </a:lnTo>
                  <a:lnTo>
                    <a:pt x="147" y="5"/>
                  </a:lnTo>
                  <a:lnTo>
                    <a:pt x="130" y="9"/>
                  </a:lnTo>
                  <a:lnTo>
                    <a:pt x="104" y="15"/>
                  </a:lnTo>
                  <a:lnTo>
                    <a:pt x="76" y="26"/>
                  </a:lnTo>
                  <a:lnTo>
                    <a:pt x="48" y="45"/>
                  </a:lnTo>
                  <a:lnTo>
                    <a:pt x="23" y="72"/>
                  </a:lnTo>
                  <a:lnTo>
                    <a:pt x="5" y="110"/>
                  </a:lnTo>
                  <a:lnTo>
                    <a:pt x="0" y="160"/>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2134" name="Freeform 22">
              <a:extLst>
                <a:ext uri="{FF2B5EF4-FFF2-40B4-BE49-F238E27FC236}">
                  <a16:creationId xmlns:a16="http://schemas.microsoft.com/office/drawing/2014/main" id="{C5F33AD2-346F-149D-9A0E-6049742028F3}"/>
                </a:ext>
              </a:extLst>
            </p:cNvPr>
            <p:cNvSpPr>
              <a:spLocks/>
            </p:cNvSpPr>
            <p:nvPr/>
          </p:nvSpPr>
          <p:spPr bwMode="auto">
            <a:xfrm>
              <a:off x="5766" y="2948"/>
              <a:ext cx="132" cy="37"/>
            </a:xfrm>
            <a:custGeom>
              <a:avLst/>
              <a:gdLst>
                <a:gd name="T0" fmla="*/ 0 w 263"/>
                <a:gd name="T1" fmla="*/ 45 h 74"/>
                <a:gd name="T2" fmla="*/ 146 w 263"/>
                <a:gd name="T3" fmla="*/ 74 h 74"/>
                <a:gd name="T4" fmla="*/ 263 w 263"/>
                <a:gd name="T5" fmla="*/ 2 h 74"/>
                <a:gd name="T6" fmla="*/ 261 w 263"/>
                <a:gd name="T7" fmla="*/ 2 h 74"/>
                <a:gd name="T8" fmla="*/ 253 w 263"/>
                <a:gd name="T9" fmla="*/ 1 h 74"/>
                <a:gd name="T10" fmla="*/ 241 w 263"/>
                <a:gd name="T11" fmla="*/ 1 h 74"/>
                <a:gd name="T12" fmla="*/ 225 w 263"/>
                <a:gd name="T13" fmla="*/ 0 h 74"/>
                <a:gd name="T14" fmla="*/ 208 w 263"/>
                <a:gd name="T15" fmla="*/ 0 h 74"/>
                <a:gd name="T16" fmla="*/ 187 w 263"/>
                <a:gd name="T17" fmla="*/ 0 h 74"/>
                <a:gd name="T18" fmla="*/ 164 w 263"/>
                <a:gd name="T19" fmla="*/ 0 h 74"/>
                <a:gd name="T20" fmla="*/ 141 w 263"/>
                <a:gd name="T21" fmla="*/ 1 h 74"/>
                <a:gd name="T22" fmla="*/ 118 w 263"/>
                <a:gd name="T23" fmla="*/ 2 h 74"/>
                <a:gd name="T24" fmla="*/ 95 w 263"/>
                <a:gd name="T25" fmla="*/ 4 h 74"/>
                <a:gd name="T26" fmla="*/ 72 w 263"/>
                <a:gd name="T27" fmla="*/ 8 h 74"/>
                <a:gd name="T28" fmla="*/ 51 w 263"/>
                <a:gd name="T29" fmla="*/ 13 h 74"/>
                <a:gd name="T30" fmla="*/ 34 w 263"/>
                <a:gd name="T31" fmla="*/ 18 h 74"/>
                <a:gd name="T32" fmla="*/ 18 w 263"/>
                <a:gd name="T33" fmla="*/ 25 h 74"/>
                <a:gd name="T34" fmla="*/ 6 w 263"/>
                <a:gd name="T35" fmla="*/ 34 h 74"/>
                <a:gd name="T36" fmla="*/ 0 w 263"/>
                <a:gd name="T37" fmla="*/ 4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3" h="74">
                  <a:moveTo>
                    <a:pt x="0" y="45"/>
                  </a:moveTo>
                  <a:lnTo>
                    <a:pt x="146" y="74"/>
                  </a:lnTo>
                  <a:lnTo>
                    <a:pt x="263" y="2"/>
                  </a:lnTo>
                  <a:lnTo>
                    <a:pt x="261" y="2"/>
                  </a:lnTo>
                  <a:lnTo>
                    <a:pt x="253" y="1"/>
                  </a:lnTo>
                  <a:lnTo>
                    <a:pt x="241" y="1"/>
                  </a:lnTo>
                  <a:lnTo>
                    <a:pt x="225" y="0"/>
                  </a:lnTo>
                  <a:lnTo>
                    <a:pt x="208" y="0"/>
                  </a:lnTo>
                  <a:lnTo>
                    <a:pt x="187" y="0"/>
                  </a:lnTo>
                  <a:lnTo>
                    <a:pt x="164" y="0"/>
                  </a:lnTo>
                  <a:lnTo>
                    <a:pt x="141" y="1"/>
                  </a:lnTo>
                  <a:lnTo>
                    <a:pt x="118" y="2"/>
                  </a:lnTo>
                  <a:lnTo>
                    <a:pt x="95" y="4"/>
                  </a:lnTo>
                  <a:lnTo>
                    <a:pt x="72" y="8"/>
                  </a:lnTo>
                  <a:lnTo>
                    <a:pt x="51" y="13"/>
                  </a:lnTo>
                  <a:lnTo>
                    <a:pt x="34" y="18"/>
                  </a:lnTo>
                  <a:lnTo>
                    <a:pt x="18" y="25"/>
                  </a:lnTo>
                  <a:lnTo>
                    <a:pt x="6" y="34"/>
                  </a:lnTo>
                  <a:lnTo>
                    <a:pt x="0" y="45"/>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2135" name="Freeform 23">
              <a:extLst>
                <a:ext uri="{FF2B5EF4-FFF2-40B4-BE49-F238E27FC236}">
                  <a16:creationId xmlns:a16="http://schemas.microsoft.com/office/drawing/2014/main" id="{603A2624-B477-C52C-35F4-3F6D55CA5A71}"/>
                </a:ext>
              </a:extLst>
            </p:cNvPr>
            <p:cNvSpPr>
              <a:spLocks/>
            </p:cNvSpPr>
            <p:nvPr/>
          </p:nvSpPr>
          <p:spPr bwMode="auto">
            <a:xfrm>
              <a:off x="5750" y="2944"/>
              <a:ext cx="220" cy="83"/>
            </a:xfrm>
            <a:custGeom>
              <a:avLst/>
              <a:gdLst>
                <a:gd name="T0" fmla="*/ 0 w 441"/>
                <a:gd name="T1" fmla="*/ 158 h 167"/>
                <a:gd name="T2" fmla="*/ 1 w 441"/>
                <a:gd name="T3" fmla="*/ 158 h 167"/>
                <a:gd name="T4" fmla="*/ 5 w 441"/>
                <a:gd name="T5" fmla="*/ 160 h 167"/>
                <a:gd name="T6" fmla="*/ 11 w 441"/>
                <a:gd name="T7" fmla="*/ 161 h 167"/>
                <a:gd name="T8" fmla="*/ 19 w 441"/>
                <a:gd name="T9" fmla="*/ 163 h 167"/>
                <a:gd name="T10" fmla="*/ 28 w 441"/>
                <a:gd name="T11" fmla="*/ 164 h 167"/>
                <a:gd name="T12" fmla="*/ 39 w 441"/>
                <a:gd name="T13" fmla="*/ 166 h 167"/>
                <a:gd name="T14" fmla="*/ 52 w 441"/>
                <a:gd name="T15" fmla="*/ 167 h 167"/>
                <a:gd name="T16" fmla="*/ 66 w 441"/>
                <a:gd name="T17" fmla="*/ 166 h 167"/>
                <a:gd name="T18" fmla="*/ 81 w 441"/>
                <a:gd name="T19" fmla="*/ 163 h 167"/>
                <a:gd name="T20" fmla="*/ 97 w 441"/>
                <a:gd name="T21" fmla="*/ 160 h 167"/>
                <a:gd name="T22" fmla="*/ 114 w 441"/>
                <a:gd name="T23" fmla="*/ 154 h 167"/>
                <a:gd name="T24" fmla="*/ 132 w 441"/>
                <a:gd name="T25" fmla="*/ 146 h 167"/>
                <a:gd name="T26" fmla="*/ 150 w 441"/>
                <a:gd name="T27" fmla="*/ 134 h 167"/>
                <a:gd name="T28" fmla="*/ 168 w 441"/>
                <a:gd name="T29" fmla="*/ 121 h 167"/>
                <a:gd name="T30" fmla="*/ 187 w 441"/>
                <a:gd name="T31" fmla="*/ 103 h 167"/>
                <a:gd name="T32" fmla="*/ 205 w 441"/>
                <a:gd name="T33" fmla="*/ 83 h 167"/>
                <a:gd name="T34" fmla="*/ 207 w 441"/>
                <a:gd name="T35" fmla="*/ 81 h 167"/>
                <a:gd name="T36" fmla="*/ 212 w 441"/>
                <a:gd name="T37" fmla="*/ 77 h 167"/>
                <a:gd name="T38" fmla="*/ 221 w 441"/>
                <a:gd name="T39" fmla="*/ 70 h 167"/>
                <a:gd name="T40" fmla="*/ 233 w 441"/>
                <a:gd name="T41" fmla="*/ 61 h 167"/>
                <a:gd name="T42" fmla="*/ 247 w 441"/>
                <a:gd name="T43" fmla="*/ 52 h 167"/>
                <a:gd name="T44" fmla="*/ 263 w 441"/>
                <a:gd name="T45" fmla="*/ 42 h 167"/>
                <a:gd name="T46" fmla="*/ 280 w 441"/>
                <a:gd name="T47" fmla="*/ 33 h 167"/>
                <a:gd name="T48" fmla="*/ 298 w 441"/>
                <a:gd name="T49" fmla="*/ 25 h 167"/>
                <a:gd name="T50" fmla="*/ 318 w 441"/>
                <a:gd name="T51" fmla="*/ 18 h 167"/>
                <a:gd name="T52" fmla="*/ 338 w 441"/>
                <a:gd name="T53" fmla="*/ 15 h 167"/>
                <a:gd name="T54" fmla="*/ 357 w 441"/>
                <a:gd name="T55" fmla="*/ 15 h 167"/>
                <a:gd name="T56" fmla="*/ 377 w 441"/>
                <a:gd name="T57" fmla="*/ 17 h 167"/>
                <a:gd name="T58" fmla="*/ 395 w 441"/>
                <a:gd name="T59" fmla="*/ 25 h 167"/>
                <a:gd name="T60" fmla="*/ 412 w 441"/>
                <a:gd name="T61" fmla="*/ 39 h 167"/>
                <a:gd name="T62" fmla="*/ 427 w 441"/>
                <a:gd name="T63" fmla="*/ 57 h 167"/>
                <a:gd name="T64" fmla="*/ 441 w 441"/>
                <a:gd name="T65" fmla="*/ 83 h 167"/>
                <a:gd name="T66" fmla="*/ 441 w 441"/>
                <a:gd name="T67" fmla="*/ 80 h 167"/>
                <a:gd name="T68" fmla="*/ 439 w 441"/>
                <a:gd name="T69" fmla="*/ 75 h 167"/>
                <a:gd name="T70" fmla="*/ 435 w 441"/>
                <a:gd name="T71" fmla="*/ 66 h 167"/>
                <a:gd name="T72" fmla="*/ 431 w 441"/>
                <a:gd name="T73" fmla="*/ 56 h 167"/>
                <a:gd name="T74" fmla="*/ 425 w 441"/>
                <a:gd name="T75" fmla="*/ 45 h 167"/>
                <a:gd name="T76" fmla="*/ 416 w 441"/>
                <a:gd name="T77" fmla="*/ 33 h 167"/>
                <a:gd name="T78" fmla="*/ 405 w 441"/>
                <a:gd name="T79" fmla="*/ 22 h 167"/>
                <a:gd name="T80" fmla="*/ 393 w 441"/>
                <a:gd name="T81" fmla="*/ 12 h 167"/>
                <a:gd name="T82" fmla="*/ 377 w 441"/>
                <a:gd name="T83" fmla="*/ 4 h 167"/>
                <a:gd name="T84" fmla="*/ 358 w 441"/>
                <a:gd name="T85" fmla="*/ 0 h 167"/>
                <a:gd name="T86" fmla="*/ 338 w 441"/>
                <a:gd name="T87" fmla="*/ 0 h 167"/>
                <a:gd name="T88" fmla="*/ 312 w 441"/>
                <a:gd name="T89" fmla="*/ 3 h 167"/>
                <a:gd name="T90" fmla="*/ 285 w 441"/>
                <a:gd name="T91" fmla="*/ 12 h 167"/>
                <a:gd name="T92" fmla="*/ 254 w 441"/>
                <a:gd name="T93" fmla="*/ 28 h 167"/>
                <a:gd name="T94" fmla="*/ 218 w 441"/>
                <a:gd name="T95" fmla="*/ 52 h 167"/>
                <a:gd name="T96" fmla="*/ 179 w 441"/>
                <a:gd name="T97" fmla="*/ 83 h 167"/>
                <a:gd name="T98" fmla="*/ 174 w 441"/>
                <a:gd name="T99" fmla="*/ 87 h 167"/>
                <a:gd name="T100" fmla="*/ 161 w 441"/>
                <a:gd name="T101" fmla="*/ 99 h 167"/>
                <a:gd name="T102" fmla="*/ 143 w 441"/>
                <a:gd name="T103" fmla="*/ 115 h 167"/>
                <a:gd name="T104" fmla="*/ 119 w 441"/>
                <a:gd name="T105" fmla="*/ 132 h 167"/>
                <a:gd name="T106" fmla="*/ 90 w 441"/>
                <a:gd name="T107" fmla="*/ 147 h 167"/>
                <a:gd name="T108" fmla="*/ 60 w 441"/>
                <a:gd name="T109" fmla="*/ 159 h 167"/>
                <a:gd name="T110" fmla="*/ 30 w 441"/>
                <a:gd name="T111" fmla="*/ 163 h 167"/>
                <a:gd name="T112" fmla="*/ 0 w 441"/>
                <a:gd name="T113" fmla="*/ 158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1" h="167">
                  <a:moveTo>
                    <a:pt x="0" y="158"/>
                  </a:moveTo>
                  <a:lnTo>
                    <a:pt x="1" y="158"/>
                  </a:lnTo>
                  <a:lnTo>
                    <a:pt x="5" y="160"/>
                  </a:lnTo>
                  <a:lnTo>
                    <a:pt x="11" y="161"/>
                  </a:lnTo>
                  <a:lnTo>
                    <a:pt x="19" y="163"/>
                  </a:lnTo>
                  <a:lnTo>
                    <a:pt x="28" y="164"/>
                  </a:lnTo>
                  <a:lnTo>
                    <a:pt x="39" y="166"/>
                  </a:lnTo>
                  <a:lnTo>
                    <a:pt x="52" y="167"/>
                  </a:lnTo>
                  <a:lnTo>
                    <a:pt x="66" y="166"/>
                  </a:lnTo>
                  <a:lnTo>
                    <a:pt x="81" y="163"/>
                  </a:lnTo>
                  <a:lnTo>
                    <a:pt x="97" y="160"/>
                  </a:lnTo>
                  <a:lnTo>
                    <a:pt x="114" y="154"/>
                  </a:lnTo>
                  <a:lnTo>
                    <a:pt x="132" y="146"/>
                  </a:lnTo>
                  <a:lnTo>
                    <a:pt x="150" y="134"/>
                  </a:lnTo>
                  <a:lnTo>
                    <a:pt x="168" y="121"/>
                  </a:lnTo>
                  <a:lnTo>
                    <a:pt x="187" y="103"/>
                  </a:lnTo>
                  <a:lnTo>
                    <a:pt x="205" y="83"/>
                  </a:lnTo>
                  <a:lnTo>
                    <a:pt x="207" y="81"/>
                  </a:lnTo>
                  <a:lnTo>
                    <a:pt x="212" y="77"/>
                  </a:lnTo>
                  <a:lnTo>
                    <a:pt x="221" y="70"/>
                  </a:lnTo>
                  <a:lnTo>
                    <a:pt x="233" y="61"/>
                  </a:lnTo>
                  <a:lnTo>
                    <a:pt x="247" y="52"/>
                  </a:lnTo>
                  <a:lnTo>
                    <a:pt x="263" y="42"/>
                  </a:lnTo>
                  <a:lnTo>
                    <a:pt x="280" y="33"/>
                  </a:lnTo>
                  <a:lnTo>
                    <a:pt x="298" y="25"/>
                  </a:lnTo>
                  <a:lnTo>
                    <a:pt x="318" y="18"/>
                  </a:lnTo>
                  <a:lnTo>
                    <a:pt x="338" y="15"/>
                  </a:lnTo>
                  <a:lnTo>
                    <a:pt x="357" y="15"/>
                  </a:lnTo>
                  <a:lnTo>
                    <a:pt x="377" y="17"/>
                  </a:lnTo>
                  <a:lnTo>
                    <a:pt x="395" y="25"/>
                  </a:lnTo>
                  <a:lnTo>
                    <a:pt x="412" y="39"/>
                  </a:lnTo>
                  <a:lnTo>
                    <a:pt x="427" y="57"/>
                  </a:lnTo>
                  <a:lnTo>
                    <a:pt x="441" y="83"/>
                  </a:lnTo>
                  <a:lnTo>
                    <a:pt x="441" y="80"/>
                  </a:lnTo>
                  <a:lnTo>
                    <a:pt x="439" y="75"/>
                  </a:lnTo>
                  <a:lnTo>
                    <a:pt x="435" y="66"/>
                  </a:lnTo>
                  <a:lnTo>
                    <a:pt x="431" y="56"/>
                  </a:lnTo>
                  <a:lnTo>
                    <a:pt x="425" y="45"/>
                  </a:lnTo>
                  <a:lnTo>
                    <a:pt x="416" y="33"/>
                  </a:lnTo>
                  <a:lnTo>
                    <a:pt x="405" y="22"/>
                  </a:lnTo>
                  <a:lnTo>
                    <a:pt x="393" y="12"/>
                  </a:lnTo>
                  <a:lnTo>
                    <a:pt x="377" y="4"/>
                  </a:lnTo>
                  <a:lnTo>
                    <a:pt x="358" y="0"/>
                  </a:lnTo>
                  <a:lnTo>
                    <a:pt x="338" y="0"/>
                  </a:lnTo>
                  <a:lnTo>
                    <a:pt x="312" y="3"/>
                  </a:lnTo>
                  <a:lnTo>
                    <a:pt x="285" y="12"/>
                  </a:lnTo>
                  <a:lnTo>
                    <a:pt x="254" y="28"/>
                  </a:lnTo>
                  <a:lnTo>
                    <a:pt x="218" y="52"/>
                  </a:lnTo>
                  <a:lnTo>
                    <a:pt x="179" y="83"/>
                  </a:lnTo>
                  <a:lnTo>
                    <a:pt x="174" y="87"/>
                  </a:lnTo>
                  <a:lnTo>
                    <a:pt x="161" y="99"/>
                  </a:lnTo>
                  <a:lnTo>
                    <a:pt x="143" y="115"/>
                  </a:lnTo>
                  <a:lnTo>
                    <a:pt x="119" y="132"/>
                  </a:lnTo>
                  <a:lnTo>
                    <a:pt x="90" y="147"/>
                  </a:lnTo>
                  <a:lnTo>
                    <a:pt x="60" y="159"/>
                  </a:lnTo>
                  <a:lnTo>
                    <a:pt x="30" y="163"/>
                  </a:lnTo>
                  <a:lnTo>
                    <a:pt x="0" y="1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2136" name="Freeform 24">
              <a:extLst>
                <a:ext uri="{FF2B5EF4-FFF2-40B4-BE49-F238E27FC236}">
                  <a16:creationId xmlns:a16="http://schemas.microsoft.com/office/drawing/2014/main" id="{1DD3920C-6B12-39CF-B0B5-7CF4FCDC0908}"/>
                </a:ext>
              </a:extLst>
            </p:cNvPr>
            <p:cNvSpPr>
              <a:spLocks/>
            </p:cNvSpPr>
            <p:nvPr/>
          </p:nvSpPr>
          <p:spPr bwMode="auto">
            <a:xfrm>
              <a:off x="5844" y="2936"/>
              <a:ext cx="82" cy="7"/>
            </a:xfrm>
            <a:custGeom>
              <a:avLst/>
              <a:gdLst>
                <a:gd name="T0" fmla="*/ 164 w 164"/>
                <a:gd name="T1" fmla="*/ 12 h 12"/>
                <a:gd name="T2" fmla="*/ 159 w 164"/>
                <a:gd name="T3" fmla="*/ 11 h 12"/>
                <a:gd name="T4" fmla="*/ 145 w 164"/>
                <a:gd name="T5" fmla="*/ 9 h 12"/>
                <a:gd name="T6" fmla="*/ 124 w 164"/>
                <a:gd name="T7" fmla="*/ 7 h 12"/>
                <a:gd name="T8" fmla="*/ 100 w 164"/>
                <a:gd name="T9" fmla="*/ 4 h 12"/>
                <a:gd name="T10" fmla="*/ 73 w 164"/>
                <a:gd name="T11" fmla="*/ 2 h 12"/>
                <a:gd name="T12" fmla="*/ 46 w 164"/>
                <a:gd name="T13" fmla="*/ 0 h 12"/>
                <a:gd name="T14" fmla="*/ 21 w 164"/>
                <a:gd name="T15" fmla="*/ 1 h 12"/>
                <a:gd name="T16" fmla="*/ 0 w 164"/>
                <a:gd name="T17" fmla="*/ 3 h 12"/>
                <a:gd name="T18" fmla="*/ 7 w 164"/>
                <a:gd name="T19" fmla="*/ 3 h 12"/>
                <a:gd name="T20" fmla="*/ 24 w 164"/>
                <a:gd name="T21" fmla="*/ 4 h 12"/>
                <a:gd name="T22" fmla="*/ 51 w 164"/>
                <a:gd name="T23" fmla="*/ 7 h 12"/>
                <a:gd name="T24" fmla="*/ 80 w 164"/>
                <a:gd name="T25" fmla="*/ 8 h 12"/>
                <a:gd name="T26" fmla="*/ 109 w 164"/>
                <a:gd name="T27" fmla="*/ 10 h 12"/>
                <a:gd name="T28" fmla="*/ 136 w 164"/>
                <a:gd name="T29" fmla="*/ 11 h 12"/>
                <a:gd name="T30" fmla="*/ 154 w 164"/>
                <a:gd name="T31" fmla="*/ 12 h 12"/>
                <a:gd name="T32" fmla="*/ 164 w 164"/>
                <a:gd name="T3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12">
                  <a:moveTo>
                    <a:pt x="164" y="12"/>
                  </a:moveTo>
                  <a:lnTo>
                    <a:pt x="159" y="11"/>
                  </a:lnTo>
                  <a:lnTo>
                    <a:pt x="145" y="9"/>
                  </a:lnTo>
                  <a:lnTo>
                    <a:pt x="124" y="7"/>
                  </a:lnTo>
                  <a:lnTo>
                    <a:pt x="100" y="4"/>
                  </a:lnTo>
                  <a:lnTo>
                    <a:pt x="73" y="2"/>
                  </a:lnTo>
                  <a:lnTo>
                    <a:pt x="46" y="0"/>
                  </a:lnTo>
                  <a:lnTo>
                    <a:pt x="21" y="1"/>
                  </a:lnTo>
                  <a:lnTo>
                    <a:pt x="0" y="3"/>
                  </a:lnTo>
                  <a:lnTo>
                    <a:pt x="7" y="3"/>
                  </a:lnTo>
                  <a:lnTo>
                    <a:pt x="24" y="4"/>
                  </a:lnTo>
                  <a:lnTo>
                    <a:pt x="51" y="7"/>
                  </a:lnTo>
                  <a:lnTo>
                    <a:pt x="80" y="8"/>
                  </a:lnTo>
                  <a:lnTo>
                    <a:pt x="109" y="10"/>
                  </a:lnTo>
                  <a:lnTo>
                    <a:pt x="136" y="11"/>
                  </a:lnTo>
                  <a:lnTo>
                    <a:pt x="154" y="12"/>
                  </a:lnTo>
                  <a:lnTo>
                    <a:pt x="164"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2137" name="Freeform 25">
              <a:extLst>
                <a:ext uri="{FF2B5EF4-FFF2-40B4-BE49-F238E27FC236}">
                  <a16:creationId xmlns:a16="http://schemas.microsoft.com/office/drawing/2014/main" id="{E48CEA59-189B-C23B-73C6-AF47C853955E}"/>
                </a:ext>
              </a:extLst>
            </p:cNvPr>
            <p:cNvSpPr>
              <a:spLocks/>
            </p:cNvSpPr>
            <p:nvPr/>
          </p:nvSpPr>
          <p:spPr bwMode="auto">
            <a:xfrm>
              <a:off x="5751" y="2935"/>
              <a:ext cx="79" cy="85"/>
            </a:xfrm>
            <a:custGeom>
              <a:avLst/>
              <a:gdLst>
                <a:gd name="T0" fmla="*/ 158 w 158"/>
                <a:gd name="T1" fmla="*/ 0 h 170"/>
                <a:gd name="T2" fmla="*/ 150 w 158"/>
                <a:gd name="T3" fmla="*/ 0 h 170"/>
                <a:gd name="T4" fmla="*/ 131 w 158"/>
                <a:gd name="T5" fmla="*/ 4 h 170"/>
                <a:gd name="T6" fmla="*/ 103 w 158"/>
                <a:gd name="T7" fmla="*/ 11 h 170"/>
                <a:gd name="T8" fmla="*/ 72 w 158"/>
                <a:gd name="T9" fmla="*/ 22 h 170"/>
                <a:gd name="T10" fmla="*/ 42 w 158"/>
                <a:gd name="T11" fmla="*/ 43 h 170"/>
                <a:gd name="T12" fmla="*/ 17 w 158"/>
                <a:gd name="T13" fmla="*/ 73 h 170"/>
                <a:gd name="T14" fmla="*/ 2 w 158"/>
                <a:gd name="T15" fmla="*/ 114 h 170"/>
                <a:gd name="T16" fmla="*/ 0 w 158"/>
                <a:gd name="T17" fmla="*/ 170 h 170"/>
                <a:gd name="T18" fmla="*/ 0 w 158"/>
                <a:gd name="T19" fmla="*/ 163 h 170"/>
                <a:gd name="T20" fmla="*/ 1 w 158"/>
                <a:gd name="T21" fmla="*/ 147 h 170"/>
                <a:gd name="T22" fmla="*/ 5 w 158"/>
                <a:gd name="T23" fmla="*/ 121 h 170"/>
                <a:gd name="T24" fmla="*/ 17 w 158"/>
                <a:gd name="T25" fmla="*/ 93 h 170"/>
                <a:gd name="T26" fmla="*/ 35 w 158"/>
                <a:gd name="T27" fmla="*/ 63 h 170"/>
                <a:gd name="T28" fmla="*/ 63 w 158"/>
                <a:gd name="T29" fmla="*/ 36 h 170"/>
                <a:gd name="T30" fmla="*/ 103 w 158"/>
                <a:gd name="T31" fmla="*/ 13 h 170"/>
                <a:gd name="T32" fmla="*/ 158 w 158"/>
                <a:gd name="T33"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170">
                  <a:moveTo>
                    <a:pt x="158" y="0"/>
                  </a:moveTo>
                  <a:lnTo>
                    <a:pt x="150" y="0"/>
                  </a:lnTo>
                  <a:lnTo>
                    <a:pt x="131" y="4"/>
                  </a:lnTo>
                  <a:lnTo>
                    <a:pt x="103" y="11"/>
                  </a:lnTo>
                  <a:lnTo>
                    <a:pt x="72" y="22"/>
                  </a:lnTo>
                  <a:lnTo>
                    <a:pt x="42" y="43"/>
                  </a:lnTo>
                  <a:lnTo>
                    <a:pt x="17" y="73"/>
                  </a:lnTo>
                  <a:lnTo>
                    <a:pt x="2" y="114"/>
                  </a:lnTo>
                  <a:lnTo>
                    <a:pt x="0" y="170"/>
                  </a:lnTo>
                  <a:lnTo>
                    <a:pt x="0" y="163"/>
                  </a:lnTo>
                  <a:lnTo>
                    <a:pt x="1" y="147"/>
                  </a:lnTo>
                  <a:lnTo>
                    <a:pt x="5" y="121"/>
                  </a:lnTo>
                  <a:lnTo>
                    <a:pt x="17" y="93"/>
                  </a:lnTo>
                  <a:lnTo>
                    <a:pt x="35" y="63"/>
                  </a:lnTo>
                  <a:lnTo>
                    <a:pt x="63" y="36"/>
                  </a:lnTo>
                  <a:lnTo>
                    <a:pt x="103" y="13"/>
                  </a:lnTo>
                  <a:lnTo>
                    <a:pt x="1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2138" name="Freeform 26">
              <a:extLst>
                <a:ext uri="{FF2B5EF4-FFF2-40B4-BE49-F238E27FC236}">
                  <a16:creationId xmlns:a16="http://schemas.microsoft.com/office/drawing/2014/main" id="{1E4C5B74-FB52-3407-65A6-00E9CB816253}"/>
                </a:ext>
              </a:extLst>
            </p:cNvPr>
            <p:cNvSpPr>
              <a:spLocks/>
            </p:cNvSpPr>
            <p:nvPr/>
          </p:nvSpPr>
          <p:spPr bwMode="auto">
            <a:xfrm>
              <a:off x="5749" y="2513"/>
              <a:ext cx="200" cy="82"/>
            </a:xfrm>
            <a:custGeom>
              <a:avLst/>
              <a:gdLst>
                <a:gd name="T0" fmla="*/ 0 w 400"/>
                <a:gd name="T1" fmla="*/ 161 h 163"/>
                <a:gd name="T2" fmla="*/ 5 w 400"/>
                <a:gd name="T3" fmla="*/ 162 h 163"/>
                <a:gd name="T4" fmla="*/ 17 w 400"/>
                <a:gd name="T5" fmla="*/ 162 h 163"/>
                <a:gd name="T6" fmla="*/ 37 w 400"/>
                <a:gd name="T7" fmla="*/ 163 h 163"/>
                <a:gd name="T8" fmla="*/ 61 w 400"/>
                <a:gd name="T9" fmla="*/ 161 h 163"/>
                <a:gd name="T10" fmla="*/ 89 w 400"/>
                <a:gd name="T11" fmla="*/ 155 h 163"/>
                <a:gd name="T12" fmla="*/ 118 w 400"/>
                <a:gd name="T13" fmla="*/ 146 h 163"/>
                <a:gd name="T14" fmla="*/ 146 w 400"/>
                <a:gd name="T15" fmla="*/ 130 h 163"/>
                <a:gd name="T16" fmla="*/ 174 w 400"/>
                <a:gd name="T17" fmla="*/ 108 h 163"/>
                <a:gd name="T18" fmla="*/ 175 w 400"/>
                <a:gd name="T19" fmla="*/ 107 h 163"/>
                <a:gd name="T20" fmla="*/ 180 w 400"/>
                <a:gd name="T21" fmla="*/ 102 h 163"/>
                <a:gd name="T22" fmla="*/ 185 w 400"/>
                <a:gd name="T23" fmla="*/ 95 h 163"/>
                <a:gd name="T24" fmla="*/ 195 w 400"/>
                <a:gd name="T25" fmla="*/ 87 h 163"/>
                <a:gd name="T26" fmla="*/ 206 w 400"/>
                <a:gd name="T27" fmla="*/ 77 h 163"/>
                <a:gd name="T28" fmla="*/ 219 w 400"/>
                <a:gd name="T29" fmla="*/ 67 h 163"/>
                <a:gd name="T30" fmla="*/ 233 w 400"/>
                <a:gd name="T31" fmla="*/ 55 h 163"/>
                <a:gd name="T32" fmla="*/ 249 w 400"/>
                <a:gd name="T33" fmla="*/ 45 h 163"/>
                <a:gd name="T34" fmla="*/ 265 w 400"/>
                <a:gd name="T35" fmla="*/ 34 h 163"/>
                <a:gd name="T36" fmla="*/ 283 w 400"/>
                <a:gd name="T37" fmla="*/ 26 h 163"/>
                <a:gd name="T38" fmla="*/ 302 w 400"/>
                <a:gd name="T39" fmla="*/ 19 h 163"/>
                <a:gd name="T40" fmla="*/ 321 w 400"/>
                <a:gd name="T41" fmla="*/ 15 h 163"/>
                <a:gd name="T42" fmla="*/ 341 w 400"/>
                <a:gd name="T43" fmla="*/ 12 h 163"/>
                <a:gd name="T44" fmla="*/ 360 w 400"/>
                <a:gd name="T45" fmla="*/ 14 h 163"/>
                <a:gd name="T46" fmla="*/ 380 w 400"/>
                <a:gd name="T47" fmla="*/ 18 h 163"/>
                <a:gd name="T48" fmla="*/ 400 w 400"/>
                <a:gd name="T49" fmla="*/ 27 h 163"/>
                <a:gd name="T50" fmla="*/ 397 w 400"/>
                <a:gd name="T51" fmla="*/ 27 h 163"/>
                <a:gd name="T52" fmla="*/ 393 w 400"/>
                <a:gd name="T53" fmla="*/ 25 h 163"/>
                <a:gd name="T54" fmla="*/ 385 w 400"/>
                <a:gd name="T55" fmla="*/ 24 h 163"/>
                <a:gd name="T56" fmla="*/ 373 w 400"/>
                <a:gd name="T57" fmla="*/ 21 h 163"/>
                <a:gd name="T58" fmla="*/ 359 w 400"/>
                <a:gd name="T59" fmla="*/ 18 h 163"/>
                <a:gd name="T60" fmla="*/ 344 w 400"/>
                <a:gd name="T61" fmla="*/ 15 h 163"/>
                <a:gd name="T62" fmla="*/ 327 w 400"/>
                <a:gd name="T63" fmla="*/ 11 h 163"/>
                <a:gd name="T64" fmla="*/ 309 w 400"/>
                <a:gd name="T65" fmla="*/ 8 h 163"/>
                <a:gd name="T66" fmla="*/ 289 w 400"/>
                <a:gd name="T67" fmla="*/ 6 h 163"/>
                <a:gd name="T68" fmla="*/ 270 w 400"/>
                <a:gd name="T69" fmla="*/ 3 h 163"/>
                <a:gd name="T70" fmla="*/ 249 w 400"/>
                <a:gd name="T71" fmla="*/ 1 h 163"/>
                <a:gd name="T72" fmla="*/ 229 w 400"/>
                <a:gd name="T73" fmla="*/ 0 h 163"/>
                <a:gd name="T74" fmla="*/ 208 w 400"/>
                <a:gd name="T75" fmla="*/ 0 h 163"/>
                <a:gd name="T76" fmla="*/ 190 w 400"/>
                <a:gd name="T77" fmla="*/ 0 h 163"/>
                <a:gd name="T78" fmla="*/ 172 w 400"/>
                <a:gd name="T79" fmla="*/ 2 h 163"/>
                <a:gd name="T80" fmla="*/ 156 w 400"/>
                <a:gd name="T81" fmla="*/ 6 h 163"/>
                <a:gd name="T82" fmla="*/ 149 w 400"/>
                <a:gd name="T83" fmla="*/ 6 h 163"/>
                <a:gd name="T84" fmla="*/ 131 w 400"/>
                <a:gd name="T85" fmla="*/ 9 h 163"/>
                <a:gd name="T86" fmla="*/ 106 w 400"/>
                <a:gd name="T87" fmla="*/ 15 h 163"/>
                <a:gd name="T88" fmla="*/ 77 w 400"/>
                <a:gd name="T89" fmla="*/ 27 h 163"/>
                <a:gd name="T90" fmla="*/ 48 w 400"/>
                <a:gd name="T91" fmla="*/ 46 h 163"/>
                <a:gd name="T92" fmla="*/ 23 w 400"/>
                <a:gd name="T93" fmla="*/ 74 h 163"/>
                <a:gd name="T94" fmla="*/ 6 w 400"/>
                <a:gd name="T95" fmla="*/ 112 h 163"/>
                <a:gd name="T96" fmla="*/ 0 w 400"/>
                <a:gd name="T97" fmla="*/ 16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0" h="163">
                  <a:moveTo>
                    <a:pt x="0" y="161"/>
                  </a:moveTo>
                  <a:lnTo>
                    <a:pt x="5" y="162"/>
                  </a:lnTo>
                  <a:lnTo>
                    <a:pt x="17" y="162"/>
                  </a:lnTo>
                  <a:lnTo>
                    <a:pt x="37" y="163"/>
                  </a:lnTo>
                  <a:lnTo>
                    <a:pt x="61" y="161"/>
                  </a:lnTo>
                  <a:lnTo>
                    <a:pt x="89" y="155"/>
                  </a:lnTo>
                  <a:lnTo>
                    <a:pt x="118" y="146"/>
                  </a:lnTo>
                  <a:lnTo>
                    <a:pt x="146" y="130"/>
                  </a:lnTo>
                  <a:lnTo>
                    <a:pt x="174" y="108"/>
                  </a:lnTo>
                  <a:lnTo>
                    <a:pt x="175" y="107"/>
                  </a:lnTo>
                  <a:lnTo>
                    <a:pt x="180" y="102"/>
                  </a:lnTo>
                  <a:lnTo>
                    <a:pt x="185" y="95"/>
                  </a:lnTo>
                  <a:lnTo>
                    <a:pt x="195" y="87"/>
                  </a:lnTo>
                  <a:lnTo>
                    <a:pt x="206" y="77"/>
                  </a:lnTo>
                  <a:lnTo>
                    <a:pt x="219" y="67"/>
                  </a:lnTo>
                  <a:lnTo>
                    <a:pt x="233" y="55"/>
                  </a:lnTo>
                  <a:lnTo>
                    <a:pt x="249" y="45"/>
                  </a:lnTo>
                  <a:lnTo>
                    <a:pt x="265" y="34"/>
                  </a:lnTo>
                  <a:lnTo>
                    <a:pt x="283" y="26"/>
                  </a:lnTo>
                  <a:lnTo>
                    <a:pt x="302" y="19"/>
                  </a:lnTo>
                  <a:lnTo>
                    <a:pt x="321" y="15"/>
                  </a:lnTo>
                  <a:lnTo>
                    <a:pt x="341" y="12"/>
                  </a:lnTo>
                  <a:lnTo>
                    <a:pt x="360" y="14"/>
                  </a:lnTo>
                  <a:lnTo>
                    <a:pt x="380" y="18"/>
                  </a:lnTo>
                  <a:lnTo>
                    <a:pt x="400" y="27"/>
                  </a:lnTo>
                  <a:lnTo>
                    <a:pt x="397" y="27"/>
                  </a:lnTo>
                  <a:lnTo>
                    <a:pt x="393" y="25"/>
                  </a:lnTo>
                  <a:lnTo>
                    <a:pt x="385" y="24"/>
                  </a:lnTo>
                  <a:lnTo>
                    <a:pt x="373" y="21"/>
                  </a:lnTo>
                  <a:lnTo>
                    <a:pt x="359" y="18"/>
                  </a:lnTo>
                  <a:lnTo>
                    <a:pt x="344" y="15"/>
                  </a:lnTo>
                  <a:lnTo>
                    <a:pt x="327" y="11"/>
                  </a:lnTo>
                  <a:lnTo>
                    <a:pt x="309" y="8"/>
                  </a:lnTo>
                  <a:lnTo>
                    <a:pt x="289" y="6"/>
                  </a:lnTo>
                  <a:lnTo>
                    <a:pt x="270" y="3"/>
                  </a:lnTo>
                  <a:lnTo>
                    <a:pt x="249" y="1"/>
                  </a:lnTo>
                  <a:lnTo>
                    <a:pt x="229" y="0"/>
                  </a:lnTo>
                  <a:lnTo>
                    <a:pt x="208" y="0"/>
                  </a:lnTo>
                  <a:lnTo>
                    <a:pt x="190" y="0"/>
                  </a:lnTo>
                  <a:lnTo>
                    <a:pt x="172" y="2"/>
                  </a:lnTo>
                  <a:lnTo>
                    <a:pt x="156" y="6"/>
                  </a:lnTo>
                  <a:lnTo>
                    <a:pt x="149" y="6"/>
                  </a:lnTo>
                  <a:lnTo>
                    <a:pt x="131" y="9"/>
                  </a:lnTo>
                  <a:lnTo>
                    <a:pt x="106" y="15"/>
                  </a:lnTo>
                  <a:lnTo>
                    <a:pt x="77" y="27"/>
                  </a:lnTo>
                  <a:lnTo>
                    <a:pt x="48" y="46"/>
                  </a:lnTo>
                  <a:lnTo>
                    <a:pt x="23" y="74"/>
                  </a:lnTo>
                  <a:lnTo>
                    <a:pt x="6" y="112"/>
                  </a:lnTo>
                  <a:lnTo>
                    <a:pt x="0" y="161"/>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2139" name="Freeform 27">
              <a:extLst>
                <a:ext uri="{FF2B5EF4-FFF2-40B4-BE49-F238E27FC236}">
                  <a16:creationId xmlns:a16="http://schemas.microsoft.com/office/drawing/2014/main" id="{F69500C5-7AD0-DD12-2B5E-706EFEA820AB}"/>
                </a:ext>
              </a:extLst>
            </p:cNvPr>
            <p:cNvSpPr>
              <a:spLocks/>
            </p:cNvSpPr>
            <p:nvPr/>
          </p:nvSpPr>
          <p:spPr bwMode="auto">
            <a:xfrm>
              <a:off x="5764" y="2521"/>
              <a:ext cx="131" cy="38"/>
            </a:xfrm>
            <a:custGeom>
              <a:avLst/>
              <a:gdLst>
                <a:gd name="T0" fmla="*/ 0 w 263"/>
                <a:gd name="T1" fmla="*/ 48 h 76"/>
                <a:gd name="T2" fmla="*/ 145 w 263"/>
                <a:gd name="T3" fmla="*/ 76 h 76"/>
                <a:gd name="T4" fmla="*/ 263 w 263"/>
                <a:gd name="T5" fmla="*/ 2 h 76"/>
                <a:gd name="T6" fmla="*/ 260 w 263"/>
                <a:gd name="T7" fmla="*/ 2 h 76"/>
                <a:gd name="T8" fmla="*/ 252 w 263"/>
                <a:gd name="T9" fmla="*/ 1 h 76"/>
                <a:gd name="T10" fmla="*/ 241 w 263"/>
                <a:gd name="T11" fmla="*/ 1 h 76"/>
                <a:gd name="T12" fmla="*/ 226 w 263"/>
                <a:gd name="T13" fmla="*/ 1 h 76"/>
                <a:gd name="T14" fmla="*/ 207 w 263"/>
                <a:gd name="T15" fmla="*/ 0 h 76"/>
                <a:gd name="T16" fmla="*/ 187 w 263"/>
                <a:gd name="T17" fmla="*/ 0 h 76"/>
                <a:gd name="T18" fmla="*/ 165 w 263"/>
                <a:gd name="T19" fmla="*/ 1 h 76"/>
                <a:gd name="T20" fmla="*/ 142 w 263"/>
                <a:gd name="T21" fmla="*/ 1 h 76"/>
                <a:gd name="T22" fmla="*/ 117 w 263"/>
                <a:gd name="T23" fmla="*/ 3 h 76"/>
                <a:gd name="T24" fmla="*/ 94 w 263"/>
                <a:gd name="T25" fmla="*/ 6 h 76"/>
                <a:gd name="T26" fmla="*/ 73 w 263"/>
                <a:gd name="T27" fmla="*/ 9 h 76"/>
                <a:gd name="T28" fmla="*/ 52 w 263"/>
                <a:gd name="T29" fmla="*/ 15 h 76"/>
                <a:gd name="T30" fmla="*/ 35 w 263"/>
                <a:gd name="T31" fmla="*/ 21 h 76"/>
                <a:gd name="T32" fmla="*/ 18 w 263"/>
                <a:gd name="T33" fmla="*/ 28 h 76"/>
                <a:gd name="T34" fmla="*/ 7 w 263"/>
                <a:gd name="T35" fmla="*/ 37 h 76"/>
                <a:gd name="T36" fmla="*/ 0 w 263"/>
                <a:gd name="T37" fmla="*/ 4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3" h="76">
                  <a:moveTo>
                    <a:pt x="0" y="48"/>
                  </a:moveTo>
                  <a:lnTo>
                    <a:pt x="145" y="76"/>
                  </a:lnTo>
                  <a:lnTo>
                    <a:pt x="263" y="2"/>
                  </a:lnTo>
                  <a:lnTo>
                    <a:pt x="260" y="2"/>
                  </a:lnTo>
                  <a:lnTo>
                    <a:pt x="252" y="1"/>
                  </a:lnTo>
                  <a:lnTo>
                    <a:pt x="241" y="1"/>
                  </a:lnTo>
                  <a:lnTo>
                    <a:pt x="226" y="1"/>
                  </a:lnTo>
                  <a:lnTo>
                    <a:pt x="207" y="0"/>
                  </a:lnTo>
                  <a:lnTo>
                    <a:pt x="187" y="0"/>
                  </a:lnTo>
                  <a:lnTo>
                    <a:pt x="165" y="1"/>
                  </a:lnTo>
                  <a:lnTo>
                    <a:pt x="142" y="1"/>
                  </a:lnTo>
                  <a:lnTo>
                    <a:pt x="117" y="3"/>
                  </a:lnTo>
                  <a:lnTo>
                    <a:pt x="94" y="6"/>
                  </a:lnTo>
                  <a:lnTo>
                    <a:pt x="73" y="9"/>
                  </a:lnTo>
                  <a:lnTo>
                    <a:pt x="52" y="15"/>
                  </a:lnTo>
                  <a:lnTo>
                    <a:pt x="35" y="21"/>
                  </a:lnTo>
                  <a:lnTo>
                    <a:pt x="18" y="28"/>
                  </a:lnTo>
                  <a:lnTo>
                    <a:pt x="7" y="37"/>
                  </a:lnTo>
                  <a:lnTo>
                    <a:pt x="0" y="48"/>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2140" name="Freeform 28">
              <a:extLst>
                <a:ext uri="{FF2B5EF4-FFF2-40B4-BE49-F238E27FC236}">
                  <a16:creationId xmlns:a16="http://schemas.microsoft.com/office/drawing/2014/main" id="{8F4809E6-F1A6-1C83-7243-659D585B1B27}"/>
                </a:ext>
              </a:extLst>
            </p:cNvPr>
            <p:cNvSpPr>
              <a:spLocks/>
            </p:cNvSpPr>
            <p:nvPr/>
          </p:nvSpPr>
          <p:spPr bwMode="auto">
            <a:xfrm>
              <a:off x="5748" y="2518"/>
              <a:ext cx="220" cy="84"/>
            </a:xfrm>
            <a:custGeom>
              <a:avLst/>
              <a:gdLst>
                <a:gd name="T0" fmla="*/ 0 w 441"/>
                <a:gd name="T1" fmla="*/ 157 h 167"/>
                <a:gd name="T2" fmla="*/ 1 w 441"/>
                <a:gd name="T3" fmla="*/ 157 h 167"/>
                <a:gd name="T4" fmla="*/ 4 w 441"/>
                <a:gd name="T5" fmla="*/ 159 h 167"/>
                <a:gd name="T6" fmla="*/ 10 w 441"/>
                <a:gd name="T7" fmla="*/ 160 h 167"/>
                <a:gd name="T8" fmla="*/ 18 w 441"/>
                <a:gd name="T9" fmla="*/ 162 h 167"/>
                <a:gd name="T10" fmla="*/ 27 w 441"/>
                <a:gd name="T11" fmla="*/ 165 h 167"/>
                <a:gd name="T12" fmla="*/ 39 w 441"/>
                <a:gd name="T13" fmla="*/ 166 h 167"/>
                <a:gd name="T14" fmla="*/ 52 w 441"/>
                <a:gd name="T15" fmla="*/ 167 h 167"/>
                <a:gd name="T16" fmla="*/ 65 w 441"/>
                <a:gd name="T17" fmla="*/ 166 h 167"/>
                <a:gd name="T18" fmla="*/ 80 w 441"/>
                <a:gd name="T19" fmla="*/ 165 h 167"/>
                <a:gd name="T20" fmla="*/ 97 w 441"/>
                <a:gd name="T21" fmla="*/ 161 h 167"/>
                <a:gd name="T22" fmla="*/ 114 w 441"/>
                <a:gd name="T23" fmla="*/ 156 h 167"/>
                <a:gd name="T24" fmla="*/ 131 w 441"/>
                <a:gd name="T25" fmla="*/ 148 h 167"/>
                <a:gd name="T26" fmla="*/ 149 w 441"/>
                <a:gd name="T27" fmla="*/ 136 h 167"/>
                <a:gd name="T28" fmla="*/ 168 w 441"/>
                <a:gd name="T29" fmla="*/ 122 h 167"/>
                <a:gd name="T30" fmla="*/ 187 w 441"/>
                <a:gd name="T31" fmla="*/ 105 h 167"/>
                <a:gd name="T32" fmla="*/ 206 w 441"/>
                <a:gd name="T33" fmla="*/ 84 h 167"/>
                <a:gd name="T34" fmla="*/ 208 w 441"/>
                <a:gd name="T35" fmla="*/ 83 h 167"/>
                <a:gd name="T36" fmla="*/ 213 w 441"/>
                <a:gd name="T37" fmla="*/ 77 h 167"/>
                <a:gd name="T38" fmla="*/ 222 w 441"/>
                <a:gd name="T39" fmla="*/ 70 h 167"/>
                <a:gd name="T40" fmla="*/ 234 w 441"/>
                <a:gd name="T41" fmla="*/ 62 h 167"/>
                <a:gd name="T42" fmla="*/ 246 w 441"/>
                <a:gd name="T43" fmla="*/ 53 h 167"/>
                <a:gd name="T44" fmla="*/ 262 w 441"/>
                <a:gd name="T45" fmla="*/ 43 h 167"/>
                <a:gd name="T46" fmla="*/ 280 w 441"/>
                <a:gd name="T47" fmla="*/ 33 h 167"/>
                <a:gd name="T48" fmla="*/ 298 w 441"/>
                <a:gd name="T49" fmla="*/ 25 h 167"/>
                <a:gd name="T50" fmla="*/ 318 w 441"/>
                <a:gd name="T51" fmla="*/ 20 h 167"/>
                <a:gd name="T52" fmla="*/ 337 w 441"/>
                <a:gd name="T53" fmla="*/ 15 h 167"/>
                <a:gd name="T54" fmla="*/ 357 w 441"/>
                <a:gd name="T55" fmla="*/ 15 h 167"/>
                <a:gd name="T56" fmla="*/ 375 w 441"/>
                <a:gd name="T57" fmla="*/ 18 h 167"/>
                <a:gd name="T58" fmla="*/ 394 w 441"/>
                <a:gd name="T59" fmla="*/ 25 h 167"/>
                <a:gd name="T60" fmla="*/ 411 w 441"/>
                <a:gd name="T61" fmla="*/ 39 h 167"/>
                <a:gd name="T62" fmla="*/ 427 w 441"/>
                <a:gd name="T63" fmla="*/ 59 h 167"/>
                <a:gd name="T64" fmla="*/ 441 w 441"/>
                <a:gd name="T65" fmla="*/ 84 h 167"/>
                <a:gd name="T66" fmla="*/ 441 w 441"/>
                <a:gd name="T67" fmla="*/ 82 h 167"/>
                <a:gd name="T68" fmla="*/ 438 w 441"/>
                <a:gd name="T69" fmla="*/ 76 h 167"/>
                <a:gd name="T70" fmla="*/ 435 w 441"/>
                <a:gd name="T71" fmla="*/ 68 h 167"/>
                <a:gd name="T72" fmla="*/ 430 w 441"/>
                <a:gd name="T73" fmla="*/ 58 h 167"/>
                <a:gd name="T74" fmla="*/ 423 w 441"/>
                <a:gd name="T75" fmla="*/ 46 h 167"/>
                <a:gd name="T76" fmla="*/ 415 w 441"/>
                <a:gd name="T77" fmla="*/ 33 h 167"/>
                <a:gd name="T78" fmla="*/ 405 w 441"/>
                <a:gd name="T79" fmla="*/ 23 h 167"/>
                <a:gd name="T80" fmla="*/ 391 w 441"/>
                <a:gd name="T81" fmla="*/ 13 h 167"/>
                <a:gd name="T82" fmla="*/ 375 w 441"/>
                <a:gd name="T83" fmla="*/ 5 h 167"/>
                <a:gd name="T84" fmla="*/ 357 w 441"/>
                <a:gd name="T85" fmla="*/ 0 h 167"/>
                <a:gd name="T86" fmla="*/ 336 w 441"/>
                <a:gd name="T87" fmla="*/ 0 h 167"/>
                <a:gd name="T88" fmla="*/ 311 w 441"/>
                <a:gd name="T89" fmla="*/ 3 h 167"/>
                <a:gd name="T90" fmla="*/ 283 w 441"/>
                <a:gd name="T91" fmla="*/ 13 h 167"/>
                <a:gd name="T92" fmla="*/ 252 w 441"/>
                <a:gd name="T93" fmla="*/ 29 h 167"/>
                <a:gd name="T94" fmla="*/ 216 w 441"/>
                <a:gd name="T95" fmla="*/ 52 h 167"/>
                <a:gd name="T96" fmla="*/ 177 w 441"/>
                <a:gd name="T97" fmla="*/ 83 h 167"/>
                <a:gd name="T98" fmla="*/ 173 w 441"/>
                <a:gd name="T99" fmla="*/ 88 h 167"/>
                <a:gd name="T100" fmla="*/ 161 w 441"/>
                <a:gd name="T101" fmla="*/ 99 h 167"/>
                <a:gd name="T102" fmla="*/ 141 w 441"/>
                <a:gd name="T103" fmla="*/ 115 h 167"/>
                <a:gd name="T104" fmla="*/ 118 w 441"/>
                <a:gd name="T105" fmla="*/ 134 h 167"/>
                <a:gd name="T106" fmla="*/ 91 w 441"/>
                <a:gd name="T107" fmla="*/ 149 h 167"/>
                <a:gd name="T108" fmla="*/ 61 w 441"/>
                <a:gd name="T109" fmla="*/ 160 h 167"/>
                <a:gd name="T110" fmla="*/ 30 w 441"/>
                <a:gd name="T111" fmla="*/ 164 h 167"/>
                <a:gd name="T112" fmla="*/ 0 w 441"/>
                <a:gd name="T113" fmla="*/ 15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1" h="167">
                  <a:moveTo>
                    <a:pt x="0" y="157"/>
                  </a:moveTo>
                  <a:lnTo>
                    <a:pt x="1" y="157"/>
                  </a:lnTo>
                  <a:lnTo>
                    <a:pt x="4" y="159"/>
                  </a:lnTo>
                  <a:lnTo>
                    <a:pt x="10" y="160"/>
                  </a:lnTo>
                  <a:lnTo>
                    <a:pt x="18" y="162"/>
                  </a:lnTo>
                  <a:lnTo>
                    <a:pt x="27" y="165"/>
                  </a:lnTo>
                  <a:lnTo>
                    <a:pt x="39" y="166"/>
                  </a:lnTo>
                  <a:lnTo>
                    <a:pt x="52" y="167"/>
                  </a:lnTo>
                  <a:lnTo>
                    <a:pt x="65" y="166"/>
                  </a:lnTo>
                  <a:lnTo>
                    <a:pt x="80" y="165"/>
                  </a:lnTo>
                  <a:lnTo>
                    <a:pt x="97" y="161"/>
                  </a:lnTo>
                  <a:lnTo>
                    <a:pt x="114" y="156"/>
                  </a:lnTo>
                  <a:lnTo>
                    <a:pt x="131" y="148"/>
                  </a:lnTo>
                  <a:lnTo>
                    <a:pt x="149" y="136"/>
                  </a:lnTo>
                  <a:lnTo>
                    <a:pt x="168" y="122"/>
                  </a:lnTo>
                  <a:lnTo>
                    <a:pt x="187" y="105"/>
                  </a:lnTo>
                  <a:lnTo>
                    <a:pt x="206" y="84"/>
                  </a:lnTo>
                  <a:lnTo>
                    <a:pt x="208" y="83"/>
                  </a:lnTo>
                  <a:lnTo>
                    <a:pt x="213" y="77"/>
                  </a:lnTo>
                  <a:lnTo>
                    <a:pt x="222" y="70"/>
                  </a:lnTo>
                  <a:lnTo>
                    <a:pt x="234" y="62"/>
                  </a:lnTo>
                  <a:lnTo>
                    <a:pt x="246" y="53"/>
                  </a:lnTo>
                  <a:lnTo>
                    <a:pt x="262" y="43"/>
                  </a:lnTo>
                  <a:lnTo>
                    <a:pt x="280" y="33"/>
                  </a:lnTo>
                  <a:lnTo>
                    <a:pt x="298" y="25"/>
                  </a:lnTo>
                  <a:lnTo>
                    <a:pt x="318" y="20"/>
                  </a:lnTo>
                  <a:lnTo>
                    <a:pt x="337" y="15"/>
                  </a:lnTo>
                  <a:lnTo>
                    <a:pt x="357" y="15"/>
                  </a:lnTo>
                  <a:lnTo>
                    <a:pt x="375" y="18"/>
                  </a:lnTo>
                  <a:lnTo>
                    <a:pt x="394" y="25"/>
                  </a:lnTo>
                  <a:lnTo>
                    <a:pt x="411" y="39"/>
                  </a:lnTo>
                  <a:lnTo>
                    <a:pt x="427" y="59"/>
                  </a:lnTo>
                  <a:lnTo>
                    <a:pt x="441" y="84"/>
                  </a:lnTo>
                  <a:lnTo>
                    <a:pt x="441" y="82"/>
                  </a:lnTo>
                  <a:lnTo>
                    <a:pt x="438" y="76"/>
                  </a:lnTo>
                  <a:lnTo>
                    <a:pt x="435" y="68"/>
                  </a:lnTo>
                  <a:lnTo>
                    <a:pt x="430" y="58"/>
                  </a:lnTo>
                  <a:lnTo>
                    <a:pt x="423" y="46"/>
                  </a:lnTo>
                  <a:lnTo>
                    <a:pt x="415" y="33"/>
                  </a:lnTo>
                  <a:lnTo>
                    <a:pt x="405" y="23"/>
                  </a:lnTo>
                  <a:lnTo>
                    <a:pt x="391" y="13"/>
                  </a:lnTo>
                  <a:lnTo>
                    <a:pt x="375" y="5"/>
                  </a:lnTo>
                  <a:lnTo>
                    <a:pt x="357" y="0"/>
                  </a:lnTo>
                  <a:lnTo>
                    <a:pt x="336" y="0"/>
                  </a:lnTo>
                  <a:lnTo>
                    <a:pt x="311" y="3"/>
                  </a:lnTo>
                  <a:lnTo>
                    <a:pt x="283" y="13"/>
                  </a:lnTo>
                  <a:lnTo>
                    <a:pt x="252" y="29"/>
                  </a:lnTo>
                  <a:lnTo>
                    <a:pt x="216" y="52"/>
                  </a:lnTo>
                  <a:lnTo>
                    <a:pt x="177" y="83"/>
                  </a:lnTo>
                  <a:lnTo>
                    <a:pt x="173" y="88"/>
                  </a:lnTo>
                  <a:lnTo>
                    <a:pt x="161" y="99"/>
                  </a:lnTo>
                  <a:lnTo>
                    <a:pt x="141" y="115"/>
                  </a:lnTo>
                  <a:lnTo>
                    <a:pt x="118" y="134"/>
                  </a:lnTo>
                  <a:lnTo>
                    <a:pt x="91" y="149"/>
                  </a:lnTo>
                  <a:lnTo>
                    <a:pt x="61" y="160"/>
                  </a:lnTo>
                  <a:lnTo>
                    <a:pt x="30" y="164"/>
                  </a:lnTo>
                  <a:lnTo>
                    <a:pt x="0" y="1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2141" name="Freeform 29">
              <a:extLst>
                <a:ext uri="{FF2B5EF4-FFF2-40B4-BE49-F238E27FC236}">
                  <a16:creationId xmlns:a16="http://schemas.microsoft.com/office/drawing/2014/main" id="{A81B3F73-D3F1-32A9-298D-F72043200758}"/>
                </a:ext>
              </a:extLst>
            </p:cNvPr>
            <p:cNvSpPr>
              <a:spLocks/>
            </p:cNvSpPr>
            <p:nvPr/>
          </p:nvSpPr>
          <p:spPr bwMode="auto">
            <a:xfrm>
              <a:off x="5843" y="2511"/>
              <a:ext cx="82" cy="5"/>
            </a:xfrm>
            <a:custGeom>
              <a:avLst/>
              <a:gdLst>
                <a:gd name="T0" fmla="*/ 163 w 163"/>
                <a:gd name="T1" fmla="*/ 12 h 12"/>
                <a:gd name="T2" fmla="*/ 159 w 163"/>
                <a:gd name="T3" fmla="*/ 10 h 12"/>
                <a:gd name="T4" fmla="*/ 145 w 163"/>
                <a:gd name="T5" fmla="*/ 9 h 12"/>
                <a:gd name="T6" fmla="*/ 124 w 163"/>
                <a:gd name="T7" fmla="*/ 6 h 12"/>
                <a:gd name="T8" fmla="*/ 100 w 163"/>
                <a:gd name="T9" fmla="*/ 3 h 12"/>
                <a:gd name="T10" fmla="*/ 72 w 163"/>
                <a:gd name="T11" fmla="*/ 1 h 12"/>
                <a:gd name="T12" fmla="*/ 46 w 163"/>
                <a:gd name="T13" fmla="*/ 0 h 12"/>
                <a:gd name="T14" fmla="*/ 20 w 163"/>
                <a:gd name="T15" fmla="*/ 0 h 12"/>
                <a:gd name="T16" fmla="*/ 0 w 163"/>
                <a:gd name="T17" fmla="*/ 2 h 12"/>
                <a:gd name="T18" fmla="*/ 7 w 163"/>
                <a:gd name="T19" fmla="*/ 2 h 12"/>
                <a:gd name="T20" fmla="*/ 25 w 163"/>
                <a:gd name="T21" fmla="*/ 5 h 12"/>
                <a:gd name="T22" fmla="*/ 50 w 163"/>
                <a:gd name="T23" fmla="*/ 6 h 12"/>
                <a:gd name="T24" fmla="*/ 80 w 163"/>
                <a:gd name="T25" fmla="*/ 8 h 12"/>
                <a:gd name="T26" fmla="*/ 109 w 163"/>
                <a:gd name="T27" fmla="*/ 9 h 12"/>
                <a:gd name="T28" fmla="*/ 136 w 163"/>
                <a:gd name="T29" fmla="*/ 12 h 12"/>
                <a:gd name="T30" fmla="*/ 155 w 163"/>
                <a:gd name="T31" fmla="*/ 12 h 12"/>
                <a:gd name="T32" fmla="*/ 163 w 163"/>
                <a:gd name="T3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3" h="12">
                  <a:moveTo>
                    <a:pt x="163" y="12"/>
                  </a:moveTo>
                  <a:lnTo>
                    <a:pt x="159" y="10"/>
                  </a:lnTo>
                  <a:lnTo>
                    <a:pt x="145" y="9"/>
                  </a:lnTo>
                  <a:lnTo>
                    <a:pt x="124" y="6"/>
                  </a:lnTo>
                  <a:lnTo>
                    <a:pt x="100" y="3"/>
                  </a:lnTo>
                  <a:lnTo>
                    <a:pt x="72" y="1"/>
                  </a:lnTo>
                  <a:lnTo>
                    <a:pt x="46" y="0"/>
                  </a:lnTo>
                  <a:lnTo>
                    <a:pt x="20" y="0"/>
                  </a:lnTo>
                  <a:lnTo>
                    <a:pt x="0" y="2"/>
                  </a:lnTo>
                  <a:lnTo>
                    <a:pt x="7" y="2"/>
                  </a:lnTo>
                  <a:lnTo>
                    <a:pt x="25" y="5"/>
                  </a:lnTo>
                  <a:lnTo>
                    <a:pt x="50" y="6"/>
                  </a:lnTo>
                  <a:lnTo>
                    <a:pt x="80" y="8"/>
                  </a:lnTo>
                  <a:lnTo>
                    <a:pt x="109" y="9"/>
                  </a:lnTo>
                  <a:lnTo>
                    <a:pt x="136" y="12"/>
                  </a:lnTo>
                  <a:lnTo>
                    <a:pt x="155" y="12"/>
                  </a:lnTo>
                  <a:lnTo>
                    <a:pt x="163"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2142" name="Freeform 30">
              <a:extLst>
                <a:ext uri="{FF2B5EF4-FFF2-40B4-BE49-F238E27FC236}">
                  <a16:creationId xmlns:a16="http://schemas.microsoft.com/office/drawing/2014/main" id="{D9E15577-04D4-D577-FC9F-20940C4A2339}"/>
                </a:ext>
              </a:extLst>
            </p:cNvPr>
            <p:cNvSpPr>
              <a:spLocks/>
            </p:cNvSpPr>
            <p:nvPr/>
          </p:nvSpPr>
          <p:spPr bwMode="auto">
            <a:xfrm>
              <a:off x="5749" y="2509"/>
              <a:ext cx="79" cy="85"/>
            </a:xfrm>
            <a:custGeom>
              <a:avLst/>
              <a:gdLst>
                <a:gd name="T0" fmla="*/ 158 w 158"/>
                <a:gd name="T1" fmla="*/ 0 h 169"/>
                <a:gd name="T2" fmla="*/ 150 w 158"/>
                <a:gd name="T3" fmla="*/ 0 h 169"/>
                <a:gd name="T4" fmla="*/ 130 w 158"/>
                <a:gd name="T5" fmla="*/ 3 h 169"/>
                <a:gd name="T6" fmla="*/ 103 w 158"/>
                <a:gd name="T7" fmla="*/ 10 h 169"/>
                <a:gd name="T8" fmla="*/ 73 w 158"/>
                <a:gd name="T9" fmla="*/ 22 h 169"/>
                <a:gd name="T10" fmla="*/ 42 w 158"/>
                <a:gd name="T11" fmla="*/ 42 h 169"/>
                <a:gd name="T12" fmla="*/ 17 w 158"/>
                <a:gd name="T13" fmla="*/ 72 h 169"/>
                <a:gd name="T14" fmla="*/ 1 w 158"/>
                <a:gd name="T15" fmla="*/ 114 h 169"/>
                <a:gd name="T16" fmla="*/ 0 w 158"/>
                <a:gd name="T17" fmla="*/ 169 h 169"/>
                <a:gd name="T18" fmla="*/ 0 w 158"/>
                <a:gd name="T19" fmla="*/ 162 h 169"/>
                <a:gd name="T20" fmla="*/ 1 w 158"/>
                <a:gd name="T21" fmla="*/ 145 h 169"/>
                <a:gd name="T22" fmla="*/ 7 w 158"/>
                <a:gd name="T23" fmla="*/ 121 h 169"/>
                <a:gd name="T24" fmla="*/ 17 w 158"/>
                <a:gd name="T25" fmla="*/ 92 h 169"/>
                <a:gd name="T26" fmla="*/ 36 w 158"/>
                <a:gd name="T27" fmla="*/ 62 h 169"/>
                <a:gd name="T28" fmla="*/ 63 w 158"/>
                <a:gd name="T29" fmla="*/ 34 h 169"/>
                <a:gd name="T30" fmla="*/ 104 w 158"/>
                <a:gd name="T31" fmla="*/ 12 h 169"/>
                <a:gd name="T32" fmla="*/ 158 w 158"/>
                <a:gd name="T3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169">
                  <a:moveTo>
                    <a:pt x="158" y="0"/>
                  </a:moveTo>
                  <a:lnTo>
                    <a:pt x="150" y="0"/>
                  </a:lnTo>
                  <a:lnTo>
                    <a:pt x="130" y="3"/>
                  </a:lnTo>
                  <a:lnTo>
                    <a:pt x="103" y="10"/>
                  </a:lnTo>
                  <a:lnTo>
                    <a:pt x="73" y="22"/>
                  </a:lnTo>
                  <a:lnTo>
                    <a:pt x="42" y="42"/>
                  </a:lnTo>
                  <a:lnTo>
                    <a:pt x="17" y="72"/>
                  </a:lnTo>
                  <a:lnTo>
                    <a:pt x="1" y="114"/>
                  </a:lnTo>
                  <a:lnTo>
                    <a:pt x="0" y="169"/>
                  </a:lnTo>
                  <a:lnTo>
                    <a:pt x="0" y="162"/>
                  </a:lnTo>
                  <a:lnTo>
                    <a:pt x="1" y="145"/>
                  </a:lnTo>
                  <a:lnTo>
                    <a:pt x="7" y="121"/>
                  </a:lnTo>
                  <a:lnTo>
                    <a:pt x="17" y="92"/>
                  </a:lnTo>
                  <a:lnTo>
                    <a:pt x="36" y="62"/>
                  </a:lnTo>
                  <a:lnTo>
                    <a:pt x="63" y="34"/>
                  </a:lnTo>
                  <a:lnTo>
                    <a:pt x="104" y="12"/>
                  </a:lnTo>
                  <a:lnTo>
                    <a:pt x="1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2143" name="Freeform 31">
              <a:extLst>
                <a:ext uri="{FF2B5EF4-FFF2-40B4-BE49-F238E27FC236}">
                  <a16:creationId xmlns:a16="http://schemas.microsoft.com/office/drawing/2014/main" id="{D31FD8F3-7929-61E8-8E1B-5E220A0CA892}"/>
                </a:ext>
              </a:extLst>
            </p:cNvPr>
            <p:cNvSpPr>
              <a:spLocks/>
            </p:cNvSpPr>
            <p:nvPr/>
          </p:nvSpPr>
          <p:spPr bwMode="auto">
            <a:xfrm>
              <a:off x="5582" y="2468"/>
              <a:ext cx="154" cy="717"/>
            </a:xfrm>
            <a:custGeom>
              <a:avLst/>
              <a:gdLst>
                <a:gd name="T0" fmla="*/ 0 w 308"/>
                <a:gd name="T1" fmla="*/ 0 h 1432"/>
                <a:gd name="T2" fmla="*/ 308 w 308"/>
                <a:gd name="T3" fmla="*/ 98 h 1432"/>
                <a:gd name="T4" fmla="*/ 307 w 308"/>
                <a:gd name="T5" fmla="*/ 300 h 1432"/>
                <a:gd name="T6" fmla="*/ 303 w 308"/>
                <a:gd name="T7" fmla="*/ 746 h 1432"/>
                <a:gd name="T8" fmla="*/ 295 w 308"/>
                <a:gd name="T9" fmla="*/ 1202 h 1432"/>
                <a:gd name="T10" fmla="*/ 281 w 308"/>
                <a:gd name="T11" fmla="*/ 1432 h 1432"/>
                <a:gd name="T12" fmla="*/ 279 w 308"/>
                <a:gd name="T13" fmla="*/ 1430 h 1432"/>
                <a:gd name="T14" fmla="*/ 274 w 308"/>
                <a:gd name="T15" fmla="*/ 1425 h 1432"/>
                <a:gd name="T16" fmla="*/ 265 w 308"/>
                <a:gd name="T17" fmla="*/ 1416 h 1432"/>
                <a:gd name="T18" fmla="*/ 254 w 308"/>
                <a:gd name="T19" fmla="*/ 1405 h 1432"/>
                <a:gd name="T20" fmla="*/ 240 w 308"/>
                <a:gd name="T21" fmla="*/ 1391 h 1432"/>
                <a:gd name="T22" fmla="*/ 224 w 308"/>
                <a:gd name="T23" fmla="*/ 1376 h 1432"/>
                <a:gd name="T24" fmla="*/ 205 w 308"/>
                <a:gd name="T25" fmla="*/ 1359 h 1432"/>
                <a:gd name="T26" fmla="*/ 186 w 308"/>
                <a:gd name="T27" fmla="*/ 1341 h 1432"/>
                <a:gd name="T28" fmla="*/ 166 w 308"/>
                <a:gd name="T29" fmla="*/ 1323 h 1432"/>
                <a:gd name="T30" fmla="*/ 144 w 308"/>
                <a:gd name="T31" fmla="*/ 1304 h 1432"/>
                <a:gd name="T32" fmla="*/ 123 w 308"/>
                <a:gd name="T33" fmla="*/ 1286 h 1432"/>
                <a:gd name="T34" fmla="*/ 102 w 308"/>
                <a:gd name="T35" fmla="*/ 1269 h 1432"/>
                <a:gd name="T36" fmla="*/ 81 w 308"/>
                <a:gd name="T37" fmla="*/ 1253 h 1432"/>
                <a:gd name="T38" fmla="*/ 61 w 308"/>
                <a:gd name="T39" fmla="*/ 1239 h 1432"/>
                <a:gd name="T40" fmla="*/ 42 w 308"/>
                <a:gd name="T41" fmla="*/ 1226 h 1432"/>
                <a:gd name="T42" fmla="*/ 24 w 308"/>
                <a:gd name="T43" fmla="*/ 1216 h 1432"/>
                <a:gd name="T44" fmla="*/ 24 w 308"/>
                <a:gd name="T45" fmla="*/ 1166 h 1432"/>
                <a:gd name="T46" fmla="*/ 26 w 308"/>
                <a:gd name="T47" fmla="*/ 1034 h 1432"/>
                <a:gd name="T48" fmla="*/ 27 w 308"/>
                <a:gd name="T49" fmla="*/ 847 h 1432"/>
                <a:gd name="T50" fmla="*/ 27 w 308"/>
                <a:gd name="T51" fmla="*/ 630 h 1432"/>
                <a:gd name="T52" fmla="*/ 24 w 308"/>
                <a:gd name="T53" fmla="*/ 411 h 1432"/>
                <a:gd name="T54" fmla="*/ 20 w 308"/>
                <a:gd name="T55" fmla="*/ 215 h 1432"/>
                <a:gd name="T56" fmla="*/ 12 w 308"/>
                <a:gd name="T57" fmla="*/ 69 h 1432"/>
                <a:gd name="T58" fmla="*/ 0 w 308"/>
                <a:gd name="T59" fmla="*/ 0 h 1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8" h="1432">
                  <a:moveTo>
                    <a:pt x="0" y="0"/>
                  </a:moveTo>
                  <a:lnTo>
                    <a:pt x="308" y="98"/>
                  </a:lnTo>
                  <a:lnTo>
                    <a:pt x="307" y="300"/>
                  </a:lnTo>
                  <a:lnTo>
                    <a:pt x="303" y="746"/>
                  </a:lnTo>
                  <a:lnTo>
                    <a:pt x="295" y="1202"/>
                  </a:lnTo>
                  <a:lnTo>
                    <a:pt x="281" y="1432"/>
                  </a:lnTo>
                  <a:lnTo>
                    <a:pt x="279" y="1430"/>
                  </a:lnTo>
                  <a:lnTo>
                    <a:pt x="274" y="1425"/>
                  </a:lnTo>
                  <a:lnTo>
                    <a:pt x="265" y="1416"/>
                  </a:lnTo>
                  <a:lnTo>
                    <a:pt x="254" y="1405"/>
                  </a:lnTo>
                  <a:lnTo>
                    <a:pt x="240" y="1391"/>
                  </a:lnTo>
                  <a:lnTo>
                    <a:pt x="224" y="1376"/>
                  </a:lnTo>
                  <a:lnTo>
                    <a:pt x="205" y="1359"/>
                  </a:lnTo>
                  <a:lnTo>
                    <a:pt x="186" y="1341"/>
                  </a:lnTo>
                  <a:lnTo>
                    <a:pt x="166" y="1323"/>
                  </a:lnTo>
                  <a:lnTo>
                    <a:pt x="144" y="1304"/>
                  </a:lnTo>
                  <a:lnTo>
                    <a:pt x="123" y="1286"/>
                  </a:lnTo>
                  <a:lnTo>
                    <a:pt x="102" y="1269"/>
                  </a:lnTo>
                  <a:lnTo>
                    <a:pt x="81" y="1253"/>
                  </a:lnTo>
                  <a:lnTo>
                    <a:pt x="61" y="1239"/>
                  </a:lnTo>
                  <a:lnTo>
                    <a:pt x="42" y="1226"/>
                  </a:lnTo>
                  <a:lnTo>
                    <a:pt x="24" y="1216"/>
                  </a:lnTo>
                  <a:lnTo>
                    <a:pt x="24" y="1166"/>
                  </a:lnTo>
                  <a:lnTo>
                    <a:pt x="26" y="1034"/>
                  </a:lnTo>
                  <a:lnTo>
                    <a:pt x="27" y="847"/>
                  </a:lnTo>
                  <a:lnTo>
                    <a:pt x="27" y="630"/>
                  </a:lnTo>
                  <a:lnTo>
                    <a:pt x="24" y="411"/>
                  </a:lnTo>
                  <a:lnTo>
                    <a:pt x="20" y="215"/>
                  </a:lnTo>
                  <a:lnTo>
                    <a:pt x="12" y="69"/>
                  </a:lnTo>
                  <a:lnTo>
                    <a:pt x="0" y="0"/>
                  </a:lnTo>
                  <a:close/>
                </a:path>
              </a:pathLst>
            </a:custGeom>
            <a:solidFill>
              <a:srgbClr val="5454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2144" name="Freeform 32">
              <a:extLst>
                <a:ext uri="{FF2B5EF4-FFF2-40B4-BE49-F238E27FC236}">
                  <a16:creationId xmlns:a16="http://schemas.microsoft.com/office/drawing/2014/main" id="{2A5B8747-4971-3BE0-607D-203C5F5E5C9C}"/>
                </a:ext>
              </a:extLst>
            </p:cNvPr>
            <p:cNvSpPr>
              <a:spLocks/>
            </p:cNvSpPr>
            <p:nvPr/>
          </p:nvSpPr>
          <p:spPr bwMode="auto">
            <a:xfrm>
              <a:off x="5876" y="2536"/>
              <a:ext cx="80" cy="176"/>
            </a:xfrm>
            <a:custGeom>
              <a:avLst/>
              <a:gdLst>
                <a:gd name="T0" fmla="*/ 60 w 160"/>
                <a:gd name="T1" fmla="*/ 0 h 352"/>
                <a:gd name="T2" fmla="*/ 63 w 160"/>
                <a:gd name="T3" fmla="*/ 2 h 352"/>
                <a:gd name="T4" fmla="*/ 71 w 160"/>
                <a:gd name="T5" fmla="*/ 9 h 352"/>
                <a:gd name="T6" fmla="*/ 82 w 160"/>
                <a:gd name="T7" fmla="*/ 20 h 352"/>
                <a:gd name="T8" fmla="*/ 96 w 160"/>
                <a:gd name="T9" fmla="*/ 35 h 352"/>
                <a:gd name="T10" fmla="*/ 111 w 160"/>
                <a:gd name="T11" fmla="*/ 54 h 352"/>
                <a:gd name="T12" fmla="*/ 126 w 160"/>
                <a:gd name="T13" fmla="*/ 75 h 352"/>
                <a:gd name="T14" fmla="*/ 140 w 160"/>
                <a:gd name="T15" fmla="*/ 98 h 352"/>
                <a:gd name="T16" fmla="*/ 151 w 160"/>
                <a:gd name="T17" fmla="*/ 124 h 352"/>
                <a:gd name="T18" fmla="*/ 158 w 160"/>
                <a:gd name="T19" fmla="*/ 151 h 352"/>
                <a:gd name="T20" fmla="*/ 160 w 160"/>
                <a:gd name="T21" fmla="*/ 180 h 352"/>
                <a:gd name="T22" fmla="*/ 157 w 160"/>
                <a:gd name="T23" fmla="*/ 208 h 352"/>
                <a:gd name="T24" fmla="*/ 145 w 160"/>
                <a:gd name="T25" fmla="*/ 238 h 352"/>
                <a:gd name="T26" fmla="*/ 125 w 160"/>
                <a:gd name="T27" fmla="*/ 268 h 352"/>
                <a:gd name="T28" fmla="*/ 95 w 160"/>
                <a:gd name="T29" fmla="*/ 297 h 352"/>
                <a:gd name="T30" fmla="*/ 54 w 160"/>
                <a:gd name="T31" fmla="*/ 326 h 352"/>
                <a:gd name="T32" fmla="*/ 0 w 160"/>
                <a:gd name="T33" fmla="*/ 352 h 352"/>
                <a:gd name="T34" fmla="*/ 4 w 160"/>
                <a:gd name="T35" fmla="*/ 351 h 352"/>
                <a:gd name="T36" fmla="*/ 11 w 160"/>
                <a:gd name="T37" fmla="*/ 348 h 352"/>
                <a:gd name="T38" fmla="*/ 23 w 160"/>
                <a:gd name="T39" fmla="*/ 341 h 352"/>
                <a:gd name="T40" fmla="*/ 38 w 160"/>
                <a:gd name="T41" fmla="*/ 332 h 352"/>
                <a:gd name="T42" fmla="*/ 56 w 160"/>
                <a:gd name="T43" fmla="*/ 320 h 352"/>
                <a:gd name="T44" fmla="*/ 73 w 160"/>
                <a:gd name="T45" fmla="*/ 306 h 352"/>
                <a:gd name="T46" fmla="*/ 90 w 160"/>
                <a:gd name="T47" fmla="*/ 289 h 352"/>
                <a:gd name="T48" fmla="*/ 106 w 160"/>
                <a:gd name="T49" fmla="*/ 268 h 352"/>
                <a:gd name="T50" fmla="*/ 120 w 160"/>
                <a:gd name="T51" fmla="*/ 245 h 352"/>
                <a:gd name="T52" fmla="*/ 130 w 160"/>
                <a:gd name="T53" fmla="*/ 220 h 352"/>
                <a:gd name="T54" fmla="*/ 136 w 160"/>
                <a:gd name="T55" fmla="*/ 191 h 352"/>
                <a:gd name="T56" fmla="*/ 136 w 160"/>
                <a:gd name="T57" fmla="*/ 159 h 352"/>
                <a:gd name="T58" fmla="*/ 130 w 160"/>
                <a:gd name="T59" fmla="*/ 124 h 352"/>
                <a:gd name="T60" fmla="*/ 115 w 160"/>
                <a:gd name="T61" fmla="*/ 86 h 352"/>
                <a:gd name="T62" fmla="*/ 92 w 160"/>
                <a:gd name="T63" fmla="*/ 45 h 352"/>
                <a:gd name="T64" fmla="*/ 60 w 160"/>
                <a:gd name="T65"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352">
                  <a:moveTo>
                    <a:pt x="60" y="0"/>
                  </a:moveTo>
                  <a:lnTo>
                    <a:pt x="63" y="2"/>
                  </a:lnTo>
                  <a:lnTo>
                    <a:pt x="71" y="9"/>
                  </a:lnTo>
                  <a:lnTo>
                    <a:pt x="82" y="20"/>
                  </a:lnTo>
                  <a:lnTo>
                    <a:pt x="96" y="35"/>
                  </a:lnTo>
                  <a:lnTo>
                    <a:pt x="111" y="54"/>
                  </a:lnTo>
                  <a:lnTo>
                    <a:pt x="126" y="75"/>
                  </a:lnTo>
                  <a:lnTo>
                    <a:pt x="140" y="98"/>
                  </a:lnTo>
                  <a:lnTo>
                    <a:pt x="151" y="124"/>
                  </a:lnTo>
                  <a:lnTo>
                    <a:pt x="158" y="151"/>
                  </a:lnTo>
                  <a:lnTo>
                    <a:pt x="160" y="180"/>
                  </a:lnTo>
                  <a:lnTo>
                    <a:pt x="157" y="208"/>
                  </a:lnTo>
                  <a:lnTo>
                    <a:pt x="145" y="238"/>
                  </a:lnTo>
                  <a:lnTo>
                    <a:pt x="125" y="268"/>
                  </a:lnTo>
                  <a:lnTo>
                    <a:pt x="95" y="297"/>
                  </a:lnTo>
                  <a:lnTo>
                    <a:pt x="54" y="326"/>
                  </a:lnTo>
                  <a:lnTo>
                    <a:pt x="0" y="352"/>
                  </a:lnTo>
                  <a:lnTo>
                    <a:pt x="4" y="351"/>
                  </a:lnTo>
                  <a:lnTo>
                    <a:pt x="11" y="348"/>
                  </a:lnTo>
                  <a:lnTo>
                    <a:pt x="23" y="341"/>
                  </a:lnTo>
                  <a:lnTo>
                    <a:pt x="38" y="332"/>
                  </a:lnTo>
                  <a:lnTo>
                    <a:pt x="56" y="320"/>
                  </a:lnTo>
                  <a:lnTo>
                    <a:pt x="73" y="306"/>
                  </a:lnTo>
                  <a:lnTo>
                    <a:pt x="90" y="289"/>
                  </a:lnTo>
                  <a:lnTo>
                    <a:pt x="106" y="268"/>
                  </a:lnTo>
                  <a:lnTo>
                    <a:pt x="120" y="245"/>
                  </a:lnTo>
                  <a:lnTo>
                    <a:pt x="130" y="220"/>
                  </a:lnTo>
                  <a:lnTo>
                    <a:pt x="136" y="191"/>
                  </a:lnTo>
                  <a:lnTo>
                    <a:pt x="136" y="159"/>
                  </a:lnTo>
                  <a:lnTo>
                    <a:pt x="130" y="124"/>
                  </a:lnTo>
                  <a:lnTo>
                    <a:pt x="115" y="86"/>
                  </a:lnTo>
                  <a:lnTo>
                    <a:pt x="92" y="45"/>
                  </a:lnTo>
                  <a:lnTo>
                    <a:pt x="6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2145" name="Freeform 33">
              <a:extLst>
                <a:ext uri="{FF2B5EF4-FFF2-40B4-BE49-F238E27FC236}">
                  <a16:creationId xmlns:a16="http://schemas.microsoft.com/office/drawing/2014/main" id="{14E59675-009C-673D-2A7D-C652CE14CFD0}"/>
                </a:ext>
              </a:extLst>
            </p:cNvPr>
            <p:cNvSpPr>
              <a:spLocks/>
            </p:cNvSpPr>
            <p:nvPr/>
          </p:nvSpPr>
          <p:spPr bwMode="auto">
            <a:xfrm>
              <a:off x="5878" y="2754"/>
              <a:ext cx="80" cy="176"/>
            </a:xfrm>
            <a:custGeom>
              <a:avLst/>
              <a:gdLst>
                <a:gd name="T0" fmla="*/ 60 w 160"/>
                <a:gd name="T1" fmla="*/ 0 h 353"/>
                <a:gd name="T2" fmla="*/ 62 w 160"/>
                <a:gd name="T3" fmla="*/ 3 h 353"/>
                <a:gd name="T4" fmla="*/ 70 w 160"/>
                <a:gd name="T5" fmla="*/ 10 h 353"/>
                <a:gd name="T6" fmla="*/ 82 w 160"/>
                <a:gd name="T7" fmla="*/ 21 h 353"/>
                <a:gd name="T8" fmla="*/ 96 w 160"/>
                <a:gd name="T9" fmla="*/ 36 h 353"/>
                <a:gd name="T10" fmla="*/ 110 w 160"/>
                <a:gd name="T11" fmla="*/ 55 h 353"/>
                <a:gd name="T12" fmla="*/ 125 w 160"/>
                <a:gd name="T13" fmla="*/ 75 h 353"/>
                <a:gd name="T14" fmla="*/ 139 w 160"/>
                <a:gd name="T15" fmla="*/ 98 h 353"/>
                <a:gd name="T16" fmla="*/ 150 w 160"/>
                <a:gd name="T17" fmla="*/ 125 h 353"/>
                <a:gd name="T18" fmla="*/ 158 w 160"/>
                <a:gd name="T19" fmla="*/ 151 h 353"/>
                <a:gd name="T20" fmla="*/ 160 w 160"/>
                <a:gd name="T21" fmla="*/ 180 h 353"/>
                <a:gd name="T22" fmla="*/ 155 w 160"/>
                <a:gd name="T23" fmla="*/ 209 h 353"/>
                <a:gd name="T24" fmla="*/ 144 w 160"/>
                <a:gd name="T25" fmla="*/ 239 h 353"/>
                <a:gd name="T26" fmla="*/ 124 w 160"/>
                <a:gd name="T27" fmla="*/ 269 h 353"/>
                <a:gd name="T28" fmla="*/ 94 w 160"/>
                <a:gd name="T29" fmla="*/ 298 h 353"/>
                <a:gd name="T30" fmla="*/ 53 w 160"/>
                <a:gd name="T31" fmla="*/ 326 h 353"/>
                <a:gd name="T32" fmla="*/ 0 w 160"/>
                <a:gd name="T33" fmla="*/ 353 h 353"/>
                <a:gd name="T34" fmla="*/ 3 w 160"/>
                <a:gd name="T35" fmla="*/ 352 h 353"/>
                <a:gd name="T36" fmla="*/ 10 w 160"/>
                <a:gd name="T37" fmla="*/ 348 h 353"/>
                <a:gd name="T38" fmla="*/ 23 w 160"/>
                <a:gd name="T39" fmla="*/ 341 h 353"/>
                <a:gd name="T40" fmla="*/ 38 w 160"/>
                <a:gd name="T41" fmla="*/ 332 h 353"/>
                <a:gd name="T42" fmla="*/ 54 w 160"/>
                <a:gd name="T43" fmla="*/ 321 h 353"/>
                <a:gd name="T44" fmla="*/ 73 w 160"/>
                <a:gd name="T45" fmla="*/ 307 h 353"/>
                <a:gd name="T46" fmla="*/ 90 w 160"/>
                <a:gd name="T47" fmla="*/ 290 h 353"/>
                <a:gd name="T48" fmla="*/ 106 w 160"/>
                <a:gd name="T49" fmla="*/ 269 h 353"/>
                <a:gd name="T50" fmla="*/ 120 w 160"/>
                <a:gd name="T51" fmla="*/ 246 h 353"/>
                <a:gd name="T52" fmla="*/ 129 w 160"/>
                <a:gd name="T53" fmla="*/ 220 h 353"/>
                <a:gd name="T54" fmla="*/ 135 w 160"/>
                <a:gd name="T55" fmla="*/ 192 h 353"/>
                <a:gd name="T56" fmla="*/ 136 w 160"/>
                <a:gd name="T57" fmla="*/ 159 h 353"/>
                <a:gd name="T58" fmla="*/ 129 w 160"/>
                <a:gd name="T59" fmla="*/ 125 h 353"/>
                <a:gd name="T60" fmla="*/ 115 w 160"/>
                <a:gd name="T61" fmla="*/ 87 h 353"/>
                <a:gd name="T62" fmla="*/ 92 w 160"/>
                <a:gd name="T63" fmla="*/ 45 h 353"/>
                <a:gd name="T64" fmla="*/ 60 w 160"/>
                <a:gd name="T65" fmla="*/ 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353">
                  <a:moveTo>
                    <a:pt x="60" y="0"/>
                  </a:moveTo>
                  <a:lnTo>
                    <a:pt x="62" y="3"/>
                  </a:lnTo>
                  <a:lnTo>
                    <a:pt x="70" y="10"/>
                  </a:lnTo>
                  <a:lnTo>
                    <a:pt x="82" y="21"/>
                  </a:lnTo>
                  <a:lnTo>
                    <a:pt x="96" y="36"/>
                  </a:lnTo>
                  <a:lnTo>
                    <a:pt x="110" y="55"/>
                  </a:lnTo>
                  <a:lnTo>
                    <a:pt x="125" y="75"/>
                  </a:lnTo>
                  <a:lnTo>
                    <a:pt x="139" y="98"/>
                  </a:lnTo>
                  <a:lnTo>
                    <a:pt x="150" y="125"/>
                  </a:lnTo>
                  <a:lnTo>
                    <a:pt x="158" y="151"/>
                  </a:lnTo>
                  <a:lnTo>
                    <a:pt x="160" y="180"/>
                  </a:lnTo>
                  <a:lnTo>
                    <a:pt x="155" y="209"/>
                  </a:lnTo>
                  <a:lnTo>
                    <a:pt x="144" y="239"/>
                  </a:lnTo>
                  <a:lnTo>
                    <a:pt x="124" y="269"/>
                  </a:lnTo>
                  <a:lnTo>
                    <a:pt x="94" y="298"/>
                  </a:lnTo>
                  <a:lnTo>
                    <a:pt x="53" y="326"/>
                  </a:lnTo>
                  <a:lnTo>
                    <a:pt x="0" y="353"/>
                  </a:lnTo>
                  <a:lnTo>
                    <a:pt x="3" y="352"/>
                  </a:lnTo>
                  <a:lnTo>
                    <a:pt x="10" y="348"/>
                  </a:lnTo>
                  <a:lnTo>
                    <a:pt x="23" y="341"/>
                  </a:lnTo>
                  <a:lnTo>
                    <a:pt x="38" y="332"/>
                  </a:lnTo>
                  <a:lnTo>
                    <a:pt x="54" y="321"/>
                  </a:lnTo>
                  <a:lnTo>
                    <a:pt x="73" y="307"/>
                  </a:lnTo>
                  <a:lnTo>
                    <a:pt x="90" y="290"/>
                  </a:lnTo>
                  <a:lnTo>
                    <a:pt x="106" y="269"/>
                  </a:lnTo>
                  <a:lnTo>
                    <a:pt x="120" y="246"/>
                  </a:lnTo>
                  <a:lnTo>
                    <a:pt x="129" y="220"/>
                  </a:lnTo>
                  <a:lnTo>
                    <a:pt x="135" y="192"/>
                  </a:lnTo>
                  <a:lnTo>
                    <a:pt x="136" y="159"/>
                  </a:lnTo>
                  <a:lnTo>
                    <a:pt x="129" y="125"/>
                  </a:lnTo>
                  <a:lnTo>
                    <a:pt x="115" y="87"/>
                  </a:lnTo>
                  <a:lnTo>
                    <a:pt x="92" y="45"/>
                  </a:lnTo>
                  <a:lnTo>
                    <a:pt x="6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2146" name="Freeform 34">
              <a:extLst>
                <a:ext uri="{FF2B5EF4-FFF2-40B4-BE49-F238E27FC236}">
                  <a16:creationId xmlns:a16="http://schemas.microsoft.com/office/drawing/2014/main" id="{AA6108AF-A973-5F83-28B1-F6771FE14501}"/>
                </a:ext>
              </a:extLst>
            </p:cNvPr>
            <p:cNvSpPr>
              <a:spLocks/>
            </p:cNvSpPr>
            <p:nvPr/>
          </p:nvSpPr>
          <p:spPr bwMode="auto">
            <a:xfrm>
              <a:off x="5878" y="2965"/>
              <a:ext cx="80" cy="174"/>
            </a:xfrm>
            <a:custGeom>
              <a:avLst/>
              <a:gdLst>
                <a:gd name="T0" fmla="*/ 60 w 160"/>
                <a:gd name="T1" fmla="*/ 0 h 347"/>
                <a:gd name="T2" fmla="*/ 62 w 160"/>
                <a:gd name="T3" fmla="*/ 3 h 347"/>
                <a:gd name="T4" fmla="*/ 70 w 160"/>
                <a:gd name="T5" fmla="*/ 10 h 347"/>
                <a:gd name="T6" fmla="*/ 82 w 160"/>
                <a:gd name="T7" fmla="*/ 21 h 347"/>
                <a:gd name="T8" fmla="*/ 96 w 160"/>
                <a:gd name="T9" fmla="*/ 35 h 347"/>
                <a:gd name="T10" fmla="*/ 110 w 160"/>
                <a:gd name="T11" fmla="*/ 53 h 347"/>
                <a:gd name="T12" fmla="*/ 125 w 160"/>
                <a:gd name="T13" fmla="*/ 74 h 347"/>
                <a:gd name="T14" fmla="*/ 139 w 160"/>
                <a:gd name="T15" fmla="*/ 97 h 347"/>
                <a:gd name="T16" fmla="*/ 150 w 160"/>
                <a:gd name="T17" fmla="*/ 122 h 347"/>
                <a:gd name="T18" fmla="*/ 158 w 160"/>
                <a:gd name="T19" fmla="*/ 149 h 347"/>
                <a:gd name="T20" fmla="*/ 160 w 160"/>
                <a:gd name="T21" fmla="*/ 177 h 347"/>
                <a:gd name="T22" fmla="*/ 155 w 160"/>
                <a:gd name="T23" fmla="*/ 205 h 347"/>
                <a:gd name="T24" fmla="*/ 144 w 160"/>
                <a:gd name="T25" fmla="*/ 235 h 347"/>
                <a:gd name="T26" fmla="*/ 124 w 160"/>
                <a:gd name="T27" fmla="*/ 264 h 347"/>
                <a:gd name="T28" fmla="*/ 94 w 160"/>
                <a:gd name="T29" fmla="*/ 293 h 347"/>
                <a:gd name="T30" fmla="*/ 53 w 160"/>
                <a:gd name="T31" fmla="*/ 321 h 347"/>
                <a:gd name="T32" fmla="*/ 0 w 160"/>
                <a:gd name="T33" fmla="*/ 347 h 347"/>
                <a:gd name="T34" fmla="*/ 3 w 160"/>
                <a:gd name="T35" fmla="*/ 346 h 347"/>
                <a:gd name="T36" fmla="*/ 10 w 160"/>
                <a:gd name="T37" fmla="*/ 343 h 347"/>
                <a:gd name="T38" fmla="*/ 23 w 160"/>
                <a:gd name="T39" fmla="*/ 336 h 347"/>
                <a:gd name="T40" fmla="*/ 38 w 160"/>
                <a:gd name="T41" fmla="*/ 326 h 347"/>
                <a:gd name="T42" fmla="*/ 54 w 160"/>
                <a:gd name="T43" fmla="*/ 315 h 347"/>
                <a:gd name="T44" fmla="*/ 73 w 160"/>
                <a:gd name="T45" fmla="*/ 301 h 347"/>
                <a:gd name="T46" fmla="*/ 90 w 160"/>
                <a:gd name="T47" fmla="*/ 284 h 347"/>
                <a:gd name="T48" fmla="*/ 106 w 160"/>
                <a:gd name="T49" fmla="*/ 264 h 347"/>
                <a:gd name="T50" fmla="*/ 120 w 160"/>
                <a:gd name="T51" fmla="*/ 242 h 347"/>
                <a:gd name="T52" fmla="*/ 129 w 160"/>
                <a:gd name="T53" fmla="*/ 217 h 347"/>
                <a:gd name="T54" fmla="*/ 135 w 160"/>
                <a:gd name="T55" fmla="*/ 188 h 347"/>
                <a:gd name="T56" fmla="*/ 136 w 160"/>
                <a:gd name="T57" fmla="*/ 157 h 347"/>
                <a:gd name="T58" fmla="*/ 129 w 160"/>
                <a:gd name="T59" fmla="*/ 122 h 347"/>
                <a:gd name="T60" fmla="*/ 115 w 160"/>
                <a:gd name="T61" fmla="*/ 84 h 347"/>
                <a:gd name="T62" fmla="*/ 92 w 160"/>
                <a:gd name="T63" fmla="*/ 44 h 347"/>
                <a:gd name="T64" fmla="*/ 60 w 160"/>
                <a:gd name="T65" fmla="*/ 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347">
                  <a:moveTo>
                    <a:pt x="60" y="0"/>
                  </a:moveTo>
                  <a:lnTo>
                    <a:pt x="62" y="3"/>
                  </a:lnTo>
                  <a:lnTo>
                    <a:pt x="70" y="10"/>
                  </a:lnTo>
                  <a:lnTo>
                    <a:pt x="82" y="21"/>
                  </a:lnTo>
                  <a:lnTo>
                    <a:pt x="96" y="35"/>
                  </a:lnTo>
                  <a:lnTo>
                    <a:pt x="110" y="53"/>
                  </a:lnTo>
                  <a:lnTo>
                    <a:pt x="125" y="74"/>
                  </a:lnTo>
                  <a:lnTo>
                    <a:pt x="139" y="97"/>
                  </a:lnTo>
                  <a:lnTo>
                    <a:pt x="150" y="122"/>
                  </a:lnTo>
                  <a:lnTo>
                    <a:pt x="158" y="149"/>
                  </a:lnTo>
                  <a:lnTo>
                    <a:pt x="160" y="177"/>
                  </a:lnTo>
                  <a:lnTo>
                    <a:pt x="155" y="205"/>
                  </a:lnTo>
                  <a:lnTo>
                    <a:pt x="144" y="235"/>
                  </a:lnTo>
                  <a:lnTo>
                    <a:pt x="124" y="264"/>
                  </a:lnTo>
                  <a:lnTo>
                    <a:pt x="94" y="293"/>
                  </a:lnTo>
                  <a:lnTo>
                    <a:pt x="53" y="321"/>
                  </a:lnTo>
                  <a:lnTo>
                    <a:pt x="0" y="347"/>
                  </a:lnTo>
                  <a:lnTo>
                    <a:pt x="3" y="346"/>
                  </a:lnTo>
                  <a:lnTo>
                    <a:pt x="10" y="343"/>
                  </a:lnTo>
                  <a:lnTo>
                    <a:pt x="23" y="336"/>
                  </a:lnTo>
                  <a:lnTo>
                    <a:pt x="38" y="326"/>
                  </a:lnTo>
                  <a:lnTo>
                    <a:pt x="54" y="315"/>
                  </a:lnTo>
                  <a:lnTo>
                    <a:pt x="73" y="301"/>
                  </a:lnTo>
                  <a:lnTo>
                    <a:pt x="90" y="284"/>
                  </a:lnTo>
                  <a:lnTo>
                    <a:pt x="106" y="264"/>
                  </a:lnTo>
                  <a:lnTo>
                    <a:pt x="120" y="242"/>
                  </a:lnTo>
                  <a:lnTo>
                    <a:pt x="129" y="217"/>
                  </a:lnTo>
                  <a:lnTo>
                    <a:pt x="135" y="188"/>
                  </a:lnTo>
                  <a:lnTo>
                    <a:pt x="136" y="157"/>
                  </a:lnTo>
                  <a:lnTo>
                    <a:pt x="129" y="122"/>
                  </a:lnTo>
                  <a:lnTo>
                    <a:pt x="115" y="84"/>
                  </a:lnTo>
                  <a:lnTo>
                    <a:pt x="92" y="44"/>
                  </a:lnTo>
                  <a:lnTo>
                    <a:pt x="6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2147" name="Freeform 35">
              <a:extLst>
                <a:ext uri="{FF2B5EF4-FFF2-40B4-BE49-F238E27FC236}">
                  <a16:creationId xmlns:a16="http://schemas.microsoft.com/office/drawing/2014/main" id="{8C8CD59D-01C1-A8FF-4C5B-382041AC31E6}"/>
                </a:ext>
              </a:extLst>
            </p:cNvPr>
            <p:cNvSpPr>
              <a:spLocks/>
            </p:cNvSpPr>
            <p:nvPr/>
          </p:nvSpPr>
          <p:spPr bwMode="auto">
            <a:xfrm>
              <a:off x="5762" y="2827"/>
              <a:ext cx="92" cy="101"/>
            </a:xfrm>
            <a:custGeom>
              <a:avLst/>
              <a:gdLst>
                <a:gd name="T0" fmla="*/ 3 w 184"/>
                <a:gd name="T1" fmla="*/ 0 h 202"/>
                <a:gd name="T2" fmla="*/ 3 w 184"/>
                <a:gd name="T3" fmla="*/ 2 h 202"/>
                <a:gd name="T4" fmla="*/ 2 w 184"/>
                <a:gd name="T5" fmla="*/ 7 h 202"/>
                <a:gd name="T6" fmla="*/ 1 w 184"/>
                <a:gd name="T7" fmla="*/ 15 h 202"/>
                <a:gd name="T8" fmla="*/ 1 w 184"/>
                <a:gd name="T9" fmla="*/ 26 h 202"/>
                <a:gd name="T10" fmla="*/ 2 w 184"/>
                <a:gd name="T11" fmla="*/ 39 h 202"/>
                <a:gd name="T12" fmla="*/ 3 w 184"/>
                <a:gd name="T13" fmla="*/ 54 h 202"/>
                <a:gd name="T14" fmla="*/ 7 w 184"/>
                <a:gd name="T15" fmla="*/ 70 h 202"/>
                <a:gd name="T16" fmla="*/ 12 w 184"/>
                <a:gd name="T17" fmla="*/ 86 h 202"/>
                <a:gd name="T18" fmla="*/ 20 w 184"/>
                <a:gd name="T19" fmla="*/ 105 h 202"/>
                <a:gd name="T20" fmla="*/ 32 w 184"/>
                <a:gd name="T21" fmla="*/ 122 h 202"/>
                <a:gd name="T22" fmla="*/ 47 w 184"/>
                <a:gd name="T23" fmla="*/ 138 h 202"/>
                <a:gd name="T24" fmla="*/ 65 w 184"/>
                <a:gd name="T25" fmla="*/ 154 h 202"/>
                <a:gd name="T26" fmla="*/ 87 w 184"/>
                <a:gd name="T27" fmla="*/ 169 h 202"/>
                <a:gd name="T28" fmla="*/ 115 w 184"/>
                <a:gd name="T29" fmla="*/ 182 h 202"/>
                <a:gd name="T30" fmla="*/ 146 w 184"/>
                <a:gd name="T31" fmla="*/ 193 h 202"/>
                <a:gd name="T32" fmla="*/ 184 w 184"/>
                <a:gd name="T33" fmla="*/ 202 h 202"/>
                <a:gd name="T34" fmla="*/ 181 w 184"/>
                <a:gd name="T35" fmla="*/ 202 h 202"/>
                <a:gd name="T36" fmla="*/ 175 w 184"/>
                <a:gd name="T37" fmla="*/ 200 h 202"/>
                <a:gd name="T38" fmla="*/ 164 w 184"/>
                <a:gd name="T39" fmla="*/ 199 h 202"/>
                <a:gd name="T40" fmla="*/ 152 w 184"/>
                <a:gd name="T41" fmla="*/ 197 h 202"/>
                <a:gd name="T42" fmla="*/ 135 w 184"/>
                <a:gd name="T43" fmla="*/ 193 h 202"/>
                <a:gd name="T44" fmla="*/ 118 w 184"/>
                <a:gd name="T45" fmla="*/ 189 h 202"/>
                <a:gd name="T46" fmla="*/ 100 w 184"/>
                <a:gd name="T47" fmla="*/ 182 h 202"/>
                <a:gd name="T48" fmla="*/ 81 w 184"/>
                <a:gd name="T49" fmla="*/ 173 h 202"/>
                <a:gd name="T50" fmla="*/ 64 w 184"/>
                <a:gd name="T51" fmla="*/ 162 h 202"/>
                <a:gd name="T52" fmla="*/ 47 w 184"/>
                <a:gd name="T53" fmla="*/ 149 h 202"/>
                <a:gd name="T54" fmla="*/ 31 w 184"/>
                <a:gd name="T55" fmla="*/ 132 h 202"/>
                <a:gd name="T56" fmla="*/ 18 w 184"/>
                <a:gd name="T57" fmla="*/ 113 h 202"/>
                <a:gd name="T58" fmla="*/ 8 w 184"/>
                <a:gd name="T59" fmla="*/ 90 h 202"/>
                <a:gd name="T60" fmla="*/ 2 w 184"/>
                <a:gd name="T61" fmla="*/ 63 h 202"/>
                <a:gd name="T62" fmla="*/ 0 w 184"/>
                <a:gd name="T63" fmla="*/ 33 h 202"/>
                <a:gd name="T64" fmla="*/ 3 w 184"/>
                <a:gd name="T6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4" h="202">
                  <a:moveTo>
                    <a:pt x="3" y="0"/>
                  </a:moveTo>
                  <a:lnTo>
                    <a:pt x="3" y="2"/>
                  </a:lnTo>
                  <a:lnTo>
                    <a:pt x="2" y="7"/>
                  </a:lnTo>
                  <a:lnTo>
                    <a:pt x="1" y="15"/>
                  </a:lnTo>
                  <a:lnTo>
                    <a:pt x="1" y="26"/>
                  </a:lnTo>
                  <a:lnTo>
                    <a:pt x="2" y="39"/>
                  </a:lnTo>
                  <a:lnTo>
                    <a:pt x="3" y="54"/>
                  </a:lnTo>
                  <a:lnTo>
                    <a:pt x="7" y="70"/>
                  </a:lnTo>
                  <a:lnTo>
                    <a:pt x="12" y="86"/>
                  </a:lnTo>
                  <a:lnTo>
                    <a:pt x="20" y="105"/>
                  </a:lnTo>
                  <a:lnTo>
                    <a:pt x="32" y="122"/>
                  </a:lnTo>
                  <a:lnTo>
                    <a:pt x="47" y="138"/>
                  </a:lnTo>
                  <a:lnTo>
                    <a:pt x="65" y="154"/>
                  </a:lnTo>
                  <a:lnTo>
                    <a:pt x="87" y="169"/>
                  </a:lnTo>
                  <a:lnTo>
                    <a:pt x="115" y="182"/>
                  </a:lnTo>
                  <a:lnTo>
                    <a:pt x="146" y="193"/>
                  </a:lnTo>
                  <a:lnTo>
                    <a:pt x="184" y="202"/>
                  </a:lnTo>
                  <a:lnTo>
                    <a:pt x="181" y="202"/>
                  </a:lnTo>
                  <a:lnTo>
                    <a:pt x="175" y="200"/>
                  </a:lnTo>
                  <a:lnTo>
                    <a:pt x="164" y="199"/>
                  </a:lnTo>
                  <a:lnTo>
                    <a:pt x="152" y="197"/>
                  </a:lnTo>
                  <a:lnTo>
                    <a:pt x="135" y="193"/>
                  </a:lnTo>
                  <a:lnTo>
                    <a:pt x="118" y="189"/>
                  </a:lnTo>
                  <a:lnTo>
                    <a:pt x="100" y="182"/>
                  </a:lnTo>
                  <a:lnTo>
                    <a:pt x="81" y="173"/>
                  </a:lnTo>
                  <a:lnTo>
                    <a:pt x="64" y="162"/>
                  </a:lnTo>
                  <a:lnTo>
                    <a:pt x="47" y="149"/>
                  </a:lnTo>
                  <a:lnTo>
                    <a:pt x="31" y="132"/>
                  </a:lnTo>
                  <a:lnTo>
                    <a:pt x="18" y="113"/>
                  </a:lnTo>
                  <a:lnTo>
                    <a:pt x="8" y="90"/>
                  </a:lnTo>
                  <a:lnTo>
                    <a:pt x="2" y="63"/>
                  </a:lnTo>
                  <a:lnTo>
                    <a:pt x="0" y="33"/>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2148" name="Freeform 36">
              <a:extLst>
                <a:ext uri="{FF2B5EF4-FFF2-40B4-BE49-F238E27FC236}">
                  <a16:creationId xmlns:a16="http://schemas.microsoft.com/office/drawing/2014/main" id="{EA30C5D1-F806-79FE-BCF5-FC2002909489}"/>
                </a:ext>
              </a:extLst>
            </p:cNvPr>
            <p:cNvSpPr>
              <a:spLocks/>
            </p:cNvSpPr>
            <p:nvPr/>
          </p:nvSpPr>
          <p:spPr bwMode="auto">
            <a:xfrm>
              <a:off x="5769" y="3044"/>
              <a:ext cx="92" cy="99"/>
            </a:xfrm>
            <a:custGeom>
              <a:avLst/>
              <a:gdLst>
                <a:gd name="T0" fmla="*/ 3 w 184"/>
                <a:gd name="T1" fmla="*/ 0 h 198"/>
                <a:gd name="T2" fmla="*/ 3 w 184"/>
                <a:gd name="T3" fmla="*/ 2 h 198"/>
                <a:gd name="T4" fmla="*/ 1 w 184"/>
                <a:gd name="T5" fmla="*/ 7 h 198"/>
                <a:gd name="T6" fmla="*/ 0 w 184"/>
                <a:gd name="T7" fmla="*/ 15 h 198"/>
                <a:gd name="T8" fmla="*/ 0 w 184"/>
                <a:gd name="T9" fmla="*/ 26 h 198"/>
                <a:gd name="T10" fmla="*/ 1 w 184"/>
                <a:gd name="T11" fmla="*/ 38 h 198"/>
                <a:gd name="T12" fmla="*/ 3 w 184"/>
                <a:gd name="T13" fmla="*/ 53 h 198"/>
                <a:gd name="T14" fmla="*/ 7 w 184"/>
                <a:gd name="T15" fmla="*/ 69 h 198"/>
                <a:gd name="T16" fmla="*/ 13 w 184"/>
                <a:gd name="T17" fmla="*/ 85 h 198"/>
                <a:gd name="T18" fmla="*/ 21 w 184"/>
                <a:gd name="T19" fmla="*/ 103 h 198"/>
                <a:gd name="T20" fmla="*/ 31 w 184"/>
                <a:gd name="T21" fmla="*/ 120 h 198"/>
                <a:gd name="T22" fmla="*/ 46 w 184"/>
                <a:gd name="T23" fmla="*/ 136 h 198"/>
                <a:gd name="T24" fmla="*/ 65 w 184"/>
                <a:gd name="T25" fmla="*/ 152 h 198"/>
                <a:gd name="T26" fmla="*/ 88 w 184"/>
                <a:gd name="T27" fmla="*/ 166 h 198"/>
                <a:gd name="T28" fmla="*/ 114 w 184"/>
                <a:gd name="T29" fmla="*/ 179 h 198"/>
                <a:gd name="T30" fmla="*/ 146 w 184"/>
                <a:gd name="T31" fmla="*/ 190 h 198"/>
                <a:gd name="T32" fmla="*/ 184 w 184"/>
                <a:gd name="T33" fmla="*/ 198 h 198"/>
                <a:gd name="T34" fmla="*/ 182 w 184"/>
                <a:gd name="T35" fmla="*/ 198 h 198"/>
                <a:gd name="T36" fmla="*/ 175 w 184"/>
                <a:gd name="T37" fmla="*/ 197 h 198"/>
                <a:gd name="T38" fmla="*/ 165 w 184"/>
                <a:gd name="T39" fmla="*/ 196 h 198"/>
                <a:gd name="T40" fmla="*/ 152 w 184"/>
                <a:gd name="T41" fmla="*/ 194 h 198"/>
                <a:gd name="T42" fmla="*/ 136 w 184"/>
                <a:gd name="T43" fmla="*/ 190 h 198"/>
                <a:gd name="T44" fmla="*/ 119 w 184"/>
                <a:gd name="T45" fmla="*/ 186 h 198"/>
                <a:gd name="T46" fmla="*/ 102 w 184"/>
                <a:gd name="T47" fmla="*/ 179 h 198"/>
                <a:gd name="T48" fmla="*/ 83 w 184"/>
                <a:gd name="T49" fmla="*/ 170 h 198"/>
                <a:gd name="T50" fmla="*/ 65 w 184"/>
                <a:gd name="T51" fmla="*/ 159 h 198"/>
                <a:gd name="T52" fmla="*/ 47 w 184"/>
                <a:gd name="T53" fmla="*/ 145 h 198"/>
                <a:gd name="T54" fmla="*/ 33 w 184"/>
                <a:gd name="T55" fmla="*/ 130 h 198"/>
                <a:gd name="T56" fmla="*/ 19 w 184"/>
                <a:gd name="T57" fmla="*/ 111 h 198"/>
                <a:gd name="T58" fmla="*/ 8 w 184"/>
                <a:gd name="T59" fmla="*/ 89 h 198"/>
                <a:gd name="T60" fmla="*/ 3 w 184"/>
                <a:gd name="T61" fmla="*/ 62 h 198"/>
                <a:gd name="T62" fmla="*/ 0 w 184"/>
                <a:gd name="T63" fmla="*/ 34 h 198"/>
                <a:gd name="T64" fmla="*/ 3 w 184"/>
                <a:gd name="T65"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4" h="198">
                  <a:moveTo>
                    <a:pt x="3" y="0"/>
                  </a:moveTo>
                  <a:lnTo>
                    <a:pt x="3" y="2"/>
                  </a:lnTo>
                  <a:lnTo>
                    <a:pt x="1" y="7"/>
                  </a:lnTo>
                  <a:lnTo>
                    <a:pt x="0" y="15"/>
                  </a:lnTo>
                  <a:lnTo>
                    <a:pt x="0" y="26"/>
                  </a:lnTo>
                  <a:lnTo>
                    <a:pt x="1" y="38"/>
                  </a:lnTo>
                  <a:lnTo>
                    <a:pt x="3" y="53"/>
                  </a:lnTo>
                  <a:lnTo>
                    <a:pt x="7" y="69"/>
                  </a:lnTo>
                  <a:lnTo>
                    <a:pt x="13" y="85"/>
                  </a:lnTo>
                  <a:lnTo>
                    <a:pt x="21" y="103"/>
                  </a:lnTo>
                  <a:lnTo>
                    <a:pt x="31" y="120"/>
                  </a:lnTo>
                  <a:lnTo>
                    <a:pt x="46" y="136"/>
                  </a:lnTo>
                  <a:lnTo>
                    <a:pt x="65" y="152"/>
                  </a:lnTo>
                  <a:lnTo>
                    <a:pt x="88" y="166"/>
                  </a:lnTo>
                  <a:lnTo>
                    <a:pt x="114" y="179"/>
                  </a:lnTo>
                  <a:lnTo>
                    <a:pt x="146" y="190"/>
                  </a:lnTo>
                  <a:lnTo>
                    <a:pt x="184" y="198"/>
                  </a:lnTo>
                  <a:lnTo>
                    <a:pt x="182" y="198"/>
                  </a:lnTo>
                  <a:lnTo>
                    <a:pt x="175" y="197"/>
                  </a:lnTo>
                  <a:lnTo>
                    <a:pt x="165" y="196"/>
                  </a:lnTo>
                  <a:lnTo>
                    <a:pt x="152" y="194"/>
                  </a:lnTo>
                  <a:lnTo>
                    <a:pt x="136" y="190"/>
                  </a:lnTo>
                  <a:lnTo>
                    <a:pt x="119" y="186"/>
                  </a:lnTo>
                  <a:lnTo>
                    <a:pt x="102" y="179"/>
                  </a:lnTo>
                  <a:lnTo>
                    <a:pt x="83" y="170"/>
                  </a:lnTo>
                  <a:lnTo>
                    <a:pt x="65" y="159"/>
                  </a:lnTo>
                  <a:lnTo>
                    <a:pt x="47" y="145"/>
                  </a:lnTo>
                  <a:lnTo>
                    <a:pt x="33" y="130"/>
                  </a:lnTo>
                  <a:lnTo>
                    <a:pt x="19" y="111"/>
                  </a:lnTo>
                  <a:lnTo>
                    <a:pt x="8" y="89"/>
                  </a:lnTo>
                  <a:lnTo>
                    <a:pt x="3" y="62"/>
                  </a:lnTo>
                  <a:lnTo>
                    <a:pt x="0" y="34"/>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2149" name="Freeform 37">
              <a:extLst>
                <a:ext uri="{FF2B5EF4-FFF2-40B4-BE49-F238E27FC236}">
                  <a16:creationId xmlns:a16="http://schemas.microsoft.com/office/drawing/2014/main" id="{917A3BDB-BA50-652C-8A48-CE0C51B91BCA}"/>
                </a:ext>
              </a:extLst>
            </p:cNvPr>
            <p:cNvSpPr>
              <a:spLocks/>
            </p:cNvSpPr>
            <p:nvPr/>
          </p:nvSpPr>
          <p:spPr bwMode="auto">
            <a:xfrm>
              <a:off x="5758" y="2608"/>
              <a:ext cx="92" cy="100"/>
            </a:xfrm>
            <a:custGeom>
              <a:avLst/>
              <a:gdLst>
                <a:gd name="T0" fmla="*/ 4 w 186"/>
                <a:gd name="T1" fmla="*/ 0 h 199"/>
                <a:gd name="T2" fmla="*/ 4 w 186"/>
                <a:gd name="T3" fmla="*/ 2 h 199"/>
                <a:gd name="T4" fmla="*/ 3 w 186"/>
                <a:gd name="T5" fmla="*/ 7 h 199"/>
                <a:gd name="T6" fmla="*/ 2 w 186"/>
                <a:gd name="T7" fmla="*/ 15 h 199"/>
                <a:gd name="T8" fmla="*/ 2 w 186"/>
                <a:gd name="T9" fmla="*/ 26 h 199"/>
                <a:gd name="T10" fmla="*/ 3 w 186"/>
                <a:gd name="T11" fmla="*/ 39 h 199"/>
                <a:gd name="T12" fmla="*/ 4 w 186"/>
                <a:gd name="T13" fmla="*/ 53 h 199"/>
                <a:gd name="T14" fmla="*/ 8 w 186"/>
                <a:gd name="T15" fmla="*/ 69 h 199"/>
                <a:gd name="T16" fmla="*/ 14 w 186"/>
                <a:gd name="T17" fmla="*/ 85 h 199"/>
                <a:gd name="T18" fmla="*/ 22 w 186"/>
                <a:gd name="T19" fmla="*/ 103 h 199"/>
                <a:gd name="T20" fmla="*/ 33 w 186"/>
                <a:gd name="T21" fmla="*/ 120 h 199"/>
                <a:gd name="T22" fmla="*/ 48 w 186"/>
                <a:gd name="T23" fmla="*/ 137 h 199"/>
                <a:gd name="T24" fmla="*/ 66 w 186"/>
                <a:gd name="T25" fmla="*/ 152 h 199"/>
                <a:gd name="T26" fmla="*/ 89 w 186"/>
                <a:gd name="T27" fmla="*/ 167 h 199"/>
                <a:gd name="T28" fmla="*/ 116 w 186"/>
                <a:gd name="T29" fmla="*/ 180 h 199"/>
                <a:gd name="T30" fmla="*/ 148 w 186"/>
                <a:gd name="T31" fmla="*/ 191 h 199"/>
                <a:gd name="T32" fmla="*/ 186 w 186"/>
                <a:gd name="T33" fmla="*/ 199 h 199"/>
                <a:gd name="T34" fmla="*/ 183 w 186"/>
                <a:gd name="T35" fmla="*/ 199 h 199"/>
                <a:gd name="T36" fmla="*/ 177 w 186"/>
                <a:gd name="T37" fmla="*/ 198 h 199"/>
                <a:gd name="T38" fmla="*/ 166 w 186"/>
                <a:gd name="T39" fmla="*/ 197 h 199"/>
                <a:gd name="T40" fmla="*/ 154 w 186"/>
                <a:gd name="T41" fmla="*/ 195 h 199"/>
                <a:gd name="T42" fmla="*/ 137 w 186"/>
                <a:gd name="T43" fmla="*/ 191 h 199"/>
                <a:gd name="T44" fmla="*/ 120 w 186"/>
                <a:gd name="T45" fmla="*/ 187 h 199"/>
                <a:gd name="T46" fmla="*/ 102 w 186"/>
                <a:gd name="T47" fmla="*/ 180 h 199"/>
                <a:gd name="T48" fmla="*/ 83 w 186"/>
                <a:gd name="T49" fmla="*/ 170 h 199"/>
                <a:gd name="T50" fmla="*/ 65 w 186"/>
                <a:gd name="T51" fmla="*/ 160 h 199"/>
                <a:gd name="T52" fmla="*/ 49 w 186"/>
                <a:gd name="T53" fmla="*/ 146 h 199"/>
                <a:gd name="T54" fmla="*/ 33 w 186"/>
                <a:gd name="T55" fmla="*/ 130 h 199"/>
                <a:gd name="T56" fmla="*/ 20 w 186"/>
                <a:gd name="T57" fmla="*/ 112 h 199"/>
                <a:gd name="T58" fmla="*/ 10 w 186"/>
                <a:gd name="T59" fmla="*/ 89 h 199"/>
                <a:gd name="T60" fmla="*/ 3 w 186"/>
                <a:gd name="T61" fmla="*/ 63 h 199"/>
                <a:gd name="T62" fmla="*/ 0 w 186"/>
                <a:gd name="T63" fmla="*/ 33 h 199"/>
                <a:gd name="T64" fmla="*/ 4 w 186"/>
                <a:gd name="T65"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6" h="199">
                  <a:moveTo>
                    <a:pt x="4" y="0"/>
                  </a:moveTo>
                  <a:lnTo>
                    <a:pt x="4" y="2"/>
                  </a:lnTo>
                  <a:lnTo>
                    <a:pt x="3" y="7"/>
                  </a:lnTo>
                  <a:lnTo>
                    <a:pt x="2" y="15"/>
                  </a:lnTo>
                  <a:lnTo>
                    <a:pt x="2" y="26"/>
                  </a:lnTo>
                  <a:lnTo>
                    <a:pt x="3" y="39"/>
                  </a:lnTo>
                  <a:lnTo>
                    <a:pt x="4" y="53"/>
                  </a:lnTo>
                  <a:lnTo>
                    <a:pt x="8" y="69"/>
                  </a:lnTo>
                  <a:lnTo>
                    <a:pt x="14" y="85"/>
                  </a:lnTo>
                  <a:lnTo>
                    <a:pt x="22" y="103"/>
                  </a:lnTo>
                  <a:lnTo>
                    <a:pt x="33" y="120"/>
                  </a:lnTo>
                  <a:lnTo>
                    <a:pt x="48" y="137"/>
                  </a:lnTo>
                  <a:lnTo>
                    <a:pt x="66" y="152"/>
                  </a:lnTo>
                  <a:lnTo>
                    <a:pt x="89" y="167"/>
                  </a:lnTo>
                  <a:lnTo>
                    <a:pt x="116" y="180"/>
                  </a:lnTo>
                  <a:lnTo>
                    <a:pt x="148" y="191"/>
                  </a:lnTo>
                  <a:lnTo>
                    <a:pt x="186" y="199"/>
                  </a:lnTo>
                  <a:lnTo>
                    <a:pt x="183" y="199"/>
                  </a:lnTo>
                  <a:lnTo>
                    <a:pt x="177" y="198"/>
                  </a:lnTo>
                  <a:lnTo>
                    <a:pt x="166" y="197"/>
                  </a:lnTo>
                  <a:lnTo>
                    <a:pt x="154" y="195"/>
                  </a:lnTo>
                  <a:lnTo>
                    <a:pt x="137" y="191"/>
                  </a:lnTo>
                  <a:lnTo>
                    <a:pt x="120" y="187"/>
                  </a:lnTo>
                  <a:lnTo>
                    <a:pt x="102" y="180"/>
                  </a:lnTo>
                  <a:lnTo>
                    <a:pt x="83" y="170"/>
                  </a:lnTo>
                  <a:lnTo>
                    <a:pt x="65" y="160"/>
                  </a:lnTo>
                  <a:lnTo>
                    <a:pt x="49" y="146"/>
                  </a:lnTo>
                  <a:lnTo>
                    <a:pt x="33" y="130"/>
                  </a:lnTo>
                  <a:lnTo>
                    <a:pt x="20" y="112"/>
                  </a:lnTo>
                  <a:lnTo>
                    <a:pt x="10" y="89"/>
                  </a:lnTo>
                  <a:lnTo>
                    <a:pt x="3" y="63"/>
                  </a:lnTo>
                  <a:lnTo>
                    <a:pt x="0" y="33"/>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2150" name="Freeform 38">
              <a:extLst>
                <a:ext uri="{FF2B5EF4-FFF2-40B4-BE49-F238E27FC236}">
                  <a16:creationId xmlns:a16="http://schemas.microsoft.com/office/drawing/2014/main" id="{10056CAE-55CF-9AD6-72AA-0269831164CA}"/>
                </a:ext>
              </a:extLst>
            </p:cNvPr>
            <p:cNvSpPr>
              <a:spLocks/>
            </p:cNvSpPr>
            <p:nvPr/>
          </p:nvSpPr>
          <p:spPr bwMode="auto">
            <a:xfrm>
              <a:off x="5575" y="2473"/>
              <a:ext cx="18" cy="591"/>
            </a:xfrm>
            <a:custGeom>
              <a:avLst/>
              <a:gdLst>
                <a:gd name="T0" fmla="*/ 0 w 36"/>
                <a:gd name="T1" fmla="*/ 0 h 1181"/>
                <a:gd name="T2" fmla="*/ 0 w 36"/>
                <a:gd name="T3" fmla="*/ 134 h 1181"/>
                <a:gd name="T4" fmla="*/ 0 w 36"/>
                <a:gd name="T5" fmla="*/ 454 h 1181"/>
                <a:gd name="T6" fmla="*/ 0 w 36"/>
                <a:gd name="T7" fmla="*/ 843 h 1181"/>
                <a:gd name="T8" fmla="*/ 0 w 36"/>
                <a:gd name="T9" fmla="*/ 1181 h 1181"/>
                <a:gd name="T10" fmla="*/ 4 w 36"/>
                <a:gd name="T11" fmla="*/ 1157 h 1181"/>
                <a:gd name="T12" fmla="*/ 12 w 36"/>
                <a:gd name="T13" fmla="*/ 1089 h 1181"/>
                <a:gd name="T14" fmla="*/ 22 w 36"/>
                <a:gd name="T15" fmla="*/ 981 h 1181"/>
                <a:gd name="T16" fmla="*/ 31 w 36"/>
                <a:gd name="T17" fmla="*/ 837 h 1181"/>
                <a:gd name="T18" fmla="*/ 36 w 36"/>
                <a:gd name="T19" fmla="*/ 662 h 1181"/>
                <a:gd name="T20" fmla="*/ 35 w 36"/>
                <a:gd name="T21" fmla="*/ 461 h 1181"/>
                <a:gd name="T22" fmla="*/ 23 w 36"/>
                <a:gd name="T23" fmla="*/ 239 h 1181"/>
                <a:gd name="T24" fmla="*/ 0 w 36"/>
                <a:gd name="T25" fmla="*/ 0 h 1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1181">
                  <a:moveTo>
                    <a:pt x="0" y="0"/>
                  </a:moveTo>
                  <a:lnTo>
                    <a:pt x="0" y="134"/>
                  </a:lnTo>
                  <a:lnTo>
                    <a:pt x="0" y="454"/>
                  </a:lnTo>
                  <a:lnTo>
                    <a:pt x="0" y="843"/>
                  </a:lnTo>
                  <a:lnTo>
                    <a:pt x="0" y="1181"/>
                  </a:lnTo>
                  <a:lnTo>
                    <a:pt x="4" y="1157"/>
                  </a:lnTo>
                  <a:lnTo>
                    <a:pt x="12" y="1089"/>
                  </a:lnTo>
                  <a:lnTo>
                    <a:pt x="22" y="981"/>
                  </a:lnTo>
                  <a:lnTo>
                    <a:pt x="31" y="837"/>
                  </a:lnTo>
                  <a:lnTo>
                    <a:pt x="36" y="662"/>
                  </a:lnTo>
                  <a:lnTo>
                    <a:pt x="35" y="461"/>
                  </a:lnTo>
                  <a:lnTo>
                    <a:pt x="23" y="23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2151" name="Freeform 39">
              <a:extLst>
                <a:ext uri="{FF2B5EF4-FFF2-40B4-BE49-F238E27FC236}">
                  <a16:creationId xmlns:a16="http://schemas.microsoft.com/office/drawing/2014/main" id="{5C782779-7F80-10ED-B29D-956B9E060200}"/>
                </a:ext>
              </a:extLst>
            </p:cNvPr>
            <p:cNvSpPr>
              <a:spLocks/>
            </p:cNvSpPr>
            <p:nvPr/>
          </p:nvSpPr>
          <p:spPr bwMode="auto">
            <a:xfrm>
              <a:off x="5719" y="2521"/>
              <a:ext cx="17" cy="664"/>
            </a:xfrm>
            <a:custGeom>
              <a:avLst/>
              <a:gdLst>
                <a:gd name="T0" fmla="*/ 27 w 35"/>
                <a:gd name="T1" fmla="*/ 0 h 1326"/>
                <a:gd name="T2" fmla="*/ 24 w 35"/>
                <a:gd name="T3" fmla="*/ 51 h 1326"/>
                <a:gd name="T4" fmla="*/ 20 w 35"/>
                <a:gd name="T5" fmla="*/ 185 h 1326"/>
                <a:gd name="T6" fmla="*/ 14 w 35"/>
                <a:gd name="T7" fmla="*/ 379 h 1326"/>
                <a:gd name="T8" fmla="*/ 8 w 35"/>
                <a:gd name="T9" fmla="*/ 606 h 1326"/>
                <a:gd name="T10" fmla="*/ 2 w 35"/>
                <a:gd name="T11" fmla="*/ 840 h 1326"/>
                <a:gd name="T12" fmla="*/ 0 w 35"/>
                <a:gd name="T13" fmla="*/ 1054 h 1326"/>
                <a:gd name="T14" fmla="*/ 1 w 35"/>
                <a:gd name="T15" fmla="*/ 1226 h 1326"/>
                <a:gd name="T16" fmla="*/ 8 w 35"/>
                <a:gd name="T17" fmla="*/ 1326 h 1326"/>
                <a:gd name="T18" fmla="*/ 10 w 35"/>
                <a:gd name="T19" fmla="*/ 1271 h 1326"/>
                <a:gd name="T20" fmla="*/ 15 w 35"/>
                <a:gd name="T21" fmla="*/ 1125 h 1326"/>
                <a:gd name="T22" fmla="*/ 21 w 35"/>
                <a:gd name="T23" fmla="*/ 916 h 1326"/>
                <a:gd name="T24" fmla="*/ 27 w 35"/>
                <a:gd name="T25" fmla="*/ 676 h 1326"/>
                <a:gd name="T26" fmla="*/ 32 w 35"/>
                <a:gd name="T27" fmla="*/ 436 h 1326"/>
                <a:gd name="T28" fmla="*/ 35 w 35"/>
                <a:gd name="T29" fmla="*/ 222 h 1326"/>
                <a:gd name="T30" fmla="*/ 34 w 35"/>
                <a:gd name="T31" fmla="*/ 68 h 1326"/>
                <a:gd name="T32" fmla="*/ 27 w 35"/>
                <a:gd name="T33" fmla="*/ 0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1326">
                  <a:moveTo>
                    <a:pt x="27" y="0"/>
                  </a:moveTo>
                  <a:lnTo>
                    <a:pt x="24" y="51"/>
                  </a:lnTo>
                  <a:lnTo>
                    <a:pt x="20" y="185"/>
                  </a:lnTo>
                  <a:lnTo>
                    <a:pt x="14" y="379"/>
                  </a:lnTo>
                  <a:lnTo>
                    <a:pt x="8" y="606"/>
                  </a:lnTo>
                  <a:lnTo>
                    <a:pt x="2" y="840"/>
                  </a:lnTo>
                  <a:lnTo>
                    <a:pt x="0" y="1054"/>
                  </a:lnTo>
                  <a:lnTo>
                    <a:pt x="1" y="1226"/>
                  </a:lnTo>
                  <a:lnTo>
                    <a:pt x="8" y="1326"/>
                  </a:lnTo>
                  <a:lnTo>
                    <a:pt x="10" y="1271"/>
                  </a:lnTo>
                  <a:lnTo>
                    <a:pt x="15" y="1125"/>
                  </a:lnTo>
                  <a:lnTo>
                    <a:pt x="21" y="916"/>
                  </a:lnTo>
                  <a:lnTo>
                    <a:pt x="27" y="676"/>
                  </a:lnTo>
                  <a:lnTo>
                    <a:pt x="32" y="436"/>
                  </a:lnTo>
                  <a:lnTo>
                    <a:pt x="35" y="222"/>
                  </a:lnTo>
                  <a:lnTo>
                    <a:pt x="34" y="68"/>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2152" name="Freeform 40">
              <a:extLst>
                <a:ext uri="{FF2B5EF4-FFF2-40B4-BE49-F238E27FC236}">
                  <a16:creationId xmlns:a16="http://schemas.microsoft.com/office/drawing/2014/main" id="{EE6125AE-5049-6178-90E7-550E64449910}"/>
                </a:ext>
              </a:extLst>
            </p:cNvPr>
            <p:cNvSpPr>
              <a:spLocks/>
            </p:cNvSpPr>
            <p:nvPr/>
          </p:nvSpPr>
          <p:spPr bwMode="auto">
            <a:xfrm>
              <a:off x="5736" y="2489"/>
              <a:ext cx="237" cy="28"/>
            </a:xfrm>
            <a:custGeom>
              <a:avLst/>
              <a:gdLst>
                <a:gd name="T0" fmla="*/ 0 w 474"/>
                <a:gd name="T1" fmla="*/ 57 h 57"/>
                <a:gd name="T2" fmla="*/ 4 w 474"/>
                <a:gd name="T3" fmla="*/ 57 h 57"/>
                <a:gd name="T4" fmla="*/ 17 w 474"/>
                <a:gd name="T5" fmla="*/ 55 h 57"/>
                <a:gd name="T6" fmla="*/ 38 w 474"/>
                <a:gd name="T7" fmla="*/ 52 h 57"/>
                <a:gd name="T8" fmla="*/ 64 w 474"/>
                <a:gd name="T9" fmla="*/ 50 h 57"/>
                <a:gd name="T10" fmla="*/ 95 w 474"/>
                <a:gd name="T11" fmla="*/ 45 h 57"/>
                <a:gd name="T12" fmla="*/ 132 w 474"/>
                <a:gd name="T13" fmla="*/ 42 h 57"/>
                <a:gd name="T14" fmla="*/ 170 w 474"/>
                <a:gd name="T15" fmla="*/ 37 h 57"/>
                <a:gd name="T16" fmla="*/ 211 w 474"/>
                <a:gd name="T17" fmla="*/ 33 h 57"/>
                <a:gd name="T18" fmla="*/ 253 w 474"/>
                <a:gd name="T19" fmla="*/ 28 h 57"/>
                <a:gd name="T20" fmla="*/ 293 w 474"/>
                <a:gd name="T21" fmla="*/ 23 h 57"/>
                <a:gd name="T22" fmla="*/ 333 w 474"/>
                <a:gd name="T23" fmla="*/ 19 h 57"/>
                <a:gd name="T24" fmla="*/ 370 w 474"/>
                <a:gd name="T25" fmla="*/ 14 h 57"/>
                <a:gd name="T26" fmla="*/ 405 w 474"/>
                <a:gd name="T27" fmla="*/ 10 h 57"/>
                <a:gd name="T28" fmla="*/ 434 w 474"/>
                <a:gd name="T29" fmla="*/ 6 h 57"/>
                <a:gd name="T30" fmla="*/ 457 w 474"/>
                <a:gd name="T31" fmla="*/ 4 h 57"/>
                <a:gd name="T32" fmla="*/ 474 w 474"/>
                <a:gd name="T33" fmla="*/ 2 h 57"/>
                <a:gd name="T34" fmla="*/ 472 w 474"/>
                <a:gd name="T35" fmla="*/ 2 h 57"/>
                <a:gd name="T36" fmla="*/ 466 w 474"/>
                <a:gd name="T37" fmla="*/ 2 h 57"/>
                <a:gd name="T38" fmla="*/ 454 w 474"/>
                <a:gd name="T39" fmla="*/ 0 h 57"/>
                <a:gd name="T40" fmla="*/ 441 w 474"/>
                <a:gd name="T41" fmla="*/ 0 h 57"/>
                <a:gd name="T42" fmla="*/ 422 w 474"/>
                <a:gd name="T43" fmla="*/ 0 h 57"/>
                <a:gd name="T44" fmla="*/ 400 w 474"/>
                <a:gd name="T45" fmla="*/ 2 h 57"/>
                <a:gd name="T46" fmla="*/ 374 w 474"/>
                <a:gd name="T47" fmla="*/ 2 h 57"/>
                <a:gd name="T48" fmla="*/ 345 w 474"/>
                <a:gd name="T49" fmla="*/ 4 h 57"/>
                <a:gd name="T50" fmla="*/ 313 w 474"/>
                <a:gd name="T51" fmla="*/ 6 h 57"/>
                <a:gd name="T52" fmla="*/ 277 w 474"/>
                <a:gd name="T53" fmla="*/ 10 h 57"/>
                <a:gd name="T54" fmla="*/ 238 w 474"/>
                <a:gd name="T55" fmla="*/ 14 h 57"/>
                <a:gd name="T56" fmla="*/ 195 w 474"/>
                <a:gd name="T57" fmla="*/ 20 h 57"/>
                <a:gd name="T58" fmla="*/ 150 w 474"/>
                <a:gd name="T59" fmla="*/ 27 h 57"/>
                <a:gd name="T60" fmla="*/ 103 w 474"/>
                <a:gd name="T61" fmla="*/ 35 h 57"/>
                <a:gd name="T62" fmla="*/ 53 w 474"/>
                <a:gd name="T63" fmla="*/ 45 h 57"/>
                <a:gd name="T64" fmla="*/ 0 w 474"/>
                <a:gd name="T65"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4" h="57">
                  <a:moveTo>
                    <a:pt x="0" y="57"/>
                  </a:moveTo>
                  <a:lnTo>
                    <a:pt x="4" y="57"/>
                  </a:lnTo>
                  <a:lnTo>
                    <a:pt x="17" y="55"/>
                  </a:lnTo>
                  <a:lnTo>
                    <a:pt x="38" y="52"/>
                  </a:lnTo>
                  <a:lnTo>
                    <a:pt x="64" y="50"/>
                  </a:lnTo>
                  <a:lnTo>
                    <a:pt x="95" y="45"/>
                  </a:lnTo>
                  <a:lnTo>
                    <a:pt x="132" y="42"/>
                  </a:lnTo>
                  <a:lnTo>
                    <a:pt x="170" y="37"/>
                  </a:lnTo>
                  <a:lnTo>
                    <a:pt x="211" y="33"/>
                  </a:lnTo>
                  <a:lnTo>
                    <a:pt x="253" y="28"/>
                  </a:lnTo>
                  <a:lnTo>
                    <a:pt x="293" y="23"/>
                  </a:lnTo>
                  <a:lnTo>
                    <a:pt x="333" y="19"/>
                  </a:lnTo>
                  <a:lnTo>
                    <a:pt x="370" y="14"/>
                  </a:lnTo>
                  <a:lnTo>
                    <a:pt x="405" y="10"/>
                  </a:lnTo>
                  <a:lnTo>
                    <a:pt x="434" y="6"/>
                  </a:lnTo>
                  <a:lnTo>
                    <a:pt x="457" y="4"/>
                  </a:lnTo>
                  <a:lnTo>
                    <a:pt x="474" y="2"/>
                  </a:lnTo>
                  <a:lnTo>
                    <a:pt x="472" y="2"/>
                  </a:lnTo>
                  <a:lnTo>
                    <a:pt x="466" y="2"/>
                  </a:lnTo>
                  <a:lnTo>
                    <a:pt x="454" y="0"/>
                  </a:lnTo>
                  <a:lnTo>
                    <a:pt x="441" y="0"/>
                  </a:lnTo>
                  <a:lnTo>
                    <a:pt x="422" y="0"/>
                  </a:lnTo>
                  <a:lnTo>
                    <a:pt x="400" y="2"/>
                  </a:lnTo>
                  <a:lnTo>
                    <a:pt x="374" y="2"/>
                  </a:lnTo>
                  <a:lnTo>
                    <a:pt x="345" y="4"/>
                  </a:lnTo>
                  <a:lnTo>
                    <a:pt x="313" y="6"/>
                  </a:lnTo>
                  <a:lnTo>
                    <a:pt x="277" y="10"/>
                  </a:lnTo>
                  <a:lnTo>
                    <a:pt x="238" y="14"/>
                  </a:lnTo>
                  <a:lnTo>
                    <a:pt x="195" y="20"/>
                  </a:lnTo>
                  <a:lnTo>
                    <a:pt x="150" y="27"/>
                  </a:lnTo>
                  <a:lnTo>
                    <a:pt x="103" y="35"/>
                  </a:lnTo>
                  <a:lnTo>
                    <a:pt x="53" y="45"/>
                  </a:lnTo>
                  <a:lnTo>
                    <a:pt x="0" y="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2153" name="Freeform 41">
              <a:extLst>
                <a:ext uri="{FF2B5EF4-FFF2-40B4-BE49-F238E27FC236}">
                  <a16:creationId xmlns:a16="http://schemas.microsoft.com/office/drawing/2014/main" id="{92DC9DA5-A644-B1C2-C938-18870685F830}"/>
                </a:ext>
              </a:extLst>
            </p:cNvPr>
            <p:cNvSpPr>
              <a:spLocks/>
            </p:cNvSpPr>
            <p:nvPr/>
          </p:nvSpPr>
          <p:spPr bwMode="auto">
            <a:xfrm>
              <a:off x="5569" y="2449"/>
              <a:ext cx="245" cy="62"/>
            </a:xfrm>
            <a:custGeom>
              <a:avLst/>
              <a:gdLst>
                <a:gd name="T0" fmla="*/ 489 w 489"/>
                <a:gd name="T1" fmla="*/ 0 h 124"/>
                <a:gd name="T2" fmla="*/ 485 w 489"/>
                <a:gd name="T3" fmla="*/ 0 h 124"/>
                <a:gd name="T4" fmla="*/ 473 w 489"/>
                <a:gd name="T5" fmla="*/ 1 h 124"/>
                <a:gd name="T6" fmla="*/ 455 w 489"/>
                <a:gd name="T7" fmla="*/ 3 h 124"/>
                <a:gd name="T8" fmla="*/ 431 w 489"/>
                <a:gd name="T9" fmla="*/ 5 h 124"/>
                <a:gd name="T10" fmla="*/ 402 w 489"/>
                <a:gd name="T11" fmla="*/ 9 h 124"/>
                <a:gd name="T12" fmla="*/ 370 w 489"/>
                <a:gd name="T13" fmla="*/ 12 h 124"/>
                <a:gd name="T14" fmla="*/ 335 w 489"/>
                <a:gd name="T15" fmla="*/ 16 h 124"/>
                <a:gd name="T16" fmla="*/ 298 w 489"/>
                <a:gd name="T17" fmla="*/ 19 h 124"/>
                <a:gd name="T18" fmla="*/ 261 w 489"/>
                <a:gd name="T19" fmla="*/ 23 h 124"/>
                <a:gd name="T20" fmla="*/ 224 w 489"/>
                <a:gd name="T21" fmla="*/ 26 h 124"/>
                <a:gd name="T22" fmla="*/ 189 w 489"/>
                <a:gd name="T23" fmla="*/ 30 h 124"/>
                <a:gd name="T24" fmla="*/ 157 w 489"/>
                <a:gd name="T25" fmla="*/ 33 h 124"/>
                <a:gd name="T26" fmla="*/ 128 w 489"/>
                <a:gd name="T27" fmla="*/ 35 h 124"/>
                <a:gd name="T28" fmla="*/ 102 w 489"/>
                <a:gd name="T29" fmla="*/ 38 h 124"/>
                <a:gd name="T30" fmla="*/ 84 w 489"/>
                <a:gd name="T31" fmla="*/ 39 h 124"/>
                <a:gd name="T32" fmla="*/ 71 w 489"/>
                <a:gd name="T33" fmla="*/ 39 h 124"/>
                <a:gd name="T34" fmla="*/ 326 w 489"/>
                <a:gd name="T35" fmla="*/ 124 h 124"/>
                <a:gd name="T36" fmla="*/ 322 w 489"/>
                <a:gd name="T37" fmla="*/ 123 h 124"/>
                <a:gd name="T38" fmla="*/ 312 w 489"/>
                <a:gd name="T39" fmla="*/ 121 h 124"/>
                <a:gd name="T40" fmla="*/ 297 w 489"/>
                <a:gd name="T41" fmla="*/ 116 h 124"/>
                <a:gd name="T42" fmla="*/ 277 w 489"/>
                <a:gd name="T43" fmla="*/ 109 h 124"/>
                <a:gd name="T44" fmla="*/ 253 w 489"/>
                <a:gd name="T45" fmla="*/ 102 h 124"/>
                <a:gd name="T46" fmla="*/ 227 w 489"/>
                <a:gd name="T47" fmla="*/ 95 h 124"/>
                <a:gd name="T48" fmla="*/ 198 w 489"/>
                <a:gd name="T49" fmla="*/ 86 h 124"/>
                <a:gd name="T50" fmla="*/ 169 w 489"/>
                <a:gd name="T51" fmla="*/ 78 h 124"/>
                <a:gd name="T52" fmla="*/ 139 w 489"/>
                <a:gd name="T53" fmla="*/ 70 h 124"/>
                <a:gd name="T54" fmla="*/ 111 w 489"/>
                <a:gd name="T55" fmla="*/ 62 h 124"/>
                <a:gd name="T56" fmla="*/ 83 w 489"/>
                <a:gd name="T57" fmla="*/ 54 h 124"/>
                <a:gd name="T58" fmla="*/ 58 w 489"/>
                <a:gd name="T59" fmla="*/ 47 h 124"/>
                <a:gd name="T60" fmla="*/ 36 w 489"/>
                <a:gd name="T61" fmla="*/ 42 h 124"/>
                <a:gd name="T62" fmla="*/ 18 w 489"/>
                <a:gd name="T63" fmla="*/ 38 h 124"/>
                <a:gd name="T64" fmla="*/ 6 w 489"/>
                <a:gd name="T65" fmla="*/ 35 h 124"/>
                <a:gd name="T66" fmla="*/ 0 w 489"/>
                <a:gd name="T67" fmla="*/ 35 h 124"/>
                <a:gd name="T68" fmla="*/ 3 w 489"/>
                <a:gd name="T69" fmla="*/ 35 h 124"/>
                <a:gd name="T70" fmla="*/ 14 w 489"/>
                <a:gd name="T71" fmla="*/ 34 h 124"/>
                <a:gd name="T72" fmla="*/ 29 w 489"/>
                <a:gd name="T73" fmla="*/ 32 h 124"/>
                <a:gd name="T74" fmla="*/ 49 w 489"/>
                <a:gd name="T75" fmla="*/ 30 h 124"/>
                <a:gd name="T76" fmla="*/ 76 w 489"/>
                <a:gd name="T77" fmla="*/ 27 h 124"/>
                <a:gd name="T78" fmla="*/ 105 w 489"/>
                <a:gd name="T79" fmla="*/ 24 h 124"/>
                <a:gd name="T80" fmla="*/ 138 w 489"/>
                <a:gd name="T81" fmla="*/ 20 h 124"/>
                <a:gd name="T82" fmla="*/ 174 w 489"/>
                <a:gd name="T83" fmla="*/ 17 h 124"/>
                <a:gd name="T84" fmla="*/ 212 w 489"/>
                <a:gd name="T85" fmla="*/ 15 h 124"/>
                <a:gd name="T86" fmla="*/ 251 w 489"/>
                <a:gd name="T87" fmla="*/ 11 h 124"/>
                <a:gd name="T88" fmla="*/ 292 w 489"/>
                <a:gd name="T89" fmla="*/ 8 h 124"/>
                <a:gd name="T90" fmla="*/ 333 w 489"/>
                <a:gd name="T91" fmla="*/ 5 h 124"/>
                <a:gd name="T92" fmla="*/ 374 w 489"/>
                <a:gd name="T93" fmla="*/ 3 h 124"/>
                <a:gd name="T94" fmla="*/ 414 w 489"/>
                <a:gd name="T95" fmla="*/ 1 h 124"/>
                <a:gd name="T96" fmla="*/ 452 w 489"/>
                <a:gd name="T97" fmla="*/ 0 h 124"/>
                <a:gd name="T98" fmla="*/ 489 w 489"/>
                <a:gd name="T99"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89" h="124">
                  <a:moveTo>
                    <a:pt x="489" y="0"/>
                  </a:moveTo>
                  <a:lnTo>
                    <a:pt x="485" y="0"/>
                  </a:lnTo>
                  <a:lnTo>
                    <a:pt x="473" y="1"/>
                  </a:lnTo>
                  <a:lnTo>
                    <a:pt x="455" y="3"/>
                  </a:lnTo>
                  <a:lnTo>
                    <a:pt x="431" y="5"/>
                  </a:lnTo>
                  <a:lnTo>
                    <a:pt x="402" y="9"/>
                  </a:lnTo>
                  <a:lnTo>
                    <a:pt x="370" y="12"/>
                  </a:lnTo>
                  <a:lnTo>
                    <a:pt x="335" y="16"/>
                  </a:lnTo>
                  <a:lnTo>
                    <a:pt x="298" y="19"/>
                  </a:lnTo>
                  <a:lnTo>
                    <a:pt x="261" y="23"/>
                  </a:lnTo>
                  <a:lnTo>
                    <a:pt x="224" y="26"/>
                  </a:lnTo>
                  <a:lnTo>
                    <a:pt x="189" y="30"/>
                  </a:lnTo>
                  <a:lnTo>
                    <a:pt x="157" y="33"/>
                  </a:lnTo>
                  <a:lnTo>
                    <a:pt x="128" y="35"/>
                  </a:lnTo>
                  <a:lnTo>
                    <a:pt x="102" y="38"/>
                  </a:lnTo>
                  <a:lnTo>
                    <a:pt x="84" y="39"/>
                  </a:lnTo>
                  <a:lnTo>
                    <a:pt x="71" y="39"/>
                  </a:lnTo>
                  <a:lnTo>
                    <a:pt x="326" y="124"/>
                  </a:lnTo>
                  <a:lnTo>
                    <a:pt x="322" y="123"/>
                  </a:lnTo>
                  <a:lnTo>
                    <a:pt x="312" y="121"/>
                  </a:lnTo>
                  <a:lnTo>
                    <a:pt x="297" y="116"/>
                  </a:lnTo>
                  <a:lnTo>
                    <a:pt x="277" y="109"/>
                  </a:lnTo>
                  <a:lnTo>
                    <a:pt x="253" y="102"/>
                  </a:lnTo>
                  <a:lnTo>
                    <a:pt x="227" y="95"/>
                  </a:lnTo>
                  <a:lnTo>
                    <a:pt x="198" y="86"/>
                  </a:lnTo>
                  <a:lnTo>
                    <a:pt x="169" y="78"/>
                  </a:lnTo>
                  <a:lnTo>
                    <a:pt x="139" y="70"/>
                  </a:lnTo>
                  <a:lnTo>
                    <a:pt x="111" y="62"/>
                  </a:lnTo>
                  <a:lnTo>
                    <a:pt x="83" y="54"/>
                  </a:lnTo>
                  <a:lnTo>
                    <a:pt x="58" y="47"/>
                  </a:lnTo>
                  <a:lnTo>
                    <a:pt x="36" y="42"/>
                  </a:lnTo>
                  <a:lnTo>
                    <a:pt x="18" y="38"/>
                  </a:lnTo>
                  <a:lnTo>
                    <a:pt x="6" y="35"/>
                  </a:lnTo>
                  <a:lnTo>
                    <a:pt x="0" y="35"/>
                  </a:lnTo>
                  <a:lnTo>
                    <a:pt x="3" y="35"/>
                  </a:lnTo>
                  <a:lnTo>
                    <a:pt x="14" y="34"/>
                  </a:lnTo>
                  <a:lnTo>
                    <a:pt x="29" y="32"/>
                  </a:lnTo>
                  <a:lnTo>
                    <a:pt x="49" y="30"/>
                  </a:lnTo>
                  <a:lnTo>
                    <a:pt x="76" y="27"/>
                  </a:lnTo>
                  <a:lnTo>
                    <a:pt x="105" y="24"/>
                  </a:lnTo>
                  <a:lnTo>
                    <a:pt x="138" y="20"/>
                  </a:lnTo>
                  <a:lnTo>
                    <a:pt x="174" y="17"/>
                  </a:lnTo>
                  <a:lnTo>
                    <a:pt x="212" y="15"/>
                  </a:lnTo>
                  <a:lnTo>
                    <a:pt x="251" y="11"/>
                  </a:lnTo>
                  <a:lnTo>
                    <a:pt x="292" y="8"/>
                  </a:lnTo>
                  <a:lnTo>
                    <a:pt x="333" y="5"/>
                  </a:lnTo>
                  <a:lnTo>
                    <a:pt x="374" y="3"/>
                  </a:lnTo>
                  <a:lnTo>
                    <a:pt x="414" y="1"/>
                  </a:lnTo>
                  <a:lnTo>
                    <a:pt x="452" y="0"/>
                  </a:lnTo>
                  <a:lnTo>
                    <a:pt x="48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2154" name="Freeform 42">
              <a:extLst>
                <a:ext uri="{FF2B5EF4-FFF2-40B4-BE49-F238E27FC236}">
                  <a16:creationId xmlns:a16="http://schemas.microsoft.com/office/drawing/2014/main" id="{72E1250F-E511-B723-A956-667E09689FE7}"/>
                </a:ext>
              </a:extLst>
            </p:cNvPr>
            <p:cNvSpPr>
              <a:spLocks/>
            </p:cNvSpPr>
            <p:nvPr/>
          </p:nvSpPr>
          <p:spPr bwMode="auto">
            <a:xfrm>
              <a:off x="5829" y="2446"/>
              <a:ext cx="150" cy="39"/>
            </a:xfrm>
            <a:custGeom>
              <a:avLst/>
              <a:gdLst>
                <a:gd name="T0" fmla="*/ 0 w 301"/>
                <a:gd name="T1" fmla="*/ 0 h 77"/>
                <a:gd name="T2" fmla="*/ 2 w 301"/>
                <a:gd name="T3" fmla="*/ 1 h 77"/>
                <a:gd name="T4" fmla="*/ 9 w 301"/>
                <a:gd name="T5" fmla="*/ 3 h 77"/>
                <a:gd name="T6" fmla="*/ 21 w 301"/>
                <a:gd name="T7" fmla="*/ 7 h 77"/>
                <a:gd name="T8" fmla="*/ 36 w 301"/>
                <a:gd name="T9" fmla="*/ 11 h 77"/>
                <a:gd name="T10" fmla="*/ 53 w 301"/>
                <a:gd name="T11" fmla="*/ 16 h 77"/>
                <a:gd name="T12" fmla="*/ 74 w 301"/>
                <a:gd name="T13" fmla="*/ 23 h 77"/>
                <a:gd name="T14" fmla="*/ 96 w 301"/>
                <a:gd name="T15" fmla="*/ 29 h 77"/>
                <a:gd name="T16" fmla="*/ 120 w 301"/>
                <a:gd name="T17" fmla="*/ 36 h 77"/>
                <a:gd name="T18" fmla="*/ 144 w 301"/>
                <a:gd name="T19" fmla="*/ 43 h 77"/>
                <a:gd name="T20" fmla="*/ 169 w 301"/>
                <a:gd name="T21" fmla="*/ 50 h 77"/>
                <a:gd name="T22" fmla="*/ 195 w 301"/>
                <a:gd name="T23" fmla="*/ 56 h 77"/>
                <a:gd name="T24" fmla="*/ 219 w 301"/>
                <a:gd name="T25" fmla="*/ 62 h 77"/>
                <a:gd name="T26" fmla="*/ 243 w 301"/>
                <a:gd name="T27" fmla="*/ 68 h 77"/>
                <a:gd name="T28" fmla="*/ 264 w 301"/>
                <a:gd name="T29" fmla="*/ 71 h 77"/>
                <a:gd name="T30" fmla="*/ 283 w 301"/>
                <a:gd name="T31" fmla="*/ 75 h 77"/>
                <a:gd name="T32" fmla="*/ 301 w 301"/>
                <a:gd name="T33" fmla="*/ 77 h 77"/>
                <a:gd name="T34" fmla="*/ 297 w 301"/>
                <a:gd name="T35" fmla="*/ 76 h 77"/>
                <a:gd name="T36" fmla="*/ 288 w 301"/>
                <a:gd name="T37" fmla="*/ 74 h 77"/>
                <a:gd name="T38" fmla="*/ 274 w 301"/>
                <a:gd name="T39" fmla="*/ 70 h 77"/>
                <a:gd name="T40" fmla="*/ 257 w 301"/>
                <a:gd name="T41" fmla="*/ 64 h 77"/>
                <a:gd name="T42" fmla="*/ 235 w 301"/>
                <a:gd name="T43" fmla="*/ 59 h 77"/>
                <a:gd name="T44" fmla="*/ 211 w 301"/>
                <a:gd name="T45" fmla="*/ 52 h 77"/>
                <a:gd name="T46" fmla="*/ 184 w 301"/>
                <a:gd name="T47" fmla="*/ 45 h 77"/>
                <a:gd name="T48" fmla="*/ 158 w 301"/>
                <a:gd name="T49" fmla="*/ 37 h 77"/>
                <a:gd name="T50" fmla="*/ 130 w 301"/>
                <a:gd name="T51" fmla="*/ 30 h 77"/>
                <a:gd name="T52" fmla="*/ 104 w 301"/>
                <a:gd name="T53" fmla="*/ 23 h 77"/>
                <a:gd name="T54" fmla="*/ 78 w 301"/>
                <a:gd name="T55" fmla="*/ 16 h 77"/>
                <a:gd name="T56" fmla="*/ 55 w 301"/>
                <a:gd name="T57" fmla="*/ 10 h 77"/>
                <a:gd name="T58" fmla="*/ 35 w 301"/>
                <a:gd name="T59" fmla="*/ 6 h 77"/>
                <a:gd name="T60" fmla="*/ 19 w 301"/>
                <a:gd name="T61" fmla="*/ 2 h 77"/>
                <a:gd name="T62" fmla="*/ 7 w 301"/>
                <a:gd name="T63" fmla="*/ 0 h 77"/>
                <a:gd name="T64" fmla="*/ 0 w 301"/>
                <a:gd name="T6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1" h="77">
                  <a:moveTo>
                    <a:pt x="0" y="0"/>
                  </a:moveTo>
                  <a:lnTo>
                    <a:pt x="2" y="1"/>
                  </a:lnTo>
                  <a:lnTo>
                    <a:pt x="9" y="3"/>
                  </a:lnTo>
                  <a:lnTo>
                    <a:pt x="21" y="7"/>
                  </a:lnTo>
                  <a:lnTo>
                    <a:pt x="36" y="11"/>
                  </a:lnTo>
                  <a:lnTo>
                    <a:pt x="53" y="16"/>
                  </a:lnTo>
                  <a:lnTo>
                    <a:pt x="74" y="23"/>
                  </a:lnTo>
                  <a:lnTo>
                    <a:pt x="96" y="29"/>
                  </a:lnTo>
                  <a:lnTo>
                    <a:pt x="120" y="36"/>
                  </a:lnTo>
                  <a:lnTo>
                    <a:pt x="144" y="43"/>
                  </a:lnTo>
                  <a:lnTo>
                    <a:pt x="169" y="50"/>
                  </a:lnTo>
                  <a:lnTo>
                    <a:pt x="195" y="56"/>
                  </a:lnTo>
                  <a:lnTo>
                    <a:pt x="219" y="62"/>
                  </a:lnTo>
                  <a:lnTo>
                    <a:pt x="243" y="68"/>
                  </a:lnTo>
                  <a:lnTo>
                    <a:pt x="264" y="71"/>
                  </a:lnTo>
                  <a:lnTo>
                    <a:pt x="283" y="75"/>
                  </a:lnTo>
                  <a:lnTo>
                    <a:pt x="301" y="77"/>
                  </a:lnTo>
                  <a:lnTo>
                    <a:pt x="297" y="76"/>
                  </a:lnTo>
                  <a:lnTo>
                    <a:pt x="288" y="74"/>
                  </a:lnTo>
                  <a:lnTo>
                    <a:pt x="274" y="70"/>
                  </a:lnTo>
                  <a:lnTo>
                    <a:pt x="257" y="64"/>
                  </a:lnTo>
                  <a:lnTo>
                    <a:pt x="235" y="59"/>
                  </a:lnTo>
                  <a:lnTo>
                    <a:pt x="211" y="52"/>
                  </a:lnTo>
                  <a:lnTo>
                    <a:pt x="184" y="45"/>
                  </a:lnTo>
                  <a:lnTo>
                    <a:pt x="158" y="37"/>
                  </a:lnTo>
                  <a:lnTo>
                    <a:pt x="130" y="30"/>
                  </a:lnTo>
                  <a:lnTo>
                    <a:pt x="104" y="23"/>
                  </a:lnTo>
                  <a:lnTo>
                    <a:pt x="78" y="16"/>
                  </a:lnTo>
                  <a:lnTo>
                    <a:pt x="55" y="10"/>
                  </a:lnTo>
                  <a:lnTo>
                    <a:pt x="35" y="6"/>
                  </a:lnTo>
                  <a:lnTo>
                    <a:pt x="19" y="2"/>
                  </a:lnTo>
                  <a:lnTo>
                    <a:pt x="7"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2155" name="Freeform 43">
              <a:extLst>
                <a:ext uri="{FF2B5EF4-FFF2-40B4-BE49-F238E27FC236}">
                  <a16:creationId xmlns:a16="http://schemas.microsoft.com/office/drawing/2014/main" id="{383D01B8-CD7E-0F5C-A255-E14F5F9C82B0}"/>
                </a:ext>
              </a:extLst>
            </p:cNvPr>
            <p:cNvSpPr>
              <a:spLocks/>
            </p:cNvSpPr>
            <p:nvPr/>
          </p:nvSpPr>
          <p:spPr bwMode="auto">
            <a:xfrm>
              <a:off x="5588" y="3074"/>
              <a:ext cx="127" cy="115"/>
            </a:xfrm>
            <a:custGeom>
              <a:avLst/>
              <a:gdLst>
                <a:gd name="T0" fmla="*/ 0 w 254"/>
                <a:gd name="T1" fmla="*/ 0 h 231"/>
                <a:gd name="T2" fmla="*/ 2 w 254"/>
                <a:gd name="T3" fmla="*/ 1 h 231"/>
                <a:gd name="T4" fmla="*/ 8 w 254"/>
                <a:gd name="T5" fmla="*/ 4 h 231"/>
                <a:gd name="T6" fmla="*/ 18 w 254"/>
                <a:gd name="T7" fmla="*/ 7 h 231"/>
                <a:gd name="T8" fmla="*/ 31 w 254"/>
                <a:gd name="T9" fmla="*/ 13 h 231"/>
                <a:gd name="T10" fmla="*/ 46 w 254"/>
                <a:gd name="T11" fmla="*/ 20 h 231"/>
                <a:gd name="T12" fmla="*/ 63 w 254"/>
                <a:gd name="T13" fmla="*/ 29 h 231"/>
                <a:gd name="T14" fmla="*/ 83 w 254"/>
                <a:gd name="T15" fmla="*/ 39 h 231"/>
                <a:gd name="T16" fmla="*/ 103 w 254"/>
                <a:gd name="T17" fmla="*/ 52 h 231"/>
                <a:gd name="T18" fmla="*/ 124 w 254"/>
                <a:gd name="T19" fmla="*/ 67 h 231"/>
                <a:gd name="T20" fmla="*/ 145 w 254"/>
                <a:gd name="T21" fmla="*/ 84 h 231"/>
                <a:gd name="T22" fmla="*/ 167 w 254"/>
                <a:gd name="T23" fmla="*/ 103 h 231"/>
                <a:gd name="T24" fmla="*/ 187 w 254"/>
                <a:gd name="T25" fmla="*/ 123 h 231"/>
                <a:gd name="T26" fmla="*/ 207 w 254"/>
                <a:gd name="T27" fmla="*/ 146 h 231"/>
                <a:gd name="T28" fmla="*/ 224 w 254"/>
                <a:gd name="T29" fmla="*/ 172 h 231"/>
                <a:gd name="T30" fmla="*/ 240 w 254"/>
                <a:gd name="T31" fmla="*/ 201 h 231"/>
                <a:gd name="T32" fmla="*/ 254 w 254"/>
                <a:gd name="T33" fmla="*/ 231 h 231"/>
                <a:gd name="T34" fmla="*/ 252 w 254"/>
                <a:gd name="T35" fmla="*/ 228 h 231"/>
                <a:gd name="T36" fmla="*/ 246 w 254"/>
                <a:gd name="T37" fmla="*/ 220 h 231"/>
                <a:gd name="T38" fmla="*/ 237 w 254"/>
                <a:gd name="T39" fmla="*/ 210 h 231"/>
                <a:gd name="T40" fmla="*/ 224 w 254"/>
                <a:gd name="T41" fmla="*/ 195 h 231"/>
                <a:gd name="T42" fmla="*/ 209 w 254"/>
                <a:gd name="T43" fmla="*/ 178 h 231"/>
                <a:gd name="T44" fmla="*/ 192 w 254"/>
                <a:gd name="T45" fmla="*/ 158 h 231"/>
                <a:gd name="T46" fmla="*/ 172 w 254"/>
                <a:gd name="T47" fmla="*/ 137 h 231"/>
                <a:gd name="T48" fmla="*/ 153 w 254"/>
                <a:gd name="T49" fmla="*/ 115 h 231"/>
                <a:gd name="T50" fmla="*/ 131 w 254"/>
                <a:gd name="T51" fmla="*/ 93 h 231"/>
                <a:gd name="T52" fmla="*/ 110 w 254"/>
                <a:gd name="T53" fmla="*/ 73 h 231"/>
                <a:gd name="T54" fmla="*/ 88 w 254"/>
                <a:gd name="T55" fmla="*/ 53 h 231"/>
                <a:gd name="T56" fmla="*/ 68 w 254"/>
                <a:gd name="T57" fmla="*/ 36 h 231"/>
                <a:gd name="T58" fmla="*/ 48 w 254"/>
                <a:gd name="T59" fmla="*/ 21 h 231"/>
                <a:gd name="T60" fmla="*/ 30 w 254"/>
                <a:gd name="T61" fmla="*/ 10 h 231"/>
                <a:gd name="T62" fmla="*/ 14 w 254"/>
                <a:gd name="T63" fmla="*/ 2 h 231"/>
                <a:gd name="T64" fmla="*/ 0 w 254"/>
                <a:gd name="T65" fmla="*/ 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4" h="231">
                  <a:moveTo>
                    <a:pt x="0" y="0"/>
                  </a:moveTo>
                  <a:lnTo>
                    <a:pt x="2" y="1"/>
                  </a:lnTo>
                  <a:lnTo>
                    <a:pt x="8" y="4"/>
                  </a:lnTo>
                  <a:lnTo>
                    <a:pt x="18" y="7"/>
                  </a:lnTo>
                  <a:lnTo>
                    <a:pt x="31" y="13"/>
                  </a:lnTo>
                  <a:lnTo>
                    <a:pt x="46" y="20"/>
                  </a:lnTo>
                  <a:lnTo>
                    <a:pt x="63" y="29"/>
                  </a:lnTo>
                  <a:lnTo>
                    <a:pt x="83" y="39"/>
                  </a:lnTo>
                  <a:lnTo>
                    <a:pt x="103" y="52"/>
                  </a:lnTo>
                  <a:lnTo>
                    <a:pt x="124" y="67"/>
                  </a:lnTo>
                  <a:lnTo>
                    <a:pt x="145" y="84"/>
                  </a:lnTo>
                  <a:lnTo>
                    <a:pt x="167" y="103"/>
                  </a:lnTo>
                  <a:lnTo>
                    <a:pt x="187" y="123"/>
                  </a:lnTo>
                  <a:lnTo>
                    <a:pt x="207" y="146"/>
                  </a:lnTo>
                  <a:lnTo>
                    <a:pt x="224" y="172"/>
                  </a:lnTo>
                  <a:lnTo>
                    <a:pt x="240" y="201"/>
                  </a:lnTo>
                  <a:lnTo>
                    <a:pt x="254" y="231"/>
                  </a:lnTo>
                  <a:lnTo>
                    <a:pt x="252" y="228"/>
                  </a:lnTo>
                  <a:lnTo>
                    <a:pt x="246" y="220"/>
                  </a:lnTo>
                  <a:lnTo>
                    <a:pt x="237" y="210"/>
                  </a:lnTo>
                  <a:lnTo>
                    <a:pt x="224" y="195"/>
                  </a:lnTo>
                  <a:lnTo>
                    <a:pt x="209" y="178"/>
                  </a:lnTo>
                  <a:lnTo>
                    <a:pt x="192" y="158"/>
                  </a:lnTo>
                  <a:lnTo>
                    <a:pt x="172" y="137"/>
                  </a:lnTo>
                  <a:lnTo>
                    <a:pt x="153" y="115"/>
                  </a:lnTo>
                  <a:lnTo>
                    <a:pt x="131" y="93"/>
                  </a:lnTo>
                  <a:lnTo>
                    <a:pt x="110" y="73"/>
                  </a:lnTo>
                  <a:lnTo>
                    <a:pt x="88" y="53"/>
                  </a:lnTo>
                  <a:lnTo>
                    <a:pt x="68" y="36"/>
                  </a:lnTo>
                  <a:lnTo>
                    <a:pt x="48" y="21"/>
                  </a:lnTo>
                  <a:lnTo>
                    <a:pt x="30" y="10"/>
                  </a:lnTo>
                  <a:lnTo>
                    <a:pt x="14"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2156" name="Freeform 44">
              <a:extLst>
                <a:ext uri="{FF2B5EF4-FFF2-40B4-BE49-F238E27FC236}">
                  <a16:creationId xmlns:a16="http://schemas.microsoft.com/office/drawing/2014/main" id="{E235C3D3-270D-B8B8-6212-26C0962480B3}"/>
                </a:ext>
              </a:extLst>
            </p:cNvPr>
            <p:cNvSpPr>
              <a:spLocks/>
            </p:cNvSpPr>
            <p:nvPr/>
          </p:nvSpPr>
          <p:spPr bwMode="auto">
            <a:xfrm>
              <a:off x="5732" y="3155"/>
              <a:ext cx="211" cy="51"/>
            </a:xfrm>
            <a:custGeom>
              <a:avLst/>
              <a:gdLst>
                <a:gd name="T0" fmla="*/ 0 w 422"/>
                <a:gd name="T1" fmla="*/ 103 h 103"/>
                <a:gd name="T2" fmla="*/ 3 w 422"/>
                <a:gd name="T3" fmla="*/ 102 h 103"/>
                <a:gd name="T4" fmla="*/ 13 w 422"/>
                <a:gd name="T5" fmla="*/ 97 h 103"/>
                <a:gd name="T6" fmla="*/ 30 w 422"/>
                <a:gd name="T7" fmla="*/ 91 h 103"/>
                <a:gd name="T8" fmla="*/ 50 w 422"/>
                <a:gd name="T9" fmla="*/ 83 h 103"/>
                <a:gd name="T10" fmla="*/ 76 w 422"/>
                <a:gd name="T11" fmla="*/ 73 h 103"/>
                <a:gd name="T12" fmla="*/ 104 w 422"/>
                <a:gd name="T13" fmla="*/ 64 h 103"/>
                <a:gd name="T14" fmla="*/ 137 w 422"/>
                <a:gd name="T15" fmla="*/ 52 h 103"/>
                <a:gd name="T16" fmla="*/ 170 w 422"/>
                <a:gd name="T17" fmla="*/ 42 h 103"/>
                <a:gd name="T18" fmla="*/ 205 w 422"/>
                <a:gd name="T19" fmla="*/ 32 h 103"/>
                <a:gd name="T20" fmla="*/ 240 w 422"/>
                <a:gd name="T21" fmla="*/ 21 h 103"/>
                <a:gd name="T22" fmla="*/ 276 w 422"/>
                <a:gd name="T23" fmla="*/ 13 h 103"/>
                <a:gd name="T24" fmla="*/ 310 w 422"/>
                <a:gd name="T25" fmla="*/ 6 h 103"/>
                <a:gd name="T26" fmla="*/ 343 w 422"/>
                <a:gd name="T27" fmla="*/ 3 h 103"/>
                <a:gd name="T28" fmla="*/ 373 w 422"/>
                <a:gd name="T29" fmla="*/ 0 h 103"/>
                <a:gd name="T30" fmla="*/ 399 w 422"/>
                <a:gd name="T31" fmla="*/ 2 h 103"/>
                <a:gd name="T32" fmla="*/ 422 w 422"/>
                <a:gd name="T33" fmla="*/ 6 h 103"/>
                <a:gd name="T34" fmla="*/ 419 w 422"/>
                <a:gd name="T35" fmla="*/ 7 h 103"/>
                <a:gd name="T36" fmla="*/ 407 w 422"/>
                <a:gd name="T37" fmla="*/ 9 h 103"/>
                <a:gd name="T38" fmla="*/ 390 w 422"/>
                <a:gd name="T39" fmla="*/ 11 h 103"/>
                <a:gd name="T40" fmla="*/ 367 w 422"/>
                <a:gd name="T41" fmla="*/ 14 h 103"/>
                <a:gd name="T42" fmla="*/ 339 w 422"/>
                <a:gd name="T43" fmla="*/ 19 h 103"/>
                <a:gd name="T44" fmla="*/ 308 w 422"/>
                <a:gd name="T45" fmla="*/ 25 h 103"/>
                <a:gd name="T46" fmla="*/ 275 w 422"/>
                <a:gd name="T47" fmla="*/ 30 h 103"/>
                <a:gd name="T48" fmla="*/ 239 w 422"/>
                <a:gd name="T49" fmla="*/ 37 h 103"/>
                <a:gd name="T50" fmla="*/ 203 w 422"/>
                <a:gd name="T51" fmla="*/ 44 h 103"/>
                <a:gd name="T52" fmla="*/ 167 w 422"/>
                <a:gd name="T53" fmla="*/ 52 h 103"/>
                <a:gd name="T54" fmla="*/ 131 w 422"/>
                <a:gd name="T55" fmla="*/ 60 h 103"/>
                <a:gd name="T56" fmla="*/ 97 w 422"/>
                <a:gd name="T57" fmla="*/ 68 h 103"/>
                <a:gd name="T58" fmla="*/ 66 w 422"/>
                <a:gd name="T59" fmla="*/ 76 h 103"/>
                <a:gd name="T60" fmla="*/ 40 w 422"/>
                <a:gd name="T61" fmla="*/ 86 h 103"/>
                <a:gd name="T62" fmla="*/ 17 w 422"/>
                <a:gd name="T63" fmla="*/ 94 h 103"/>
                <a:gd name="T64" fmla="*/ 0 w 422"/>
                <a:gd name="T65"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22" h="103">
                  <a:moveTo>
                    <a:pt x="0" y="103"/>
                  </a:moveTo>
                  <a:lnTo>
                    <a:pt x="3" y="102"/>
                  </a:lnTo>
                  <a:lnTo>
                    <a:pt x="13" y="97"/>
                  </a:lnTo>
                  <a:lnTo>
                    <a:pt x="30" y="91"/>
                  </a:lnTo>
                  <a:lnTo>
                    <a:pt x="50" y="83"/>
                  </a:lnTo>
                  <a:lnTo>
                    <a:pt x="76" y="73"/>
                  </a:lnTo>
                  <a:lnTo>
                    <a:pt x="104" y="64"/>
                  </a:lnTo>
                  <a:lnTo>
                    <a:pt x="137" y="52"/>
                  </a:lnTo>
                  <a:lnTo>
                    <a:pt x="170" y="42"/>
                  </a:lnTo>
                  <a:lnTo>
                    <a:pt x="205" y="32"/>
                  </a:lnTo>
                  <a:lnTo>
                    <a:pt x="240" y="21"/>
                  </a:lnTo>
                  <a:lnTo>
                    <a:pt x="276" y="13"/>
                  </a:lnTo>
                  <a:lnTo>
                    <a:pt x="310" y="6"/>
                  </a:lnTo>
                  <a:lnTo>
                    <a:pt x="343" y="3"/>
                  </a:lnTo>
                  <a:lnTo>
                    <a:pt x="373" y="0"/>
                  </a:lnTo>
                  <a:lnTo>
                    <a:pt x="399" y="2"/>
                  </a:lnTo>
                  <a:lnTo>
                    <a:pt x="422" y="6"/>
                  </a:lnTo>
                  <a:lnTo>
                    <a:pt x="419" y="7"/>
                  </a:lnTo>
                  <a:lnTo>
                    <a:pt x="407" y="9"/>
                  </a:lnTo>
                  <a:lnTo>
                    <a:pt x="390" y="11"/>
                  </a:lnTo>
                  <a:lnTo>
                    <a:pt x="367" y="14"/>
                  </a:lnTo>
                  <a:lnTo>
                    <a:pt x="339" y="19"/>
                  </a:lnTo>
                  <a:lnTo>
                    <a:pt x="308" y="25"/>
                  </a:lnTo>
                  <a:lnTo>
                    <a:pt x="275" y="30"/>
                  </a:lnTo>
                  <a:lnTo>
                    <a:pt x="239" y="37"/>
                  </a:lnTo>
                  <a:lnTo>
                    <a:pt x="203" y="44"/>
                  </a:lnTo>
                  <a:lnTo>
                    <a:pt x="167" y="52"/>
                  </a:lnTo>
                  <a:lnTo>
                    <a:pt x="131" y="60"/>
                  </a:lnTo>
                  <a:lnTo>
                    <a:pt x="97" y="68"/>
                  </a:lnTo>
                  <a:lnTo>
                    <a:pt x="66" y="76"/>
                  </a:lnTo>
                  <a:lnTo>
                    <a:pt x="40" y="86"/>
                  </a:lnTo>
                  <a:lnTo>
                    <a:pt x="17" y="94"/>
                  </a:lnTo>
                  <a:lnTo>
                    <a:pt x="0" y="10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602157" name="Text Box 45">
            <a:extLst>
              <a:ext uri="{FF2B5EF4-FFF2-40B4-BE49-F238E27FC236}">
                <a16:creationId xmlns:a16="http://schemas.microsoft.com/office/drawing/2014/main" id="{6D266082-C6BF-27B1-0211-BB463499C2CF}"/>
              </a:ext>
            </a:extLst>
          </p:cNvPr>
          <p:cNvSpPr txBox="1">
            <a:spLocks noChangeArrowheads="1"/>
          </p:cNvSpPr>
          <p:nvPr/>
        </p:nvSpPr>
        <p:spPr bwMode="auto">
          <a:xfrm>
            <a:off x="8747125" y="4316413"/>
            <a:ext cx="804863" cy="479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300" b="1"/>
              <a:t>Explore</a:t>
            </a:r>
          </a:p>
          <a:p>
            <a:pPr algn="ctr" eaLnBrk="1" hangingPunct="1"/>
            <a:r>
              <a:rPr lang="en-US" altLang="en-US" sz="1300" b="1"/>
              <a:t>Tollgate</a:t>
            </a:r>
          </a:p>
        </p:txBody>
      </p:sp>
      <p:sp>
        <p:nvSpPr>
          <p:cNvPr id="602158" name="Rectangle 46">
            <a:extLst>
              <a:ext uri="{FF2B5EF4-FFF2-40B4-BE49-F238E27FC236}">
                <a16:creationId xmlns:a16="http://schemas.microsoft.com/office/drawing/2014/main" id="{74A4DAD5-B1BE-4BF6-186A-0ECE5BF223BB}"/>
              </a:ext>
            </a:extLst>
          </p:cNvPr>
          <p:cNvSpPr>
            <a:spLocks noGrp="1" noChangeArrowheads="1"/>
          </p:cNvSpPr>
          <p:nvPr>
            <p:ph type="body" idx="1"/>
          </p:nvPr>
        </p:nvSpPr>
        <p:spPr>
          <a:xfrm>
            <a:off x="2476500" y="3898900"/>
            <a:ext cx="6080125" cy="2757488"/>
          </a:xfrm>
          <a:noFill/>
          <a:ln/>
        </p:spPr>
        <p:txBody>
          <a:bodyPr/>
          <a:lstStyle/>
          <a:p>
            <a:pPr>
              <a:buFont typeface="Symbol" panose="05050102010706020507" pitchFamily="18" charset="2"/>
              <a:buNone/>
            </a:pPr>
            <a:r>
              <a:rPr lang="en-US" altLang="en-US" b="1"/>
              <a:t>Key Deliverables:</a:t>
            </a:r>
          </a:p>
          <a:p>
            <a:r>
              <a:rPr lang="en-US" altLang="en-US"/>
              <a:t>Service Design Concepts</a:t>
            </a:r>
          </a:p>
          <a:p>
            <a:r>
              <a:rPr lang="en-US" altLang="en-US"/>
              <a:t>“Best-Fit” Concept Selection</a:t>
            </a:r>
          </a:p>
          <a:p>
            <a:r>
              <a:rPr lang="en-US" altLang="en-US"/>
              <a:t>High-Level Production Process Design</a:t>
            </a:r>
          </a:p>
          <a:p>
            <a:r>
              <a:rPr lang="en-US" altLang="en-US"/>
              <a:t>Design Elements Definition</a:t>
            </a:r>
          </a:p>
          <a:p>
            <a:r>
              <a:rPr lang="en-US" altLang="en-US"/>
              <a:t>Functional Capability Assessment</a:t>
            </a:r>
          </a:p>
          <a:p>
            <a:r>
              <a:rPr lang="en-US" altLang="en-US"/>
              <a:t>Performance (Sigma) Capability Assessment</a:t>
            </a:r>
          </a:p>
          <a:p>
            <a:pPr>
              <a:lnSpc>
                <a:spcPct val="90000"/>
              </a:lnSpc>
            </a:pPr>
            <a:endParaRPr lang="en-US" altLang="en-US" sz="1800"/>
          </a:p>
        </p:txBody>
      </p:sp>
      <p:sp>
        <p:nvSpPr>
          <p:cNvPr id="602159" name="AutoShape 47">
            <a:extLst>
              <a:ext uri="{FF2B5EF4-FFF2-40B4-BE49-F238E27FC236}">
                <a16:creationId xmlns:a16="http://schemas.microsoft.com/office/drawing/2014/main" id="{09CE063A-EFF7-D6CC-CB78-D8CF0D434EEC}"/>
              </a:ext>
            </a:extLst>
          </p:cNvPr>
          <p:cNvSpPr>
            <a:spLocks noChangeArrowheads="1"/>
          </p:cNvSpPr>
          <p:nvPr/>
        </p:nvSpPr>
        <p:spPr bwMode="auto">
          <a:xfrm>
            <a:off x="600075" y="941388"/>
            <a:ext cx="8993188" cy="1008062"/>
          </a:xfrm>
          <a:prstGeom prst="homePlate">
            <a:avLst>
              <a:gd name="adj" fmla="val 57245"/>
            </a:avLst>
          </a:prstGeom>
          <a:gradFill rotWithShape="0">
            <a:gsLst>
              <a:gs pos="0">
                <a:schemeClr val="accent2">
                  <a:gamma/>
                  <a:shade val="69804"/>
                  <a:invGamma/>
                </a:schemeClr>
              </a:gs>
              <a:gs pos="100000">
                <a:schemeClr val="accent2"/>
              </a:gs>
            </a:gsLst>
            <a:lin ang="0" scaled="1"/>
          </a:gradFill>
          <a:ln w="12700">
            <a:miter lim="800000"/>
            <a:headEnd/>
            <a:tailEnd/>
          </a:ln>
          <a:effectLst/>
          <a:scene3d>
            <a:camera prst="legacyObliqueBottomLeft"/>
            <a:lightRig rig="legacyFlat3" dir="t"/>
          </a:scene3d>
          <a:sp3d extrusionH="430200" prstMaterial="legacyMatte">
            <a:bevelT w="13500" h="13500" prst="angle"/>
            <a:bevelB w="13500" h="13500" prst="angle"/>
            <a:extrusionClr>
              <a:schemeClr val="accent2"/>
            </a:extrusionClr>
            <a:contourClr>
              <a:schemeClr val="accent2"/>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en-US"/>
          </a:p>
        </p:txBody>
      </p:sp>
      <p:sp>
        <p:nvSpPr>
          <p:cNvPr id="602160" name="Rectangle 48">
            <a:extLst>
              <a:ext uri="{FF2B5EF4-FFF2-40B4-BE49-F238E27FC236}">
                <a16:creationId xmlns:a16="http://schemas.microsoft.com/office/drawing/2014/main" id="{F96B548C-A496-41A5-47C8-4022B8DDDA3C}"/>
              </a:ext>
            </a:extLst>
          </p:cNvPr>
          <p:cNvSpPr>
            <a:spLocks noChangeArrowheads="1"/>
          </p:cNvSpPr>
          <p:nvPr/>
        </p:nvSpPr>
        <p:spPr bwMode="auto">
          <a:xfrm>
            <a:off x="3225800" y="1176338"/>
            <a:ext cx="2927350" cy="504825"/>
          </a:xfrm>
          <a:prstGeom prst="rect">
            <a:avLst/>
          </a:prstGeom>
          <a:noFill/>
          <a:ln>
            <a:noFill/>
          </a:ln>
          <a:effectLst>
            <a:outerShdw dist="53882" dir="2700000" algn="ctr" rotWithShape="0">
              <a:schemeClr val="bg2"/>
            </a:outerShdw>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solidFill>
                  <a:schemeClr val="tx1"/>
                </a:solidFill>
                <a:miter lim="800000"/>
                <a:headEnd/>
                <a:tailEnd/>
              </a14:hiddenLine>
            </a:ext>
          </a:extLst>
        </p:spPr>
        <p:txBody>
          <a:bodyPr lIns="8548" tIns="8548" rIns="8548" bIns="8548" anchor="ctr" anchorCtr="1"/>
          <a:lstStyle>
            <a:lvl1pPr marL="365125" indent="-365125" defTabSz="877888" eaLnBrk="0" hangingPunct="0">
              <a:defRPr sz="2400">
                <a:solidFill>
                  <a:schemeClr val="tx1"/>
                </a:solidFill>
                <a:latin typeface="Times New Roman" panose="02020603050405020304" pitchFamily="18" charset="0"/>
              </a:defRPr>
            </a:lvl1pPr>
            <a:lvl2pPr marL="774700" indent="-212725" defTabSz="877888" eaLnBrk="0" hangingPunct="0">
              <a:defRPr sz="2400">
                <a:solidFill>
                  <a:schemeClr val="tx1"/>
                </a:solidFill>
                <a:latin typeface="Times New Roman" panose="02020603050405020304" pitchFamily="18" charset="0"/>
              </a:defRPr>
            </a:lvl2pPr>
            <a:lvl3pPr marL="1096963" indent="-219075" defTabSz="877888" eaLnBrk="0" hangingPunct="0">
              <a:defRPr sz="2400">
                <a:solidFill>
                  <a:schemeClr val="tx1"/>
                </a:solidFill>
                <a:latin typeface="Times New Roman" panose="02020603050405020304" pitchFamily="18" charset="0"/>
              </a:defRPr>
            </a:lvl3pPr>
            <a:lvl4pPr marL="1536700" indent="-220663" defTabSz="877888" eaLnBrk="0" hangingPunct="0">
              <a:defRPr sz="2400">
                <a:solidFill>
                  <a:schemeClr val="tx1"/>
                </a:solidFill>
                <a:latin typeface="Times New Roman" panose="02020603050405020304" pitchFamily="18" charset="0"/>
              </a:defRPr>
            </a:lvl4pPr>
            <a:lvl5pPr marL="1976438" indent="-220663" defTabSz="877888" eaLnBrk="0" hangingPunct="0">
              <a:defRPr sz="2400">
                <a:solidFill>
                  <a:schemeClr val="tx1"/>
                </a:solidFill>
                <a:latin typeface="Times New Roman" panose="02020603050405020304" pitchFamily="18" charset="0"/>
              </a:defRPr>
            </a:lvl5pPr>
            <a:lvl6pPr marL="2433638" indent="-220663" defTabSz="877888" eaLnBrk="0" fontAlgn="base" hangingPunct="0">
              <a:spcBef>
                <a:spcPct val="0"/>
              </a:spcBef>
              <a:spcAft>
                <a:spcPct val="0"/>
              </a:spcAft>
              <a:defRPr sz="2400">
                <a:solidFill>
                  <a:schemeClr val="tx1"/>
                </a:solidFill>
                <a:latin typeface="Times New Roman" panose="02020603050405020304" pitchFamily="18" charset="0"/>
              </a:defRPr>
            </a:lvl6pPr>
            <a:lvl7pPr marL="2890838" indent="-220663" defTabSz="877888" eaLnBrk="0" fontAlgn="base" hangingPunct="0">
              <a:spcBef>
                <a:spcPct val="0"/>
              </a:spcBef>
              <a:spcAft>
                <a:spcPct val="0"/>
              </a:spcAft>
              <a:defRPr sz="2400">
                <a:solidFill>
                  <a:schemeClr val="tx1"/>
                </a:solidFill>
                <a:latin typeface="Times New Roman" panose="02020603050405020304" pitchFamily="18" charset="0"/>
              </a:defRPr>
            </a:lvl7pPr>
            <a:lvl8pPr marL="3348038" indent="-220663" defTabSz="877888" eaLnBrk="0" fontAlgn="base" hangingPunct="0">
              <a:spcBef>
                <a:spcPct val="0"/>
              </a:spcBef>
              <a:spcAft>
                <a:spcPct val="0"/>
              </a:spcAft>
              <a:defRPr sz="2400">
                <a:solidFill>
                  <a:schemeClr val="tx1"/>
                </a:solidFill>
                <a:latin typeface="Times New Roman" panose="02020603050405020304" pitchFamily="18" charset="0"/>
              </a:defRPr>
            </a:lvl8pPr>
            <a:lvl9pPr marL="3805238" indent="-220663" defTabSz="877888" eaLnBrk="0" fontAlgn="base" hangingPunct="0">
              <a:spcBef>
                <a:spcPct val="0"/>
              </a:spcBef>
              <a:spcAft>
                <a:spcPct val="0"/>
              </a:spcAft>
              <a:defRPr sz="2400">
                <a:solidFill>
                  <a:schemeClr val="tx1"/>
                </a:solidFill>
                <a:latin typeface="Times New Roman" panose="02020603050405020304" pitchFamily="18" charset="0"/>
              </a:defRPr>
            </a:lvl9pPr>
          </a:lstStyle>
          <a:p>
            <a:pPr>
              <a:spcAft>
                <a:spcPct val="50000"/>
              </a:spcAft>
            </a:pPr>
            <a:r>
              <a:rPr lang="en-US" altLang="en-US" sz="3900" b="1" i="1">
                <a:solidFill>
                  <a:schemeClr val="bg1"/>
                </a:solidFill>
                <a:effectLst>
                  <a:outerShdw blurRad="38100" dist="38100" dir="2700000" algn="tl">
                    <a:srgbClr val="C0C0C0"/>
                  </a:outerShdw>
                </a:effectLst>
                <a:latin typeface="Arial" panose="020B0604020202020204" pitchFamily="34" charset="0"/>
              </a:rPr>
              <a:t>Explore</a:t>
            </a:r>
          </a:p>
        </p:txBody>
      </p:sp>
      <p:sp>
        <p:nvSpPr>
          <p:cNvPr id="602161" name="AutoShape 49">
            <a:extLst>
              <a:ext uri="{FF2B5EF4-FFF2-40B4-BE49-F238E27FC236}">
                <a16:creationId xmlns:a16="http://schemas.microsoft.com/office/drawing/2014/main" id="{499E534E-DEA5-1218-38D0-FA602FEE0FC3}"/>
              </a:ext>
            </a:extLst>
          </p:cNvPr>
          <p:cNvSpPr>
            <a:spLocks noChangeArrowheads="1"/>
          </p:cNvSpPr>
          <p:nvPr/>
        </p:nvSpPr>
        <p:spPr bwMode="auto">
          <a:xfrm>
            <a:off x="450850" y="2170113"/>
            <a:ext cx="2625725" cy="1208087"/>
          </a:xfrm>
          <a:prstGeom prst="homePlate">
            <a:avLst>
              <a:gd name="adj" fmla="val 41145"/>
            </a:avLst>
          </a:prstGeom>
          <a:gradFill rotWithShape="0">
            <a:gsLst>
              <a:gs pos="0">
                <a:schemeClr val="accent2">
                  <a:gamma/>
                  <a:shade val="69804"/>
                  <a:invGamma/>
                </a:schemeClr>
              </a:gs>
              <a:gs pos="100000">
                <a:schemeClr val="accent2"/>
              </a:gs>
            </a:gsLst>
            <a:lin ang="0" scaled="1"/>
          </a:gradFill>
          <a:ln w="12700">
            <a:solidFill>
              <a:schemeClr val="tx1"/>
            </a:solidFill>
            <a:miter lim="800000"/>
            <a:headEnd/>
            <a:tailEnd/>
          </a:ln>
          <a:effectLst>
            <a:outerShdw dist="107763" dir="2700000" algn="ctr" rotWithShape="0">
              <a:schemeClr val="bg2">
                <a:alpha val="50000"/>
              </a:schemeClr>
            </a:outerShdw>
          </a:effec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600" b="1">
                <a:solidFill>
                  <a:schemeClr val="bg1"/>
                </a:solidFill>
                <a:effectLst>
                  <a:outerShdw blurRad="38100" dist="38100" dir="2700000" algn="tl">
                    <a:srgbClr val="000000"/>
                  </a:outerShdw>
                </a:effectLst>
                <a:latin typeface="Arial" panose="020B0604020202020204" pitchFamily="34" charset="0"/>
              </a:rPr>
              <a:t>Develop Design</a:t>
            </a:r>
          </a:p>
          <a:p>
            <a:pPr algn="ctr" eaLnBrk="1" hangingPunct="1"/>
            <a:r>
              <a:rPr lang="en-US" altLang="en-US" sz="1600" b="1">
                <a:solidFill>
                  <a:schemeClr val="bg1"/>
                </a:solidFill>
                <a:effectLst>
                  <a:outerShdw blurRad="38100" dist="38100" dir="2700000" algn="tl">
                    <a:srgbClr val="000000"/>
                  </a:outerShdw>
                </a:effectLst>
                <a:latin typeface="Arial" panose="020B0604020202020204" pitchFamily="34" charset="0"/>
              </a:rPr>
              <a:t>Concepts</a:t>
            </a:r>
          </a:p>
        </p:txBody>
      </p:sp>
      <p:sp>
        <p:nvSpPr>
          <p:cNvPr id="602162" name="AutoShape 50">
            <a:extLst>
              <a:ext uri="{FF2B5EF4-FFF2-40B4-BE49-F238E27FC236}">
                <a16:creationId xmlns:a16="http://schemas.microsoft.com/office/drawing/2014/main" id="{C91F414E-7A6D-1871-CD7C-D59539BCFC51}"/>
              </a:ext>
            </a:extLst>
          </p:cNvPr>
          <p:cNvSpPr>
            <a:spLocks noChangeArrowheads="1"/>
          </p:cNvSpPr>
          <p:nvPr/>
        </p:nvSpPr>
        <p:spPr bwMode="auto">
          <a:xfrm>
            <a:off x="3225800" y="2125663"/>
            <a:ext cx="3228975" cy="1296987"/>
          </a:xfrm>
          <a:prstGeom prst="homePlate">
            <a:avLst>
              <a:gd name="adj" fmla="val 35465"/>
            </a:avLst>
          </a:prstGeom>
          <a:gradFill rotWithShape="0">
            <a:gsLst>
              <a:gs pos="0">
                <a:schemeClr val="accent2">
                  <a:gamma/>
                  <a:shade val="69804"/>
                  <a:invGamma/>
                </a:schemeClr>
              </a:gs>
              <a:gs pos="100000">
                <a:schemeClr val="accent2"/>
              </a:gs>
            </a:gsLst>
            <a:lin ang="0" scaled="1"/>
          </a:gradFill>
          <a:ln w="12700">
            <a:solidFill>
              <a:schemeClr val="tx1"/>
            </a:solidFill>
            <a:miter lim="800000"/>
            <a:headEnd/>
            <a:tailEnd/>
          </a:ln>
          <a:effectLst>
            <a:outerShdw dist="107763" dir="2700000" algn="ctr" rotWithShape="0">
              <a:schemeClr val="bg2">
                <a:alpha val="50000"/>
              </a:schemeClr>
            </a:outerShdw>
          </a:effec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600" b="1">
                <a:solidFill>
                  <a:schemeClr val="bg1"/>
                </a:solidFill>
                <a:effectLst>
                  <a:outerShdw blurRad="38100" dist="38100" dir="2700000" algn="tl">
                    <a:srgbClr val="000000"/>
                  </a:outerShdw>
                </a:effectLst>
                <a:latin typeface="Arial" panose="020B0604020202020204" pitchFamily="34" charset="0"/>
              </a:rPr>
              <a:t>Develop High-Level</a:t>
            </a:r>
          </a:p>
          <a:p>
            <a:pPr algn="ctr" eaLnBrk="1" hangingPunct="1"/>
            <a:r>
              <a:rPr lang="en-US" altLang="en-US" sz="1600" b="1">
                <a:solidFill>
                  <a:schemeClr val="bg1"/>
                </a:solidFill>
                <a:effectLst>
                  <a:outerShdw blurRad="38100" dist="38100" dir="2700000" algn="tl">
                    <a:srgbClr val="000000"/>
                  </a:outerShdw>
                </a:effectLst>
                <a:latin typeface="Arial" panose="020B0604020202020204" pitchFamily="34" charset="0"/>
              </a:rPr>
              <a:t>Processes</a:t>
            </a:r>
          </a:p>
        </p:txBody>
      </p:sp>
      <p:sp>
        <p:nvSpPr>
          <p:cNvPr id="602163" name="AutoShape 51">
            <a:extLst>
              <a:ext uri="{FF2B5EF4-FFF2-40B4-BE49-F238E27FC236}">
                <a16:creationId xmlns:a16="http://schemas.microsoft.com/office/drawing/2014/main" id="{115A8033-6E68-66A8-360C-94ED1053BF87}"/>
              </a:ext>
            </a:extLst>
          </p:cNvPr>
          <p:cNvSpPr>
            <a:spLocks noChangeArrowheads="1"/>
          </p:cNvSpPr>
          <p:nvPr/>
        </p:nvSpPr>
        <p:spPr bwMode="auto">
          <a:xfrm>
            <a:off x="6604000" y="2125663"/>
            <a:ext cx="2851150" cy="1296987"/>
          </a:xfrm>
          <a:prstGeom prst="homePlate">
            <a:avLst>
              <a:gd name="adj" fmla="val 35437"/>
            </a:avLst>
          </a:prstGeom>
          <a:gradFill rotWithShape="0">
            <a:gsLst>
              <a:gs pos="0">
                <a:schemeClr val="accent2">
                  <a:gamma/>
                  <a:shade val="69804"/>
                  <a:invGamma/>
                </a:schemeClr>
              </a:gs>
              <a:gs pos="100000">
                <a:schemeClr val="accent2"/>
              </a:gs>
            </a:gsLst>
            <a:lin ang="0" scaled="1"/>
          </a:gradFill>
          <a:ln w="12700">
            <a:solidFill>
              <a:schemeClr val="tx1"/>
            </a:solidFill>
            <a:miter lim="800000"/>
            <a:headEnd/>
            <a:tailEnd/>
          </a:ln>
          <a:effectLst>
            <a:outerShdw dist="107763" dir="2700000" algn="ctr" rotWithShape="0">
              <a:schemeClr val="bg2">
                <a:alpha val="50000"/>
              </a:schemeClr>
            </a:outerShdw>
          </a:effec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600" b="1">
                <a:solidFill>
                  <a:schemeClr val="bg1"/>
                </a:solidFill>
                <a:effectLst>
                  <a:outerShdw blurRad="38100" dist="38100" dir="2700000" algn="tl">
                    <a:srgbClr val="000000"/>
                  </a:outerShdw>
                </a:effectLst>
                <a:latin typeface="Arial" panose="020B0604020202020204" pitchFamily="34" charset="0"/>
              </a:rPr>
              <a:t>Evaluate Capability</a:t>
            </a:r>
          </a:p>
          <a:p>
            <a:pPr algn="ctr" eaLnBrk="1" hangingPunct="1"/>
            <a:r>
              <a:rPr lang="en-US" altLang="en-US" sz="1600" b="1">
                <a:solidFill>
                  <a:schemeClr val="bg1"/>
                </a:solidFill>
                <a:effectLst>
                  <a:outerShdw blurRad="38100" dist="38100" dir="2700000" algn="tl">
                    <a:srgbClr val="000000"/>
                  </a:outerShdw>
                </a:effectLst>
                <a:latin typeface="Arial" panose="020B0604020202020204" pitchFamily="34" charset="0"/>
              </a:rPr>
              <a:t>&amp; Gaps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62" name="Line 2">
            <a:extLst>
              <a:ext uri="{FF2B5EF4-FFF2-40B4-BE49-F238E27FC236}">
                <a16:creationId xmlns:a16="http://schemas.microsoft.com/office/drawing/2014/main" id="{9F3D1D35-C58D-7C33-51D8-A87E613CA124}"/>
              </a:ext>
            </a:extLst>
          </p:cNvPr>
          <p:cNvSpPr>
            <a:spLocks noChangeShapeType="1"/>
          </p:cNvSpPr>
          <p:nvPr/>
        </p:nvSpPr>
        <p:spPr bwMode="auto">
          <a:xfrm>
            <a:off x="4030663" y="4838700"/>
            <a:ext cx="322262"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604163" name="Group 3">
            <a:extLst>
              <a:ext uri="{FF2B5EF4-FFF2-40B4-BE49-F238E27FC236}">
                <a16:creationId xmlns:a16="http://schemas.microsoft.com/office/drawing/2014/main" id="{B27BEADB-949C-03F8-BA7C-20E3BEB59ABA}"/>
              </a:ext>
            </a:extLst>
          </p:cNvPr>
          <p:cNvGrpSpPr>
            <a:grpSpLocks/>
          </p:cNvGrpSpPr>
          <p:nvPr/>
        </p:nvGrpSpPr>
        <p:grpSpPr bwMode="auto">
          <a:xfrm rot="975612">
            <a:off x="8404225" y="3352800"/>
            <a:ext cx="225425" cy="304800"/>
            <a:chOff x="5520" y="2160"/>
            <a:chExt cx="144" cy="192"/>
          </a:xfrm>
        </p:grpSpPr>
        <p:sp>
          <p:nvSpPr>
            <p:cNvPr id="604164" name="Line 4">
              <a:extLst>
                <a:ext uri="{FF2B5EF4-FFF2-40B4-BE49-F238E27FC236}">
                  <a16:creationId xmlns:a16="http://schemas.microsoft.com/office/drawing/2014/main" id="{CDD61459-269F-B581-E5F3-1C2EE8A13373}"/>
                </a:ext>
              </a:extLst>
            </p:cNvPr>
            <p:cNvSpPr>
              <a:spLocks noChangeShapeType="1"/>
            </p:cNvSpPr>
            <p:nvPr/>
          </p:nvSpPr>
          <p:spPr bwMode="auto">
            <a:xfrm flipH="1">
              <a:off x="5520" y="2270"/>
              <a:ext cx="96" cy="82"/>
            </a:xfrm>
            <a:prstGeom prst="line">
              <a:avLst/>
            </a:prstGeom>
            <a:noFill/>
            <a:ln w="28575">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4165" name="Line 5">
              <a:extLst>
                <a:ext uri="{FF2B5EF4-FFF2-40B4-BE49-F238E27FC236}">
                  <a16:creationId xmlns:a16="http://schemas.microsoft.com/office/drawing/2014/main" id="{014365B7-E1C9-9DBB-62FB-A590983F9272}"/>
                </a:ext>
              </a:extLst>
            </p:cNvPr>
            <p:cNvSpPr>
              <a:spLocks noChangeShapeType="1"/>
            </p:cNvSpPr>
            <p:nvPr/>
          </p:nvSpPr>
          <p:spPr bwMode="auto">
            <a:xfrm flipV="1">
              <a:off x="5616" y="2160"/>
              <a:ext cx="48" cy="110"/>
            </a:xfrm>
            <a:prstGeom prst="line">
              <a:avLst/>
            </a:prstGeom>
            <a:noFill/>
            <a:ln w="28575">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sp>
        <p:nvSpPr>
          <p:cNvPr id="604166" name="Rectangle 6">
            <a:extLst>
              <a:ext uri="{FF2B5EF4-FFF2-40B4-BE49-F238E27FC236}">
                <a16:creationId xmlns:a16="http://schemas.microsoft.com/office/drawing/2014/main" id="{F1F8BDD7-3407-9B32-D368-67BB68FC1CF5}"/>
              </a:ext>
            </a:extLst>
          </p:cNvPr>
          <p:cNvSpPr>
            <a:spLocks noGrp="1" noChangeArrowheads="1"/>
          </p:cNvSpPr>
          <p:nvPr>
            <p:ph type="title"/>
          </p:nvPr>
        </p:nvSpPr>
        <p:spPr/>
        <p:txBody>
          <a:bodyPr/>
          <a:lstStyle/>
          <a:p>
            <a:r>
              <a:rPr lang="en-US" altLang="en-US"/>
              <a:t>Explore Step “Schematic”</a:t>
            </a:r>
          </a:p>
        </p:txBody>
      </p:sp>
      <p:sp>
        <p:nvSpPr>
          <p:cNvPr id="604167" name="AutoShape 7">
            <a:extLst>
              <a:ext uri="{FF2B5EF4-FFF2-40B4-BE49-F238E27FC236}">
                <a16:creationId xmlns:a16="http://schemas.microsoft.com/office/drawing/2014/main" id="{53CAEEA9-ED1B-DD23-C640-E5FDAE1FE806}"/>
              </a:ext>
            </a:extLst>
          </p:cNvPr>
          <p:cNvSpPr>
            <a:spLocks noChangeArrowheads="1"/>
          </p:cNvSpPr>
          <p:nvPr/>
        </p:nvSpPr>
        <p:spPr bwMode="auto">
          <a:xfrm>
            <a:off x="5854700" y="5562600"/>
            <a:ext cx="523875" cy="533400"/>
          </a:xfrm>
          <a:prstGeom prst="diamond">
            <a:avLst/>
          </a:prstGeom>
          <a:solidFill>
            <a:srgbClr val="00CC66"/>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4168" name="AutoShape 8">
            <a:extLst>
              <a:ext uri="{FF2B5EF4-FFF2-40B4-BE49-F238E27FC236}">
                <a16:creationId xmlns:a16="http://schemas.microsoft.com/office/drawing/2014/main" id="{703EEB58-941F-2940-BE1A-34DCBA6B5736}"/>
              </a:ext>
            </a:extLst>
          </p:cNvPr>
          <p:cNvSpPr>
            <a:spLocks noChangeArrowheads="1"/>
          </p:cNvSpPr>
          <p:nvPr/>
        </p:nvSpPr>
        <p:spPr bwMode="auto">
          <a:xfrm>
            <a:off x="5854700" y="5715000"/>
            <a:ext cx="523875" cy="533400"/>
          </a:xfrm>
          <a:prstGeom prst="diamond">
            <a:avLst/>
          </a:prstGeom>
          <a:solidFill>
            <a:srgbClr val="00CC66"/>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4169" name="AutoShape 9">
            <a:extLst>
              <a:ext uri="{FF2B5EF4-FFF2-40B4-BE49-F238E27FC236}">
                <a16:creationId xmlns:a16="http://schemas.microsoft.com/office/drawing/2014/main" id="{4A048460-4EA1-BC17-E83F-887E711A8BF8}"/>
              </a:ext>
            </a:extLst>
          </p:cNvPr>
          <p:cNvSpPr>
            <a:spLocks noChangeArrowheads="1"/>
          </p:cNvSpPr>
          <p:nvPr/>
        </p:nvSpPr>
        <p:spPr bwMode="auto">
          <a:xfrm>
            <a:off x="5854700" y="5867400"/>
            <a:ext cx="523875" cy="533400"/>
          </a:xfrm>
          <a:prstGeom prst="diamond">
            <a:avLst/>
          </a:prstGeom>
          <a:solidFill>
            <a:srgbClr val="00CC66"/>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604170" name="Picture 10">
            <a:extLst>
              <a:ext uri="{FF2B5EF4-FFF2-40B4-BE49-F238E27FC236}">
                <a16:creationId xmlns:a16="http://schemas.microsoft.com/office/drawing/2014/main" id="{94656C57-32EB-2BF9-4B89-20FEDA32DD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6425" y="2971800"/>
            <a:ext cx="854075" cy="1169988"/>
          </a:xfrm>
          <a:prstGeom prst="rect">
            <a:avLst/>
          </a:prstGeom>
          <a:noFill/>
          <a:extLst>
            <a:ext uri="{909E8E84-426E-40DD-AFC4-6F175D3DCCD1}">
              <a14:hiddenFill xmlns:a14="http://schemas.microsoft.com/office/drawing/2010/main">
                <a:solidFill>
                  <a:srgbClr val="FFFFFF"/>
                </a:solidFill>
              </a14:hiddenFill>
            </a:ext>
          </a:extLst>
        </p:spPr>
      </p:pic>
      <p:sp>
        <p:nvSpPr>
          <p:cNvPr id="604171" name="AutoShape 11">
            <a:extLst>
              <a:ext uri="{FF2B5EF4-FFF2-40B4-BE49-F238E27FC236}">
                <a16:creationId xmlns:a16="http://schemas.microsoft.com/office/drawing/2014/main" id="{D3411B72-F3EE-CD3D-F72B-9CEBFB61775A}"/>
              </a:ext>
            </a:extLst>
          </p:cNvPr>
          <p:cNvSpPr>
            <a:spLocks noChangeArrowheads="1"/>
          </p:cNvSpPr>
          <p:nvPr/>
        </p:nvSpPr>
        <p:spPr bwMode="auto">
          <a:xfrm>
            <a:off x="2949575" y="4495800"/>
            <a:ext cx="1177925" cy="685800"/>
          </a:xfrm>
          <a:prstGeom prst="diamond">
            <a:avLst/>
          </a:prstGeom>
          <a:solidFill>
            <a:schemeClr val="accent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100" b="1" i="1">
                <a:solidFill>
                  <a:schemeClr val="bg1"/>
                </a:solidFill>
              </a:rPr>
              <a:t>Concept</a:t>
            </a:r>
          </a:p>
          <a:p>
            <a:pPr algn="ctr" eaLnBrk="1" hangingPunct="1"/>
            <a:r>
              <a:rPr lang="en-US" altLang="en-US" sz="1100" b="1" i="1">
                <a:solidFill>
                  <a:schemeClr val="bg1"/>
                </a:solidFill>
              </a:rPr>
              <a:t>Evaluation</a:t>
            </a:r>
          </a:p>
        </p:txBody>
      </p:sp>
      <p:sp>
        <p:nvSpPr>
          <p:cNvPr id="604172" name="Line 12">
            <a:extLst>
              <a:ext uri="{FF2B5EF4-FFF2-40B4-BE49-F238E27FC236}">
                <a16:creationId xmlns:a16="http://schemas.microsoft.com/office/drawing/2014/main" id="{BA23E328-0F36-7992-B0E4-6473BC4ACC5F}"/>
              </a:ext>
            </a:extLst>
          </p:cNvPr>
          <p:cNvSpPr>
            <a:spLocks noChangeShapeType="1"/>
          </p:cNvSpPr>
          <p:nvPr/>
        </p:nvSpPr>
        <p:spPr bwMode="auto">
          <a:xfrm flipV="1">
            <a:off x="4352925" y="3333750"/>
            <a:ext cx="0" cy="151447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173" name="Line 13">
            <a:extLst>
              <a:ext uri="{FF2B5EF4-FFF2-40B4-BE49-F238E27FC236}">
                <a16:creationId xmlns:a16="http://schemas.microsoft.com/office/drawing/2014/main" id="{81CE6343-CB89-9026-2AF1-C35F48A4B582}"/>
              </a:ext>
            </a:extLst>
          </p:cNvPr>
          <p:cNvSpPr>
            <a:spLocks noChangeShapeType="1"/>
          </p:cNvSpPr>
          <p:nvPr/>
        </p:nvSpPr>
        <p:spPr bwMode="auto">
          <a:xfrm flipH="1">
            <a:off x="4051300" y="3352800"/>
            <a:ext cx="301625" cy="0"/>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174" name="AutoShape 14">
            <a:extLst>
              <a:ext uri="{FF2B5EF4-FFF2-40B4-BE49-F238E27FC236}">
                <a16:creationId xmlns:a16="http://schemas.microsoft.com/office/drawing/2014/main" id="{5071CB00-DBF2-3011-6410-86B10A9F5BFB}"/>
              </a:ext>
            </a:extLst>
          </p:cNvPr>
          <p:cNvSpPr>
            <a:spLocks noChangeArrowheads="1"/>
          </p:cNvSpPr>
          <p:nvPr/>
        </p:nvSpPr>
        <p:spPr bwMode="auto">
          <a:xfrm>
            <a:off x="1501775" y="1066800"/>
            <a:ext cx="3225800" cy="457200"/>
          </a:xfrm>
          <a:prstGeom prst="homePlate">
            <a:avLst>
              <a:gd name="adj" fmla="val 68596"/>
            </a:avLst>
          </a:prstGeom>
          <a:solidFill>
            <a:schemeClr val="accent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300" b="1">
                <a:solidFill>
                  <a:schemeClr val="bg1"/>
                </a:solidFill>
              </a:rPr>
              <a:t>Concept Generation/Selection</a:t>
            </a:r>
          </a:p>
        </p:txBody>
      </p:sp>
      <p:sp>
        <p:nvSpPr>
          <p:cNvPr id="604175" name="AutoShape 15">
            <a:extLst>
              <a:ext uri="{FF2B5EF4-FFF2-40B4-BE49-F238E27FC236}">
                <a16:creationId xmlns:a16="http://schemas.microsoft.com/office/drawing/2014/main" id="{FB97A3F7-BA01-B23F-8A3A-62770C83D515}"/>
              </a:ext>
            </a:extLst>
          </p:cNvPr>
          <p:cNvSpPr>
            <a:spLocks noChangeArrowheads="1"/>
          </p:cNvSpPr>
          <p:nvPr/>
        </p:nvSpPr>
        <p:spPr bwMode="auto">
          <a:xfrm>
            <a:off x="5178425" y="1066800"/>
            <a:ext cx="3752850" cy="457200"/>
          </a:xfrm>
          <a:prstGeom prst="homePlate">
            <a:avLst>
              <a:gd name="adj" fmla="val 79803"/>
            </a:avLst>
          </a:prstGeom>
          <a:solidFill>
            <a:schemeClr val="accent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300" b="1">
                <a:solidFill>
                  <a:schemeClr val="bg1"/>
                </a:solidFill>
              </a:rPr>
              <a:t>High-Level Process Definition</a:t>
            </a:r>
          </a:p>
          <a:p>
            <a:pPr algn="ctr" eaLnBrk="1" hangingPunct="1"/>
            <a:r>
              <a:rPr lang="en-US" altLang="en-US" sz="1300" b="1">
                <a:solidFill>
                  <a:schemeClr val="bg1"/>
                </a:solidFill>
              </a:rPr>
              <a:t>&amp; Capability Evaluation</a:t>
            </a:r>
          </a:p>
        </p:txBody>
      </p:sp>
      <p:sp>
        <p:nvSpPr>
          <p:cNvPr id="604176" name="AutoShape 16">
            <a:extLst>
              <a:ext uri="{FF2B5EF4-FFF2-40B4-BE49-F238E27FC236}">
                <a16:creationId xmlns:a16="http://schemas.microsoft.com/office/drawing/2014/main" id="{6E3DC834-EDBD-C768-FDA6-66F21C459B55}"/>
              </a:ext>
            </a:extLst>
          </p:cNvPr>
          <p:cNvSpPr>
            <a:spLocks noChangeArrowheads="1"/>
          </p:cNvSpPr>
          <p:nvPr/>
        </p:nvSpPr>
        <p:spPr bwMode="auto">
          <a:xfrm rot="-5400000">
            <a:off x="1460500" y="1641475"/>
            <a:ext cx="381000" cy="450850"/>
          </a:xfrm>
          <a:prstGeom prst="downArrow">
            <a:avLst>
              <a:gd name="adj1" fmla="val 59167"/>
              <a:gd name="adj2" fmla="val 36535"/>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4177" name="Rectangle 17">
            <a:extLst>
              <a:ext uri="{FF2B5EF4-FFF2-40B4-BE49-F238E27FC236}">
                <a16:creationId xmlns:a16="http://schemas.microsoft.com/office/drawing/2014/main" id="{C9638857-6EA1-7417-70C0-BC02572027A5}"/>
              </a:ext>
            </a:extLst>
          </p:cNvPr>
          <p:cNvSpPr>
            <a:spLocks noChangeArrowheads="1"/>
          </p:cNvSpPr>
          <p:nvPr/>
        </p:nvSpPr>
        <p:spPr bwMode="auto">
          <a:xfrm>
            <a:off x="4953000" y="1676400"/>
            <a:ext cx="149225" cy="4648200"/>
          </a:xfrm>
          <a:prstGeom prst="rect">
            <a:avLst/>
          </a:prstGeom>
          <a:solidFill>
            <a:srgbClr val="C0C0C0"/>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4178" name="Rectangle 18">
            <a:extLst>
              <a:ext uri="{FF2B5EF4-FFF2-40B4-BE49-F238E27FC236}">
                <a16:creationId xmlns:a16="http://schemas.microsoft.com/office/drawing/2014/main" id="{74FAEF49-3C77-544D-B4DD-39900C4B54C3}"/>
              </a:ext>
            </a:extLst>
          </p:cNvPr>
          <p:cNvSpPr>
            <a:spLocks noChangeArrowheads="1"/>
          </p:cNvSpPr>
          <p:nvPr/>
        </p:nvSpPr>
        <p:spPr bwMode="auto">
          <a:xfrm>
            <a:off x="2476500" y="1676400"/>
            <a:ext cx="974725" cy="457200"/>
          </a:xfrm>
          <a:prstGeom prst="rect">
            <a:avLst/>
          </a:prstGeom>
          <a:solidFill>
            <a:schemeClr val="accent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100" b="1" i="1">
                <a:solidFill>
                  <a:schemeClr val="bg1"/>
                </a:solidFill>
              </a:rPr>
              <a:t>Business</a:t>
            </a:r>
          </a:p>
          <a:p>
            <a:pPr algn="ctr" eaLnBrk="1" hangingPunct="1"/>
            <a:r>
              <a:rPr lang="en-US" altLang="en-US" sz="1100" b="1" i="1">
                <a:solidFill>
                  <a:schemeClr val="bg1"/>
                </a:solidFill>
              </a:rPr>
              <a:t>Technology</a:t>
            </a:r>
          </a:p>
        </p:txBody>
      </p:sp>
      <p:sp>
        <p:nvSpPr>
          <p:cNvPr id="604179" name="Rectangle 19">
            <a:extLst>
              <a:ext uri="{FF2B5EF4-FFF2-40B4-BE49-F238E27FC236}">
                <a16:creationId xmlns:a16="http://schemas.microsoft.com/office/drawing/2014/main" id="{2309A5C0-3802-1FC9-22F7-164C4A690F94}"/>
              </a:ext>
            </a:extLst>
          </p:cNvPr>
          <p:cNvSpPr>
            <a:spLocks noChangeArrowheads="1"/>
          </p:cNvSpPr>
          <p:nvPr/>
        </p:nvSpPr>
        <p:spPr bwMode="auto">
          <a:xfrm>
            <a:off x="3603625" y="1676400"/>
            <a:ext cx="974725" cy="457200"/>
          </a:xfrm>
          <a:prstGeom prst="rect">
            <a:avLst/>
          </a:prstGeom>
          <a:solidFill>
            <a:schemeClr val="accent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100" b="1" i="1">
                <a:solidFill>
                  <a:schemeClr val="bg1"/>
                </a:solidFill>
              </a:rPr>
              <a:t>Reusable</a:t>
            </a:r>
          </a:p>
          <a:p>
            <a:pPr algn="ctr" eaLnBrk="1" hangingPunct="1"/>
            <a:r>
              <a:rPr lang="en-US" altLang="en-US" sz="1100" b="1" i="1">
                <a:solidFill>
                  <a:schemeClr val="bg1"/>
                </a:solidFill>
              </a:rPr>
              <a:t>Processes</a:t>
            </a:r>
          </a:p>
        </p:txBody>
      </p:sp>
      <p:sp>
        <p:nvSpPr>
          <p:cNvPr id="604180" name="Rectangle 20">
            <a:extLst>
              <a:ext uri="{FF2B5EF4-FFF2-40B4-BE49-F238E27FC236}">
                <a16:creationId xmlns:a16="http://schemas.microsoft.com/office/drawing/2014/main" id="{0A39BDF3-EB7C-D374-C5A3-F047E29AB8B5}"/>
              </a:ext>
            </a:extLst>
          </p:cNvPr>
          <p:cNvSpPr>
            <a:spLocks noChangeArrowheads="1"/>
          </p:cNvSpPr>
          <p:nvPr/>
        </p:nvSpPr>
        <p:spPr bwMode="auto">
          <a:xfrm>
            <a:off x="3000375" y="2286000"/>
            <a:ext cx="1050925" cy="457200"/>
          </a:xfrm>
          <a:prstGeom prst="rect">
            <a:avLst/>
          </a:prstGeom>
          <a:solidFill>
            <a:schemeClr val="accent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100" b="1" i="1">
                <a:solidFill>
                  <a:schemeClr val="bg1"/>
                </a:solidFill>
              </a:rPr>
              <a:t>Technical</a:t>
            </a:r>
          </a:p>
          <a:p>
            <a:pPr algn="ctr" eaLnBrk="1" hangingPunct="1"/>
            <a:r>
              <a:rPr lang="en-US" altLang="en-US" sz="1100" b="1" i="1">
                <a:solidFill>
                  <a:schemeClr val="bg1"/>
                </a:solidFill>
              </a:rPr>
              <a:t>Benchmarking</a:t>
            </a:r>
          </a:p>
        </p:txBody>
      </p:sp>
      <p:sp>
        <p:nvSpPr>
          <p:cNvPr id="604181" name="Line 21">
            <a:extLst>
              <a:ext uri="{FF2B5EF4-FFF2-40B4-BE49-F238E27FC236}">
                <a16:creationId xmlns:a16="http://schemas.microsoft.com/office/drawing/2014/main" id="{F8419262-D7B2-F6FE-F557-33E026E15068}"/>
              </a:ext>
            </a:extLst>
          </p:cNvPr>
          <p:cNvSpPr>
            <a:spLocks noChangeShapeType="1"/>
          </p:cNvSpPr>
          <p:nvPr/>
        </p:nvSpPr>
        <p:spPr bwMode="auto">
          <a:xfrm>
            <a:off x="3527425" y="2819400"/>
            <a:ext cx="0" cy="228600"/>
          </a:xfrm>
          <a:prstGeom prst="line">
            <a:avLst/>
          </a:prstGeom>
          <a:noFill/>
          <a:ln w="28575">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nvGrpSpPr>
          <p:cNvPr id="604182" name="Group 22">
            <a:extLst>
              <a:ext uri="{FF2B5EF4-FFF2-40B4-BE49-F238E27FC236}">
                <a16:creationId xmlns:a16="http://schemas.microsoft.com/office/drawing/2014/main" id="{E79DC695-8EEC-C21D-0AED-48C6922200AF}"/>
              </a:ext>
            </a:extLst>
          </p:cNvPr>
          <p:cNvGrpSpPr>
            <a:grpSpLocks/>
          </p:cNvGrpSpPr>
          <p:nvPr/>
        </p:nvGrpSpPr>
        <p:grpSpPr bwMode="auto">
          <a:xfrm>
            <a:off x="3978275" y="2133600"/>
            <a:ext cx="298450" cy="914400"/>
            <a:chOff x="3168" y="1488"/>
            <a:chExt cx="192" cy="672"/>
          </a:xfrm>
        </p:grpSpPr>
        <p:sp>
          <p:nvSpPr>
            <p:cNvPr id="604183" name="Line 23">
              <a:extLst>
                <a:ext uri="{FF2B5EF4-FFF2-40B4-BE49-F238E27FC236}">
                  <a16:creationId xmlns:a16="http://schemas.microsoft.com/office/drawing/2014/main" id="{5784AB18-3727-FCD9-445C-C9B2DFD243D3}"/>
                </a:ext>
              </a:extLst>
            </p:cNvPr>
            <p:cNvSpPr>
              <a:spLocks noChangeShapeType="1"/>
            </p:cNvSpPr>
            <p:nvPr/>
          </p:nvSpPr>
          <p:spPr bwMode="auto">
            <a:xfrm flipH="1">
              <a:off x="3168" y="2064"/>
              <a:ext cx="96" cy="96"/>
            </a:xfrm>
            <a:prstGeom prst="line">
              <a:avLst/>
            </a:prstGeom>
            <a:noFill/>
            <a:ln w="28575">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4184" name="Line 24">
              <a:extLst>
                <a:ext uri="{FF2B5EF4-FFF2-40B4-BE49-F238E27FC236}">
                  <a16:creationId xmlns:a16="http://schemas.microsoft.com/office/drawing/2014/main" id="{2F160ECE-105A-E554-8BF0-6C741385AD2E}"/>
                </a:ext>
              </a:extLst>
            </p:cNvPr>
            <p:cNvSpPr>
              <a:spLocks noChangeShapeType="1"/>
            </p:cNvSpPr>
            <p:nvPr/>
          </p:nvSpPr>
          <p:spPr bwMode="auto">
            <a:xfrm flipV="1">
              <a:off x="3264" y="1488"/>
              <a:ext cx="96" cy="576"/>
            </a:xfrm>
            <a:prstGeom prst="line">
              <a:avLst/>
            </a:prstGeom>
            <a:noFill/>
            <a:ln w="28575">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grpSp>
        <p:nvGrpSpPr>
          <p:cNvPr id="604185" name="Group 25">
            <a:extLst>
              <a:ext uri="{FF2B5EF4-FFF2-40B4-BE49-F238E27FC236}">
                <a16:creationId xmlns:a16="http://schemas.microsoft.com/office/drawing/2014/main" id="{7BACD362-4975-339D-869E-4F51A787E8E2}"/>
              </a:ext>
            </a:extLst>
          </p:cNvPr>
          <p:cNvGrpSpPr>
            <a:grpSpLocks/>
          </p:cNvGrpSpPr>
          <p:nvPr/>
        </p:nvGrpSpPr>
        <p:grpSpPr bwMode="auto">
          <a:xfrm flipH="1">
            <a:off x="2778125" y="2133600"/>
            <a:ext cx="298450" cy="914400"/>
            <a:chOff x="3264" y="1584"/>
            <a:chExt cx="192" cy="672"/>
          </a:xfrm>
        </p:grpSpPr>
        <p:sp>
          <p:nvSpPr>
            <p:cNvPr id="604186" name="Line 26">
              <a:extLst>
                <a:ext uri="{FF2B5EF4-FFF2-40B4-BE49-F238E27FC236}">
                  <a16:creationId xmlns:a16="http://schemas.microsoft.com/office/drawing/2014/main" id="{2D1D28E5-F763-23CD-2CAA-F3AE8E22EE7F}"/>
                </a:ext>
              </a:extLst>
            </p:cNvPr>
            <p:cNvSpPr>
              <a:spLocks noChangeShapeType="1"/>
            </p:cNvSpPr>
            <p:nvPr/>
          </p:nvSpPr>
          <p:spPr bwMode="auto">
            <a:xfrm flipH="1">
              <a:off x="3264" y="2160"/>
              <a:ext cx="96" cy="96"/>
            </a:xfrm>
            <a:prstGeom prst="line">
              <a:avLst/>
            </a:prstGeom>
            <a:noFill/>
            <a:ln w="28575">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4187" name="Line 27">
              <a:extLst>
                <a:ext uri="{FF2B5EF4-FFF2-40B4-BE49-F238E27FC236}">
                  <a16:creationId xmlns:a16="http://schemas.microsoft.com/office/drawing/2014/main" id="{611525DE-C493-630D-B17A-E8A7A5F90AE5}"/>
                </a:ext>
              </a:extLst>
            </p:cNvPr>
            <p:cNvSpPr>
              <a:spLocks noChangeShapeType="1"/>
            </p:cNvSpPr>
            <p:nvPr/>
          </p:nvSpPr>
          <p:spPr bwMode="auto">
            <a:xfrm flipV="1">
              <a:off x="3360" y="1584"/>
              <a:ext cx="96" cy="576"/>
            </a:xfrm>
            <a:prstGeom prst="line">
              <a:avLst/>
            </a:prstGeom>
            <a:noFill/>
            <a:ln w="28575">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sp>
        <p:nvSpPr>
          <p:cNvPr id="604188" name="Rectangle 28">
            <a:extLst>
              <a:ext uri="{FF2B5EF4-FFF2-40B4-BE49-F238E27FC236}">
                <a16:creationId xmlns:a16="http://schemas.microsoft.com/office/drawing/2014/main" id="{6EBC9609-FD0A-A963-9F82-9C4ACDD6EB52}"/>
              </a:ext>
            </a:extLst>
          </p:cNvPr>
          <p:cNvSpPr>
            <a:spLocks noChangeArrowheads="1"/>
          </p:cNvSpPr>
          <p:nvPr/>
        </p:nvSpPr>
        <p:spPr bwMode="auto">
          <a:xfrm>
            <a:off x="3000375" y="3124200"/>
            <a:ext cx="1050925" cy="457200"/>
          </a:xfrm>
          <a:prstGeom prst="rect">
            <a:avLst/>
          </a:prstGeom>
          <a:solidFill>
            <a:schemeClr val="accent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100" b="1" i="1">
                <a:solidFill>
                  <a:schemeClr val="bg1"/>
                </a:solidFill>
              </a:rPr>
              <a:t>Concept</a:t>
            </a:r>
          </a:p>
          <a:p>
            <a:pPr algn="ctr" eaLnBrk="1" hangingPunct="1"/>
            <a:r>
              <a:rPr lang="en-US" altLang="en-US" sz="1100" b="1" i="1">
                <a:solidFill>
                  <a:schemeClr val="bg1"/>
                </a:solidFill>
              </a:rPr>
              <a:t>Generation</a:t>
            </a:r>
          </a:p>
        </p:txBody>
      </p:sp>
      <p:sp>
        <p:nvSpPr>
          <p:cNvPr id="604189" name="Text Box 29">
            <a:extLst>
              <a:ext uri="{FF2B5EF4-FFF2-40B4-BE49-F238E27FC236}">
                <a16:creationId xmlns:a16="http://schemas.microsoft.com/office/drawing/2014/main" id="{684D17FE-2645-AAA0-D980-80DFD5503621}"/>
              </a:ext>
            </a:extLst>
          </p:cNvPr>
          <p:cNvSpPr txBox="1">
            <a:spLocks noChangeArrowheads="1"/>
          </p:cNvSpPr>
          <p:nvPr/>
        </p:nvSpPr>
        <p:spPr bwMode="auto">
          <a:xfrm>
            <a:off x="2778125" y="3627438"/>
            <a:ext cx="1574800" cy="755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spAutoFit/>
          </a:bodyPr>
          <a:lstStyle>
            <a:lvl1pPr marL="49213" indent="-49213"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buFontTx/>
              <a:buChar char="•"/>
            </a:pPr>
            <a:r>
              <a:rPr lang="en-US" altLang="en-US" sz="1100" b="1"/>
              <a:t>Functional Analysis</a:t>
            </a:r>
          </a:p>
          <a:p>
            <a:pPr eaLnBrk="1" hangingPunct="1">
              <a:buFontTx/>
              <a:buChar char="•"/>
            </a:pPr>
            <a:r>
              <a:rPr lang="en-US" altLang="en-US" sz="1100" b="1"/>
              <a:t>Creativity Methods</a:t>
            </a:r>
          </a:p>
          <a:p>
            <a:pPr eaLnBrk="1" hangingPunct="1">
              <a:buFontTx/>
              <a:buChar char="•"/>
            </a:pPr>
            <a:r>
              <a:rPr lang="en-US" altLang="en-US" sz="1100" b="1"/>
              <a:t>Rapid Application Development</a:t>
            </a:r>
          </a:p>
        </p:txBody>
      </p:sp>
      <p:sp>
        <p:nvSpPr>
          <p:cNvPr id="604190" name="Text Box 30">
            <a:extLst>
              <a:ext uri="{FF2B5EF4-FFF2-40B4-BE49-F238E27FC236}">
                <a16:creationId xmlns:a16="http://schemas.microsoft.com/office/drawing/2014/main" id="{20A5D0A6-3536-1765-147D-7FACD81D7F41}"/>
              </a:ext>
            </a:extLst>
          </p:cNvPr>
          <p:cNvSpPr txBox="1">
            <a:spLocks noChangeArrowheads="1"/>
          </p:cNvSpPr>
          <p:nvPr/>
        </p:nvSpPr>
        <p:spPr bwMode="auto">
          <a:xfrm>
            <a:off x="749300" y="4511675"/>
            <a:ext cx="2403475" cy="755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spAutoFit/>
          </a:bodyPr>
          <a:lstStyle>
            <a:lvl1pPr marL="49213" indent="-49213"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buFontTx/>
              <a:buChar char="•"/>
            </a:pPr>
            <a:r>
              <a:rPr lang="en-US" altLang="en-US" sz="1100" b="1"/>
              <a:t> Pugh Concept Selection</a:t>
            </a:r>
          </a:p>
          <a:p>
            <a:pPr eaLnBrk="1" hangingPunct="1">
              <a:buFontTx/>
              <a:buChar char="•"/>
            </a:pPr>
            <a:r>
              <a:rPr lang="en-US" altLang="en-US" sz="1100" b="1"/>
              <a:t> Customer Input/Evaluation</a:t>
            </a:r>
          </a:p>
          <a:p>
            <a:pPr eaLnBrk="1" hangingPunct="1">
              <a:buFontTx/>
              <a:buChar char="•"/>
            </a:pPr>
            <a:r>
              <a:rPr lang="en-US" altLang="en-US" sz="1100" b="1"/>
              <a:t> Intellectual Property Analysis</a:t>
            </a:r>
          </a:p>
          <a:p>
            <a:pPr eaLnBrk="1" hangingPunct="1">
              <a:buFontTx/>
              <a:buChar char="•"/>
            </a:pPr>
            <a:r>
              <a:rPr lang="en-US" altLang="en-US" sz="1100" b="1"/>
              <a:t> Tolerance Allocation</a:t>
            </a:r>
          </a:p>
        </p:txBody>
      </p:sp>
      <p:sp>
        <p:nvSpPr>
          <p:cNvPr id="604191" name="AutoShape 31">
            <a:extLst>
              <a:ext uri="{FF2B5EF4-FFF2-40B4-BE49-F238E27FC236}">
                <a16:creationId xmlns:a16="http://schemas.microsoft.com/office/drawing/2014/main" id="{22C523B4-0A7E-497B-746C-8414CB18F143}"/>
              </a:ext>
            </a:extLst>
          </p:cNvPr>
          <p:cNvSpPr>
            <a:spLocks noChangeArrowheads="1"/>
          </p:cNvSpPr>
          <p:nvPr/>
        </p:nvSpPr>
        <p:spPr bwMode="auto">
          <a:xfrm>
            <a:off x="3302000" y="5257800"/>
            <a:ext cx="374650" cy="304800"/>
          </a:xfrm>
          <a:prstGeom prst="downArrow">
            <a:avLst>
              <a:gd name="adj1" fmla="val 60000"/>
              <a:gd name="adj2" fmla="val 39843"/>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4192" name="AutoShape 32">
            <a:extLst>
              <a:ext uri="{FF2B5EF4-FFF2-40B4-BE49-F238E27FC236}">
                <a16:creationId xmlns:a16="http://schemas.microsoft.com/office/drawing/2014/main" id="{F5BA3BBF-84E3-6BE3-DEFE-233A48657BEE}"/>
              </a:ext>
            </a:extLst>
          </p:cNvPr>
          <p:cNvSpPr>
            <a:spLocks noChangeArrowheads="1"/>
          </p:cNvSpPr>
          <p:nvPr/>
        </p:nvSpPr>
        <p:spPr bwMode="auto">
          <a:xfrm rot="-5400000">
            <a:off x="4462463" y="5681662"/>
            <a:ext cx="381000" cy="600075"/>
          </a:xfrm>
          <a:prstGeom prst="downArrow">
            <a:avLst>
              <a:gd name="adj1" fmla="val 60000"/>
              <a:gd name="adj2" fmla="val 62752"/>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4193" name="AutoShape 33">
            <a:extLst>
              <a:ext uri="{FF2B5EF4-FFF2-40B4-BE49-F238E27FC236}">
                <a16:creationId xmlns:a16="http://schemas.microsoft.com/office/drawing/2014/main" id="{F4C5349B-6E49-18ED-36CB-02890DE07F8A}"/>
              </a:ext>
            </a:extLst>
          </p:cNvPr>
          <p:cNvSpPr>
            <a:spLocks noChangeArrowheads="1"/>
          </p:cNvSpPr>
          <p:nvPr/>
        </p:nvSpPr>
        <p:spPr bwMode="auto">
          <a:xfrm rot="-5400000">
            <a:off x="5137150" y="1717675"/>
            <a:ext cx="381000" cy="450850"/>
          </a:xfrm>
          <a:prstGeom prst="downArrow">
            <a:avLst>
              <a:gd name="adj1" fmla="val 60000"/>
              <a:gd name="adj2" fmla="val 47147"/>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4194" name="Text Box 34">
            <a:extLst>
              <a:ext uri="{FF2B5EF4-FFF2-40B4-BE49-F238E27FC236}">
                <a16:creationId xmlns:a16="http://schemas.microsoft.com/office/drawing/2014/main" id="{7E6ACE27-DDCB-FF4D-BA56-A5095C7AE8DA}"/>
              </a:ext>
            </a:extLst>
          </p:cNvPr>
          <p:cNvSpPr txBox="1">
            <a:spLocks noChangeArrowheads="1"/>
          </p:cNvSpPr>
          <p:nvPr/>
        </p:nvSpPr>
        <p:spPr bwMode="auto">
          <a:xfrm>
            <a:off x="5629275" y="1524000"/>
            <a:ext cx="2625725" cy="785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spAutoFit/>
          </a:bodyPr>
          <a:lstStyle>
            <a:lvl1pPr marL="52388" indent="-52388"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b="1"/>
              <a:t>Process Architecture</a:t>
            </a:r>
          </a:p>
          <a:p>
            <a:pPr eaLnBrk="1" hangingPunct="1">
              <a:buFontTx/>
              <a:buChar char="•"/>
            </a:pPr>
            <a:r>
              <a:rPr lang="en-US" altLang="en-US" sz="1100" b="1"/>
              <a:t>Process &amp; Information Technology</a:t>
            </a:r>
          </a:p>
          <a:p>
            <a:pPr eaLnBrk="1" hangingPunct="1">
              <a:buFontTx/>
              <a:buChar char="•"/>
            </a:pPr>
            <a:r>
              <a:rPr lang="en-US" altLang="en-US" sz="1100" b="1"/>
              <a:t>Human/Organization System Design</a:t>
            </a:r>
          </a:p>
          <a:p>
            <a:pPr eaLnBrk="1" hangingPunct="1">
              <a:buFontTx/>
              <a:buChar char="•"/>
            </a:pPr>
            <a:r>
              <a:rPr lang="en-US" altLang="en-US" sz="1100" b="1"/>
              <a:t>Process Engineering</a:t>
            </a:r>
          </a:p>
        </p:txBody>
      </p:sp>
      <p:grpSp>
        <p:nvGrpSpPr>
          <p:cNvPr id="604195" name="Group 35">
            <a:extLst>
              <a:ext uri="{FF2B5EF4-FFF2-40B4-BE49-F238E27FC236}">
                <a16:creationId xmlns:a16="http://schemas.microsoft.com/office/drawing/2014/main" id="{11EC1B54-7589-BA01-7130-8E249DE2E7D6}"/>
              </a:ext>
            </a:extLst>
          </p:cNvPr>
          <p:cNvGrpSpPr>
            <a:grpSpLocks/>
          </p:cNvGrpSpPr>
          <p:nvPr/>
        </p:nvGrpSpPr>
        <p:grpSpPr bwMode="auto">
          <a:xfrm>
            <a:off x="6461125" y="4076700"/>
            <a:ext cx="901700" cy="838200"/>
            <a:chOff x="336" y="2016"/>
            <a:chExt cx="576" cy="528"/>
          </a:xfrm>
        </p:grpSpPr>
        <p:sp>
          <p:nvSpPr>
            <p:cNvPr id="604196" name="Rectangle 36">
              <a:extLst>
                <a:ext uri="{FF2B5EF4-FFF2-40B4-BE49-F238E27FC236}">
                  <a16:creationId xmlns:a16="http://schemas.microsoft.com/office/drawing/2014/main" id="{519CD18E-5438-668F-ABFA-115790EA85B4}"/>
                </a:ext>
              </a:extLst>
            </p:cNvPr>
            <p:cNvSpPr>
              <a:spLocks noChangeArrowheads="1"/>
            </p:cNvSpPr>
            <p:nvPr/>
          </p:nvSpPr>
          <p:spPr bwMode="auto">
            <a:xfrm>
              <a:off x="336" y="2182"/>
              <a:ext cx="576" cy="249"/>
            </a:xfrm>
            <a:prstGeom prst="rect">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en-US" sz="900" b="1"/>
            </a:p>
          </p:txBody>
        </p:sp>
        <p:sp>
          <p:nvSpPr>
            <p:cNvPr id="604197" name="AutoShape 37">
              <a:extLst>
                <a:ext uri="{FF2B5EF4-FFF2-40B4-BE49-F238E27FC236}">
                  <a16:creationId xmlns:a16="http://schemas.microsoft.com/office/drawing/2014/main" id="{19D90A0D-AEBE-9796-DC01-1EDF3251C784}"/>
                </a:ext>
              </a:extLst>
            </p:cNvPr>
            <p:cNvSpPr>
              <a:spLocks noChangeArrowheads="1"/>
            </p:cNvSpPr>
            <p:nvPr/>
          </p:nvSpPr>
          <p:spPr bwMode="auto">
            <a:xfrm>
              <a:off x="480" y="2016"/>
              <a:ext cx="336" cy="166"/>
            </a:xfrm>
            <a:prstGeom prst="triangle">
              <a:avLst>
                <a:gd name="adj" fmla="val 50000"/>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4198" name="Line 38">
              <a:extLst>
                <a:ext uri="{FF2B5EF4-FFF2-40B4-BE49-F238E27FC236}">
                  <a16:creationId xmlns:a16="http://schemas.microsoft.com/office/drawing/2014/main" id="{FFEC9A5C-2F3A-08E9-76F3-2BE554263928}"/>
                </a:ext>
              </a:extLst>
            </p:cNvPr>
            <p:cNvSpPr>
              <a:spLocks noChangeShapeType="1"/>
            </p:cNvSpPr>
            <p:nvPr/>
          </p:nvSpPr>
          <p:spPr bwMode="auto">
            <a:xfrm>
              <a:off x="336" y="2251"/>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4199" name="Line 39">
              <a:extLst>
                <a:ext uri="{FF2B5EF4-FFF2-40B4-BE49-F238E27FC236}">
                  <a16:creationId xmlns:a16="http://schemas.microsoft.com/office/drawing/2014/main" id="{33AF1A01-BC6E-0E96-7647-78079650FD23}"/>
                </a:ext>
              </a:extLst>
            </p:cNvPr>
            <p:cNvSpPr>
              <a:spLocks noChangeShapeType="1"/>
            </p:cNvSpPr>
            <p:nvPr/>
          </p:nvSpPr>
          <p:spPr bwMode="auto">
            <a:xfrm>
              <a:off x="336" y="2309"/>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4200" name="Line 40">
              <a:extLst>
                <a:ext uri="{FF2B5EF4-FFF2-40B4-BE49-F238E27FC236}">
                  <a16:creationId xmlns:a16="http://schemas.microsoft.com/office/drawing/2014/main" id="{320E003C-051C-FC32-6351-F9C81471EEB0}"/>
                </a:ext>
              </a:extLst>
            </p:cNvPr>
            <p:cNvSpPr>
              <a:spLocks noChangeShapeType="1"/>
            </p:cNvSpPr>
            <p:nvPr/>
          </p:nvSpPr>
          <p:spPr bwMode="auto">
            <a:xfrm>
              <a:off x="336" y="2368"/>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4201" name="Rectangle 41">
              <a:extLst>
                <a:ext uri="{FF2B5EF4-FFF2-40B4-BE49-F238E27FC236}">
                  <a16:creationId xmlns:a16="http://schemas.microsoft.com/office/drawing/2014/main" id="{2939946B-0DA5-BBB3-4521-D126417BAE1F}"/>
                </a:ext>
              </a:extLst>
            </p:cNvPr>
            <p:cNvSpPr>
              <a:spLocks noChangeArrowheads="1"/>
            </p:cNvSpPr>
            <p:nvPr/>
          </p:nvSpPr>
          <p:spPr bwMode="auto">
            <a:xfrm>
              <a:off x="480" y="2182"/>
              <a:ext cx="336" cy="362"/>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900" b="1"/>
                <a:t>HOQ-2</a:t>
              </a:r>
            </a:p>
          </p:txBody>
        </p:sp>
        <p:sp>
          <p:nvSpPr>
            <p:cNvPr id="604202" name="Rectangle 42">
              <a:extLst>
                <a:ext uri="{FF2B5EF4-FFF2-40B4-BE49-F238E27FC236}">
                  <a16:creationId xmlns:a16="http://schemas.microsoft.com/office/drawing/2014/main" id="{90CDA07A-0A7B-CDCA-B018-65545FF816E0}"/>
                </a:ext>
              </a:extLst>
            </p:cNvPr>
            <p:cNvSpPr>
              <a:spLocks noChangeArrowheads="1"/>
            </p:cNvSpPr>
            <p:nvPr/>
          </p:nvSpPr>
          <p:spPr bwMode="auto">
            <a:xfrm>
              <a:off x="480" y="2428"/>
              <a:ext cx="336" cy="116"/>
            </a:xfrm>
            <a:prstGeom prst="rect">
              <a:avLst/>
            </a:prstGeom>
            <a:solidFill>
              <a:srgbClr val="C0C0C0"/>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04203" name="AutoShape 43">
            <a:extLst>
              <a:ext uri="{FF2B5EF4-FFF2-40B4-BE49-F238E27FC236}">
                <a16:creationId xmlns:a16="http://schemas.microsoft.com/office/drawing/2014/main" id="{DEE17D1F-F3F5-D116-8748-B0BF733B2084}"/>
              </a:ext>
            </a:extLst>
          </p:cNvPr>
          <p:cNvSpPr>
            <a:spLocks noChangeArrowheads="1"/>
          </p:cNvSpPr>
          <p:nvPr/>
        </p:nvSpPr>
        <p:spPr bwMode="auto">
          <a:xfrm>
            <a:off x="7473950" y="5219700"/>
            <a:ext cx="225425" cy="190500"/>
          </a:xfrm>
          <a:prstGeom prst="downArrow">
            <a:avLst>
              <a:gd name="adj1" fmla="val 60000"/>
              <a:gd name="adj2" fmla="val 39843"/>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604204" name="Group 44">
            <a:extLst>
              <a:ext uri="{FF2B5EF4-FFF2-40B4-BE49-F238E27FC236}">
                <a16:creationId xmlns:a16="http://schemas.microsoft.com/office/drawing/2014/main" id="{6AAC6793-73DB-877E-104F-B5413E82E796}"/>
              </a:ext>
            </a:extLst>
          </p:cNvPr>
          <p:cNvGrpSpPr>
            <a:grpSpLocks/>
          </p:cNvGrpSpPr>
          <p:nvPr/>
        </p:nvGrpSpPr>
        <p:grpSpPr bwMode="auto">
          <a:xfrm>
            <a:off x="6611938" y="4160838"/>
            <a:ext cx="900112" cy="838200"/>
            <a:chOff x="336" y="2016"/>
            <a:chExt cx="576" cy="528"/>
          </a:xfrm>
        </p:grpSpPr>
        <p:sp>
          <p:nvSpPr>
            <p:cNvPr id="604205" name="Rectangle 45">
              <a:extLst>
                <a:ext uri="{FF2B5EF4-FFF2-40B4-BE49-F238E27FC236}">
                  <a16:creationId xmlns:a16="http://schemas.microsoft.com/office/drawing/2014/main" id="{C717C001-C75C-C499-974E-E8B52285E6C0}"/>
                </a:ext>
              </a:extLst>
            </p:cNvPr>
            <p:cNvSpPr>
              <a:spLocks noChangeArrowheads="1"/>
            </p:cNvSpPr>
            <p:nvPr/>
          </p:nvSpPr>
          <p:spPr bwMode="auto">
            <a:xfrm>
              <a:off x="336" y="2182"/>
              <a:ext cx="576" cy="249"/>
            </a:xfrm>
            <a:prstGeom prst="rect">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en-US" sz="900" b="1"/>
            </a:p>
          </p:txBody>
        </p:sp>
        <p:sp>
          <p:nvSpPr>
            <p:cNvPr id="604206" name="AutoShape 46">
              <a:extLst>
                <a:ext uri="{FF2B5EF4-FFF2-40B4-BE49-F238E27FC236}">
                  <a16:creationId xmlns:a16="http://schemas.microsoft.com/office/drawing/2014/main" id="{0034E161-5A92-96F1-B72E-A4AB6AB6C838}"/>
                </a:ext>
              </a:extLst>
            </p:cNvPr>
            <p:cNvSpPr>
              <a:spLocks noChangeArrowheads="1"/>
            </p:cNvSpPr>
            <p:nvPr/>
          </p:nvSpPr>
          <p:spPr bwMode="auto">
            <a:xfrm>
              <a:off x="480" y="2016"/>
              <a:ext cx="336" cy="166"/>
            </a:xfrm>
            <a:prstGeom prst="triangle">
              <a:avLst>
                <a:gd name="adj" fmla="val 50000"/>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4207" name="Line 47">
              <a:extLst>
                <a:ext uri="{FF2B5EF4-FFF2-40B4-BE49-F238E27FC236}">
                  <a16:creationId xmlns:a16="http://schemas.microsoft.com/office/drawing/2014/main" id="{BEDA0B79-024C-F7B6-498C-AA59114752D1}"/>
                </a:ext>
              </a:extLst>
            </p:cNvPr>
            <p:cNvSpPr>
              <a:spLocks noChangeShapeType="1"/>
            </p:cNvSpPr>
            <p:nvPr/>
          </p:nvSpPr>
          <p:spPr bwMode="auto">
            <a:xfrm>
              <a:off x="336" y="2251"/>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4208" name="Line 48">
              <a:extLst>
                <a:ext uri="{FF2B5EF4-FFF2-40B4-BE49-F238E27FC236}">
                  <a16:creationId xmlns:a16="http://schemas.microsoft.com/office/drawing/2014/main" id="{334BF08F-CD4E-6F0E-E5D0-CA8CC5013E5D}"/>
                </a:ext>
              </a:extLst>
            </p:cNvPr>
            <p:cNvSpPr>
              <a:spLocks noChangeShapeType="1"/>
            </p:cNvSpPr>
            <p:nvPr/>
          </p:nvSpPr>
          <p:spPr bwMode="auto">
            <a:xfrm>
              <a:off x="336" y="2309"/>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4209" name="Line 49">
              <a:extLst>
                <a:ext uri="{FF2B5EF4-FFF2-40B4-BE49-F238E27FC236}">
                  <a16:creationId xmlns:a16="http://schemas.microsoft.com/office/drawing/2014/main" id="{8DD02B5B-4D13-9ACE-0947-80512C8D6CED}"/>
                </a:ext>
              </a:extLst>
            </p:cNvPr>
            <p:cNvSpPr>
              <a:spLocks noChangeShapeType="1"/>
            </p:cNvSpPr>
            <p:nvPr/>
          </p:nvSpPr>
          <p:spPr bwMode="auto">
            <a:xfrm>
              <a:off x="336" y="2368"/>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4210" name="Rectangle 50">
              <a:extLst>
                <a:ext uri="{FF2B5EF4-FFF2-40B4-BE49-F238E27FC236}">
                  <a16:creationId xmlns:a16="http://schemas.microsoft.com/office/drawing/2014/main" id="{D9401DE5-FD68-A641-ADD9-EC50007214D4}"/>
                </a:ext>
              </a:extLst>
            </p:cNvPr>
            <p:cNvSpPr>
              <a:spLocks noChangeArrowheads="1"/>
            </p:cNvSpPr>
            <p:nvPr/>
          </p:nvSpPr>
          <p:spPr bwMode="auto">
            <a:xfrm>
              <a:off x="480" y="2182"/>
              <a:ext cx="336" cy="362"/>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900" b="1"/>
                <a:t>HOQ-2</a:t>
              </a:r>
            </a:p>
          </p:txBody>
        </p:sp>
        <p:sp>
          <p:nvSpPr>
            <p:cNvPr id="604211" name="Rectangle 51">
              <a:extLst>
                <a:ext uri="{FF2B5EF4-FFF2-40B4-BE49-F238E27FC236}">
                  <a16:creationId xmlns:a16="http://schemas.microsoft.com/office/drawing/2014/main" id="{697AE5AA-12C5-31DC-830A-D20663B0DEAA}"/>
                </a:ext>
              </a:extLst>
            </p:cNvPr>
            <p:cNvSpPr>
              <a:spLocks noChangeArrowheads="1"/>
            </p:cNvSpPr>
            <p:nvPr/>
          </p:nvSpPr>
          <p:spPr bwMode="auto">
            <a:xfrm>
              <a:off x="480" y="2428"/>
              <a:ext cx="336" cy="116"/>
            </a:xfrm>
            <a:prstGeom prst="rect">
              <a:avLst/>
            </a:prstGeom>
            <a:solidFill>
              <a:srgbClr val="C0C0C0"/>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04212" name="Group 52">
            <a:extLst>
              <a:ext uri="{FF2B5EF4-FFF2-40B4-BE49-F238E27FC236}">
                <a16:creationId xmlns:a16="http://schemas.microsoft.com/office/drawing/2014/main" id="{27C856D6-D5B7-FA6F-3A8E-F6E75FA7F7B2}"/>
              </a:ext>
            </a:extLst>
          </p:cNvPr>
          <p:cNvGrpSpPr>
            <a:grpSpLocks/>
          </p:cNvGrpSpPr>
          <p:nvPr/>
        </p:nvGrpSpPr>
        <p:grpSpPr bwMode="auto">
          <a:xfrm>
            <a:off x="6762750" y="4229100"/>
            <a:ext cx="898525" cy="838200"/>
            <a:chOff x="336" y="2016"/>
            <a:chExt cx="576" cy="528"/>
          </a:xfrm>
        </p:grpSpPr>
        <p:sp>
          <p:nvSpPr>
            <p:cNvPr id="604213" name="Rectangle 53">
              <a:extLst>
                <a:ext uri="{FF2B5EF4-FFF2-40B4-BE49-F238E27FC236}">
                  <a16:creationId xmlns:a16="http://schemas.microsoft.com/office/drawing/2014/main" id="{B9A42461-6B11-20B9-0373-A7512A93C21A}"/>
                </a:ext>
              </a:extLst>
            </p:cNvPr>
            <p:cNvSpPr>
              <a:spLocks noChangeArrowheads="1"/>
            </p:cNvSpPr>
            <p:nvPr/>
          </p:nvSpPr>
          <p:spPr bwMode="auto">
            <a:xfrm>
              <a:off x="336" y="2182"/>
              <a:ext cx="576" cy="249"/>
            </a:xfrm>
            <a:prstGeom prst="rect">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en-US" sz="900" b="1"/>
            </a:p>
          </p:txBody>
        </p:sp>
        <p:sp>
          <p:nvSpPr>
            <p:cNvPr id="604214" name="AutoShape 54">
              <a:extLst>
                <a:ext uri="{FF2B5EF4-FFF2-40B4-BE49-F238E27FC236}">
                  <a16:creationId xmlns:a16="http://schemas.microsoft.com/office/drawing/2014/main" id="{DA3598A7-FAA0-631B-6038-740A8003B77D}"/>
                </a:ext>
              </a:extLst>
            </p:cNvPr>
            <p:cNvSpPr>
              <a:spLocks noChangeArrowheads="1"/>
            </p:cNvSpPr>
            <p:nvPr/>
          </p:nvSpPr>
          <p:spPr bwMode="auto">
            <a:xfrm>
              <a:off x="480" y="2016"/>
              <a:ext cx="336" cy="166"/>
            </a:xfrm>
            <a:prstGeom prst="triangle">
              <a:avLst>
                <a:gd name="adj" fmla="val 50000"/>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4215" name="Line 55">
              <a:extLst>
                <a:ext uri="{FF2B5EF4-FFF2-40B4-BE49-F238E27FC236}">
                  <a16:creationId xmlns:a16="http://schemas.microsoft.com/office/drawing/2014/main" id="{96885059-6912-2860-EB84-372601386C11}"/>
                </a:ext>
              </a:extLst>
            </p:cNvPr>
            <p:cNvSpPr>
              <a:spLocks noChangeShapeType="1"/>
            </p:cNvSpPr>
            <p:nvPr/>
          </p:nvSpPr>
          <p:spPr bwMode="auto">
            <a:xfrm>
              <a:off x="336" y="2251"/>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4216" name="Line 56">
              <a:extLst>
                <a:ext uri="{FF2B5EF4-FFF2-40B4-BE49-F238E27FC236}">
                  <a16:creationId xmlns:a16="http://schemas.microsoft.com/office/drawing/2014/main" id="{03678722-CA79-D3CB-AE33-D4ED9868FBA4}"/>
                </a:ext>
              </a:extLst>
            </p:cNvPr>
            <p:cNvSpPr>
              <a:spLocks noChangeShapeType="1"/>
            </p:cNvSpPr>
            <p:nvPr/>
          </p:nvSpPr>
          <p:spPr bwMode="auto">
            <a:xfrm>
              <a:off x="336" y="2309"/>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4217" name="Line 57">
              <a:extLst>
                <a:ext uri="{FF2B5EF4-FFF2-40B4-BE49-F238E27FC236}">
                  <a16:creationId xmlns:a16="http://schemas.microsoft.com/office/drawing/2014/main" id="{A5DC104A-131F-4234-1CFF-6CC6734A89EC}"/>
                </a:ext>
              </a:extLst>
            </p:cNvPr>
            <p:cNvSpPr>
              <a:spLocks noChangeShapeType="1"/>
            </p:cNvSpPr>
            <p:nvPr/>
          </p:nvSpPr>
          <p:spPr bwMode="auto">
            <a:xfrm>
              <a:off x="336" y="2368"/>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4218" name="Rectangle 58">
              <a:extLst>
                <a:ext uri="{FF2B5EF4-FFF2-40B4-BE49-F238E27FC236}">
                  <a16:creationId xmlns:a16="http://schemas.microsoft.com/office/drawing/2014/main" id="{2A4EFF0F-669C-F98A-7D5A-BFEAD3E173C1}"/>
                </a:ext>
              </a:extLst>
            </p:cNvPr>
            <p:cNvSpPr>
              <a:spLocks noChangeArrowheads="1"/>
            </p:cNvSpPr>
            <p:nvPr/>
          </p:nvSpPr>
          <p:spPr bwMode="auto">
            <a:xfrm>
              <a:off x="480" y="2182"/>
              <a:ext cx="336" cy="362"/>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900" b="1"/>
                <a:t>HOQ-2</a:t>
              </a:r>
            </a:p>
          </p:txBody>
        </p:sp>
        <p:sp>
          <p:nvSpPr>
            <p:cNvPr id="604219" name="Rectangle 59">
              <a:extLst>
                <a:ext uri="{FF2B5EF4-FFF2-40B4-BE49-F238E27FC236}">
                  <a16:creationId xmlns:a16="http://schemas.microsoft.com/office/drawing/2014/main" id="{A1D851C4-DD4A-7BE4-AAB7-370B0B5F3D3C}"/>
                </a:ext>
              </a:extLst>
            </p:cNvPr>
            <p:cNvSpPr>
              <a:spLocks noChangeArrowheads="1"/>
            </p:cNvSpPr>
            <p:nvPr/>
          </p:nvSpPr>
          <p:spPr bwMode="auto">
            <a:xfrm>
              <a:off x="480" y="2428"/>
              <a:ext cx="336" cy="116"/>
            </a:xfrm>
            <a:prstGeom prst="rect">
              <a:avLst/>
            </a:prstGeom>
            <a:solidFill>
              <a:srgbClr val="C0C0C0"/>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04220" name="Group 60">
            <a:extLst>
              <a:ext uri="{FF2B5EF4-FFF2-40B4-BE49-F238E27FC236}">
                <a16:creationId xmlns:a16="http://schemas.microsoft.com/office/drawing/2014/main" id="{EC989395-EACF-E0B9-FD83-66413AB3ADA7}"/>
              </a:ext>
            </a:extLst>
          </p:cNvPr>
          <p:cNvGrpSpPr>
            <a:grpSpLocks/>
          </p:cNvGrpSpPr>
          <p:nvPr/>
        </p:nvGrpSpPr>
        <p:grpSpPr bwMode="auto">
          <a:xfrm>
            <a:off x="6911975" y="4313238"/>
            <a:ext cx="901700" cy="838200"/>
            <a:chOff x="336" y="2016"/>
            <a:chExt cx="576" cy="528"/>
          </a:xfrm>
        </p:grpSpPr>
        <p:sp>
          <p:nvSpPr>
            <p:cNvPr id="604221" name="Rectangle 61">
              <a:extLst>
                <a:ext uri="{FF2B5EF4-FFF2-40B4-BE49-F238E27FC236}">
                  <a16:creationId xmlns:a16="http://schemas.microsoft.com/office/drawing/2014/main" id="{BF2A1362-2511-2523-1A09-407ABCD8B8CB}"/>
                </a:ext>
              </a:extLst>
            </p:cNvPr>
            <p:cNvSpPr>
              <a:spLocks noChangeArrowheads="1"/>
            </p:cNvSpPr>
            <p:nvPr/>
          </p:nvSpPr>
          <p:spPr bwMode="auto">
            <a:xfrm>
              <a:off x="336" y="2182"/>
              <a:ext cx="576" cy="249"/>
            </a:xfrm>
            <a:prstGeom prst="rect">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en-US" sz="900" b="1"/>
            </a:p>
          </p:txBody>
        </p:sp>
        <p:sp>
          <p:nvSpPr>
            <p:cNvPr id="604222" name="AutoShape 62">
              <a:extLst>
                <a:ext uri="{FF2B5EF4-FFF2-40B4-BE49-F238E27FC236}">
                  <a16:creationId xmlns:a16="http://schemas.microsoft.com/office/drawing/2014/main" id="{A1073EEB-8604-C569-68C8-BCE75462CB73}"/>
                </a:ext>
              </a:extLst>
            </p:cNvPr>
            <p:cNvSpPr>
              <a:spLocks noChangeArrowheads="1"/>
            </p:cNvSpPr>
            <p:nvPr/>
          </p:nvSpPr>
          <p:spPr bwMode="auto">
            <a:xfrm>
              <a:off x="480" y="2016"/>
              <a:ext cx="336" cy="166"/>
            </a:xfrm>
            <a:prstGeom prst="triangle">
              <a:avLst>
                <a:gd name="adj" fmla="val 50000"/>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4223" name="Line 63">
              <a:extLst>
                <a:ext uri="{FF2B5EF4-FFF2-40B4-BE49-F238E27FC236}">
                  <a16:creationId xmlns:a16="http://schemas.microsoft.com/office/drawing/2014/main" id="{D173E7F7-00B8-05DC-5C7B-B7A3CEF5FD25}"/>
                </a:ext>
              </a:extLst>
            </p:cNvPr>
            <p:cNvSpPr>
              <a:spLocks noChangeShapeType="1"/>
            </p:cNvSpPr>
            <p:nvPr/>
          </p:nvSpPr>
          <p:spPr bwMode="auto">
            <a:xfrm>
              <a:off x="336" y="2251"/>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4224" name="Line 64">
              <a:extLst>
                <a:ext uri="{FF2B5EF4-FFF2-40B4-BE49-F238E27FC236}">
                  <a16:creationId xmlns:a16="http://schemas.microsoft.com/office/drawing/2014/main" id="{E91B3536-A9F4-50AA-604B-D791F7A26C54}"/>
                </a:ext>
              </a:extLst>
            </p:cNvPr>
            <p:cNvSpPr>
              <a:spLocks noChangeShapeType="1"/>
            </p:cNvSpPr>
            <p:nvPr/>
          </p:nvSpPr>
          <p:spPr bwMode="auto">
            <a:xfrm>
              <a:off x="336" y="2309"/>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4225" name="Line 65">
              <a:extLst>
                <a:ext uri="{FF2B5EF4-FFF2-40B4-BE49-F238E27FC236}">
                  <a16:creationId xmlns:a16="http://schemas.microsoft.com/office/drawing/2014/main" id="{B1EBF8CB-4B82-B2BB-52E8-8EDA4AA990A8}"/>
                </a:ext>
              </a:extLst>
            </p:cNvPr>
            <p:cNvSpPr>
              <a:spLocks noChangeShapeType="1"/>
            </p:cNvSpPr>
            <p:nvPr/>
          </p:nvSpPr>
          <p:spPr bwMode="auto">
            <a:xfrm>
              <a:off x="336" y="2368"/>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4226" name="Rectangle 66">
              <a:extLst>
                <a:ext uri="{FF2B5EF4-FFF2-40B4-BE49-F238E27FC236}">
                  <a16:creationId xmlns:a16="http://schemas.microsoft.com/office/drawing/2014/main" id="{5665E5F2-0A8B-1F80-DB6F-A93773677278}"/>
                </a:ext>
              </a:extLst>
            </p:cNvPr>
            <p:cNvSpPr>
              <a:spLocks noChangeArrowheads="1"/>
            </p:cNvSpPr>
            <p:nvPr/>
          </p:nvSpPr>
          <p:spPr bwMode="auto">
            <a:xfrm>
              <a:off x="480" y="2182"/>
              <a:ext cx="336" cy="362"/>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900" b="1"/>
                <a:t>HOQ-2</a:t>
              </a:r>
            </a:p>
          </p:txBody>
        </p:sp>
        <p:sp>
          <p:nvSpPr>
            <p:cNvPr id="604227" name="Rectangle 67">
              <a:extLst>
                <a:ext uri="{FF2B5EF4-FFF2-40B4-BE49-F238E27FC236}">
                  <a16:creationId xmlns:a16="http://schemas.microsoft.com/office/drawing/2014/main" id="{DD98BBC0-86D9-BFED-07ED-CEC3467972EF}"/>
                </a:ext>
              </a:extLst>
            </p:cNvPr>
            <p:cNvSpPr>
              <a:spLocks noChangeArrowheads="1"/>
            </p:cNvSpPr>
            <p:nvPr/>
          </p:nvSpPr>
          <p:spPr bwMode="auto">
            <a:xfrm>
              <a:off x="480" y="2428"/>
              <a:ext cx="336" cy="116"/>
            </a:xfrm>
            <a:prstGeom prst="rect">
              <a:avLst/>
            </a:prstGeom>
            <a:solidFill>
              <a:srgbClr val="C0C0C0"/>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04228" name="AutoShape 68">
            <a:extLst>
              <a:ext uri="{FF2B5EF4-FFF2-40B4-BE49-F238E27FC236}">
                <a16:creationId xmlns:a16="http://schemas.microsoft.com/office/drawing/2014/main" id="{EB546F6E-5F68-6D8F-C41B-3171BEC4AA8E}"/>
              </a:ext>
            </a:extLst>
          </p:cNvPr>
          <p:cNvSpPr>
            <a:spLocks noChangeArrowheads="1"/>
          </p:cNvSpPr>
          <p:nvPr/>
        </p:nvSpPr>
        <p:spPr bwMode="auto">
          <a:xfrm>
            <a:off x="7575550" y="6173788"/>
            <a:ext cx="1279525" cy="298450"/>
          </a:xfrm>
          <a:prstGeom prst="roundRect">
            <a:avLst>
              <a:gd name="adj" fmla="val 16667"/>
            </a:avLst>
          </a:prstGeom>
          <a:solidFill>
            <a:srgbClr val="EAEAEA"/>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100" b="1" i="1"/>
              <a:t>To Design</a:t>
            </a:r>
          </a:p>
        </p:txBody>
      </p:sp>
      <p:sp>
        <p:nvSpPr>
          <p:cNvPr id="604229" name="Rectangle 69">
            <a:extLst>
              <a:ext uri="{FF2B5EF4-FFF2-40B4-BE49-F238E27FC236}">
                <a16:creationId xmlns:a16="http://schemas.microsoft.com/office/drawing/2014/main" id="{04679174-FF17-037A-86EA-A05A90679DAC}"/>
              </a:ext>
            </a:extLst>
          </p:cNvPr>
          <p:cNvSpPr>
            <a:spLocks noChangeArrowheads="1"/>
          </p:cNvSpPr>
          <p:nvPr/>
        </p:nvSpPr>
        <p:spPr bwMode="auto">
          <a:xfrm>
            <a:off x="5403850" y="2438400"/>
            <a:ext cx="1050925" cy="533400"/>
          </a:xfrm>
          <a:prstGeom prst="rect">
            <a:avLst/>
          </a:prstGeom>
          <a:solidFill>
            <a:schemeClr val="accent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100" b="1" i="1">
                <a:solidFill>
                  <a:schemeClr val="bg1"/>
                </a:solidFill>
              </a:rPr>
              <a:t>Concept </a:t>
            </a:r>
          </a:p>
          <a:p>
            <a:pPr algn="ctr" eaLnBrk="1" hangingPunct="1"/>
            <a:r>
              <a:rPr lang="en-US" altLang="en-US" sz="1100" b="1" i="1">
                <a:solidFill>
                  <a:schemeClr val="bg1"/>
                </a:solidFill>
              </a:rPr>
              <a:t>Hazard </a:t>
            </a:r>
          </a:p>
          <a:p>
            <a:pPr algn="ctr" eaLnBrk="1" hangingPunct="1"/>
            <a:r>
              <a:rPr lang="en-US" altLang="en-US" sz="1100" b="1" i="1">
                <a:solidFill>
                  <a:schemeClr val="bg1"/>
                </a:solidFill>
              </a:rPr>
              <a:t>Analysis</a:t>
            </a:r>
          </a:p>
        </p:txBody>
      </p:sp>
      <p:sp>
        <p:nvSpPr>
          <p:cNvPr id="604230" name="Rectangle 70">
            <a:extLst>
              <a:ext uri="{FF2B5EF4-FFF2-40B4-BE49-F238E27FC236}">
                <a16:creationId xmlns:a16="http://schemas.microsoft.com/office/drawing/2014/main" id="{5DBBB374-343B-107C-DE54-70158A578ADF}"/>
              </a:ext>
            </a:extLst>
          </p:cNvPr>
          <p:cNvSpPr>
            <a:spLocks noChangeArrowheads="1"/>
          </p:cNvSpPr>
          <p:nvPr/>
        </p:nvSpPr>
        <p:spPr bwMode="auto">
          <a:xfrm>
            <a:off x="8331200" y="3048000"/>
            <a:ext cx="1050925" cy="381000"/>
          </a:xfrm>
          <a:prstGeom prst="rect">
            <a:avLst/>
          </a:prstGeom>
          <a:solidFill>
            <a:schemeClr val="accent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100" b="1" i="1">
                <a:solidFill>
                  <a:schemeClr val="bg1"/>
                </a:solidFill>
              </a:rPr>
              <a:t>Cost Analysis</a:t>
            </a:r>
          </a:p>
        </p:txBody>
      </p:sp>
      <p:sp>
        <p:nvSpPr>
          <p:cNvPr id="604231" name="AutoShape 71">
            <a:extLst>
              <a:ext uri="{FF2B5EF4-FFF2-40B4-BE49-F238E27FC236}">
                <a16:creationId xmlns:a16="http://schemas.microsoft.com/office/drawing/2014/main" id="{BB6BDBB6-B994-403A-9456-D84224FE532D}"/>
              </a:ext>
            </a:extLst>
          </p:cNvPr>
          <p:cNvSpPr>
            <a:spLocks noChangeArrowheads="1"/>
          </p:cNvSpPr>
          <p:nvPr/>
        </p:nvSpPr>
        <p:spPr bwMode="auto">
          <a:xfrm rot="-5400000">
            <a:off x="7277100" y="6105525"/>
            <a:ext cx="304800" cy="450850"/>
          </a:xfrm>
          <a:prstGeom prst="downArrow">
            <a:avLst>
              <a:gd name="adj1" fmla="val 60000"/>
              <a:gd name="adj2" fmla="val 58934"/>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4232" name="Text Box 72">
            <a:extLst>
              <a:ext uri="{FF2B5EF4-FFF2-40B4-BE49-F238E27FC236}">
                <a16:creationId xmlns:a16="http://schemas.microsoft.com/office/drawing/2014/main" id="{719C2F9E-6D29-30B6-6C53-0532FD34C5C7}"/>
              </a:ext>
            </a:extLst>
          </p:cNvPr>
          <p:cNvSpPr txBox="1">
            <a:spLocks noChangeArrowheads="1"/>
          </p:cNvSpPr>
          <p:nvPr/>
        </p:nvSpPr>
        <p:spPr bwMode="auto">
          <a:xfrm>
            <a:off x="5702300" y="4419600"/>
            <a:ext cx="682625"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100" b="1"/>
              <a:t>CTQs</a:t>
            </a:r>
          </a:p>
        </p:txBody>
      </p:sp>
      <p:sp>
        <p:nvSpPr>
          <p:cNvPr id="604233" name="Line 73">
            <a:extLst>
              <a:ext uri="{FF2B5EF4-FFF2-40B4-BE49-F238E27FC236}">
                <a16:creationId xmlns:a16="http://schemas.microsoft.com/office/drawing/2014/main" id="{E0E2E207-C049-7BC4-C61F-05ACD1F995B6}"/>
              </a:ext>
            </a:extLst>
          </p:cNvPr>
          <p:cNvSpPr>
            <a:spLocks noChangeShapeType="1"/>
          </p:cNvSpPr>
          <p:nvPr/>
        </p:nvSpPr>
        <p:spPr bwMode="auto">
          <a:xfrm>
            <a:off x="6080125" y="4703763"/>
            <a:ext cx="295275" cy="4762"/>
          </a:xfrm>
          <a:prstGeom prst="line">
            <a:avLst/>
          </a:prstGeom>
          <a:noFill/>
          <a:ln w="28575">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4234" name="Text Box 74">
            <a:extLst>
              <a:ext uri="{FF2B5EF4-FFF2-40B4-BE49-F238E27FC236}">
                <a16:creationId xmlns:a16="http://schemas.microsoft.com/office/drawing/2014/main" id="{FD900B01-634C-930B-F1F2-A494E5F16AC2}"/>
              </a:ext>
            </a:extLst>
          </p:cNvPr>
          <p:cNvSpPr txBox="1">
            <a:spLocks noChangeArrowheads="1"/>
          </p:cNvSpPr>
          <p:nvPr/>
        </p:nvSpPr>
        <p:spPr bwMode="auto">
          <a:xfrm>
            <a:off x="5254625" y="4800600"/>
            <a:ext cx="1949450"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100" b="1"/>
              <a:t>Deploy CTQs and</a:t>
            </a:r>
          </a:p>
          <a:p>
            <a:pPr eaLnBrk="1" hangingPunct="1"/>
            <a:r>
              <a:rPr lang="en-US" altLang="en-US" sz="1100" b="1"/>
              <a:t>Critical Parameters</a:t>
            </a:r>
          </a:p>
          <a:p>
            <a:pPr eaLnBrk="1" hangingPunct="1"/>
            <a:r>
              <a:rPr lang="en-US" altLang="en-US" sz="1100" b="1"/>
              <a:t>to Process Requirements</a:t>
            </a:r>
          </a:p>
        </p:txBody>
      </p:sp>
      <p:sp>
        <p:nvSpPr>
          <p:cNvPr id="604235" name="Text Box 75">
            <a:extLst>
              <a:ext uri="{FF2B5EF4-FFF2-40B4-BE49-F238E27FC236}">
                <a16:creationId xmlns:a16="http://schemas.microsoft.com/office/drawing/2014/main" id="{79436E1F-36E6-123F-B754-28F00257D4CD}"/>
              </a:ext>
            </a:extLst>
          </p:cNvPr>
          <p:cNvSpPr txBox="1">
            <a:spLocks noChangeArrowheads="1"/>
          </p:cNvSpPr>
          <p:nvPr/>
        </p:nvSpPr>
        <p:spPr bwMode="auto">
          <a:xfrm>
            <a:off x="5553075" y="3886200"/>
            <a:ext cx="974725"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100" b="1"/>
              <a:t>Processes</a:t>
            </a:r>
          </a:p>
        </p:txBody>
      </p:sp>
      <p:sp>
        <p:nvSpPr>
          <p:cNvPr id="604236" name="Line 76">
            <a:extLst>
              <a:ext uri="{FF2B5EF4-FFF2-40B4-BE49-F238E27FC236}">
                <a16:creationId xmlns:a16="http://schemas.microsoft.com/office/drawing/2014/main" id="{E6FA32AE-71BF-FBCF-8144-600BC3CE1B54}"/>
              </a:ext>
            </a:extLst>
          </p:cNvPr>
          <p:cNvSpPr>
            <a:spLocks noChangeShapeType="1"/>
          </p:cNvSpPr>
          <p:nvPr/>
        </p:nvSpPr>
        <p:spPr bwMode="auto">
          <a:xfrm>
            <a:off x="5854700" y="2971800"/>
            <a:ext cx="225425" cy="304800"/>
          </a:xfrm>
          <a:prstGeom prst="line">
            <a:avLst/>
          </a:prstGeom>
          <a:noFill/>
          <a:ln w="28575">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4237" name="Line 77">
            <a:extLst>
              <a:ext uri="{FF2B5EF4-FFF2-40B4-BE49-F238E27FC236}">
                <a16:creationId xmlns:a16="http://schemas.microsoft.com/office/drawing/2014/main" id="{05A9ED93-A982-3953-E921-92DBE9769497}"/>
              </a:ext>
            </a:extLst>
          </p:cNvPr>
          <p:cNvSpPr>
            <a:spLocks noChangeShapeType="1"/>
          </p:cNvSpPr>
          <p:nvPr/>
        </p:nvSpPr>
        <p:spPr bwMode="auto">
          <a:xfrm flipH="1">
            <a:off x="7804150" y="2743200"/>
            <a:ext cx="225425" cy="457200"/>
          </a:xfrm>
          <a:prstGeom prst="line">
            <a:avLst/>
          </a:prstGeom>
          <a:noFill/>
          <a:ln w="28575">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nvGrpSpPr>
          <p:cNvPr id="604238" name="Group 78">
            <a:extLst>
              <a:ext uri="{FF2B5EF4-FFF2-40B4-BE49-F238E27FC236}">
                <a16:creationId xmlns:a16="http://schemas.microsoft.com/office/drawing/2014/main" id="{9A6A0E4D-657D-44D2-25A8-8A21E0072DAA}"/>
              </a:ext>
            </a:extLst>
          </p:cNvPr>
          <p:cNvGrpSpPr>
            <a:grpSpLocks/>
          </p:cNvGrpSpPr>
          <p:nvPr/>
        </p:nvGrpSpPr>
        <p:grpSpPr bwMode="auto">
          <a:xfrm>
            <a:off x="5927725" y="3200400"/>
            <a:ext cx="2327275" cy="685800"/>
            <a:chOff x="3792" y="2016"/>
            <a:chExt cx="1104" cy="432"/>
          </a:xfrm>
        </p:grpSpPr>
        <p:sp>
          <p:nvSpPr>
            <p:cNvPr id="604239" name="Line 79">
              <a:extLst>
                <a:ext uri="{FF2B5EF4-FFF2-40B4-BE49-F238E27FC236}">
                  <a16:creationId xmlns:a16="http://schemas.microsoft.com/office/drawing/2014/main" id="{F0E34716-9797-57AB-D106-6EA173A7243A}"/>
                </a:ext>
              </a:extLst>
            </p:cNvPr>
            <p:cNvSpPr>
              <a:spLocks noChangeShapeType="1"/>
            </p:cNvSpPr>
            <p:nvPr/>
          </p:nvSpPr>
          <p:spPr bwMode="auto">
            <a:xfrm flipH="1" flipV="1">
              <a:off x="3936" y="2112"/>
              <a:ext cx="528" cy="0"/>
            </a:xfrm>
            <a:prstGeom prst="line">
              <a:avLst/>
            </a:prstGeom>
            <a:noFill/>
            <a:ln w="190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4240" name="Line 80">
              <a:extLst>
                <a:ext uri="{FF2B5EF4-FFF2-40B4-BE49-F238E27FC236}">
                  <a16:creationId xmlns:a16="http://schemas.microsoft.com/office/drawing/2014/main" id="{C3293F36-70EB-04CE-BFE2-F87A25CC81F1}"/>
                </a:ext>
              </a:extLst>
            </p:cNvPr>
            <p:cNvSpPr>
              <a:spLocks noChangeShapeType="1"/>
            </p:cNvSpPr>
            <p:nvPr/>
          </p:nvSpPr>
          <p:spPr bwMode="auto">
            <a:xfrm>
              <a:off x="3936" y="2352"/>
              <a:ext cx="816" cy="0"/>
            </a:xfrm>
            <a:prstGeom prst="line">
              <a:avLst/>
            </a:prstGeom>
            <a:noFill/>
            <a:ln w="190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4241" name="Rectangle 81">
              <a:extLst>
                <a:ext uri="{FF2B5EF4-FFF2-40B4-BE49-F238E27FC236}">
                  <a16:creationId xmlns:a16="http://schemas.microsoft.com/office/drawing/2014/main" id="{BAE78C24-6086-AA03-5A2B-3DC877E8EC9F}"/>
                </a:ext>
              </a:extLst>
            </p:cNvPr>
            <p:cNvSpPr>
              <a:spLocks noChangeArrowheads="1"/>
            </p:cNvSpPr>
            <p:nvPr/>
          </p:nvSpPr>
          <p:spPr bwMode="auto">
            <a:xfrm>
              <a:off x="3792" y="2256"/>
              <a:ext cx="240" cy="192"/>
            </a:xfrm>
            <a:prstGeom prst="rect">
              <a:avLst/>
            </a:prstGeom>
            <a:solidFill>
              <a:srgbClr val="CC0066"/>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en-US" sz="900"/>
            </a:p>
          </p:txBody>
        </p:sp>
        <p:sp>
          <p:nvSpPr>
            <p:cNvPr id="604242" name="Rectangle 82">
              <a:extLst>
                <a:ext uri="{FF2B5EF4-FFF2-40B4-BE49-F238E27FC236}">
                  <a16:creationId xmlns:a16="http://schemas.microsoft.com/office/drawing/2014/main" id="{58D7DB3E-F625-2395-A785-5791BC87107B}"/>
                </a:ext>
              </a:extLst>
            </p:cNvPr>
            <p:cNvSpPr>
              <a:spLocks noChangeArrowheads="1"/>
            </p:cNvSpPr>
            <p:nvPr/>
          </p:nvSpPr>
          <p:spPr bwMode="auto">
            <a:xfrm>
              <a:off x="4080" y="2256"/>
              <a:ext cx="240" cy="192"/>
            </a:xfrm>
            <a:prstGeom prst="rect">
              <a:avLst/>
            </a:prstGeom>
            <a:solidFill>
              <a:srgbClr val="CC0066"/>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4243" name="Rectangle 83">
              <a:extLst>
                <a:ext uri="{FF2B5EF4-FFF2-40B4-BE49-F238E27FC236}">
                  <a16:creationId xmlns:a16="http://schemas.microsoft.com/office/drawing/2014/main" id="{141BE2AB-113C-7B3C-8DA5-A66B6BF34BB6}"/>
                </a:ext>
              </a:extLst>
            </p:cNvPr>
            <p:cNvSpPr>
              <a:spLocks noChangeArrowheads="1"/>
            </p:cNvSpPr>
            <p:nvPr/>
          </p:nvSpPr>
          <p:spPr bwMode="auto">
            <a:xfrm>
              <a:off x="4368" y="2256"/>
              <a:ext cx="240" cy="192"/>
            </a:xfrm>
            <a:prstGeom prst="rect">
              <a:avLst/>
            </a:prstGeom>
            <a:solidFill>
              <a:srgbClr val="CC0066"/>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4244" name="Rectangle 84">
              <a:extLst>
                <a:ext uri="{FF2B5EF4-FFF2-40B4-BE49-F238E27FC236}">
                  <a16:creationId xmlns:a16="http://schemas.microsoft.com/office/drawing/2014/main" id="{130E6949-1764-27F3-A8A6-87043966B834}"/>
                </a:ext>
              </a:extLst>
            </p:cNvPr>
            <p:cNvSpPr>
              <a:spLocks noChangeArrowheads="1"/>
            </p:cNvSpPr>
            <p:nvPr/>
          </p:nvSpPr>
          <p:spPr bwMode="auto">
            <a:xfrm>
              <a:off x="4656" y="2256"/>
              <a:ext cx="240" cy="192"/>
            </a:xfrm>
            <a:prstGeom prst="rect">
              <a:avLst/>
            </a:prstGeom>
            <a:solidFill>
              <a:srgbClr val="CC0066"/>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4245" name="Rectangle 85">
              <a:extLst>
                <a:ext uri="{FF2B5EF4-FFF2-40B4-BE49-F238E27FC236}">
                  <a16:creationId xmlns:a16="http://schemas.microsoft.com/office/drawing/2014/main" id="{9CAC0C4F-54F9-D6D8-CF27-3F4B744E0764}"/>
                </a:ext>
              </a:extLst>
            </p:cNvPr>
            <p:cNvSpPr>
              <a:spLocks noChangeArrowheads="1"/>
            </p:cNvSpPr>
            <p:nvPr/>
          </p:nvSpPr>
          <p:spPr bwMode="auto">
            <a:xfrm>
              <a:off x="4128" y="2016"/>
              <a:ext cx="240" cy="192"/>
            </a:xfrm>
            <a:prstGeom prst="rect">
              <a:avLst/>
            </a:prstGeom>
            <a:solidFill>
              <a:srgbClr val="CC0066"/>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4246" name="Line 86">
              <a:extLst>
                <a:ext uri="{FF2B5EF4-FFF2-40B4-BE49-F238E27FC236}">
                  <a16:creationId xmlns:a16="http://schemas.microsoft.com/office/drawing/2014/main" id="{95DB08DF-4DA2-EA53-8BA4-B4F6889BCA07}"/>
                </a:ext>
              </a:extLst>
            </p:cNvPr>
            <p:cNvSpPr>
              <a:spLocks noChangeShapeType="1"/>
            </p:cNvSpPr>
            <p:nvPr/>
          </p:nvSpPr>
          <p:spPr bwMode="auto">
            <a:xfrm flipV="1">
              <a:off x="3936" y="2112"/>
              <a:ext cx="0" cy="144"/>
            </a:xfrm>
            <a:prstGeom prst="line">
              <a:avLst/>
            </a:prstGeom>
            <a:noFill/>
            <a:ln w="190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4247" name="Line 87">
              <a:extLst>
                <a:ext uri="{FF2B5EF4-FFF2-40B4-BE49-F238E27FC236}">
                  <a16:creationId xmlns:a16="http://schemas.microsoft.com/office/drawing/2014/main" id="{C59EFAC4-9A81-9C79-DDBB-CF11DA71852A}"/>
                </a:ext>
              </a:extLst>
            </p:cNvPr>
            <p:cNvSpPr>
              <a:spLocks noChangeShapeType="1"/>
            </p:cNvSpPr>
            <p:nvPr/>
          </p:nvSpPr>
          <p:spPr bwMode="auto">
            <a:xfrm flipV="1">
              <a:off x="4464" y="2112"/>
              <a:ext cx="0" cy="144"/>
            </a:xfrm>
            <a:prstGeom prst="line">
              <a:avLst/>
            </a:prstGeom>
            <a:noFill/>
            <a:ln w="190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sp>
        <p:nvSpPr>
          <p:cNvPr id="604248" name="Line 88">
            <a:extLst>
              <a:ext uri="{FF2B5EF4-FFF2-40B4-BE49-F238E27FC236}">
                <a16:creationId xmlns:a16="http://schemas.microsoft.com/office/drawing/2014/main" id="{B45DACEA-FFBD-726F-21C9-88C5F45D34BD}"/>
              </a:ext>
            </a:extLst>
          </p:cNvPr>
          <p:cNvSpPr>
            <a:spLocks noChangeShapeType="1"/>
          </p:cNvSpPr>
          <p:nvPr/>
        </p:nvSpPr>
        <p:spPr bwMode="auto">
          <a:xfrm>
            <a:off x="6680200" y="3962400"/>
            <a:ext cx="0" cy="228600"/>
          </a:xfrm>
          <a:prstGeom prst="line">
            <a:avLst/>
          </a:prstGeom>
          <a:noFill/>
          <a:ln w="28575">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4249" name="Rectangle 89">
            <a:extLst>
              <a:ext uri="{FF2B5EF4-FFF2-40B4-BE49-F238E27FC236}">
                <a16:creationId xmlns:a16="http://schemas.microsoft.com/office/drawing/2014/main" id="{19F9F41E-2BD7-49AE-AA49-DD72D0DDABB5}"/>
              </a:ext>
            </a:extLst>
          </p:cNvPr>
          <p:cNvSpPr>
            <a:spLocks noChangeArrowheads="1"/>
          </p:cNvSpPr>
          <p:nvPr/>
        </p:nvSpPr>
        <p:spPr bwMode="auto">
          <a:xfrm>
            <a:off x="8404225" y="4038600"/>
            <a:ext cx="901700" cy="457200"/>
          </a:xfrm>
          <a:prstGeom prst="rect">
            <a:avLst/>
          </a:prstGeom>
          <a:solidFill>
            <a:schemeClr val="accent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100" b="1" i="1">
                <a:solidFill>
                  <a:schemeClr val="bg1"/>
                </a:solidFill>
              </a:rPr>
              <a:t>Quality</a:t>
            </a:r>
          </a:p>
          <a:p>
            <a:pPr algn="ctr" eaLnBrk="1" hangingPunct="1"/>
            <a:r>
              <a:rPr lang="en-US" altLang="en-US" sz="1100" b="1" i="1">
                <a:solidFill>
                  <a:schemeClr val="bg1"/>
                </a:solidFill>
              </a:rPr>
              <a:t>Predictions</a:t>
            </a:r>
          </a:p>
        </p:txBody>
      </p:sp>
      <p:sp>
        <p:nvSpPr>
          <p:cNvPr id="604250" name="Text Box 90">
            <a:extLst>
              <a:ext uri="{FF2B5EF4-FFF2-40B4-BE49-F238E27FC236}">
                <a16:creationId xmlns:a16="http://schemas.microsoft.com/office/drawing/2014/main" id="{A57D678F-F65C-EC61-025D-4BD8E3F3D3FC}"/>
              </a:ext>
            </a:extLst>
          </p:cNvPr>
          <p:cNvSpPr txBox="1">
            <a:spLocks noChangeArrowheads="1"/>
          </p:cNvSpPr>
          <p:nvPr/>
        </p:nvSpPr>
        <p:spPr bwMode="auto">
          <a:xfrm rot="-5400000">
            <a:off x="5440363" y="3422650"/>
            <a:ext cx="611187" cy="284163"/>
          </a:xfrm>
          <a:prstGeom prst="rect">
            <a:avLst/>
          </a:prstGeom>
          <a:solidFill>
            <a:schemeClr val="bg1"/>
          </a:solidFill>
          <a:ln w="12700">
            <a:solidFill>
              <a:schemeClr val="bg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100" b="1"/>
              <a:t>Service</a:t>
            </a:r>
          </a:p>
        </p:txBody>
      </p:sp>
      <p:sp>
        <p:nvSpPr>
          <p:cNvPr id="604251" name="Line 91">
            <a:extLst>
              <a:ext uri="{FF2B5EF4-FFF2-40B4-BE49-F238E27FC236}">
                <a16:creationId xmlns:a16="http://schemas.microsoft.com/office/drawing/2014/main" id="{EDD357AA-381A-6783-2D81-4A4C6F031217}"/>
              </a:ext>
            </a:extLst>
          </p:cNvPr>
          <p:cNvSpPr>
            <a:spLocks noChangeShapeType="1"/>
          </p:cNvSpPr>
          <p:nvPr/>
        </p:nvSpPr>
        <p:spPr bwMode="auto">
          <a:xfrm flipH="1" flipV="1">
            <a:off x="8105775" y="3962400"/>
            <a:ext cx="298450" cy="228600"/>
          </a:xfrm>
          <a:prstGeom prst="line">
            <a:avLst/>
          </a:prstGeom>
          <a:noFill/>
          <a:ln w="28575">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4252" name="Rectangle 92">
            <a:extLst>
              <a:ext uri="{FF2B5EF4-FFF2-40B4-BE49-F238E27FC236}">
                <a16:creationId xmlns:a16="http://schemas.microsoft.com/office/drawing/2014/main" id="{85FED254-50F5-4905-C4C9-40DCE6448A30}"/>
              </a:ext>
            </a:extLst>
          </p:cNvPr>
          <p:cNvSpPr>
            <a:spLocks noChangeArrowheads="1"/>
          </p:cNvSpPr>
          <p:nvPr/>
        </p:nvSpPr>
        <p:spPr bwMode="auto">
          <a:xfrm>
            <a:off x="2778125" y="5638800"/>
            <a:ext cx="1498600" cy="533400"/>
          </a:xfrm>
          <a:prstGeom prst="rect">
            <a:avLst/>
          </a:prstGeom>
          <a:solidFill>
            <a:srgbClr val="3333CC"/>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100" b="1">
                <a:solidFill>
                  <a:schemeClr val="bg1"/>
                </a:solidFill>
              </a:rPr>
              <a:t>“Best” Service </a:t>
            </a:r>
          </a:p>
          <a:p>
            <a:pPr algn="ctr" eaLnBrk="1" hangingPunct="1"/>
            <a:r>
              <a:rPr lang="en-US" altLang="en-US" sz="1100" b="1">
                <a:solidFill>
                  <a:schemeClr val="bg1"/>
                </a:solidFill>
              </a:rPr>
              <a:t>Design Concept</a:t>
            </a:r>
          </a:p>
        </p:txBody>
      </p:sp>
      <p:sp>
        <p:nvSpPr>
          <p:cNvPr id="604253" name="AutoShape 93">
            <a:extLst>
              <a:ext uri="{FF2B5EF4-FFF2-40B4-BE49-F238E27FC236}">
                <a16:creationId xmlns:a16="http://schemas.microsoft.com/office/drawing/2014/main" id="{35608227-81DC-0093-867A-3416811155BF}"/>
              </a:ext>
            </a:extLst>
          </p:cNvPr>
          <p:cNvSpPr>
            <a:spLocks noChangeArrowheads="1"/>
          </p:cNvSpPr>
          <p:nvPr/>
        </p:nvSpPr>
        <p:spPr bwMode="auto">
          <a:xfrm>
            <a:off x="8480425" y="4648200"/>
            <a:ext cx="600075" cy="609600"/>
          </a:xfrm>
          <a:prstGeom prst="horizontalScroll">
            <a:avLst>
              <a:gd name="adj" fmla="val 12500"/>
            </a:avLst>
          </a:prstGeom>
          <a:solidFill>
            <a:srgbClr val="FFFF00"/>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900" b="1"/>
              <a:t>Process </a:t>
            </a:r>
          </a:p>
          <a:p>
            <a:pPr algn="ctr" eaLnBrk="1" hangingPunct="1"/>
            <a:r>
              <a:rPr lang="en-US" altLang="en-US" sz="900" b="1"/>
              <a:t>Spec</a:t>
            </a:r>
          </a:p>
        </p:txBody>
      </p:sp>
      <p:sp>
        <p:nvSpPr>
          <p:cNvPr id="604254" name="AutoShape 94">
            <a:extLst>
              <a:ext uri="{FF2B5EF4-FFF2-40B4-BE49-F238E27FC236}">
                <a16:creationId xmlns:a16="http://schemas.microsoft.com/office/drawing/2014/main" id="{C1024923-DE03-48E3-BA88-59C99F82053D}"/>
              </a:ext>
            </a:extLst>
          </p:cNvPr>
          <p:cNvSpPr>
            <a:spLocks noChangeArrowheads="1"/>
          </p:cNvSpPr>
          <p:nvPr/>
        </p:nvSpPr>
        <p:spPr bwMode="auto">
          <a:xfrm>
            <a:off x="8480425" y="5257800"/>
            <a:ext cx="600075" cy="609600"/>
          </a:xfrm>
          <a:prstGeom prst="horizontalScroll">
            <a:avLst>
              <a:gd name="adj" fmla="val 12500"/>
            </a:avLst>
          </a:prstGeom>
          <a:solidFill>
            <a:srgbClr val="FFFF00"/>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800" b="1"/>
              <a:t>Design </a:t>
            </a:r>
          </a:p>
          <a:p>
            <a:pPr algn="ctr" eaLnBrk="1" hangingPunct="1"/>
            <a:r>
              <a:rPr lang="en-US" altLang="en-US" sz="800" b="1"/>
              <a:t>Dvlpmnt.</a:t>
            </a:r>
          </a:p>
          <a:p>
            <a:pPr algn="ctr" eaLnBrk="1" hangingPunct="1"/>
            <a:r>
              <a:rPr lang="en-US" altLang="en-US" sz="800" b="1"/>
              <a:t>Plan</a:t>
            </a:r>
          </a:p>
        </p:txBody>
      </p:sp>
      <p:sp>
        <p:nvSpPr>
          <p:cNvPr id="604255" name="AutoShape 95">
            <a:extLst>
              <a:ext uri="{FF2B5EF4-FFF2-40B4-BE49-F238E27FC236}">
                <a16:creationId xmlns:a16="http://schemas.microsoft.com/office/drawing/2014/main" id="{38D480C2-64E9-4883-C4E1-4ECEB16A4CC8}"/>
              </a:ext>
            </a:extLst>
          </p:cNvPr>
          <p:cNvSpPr>
            <a:spLocks noChangeArrowheads="1"/>
          </p:cNvSpPr>
          <p:nvPr/>
        </p:nvSpPr>
        <p:spPr bwMode="auto">
          <a:xfrm>
            <a:off x="6229350" y="5943600"/>
            <a:ext cx="676275" cy="609600"/>
          </a:xfrm>
          <a:prstGeom prst="star5">
            <a:avLst/>
          </a:prstGeom>
          <a:solidFill>
            <a:srgbClr val="FFFF0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800" b="1"/>
              <a:t>SG-2</a:t>
            </a:r>
            <a:endParaRPr lang="en-US" altLang="en-US" sz="900"/>
          </a:p>
        </p:txBody>
      </p:sp>
      <p:sp>
        <p:nvSpPr>
          <p:cNvPr id="604256" name="Text Box 96">
            <a:extLst>
              <a:ext uri="{FF2B5EF4-FFF2-40B4-BE49-F238E27FC236}">
                <a16:creationId xmlns:a16="http://schemas.microsoft.com/office/drawing/2014/main" id="{F28214FC-ED0B-1E11-AB99-B0643C641F78}"/>
              </a:ext>
            </a:extLst>
          </p:cNvPr>
          <p:cNvSpPr txBox="1">
            <a:spLocks noChangeArrowheads="1"/>
          </p:cNvSpPr>
          <p:nvPr/>
        </p:nvSpPr>
        <p:spPr bwMode="auto">
          <a:xfrm>
            <a:off x="5178425" y="5943600"/>
            <a:ext cx="70802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100" b="1"/>
              <a:t>Design </a:t>
            </a:r>
          </a:p>
          <a:p>
            <a:pPr algn="ctr" eaLnBrk="1" hangingPunct="1"/>
            <a:r>
              <a:rPr lang="en-US" altLang="en-US" sz="1100" b="1"/>
              <a:t>Reviews</a:t>
            </a:r>
          </a:p>
        </p:txBody>
      </p:sp>
      <p:sp>
        <p:nvSpPr>
          <p:cNvPr id="604257" name="Rectangle 97">
            <a:extLst>
              <a:ext uri="{FF2B5EF4-FFF2-40B4-BE49-F238E27FC236}">
                <a16:creationId xmlns:a16="http://schemas.microsoft.com/office/drawing/2014/main" id="{46729332-FDDC-91C6-8D07-A651D2A66AC5}"/>
              </a:ext>
            </a:extLst>
          </p:cNvPr>
          <p:cNvSpPr>
            <a:spLocks noChangeArrowheads="1"/>
          </p:cNvSpPr>
          <p:nvPr/>
        </p:nvSpPr>
        <p:spPr bwMode="auto">
          <a:xfrm>
            <a:off x="6829425" y="5562600"/>
            <a:ext cx="1123950" cy="457200"/>
          </a:xfrm>
          <a:prstGeom prst="rect">
            <a:avLst/>
          </a:prstGeom>
          <a:solidFill>
            <a:srgbClr val="C0C0C0"/>
          </a:solidFill>
          <a:ln w="1905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4258" name="Line 98">
            <a:extLst>
              <a:ext uri="{FF2B5EF4-FFF2-40B4-BE49-F238E27FC236}">
                <a16:creationId xmlns:a16="http://schemas.microsoft.com/office/drawing/2014/main" id="{F722CB4F-14AE-9778-3777-0EB34B5F303C}"/>
              </a:ext>
            </a:extLst>
          </p:cNvPr>
          <p:cNvSpPr>
            <a:spLocks noChangeShapeType="1"/>
          </p:cNvSpPr>
          <p:nvPr/>
        </p:nvSpPr>
        <p:spPr bwMode="auto">
          <a:xfrm>
            <a:off x="6829425" y="5562600"/>
            <a:ext cx="112395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259" name="Line 99">
            <a:extLst>
              <a:ext uri="{FF2B5EF4-FFF2-40B4-BE49-F238E27FC236}">
                <a16:creationId xmlns:a16="http://schemas.microsoft.com/office/drawing/2014/main" id="{C658EBF7-1BAA-B173-9941-8AF9BD5995D9}"/>
              </a:ext>
            </a:extLst>
          </p:cNvPr>
          <p:cNvSpPr>
            <a:spLocks noChangeShapeType="1"/>
          </p:cNvSpPr>
          <p:nvPr/>
        </p:nvSpPr>
        <p:spPr bwMode="auto">
          <a:xfrm>
            <a:off x="7348538" y="5486400"/>
            <a:ext cx="0" cy="533400"/>
          </a:xfrm>
          <a:prstGeom prst="line">
            <a:avLst/>
          </a:prstGeom>
          <a:noFill/>
          <a:ln w="19050">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260" name="Rectangle 100">
            <a:extLst>
              <a:ext uri="{FF2B5EF4-FFF2-40B4-BE49-F238E27FC236}">
                <a16:creationId xmlns:a16="http://schemas.microsoft.com/office/drawing/2014/main" id="{FCE756CC-45E0-0BEB-0420-32781A1E5F6F}"/>
              </a:ext>
            </a:extLst>
          </p:cNvPr>
          <p:cNvSpPr>
            <a:spLocks noChangeArrowheads="1"/>
          </p:cNvSpPr>
          <p:nvPr/>
        </p:nvSpPr>
        <p:spPr bwMode="auto">
          <a:xfrm>
            <a:off x="6829425" y="5486400"/>
            <a:ext cx="1123950" cy="53340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en-US" sz="900" b="1"/>
          </a:p>
        </p:txBody>
      </p:sp>
      <p:sp>
        <p:nvSpPr>
          <p:cNvPr id="604261" name="Text Box 101">
            <a:extLst>
              <a:ext uri="{FF2B5EF4-FFF2-40B4-BE49-F238E27FC236}">
                <a16:creationId xmlns:a16="http://schemas.microsoft.com/office/drawing/2014/main" id="{716C8160-D57D-0298-433D-5B79DAD34F48}"/>
              </a:ext>
            </a:extLst>
          </p:cNvPr>
          <p:cNvSpPr txBox="1">
            <a:spLocks noChangeArrowheads="1"/>
          </p:cNvSpPr>
          <p:nvPr/>
        </p:nvSpPr>
        <p:spPr bwMode="auto">
          <a:xfrm>
            <a:off x="7362825" y="5572125"/>
            <a:ext cx="596900" cy="354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lnSpc>
                <a:spcPct val="85000"/>
              </a:lnSpc>
            </a:pPr>
            <a:r>
              <a:rPr lang="en-US" altLang="en-US" sz="700" b="1"/>
              <a:t>Process </a:t>
            </a:r>
          </a:p>
          <a:p>
            <a:pPr algn="ctr" eaLnBrk="1" hangingPunct="1">
              <a:lnSpc>
                <a:spcPct val="85000"/>
              </a:lnSpc>
            </a:pPr>
            <a:r>
              <a:rPr lang="en-US" altLang="en-US" sz="700" b="1"/>
              <a:t>Design </a:t>
            </a:r>
          </a:p>
          <a:p>
            <a:pPr algn="ctr" eaLnBrk="1" hangingPunct="1">
              <a:lnSpc>
                <a:spcPct val="85000"/>
              </a:lnSpc>
            </a:pPr>
            <a:r>
              <a:rPr lang="en-US" altLang="en-US" sz="700" b="1"/>
              <a:t>Scorecard</a:t>
            </a:r>
            <a:endParaRPr lang="en-US" altLang="en-US" sz="700"/>
          </a:p>
        </p:txBody>
      </p:sp>
      <p:sp>
        <p:nvSpPr>
          <p:cNvPr id="604262" name="Line 102">
            <a:extLst>
              <a:ext uri="{FF2B5EF4-FFF2-40B4-BE49-F238E27FC236}">
                <a16:creationId xmlns:a16="http://schemas.microsoft.com/office/drawing/2014/main" id="{5BB7DBBD-586E-7F9F-FDCE-7D2FACA4A2E0}"/>
              </a:ext>
            </a:extLst>
          </p:cNvPr>
          <p:cNvSpPr>
            <a:spLocks noChangeShapeType="1"/>
          </p:cNvSpPr>
          <p:nvPr/>
        </p:nvSpPr>
        <p:spPr bwMode="auto">
          <a:xfrm>
            <a:off x="7353300" y="5486400"/>
            <a:ext cx="0" cy="533400"/>
          </a:xfrm>
          <a:prstGeom prst="line">
            <a:avLst/>
          </a:prstGeom>
          <a:noFill/>
          <a:ln w="190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4263" name="AutoShape 103">
            <a:extLst>
              <a:ext uri="{FF2B5EF4-FFF2-40B4-BE49-F238E27FC236}">
                <a16:creationId xmlns:a16="http://schemas.microsoft.com/office/drawing/2014/main" id="{8706AF99-7AF2-5580-AD27-DE8D30F3D937}"/>
              </a:ext>
            </a:extLst>
          </p:cNvPr>
          <p:cNvSpPr>
            <a:spLocks noChangeArrowheads="1"/>
          </p:cNvSpPr>
          <p:nvPr/>
        </p:nvSpPr>
        <p:spPr bwMode="auto">
          <a:xfrm>
            <a:off x="149225" y="1295400"/>
            <a:ext cx="1200150" cy="838200"/>
          </a:xfrm>
          <a:prstGeom prst="horizontalScroll">
            <a:avLst>
              <a:gd name="adj" fmla="val 12500"/>
            </a:avLst>
          </a:prstGeom>
          <a:solidFill>
            <a:srgbClr val="FFFF00"/>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100" b="1"/>
              <a:t>Service</a:t>
            </a:r>
          </a:p>
          <a:p>
            <a:pPr algn="ctr" eaLnBrk="1" hangingPunct="1"/>
            <a:r>
              <a:rPr lang="en-US" altLang="en-US" sz="1100" b="1"/>
              <a:t>Requirements</a:t>
            </a:r>
          </a:p>
          <a:p>
            <a:pPr algn="ctr" eaLnBrk="1" hangingPunct="1"/>
            <a:r>
              <a:rPr lang="en-US" altLang="en-US" sz="1100" b="1"/>
              <a:t>Definition</a:t>
            </a:r>
          </a:p>
        </p:txBody>
      </p:sp>
      <p:sp>
        <p:nvSpPr>
          <p:cNvPr id="604264" name="Text Box 104">
            <a:extLst>
              <a:ext uri="{FF2B5EF4-FFF2-40B4-BE49-F238E27FC236}">
                <a16:creationId xmlns:a16="http://schemas.microsoft.com/office/drawing/2014/main" id="{F404F626-7A04-27F5-55FC-9CDAB39D052F}"/>
              </a:ext>
            </a:extLst>
          </p:cNvPr>
          <p:cNvSpPr txBox="1">
            <a:spLocks noChangeArrowheads="1"/>
          </p:cNvSpPr>
          <p:nvPr/>
        </p:nvSpPr>
        <p:spPr bwMode="auto">
          <a:xfrm>
            <a:off x="149225" y="2743200"/>
            <a:ext cx="1727200" cy="47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buFontTx/>
              <a:buChar char="•"/>
            </a:pPr>
            <a:r>
              <a:rPr lang="en-US" altLang="en-US" sz="1300" b="1"/>
              <a:t>CTQs &amp; Critical Parameters</a:t>
            </a:r>
          </a:p>
        </p:txBody>
      </p:sp>
      <p:grpSp>
        <p:nvGrpSpPr>
          <p:cNvPr id="604265" name="Group 105">
            <a:extLst>
              <a:ext uri="{FF2B5EF4-FFF2-40B4-BE49-F238E27FC236}">
                <a16:creationId xmlns:a16="http://schemas.microsoft.com/office/drawing/2014/main" id="{CD56A09D-2992-C9D2-BFD1-2F628C5E7852}"/>
              </a:ext>
            </a:extLst>
          </p:cNvPr>
          <p:cNvGrpSpPr>
            <a:grpSpLocks/>
          </p:cNvGrpSpPr>
          <p:nvPr/>
        </p:nvGrpSpPr>
        <p:grpSpPr bwMode="auto">
          <a:xfrm>
            <a:off x="301625" y="2057400"/>
            <a:ext cx="1293813" cy="609600"/>
            <a:chOff x="384" y="3408"/>
            <a:chExt cx="829" cy="384"/>
          </a:xfrm>
        </p:grpSpPr>
        <p:sp>
          <p:nvSpPr>
            <p:cNvPr id="604266" name="Rectangle 106">
              <a:extLst>
                <a:ext uri="{FF2B5EF4-FFF2-40B4-BE49-F238E27FC236}">
                  <a16:creationId xmlns:a16="http://schemas.microsoft.com/office/drawing/2014/main" id="{DA42D0E6-5D0B-D586-CA71-3D1B4478E1B0}"/>
                </a:ext>
              </a:extLst>
            </p:cNvPr>
            <p:cNvSpPr>
              <a:spLocks noChangeArrowheads="1"/>
            </p:cNvSpPr>
            <p:nvPr/>
          </p:nvSpPr>
          <p:spPr bwMode="auto">
            <a:xfrm>
              <a:off x="384" y="3463"/>
              <a:ext cx="379" cy="329"/>
            </a:xfrm>
            <a:prstGeom prst="rect">
              <a:avLst/>
            </a:prstGeom>
            <a:solidFill>
              <a:srgbClr val="C0C0C0"/>
            </a:solidFill>
            <a:ln w="1905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4267" name="Line 107">
              <a:extLst>
                <a:ext uri="{FF2B5EF4-FFF2-40B4-BE49-F238E27FC236}">
                  <a16:creationId xmlns:a16="http://schemas.microsoft.com/office/drawing/2014/main" id="{BB4AE4B1-CEC3-4FEC-72D7-C221D041AAC8}"/>
                </a:ext>
              </a:extLst>
            </p:cNvPr>
            <p:cNvSpPr>
              <a:spLocks noChangeShapeType="1"/>
            </p:cNvSpPr>
            <p:nvPr/>
          </p:nvSpPr>
          <p:spPr bwMode="auto">
            <a:xfrm>
              <a:off x="384" y="3463"/>
              <a:ext cx="814"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268" name="Line 108">
              <a:extLst>
                <a:ext uri="{FF2B5EF4-FFF2-40B4-BE49-F238E27FC236}">
                  <a16:creationId xmlns:a16="http://schemas.microsoft.com/office/drawing/2014/main" id="{D8703B07-5E19-469D-0926-75D122E53911}"/>
                </a:ext>
              </a:extLst>
            </p:cNvPr>
            <p:cNvSpPr>
              <a:spLocks noChangeShapeType="1"/>
            </p:cNvSpPr>
            <p:nvPr/>
          </p:nvSpPr>
          <p:spPr bwMode="auto">
            <a:xfrm>
              <a:off x="759" y="3408"/>
              <a:ext cx="0" cy="384"/>
            </a:xfrm>
            <a:prstGeom prst="line">
              <a:avLst/>
            </a:prstGeom>
            <a:noFill/>
            <a:ln w="19050">
              <a:solidFill>
                <a:srgbClr val="C0C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4269" name="Rectangle 109">
              <a:extLst>
                <a:ext uri="{FF2B5EF4-FFF2-40B4-BE49-F238E27FC236}">
                  <a16:creationId xmlns:a16="http://schemas.microsoft.com/office/drawing/2014/main" id="{A1C620CB-CDE1-6073-B43C-0BBE1AF3F498}"/>
                </a:ext>
              </a:extLst>
            </p:cNvPr>
            <p:cNvSpPr>
              <a:spLocks noChangeArrowheads="1"/>
            </p:cNvSpPr>
            <p:nvPr/>
          </p:nvSpPr>
          <p:spPr bwMode="auto">
            <a:xfrm>
              <a:off x="384" y="3408"/>
              <a:ext cx="814" cy="384"/>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en-US" sz="900" b="1"/>
            </a:p>
          </p:txBody>
        </p:sp>
        <p:sp>
          <p:nvSpPr>
            <p:cNvPr id="604270" name="Text Box 110">
              <a:extLst>
                <a:ext uri="{FF2B5EF4-FFF2-40B4-BE49-F238E27FC236}">
                  <a16:creationId xmlns:a16="http://schemas.microsoft.com/office/drawing/2014/main" id="{5B1497ED-384F-3332-8371-F3A13E12705B}"/>
                </a:ext>
              </a:extLst>
            </p:cNvPr>
            <p:cNvSpPr txBox="1">
              <a:spLocks noChangeArrowheads="1"/>
            </p:cNvSpPr>
            <p:nvPr/>
          </p:nvSpPr>
          <p:spPr bwMode="auto">
            <a:xfrm>
              <a:off x="755" y="3456"/>
              <a:ext cx="458" cy="2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lnSpc>
                  <a:spcPct val="85000"/>
                </a:lnSpc>
              </a:pPr>
              <a:r>
                <a:rPr lang="en-US" altLang="en-US" sz="900" b="1"/>
                <a:t>CTQ </a:t>
              </a:r>
            </a:p>
            <a:p>
              <a:pPr algn="ctr" eaLnBrk="1" hangingPunct="1">
                <a:lnSpc>
                  <a:spcPct val="85000"/>
                </a:lnSpc>
              </a:pPr>
              <a:r>
                <a:rPr lang="en-US" altLang="en-US" sz="900" b="1"/>
                <a:t>Design </a:t>
              </a:r>
            </a:p>
            <a:p>
              <a:pPr algn="ctr" eaLnBrk="1" hangingPunct="1">
                <a:lnSpc>
                  <a:spcPct val="85000"/>
                </a:lnSpc>
              </a:pPr>
              <a:r>
                <a:rPr lang="en-US" altLang="en-US" sz="900" b="1"/>
                <a:t>Scorecard</a:t>
              </a:r>
              <a:endParaRPr lang="en-US" altLang="en-US" sz="900"/>
            </a:p>
          </p:txBody>
        </p:sp>
        <p:sp>
          <p:nvSpPr>
            <p:cNvPr id="604271" name="Line 111">
              <a:extLst>
                <a:ext uri="{FF2B5EF4-FFF2-40B4-BE49-F238E27FC236}">
                  <a16:creationId xmlns:a16="http://schemas.microsoft.com/office/drawing/2014/main" id="{21B0179F-5ED9-5B5B-2EA0-971EE554813B}"/>
                </a:ext>
              </a:extLst>
            </p:cNvPr>
            <p:cNvSpPr>
              <a:spLocks noChangeShapeType="1"/>
            </p:cNvSpPr>
            <p:nvPr/>
          </p:nvSpPr>
          <p:spPr bwMode="auto">
            <a:xfrm>
              <a:off x="764" y="3408"/>
              <a:ext cx="0" cy="384"/>
            </a:xfrm>
            <a:prstGeom prst="line">
              <a:avLst/>
            </a:prstGeom>
            <a:noFill/>
            <a:ln w="190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04272" name="Rectangle 112">
            <a:extLst>
              <a:ext uri="{FF2B5EF4-FFF2-40B4-BE49-F238E27FC236}">
                <a16:creationId xmlns:a16="http://schemas.microsoft.com/office/drawing/2014/main" id="{8924A629-A342-CCBF-8C93-D9BC0470927B}"/>
              </a:ext>
            </a:extLst>
          </p:cNvPr>
          <p:cNvSpPr>
            <a:spLocks noChangeArrowheads="1"/>
          </p:cNvSpPr>
          <p:nvPr/>
        </p:nvSpPr>
        <p:spPr bwMode="auto">
          <a:xfrm>
            <a:off x="7804150" y="2438400"/>
            <a:ext cx="901700" cy="457200"/>
          </a:xfrm>
          <a:prstGeom prst="rect">
            <a:avLst/>
          </a:prstGeom>
          <a:solidFill>
            <a:schemeClr val="accent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100" b="1" i="1">
                <a:solidFill>
                  <a:schemeClr val="bg1"/>
                </a:solidFill>
              </a:rPr>
              <a:t>Design for</a:t>
            </a:r>
          </a:p>
          <a:p>
            <a:pPr algn="ctr" eaLnBrk="1" hangingPunct="1"/>
            <a:r>
              <a:rPr lang="en-US" altLang="en-US" sz="1100" b="1" i="1">
                <a:solidFill>
                  <a:schemeClr val="bg1"/>
                </a:solidFill>
              </a:rPr>
              <a:t>“X”</a:t>
            </a:r>
          </a:p>
        </p:txBody>
      </p:sp>
      <p:sp>
        <p:nvSpPr>
          <p:cNvPr id="604273" name="AutoShape 113">
            <a:extLst>
              <a:ext uri="{FF2B5EF4-FFF2-40B4-BE49-F238E27FC236}">
                <a16:creationId xmlns:a16="http://schemas.microsoft.com/office/drawing/2014/main" id="{F9D21F5F-586D-CE6F-99B6-7A0C0248EB9F}"/>
              </a:ext>
            </a:extLst>
          </p:cNvPr>
          <p:cNvSpPr>
            <a:spLocks noChangeArrowheads="1"/>
          </p:cNvSpPr>
          <p:nvPr/>
        </p:nvSpPr>
        <p:spPr bwMode="auto">
          <a:xfrm>
            <a:off x="6642100" y="2400300"/>
            <a:ext cx="374650" cy="647700"/>
          </a:xfrm>
          <a:prstGeom prst="downArrow">
            <a:avLst>
              <a:gd name="adj1" fmla="val 59167"/>
              <a:gd name="adj2" fmla="val 53377"/>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7298" name="Rectangle 2">
            <a:extLst>
              <a:ext uri="{FF2B5EF4-FFF2-40B4-BE49-F238E27FC236}">
                <a16:creationId xmlns:a16="http://schemas.microsoft.com/office/drawing/2014/main" id="{74170C1A-DACC-FE9D-64C4-D4EBFB9F1B79}"/>
              </a:ext>
            </a:extLst>
          </p:cNvPr>
          <p:cNvSpPr>
            <a:spLocks noGrp="1" noChangeArrowheads="1"/>
          </p:cNvSpPr>
          <p:nvPr>
            <p:ph type="title"/>
          </p:nvPr>
        </p:nvSpPr>
        <p:spPr/>
        <p:txBody>
          <a:bodyPr/>
          <a:lstStyle/>
          <a:p>
            <a:r>
              <a:rPr lang="en-US" altLang="en-US"/>
              <a:t>Systems Engineering Approach</a:t>
            </a:r>
          </a:p>
        </p:txBody>
      </p:sp>
      <p:pic>
        <p:nvPicPr>
          <p:cNvPr id="567299" name="Picture 3">
            <a:extLst>
              <a:ext uri="{FF2B5EF4-FFF2-40B4-BE49-F238E27FC236}">
                <a16:creationId xmlns:a16="http://schemas.microsoft.com/office/drawing/2014/main" id="{EEBBCD2C-2548-BA0B-1919-762A123062B4}"/>
              </a:ext>
            </a:extLst>
          </p:cNvPr>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793750"/>
            <a:ext cx="8001000" cy="5759450"/>
          </a:xfrm>
          <a:noFill/>
          <a:ln/>
          <a:extLst>
            <a:ext uri="{91240B29-F687-4F45-9708-019B960494DF}">
              <a14:hiddenLine xmlns:a14="http://schemas.microsoft.com/office/drawing/2010/main" w="25400" cap="flat" cmpd="sng">
                <a:solidFill>
                  <a:schemeClr val="tx1"/>
                </a:solidFill>
                <a:prstDash val="solid"/>
                <a:miter lim="800000"/>
                <a:headEnd type="none" w="med" len="med"/>
                <a:tailEnd type="none" w="med" len="med"/>
              </a14:hiddenLine>
            </a:ext>
          </a:ex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62" name="Rectangle 2">
            <a:extLst>
              <a:ext uri="{FF2B5EF4-FFF2-40B4-BE49-F238E27FC236}">
                <a16:creationId xmlns:a16="http://schemas.microsoft.com/office/drawing/2014/main" id="{0B7724ED-F1D2-3312-8214-EF5140980B65}"/>
              </a:ext>
            </a:extLst>
          </p:cNvPr>
          <p:cNvSpPr>
            <a:spLocks noGrp="1" noChangeArrowheads="1"/>
          </p:cNvSpPr>
          <p:nvPr>
            <p:ph type="title"/>
          </p:nvPr>
        </p:nvSpPr>
        <p:spPr/>
        <p:txBody>
          <a:bodyPr/>
          <a:lstStyle/>
          <a:p>
            <a:r>
              <a:rPr lang="en-US" altLang="en-US"/>
              <a:t>Functional Analysis &amp; Interfaces</a:t>
            </a:r>
          </a:p>
        </p:txBody>
      </p:sp>
      <p:sp>
        <p:nvSpPr>
          <p:cNvPr id="655363" name="Rectangle 3">
            <a:extLst>
              <a:ext uri="{FF2B5EF4-FFF2-40B4-BE49-F238E27FC236}">
                <a16:creationId xmlns:a16="http://schemas.microsoft.com/office/drawing/2014/main" id="{38D9DAAC-C77C-52F3-ED7B-6BB5DBFA125B}"/>
              </a:ext>
            </a:extLst>
          </p:cNvPr>
          <p:cNvSpPr>
            <a:spLocks noGrp="1" noChangeArrowheads="1"/>
          </p:cNvSpPr>
          <p:nvPr>
            <p:ph type="body" idx="1"/>
          </p:nvPr>
        </p:nvSpPr>
        <p:spPr>
          <a:xfrm>
            <a:off x="374650" y="838200"/>
            <a:ext cx="9156700" cy="914400"/>
          </a:xfrm>
        </p:spPr>
        <p:txBody>
          <a:bodyPr/>
          <a:lstStyle/>
          <a:p>
            <a:pPr>
              <a:buFont typeface="Symbol" panose="05050102010706020507" pitchFamily="18" charset="2"/>
              <a:buNone/>
            </a:pPr>
            <a:r>
              <a:rPr lang="en-US" altLang="en-US" sz="2300" b="1"/>
              <a:t>Functional Block Diagrams Help Identify Functional Relationships &amp; Key Interfaces:</a:t>
            </a:r>
          </a:p>
        </p:txBody>
      </p:sp>
      <p:sp>
        <p:nvSpPr>
          <p:cNvPr id="655364" name="Rectangle 4">
            <a:extLst>
              <a:ext uri="{FF2B5EF4-FFF2-40B4-BE49-F238E27FC236}">
                <a16:creationId xmlns:a16="http://schemas.microsoft.com/office/drawing/2014/main" id="{A940EDD3-B450-ECDE-C265-776886235E9B}"/>
              </a:ext>
            </a:extLst>
          </p:cNvPr>
          <p:cNvSpPr>
            <a:spLocks noChangeArrowheads="1"/>
          </p:cNvSpPr>
          <p:nvPr/>
        </p:nvSpPr>
        <p:spPr bwMode="auto">
          <a:xfrm>
            <a:off x="1600200" y="2019300"/>
            <a:ext cx="1258888" cy="571500"/>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86302" anchor="ct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500" b="1">
                <a:latin typeface="Arial" panose="020B0604020202020204" pitchFamily="34" charset="0"/>
              </a:rPr>
              <a:t>Greet</a:t>
            </a:r>
          </a:p>
          <a:p>
            <a:pPr algn="ctr" eaLnBrk="1" hangingPunct="1"/>
            <a:r>
              <a:rPr lang="en-US" altLang="en-US" sz="1500" b="1">
                <a:latin typeface="Arial" panose="020B0604020202020204" pitchFamily="34" charset="0"/>
              </a:rPr>
              <a:t>Passenger</a:t>
            </a:r>
          </a:p>
        </p:txBody>
      </p:sp>
      <p:sp>
        <p:nvSpPr>
          <p:cNvPr id="655365" name="Rectangle 5">
            <a:extLst>
              <a:ext uri="{FF2B5EF4-FFF2-40B4-BE49-F238E27FC236}">
                <a16:creationId xmlns:a16="http://schemas.microsoft.com/office/drawing/2014/main" id="{BC365F98-6C40-CB2F-8C9F-83202897665C}"/>
              </a:ext>
            </a:extLst>
          </p:cNvPr>
          <p:cNvSpPr>
            <a:spLocks noChangeArrowheads="1"/>
          </p:cNvSpPr>
          <p:nvPr/>
        </p:nvSpPr>
        <p:spPr bwMode="auto">
          <a:xfrm>
            <a:off x="3276600" y="1905000"/>
            <a:ext cx="1257300" cy="800100"/>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86302" anchor="ct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500" b="1">
                <a:latin typeface="Arial" panose="020B0604020202020204" pitchFamily="34" charset="0"/>
              </a:rPr>
              <a:t>Identify</a:t>
            </a:r>
          </a:p>
          <a:p>
            <a:pPr algn="ctr" eaLnBrk="1" hangingPunct="1"/>
            <a:r>
              <a:rPr lang="en-US" altLang="en-US" sz="1500" b="1">
                <a:latin typeface="Arial" panose="020B0604020202020204" pitchFamily="34" charset="0"/>
              </a:rPr>
              <a:t>Passenger &amp; Flight</a:t>
            </a:r>
          </a:p>
        </p:txBody>
      </p:sp>
      <p:sp>
        <p:nvSpPr>
          <p:cNvPr id="655366" name="Rectangle 6">
            <a:extLst>
              <a:ext uri="{FF2B5EF4-FFF2-40B4-BE49-F238E27FC236}">
                <a16:creationId xmlns:a16="http://schemas.microsoft.com/office/drawing/2014/main" id="{9739BAA4-144C-0512-73A2-7BF366D251F9}"/>
              </a:ext>
            </a:extLst>
          </p:cNvPr>
          <p:cNvSpPr>
            <a:spLocks noChangeArrowheads="1"/>
          </p:cNvSpPr>
          <p:nvPr/>
        </p:nvSpPr>
        <p:spPr bwMode="auto">
          <a:xfrm>
            <a:off x="4840288" y="2019300"/>
            <a:ext cx="1350962" cy="571500"/>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86302" anchor="ct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500" b="1">
                <a:latin typeface="Arial" panose="020B0604020202020204" pitchFamily="34" charset="0"/>
              </a:rPr>
              <a:t>Select Flight Seat</a:t>
            </a:r>
          </a:p>
        </p:txBody>
      </p:sp>
      <p:sp>
        <p:nvSpPr>
          <p:cNvPr id="655367" name="Rectangle 7">
            <a:extLst>
              <a:ext uri="{FF2B5EF4-FFF2-40B4-BE49-F238E27FC236}">
                <a16:creationId xmlns:a16="http://schemas.microsoft.com/office/drawing/2014/main" id="{593054C7-0E91-808A-227A-8BAA5F4DE3D4}"/>
              </a:ext>
            </a:extLst>
          </p:cNvPr>
          <p:cNvSpPr>
            <a:spLocks noChangeArrowheads="1"/>
          </p:cNvSpPr>
          <p:nvPr/>
        </p:nvSpPr>
        <p:spPr bwMode="auto">
          <a:xfrm>
            <a:off x="6502400" y="1905000"/>
            <a:ext cx="1257300" cy="800100"/>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86302" anchor="ct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500" b="1">
                <a:latin typeface="Arial" panose="020B0604020202020204" pitchFamily="34" charset="0"/>
              </a:rPr>
              <a:t>Provide Boarding Validation</a:t>
            </a:r>
          </a:p>
        </p:txBody>
      </p:sp>
      <p:sp>
        <p:nvSpPr>
          <p:cNvPr id="655368" name="Rectangle 8">
            <a:extLst>
              <a:ext uri="{FF2B5EF4-FFF2-40B4-BE49-F238E27FC236}">
                <a16:creationId xmlns:a16="http://schemas.microsoft.com/office/drawing/2014/main" id="{871CBE2B-933A-6AA9-1001-2B3080B956EC}"/>
              </a:ext>
            </a:extLst>
          </p:cNvPr>
          <p:cNvSpPr>
            <a:spLocks noChangeArrowheads="1"/>
          </p:cNvSpPr>
          <p:nvPr/>
        </p:nvSpPr>
        <p:spPr bwMode="auto">
          <a:xfrm>
            <a:off x="4344988" y="3048000"/>
            <a:ext cx="1255712" cy="800100"/>
          </a:xfrm>
          <a:prstGeom prst="rect">
            <a:avLst/>
          </a:prstGeom>
          <a:solidFill>
            <a:srgbClr val="FFFF00"/>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86302" anchor="ct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500" b="1">
                <a:latin typeface="Arial" panose="020B0604020202020204" pitchFamily="34" charset="0"/>
              </a:rPr>
              <a:t>Identify Passenger Luggage</a:t>
            </a:r>
          </a:p>
        </p:txBody>
      </p:sp>
      <p:sp>
        <p:nvSpPr>
          <p:cNvPr id="655369" name="Rectangle 9">
            <a:extLst>
              <a:ext uri="{FF2B5EF4-FFF2-40B4-BE49-F238E27FC236}">
                <a16:creationId xmlns:a16="http://schemas.microsoft.com/office/drawing/2014/main" id="{4D527D83-6A3E-BDA2-864D-ECE2E1B1F61A}"/>
              </a:ext>
            </a:extLst>
          </p:cNvPr>
          <p:cNvSpPr>
            <a:spLocks noChangeArrowheads="1"/>
          </p:cNvSpPr>
          <p:nvPr/>
        </p:nvSpPr>
        <p:spPr bwMode="auto">
          <a:xfrm>
            <a:off x="5335588" y="4914900"/>
            <a:ext cx="1516062" cy="1028700"/>
          </a:xfrm>
          <a:prstGeom prst="rect">
            <a:avLst/>
          </a:prstGeom>
          <a:solidFill>
            <a:srgbClr val="66FFFF"/>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86302" anchor="ct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500" b="1">
                <a:latin typeface="Arial" panose="020B0604020202020204" pitchFamily="34" charset="0"/>
              </a:rPr>
              <a:t>Baggage Handling and Loading Function</a:t>
            </a:r>
          </a:p>
        </p:txBody>
      </p:sp>
      <p:cxnSp>
        <p:nvCxnSpPr>
          <p:cNvPr id="655370" name="AutoShape 10">
            <a:extLst>
              <a:ext uri="{FF2B5EF4-FFF2-40B4-BE49-F238E27FC236}">
                <a16:creationId xmlns:a16="http://schemas.microsoft.com/office/drawing/2014/main" id="{C5ECEE2A-7DF6-C34F-459E-D9065584EAAD}"/>
              </a:ext>
            </a:extLst>
          </p:cNvPr>
          <p:cNvCxnSpPr>
            <a:cxnSpLocks noChangeShapeType="1"/>
            <a:stCxn id="655364" idx="3"/>
            <a:endCxn id="655365" idx="1"/>
          </p:cNvCxnSpPr>
          <p:nvPr/>
        </p:nvCxnSpPr>
        <p:spPr bwMode="auto">
          <a:xfrm>
            <a:off x="2873375" y="2305050"/>
            <a:ext cx="388938" cy="0"/>
          </a:xfrm>
          <a:prstGeom prst="straightConnector1">
            <a:avLst/>
          </a:prstGeom>
          <a:noFill/>
          <a:ln w="12700">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5371" name="AutoShape 11">
            <a:extLst>
              <a:ext uri="{FF2B5EF4-FFF2-40B4-BE49-F238E27FC236}">
                <a16:creationId xmlns:a16="http://schemas.microsoft.com/office/drawing/2014/main" id="{18C7E392-1DA5-AADE-4FE3-E5DE5E904C77}"/>
              </a:ext>
            </a:extLst>
          </p:cNvPr>
          <p:cNvCxnSpPr>
            <a:cxnSpLocks noChangeShapeType="1"/>
            <a:stCxn id="655365" idx="3"/>
            <a:endCxn id="655366" idx="1"/>
          </p:cNvCxnSpPr>
          <p:nvPr/>
        </p:nvCxnSpPr>
        <p:spPr bwMode="auto">
          <a:xfrm>
            <a:off x="4548188" y="2305050"/>
            <a:ext cx="277812" cy="0"/>
          </a:xfrm>
          <a:prstGeom prst="straightConnector1">
            <a:avLst/>
          </a:prstGeom>
          <a:noFill/>
          <a:ln w="12700">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5372" name="AutoShape 12">
            <a:extLst>
              <a:ext uri="{FF2B5EF4-FFF2-40B4-BE49-F238E27FC236}">
                <a16:creationId xmlns:a16="http://schemas.microsoft.com/office/drawing/2014/main" id="{93F2A04D-F129-0A1B-E075-F2024D00C4F1}"/>
              </a:ext>
            </a:extLst>
          </p:cNvPr>
          <p:cNvCxnSpPr>
            <a:cxnSpLocks noChangeShapeType="1"/>
            <a:stCxn id="655366" idx="3"/>
            <a:endCxn id="655367" idx="1"/>
          </p:cNvCxnSpPr>
          <p:nvPr/>
        </p:nvCxnSpPr>
        <p:spPr bwMode="auto">
          <a:xfrm>
            <a:off x="6205538" y="2305050"/>
            <a:ext cx="282575" cy="0"/>
          </a:xfrm>
          <a:prstGeom prst="straightConnector1">
            <a:avLst/>
          </a:prstGeom>
          <a:noFill/>
          <a:ln w="12700">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5373" name="AutoShape 13">
            <a:extLst>
              <a:ext uri="{FF2B5EF4-FFF2-40B4-BE49-F238E27FC236}">
                <a16:creationId xmlns:a16="http://schemas.microsoft.com/office/drawing/2014/main" id="{897789BE-ACC7-BEA9-CD13-66288EA214A2}"/>
              </a:ext>
            </a:extLst>
          </p:cNvPr>
          <p:cNvCxnSpPr>
            <a:cxnSpLocks noChangeShapeType="1"/>
            <a:stCxn id="655365" idx="2"/>
            <a:endCxn id="655368" idx="1"/>
          </p:cNvCxnSpPr>
          <p:nvPr/>
        </p:nvCxnSpPr>
        <p:spPr bwMode="auto">
          <a:xfrm rot="16200000" flipH="1">
            <a:off x="3753644" y="2870994"/>
            <a:ext cx="728662" cy="425450"/>
          </a:xfrm>
          <a:prstGeom prst="bentConnector2">
            <a:avLst/>
          </a:prstGeom>
          <a:noFill/>
          <a:ln w="12700">
            <a:solidFill>
              <a:srgbClr val="000000"/>
            </a:solidFill>
            <a:miter lim="800000"/>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5374" name="AutoShape 14">
            <a:extLst>
              <a:ext uri="{FF2B5EF4-FFF2-40B4-BE49-F238E27FC236}">
                <a16:creationId xmlns:a16="http://schemas.microsoft.com/office/drawing/2014/main" id="{6DFD7970-820F-BCDA-2841-8C3B7A4EC3FC}"/>
              </a:ext>
            </a:extLst>
          </p:cNvPr>
          <p:cNvCxnSpPr>
            <a:cxnSpLocks noChangeShapeType="1"/>
            <a:stCxn id="655368" idx="2"/>
            <a:endCxn id="655369" idx="1"/>
          </p:cNvCxnSpPr>
          <p:nvPr/>
        </p:nvCxnSpPr>
        <p:spPr bwMode="auto">
          <a:xfrm rot="16200000" flipH="1">
            <a:off x="4364038" y="4471988"/>
            <a:ext cx="1566862" cy="347662"/>
          </a:xfrm>
          <a:prstGeom prst="bentConnector2">
            <a:avLst/>
          </a:prstGeom>
          <a:noFill/>
          <a:ln w="12700">
            <a:solidFill>
              <a:srgbClr val="000000"/>
            </a:solidFill>
            <a:miter lim="800000"/>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55375" name="Text Box 15">
            <a:extLst>
              <a:ext uri="{FF2B5EF4-FFF2-40B4-BE49-F238E27FC236}">
                <a16:creationId xmlns:a16="http://schemas.microsoft.com/office/drawing/2014/main" id="{F5A3F9DD-343A-1FD3-3C95-BFC1BDF60299}"/>
              </a:ext>
            </a:extLst>
          </p:cNvPr>
          <p:cNvSpPr txBox="1">
            <a:spLocks noChangeArrowheads="1"/>
          </p:cNvSpPr>
          <p:nvPr/>
        </p:nvSpPr>
        <p:spPr bwMode="auto">
          <a:xfrm>
            <a:off x="217488" y="1979613"/>
            <a:ext cx="1268412" cy="687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300">
                <a:latin typeface="Arial" panose="020B0604020202020204" pitchFamily="34" charset="0"/>
              </a:rPr>
              <a:t>Passenger w/Identity &amp; Flight Info</a:t>
            </a:r>
          </a:p>
        </p:txBody>
      </p:sp>
      <p:sp>
        <p:nvSpPr>
          <p:cNvPr id="655376" name="Text Box 16">
            <a:extLst>
              <a:ext uri="{FF2B5EF4-FFF2-40B4-BE49-F238E27FC236}">
                <a16:creationId xmlns:a16="http://schemas.microsoft.com/office/drawing/2014/main" id="{5EF4068C-13BC-57E9-01E1-37C4320FBB0C}"/>
              </a:ext>
            </a:extLst>
          </p:cNvPr>
          <p:cNvSpPr txBox="1">
            <a:spLocks noChangeArrowheads="1"/>
          </p:cNvSpPr>
          <p:nvPr/>
        </p:nvSpPr>
        <p:spPr bwMode="auto">
          <a:xfrm>
            <a:off x="5118100" y="4387850"/>
            <a:ext cx="2000250" cy="488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300">
                <a:latin typeface="Arial" panose="020B0604020202020204" pitchFamily="34" charset="0"/>
              </a:rPr>
              <a:t>Passenger Baggage Identified by Flight</a:t>
            </a:r>
          </a:p>
        </p:txBody>
      </p:sp>
      <p:sp>
        <p:nvSpPr>
          <p:cNvPr id="655377" name="Text Box 17">
            <a:extLst>
              <a:ext uri="{FF2B5EF4-FFF2-40B4-BE49-F238E27FC236}">
                <a16:creationId xmlns:a16="http://schemas.microsoft.com/office/drawing/2014/main" id="{45ED2066-DBB8-12BE-519D-3EE9DD65F325}"/>
              </a:ext>
            </a:extLst>
          </p:cNvPr>
          <p:cNvSpPr txBox="1">
            <a:spLocks noChangeArrowheads="1"/>
          </p:cNvSpPr>
          <p:nvPr/>
        </p:nvSpPr>
        <p:spPr bwMode="auto">
          <a:xfrm>
            <a:off x="7086600" y="3276600"/>
            <a:ext cx="1130300" cy="687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300">
                <a:latin typeface="Arial" panose="020B0604020202020204" pitchFamily="34" charset="0"/>
              </a:rPr>
              <a:t>Passenger w/Check-in Complete</a:t>
            </a:r>
          </a:p>
        </p:txBody>
      </p:sp>
      <p:sp>
        <p:nvSpPr>
          <p:cNvPr id="655378" name="Rectangle 18">
            <a:extLst>
              <a:ext uri="{FF2B5EF4-FFF2-40B4-BE49-F238E27FC236}">
                <a16:creationId xmlns:a16="http://schemas.microsoft.com/office/drawing/2014/main" id="{369D48E9-CEC4-F77C-BC0C-390EEB87ACDF}"/>
              </a:ext>
            </a:extLst>
          </p:cNvPr>
          <p:cNvSpPr>
            <a:spLocks noChangeArrowheads="1"/>
          </p:cNvSpPr>
          <p:nvPr/>
        </p:nvSpPr>
        <p:spPr bwMode="auto">
          <a:xfrm>
            <a:off x="8235950" y="2743200"/>
            <a:ext cx="1257300" cy="571500"/>
          </a:xfrm>
          <a:prstGeom prst="rect">
            <a:avLst/>
          </a:prstGeom>
          <a:solidFill>
            <a:srgbClr val="66FFFF"/>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86302" anchor="ct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500" b="1">
                <a:latin typeface="Arial" panose="020B0604020202020204" pitchFamily="34" charset="0"/>
              </a:rPr>
              <a:t>Boarding Function</a:t>
            </a:r>
          </a:p>
        </p:txBody>
      </p:sp>
      <p:cxnSp>
        <p:nvCxnSpPr>
          <p:cNvPr id="655379" name="AutoShape 19">
            <a:extLst>
              <a:ext uri="{FF2B5EF4-FFF2-40B4-BE49-F238E27FC236}">
                <a16:creationId xmlns:a16="http://schemas.microsoft.com/office/drawing/2014/main" id="{64F3F97A-6E79-B26B-1AD3-7908F44B4115}"/>
              </a:ext>
            </a:extLst>
          </p:cNvPr>
          <p:cNvCxnSpPr>
            <a:cxnSpLocks noChangeShapeType="1"/>
            <a:stCxn id="655367" idx="3"/>
            <a:endCxn id="655378" idx="1"/>
          </p:cNvCxnSpPr>
          <p:nvPr/>
        </p:nvCxnSpPr>
        <p:spPr bwMode="auto">
          <a:xfrm>
            <a:off x="7773988" y="2305050"/>
            <a:ext cx="447675" cy="723900"/>
          </a:xfrm>
          <a:prstGeom prst="bentConnector3">
            <a:avLst>
              <a:gd name="adj1" fmla="val 50000"/>
            </a:avLst>
          </a:prstGeom>
          <a:noFill/>
          <a:ln w="12700">
            <a:solidFill>
              <a:srgbClr val="000000"/>
            </a:solidFill>
            <a:miter lim="800000"/>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55380" name="AutoShape 20">
            <a:extLst>
              <a:ext uri="{FF2B5EF4-FFF2-40B4-BE49-F238E27FC236}">
                <a16:creationId xmlns:a16="http://schemas.microsoft.com/office/drawing/2014/main" id="{43645E3B-F3E4-7B88-551D-A243A68E20FE}"/>
              </a:ext>
            </a:extLst>
          </p:cNvPr>
          <p:cNvSpPr>
            <a:spLocks noChangeArrowheads="1"/>
          </p:cNvSpPr>
          <p:nvPr/>
        </p:nvSpPr>
        <p:spPr bwMode="auto">
          <a:xfrm>
            <a:off x="7270750" y="4572000"/>
            <a:ext cx="2139950" cy="992188"/>
          </a:xfrm>
          <a:prstGeom prst="roundRect">
            <a:avLst>
              <a:gd name="adj" fmla="val 16667"/>
            </a:avLst>
          </a:prstGeom>
          <a:noFill/>
          <a:ln w="38100">
            <a:solidFill>
              <a:srgbClr val="FF0000"/>
            </a:solidFill>
            <a:round/>
            <a:headEnd type="none" w="sm" len="sm"/>
            <a:tailEnd type="non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700" b="1" i="1">
                <a:latin typeface="Arial" panose="020B0604020202020204" pitchFamily="34" charset="0"/>
              </a:rPr>
              <a:t>Key Interface With Other Functions</a:t>
            </a:r>
          </a:p>
        </p:txBody>
      </p:sp>
      <p:sp>
        <p:nvSpPr>
          <p:cNvPr id="655381" name="AutoShape 21">
            <a:extLst>
              <a:ext uri="{FF2B5EF4-FFF2-40B4-BE49-F238E27FC236}">
                <a16:creationId xmlns:a16="http://schemas.microsoft.com/office/drawing/2014/main" id="{EDCD81BE-398D-894E-C756-D4E68EC77152}"/>
              </a:ext>
            </a:extLst>
          </p:cNvPr>
          <p:cNvSpPr>
            <a:spLocks noChangeArrowheads="1"/>
          </p:cNvSpPr>
          <p:nvPr/>
        </p:nvSpPr>
        <p:spPr bwMode="auto">
          <a:xfrm>
            <a:off x="923925" y="3246438"/>
            <a:ext cx="2114550" cy="704850"/>
          </a:xfrm>
          <a:prstGeom prst="roundRect">
            <a:avLst>
              <a:gd name="adj" fmla="val 16667"/>
            </a:avLst>
          </a:prstGeom>
          <a:noFill/>
          <a:ln w="38100">
            <a:solidFill>
              <a:srgbClr val="FF0000"/>
            </a:solidFill>
            <a:round/>
            <a:headEnd type="none" w="sm" len="sm"/>
            <a:tailEnd type="non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700" b="1" i="1">
                <a:latin typeface="Arial" panose="020B0604020202020204" pitchFamily="34" charset="0"/>
              </a:rPr>
              <a:t>Functional Relationships</a:t>
            </a:r>
          </a:p>
        </p:txBody>
      </p:sp>
      <p:sp>
        <p:nvSpPr>
          <p:cNvPr id="655382" name="AutoShape 22">
            <a:extLst>
              <a:ext uri="{FF2B5EF4-FFF2-40B4-BE49-F238E27FC236}">
                <a16:creationId xmlns:a16="http://schemas.microsoft.com/office/drawing/2014/main" id="{8D0B11B7-4D60-C6A1-F951-589113DAA015}"/>
              </a:ext>
            </a:extLst>
          </p:cNvPr>
          <p:cNvSpPr>
            <a:spLocks noChangeArrowheads="1"/>
          </p:cNvSpPr>
          <p:nvPr/>
        </p:nvSpPr>
        <p:spPr bwMode="auto">
          <a:xfrm rot="-1546160">
            <a:off x="2781300" y="3124200"/>
            <a:ext cx="1068388" cy="304800"/>
          </a:xfrm>
          <a:prstGeom prst="rightArrow">
            <a:avLst>
              <a:gd name="adj1" fmla="val 50000"/>
              <a:gd name="adj2" fmla="val 87630"/>
            </a:avLst>
          </a:prstGeom>
          <a:solidFill>
            <a:srgbClr val="66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5383" name="AutoShape 23">
            <a:extLst>
              <a:ext uri="{FF2B5EF4-FFF2-40B4-BE49-F238E27FC236}">
                <a16:creationId xmlns:a16="http://schemas.microsoft.com/office/drawing/2014/main" id="{4EED8530-EBCE-D196-F76D-B1A77F37BEB4}"/>
              </a:ext>
            </a:extLst>
          </p:cNvPr>
          <p:cNvSpPr>
            <a:spLocks noChangeArrowheads="1"/>
          </p:cNvSpPr>
          <p:nvPr/>
        </p:nvSpPr>
        <p:spPr bwMode="auto">
          <a:xfrm rot="15134886">
            <a:off x="7811294" y="4152106"/>
            <a:ext cx="685800" cy="306388"/>
          </a:xfrm>
          <a:prstGeom prst="rightArrow">
            <a:avLst>
              <a:gd name="adj1" fmla="val 50000"/>
              <a:gd name="adj2" fmla="val 55958"/>
            </a:avLst>
          </a:prstGeom>
          <a:solidFill>
            <a:srgbClr val="66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cxnSp>
        <p:nvCxnSpPr>
          <p:cNvPr id="655384" name="AutoShape 24">
            <a:extLst>
              <a:ext uri="{FF2B5EF4-FFF2-40B4-BE49-F238E27FC236}">
                <a16:creationId xmlns:a16="http://schemas.microsoft.com/office/drawing/2014/main" id="{AAA7C2BB-A37D-175E-F581-F41EB4220B29}"/>
              </a:ext>
            </a:extLst>
          </p:cNvPr>
          <p:cNvCxnSpPr>
            <a:cxnSpLocks noChangeShapeType="1"/>
            <a:stCxn id="655367" idx="2"/>
            <a:endCxn id="655368" idx="3"/>
          </p:cNvCxnSpPr>
          <p:nvPr/>
        </p:nvCxnSpPr>
        <p:spPr bwMode="auto">
          <a:xfrm rot="5400000">
            <a:off x="6008688" y="2325688"/>
            <a:ext cx="728662" cy="1516062"/>
          </a:xfrm>
          <a:prstGeom prst="bentConnector2">
            <a:avLst/>
          </a:prstGeom>
          <a:noFill/>
          <a:ln w="12700">
            <a:solidFill>
              <a:srgbClr val="000000"/>
            </a:solidFill>
            <a:miter lim="800000"/>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7410" name="Rectangle 2">
            <a:extLst>
              <a:ext uri="{FF2B5EF4-FFF2-40B4-BE49-F238E27FC236}">
                <a16:creationId xmlns:a16="http://schemas.microsoft.com/office/drawing/2014/main" id="{A9D8A8FC-AC4C-C2D6-647D-9A19B310CC30}"/>
              </a:ext>
            </a:extLst>
          </p:cNvPr>
          <p:cNvSpPr>
            <a:spLocks noGrp="1" noChangeArrowheads="1"/>
          </p:cNvSpPr>
          <p:nvPr>
            <p:ph type="title"/>
          </p:nvPr>
        </p:nvSpPr>
        <p:spPr>
          <a:xfrm>
            <a:off x="76200" y="268288"/>
            <a:ext cx="7391400" cy="381000"/>
          </a:xfrm>
        </p:spPr>
        <p:txBody>
          <a:bodyPr/>
          <a:lstStyle/>
          <a:p>
            <a:r>
              <a:rPr lang="en-US" altLang="en-US"/>
              <a:t>Pugh Matrix Airport Check-in Example</a:t>
            </a:r>
          </a:p>
        </p:txBody>
      </p:sp>
      <p:sp>
        <p:nvSpPr>
          <p:cNvPr id="657411" name="Line 3">
            <a:extLst>
              <a:ext uri="{FF2B5EF4-FFF2-40B4-BE49-F238E27FC236}">
                <a16:creationId xmlns:a16="http://schemas.microsoft.com/office/drawing/2014/main" id="{14A6BE05-DAE9-165A-E48A-827DEEBACD18}"/>
              </a:ext>
            </a:extLst>
          </p:cNvPr>
          <p:cNvSpPr>
            <a:spLocks noChangeShapeType="1"/>
          </p:cNvSpPr>
          <p:nvPr/>
        </p:nvSpPr>
        <p:spPr bwMode="auto">
          <a:xfrm>
            <a:off x="2906713" y="990600"/>
            <a:ext cx="6024562" cy="1588"/>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412" name="Rectangle 4">
            <a:extLst>
              <a:ext uri="{FF2B5EF4-FFF2-40B4-BE49-F238E27FC236}">
                <a16:creationId xmlns:a16="http://schemas.microsoft.com/office/drawing/2014/main" id="{6C182546-EE58-5E67-09D2-CB98A015BE6E}"/>
              </a:ext>
            </a:extLst>
          </p:cNvPr>
          <p:cNvSpPr>
            <a:spLocks noChangeArrowheads="1"/>
          </p:cNvSpPr>
          <p:nvPr/>
        </p:nvSpPr>
        <p:spPr bwMode="auto">
          <a:xfrm>
            <a:off x="2906713" y="990600"/>
            <a:ext cx="6024562" cy="952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413" name="Line 5">
            <a:extLst>
              <a:ext uri="{FF2B5EF4-FFF2-40B4-BE49-F238E27FC236}">
                <a16:creationId xmlns:a16="http://schemas.microsoft.com/office/drawing/2014/main" id="{17EC55E4-816E-CC93-D646-E07CAA4674EF}"/>
              </a:ext>
            </a:extLst>
          </p:cNvPr>
          <p:cNvSpPr>
            <a:spLocks noChangeShapeType="1"/>
          </p:cNvSpPr>
          <p:nvPr/>
        </p:nvSpPr>
        <p:spPr bwMode="auto">
          <a:xfrm>
            <a:off x="2906713" y="990600"/>
            <a:ext cx="1587" cy="5326063"/>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414" name="Rectangle 6">
            <a:extLst>
              <a:ext uri="{FF2B5EF4-FFF2-40B4-BE49-F238E27FC236}">
                <a16:creationId xmlns:a16="http://schemas.microsoft.com/office/drawing/2014/main" id="{080A312A-A3FB-0862-71E8-D6103C111633}"/>
              </a:ext>
            </a:extLst>
          </p:cNvPr>
          <p:cNvSpPr>
            <a:spLocks noChangeArrowheads="1"/>
          </p:cNvSpPr>
          <p:nvPr/>
        </p:nvSpPr>
        <p:spPr bwMode="auto">
          <a:xfrm>
            <a:off x="2906713" y="990600"/>
            <a:ext cx="7937" cy="5326063"/>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415" name="Rectangle 7">
            <a:extLst>
              <a:ext uri="{FF2B5EF4-FFF2-40B4-BE49-F238E27FC236}">
                <a16:creationId xmlns:a16="http://schemas.microsoft.com/office/drawing/2014/main" id="{5DEB0C4B-2E75-C631-E98F-53BD017A4C4F}"/>
              </a:ext>
            </a:extLst>
          </p:cNvPr>
          <p:cNvSpPr>
            <a:spLocks noChangeArrowheads="1"/>
          </p:cNvSpPr>
          <p:nvPr/>
        </p:nvSpPr>
        <p:spPr bwMode="auto">
          <a:xfrm>
            <a:off x="2933700" y="1000125"/>
            <a:ext cx="18383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b="1" i="1">
                <a:solidFill>
                  <a:srgbClr val="000000"/>
                </a:solidFill>
                <a:latin typeface="Arial" panose="020B0604020202020204" pitchFamily="34" charset="0"/>
              </a:rPr>
              <a:t>Pugh Concept Selection Matrix</a:t>
            </a:r>
            <a:endParaRPr lang="en-US" altLang="en-US" sz="1300" b="1"/>
          </a:p>
        </p:txBody>
      </p:sp>
      <p:sp>
        <p:nvSpPr>
          <p:cNvPr id="657416" name="Rectangle 8">
            <a:extLst>
              <a:ext uri="{FF2B5EF4-FFF2-40B4-BE49-F238E27FC236}">
                <a16:creationId xmlns:a16="http://schemas.microsoft.com/office/drawing/2014/main" id="{01361E6A-79E6-4B7B-0BE0-D76AEF7864E7}"/>
              </a:ext>
            </a:extLst>
          </p:cNvPr>
          <p:cNvSpPr>
            <a:spLocks noChangeArrowheads="1"/>
          </p:cNvSpPr>
          <p:nvPr/>
        </p:nvSpPr>
        <p:spPr bwMode="auto">
          <a:xfrm>
            <a:off x="2933700" y="2438400"/>
            <a:ext cx="436563"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b="1">
                <a:solidFill>
                  <a:srgbClr val="000000"/>
                </a:solidFill>
                <a:latin typeface="Arial" panose="020B0604020202020204" pitchFamily="34" charset="0"/>
              </a:rPr>
              <a:t>Criteria</a:t>
            </a:r>
            <a:endParaRPr lang="en-US" altLang="en-US" sz="1300" b="1"/>
          </a:p>
        </p:txBody>
      </p:sp>
      <p:sp>
        <p:nvSpPr>
          <p:cNvPr id="657417" name="Rectangle 9">
            <a:extLst>
              <a:ext uri="{FF2B5EF4-FFF2-40B4-BE49-F238E27FC236}">
                <a16:creationId xmlns:a16="http://schemas.microsoft.com/office/drawing/2014/main" id="{699BD39A-07F5-A8CA-7ACB-0F88E303B762}"/>
              </a:ext>
            </a:extLst>
          </p:cNvPr>
          <p:cNvSpPr>
            <a:spLocks noChangeArrowheads="1"/>
          </p:cNvSpPr>
          <p:nvPr/>
        </p:nvSpPr>
        <p:spPr bwMode="auto">
          <a:xfrm rot="16200000">
            <a:off x="5199063" y="1803400"/>
            <a:ext cx="1112837"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b="1">
                <a:solidFill>
                  <a:srgbClr val="000000"/>
                </a:solidFill>
                <a:latin typeface="Arial" panose="020B0604020202020204" pitchFamily="34" charset="0"/>
              </a:rPr>
              <a:t>Importance Rating</a:t>
            </a:r>
            <a:endParaRPr lang="en-US" altLang="en-US" sz="1300" b="1"/>
          </a:p>
        </p:txBody>
      </p:sp>
      <p:sp>
        <p:nvSpPr>
          <p:cNvPr id="657418" name="Rectangle 10">
            <a:extLst>
              <a:ext uri="{FF2B5EF4-FFF2-40B4-BE49-F238E27FC236}">
                <a16:creationId xmlns:a16="http://schemas.microsoft.com/office/drawing/2014/main" id="{0508C1A1-DFED-B0AB-C342-331E97692F4F}"/>
              </a:ext>
            </a:extLst>
          </p:cNvPr>
          <p:cNvSpPr>
            <a:spLocks noChangeArrowheads="1"/>
          </p:cNvSpPr>
          <p:nvPr/>
        </p:nvSpPr>
        <p:spPr bwMode="auto">
          <a:xfrm rot="16200000">
            <a:off x="6555582" y="2064543"/>
            <a:ext cx="850900" cy="15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1)  “Upper Class”</a:t>
            </a:r>
            <a:endParaRPr lang="en-US" altLang="en-US" sz="1300" b="1"/>
          </a:p>
        </p:txBody>
      </p:sp>
      <p:sp>
        <p:nvSpPr>
          <p:cNvPr id="657419" name="Rectangle 11">
            <a:extLst>
              <a:ext uri="{FF2B5EF4-FFF2-40B4-BE49-F238E27FC236}">
                <a16:creationId xmlns:a16="http://schemas.microsoft.com/office/drawing/2014/main" id="{B5C70629-969A-DE7A-424F-BC0D99E3D610}"/>
              </a:ext>
            </a:extLst>
          </p:cNvPr>
          <p:cNvSpPr>
            <a:spLocks noChangeArrowheads="1"/>
          </p:cNvSpPr>
          <p:nvPr/>
        </p:nvSpPr>
        <p:spPr bwMode="auto">
          <a:xfrm rot="16200000">
            <a:off x="7331075" y="2092325"/>
            <a:ext cx="796925" cy="14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2)  The Jetsons </a:t>
            </a:r>
            <a:endParaRPr lang="en-US" altLang="en-US" sz="1300" b="1"/>
          </a:p>
        </p:txBody>
      </p:sp>
      <p:sp>
        <p:nvSpPr>
          <p:cNvPr id="657420" name="Rectangle 12">
            <a:extLst>
              <a:ext uri="{FF2B5EF4-FFF2-40B4-BE49-F238E27FC236}">
                <a16:creationId xmlns:a16="http://schemas.microsoft.com/office/drawing/2014/main" id="{30ED329D-B791-1A01-3150-3EF4516B6189}"/>
              </a:ext>
            </a:extLst>
          </p:cNvPr>
          <p:cNvSpPr>
            <a:spLocks noChangeArrowheads="1"/>
          </p:cNvSpPr>
          <p:nvPr/>
        </p:nvSpPr>
        <p:spPr bwMode="auto">
          <a:xfrm rot="16200000">
            <a:off x="8009731" y="1947069"/>
            <a:ext cx="1090613" cy="14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3)  Homer Simpson</a:t>
            </a:r>
            <a:endParaRPr lang="en-US" altLang="en-US" sz="1300" b="1"/>
          </a:p>
        </p:txBody>
      </p:sp>
      <p:sp>
        <p:nvSpPr>
          <p:cNvPr id="657421" name="Rectangle 13">
            <a:extLst>
              <a:ext uri="{FF2B5EF4-FFF2-40B4-BE49-F238E27FC236}">
                <a16:creationId xmlns:a16="http://schemas.microsoft.com/office/drawing/2014/main" id="{2240E6D0-9373-733E-1980-164F24DE63E4}"/>
              </a:ext>
            </a:extLst>
          </p:cNvPr>
          <p:cNvSpPr>
            <a:spLocks noChangeArrowheads="1"/>
          </p:cNvSpPr>
          <p:nvPr/>
        </p:nvSpPr>
        <p:spPr bwMode="auto">
          <a:xfrm rot="16200000">
            <a:off x="5585619" y="1797844"/>
            <a:ext cx="1433513" cy="14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0)  Frankfurt Airport (Datum) </a:t>
            </a:r>
            <a:endParaRPr lang="en-US" altLang="en-US" sz="1300" b="1"/>
          </a:p>
        </p:txBody>
      </p:sp>
      <p:sp>
        <p:nvSpPr>
          <p:cNvPr id="657422" name="Rectangle 14">
            <a:extLst>
              <a:ext uri="{FF2B5EF4-FFF2-40B4-BE49-F238E27FC236}">
                <a16:creationId xmlns:a16="http://schemas.microsoft.com/office/drawing/2014/main" id="{BEA18911-0463-F201-B940-895595DBCF23}"/>
              </a:ext>
            </a:extLst>
          </p:cNvPr>
          <p:cNvSpPr>
            <a:spLocks noChangeArrowheads="1"/>
          </p:cNvSpPr>
          <p:nvPr/>
        </p:nvSpPr>
        <p:spPr bwMode="auto">
          <a:xfrm>
            <a:off x="2933700" y="2600325"/>
            <a:ext cx="2600325" cy="13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Ease of pass. finding check-in (easily viewable </a:t>
            </a:r>
            <a:endParaRPr lang="en-US" altLang="en-US" sz="1300" b="1"/>
          </a:p>
        </p:txBody>
      </p:sp>
      <p:sp>
        <p:nvSpPr>
          <p:cNvPr id="657423" name="Rectangle 15">
            <a:extLst>
              <a:ext uri="{FF2B5EF4-FFF2-40B4-BE49-F238E27FC236}">
                <a16:creationId xmlns:a16="http://schemas.microsoft.com/office/drawing/2014/main" id="{5BB53C07-0339-F3A2-9829-3A6B04EE06A5}"/>
              </a:ext>
            </a:extLst>
          </p:cNvPr>
          <p:cNvSpPr>
            <a:spLocks noChangeArrowheads="1"/>
          </p:cNvSpPr>
          <p:nvPr/>
        </p:nvSpPr>
        <p:spPr bwMode="auto">
          <a:xfrm>
            <a:off x="2933700" y="2762250"/>
            <a:ext cx="11493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from both entrances)</a:t>
            </a:r>
            <a:endParaRPr lang="en-US" altLang="en-US" sz="1300" b="1"/>
          </a:p>
        </p:txBody>
      </p:sp>
      <p:sp>
        <p:nvSpPr>
          <p:cNvPr id="657424" name="Rectangle 16">
            <a:extLst>
              <a:ext uri="{FF2B5EF4-FFF2-40B4-BE49-F238E27FC236}">
                <a16:creationId xmlns:a16="http://schemas.microsoft.com/office/drawing/2014/main" id="{E4FB2E0C-DE27-C518-6D15-5D51290389F9}"/>
              </a:ext>
            </a:extLst>
          </p:cNvPr>
          <p:cNvSpPr>
            <a:spLocks noChangeArrowheads="1"/>
          </p:cNvSpPr>
          <p:nvPr/>
        </p:nvSpPr>
        <p:spPr bwMode="auto">
          <a:xfrm>
            <a:off x="5738813" y="2762250"/>
            <a:ext cx="6826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5</a:t>
            </a:r>
            <a:endParaRPr lang="en-US" altLang="en-US" sz="1300" b="1"/>
          </a:p>
        </p:txBody>
      </p:sp>
      <p:sp>
        <p:nvSpPr>
          <p:cNvPr id="657425" name="Rectangle 17">
            <a:extLst>
              <a:ext uri="{FF2B5EF4-FFF2-40B4-BE49-F238E27FC236}">
                <a16:creationId xmlns:a16="http://schemas.microsoft.com/office/drawing/2014/main" id="{15D6DAC4-AB2B-E717-C987-259F549A1D83}"/>
              </a:ext>
            </a:extLst>
          </p:cNvPr>
          <p:cNvSpPr>
            <a:spLocks noChangeArrowheads="1"/>
          </p:cNvSpPr>
          <p:nvPr/>
        </p:nvSpPr>
        <p:spPr bwMode="auto">
          <a:xfrm>
            <a:off x="6294438" y="2762250"/>
            <a:ext cx="90487"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D</a:t>
            </a:r>
            <a:endParaRPr lang="en-US" altLang="en-US" sz="1300" b="1"/>
          </a:p>
        </p:txBody>
      </p:sp>
      <p:sp>
        <p:nvSpPr>
          <p:cNvPr id="657426" name="Rectangle 18">
            <a:extLst>
              <a:ext uri="{FF2B5EF4-FFF2-40B4-BE49-F238E27FC236}">
                <a16:creationId xmlns:a16="http://schemas.microsoft.com/office/drawing/2014/main" id="{440A19D8-47F3-E86D-092B-8D6C85FFD84C}"/>
              </a:ext>
            </a:extLst>
          </p:cNvPr>
          <p:cNvSpPr>
            <a:spLocks noChangeArrowheads="1"/>
          </p:cNvSpPr>
          <p:nvPr/>
        </p:nvSpPr>
        <p:spPr bwMode="auto">
          <a:xfrm>
            <a:off x="6970713" y="2762250"/>
            <a:ext cx="71437"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a:t>
            </a:r>
            <a:endParaRPr lang="en-US" altLang="en-US" sz="1300" b="1"/>
          </a:p>
        </p:txBody>
      </p:sp>
      <p:sp>
        <p:nvSpPr>
          <p:cNvPr id="657427" name="Rectangle 19">
            <a:extLst>
              <a:ext uri="{FF2B5EF4-FFF2-40B4-BE49-F238E27FC236}">
                <a16:creationId xmlns:a16="http://schemas.microsoft.com/office/drawing/2014/main" id="{102B9827-E784-C135-9DF0-87E444684619}"/>
              </a:ext>
            </a:extLst>
          </p:cNvPr>
          <p:cNvSpPr>
            <a:spLocks noChangeArrowheads="1"/>
          </p:cNvSpPr>
          <p:nvPr/>
        </p:nvSpPr>
        <p:spPr bwMode="auto">
          <a:xfrm>
            <a:off x="7700963" y="2762250"/>
            <a:ext cx="7461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a:t>
            </a:r>
            <a:endParaRPr lang="en-US" altLang="en-US" sz="1300" b="1"/>
          </a:p>
        </p:txBody>
      </p:sp>
      <p:sp>
        <p:nvSpPr>
          <p:cNvPr id="657428" name="Rectangle 20">
            <a:extLst>
              <a:ext uri="{FF2B5EF4-FFF2-40B4-BE49-F238E27FC236}">
                <a16:creationId xmlns:a16="http://schemas.microsoft.com/office/drawing/2014/main" id="{6296BAE0-03D7-C2CF-6903-42763BEDB2A9}"/>
              </a:ext>
            </a:extLst>
          </p:cNvPr>
          <p:cNvSpPr>
            <a:spLocks noChangeArrowheads="1"/>
          </p:cNvSpPr>
          <p:nvPr/>
        </p:nvSpPr>
        <p:spPr bwMode="auto">
          <a:xfrm>
            <a:off x="8499475" y="2762250"/>
            <a:ext cx="730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a:t>
            </a:r>
            <a:endParaRPr lang="en-US" altLang="en-US" sz="1300" b="1"/>
          </a:p>
        </p:txBody>
      </p:sp>
      <p:sp>
        <p:nvSpPr>
          <p:cNvPr id="657429" name="Rectangle 21">
            <a:extLst>
              <a:ext uri="{FF2B5EF4-FFF2-40B4-BE49-F238E27FC236}">
                <a16:creationId xmlns:a16="http://schemas.microsoft.com/office/drawing/2014/main" id="{31ADDC39-032B-5E71-62C9-384F334D4C30}"/>
              </a:ext>
            </a:extLst>
          </p:cNvPr>
          <p:cNvSpPr>
            <a:spLocks noChangeArrowheads="1"/>
          </p:cNvSpPr>
          <p:nvPr/>
        </p:nvSpPr>
        <p:spPr bwMode="auto">
          <a:xfrm>
            <a:off x="2933700" y="2924175"/>
            <a:ext cx="1735138"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Limited confusion within queue </a:t>
            </a:r>
            <a:endParaRPr lang="en-US" altLang="en-US" sz="1300" b="1"/>
          </a:p>
        </p:txBody>
      </p:sp>
      <p:sp>
        <p:nvSpPr>
          <p:cNvPr id="657430" name="Rectangle 22">
            <a:extLst>
              <a:ext uri="{FF2B5EF4-FFF2-40B4-BE49-F238E27FC236}">
                <a16:creationId xmlns:a16="http://schemas.microsoft.com/office/drawing/2014/main" id="{B0EE6CEC-8D95-3F34-65E9-15CAF08F91E2}"/>
              </a:ext>
            </a:extLst>
          </p:cNvPr>
          <p:cNvSpPr>
            <a:spLocks noChangeArrowheads="1"/>
          </p:cNvSpPr>
          <p:nvPr/>
        </p:nvSpPr>
        <p:spPr bwMode="auto">
          <a:xfrm>
            <a:off x="5738813" y="2924175"/>
            <a:ext cx="6826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5</a:t>
            </a:r>
            <a:endParaRPr lang="en-US" altLang="en-US" sz="1300" b="1"/>
          </a:p>
        </p:txBody>
      </p:sp>
      <p:sp>
        <p:nvSpPr>
          <p:cNvPr id="657431" name="Rectangle 23">
            <a:extLst>
              <a:ext uri="{FF2B5EF4-FFF2-40B4-BE49-F238E27FC236}">
                <a16:creationId xmlns:a16="http://schemas.microsoft.com/office/drawing/2014/main" id="{5727AC83-DC29-967B-01EF-44681B439B9C}"/>
              </a:ext>
            </a:extLst>
          </p:cNvPr>
          <p:cNvSpPr>
            <a:spLocks noChangeArrowheads="1"/>
          </p:cNvSpPr>
          <p:nvPr/>
        </p:nvSpPr>
        <p:spPr bwMode="auto">
          <a:xfrm>
            <a:off x="6294438" y="2924175"/>
            <a:ext cx="825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A</a:t>
            </a:r>
            <a:endParaRPr lang="en-US" altLang="en-US" sz="1300" b="1"/>
          </a:p>
        </p:txBody>
      </p:sp>
      <p:sp>
        <p:nvSpPr>
          <p:cNvPr id="657432" name="Rectangle 24">
            <a:extLst>
              <a:ext uri="{FF2B5EF4-FFF2-40B4-BE49-F238E27FC236}">
                <a16:creationId xmlns:a16="http://schemas.microsoft.com/office/drawing/2014/main" id="{3FF479AA-E42D-58C3-EEB8-38F218BEFA4E}"/>
              </a:ext>
            </a:extLst>
          </p:cNvPr>
          <p:cNvSpPr>
            <a:spLocks noChangeArrowheads="1"/>
          </p:cNvSpPr>
          <p:nvPr/>
        </p:nvSpPr>
        <p:spPr bwMode="auto">
          <a:xfrm>
            <a:off x="6970713" y="2924175"/>
            <a:ext cx="71437"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a:t>
            </a:r>
            <a:endParaRPr lang="en-US" altLang="en-US" sz="1300" b="1"/>
          </a:p>
        </p:txBody>
      </p:sp>
      <p:sp>
        <p:nvSpPr>
          <p:cNvPr id="657433" name="Rectangle 25">
            <a:extLst>
              <a:ext uri="{FF2B5EF4-FFF2-40B4-BE49-F238E27FC236}">
                <a16:creationId xmlns:a16="http://schemas.microsoft.com/office/drawing/2014/main" id="{C0E42BE8-64ED-D284-7C52-96E5C254F8AE}"/>
              </a:ext>
            </a:extLst>
          </p:cNvPr>
          <p:cNvSpPr>
            <a:spLocks noChangeArrowheads="1"/>
          </p:cNvSpPr>
          <p:nvPr/>
        </p:nvSpPr>
        <p:spPr bwMode="auto">
          <a:xfrm>
            <a:off x="7700963" y="2924175"/>
            <a:ext cx="825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S</a:t>
            </a:r>
            <a:endParaRPr lang="en-US" altLang="en-US" sz="1300" b="1"/>
          </a:p>
        </p:txBody>
      </p:sp>
      <p:sp>
        <p:nvSpPr>
          <p:cNvPr id="657434" name="Rectangle 26">
            <a:extLst>
              <a:ext uri="{FF2B5EF4-FFF2-40B4-BE49-F238E27FC236}">
                <a16:creationId xmlns:a16="http://schemas.microsoft.com/office/drawing/2014/main" id="{111642F6-3973-B03D-E9DD-5359026DFF03}"/>
              </a:ext>
            </a:extLst>
          </p:cNvPr>
          <p:cNvSpPr>
            <a:spLocks noChangeArrowheads="1"/>
          </p:cNvSpPr>
          <p:nvPr/>
        </p:nvSpPr>
        <p:spPr bwMode="auto">
          <a:xfrm>
            <a:off x="8488363" y="2924175"/>
            <a:ext cx="84137"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S</a:t>
            </a:r>
            <a:endParaRPr lang="en-US" altLang="en-US" sz="1300" b="1"/>
          </a:p>
        </p:txBody>
      </p:sp>
      <p:sp>
        <p:nvSpPr>
          <p:cNvPr id="657435" name="Rectangle 27">
            <a:extLst>
              <a:ext uri="{FF2B5EF4-FFF2-40B4-BE49-F238E27FC236}">
                <a16:creationId xmlns:a16="http://schemas.microsoft.com/office/drawing/2014/main" id="{4E052B8E-0DF9-9F21-2B58-C12B61007552}"/>
              </a:ext>
            </a:extLst>
          </p:cNvPr>
          <p:cNvSpPr>
            <a:spLocks noChangeArrowheads="1"/>
          </p:cNvSpPr>
          <p:nvPr/>
        </p:nvSpPr>
        <p:spPr bwMode="auto">
          <a:xfrm>
            <a:off x="2933700" y="3086100"/>
            <a:ext cx="25082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Minimizes wait times for issues not related to </a:t>
            </a:r>
            <a:endParaRPr lang="en-US" altLang="en-US" sz="1300" b="1"/>
          </a:p>
        </p:txBody>
      </p:sp>
      <p:sp>
        <p:nvSpPr>
          <p:cNvPr id="657436" name="Rectangle 28">
            <a:extLst>
              <a:ext uri="{FF2B5EF4-FFF2-40B4-BE49-F238E27FC236}">
                <a16:creationId xmlns:a16="http://schemas.microsoft.com/office/drawing/2014/main" id="{79FFD7A3-C150-639E-E93B-BB78ADED9389}"/>
              </a:ext>
            </a:extLst>
          </p:cNvPr>
          <p:cNvSpPr>
            <a:spLocks noChangeArrowheads="1"/>
          </p:cNvSpPr>
          <p:nvPr/>
        </p:nvSpPr>
        <p:spPr bwMode="auto">
          <a:xfrm>
            <a:off x="2933700" y="3248025"/>
            <a:ext cx="465138"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check-in</a:t>
            </a:r>
            <a:endParaRPr lang="en-US" altLang="en-US" sz="1300" b="1"/>
          </a:p>
        </p:txBody>
      </p:sp>
      <p:sp>
        <p:nvSpPr>
          <p:cNvPr id="657437" name="Rectangle 29">
            <a:extLst>
              <a:ext uri="{FF2B5EF4-FFF2-40B4-BE49-F238E27FC236}">
                <a16:creationId xmlns:a16="http://schemas.microsoft.com/office/drawing/2014/main" id="{C0B3EE17-8080-DC20-D5E7-C05FE1FC71D4}"/>
              </a:ext>
            </a:extLst>
          </p:cNvPr>
          <p:cNvSpPr>
            <a:spLocks noChangeArrowheads="1"/>
          </p:cNvSpPr>
          <p:nvPr/>
        </p:nvSpPr>
        <p:spPr bwMode="auto">
          <a:xfrm>
            <a:off x="5738813" y="3248025"/>
            <a:ext cx="6826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5</a:t>
            </a:r>
            <a:endParaRPr lang="en-US" altLang="en-US" sz="1300" b="1"/>
          </a:p>
        </p:txBody>
      </p:sp>
      <p:sp>
        <p:nvSpPr>
          <p:cNvPr id="657438" name="Rectangle 30">
            <a:extLst>
              <a:ext uri="{FF2B5EF4-FFF2-40B4-BE49-F238E27FC236}">
                <a16:creationId xmlns:a16="http://schemas.microsoft.com/office/drawing/2014/main" id="{4E1307D9-0AF9-5EE9-2B7F-7D5760271622}"/>
              </a:ext>
            </a:extLst>
          </p:cNvPr>
          <p:cNvSpPr>
            <a:spLocks noChangeArrowheads="1"/>
          </p:cNvSpPr>
          <p:nvPr/>
        </p:nvSpPr>
        <p:spPr bwMode="auto">
          <a:xfrm>
            <a:off x="6294438" y="3248025"/>
            <a:ext cx="77787"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T</a:t>
            </a:r>
            <a:endParaRPr lang="en-US" altLang="en-US" sz="1300" b="1"/>
          </a:p>
        </p:txBody>
      </p:sp>
      <p:sp>
        <p:nvSpPr>
          <p:cNvPr id="657439" name="Rectangle 31">
            <a:extLst>
              <a:ext uri="{FF2B5EF4-FFF2-40B4-BE49-F238E27FC236}">
                <a16:creationId xmlns:a16="http://schemas.microsoft.com/office/drawing/2014/main" id="{F2FE2ABF-CA82-61F4-BEAC-5345128CCC5B}"/>
              </a:ext>
            </a:extLst>
          </p:cNvPr>
          <p:cNvSpPr>
            <a:spLocks noChangeArrowheads="1"/>
          </p:cNvSpPr>
          <p:nvPr/>
        </p:nvSpPr>
        <p:spPr bwMode="auto">
          <a:xfrm>
            <a:off x="6970713" y="3248025"/>
            <a:ext cx="71437"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a:t>
            </a:r>
            <a:endParaRPr lang="en-US" altLang="en-US" sz="1300" b="1"/>
          </a:p>
        </p:txBody>
      </p:sp>
      <p:sp>
        <p:nvSpPr>
          <p:cNvPr id="657440" name="Rectangle 32">
            <a:extLst>
              <a:ext uri="{FF2B5EF4-FFF2-40B4-BE49-F238E27FC236}">
                <a16:creationId xmlns:a16="http://schemas.microsoft.com/office/drawing/2014/main" id="{45FB7CF3-CF8C-A33B-C8A3-ADB37B17C024}"/>
              </a:ext>
            </a:extLst>
          </p:cNvPr>
          <p:cNvSpPr>
            <a:spLocks noChangeArrowheads="1"/>
          </p:cNvSpPr>
          <p:nvPr/>
        </p:nvSpPr>
        <p:spPr bwMode="auto">
          <a:xfrm>
            <a:off x="7700963" y="3248025"/>
            <a:ext cx="7461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a:t>
            </a:r>
            <a:endParaRPr lang="en-US" altLang="en-US" sz="1300" b="1"/>
          </a:p>
        </p:txBody>
      </p:sp>
      <p:sp>
        <p:nvSpPr>
          <p:cNvPr id="657441" name="Rectangle 33">
            <a:extLst>
              <a:ext uri="{FF2B5EF4-FFF2-40B4-BE49-F238E27FC236}">
                <a16:creationId xmlns:a16="http://schemas.microsoft.com/office/drawing/2014/main" id="{32F5BFED-46A4-D9DB-ACB8-3073884912A3}"/>
              </a:ext>
            </a:extLst>
          </p:cNvPr>
          <p:cNvSpPr>
            <a:spLocks noChangeArrowheads="1"/>
          </p:cNvSpPr>
          <p:nvPr/>
        </p:nvSpPr>
        <p:spPr bwMode="auto">
          <a:xfrm>
            <a:off x="8499475" y="3248025"/>
            <a:ext cx="4127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a:t>
            </a:r>
            <a:endParaRPr lang="en-US" altLang="en-US" sz="1300" b="1"/>
          </a:p>
        </p:txBody>
      </p:sp>
      <p:sp>
        <p:nvSpPr>
          <p:cNvPr id="657442" name="Rectangle 34">
            <a:extLst>
              <a:ext uri="{FF2B5EF4-FFF2-40B4-BE49-F238E27FC236}">
                <a16:creationId xmlns:a16="http://schemas.microsoft.com/office/drawing/2014/main" id="{0849359F-D095-D5DE-6FBB-CD0B1D3DB68B}"/>
              </a:ext>
            </a:extLst>
          </p:cNvPr>
          <p:cNvSpPr>
            <a:spLocks noChangeArrowheads="1"/>
          </p:cNvSpPr>
          <p:nvPr/>
        </p:nvSpPr>
        <p:spPr bwMode="auto">
          <a:xfrm>
            <a:off x="2933700" y="3409950"/>
            <a:ext cx="1731963" cy="13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Ease of guiding guests to gates</a:t>
            </a:r>
            <a:endParaRPr lang="en-US" altLang="en-US" sz="1300" b="1"/>
          </a:p>
        </p:txBody>
      </p:sp>
      <p:sp>
        <p:nvSpPr>
          <p:cNvPr id="657443" name="Rectangle 35">
            <a:extLst>
              <a:ext uri="{FF2B5EF4-FFF2-40B4-BE49-F238E27FC236}">
                <a16:creationId xmlns:a16="http://schemas.microsoft.com/office/drawing/2014/main" id="{EED312FD-DB35-6B9C-4467-0EBE0F439DDC}"/>
              </a:ext>
            </a:extLst>
          </p:cNvPr>
          <p:cNvSpPr>
            <a:spLocks noChangeArrowheads="1"/>
          </p:cNvSpPr>
          <p:nvPr/>
        </p:nvSpPr>
        <p:spPr bwMode="auto">
          <a:xfrm>
            <a:off x="5738813" y="3409950"/>
            <a:ext cx="6826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5</a:t>
            </a:r>
            <a:endParaRPr lang="en-US" altLang="en-US" sz="1300" b="1"/>
          </a:p>
        </p:txBody>
      </p:sp>
      <p:sp>
        <p:nvSpPr>
          <p:cNvPr id="657444" name="Rectangle 36">
            <a:extLst>
              <a:ext uri="{FF2B5EF4-FFF2-40B4-BE49-F238E27FC236}">
                <a16:creationId xmlns:a16="http://schemas.microsoft.com/office/drawing/2014/main" id="{16DC1D26-D9AD-BD53-847C-738A4D7A03A4}"/>
              </a:ext>
            </a:extLst>
          </p:cNvPr>
          <p:cNvSpPr>
            <a:spLocks noChangeArrowheads="1"/>
          </p:cNvSpPr>
          <p:nvPr/>
        </p:nvSpPr>
        <p:spPr bwMode="auto">
          <a:xfrm>
            <a:off x="6294438" y="3409950"/>
            <a:ext cx="90487"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U</a:t>
            </a:r>
            <a:endParaRPr lang="en-US" altLang="en-US" sz="1300" b="1"/>
          </a:p>
        </p:txBody>
      </p:sp>
      <p:sp>
        <p:nvSpPr>
          <p:cNvPr id="657445" name="Rectangle 37">
            <a:extLst>
              <a:ext uri="{FF2B5EF4-FFF2-40B4-BE49-F238E27FC236}">
                <a16:creationId xmlns:a16="http://schemas.microsoft.com/office/drawing/2014/main" id="{FA67ED09-0595-8212-A88C-2F9032F2FF65}"/>
              </a:ext>
            </a:extLst>
          </p:cNvPr>
          <p:cNvSpPr>
            <a:spLocks noChangeArrowheads="1"/>
          </p:cNvSpPr>
          <p:nvPr/>
        </p:nvSpPr>
        <p:spPr bwMode="auto">
          <a:xfrm>
            <a:off x="6970713" y="3409950"/>
            <a:ext cx="71437"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a:t>
            </a:r>
            <a:endParaRPr lang="en-US" altLang="en-US" sz="1300" b="1"/>
          </a:p>
        </p:txBody>
      </p:sp>
      <p:sp>
        <p:nvSpPr>
          <p:cNvPr id="657446" name="Rectangle 38">
            <a:extLst>
              <a:ext uri="{FF2B5EF4-FFF2-40B4-BE49-F238E27FC236}">
                <a16:creationId xmlns:a16="http://schemas.microsoft.com/office/drawing/2014/main" id="{B860233F-1D8B-5306-AC18-8461748CC884}"/>
              </a:ext>
            </a:extLst>
          </p:cNvPr>
          <p:cNvSpPr>
            <a:spLocks noChangeArrowheads="1"/>
          </p:cNvSpPr>
          <p:nvPr/>
        </p:nvSpPr>
        <p:spPr bwMode="auto">
          <a:xfrm>
            <a:off x="7700963" y="3409950"/>
            <a:ext cx="7461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a:t>
            </a:r>
            <a:endParaRPr lang="en-US" altLang="en-US" sz="1300" b="1"/>
          </a:p>
        </p:txBody>
      </p:sp>
      <p:sp>
        <p:nvSpPr>
          <p:cNvPr id="657447" name="Rectangle 39">
            <a:extLst>
              <a:ext uri="{FF2B5EF4-FFF2-40B4-BE49-F238E27FC236}">
                <a16:creationId xmlns:a16="http://schemas.microsoft.com/office/drawing/2014/main" id="{EB49896A-F46C-0008-E069-D14E594D0DDD}"/>
              </a:ext>
            </a:extLst>
          </p:cNvPr>
          <p:cNvSpPr>
            <a:spLocks noChangeArrowheads="1"/>
          </p:cNvSpPr>
          <p:nvPr/>
        </p:nvSpPr>
        <p:spPr bwMode="auto">
          <a:xfrm>
            <a:off x="8499475" y="3409950"/>
            <a:ext cx="730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a:t>
            </a:r>
            <a:endParaRPr lang="en-US" altLang="en-US" sz="1300" b="1"/>
          </a:p>
        </p:txBody>
      </p:sp>
      <p:sp>
        <p:nvSpPr>
          <p:cNvPr id="657448" name="Rectangle 40">
            <a:extLst>
              <a:ext uri="{FF2B5EF4-FFF2-40B4-BE49-F238E27FC236}">
                <a16:creationId xmlns:a16="http://schemas.microsoft.com/office/drawing/2014/main" id="{1553669C-FA8A-30C1-99EA-5D43F33D6510}"/>
              </a:ext>
            </a:extLst>
          </p:cNvPr>
          <p:cNvSpPr>
            <a:spLocks noChangeArrowheads="1"/>
          </p:cNvSpPr>
          <p:nvPr/>
        </p:nvSpPr>
        <p:spPr bwMode="auto">
          <a:xfrm>
            <a:off x="2933700" y="3571875"/>
            <a:ext cx="1177925" cy="13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Time to receive ticket</a:t>
            </a:r>
            <a:endParaRPr lang="en-US" altLang="en-US" sz="1300" b="1"/>
          </a:p>
        </p:txBody>
      </p:sp>
      <p:sp>
        <p:nvSpPr>
          <p:cNvPr id="657449" name="Rectangle 41">
            <a:extLst>
              <a:ext uri="{FF2B5EF4-FFF2-40B4-BE49-F238E27FC236}">
                <a16:creationId xmlns:a16="http://schemas.microsoft.com/office/drawing/2014/main" id="{F85F900A-5EAB-BE46-D77B-71F70B6C8D05}"/>
              </a:ext>
            </a:extLst>
          </p:cNvPr>
          <p:cNvSpPr>
            <a:spLocks noChangeArrowheads="1"/>
          </p:cNvSpPr>
          <p:nvPr/>
        </p:nvSpPr>
        <p:spPr bwMode="auto">
          <a:xfrm>
            <a:off x="5738813" y="3571875"/>
            <a:ext cx="6826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5</a:t>
            </a:r>
            <a:endParaRPr lang="en-US" altLang="en-US" sz="1300" b="1"/>
          </a:p>
        </p:txBody>
      </p:sp>
      <p:sp>
        <p:nvSpPr>
          <p:cNvPr id="657450" name="Rectangle 42">
            <a:extLst>
              <a:ext uri="{FF2B5EF4-FFF2-40B4-BE49-F238E27FC236}">
                <a16:creationId xmlns:a16="http://schemas.microsoft.com/office/drawing/2014/main" id="{031698B6-5BE3-8C8A-E88A-5E214DF25F55}"/>
              </a:ext>
            </a:extLst>
          </p:cNvPr>
          <p:cNvSpPr>
            <a:spLocks noChangeArrowheads="1"/>
          </p:cNvSpPr>
          <p:nvPr/>
        </p:nvSpPr>
        <p:spPr bwMode="auto">
          <a:xfrm>
            <a:off x="6294438" y="3571875"/>
            <a:ext cx="10477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M</a:t>
            </a:r>
            <a:endParaRPr lang="en-US" altLang="en-US" sz="1300" b="1"/>
          </a:p>
        </p:txBody>
      </p:sp>
      <p:sp>
        <p:nvSpPr>
          <p:cNvPr id="657451" name="Rectangle 43">
            <a:extLst>
              <a:ext uri="{FF2B5EF4-FFF2-40B4-BE49-F238E27FC236}">
                <a16:creationId xmlns:a16="http://schemas.microsoft.com/office/drawing/2014/main" id="{1985CC1D-BAD1-3F73-91F8-0756A1302481}"/>
              </a:ext>
            </a:extLst>
          </p:cNvPr>
          <p:cNvSpPr>
            <a:spLocks noChangeArrowheads="1"/>
          </p:cNvSpPr>
          <p:nvPr/>
        </p:nvSpPr>
        <p:spPr bwMode="auto">
          <a:xfrm>
            <a:off x="6970713" y="3571875"/>
            <a:ext cx="71437"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a:t>
            </a:r>
            <a:endParaRPr lang="en-US" altLang="en-US" sz="1300" b="1"/>
          </a:p>
        </p:txBody>
      </p:sp>
      <p:sp>
        <p:nvSpPr>
          <p:cNvPr id="657452" name="Rectangle 44">
            <a:extLst>
              <a:ext uri="{FF2B5EF4-FFF2-40B4-BE49-F238E27FC236}">
                <a16:creationId xmlns:a16="http://schemas.microsoft.com/office/drawing/2014/main" id="{22E8B92F-DB9D-9B8E-447B-FEBB420267FA}"/>
              </a:ext>
            </a:extLst>
          </p:cNvPr>
          <p:cNvSpPr>
            <a:spLocks noChangeArrowheads="1"/>
          </p:cNvSpPr>
          <p:nvPr/>
        </p:nvSpPr>
        <p:spPr bwMode="auto">
          <a:xfrm>
            <a:off x="7700963" y="3571875"/>
            <a:ext cx="7461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a:t>
            </a:r>
            <a:endParaRPr lang="en-US" altLang="en-US" sz="1300" b="1"/>
          </a:p>
        </p:txBody>
      </p:sp>
      <p:sp>
        <p:nvSpPr>
          <p:cNvPr id="657453" name="Rectangle 45">
            <a:extLst>
              <a:ext uri="{FF2B5EF4-FFF2-40B4-BE49-F238E27FC236}">
                <a16:creationId xmlns:a16="http://schemas.microsoft.com/office/drawing/2014/main" id="{D8237ABD-FE35-2C88-42B5-4024BB79991C}"/>
              </a:ext>
            </a:extLst>
          </p:cNvPr>
          <p:cNvSpPr>
            <a:spLocks noChangeArrowheads="1"/>
          </p:cNvSpPr>
          <p:nvPr/>
        </p:nvSpPr>
        <p:spPr bwMode="auto">
          <a:xfrm>
            <a:off x="8499475" y="3571875"/>
            <a:ext cx="825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S</a:t>
            </a:r>
            <a:endParaRPr lang="en-US" altLang="en-US" sz="1300" b="1"/>
          </a:p>
        </p:txBody>
      </p:sp>
      <p:sp>
        <p:nvSpPr>
          <p:cNvPr id="657454" name="Rectangle 46">
            <a:extLst>
              <a:ext uri="{FF2B5EF4-FFF2-40B4-BE49-F238E27FC236}">
                <a16:creationId xmlns:a16="http://schemas.microsoft.com/office/drawing/2014/main" id="{02E89DE4-532A-E687-40F3-4DA9906BC587}"/>
              </a:ext>
            </a:extLst>
          </p:cNvPr>
          <p:cNvSpPr>
            <a:spLocks noChangeArrowheads="1"/>
          </p:cNvSpPr>
          <p:nvPr/>
        </p:nvSpPr>
        <p:spPr bwMode="auto">
          <a:xfrm>
            <a:off x="2933700" y="3735388"/>
            <a:ext cx="1927225" cy="13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Minimize errors in seat assignment</a:t>
            </a:r>
            <a:endParaRPr lang="en-US" altLang="en-US" sz="1300" b="1"/>
          </a:p>
        </p:txBody>
      </p:sp>
      <p:sp>
        <p:nvSpPr>
          <p:cNvPr id="657455" name="Rectangle 47">
            <a:extLst>
              <a:ext uri="{FF2B5EF4-FFF2-40B4-BE49-F238E27FC236}">
                <a16:creationId xmlns:a16="http://schemas.microsoft.com/office/drawing/2014/main" id="{A4998BC6-539D-8015-7155-A7606E78EB20}"/>
              </a:ext>
            </a:extLst>
          </p:cNvPr>
          <p:cNvSpPr>
            <a:spLocks noChangeArrowheads="1"/>
          </p:cNvSpPr>
          <p:nvPr/>
        </p:nvSpPr>
        <p:spPr bwMode="auto">
          <a:xfrm>
            <a:off x="5738813" y="3735388"/>
            <a:ext cx="6826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5</a:t>
            </a:r>
            <a:endParaRPr lang="en-US" altLang="en-US" sz="1300" b="1"/>
          </a:p>
        </p:txBody>
      </p:sp>
      <p:sp>
        <p:nvSpPr>
          <p:cNvPr id="657456" name="Rectangle 48">
            <a:extLst>
              <a:ext uri="{FF2B5EF4-FFF2-40B4-BE49-F238E27FC236}">
                <a16:creationId xmlns:a16="http://schemas.microsoft.com/office/drawing/2014/main" id="{3080E1AA-08D0-D1DF-153D-3D35D56B36A6}"/>
              </a:ext>
            </a:extLst>
          </p:cNvPr>
          <p:cNvSpPr>
            <a:spLocks noChangeArrowheads="1"/>
          </p:cNvSpPr>
          <p:nvPr/>
        </p:nvSpPr>
        <p:spPr bwMode="auto">
          <a:xfrm>
            <a:off x="6970713" y="3735388"/>
            <a:ext cx="71437"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a:t>
            </a:r>
            <a:endParaRPr lang="en-US" altLang="en-US" sz="1300" b="1"/>
          </a:p>
        </p:txBody>
      </p:sp>
      <p:sp>
        <p:nvSpPr>
          <p:cNvPr id="657457" name="Rectangle 49">
            <a:extLst>
              <a:ext uri="{FF2B5EF4-FFF2-40B4-BE49-F238E27FC236}">
                <a16:creationId xmlns:a16="http://schemas.microsoft.com/office/drawing/2014/main" id="{505399D6-3E9E-B840-3A16-554D9C9292B4}"/>
              </a:ext>
            </a:extLst>
          </p:cNvPr>
          <p:cNvSpPr>
            <a:spLocks noChangeArrowheads="1"/>
          </p:cNvSpPr>
          <p:nvPr/>
        </p:nvSpPr>
        <p:spPr bwMode="auto">
          <a:xfrm>
            <a:off x="7700963" y="3735388"/>
            <a:ext cx="7461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a:t>
            </a:r>
            <a:endParaRPr lang="en-US" altLang="en-US" sz="1300" b="1"/>
          </a:p>
        </p:txBody>
      </p:sp>
      <p:sp>
        <p:nvSpPr>
          <p:cNvPr id="657458" name="Rectangle 50">
            <a:extLst>
              <a:ext uri="{FF2B5EF4-FFF2-40B4-BE49-F238E27FC236}">
                <a16:creationId xmlns:a16="http://schemas.microsoft.com/office/drawing/2014/main" id="{686C74DE-4F01-C7F5-1451-EFA76DDA4AD2}"/>
              </a:ext>
            </a:extLst>
          </p:cNvPr>
          <p:cNvSpPr>
            <a:spLocks noChangeArrowheads="1"/>
          </p:cNvSpPr>
          <p:nvPr/>
        </p:nvSpPr>
        <p:spPr bwMode="auto">
          <a:xfrm>
            <a:off x="8499475" y="3735388"/>
            <a:ext cx="825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S</a:t>
            </a:r>
            <a:endParaRPr lang="en-US" altLang="en-US" sz="1300" b="1"/>
          </a:p>
        </p:txBody>
      </p:sp>
      <p:sp>
        <p:nvSpPr>
          <p:cNvPr id="657459" name="Rectangle 51">
            <a:extLst>
              <a:ext uri="{FF2B5EF4-FFF2-40B4-BE49-F238E27FC236}">
                <a16:creationId xmlns:a16="http://schemas.microsoft.com/office/drawing/2014/main" id="{E84ECF15-14A1-F8C1-C87A-04BD76F5C729}"/>
              </a:ext>
            </a:extLst>
          </p:cNvPr>
          <p:cNvSpPr>
            <a:spLocks noChangeArrowheads="1"/>
          </p:cNvSpPr>
          <p:nvPr/>
        </p:nvSpPr>
        <p:spPr bwMode="auto">
          <a:xfrm>
            <a:off x="2933700" y="3897313"/>
            <a:ext cx="2257425" cy="13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Allows for efficient (variable) allocation of</a:t>
            </a:r>
            <a:endParaRPr lang="en-US" altLang="en-US" sz="1300" b="1"/>
          </a:p>
        </p:txBody>
      </p:sp>
      <p:sp>
        <p:nvSpPr>
          <p:cNvPr id="657460" name="Rectangle 52">
            <a:extLst>
              <a:ext uri="{FF2B5EF4-FFF2-40B4-BE49-F238E27FC236}">
                <a16:creationId xmlns:a16="http://schemas.microsoft.com/office/drawing/2014/main" id="{39F6C4AF-0014-3F6A-02C0-A9B553C5A4AA}"/>
              </a:ext>
            </a:extLst>
          </p:cNvPr>
          <p:cNvSpPr>
            <a:spLocks noChangeArrowheads="1"/>
          </p:cNvSpPr>
          <p:nvPr/>
        </p:nvSpPr>
        <p:spPr bwMode="auto">
          <a:xfrm>
            <a:off x="2933700" y="4059238"/>
            <a:ext cx="2452688" cy="13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staff (VA time) to minimize passen. wait time</a:t>
            </a:r>
            <a:endParaRPr lang="en-US" altLang="en-US" sz="1300" b="1"/>
          </a:p>
        </p:txBody>
      </p:sp>
      <p:sp>
        <p:nvSpPr>
          <p:cNvPr id="657461" name="Rectangle 53">
            <a:extLst>
              <a:ext uri="{FF2B5EF4-FFF2-40B4-BE49-F238E27FC236}">
                <a16:creationId xmlns:a16="http://schemas.microsoft.com/office/drawing/2014/main" id="{980C12B1-395F-C4AD-1DC5-4C8586A609F6}"/>
              </a:ext>
            </a:extLst>
          </p:cNvPr>
          <p:cNvSpPr>
            <a:spLocks noChangeArrowheads="1"/>
          </p:cNvSpPr>
          <p:nvPr/>
        </p:nvSpPr>
        <p:spPr bwMode="auto">
          <a:xfrm>
            <a:off x="5738813" y="4059238"/>
            <a:ext cx="6826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4</a:t>
            </a:r>
            <a:endParaRPr lang="en-US" altLang="en-US" sz="1300" b="1"/>
          </a:p>
        </p:txBody>
      </p:sp>
      <p:sp>
        <p:nvSpPr>
          <p:cNvPr id="657462" name="Rectangle 54">
            <a:extLst>
              <a:ext uri="{FF2B5EF4-FFF2-40B4-BE49-F238E27FC236}">
                <a16:creationId xmlns:a16="http://schemas.microsoft.com/office/drawing/2014/main" id="{96583167-F1DD-0D6E-85B5-84E7ABE2AEAC}"/>
              </a:ext>
            </a:extLst>
          </p:cNvPr>
          <p:cNvSpPr>
            <a:spLocks noChangeArrowheads="1"/>
          </p:cNvSpPr>
          <p:nvPr/>
        </p:nvSpPr>
        <p:spPr bwMode="auto">
          <a:xfrm>
            <a:off x="6970713" y="4059238"/>
            <a:ext cx="71437"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a:t>
            </a:r>
            <a:endParaRPr lang="en-US" altLang="en-US" sz="1300" b="1"/>
          </a:p>
        </p:txBody>
      </p:sp>
      <p:sp>
        <p:nvSpPr>
          <p:cNvPr id="657463" name="Rectangle 55">
            <a:extLst>
              <a:ext uri="{FF2B5EF4-FFF2-40B4-BE49-F238E27FC236}">
                <a16:creationId xmlns:a16="http://schemas.microsoft.com/office/drawing/2014/main" id="{2DBA764D-EB4A-9881-BCA4-4FCF598CCF09}"/>
              </a:ext>
            </a:extLst>
          </p:cNvPr>
          <p:cNvSpPr>
            <a:spLocks noChangeArrowheads="1"/>
          </p:cNvSpPr>
          <p:nvPr/>
        </p:nvSpPr>
        <p:spPr bwMode="auto">
          <a:xfrm>
            <a:off x="7700963" y="4059238"/>
            <a:ext cx="825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S</a:t>
            </a:r>
            <a:endParaRPr lang="en-US" altLang="en-US" sz="1300" b="1"/>
          </a:p>
        </p:txBody>
      </p:sp>
      <p:sp>
        <p:nvSpPr>
          <p:cNvPr id="657464" name="Rectangle 56">
            <a:extLst>
              <a:ext uri="{FF2B5EF4-FFF2-40B4-BE49-F238E27FC236}">
                <a16:creationId xmlns:a16="http://schemas.microsoft.com/office/drawing/2014/main" id="{8C1F56F0-749C-09F5-48A3-15383B00B17A}"/>
              </a:ext>
            </a:extLst>
          </p:cNvPr>
          <p:cNvSpPr>
            <a:spLocks noChangeArrowheads="1"/>
          </p:cNvSpPr>
          <p:nvPr/>
        </p:nvSpPr>
        <p:spPr bwMode="auto">
          <a:xfrm>
            <a:off x="8488363" y="4059238"/>
            <a:ext cx="84137"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S</a:t>
            </a:r>
            <a:endParaRPr lang="en-US" altLang="en-US" sz="1300" b="1"/>
          </a:p>
        </p:txBody>
      </p:sp>
      <p:sp>
        <p:nvSpPr>
          <p:cNvPr id="657465" name="Rectangle 57">
            <a:extLst>
              <a:ext uri="{FF2B5EF4-FFF2-40B4-BE49-F238E27FC236}">
                <a16:creationId xmlns:a16="http://schemas.microsoft.com/office/drawing/2014/main" id="{CF4F2CD5-2BBD-9C99-D6AC-6DD1DB82D657}"/>
              </a:ext>
            </a:extLst>
          </p:cNvPr>
          <p:cNvSpPr>
            <a:spLocks noChangeArrowheads="1"/>
          </p:cNvSpPr>
          <p:nvPr/>
        </p:nvSpPr>
        <p:spPr bwMode="auto">
          <a:xfrm>
            <a:off x="2933700" y="4221163"/>
            <a:ext cx="2001838"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Minimize time to final build complete</a:t>
            </a:r>
            <a:endParaRPr lang="en-US" altLang="en-US" sz="1300" b="1"/>
          </a:p>
        </p:txBody>
      </p:sp>
      <p:sp>
        <p:nvSpPr>
          <p:cNvPr id="657466" name="Rectangle 58">
            <a:extLst>
              <a:ext uri="{FF2B5EF4-FFF2-40B4-BE49-F238E27FC236}">
                <a16:creationId xmlns:a16="http://schemas.microsoft.com/office/drawing/2014/main" id="{E134F9FC-39E2-38FC-C57E-69458F479611}"/>
              </a:ext>
            </a:extLst>
          </p:cNvPr>
          <p:cNvSpPr>
            <a:spLocks noChangeArrowheads="1"/>
          </p:cNvSpPr>
          <p:nvPr/>
        </p:nvSpPr>
        <p:spPr bwMode="auto">
          <a:xfrm>
            <a:off x="5738813" y="4221163"/>
            <a:ext cx="6826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4</a:t>
            </a:r>
            <a:endParaRPr lang="en-US" altLang="en-US" sz="1300" b="1"/>
          </a:p>
        </p:txBody>
      </p:sp>
      <p:sp>
        <p:nvSpPr>
          <p:cNvPr id="657467" name="Rectangle 59">
            <a:extLst>
              <a:ext uri="{FF2B5EF4-FFF2-40B4-BE49-F238E27FC236}">
                <a16:creationId xmlns:a16="http://schemas.microsoft.com/office/drawing/2014/main" id="{9D73F71F-0329-A661-E56F-098708B5832F}"/>
              </a:ext>
            </a:extLst>
          </p:cNvPr>
          <p:cNvSpPr>
            <a:spLocks noChangeArrowheads="1"/>
          </p:cNvSpPr>
          <p:nvPr/>
        </p:nvSpPr>
        <p:spPr bwMode="auto">
          <a:xfrm>
            <a:off x="6970713" y="4221163"/>
            <a:ext cx="71437"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a:t>
            </a:r>
            <a:endParaRPr lang="en-US" altLang="en-US" sz="1300" b="1"/>
          </a:p>
        </p:txBody>
      </p:sp>
      <p:sp>
        <p:nvSpPr>
          <p:cNvPr id="657468" name="Rectangle 60">
            <a:extLst>
              <a:ext uri="{FF2B5EF4-FFF2-40B4-BE49-F238E27FC236}">
                <a16:creationId xmlns:a16="http://schemas.microsoft.com/office/drawing/2014/main" id="{4EEBE155-314E-D787-353F-6BCF789097AC}"/>
              </a:ext>
            </a:extLst>
          </p:cNvPr>
          <p:cNvSpPr>
            <a:spLocks noChangeArrowheads="1"/>
          </p:cNvSpPr>
          <p:nvPr/>
        </p:nvSpPr>
        <p:spPr bwMode="auto">
          <a:xfrm>
            <a:off x="7700963" y="4221163"/>
            <a:ext cx="7461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a:t>
            </a:r>
            <a:endParaRPr lang="en-US" altLang="en-US" sz="1300" b="1"/>
          </a:p>
        </p:txBody>
      </p:sp>
      <p:sp>
        <p:nvSpPr>
          <p:cNvPr id="657469" name="Rectangle 61">
            <a:extLst>
              <a:ext uri="{FF2B5EF4-FFF2-40B4-BE49-F238E27FC236}">
                <a16:creationId xmlns:a16="http://schemas.microsoft.com/office/drawing/2014/main" id="{CEAFAA0D-E793-31B4-DC9D-FE18B4C25966}"/>
              </a:ext>
            </a:extLst>
          </p:cNvPr>
          <p:cNvSpPr>
            <a:spLocks noChangeArrowheads="1"/>
          </p:cNvSpPr>
          <p:nvPr/>
        </p:nvSpPr>
        <p:spPr bwMode="auto">
          <a:xfrm>
            <a:off x="8518525" y="4221163"/>
            <a:ext cx="4127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a:t>
            </a:r>
            <a:endParaRPr lang="en-US" altLang="en-US" sz="1300" b="1"/>
          </a:p>
        </p:txBody>
      </p:sp>
      <p:sp>
        <p:nvSpPr>
          <p:cNvPr id="657470" name="Rectangle 62">
            <a:extLst>
              <a:ext uri="{FF2B5EF4-FFF2-40B4-BE49-F238E27FC236}">
                <a16:creationId xmlns:a16="http://schemas.microsoft.com/office/drawing/2014/main" id="{6F78BA5C-9E2C-5D84-D435-4450DC6BACB2}"/>
              </a:ext>
            </a:extLst>
          </p:cNvPr>
          <p:cNvSpPr>
            <a:spLocks noChangeArrowheads="1"/>
          </p:cNvSpPr>
          <p:nvPr/>
        </p:nvSpPr>
        <p:spPr bwMode="auto">
          <a:xfrm>
            <a:off x="2933700" y="4525963"/>
            <a:ext cx="16637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Minimizes cost of construction</a:t>
            </a:r>
            <a:endParaRPr lang="en-US" altLang="en-US" sz="1300" b="1"/>
          </a:p>
        </p:txBody>
      </p:sp>
      <p:sp>
        <p:nvSpPr>
          <p:cNvPr id="657471" name="Rectangle 63">
            <a:extLst>
              <a:ext uri="{FF2B5EF4-FFF2-40B4-BE49-F238E27FC236}">
                <a16:creationId xmlns:a16="http://schemas.microsoft.com/office/drawing/2014/main" id="{B46E6224-733A-E917-C27E-FA3D2C16265F}"/>
              </a:ext>
            </a:extLst>
          </p:cNvPr>
          <p:cNvSpPr>
            <a:spLocks noChangeArrowheads="1"/>
          </p:cNvSpPr>
          <p:nvPr/>
        </p:nvSpPr>
        <p:spPr bwMode="auto">
          <a:xfrm>
            <a:off x="5738813" y="4525963"/>
            <a:ext cx="6826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4</a:t>
            </a:r>
            <a:endParaRPr lang="en-US" altLang="en-US" sz="1300" b="1"/>
          </a:p>
        </p:txBody>
      </p:sp>
      <p:sp>
        <p:nvSpPr>
          <p:cNvPr id="657472" name="Rectangle 64">
            <a:extLst>
              <a:ext uri="{FF2B5EF4-FFF2-40B4-BE49-F238E27FC236}">
                <a16:creationId xmlns:a16="http://schemas.microsoft.com/office/drawing/2014/main" id="{9269F573-78E3-5C4B-88DD-8978A7C790AF}"/>
              </a:ext>
            </a:extLst>
          </p:cNvPr>
          <p:cNvSpPr>
            <a:spLocks noChangeArrowheads="1"/>
          </p:cNvSpPr>
          <p:nvPr/>
        </p:nvSpPr>
        <p:spPr bwMode="auto">
          <a:xfrm>
            <a:off x="6970713" y="4525963"/>
            <a:ext cx="71437"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a:t>
            </a:r>
            <a:endParaRPr lang="en-US" altLang="en-US" sz="1300" b="1"/>
          </a:p>
        </p:txBody>
      </p:sp>
      <p:sp>
        <p:nvSpPr>
          <p:cNvPr id="657473" name="Rectangle 65">
            <a:extLst>
              <a:ext uri="{FF2B5EF4-FFF2-40B4-BE49-F238E27FC236}">
                <a16:creationId xmlns:a16="http://schemas.microsoft.com/office/drawing/2014/main" id="{BE71D943-81FD-82A2-12ED-0BA125135695}"/>
              </a:ext>
            </a:extLst>
          </p:cNvPr>
          <p:cNvSpPr>
            <a:spLocks noChangeArrowheads="1"/>
          </p:cNvSpPr>
          <p:nvPr/>
        </p:nvSpPr>
        <p:spPr bwMode="auto">
          <a:xfrm>
            <a:off x="7700963" y="4525963"/>
            <a:ext cx="7461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a:t>
            </a:r>
            <a:endParaRPr lang="en-US" altLang="en-US" sz="1300" b="1"/>
          </a:p>
        </p:txBody>
      </p:sp>
      <p:sp>
        <p:nvSpPr>
          <p:cNvPr id="657474" name="Rectangle 66">
            <a:extLst>
              <a:ext uri="{FF2B5EF4-FFF2-40B4-BE49-F238E27FC236}">
                <a16:creationId xmlns:a16="http://schemas.microsoft.com/office/drawing/2014/main" id="{228E9953-D890-8A53-44E1-981B7239AA71}"/>
              </a:ext>
            </a:extLst>
          </p:cNvPr>
          <p:cNvSpPr>
            <a:spLocks noChangeArrowheads="1"/>
          </p:cNvSpPr>
          <p:nvPr/>
        </p:nvSpPr>
        <p:spPr bwMode="auto">
          <a:xfrm>
            <a:off x="8518525" y="4525963"/>
            <a:ext cx="4127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a:t>
            </a:r>
            <a:endParaRPr lang="en-US" altLang="en-US" sz="1300" b="1"/>
          </a:p>
        </p:txBody>
      </p:sp>
      <p:sp>
        <p:nvSpPr>
          <p:cNvPr id="657475" name="Rectangle 67">
            <a:extLst>
              <a:ext uri="{FF2B5EF4-FFF2-40B4-BE49-F238E27FC236}">
                <a16:creationId xmlns:a16="http://schemas.microsoft.com/office/drawing/2014/main" id="{F854E29E-838C-68BA-4038-CD34A0B96267}"/>
              </a:ext>
            </a:extLst>
          </p:cNvPr>
          <p:cNvSpPr>
            <a:spLocks noChangeArrowheads="1"/>
          </p:cNvSpPr>
          <p:nvPr/>
        </p:nvSpPr>
        <p:spPr bwMode="auto">
          <a:xfrm>
            <a:off x="2933700" y="4687888"/>
            <a:ext cx="906463"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Operational cost</a:t>
            </a:r>
            <a:endParaRPr lang="en-US" altLang="en-US" sz="1300" b="1"/>
          </a:p>
        </p:txBody>
      </p:sp>
      <p:sp>
        <p:nvSpPr>
          <p:cNvPr id="657476" name="Rectangle 68">
            <a:extLst>
              <a:ext uri="{FF2B5EF4-FFF2-40B4-BE49-F238E27FC236}">
                <a16:creationId xmlns:a16="http://schemas.microsoft.com/office/drawing/2014/main" id="{BC1EB31E-0E9E-2A45-EB2E-DC77D188495F}"/>
              </a:ext>
            </a:extLst>
          </p:cNvPr>
          <p:cNvSpPr>
            <a:spLocks noChangeArrowheads="1"/>
          </p:cNvSpPr>
          <p:nvPr/>
        </p:nvSpPr>
        <p:spPr bwMode="auto">
          <a:xfrm>
            <a:off x="5738813" y="4687888"/>
            <a:ext cx="6826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4</a:t>
            </a:r>
            <a:endParaRPr lang="en-US" altLang="en-US" sz="1300" b="1"/>
          </a:p>
        </p:txBody>
      </p:sp>
      <p:sp>
        <p:nvSpPr>
          <p:cNvPr id="657477" name="Rectangle 69">
            <a:extLst>
              <a:ext uri="{FF2B5EF4-FFF2-40B4-BE49-F238E27FC236}">
                <a16:creationId xmlns:a16="http://schemas.microsoft.com/office/drawing/2014/main" id="{4A4CD3FB-73C8-8AD4-D79B-FD73BA3C1D6A}"/>
              </a:ext>
            </a:extLst>
          </p:cNvPr>
          <p:cNvSpPr>
            <a:spLocks noChangeArrowheads="1"/>
          </p:cNvSpPr>
          <p:nvPr/>
        </p:nvSpPr>
        <p:spPr bwMode="auto">
          <a:xfrm>
            <a:off x="6989763" y="4687888"/>
            <a:ext cx="4127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a:t>
            </a:r>
            <a:endParaRPr lang="en-US" altLang="en-US" sz="1300" b="1"/>
          </a:p>
        </p:txBody>
      </p:sp>
      <p:sp>
        <p:nvSpPr>
          <p:cNvPr id="657478" name="Rectangle 70">
            <a:extLst>
              <a:ext uri="{FF2B5EF4-FFF2-40B4-BE49-F238E27FC236}">
                <a16:creationId xmlns:a16="http://schemas.microsoft.com/office/drawing/2014/main" id="{C822FD1A-85B7-669F-DB65-1C8736CAF9E0}"/>
              </a:ext>
            </a:extLst>
          </p:cNvPr>
          <p:cNvSpPr>
            <a:spLocks noChangeArrowheads="1"/>
          </p:cNvSpPr>
          <p:nvPr/>
        </p:nvSpPr>
        <p:spPr bwMode="auto">
          <a:xfrm>
            <a:off x="7720013" y="4687888"/>
            <a:ext cx="4286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a:t>
            </a:r>
            <a:endParaRPr lang="en-US" altLang="en-US" sz="1300" b="1"/>
          </a:p>
        </p:txBody>
      </p:sp>
      <p:sp>
        <p:nvSpPr>
          <p:cNvPr id="657479" name="Rectangle 71">
            <a:extLst>
              <a:ext uri="{FF2B5EF4-FFF2-40B4-BE49-F238E27FC236}">
                <a16:creationId xmlns:a16="http://schemas.microsoft.com/office/drawing/2014/main" id="{103485AF-8D0B-8E6D-A05C-ED64CC40104B}"/>
              </a:ext>
            </a:extLst>
          </p:cNvPr>
          <p:cNvSpPr>
            <a:spLocks noChangeArrowheads="1"/>
          </p:cNvSpPr>
          <p:nvPr/>
        </p:nvSpPr>
        <p:spPr bwMode="auto">
          <a:xfrm>
            <a:off x="8518525" y="4687888"/>
            <a:ext cx="4127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a:t>
            </a:r>
            <a:endParaRPr lang="en-US" altLang="en-US" sz="1300" b="1"/>
          </a:p>
        </p:txBody>
      </p:sp>
      <p:sp>
        <p:nvSpPr>
          <p:cNvPr id="657480" name="Rectangle 72">
            <a:extLst>
              <a:ext uri="{FF2B5EF4-FFF2-40B4-BE49-F238E27FC236}">
                <a16:creationId xmlns:a16="http://schemas.microsoft.com/office/drawing/2014/main" id="{4EC1AA0F-7E4C-6880-519D-ACBBD1696D7D}"/>
              </a:ext>
            </a:extLst>
          </p:cNvPr>
          <p:cNvSpPr>
            <a:spLocks noChangeArrowheads="1"/>
          </p:cNvSpPr>
          <p:nvPr/>
        </p:nvSpPr>
        <p:spPr bwMode="auto">
          <a:xfrm>
            <a:off x="2933700" y="4849813"/>
            <a:ext cx="17621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Uncluttered layout / appearance</a:t>
            </a:r>
            <a:endParaRPr lang="en-US" altLang="en-US" sz="1300" b="1"/>
          </a:p>
        </p:txBody>
      </p:sp>
      <p:sp>
        <p:nvSpPr>
          <p:cNvPr id="657481" name="Rectangle 73">
            <a:extLst>
              <a:ext uri="{FF2B5EF4-FFF2-40B4-BE49-F238E27FC236}">
                <a16:creationId xmlns:a16="http://schemas.microsoft.com/office/drawing/2014/main" id="{E13D11AE-3DBA-6562-E6E9-52BC96246074}"/>
              </a:ext>
            </a:extLst>
          </p:cNvPr>
          <p:cNvSpPr>
            <a:spLocks noChangeArrowheads="1"/>
          </p:cNvSpPr>
          <p:nvPr/>
        </p:nvSpPr>
        <p:spPr bwMode="auto">
          <a:xfrm>
            <a:off x="5738813" y="4849813"/>
            <a:ext cx="6826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3</a:t>
            </a:r>
            <a:endParaRPr lang="en-US" altLang="en-US" sz="1300" b="1"/>
          </a:p>
        </p:txBody>
      </p:sp>
      <p:sp>
        <p:nvSpPr>
          <p:cNvPr id="657482" name="Rectangle 74">
            <a:extLst>
              <a:ext uri="{FF2B5EF4-FFF2-40B4-BE49-F238E27FC236}">
                <a16:creationId xmlns:a16="http://schemas.microsoft.com/office/drawing/2014/main" id="{8D52E255-AACB-C55A-EBA6-309B6909C0E7}"/>
              </a:ext>
            </a:extLst>
          </p:cNvPr>
          <p:cNvSpPr>
            <a:spLocks noChangeArrowheads="1"/>
          </p:cNvSpPr>
          <p:nvPr/>
        </p:nvSpPr>
        <p:spPr bwMode="auto">
          <a:xfrm>
            <a:off x="6970713" y="4849813"/>
            <a:ext cx="825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S</a:t>
            </a:r>
            <a:endParaRPr lang="en-US" altLang="en-US" sz="1300" b="1"/>
          </a:p>
        </p:txBody>
      </p:sp>
      <p:sp>
        <p:nvSpPr>
          <p:cNvPr id="657483" name="Rectangle 75">
            <a:extLst>
              <a:ext uri="{FF2B5EF4-FFF2-40B4-BE49-F238E27FC236}">
                <a16:creationId xmlns:a16="http://schemas.microsoft.com/office/drawing/2014/main" id="{8539258E-72A0-557F-1502-60FB394E20A6}"/>
              </a:ext>
            </a:extLst>
          </p:cNvPr>
          <p:cNvSpPr>
            <a:spLocks noChangeArrowheads="1"/>
          </p:cNvSpPr>
          <p:nvPr/>
        </p:nvSpPr>
        <p:spPr bwMode="auto">
          <a:xfrm>
            <a:off x="7700963" y="4849813"/>
            <a:ext cx="825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S</a:t>
            </a:r>
            <a:endParaRPr lang="en-US" altLang="en-US" sz="1300" b="1"/>
          </a:p>
        </p:txBody>
      </p:sp>
      <p:sp>
        <p:nvSpPr>
          <p:cNvPr id="657484" name="Rectangle 76">
            <a:extLst>
              <a:ext uri="{FF2B5EF4-FFF2-40B4-BE49-F238E27FC236}">
                <a16:creationId xmlns:a16="http://schemas.microsoft.com/office/drawing/2014/main" id="{A52F2E0B-B715-46FF-08A7-466FC96B206C}"/>
              </a:ext>
            </a:extLst>
          </p:cNvPr>
          <p:cNvSpPr>
            <a:spLocks noChangeArrowheads="1"/>
          </p:cNvSpPr>
          <p:nvPr/>
        </p:nvSpPr>
        <p:spPr bwMode="auto">
          <a:xfrm>
            <a:off x="8499475" y="4849813"/>
            <a:ext cx="825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S</a:t>
            </a:r>
            <a:endParaRPr lang="en-US" altLang="en-US" sz="1300" b="1"/>
          </a:p>
        </p:txBody>
      </p:sp>
      <p:sp>
        <p:nvSpPr>
          <p:cNvPr id="657485" name="Rectangle 77">
            <a:extLst>
              <a:ext uri="{FF2B5EF4-FFF2-40B4-BE49-F238E27FC236}">
                <a16:creationId xmlns:a16="http://schemas.microsoft.com/office/drawing/2014/main" id="{D3DB29D2-F630-3738-DE89-A85BEEA55BDD}"/>
              </a:ext>
            </a:extLst>
          </p:cNvPr>
          <p:cNvSpPr>
            <a:spLocks noChangeArrowheads="1"/>
          </p:cNvSpPr>
          <p:nvPr/>
        </p:nvSpPr>
        <p:spPr bwMode="auto">
          <a:xfrm>
            <a:off x="2933700" y="5011738"/>
            <a:ext cx="2514600" cy="13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Passen. sees other services - ease of getting </a:t>
            </a:r>
            <a:endParaRPr lang="en-US" altLang="en-US" sz="1300" b="1"/>
          </a:p>
        </p:txBody>
      </p:sp>
      <p:sp>
        <p:nvSpPr>
          <p:cNvPr id="657486" name="Rectangle 78">
            <a:extLst>
              <a:ext uri="{FF2B5EF4-FFF2-40B4-BE49-F238E27FC236}">
                <a16:creationId xmlns:a16="http://schemas.microsoft.com/office/drawing/2014/main" id="{BCCFD086-4859-F5FB-4D3E-703288344B5E}"/>
              </a:ext>
            </a:extLst>
          </p:cNvPr>
          <p:cNvSpPr>
            <a:spLocks noChangeArrowheads="1"/>
          </p:cNvSpPr>
          <p:nvPr/>
        </p:nvSpPr>
        <p:spPr bwMode="auto">
          <a:xfrm>
            <a:off x="2933700" y="5173663"/>
            <a:ext cx="617538"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information</a:t>
            </a:r>
            <a:endParaRPr lang="en-US" altLang="en-US" sz="1300" b="1"/>
          </a:p>
        </p:txBody>
      </p:sp>
      <p:sp>
        <p:nvSpPr>
          <p:cNvPr id="657487" name="Rectangle 79">
            <a:extLst>
              <a:ext uri="{FF2B5EF4-FFF2-40B4-BE49-F238E27FC236}">
                <a16:creationId xmlns:a16="http://schemas.microsoft.com/office/drawing/2014/main" id="{55C33538-255B-14BE-EF0D-C08510F4DF36}"/>
              </a:ext>
            </a:extLst>
          </p:cNvPr>
          <p:cNvSpPr>
            <a:spLocks noChangeArrowheads="1"/>
          </p:cNvSpPr>
          <p:nvPr/>
        </p:nvSpPr>
        <p:spPr bwMode="auto">
          <a:xfrm>
            <a:off x="5738813" y="5173663"/>
            <a:ext cx="6826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3</a:t>
            </a:r>
            <a:endParaRPr lang="en-US" altLang="en-US" sz="1300" b="1"/>
          </a:p>
        </p:txBody>
      </p:sp>
      <p:sp>
        <p:nvSpPr>
          <p:cNvPr id="657488" name="Rectangle 80">
            <a:extLst>
              <a:ext uri="{FF2B5EF4-FFF2-40B4-BE49-F238E27FC236}">
                <a16:creationId xmlns:a16="http://schemas.microsoft.com/office/drawing/2014/main" id="{EC6BF89F-9C0F-8421-BFDF-AE763EBCB5B3}"/>
              </a:ext>
            </a:extLst>
          </p:cNvPr>
          <p:cNvSpPr>
            <a:spLocks noChangeArrowheads="1"/>
          </p:cNvSpPr>
          <p:nvPr/>
        </p:nvSpPr>
        <p:spPr bwMode="auto">
          <a:xfrm>
            <a:off x="6970713" y="5173663"/>
            <a:ext cx="825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S</a:t>
            </a:r>
            <a:endParaRPr lang="en-US" altLang="en-US" sz="1300" b="1"/>
          </a:p>
        </p:txBody>
      </p:sp>
      <p:sp>
        <p:nvSpPr>
          <p:cNvPr id="657489" name="Rectangle 81">
            <a:extLst>
              <a:ext uri="{FF2B5EF4-FFF2-40B4-BE49-F238E27FC236}">
                <a16:creationId xmlns:a16="http://schemas.microsoft.com/office/drawing/2014/main" id="{9C613094-6CD8-8AED-DD59-FAA7A3BBE128}"/>
              </a:ext>
            </a:extLst>
          </p:cNvPr>
          <p:cNvSpPr>
            <a:spLocks noChangeArrowheads="1"/>
          </p:cNvSpPr>
          <p:nvPr/>
        </p:nvSpPr>
        <p:spPr bwMode="auto">
          <a:xfrm>
            <a:off x="7700963" y="5173663"/>
            <a:ext cx="825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S</a:t>
            </a:r>
            <a:endParaRPr lang="en-US" altLang="en-US" sz="1300" b="1"/>
          </a:p>
        </p:txBody>
      </p:sp>
      <p:sp>
        <p:nvSpPr>
          <p:cNvPr id="657490" name="Rectangle 82">
            <a:extLst>
              <a:ext uri="{FF2B5EF4-FFF2-40B4-BE49-F238E27FC236}">
                <a16:creationId xmlns:a16="http://schemas.microsoft.com/office/drawing/2014/main" id="{9ABDACD5-DEA7-5A84-50FE-CA78B6769A4C}"/>
              </a:ext>
            </a:extLst>
          </p:cNvPr>
          <p:cNvSpPr>
            <a:spLocks noChangeArrowheads="1"/>
          </p:cNvSpPr>
          <p:nvPr/>
        </p:nvSpPr>
        <p:spPr bwMode="auto">
          <a:xfrm>
            <a:off x="8499475" y="5173663"/>
            <a:ext cx="825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S</a:t>
            </a:r>
            <a:endParaRPr lang="en-US" altLang="en-US" sz="1300" b="1"/>
          </a:p>
        </p:txBody>
      </p:sp>
      <p:sp>
        <p:nvSpPr>
          <p:cNvPr id="657491" name="Rectangle 83">
            <a:extLst>
              <a:ext uri="{FF2B5EF4-FFF2-40B4-BE49-F238E27FC236}">
                <a16:creationId xmlns:a16="http://schemas.microsoft.com/office/drawing/2014/main" id="{5E007F7B-DB8D-FDA4-8501-8F6A687162FA}"/>
              </a:ext>
            </a:extLst>
          </p:cNvPr>
          <p:cNvSpPr>
            <a:spLocks noChangeArrowheads="1"/>
          </p:cNvSpPr>
          <p:nvPr/>
        </p:nvSpPr>
        <p:spPr bwMode="auto">
          <a:xfrm>
            <a:off x="2933700" y="5497513"/>
            <a:ext cx="1004888"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b="1">
                <a:solidFill>
                  <a:srgbClr val="000000"/>
                </a:solidFill>
                <a:latin typeface="Arial" panose="020B0604020202020204" pitchFamily="34" charset="0"/>
              </a:rPr>
              <a:t>Sum of Positives</a:t>
            </a:r>
            <a:endParaRPr lang="en-US" altLang="en-US" sz="1300" b="1"/>
          </a:p>
        </p:txBody>
      </p:sp>
      <p:sp>
        <p:nvSpPr>
          <p:cNvPr id="657492" name="Rectangle 84">
            <a:extLst>
              <a:ext uri="{FF2B5EF4-FFF2-40B4-BE49-F238E27FC236}">
                <a16:creationId xmlns:a16="http://schemas.microsoft.com/office/drawing/2014/main" id="{972E3BDC-EE42-BFCF-9817-129473CCC8BB}"/>
              </a:ext>
            </a:extLst>
          </p:cNvPr>
          <p:cNvSpPr>
            <a:spLocks noChangeArrowheads="1"/>
          </p:cNvSpPr>
          <p:nvPr/>
        </p:nvSpPr>
        <p:spPr bwMode="auto">
          <a:xfrm>
            <a:off x="6302375" y="5497513"/>
            <a:ext cx="698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0</a:t>
            </a:r>
            <a:endParaRPr lang="en-US" altLang="en-US" sz="1300" b="1"/>
          </a:p>
        </p:txBody>
      </p:sp>
      <p:sp>
        <p:nvSpPr>
          <p:cNvPr id="657493" name="Rectangle 85">
            <a:extLst>
              <a:ext uri="{FF2B5EF4-FFF2-40B4-BE49-F238E27FC236}">
                <a16:creationId xmlns:a16="http://schemas.microsoft.com/office/drawing/2014/main" id="{9180779D-D3F8-DB8F-A663-A79C0BDF8EF6}"/>
              </a:ext>
            </a:extLst>
          </p:cNvPr>
          <p:cNvSpPr>
            <a:spLocks noChangeArrowheads="1"/>
          </p:cNvSpPr>
          <p:nvPr/>
        </p:nvSpPr>
        <p:spPr bwMode="auto">
          <a:xfrm>
            <a:off x="6978650" y="5497513"/>
            <a:ext cx="698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9</a:t>
            </a:r>
            <a:endParaRPr lang="en-US" altLang="en-US" sz="1300" b="1"/>
          </a:p>
        </p:txBody>
      </p:sp>
      <p:sp>
        <p:nvSpPr>
          <p:cNvPr id="657494" name="Rectangle 86">
            <a:extLst>
              <a:ext uri="{FF2B5EF4-FFF2-40B4-BE49-F238E27FC236}">
                <a16:creationId xmlns:a16="http://schemas.microsoft.com/office/drawing/2014/main" id="{D126988B-03C3-938B-DCB2-BAAD7FCBB602}"/>
              </a:ext>
            </a:extLst>
          </p:cNvPr>
          <p:cNvSpPr>
            <a:spLocks noChangeArrowheads="1"/>
          </p:cNvSpPr>
          <p:nvPr/>
        </p:nvSpPr>
        <p:spPr bwMode="auto">
          <a:xfrm>
            <a:off x="7712075" y="5497513"/>
            <a:ext cx="68263"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7</a:t>
            </a:r>
            <a:endParaRPr lang="en-US" altLang="en-US" sz="1300" b="1"/>
          </a:p>
        </p:txBody>
      </p:sp>
      <p:sp>
        <p:nvSpPr>
          <p:cNvPr id="657495" name="Rectangle 87">
            <a:extLst>
              <a:ext uri="{FF2B5EF4-FFF2-40B4-BE49-F238E27FC236}">
                <a16:creationId xmlns:a16="http://schemas.microsoft.com/office/drawing/2014/main" id="{BC7D55E3-5961-C471-B330-A06F3026089A}"/>
              </a:ext>
            </a:extLst>
          </p:cNvPr>
          <p:cNvSpPr>
            <a:spLocks noChangeArrowheads="1"/>
          </p:cNvSpPr>
          <p:nvPr/>
        </p:nvSpPr>
        <p:spPr bwMode="auto">
          <a:xfrm>
            <a:off x="8499475" y="5497513"/>
            <a:ext cx="68263"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2</a:t>
            </a:r>
            <a:endParaRPr lang="en-US" altLang="en-US" sz="1300" b="1"/>
          </a:p>
        </p:txBody>
      </p:sp>
      <p:sp>
        <p:nvSpPr>
          <p:cNvPr id="657496" name="Rectangle 88">
            <a:extLst>
              <a:ext uri="{FF2B5EF4-FFF2-40B4-BE49-F238E27FC236}">
                <a16:creationId xmlns:a16="http://schemas.microsoft.com/office/drawing/2014/main" id="{6AF6C330-60DB-0C9F-44D6-8CC47EE1963F}"/>
              </a:ext>
            </a:extLst>
          </p:cNvPr>
          <p:cNvSpPr>
            <a:spLocks noChangeArrowheads="1"/>
          </p:cNvSpPr>
          <p:nvPr/>
        </p:nvSpPr>
        <p:spPr bwMode="auto">
          <a:xfrm>
            <a:off x="2933700" y="5659438"/>
            <a:ext cx="10477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b="1">
                <a:solidFill>
                  <a:srgbClr val="000000"/>
                </a:solidFill>
                <a:latin typeface="Arial" panose="020B0604020202020204" pitchFamily="34" charset="0"/>
              </a:rPr>
              <a:t>Sum of Negatives</a:t>
            </a:r>
            <a:endParaRPr lang="en-US" altLang="en-US" sz="1300" b="1"/>
          </a:p>
        </p:txBody>
      </p:sp>
      <p:sp>
        <p:nvSpPr>
          <p:cNvPr id="657497" name="Rectangle 89">
            <a:extLst>
              <a:ext uri="{FF2B5EF4-FFF2-40B4-BE49-F238E27FC236}">
                <a16:creationId xmlns:a16="http://schemas.microsoft.com/office/drawing/2014/main" id="{B1038D9A-F098-B121-C4D8-4C0D9FEC60DD}"/>
              </a:ext>
            </a:extLst>
          </p:cNvPr>
          <p:cNvSpPr>
            <a:spLocks noChangeArrowheads="1"/>
          </p:cNvSpPr>
          <p:nvPr/>
        </p:nvSpPr>
        <p:spPr bwMode="auto">
          <a:xfrm>
            <a:off x="6302375" y="5659438"/>
            <a:ext cx="698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0</a:t>
            </a:r>
            <a:endParaRPr lang="en-US" altLang="en-US" sz="1300" b="1"/>
          </a:p>
        </p:txBody>
      </p:sp>
      <p:sp>
        <p:nvSpPr>
          <p:cNvPr id="657498" name="Rectangle 90">
            <a:extLst>
              <a:ext uri="{FF2B5EF4-FFF2-40B4-BE49-F238E27FC236}">
                <a16:creationId xmlns:a16="http://schemas.microsoft.com/office/drawing/2014/main" id="{8B194766-12F1-9D2C-3043-68246FB438A4}"/>
              </a:ext>
            </a:extLst>
          </p:cNvPr>
          <p:cNvSpPr>
            <a:spLocks noChangeArrowheads="1"/>
          </p:cNvSpPr>
          <p:nvPr/>
        </p:nvSpPr>
        <p:spPr bwMode="auto">
          <a:xfrm>
            <a:off x="6978650" y="5659438"/>
            <a:ext cx="698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1</a:t>
            </a:r>
            <a:endParaRPr lang="en-US" altLang="en-US" sz="1300" b="1"/>
          </a:p>
        </p:txBody>
      </p:sp>
      <p:sp>
        <p:nvSpPr>
          <p:cNvPr id="657499" name="Rectangle 91">
            <a:extLst>
              <a:ext uri="{FF2B5EF4-FFF2-40B4-BE49-F238E27FC236}">
                <a16:creationId xmlns:a16="http://schemas.microsoft.com/office/drawing/2014/main" id="{CC384767-8130-3DDF-4425-E29EC71D2607}"/>
              </a:ext>
            </a:extLst>
          </p:cNvPr>
          <p:cNvSpPr>
            <a:spLocks noChangeArrowheads="1"/>
          </p:cNvSpPr>
          <p:nvPr/>
        </p:nvSpPr>
        <p:spPr bwMode="auto">
          <a:xfrm>
            <a:off x="7712075" y="5659438"/>
            <a:ext cx="68263"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1</a:t>
            </a:r>
            <a:endParaRPr lang="en-US" altLang="en-US" sz="1300" b="1"/>
          </a:p>
        </p:txBody>
      </p:sp>
      <p:sp>
        <p:nvSpPr>
          <p:cNvPr id="657500" name="Rectangle 92">
            <a:extLst>
              <a:ext uri="{FF2B5EF4-FFF2-40B4-BE49-F238E27FC236}">
                <a16:creationId xmlns:a16="http://schemas.microsoft.com/office/drawing/2014/main" id="{ED192FFC-1A01-30A2-1765-1615B2CD6418}"/>
              </a:ext>
            </a:extLst>
          </p:cNvPr>
          <p:cNvSpPr>
            <a:spLocks noChangeArrowheads="1"/>
          </p:cNvSpPr>
          <p:nvPr/>
        </p:nvSpPr>
        <p:spPr bwMode="auto">
          <a:xfrm>
            <a:off x="8499475" y="5659438"/>
            <a:ext cx="68263"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4</a:t>
            </a:r>
            <a:endParaRPr lang="en-US" altLang="en-US" sz="1300" b="1"/>
          </a:p>
        </p:txBody>
      </p:sp>
      <p:sp>
        <p:nvSpPr>
          <p:cNvPr id="657501" name="Rectangle 93">
            <a:extLst>
              <a:ext uri="{FF2B5EF4-FFF2-40B4-BE49-F238E27FC236}">
                <a16:creationId xmlns:a16="http://schemas.microsoft.com/office/drawing/2014/main" id="{C8BE26BA-2BBC-BA42-788F-680D121F8101}"/>
              </a:ext>
            </a:extLst>
          </p:cNvPr>
          <p:cNvSpPr>
            <a:spLocks noChangeArrowheads="1"/>
          </p:cNvSpPr>
          <p:nvPr/>
        </p:nvSpPr>
        <p:spPr bwMode="auto">
          <a:xfrm>
            <a:off x="2933700" y="5821363"/>
            <a:ext cx="858838" cy="13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b="1">
                <a:solidFill>
                  <a:srgbClr val="000000"/>
                </a:solidFill>
                <a:latin typeface="Arial" panose="020B0604020202020204" pitchFamily="34" charset="0"/>
              </a:rPr>
              <a:t>Sum of Sames</a:t>
            </a:r>
            <a:endParaRPr lang="en-US" altLang="en-US" sz="1300" b="1"/>
          </a:p>
        </p:txBody>
      </p:sp>
      <p:sp>
        <p:nvSpPr>
          <p:cNvPr id="657502" name="Rectangle 94">
            <a:extLst>
              <a:ext uri="{FF2B5EF4-FFF2-40B4-BE49-F238E27FC236}">
                <a16:creationId xmlns:a16="http://schemas.microsoft.com/office/drawing/2014/main" id="{54FA1175-34CF-6504-E2AF-D26FCFE79D48}"/>
              </a:ext>
            </a:extLst>
          </p:cNvPr>
          <p:cNvSpPr>
            <a:spLocks noChangeArrowheads="1"/>
          </p:cNvSpPr>
          <p:nvPr/>
        </p:nvSpPr>
        <p:spPr bwMode="auto">
          <a:xfrm>
            <a:off x="6267450" y="5821363"/>
            <a:ext cx="1365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12</a:t>
            </a:r>
            <a:endParaRPr lang="en-US" altLang="en-US" sz="1300" b="1"/>
          </a:p>
        </p:txBody>
      </p:sp>
      <p:sp>
        <p:nvSpPr>
          <p:cNvPr id="657503" name="Rectangle 95">
            <a:extLst>
              <a:ext uri="{FF2B5EF4-FFF2-40B4-BE49-F238E27FC236}">
                <a16:creationId xmlns:a16="http://schemas.microsoft.com/office/drawing/2014/main" id="{093BD1ED-2821-9B50-9F38-3994EE719980}"/>
              </a:ext>
            </a:extLst>
          </p:cNvPr>
          <p:cNvSpPr>
            <a:spLocks noChangeArrowheads="1"/>
          </p:cNvSpPr>
          <p:nvPr/>
        </p:nvSpPr>
        <p:spPr bwMode="auto">
          <a:xfrm>
            <a:off x="6978650" y="5821363"/>
            <a:ext cx="698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2</a:t>
            </a:r>
            <a:endParaRPr lang="en-US" altLang="en-US" sz="1300" b="1"/>
          </a:p>
        </p:txBody>
      </p:sp>
      <p:sp>
        <p:nvSpPr>
          <p:cNvPr id="657504" name="Rectangle 96">
            <a:extLst>
              <a:ext uri="{FF2B5EF4-FFF2-40B4-BE49-F238E27FC236}">
                <a16:creationId xmlns:a16="http://schemas.microsoft.com/office/drawing/2014/main" id="{3DAB2B27-742E-8526-E340-89FF2B8F281F}"/>
              </a:ext>
            </a:extLst>
          </p:cNvPr>
          <p:cNvSpPr>
            <a:spLocks noChangeArrowheads="1"/>
          </p:cNvSpPr>
          <p:nvPr/>
        </p:nvSpPr>
        <p:spPr bwMode="auto">
          <a:xfrm>
            <a:off x="7712075" y="5821363"/>
            <a:ext cx="68263"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4</a:t>
            </a:r>
            <a:endParaRPr lang="en-US" altLang="en-US" sz="1300" b="1"/>
          </a:p>
        </p:txBody>
      </p:sp>
      <p:sp>
        <p:nvSpPr>
          <p:cNvPr id="657505" name="Rectangle 97">
            <a:extLst>
              <a:ext uri="{FF2B5EF4-FFF2-40B4-BE49-F238E27FC236}">
                <a16:creationId xmlns:a16="http://schemas.microsoft.com/office/drawing/2014/main" id="{2C509A08-B7E1-BF1B-A7C2-E8737317095C}"/>
              </a:ext>
            </a:extLst>
          </p:cNvPr>
          <p:cNvSpPr>
            <a:spLocks noChangeArrowheads="1"/>
          </p:cNvSpPr>
          <p:nvPr/>
        </p:nvSpPr>
        <p:spPr bwMode="auto">
          <a:xfrm>
            <a:off x="8499475" y="5821363"/>
            <a:ext cx="68263"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6</a:t>
            </a:r>
            <a:endParaRPr lang="en-US" altLang="en-US" sz="1300" b="1"/>
          </a:p>
        </p:txBody>
      </p:sp>
      <p:sp>
        <p:nvSpPr>
          <p:cNvPr id="657506" name="Rectangle 98">
            <a:extLst>
              <a:ext uri="{FF2B5EF4-FFF2-40B4-BE49-F238E27FC236}">
                <a16:creationId xmlns:a16="http://schemas.microsoft.com/office/drawing/2014/main" id="{4B434431-E194-AAD5-0C9F-512086C917EC}"/>
              </a:ext>
            </a:extLst>
          </p:cNvPr>
          <p:cNvSpPr>
            <a:spLocks noChangeArrowheads="1"/>
          </p:cNvSpPr>
          <p:nvPr/>
        </p:nvSpPr>
        <p:spPr bwMode="auto">
          <a:xfrm>
            <a:off x="2933700" y="5983288"/>
            <a:ext cx="1601788"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b="1">
                <a:solidFill>
                  <a:srgbClr val="000000"/>
                </a:solidFill>
                <a:latin typeface="Arial" panose="020B0604020202020204" pitchFamily="34" charset="0"/>
              </a:rPr>
              <a:t>Weighted Sum of Positives</a:t>
            </a:r>
            <a:endParaRPr lang="en-US" altLang="en-US" sz="1300" b="1"/>
          </a:p>
        </p:txBody>
      </p:sp>
      <p:sp>
        <p:nvSpPr>
          <p:cNvPr id="657507" name="Rectangle 99">
            <a:extLst>
              <a:ext uri="{FF2B5EF4-FFF2-40B4-BE49-F238E27FC236}">
                <a16:creationId xmlns:a16="http://schemas.microsoft.com/office/drawing/2014/main" id="{3AD986D0-4CE5-C67E-EC13-8AAE5B2E1F81}"/>
              </a:ext>
            </a:extLst>
          </p:cNvPr>
          <p:cNvSpPr>
            <a:spLocks noChangeArrowheads="1"/>
          </p:cNvSpPr>
          <p:nvPr/>
        </p:nvSpPr>
        <p:spPr bwMode="auto">
          <a:xfrm>
            <a:off x="6302375" y="5983288"/>
            <a:ext cx="698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0</a:t>
            </a:r>
            <a:endParaRPr lang="en-US" altLang="en-US" sz="1300" b="1"/>
          </a:p>
        </p:txBody>
      </p:sp>
      <p:sp>
        <p:nvSpPr>
          <p:cNvPr id="657508" name="Rectangle 100">
            <a:extLst>
              <a:ext uri="{FF2B5EF4-FFF2-40B4-BE49-F238E27FC236}">
                <a16:creationId xmlns:a16="http://schemas.microsoft.com/office/drawing/2014/main" id="{D1B9B1F8-D4B7-6290-E6CB-DB387699A1D5}"/>
              </a:ext>
            </a:extLst>
          </p:cNvPr>
          <p:cNvSpPr>
            <a:spLocks noChangeArrowheads="1"/>
          </p:cNvSpPr>
          <p:nvPr/>
        </p:nvSpPr>
        <p:spPr bwMode="auto">
          <a:xfrm>
            <a:off x="6940550" y="5983288"/>
            <a:ext cx="138113"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42</a:t>
            </a:r>
            <a:endParaRPr lang="en-US" altLang="en-US" sz="1300" b="1"/>
          </a:p>
        </p:txBody>
      </p:sp>
      <p:sp>
        <p:nvSpPr>
          <p:cNvPr id="657509" name="Rectangle 101">
            <a:extLst>
              <a:ext uri="{FF2B5EF4-FFF2-40B4-BE49-F238E27FC236}">
                <a16:creationId xmlns:a16="http://schemas.microsoft.com/office/drawing/2014/main" id="{050E47C7-E93A-2857-3E1C-CC9BBB05092B}"/>
              </a:ext>
            </a:extLst>
          </p:cNvPr>
          <p:cNvSpPr>
            <a:spLocks noChangeArrowheads="1"/>
          </p:cNvSpPr>
          <p:nvPr/>
        </p:nvSpPr>
        <p:spPr bwMode="auto">
          <a:xfrm>
            <a:off x="7673975" y="5983288"/>
            <a:ext cx="138113"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33</a:t>
            </a:r>
            <a:endParaRPr lang="en-US" altLang="en-US" sz="1300" b="1"/>
          </a:p>
        </p:txBody>
      </p:sp>
      <p:sp>
        <p:nvSpPr>
          <p:cNvPr id="657510" name="Rectangle 102">
            <a:extLst>
              <a:ext uri="{FF2B5EF4-FFF2-40B4-BE49-F238E27FC236}">
                <a16:creationId xmlns:a16="http://schemas.microsoft.com/office/drawing/2014/main" id="{EE4719FE-1EAC-25C8-1E4A-D1E72034C064}"/>
              </a:ext>
            </a:extLst>
          </p:cNvPr>
          <p:cNvSpPr>
            <a:spLocks noChangeArrowheads="1"/>
          </p:cNvSpPr>
          <p:nvPr/>
        </p:nvSpPr>
        <p:spPr bwMode="auto">
          <a:xfrm>
            <a:off x="8469313" y="5983288"/>
            <a:ext cx="13811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10</a:t>
            </a:r>
            <a:endParaRPr lang="en-US" altLang="en-US" sz="1300" b="1"/>
          </a:p>
        </p:txBody>
      </p:sp>
      <p:sp>
        <p:nvSpPr>
          <p:cNvPr id="657511" name="Rectangle 103">
            <a:extLst>
              <a:ext uri="{FF2B5EF4-FFF2-40B4-BE49-F238E27FC236}">
                <a16:creationId xmlns:a16="http://schemas.microsoft.com/office/drawing/2014/main" id="{0D4D996B-2464-1EDC-18E4-260526ED63AD}"/>
              </a:ext>
            </a:extLst>
          </p:cNvPr>
          <p:cNvSpPr>
            <a:spLocks noChangeArrowheads="1"/>
          </p:cNvSpPr>
          <p:nvPr/>
        </p:nvSpPr>
        <p:spPr bwMode="auto">
          <a:xfrm>
            <a:off x="2933700" y="6145213"/>
            <a:ext cx="16446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b="1">
                <a:solidFill>
                  <a:srgbClr val="000000"/>
                </a:solidFill>
                <a:latin typeface="Arial" panose="020B0604020202020204" pitchFamily="34" charset="0"/>
              </a:rPr>
              <a:t>Weighted Sum of Negatives</a:t>
            </a:r>
            <a:endParaRPr lang="en-US" altLang="en-US" sz="1300" b="1"/>
          </a:p>
        </p:txBody>
      </p:sp>
      <p:sp>
        <p:nvSpPr>
          <p:cNvPr id="657512" name="Rectangle 104">
            <a:extLst>
              <a:ext uri="{FF2B5EF4-FFF2-40B4-BE49-F238E27FC236}">
                <a16:creationId xmlns:a16="http://schemas.microsoft.com/office/drawing/2014/main" id="{A890AAB4-884C-ED85-21EB-E737E6CC6B33}"/>
              </a:ext>
            </a:extLst>
          </p:cNvPr>
          <p:cNvSpPr>
            <a:spLocks noChangeArrowheads="1"/>
          </p:cNvSpPr>
          <p:nvPr/>
        </p:nvSpPr>
        <p:spPr bwMode="auto">
          <a:xfrm>
            <a:off x="6302375" y="6145213"/>
            <a:ext cx="698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0</a:t>
            </a:r>
            <a:endParaRPr lang="en-US" altLang="en-US" sz="1300" b="1"/>
          </a:p>
        </p:txBody>
      </p:sp>
      <p:sp>
        <p:nvSpPr>
          <p:cNvPr id="657513" name="Rectangle 105">
            <a:extLst>
              <a:ext uri="{FF2B5EF4-FFF2-40B4-BE49-F238E27FC236}">
                <a16:creationId xmlns:a16="http://schemas.microsoft.com/office/drawing/2014/main" id="{B99E165B-0F50-272A-6647-4B0A13147205}"/>
              </a:ext>
            </a:extLst>
          </p:cNvPr>
          <p:cNvSpPr>
            <a:spLocks noChangeArrowheads="1"/>
          </p:cNvSpPr>
          <p:nvPr/>
        </p:nvSpPr>
        <p:spPr bwMode="auto">
          <a:xfrm>
            <a:off x="6978650" y="6145213"/>
            <a:ext cx="698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4</a:t>
            </a:r>
            <a:endParaRPr lang="en-US" altLang="en-US" sz="1300" b="1"/>
          </a:p>
        </p:txBody>
      </p:sp>
      <p:sp>
        <p:nvSpPr>
          <p:cNvPr id="657514" name="Rectangle 106">
            <a:extLst>
              <a:ext uri="{FF2B5EF4-FFF2-40B4-BE49-F238E27FC236}">
                <a16:creationId xmlns:a16="http://schemas.microsoft.com/office/drawing/2014/main" id="{E045C8F0-FBE6-81F3-0792-0A8C02DDAB72}"/>
              </a:ext>
            </a:extLst>
          </p:cNvPr>
          <p:cNvSpPr>
            <a:spLocks noChangeArrowheads="1"/>
          </p:cNvSpPr>
          <p:nvPr/>
        </p:nvSpPr>
        <p:spPr bwMode="auto">
          <a:xfrm>
            <a:off x="7712075" y="6145213"/>
            <a:ext cx="68263"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4</a:t>
            </a:r>
            <a:endParaRPr lang="en-US" altLang="en-US" sz="1300" b="1"/>
          </a:p>
        </p:txBody>
      </p:sp>
      <p:sp>
        <p:nvSpPr>
          <p:cNvPr id="657515" name="Rectangle 107">
            <a:extLst>
              <a:ext uri="{FF2B5EF4-FFF2-40B4-BE49-F238E27FC236}">
                <a16:creationId xmlns:a16="http://schemas.microsoft.com/office/drawing/2014/main" id="{2F3874E7-120C-09DC-F346-0655FF942B92}"/>
              </a:ext>
            </a:extLst>
          </p:cNvPr>
          <p:cNvSpPr>
            <a:spLocks noChangeArrowheads="1"/>
          </p:cNvSpPr>
          <p:nvPr/>
        </p:nvSpPr>
        <p:spPr bwMode="auto">
          <a:xfrm>
            <a:off x="8469313" y="6145213"/>
            <a:ext cx="138112"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17</a:t>
            </a:r>
            <a:endParaRPr lang="en-US" altLang="en-US" sz="1300" b="1"/>
          </a:p>
        </p:txBody>
      </p:sp>
      <p:sp>
        <p:nvSpPr>
          <p:cNvPr id="657516" name="Rectangle 108">
            <a:extLst>
              <a:ext uri="{FF2B5EF4-FFF2-40B4-BE49-F238E27FC236}">
                <a16:creationId xmlns:a16="http://schemas.microsoft.com/office/drawing/2014/main" id="{54A9290A-432A-3A2B-498F-5AA364F925B2}"/>
              </a:ext>
            </a:extLst>
          </p:cNvPr>
          <p:cNvSpPr>
            <a:spLocks noChangeArrowheads="1"/>
          </p:cNvSpPr>
          <p:nvPr/>
        </p:nvSpPr>
        <p:spPr bwMode="auto">
          <a:xfrm>
            <a:off x="7185025" y="1009650"/>
            <a:ext cx="569913"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b="1">
                <a:solidFill>
                  <a:srgbClr val="000000"/>
                </a:solidFill>
                <a:latin typeface="Arial" panose="020B0604020202020204" pitchFamily="34" charset="0"/>
              </a:rPr>
              <a:t>Concepts</a:t>
            </a:r>
            <a:endParaRPr lang="en-US" altLang="en-US" sz="1300" b="1"/>
          </a:p>
        </p:txBody>
      </p:sp>
      <p:sp>
        <p:nvSpPr>
          <p:cNvPr id="657517" name="Line 109">
            <a:extLst>
              <a:ext uri="{FF2B5EF4-FFF2-40B4-BE49-F238E27FC236}">
                <a16:creationId xmlns:a16="http://schemas.microsoft.com/office/drawing/2014/main" id="{0E208C50-B4F2-70CF-4EFF-B15700835B10}"/>
              </a:ext>
            </a:extLst>
          </p:cNvPr>
          <p:cNvSpPr>
            <a:spLocks noChangeShapeType="1"/>
          </p:cNvSpPr>
          <p:nvPr/>
        </p:nvSpPr>
        <p:spPr bwMode="auto">
          <a:xfrm flipV="1">
            <a:off x="2906713" y="990600"/>
            <a:ext cx="1587" cy="1588"/>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518" name="Rectangle 110">
            <a:extLst>
              <a:ext uri="{FF2B5EF4-FFF2-40B4-BE49-F238E27FC236}">
                <a16:creationId xmlns:a16="http://schemas.microsoft.com/office/drawing/2014/main" id="{90BC981C-590B-40D4-0A98-C08BFFAA25B1}"/>
              </a:ext>
            </a:extLst>
          </p:cNvPr>
          <p:cNvSpPr>
            <a:spLocks noChangeArrowheads="1"/>
          </p:cNvSpPr>
          <p:nvPr/>
        </p:nvSpPr>
        <p:spPr bwMode="auto">
          <a:xfrm>
            <a:off x="2906713" y="981075"/>
            <a:ext cx="7937" cy="952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519" name="Line 111">
            <a:extLst>
              <a:ext uri="{FF2B5EF4-FFF2-40B4-BE49-F238E27FC236}">
                <a16:creationId xmlns:a16="http://schemas.microsoft.com/office/drawing/2014/main" id="{EBE6C4E4-160D-5862-1315-4703FDEAE1FF}"/>
              </a:ext>
            </a:extLst>
          </p:cNvPr>
          <p:cNvSpPr>
            <a:spLocks noChangeShapeType="1"/>
          </p:cNvSpPr>
          <p:nvPr/>
        </p:nvSpPr>
        <p:spPr bwMode="auto">
          <a:xfrm flipV="1">
            <a:off x="5543550" y="990600"/>
            <a:ext cx="1588" cy="1588"/>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520" name="Rectangle 112">
            <a:extLst>
              <a:ext uri="{FF2B5EF4-FFF2-40B4-BE49-F238E27FC236}">
                <a16:creationId xmlns:a16="http://schemas.microsoft.com/office/drawing/2014/main" id="{C0924193-6203-EFA2-F109-208E9408DB04}"/>
              </a:ext>
            </a:extLst>
          </p:cNvPr>
          <p:cNvSpPr>
            <a:spLocks noChangeArrowheads="1"/>
          </p:cNvSpPr>
          <p:nvPr/>
        </p:nvSpPr>
        <p:spPr bwMode="auto">
          <a:xfrm>
            <a:off x="5543550" y="981075"/>
            <a:ext cx="7938" cy="952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521" name="Line 113">
            <a:extLst>
              <a:ext uri="{FF2B5EF4-FFF2-40B4-BE49-F238E27FC236}">
                <a16:creationId xmlns:a16="http://schemas.microsoft.com/office/drawing/2014/main" id="{184AA7FE-9D86-6D95-911D-C5E7BECD3B17}"/>
              </a:ext>
            </a:extLst>
          </p:cNvPr>
          <p:cNvSpPr>
            <a:spLocks noChangeShapeType="1"/>
          </p:cNvSpPr>
          <p:nvPr/>
        </p:nvSpPr>
        <p:spPr bwMode="auto">
          <a:xfrm flipV="1">
            <a:off x="5984875" y="990600"/>
            <a:ext cx="1588" cy="1588"/>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522" name="Rectangle 114">
            <a:extLst>
              <a:ext uri="{FF2B5EF4-FFF2-40B4-BE49-F238E27FC236}">
                <a16:creationId xmlns:a16="http://schemas.microsoft.com/office/drawing/2014/main" id="{1C3E683F-FD48-4A67-30AC-F69E4BE4BEA5}"/>
              </a:ext>
            </a:extLst>
          </p:cNvPr>
          <p:cNvSpPr>
            <a:spLocks noChangeArrowheads="1"/>
          </p:cNvSpPr>
          <p:nvPr/>
        </p:nvSpPr>
        <p:spPr bwMode="auto">
          <a:xfrm>
            <a:off x="5984875" y="981075"/>
            <a:ext cx="7938" cy="952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523" name="Rectangle 115">
            <a:extLst>
              <a:ext uri="{FF2B5EF4-FFF2-40B4-BE49-F238E27FC236}">
                <a16:creationId xmlns:a16="http://schemas.microsoft.com/office/drawing/2014/main" id="{DB44837C-B723-7E90-6EE7-71247380409A}"/>
              </a:ext>
            </a:extLst>
          </p:cNvPr>
          <p:cNvSpPr>
            <a:spLocks noChangeArrowheads="1"/>
          </p:cNvSpPr>
          <p:nvPr/>
        </p:nvSpPr>
        <p:spPr bwMode="auto">
          <a:xfrm>
            <a:off x="2914650" y="981075"/>
            <a:ext cx="6016625"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524" name="Line 116">
            <a:extLst>
              <a:ext uri="{FF2B5EF4-FFF2-40B4-BE49-F238E27FC236}">
                <a16:creationId xmlns:a16="http://schemas.microsoft.com/office/drawing/2014/main" id="{650B6EA0-1B61-BFD3-FEBA-3FCBEB2BD36E}"/>
              </a:ext>
            </a:extLst>
          </p:cNvPr>
          <p:cNvSpPr>
            <a:spLocks noChangeShapeType="1"/>
          </p:cNvSpPr>
          <p:nvPr/>
        </p:nvSpPr>
        <p:spPr bwMode="auto">
          <a:xfrm flipV="1">
            <a:off x="8920163" y="990600"/>
            <a:ext cx="1587" cy="1588"/>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525" name="Rectangle 117">
            <a:extLst>
              <a:ext uri="{FF2B5EF4-FFF2-40B4-BE49-F238E27FC236}">
                <a16:creationId xmlns:a16="http://schemas.microsoft.com/office/drawing/2014/main" id="{9DD5F39B-B1D0-1F32-5A4F-B37DE4C9A199}"/>
              </a:ext>
            </a:extLst>
          </p:cNvPr>
          <p:cNvSpPr>
            <a:spLocks noChangeArrowheads="1"/>
          </p:cNvSpPr>
          <p:nvPr/>
        </p:nvSpPr>
        <p:spPr bwMode="auto">
          <a:xfrm>
            <a:off x="8920163" y="981075"/>
            <a:ext cx="11112" cy="952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526" name="Rectangle 118">
            <a:extLst>
              <a:ext uri="{FF2B5EF4-FFF2-40B4-BE49-F238E27FC236}">
                <a16:creationId xmlns:a16="http://schemas.microsoft.com/office/drawing/2014/main" id="{C6AB8342-5BDE-BC99-27A6-A5A89BD70083}"/>
              </a:ext>
            </a:extLst>
          </p:cNvPr>
          <p:cNvSpPr>
            <a:spLocks noChangeArrowheads="1"/>
          </p:cNvSpPr>
          <p:nvPr/>
        </p:nvSpPr>
        <p:spPr bwMode="auto">
          <a:xfrm>
            <a:off x="5532438" y="1000125"/>
            <a:ext cx="19050" cy="1714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527" name="Rectangle 119">
            <a:extLst>
              <a:ext uri="{FF2B5EF4-FFF2-40B4-BE49-F238E27FC236}">
                <a16:creationId xmlns:a16="http://schemas.microsoft.com/office/drawing/2014/main" id="{44E7AD8D-C177-A820-D29E-75808751CB59}"/>
              </a:ext>
            </a:extLst>
          </p:cNvPr>
          <p:cNvSpPr>
            <a:spLocks noChangeArrowheads="1"/>
          </p:cNvSpPr>
          <p:nvPr/>
        </p:nvSpPr>
        <p:spPr bwMode="auto">
          <a:xfrm>
            <a:off x="5976938" y="1000125"/>
            <a:ext cx="15875" cy="1714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528" name="Line 120">
            <a:extLst>
              <a:ext uri="{FF2B5EF4-FFF2-40B4-BE49-F238E27FC236}">
                <a16:creationId xmlns:a16="http://schemas.microsoft.com/office/drawing/2014/main" id="{0758D650-073F-6332-7CE2-9E645F8442F5}"/>
              </a:ext>
            </a:extLst>
          </p:cNvPr>
          <p:cNvSpPr>
            <a:spLocks noChangeShapeType="1"/>
          </p:cNvSpPr>
          <p:nvPr/>
        </p:nvSpPr>
        <p:spPr bwMode="auto">
          <a:xfrm flipV="1">
            <a:off x="6669088" y="990600"/>
            <a:ext cx="1587" cy="1588"/>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529" name="Rectangle 121">
            <a:extLst>
              <a:ext uri="{FF2B5EF4-FFF2-40B4-BE49-F238E27FC236}">
                <a16:creationId xmlns:a16="http://schemas.microsoft.com/office/drawing/2014/main" id="{2C71C0BC-B6BF-46DA-8F7B-E7D13F61EF2D}"/>
              </a:ext>
            </a:extLst>
          </p:cNvPr>
          <p:cNvSpPr>
            <a:spLocks noChangeArrowheads="1"/>
          </p:cNvSpPr>
          <p:nvPr/>
        </p:nvSpPr>
        <p:spPr bwMode="auto">
          <a:xfrm>
            <a:off x="6669088" y="981075"/>
            <a:ext cx="11112" cy="952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530" name="Line 122">
            <a:extLst>
              <a:ext uri="{FF2B5EF4-FFF2-40B4-BE49-F238E27FC236}">
                <a16:creationId xmlns:a16="http://schemas.microsoft.com/office/drawing/2014/main" id="{D41CBA66-4872-BF5B-900E-39BF8B594F37}"/>
              </a:ext>
            </a:extLst>
          </p:cNvPr>
          <p:cNvSpPr>
            <a:spLocks noChangeShapeType="1"/>
          </p:cNvSpPr>
          <p:nvPr/>
        </p:nvSpPr>
        <p:spPr bwMode="auto">
          <a:xfrm flipV="1">
            <a:off x="7334250" y="990600"/>
            <a:ext cx="3175" cy="1588"/>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531" name="Rectangle 123">
            <a:extLst>
              <a:ext uri="{FF2B5EF4-FFF2-40B4-BE49-F238E27FC236}">
                <a16:creationId xmlns:a16="http://schemas.microsoft.com/office/drawing/2014/main" id="{ADBCAEFE-BAEF-3C06-71AC-73ABD3317E39}"/>
              </a:ext>
            </a:extLst>
          </p:cNvPr>
          <p:cNvSpPr>
            <a:spLocks noChangeArrowheads="1"/>
          </p:cNvSpPr>
          <p:nvPr/>
        </p:nvSpPr>
        <p:spPr bwMode="auto">
          <a:xfrm>
            <a:off x="7334250" y="981075"/>
            <a:ext cx="11113" cy="952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532" name="Line 124">
            <a:extLst>
              <a:ext uri="{FF2B5EF4-FFF2-40B4-BE49-F238E27FC236}">
                <a16:creationId xmlns:a16="http://schemas.microsoft.com/office/drawing/2014/main" id="{8717A831-EBF1-245E-D99B-644240E1E71C}"/>
              </a:ext>
            </a:extLst>
          </p:cNvPr>
          <p:cNvSpPr>
            <a:spLocks noChangeShapeType="1"/>
          </p:cNvSpPr>
          <p:nvPr/>
        </p:nvSpPr>
        <p:spPr bwMode="auto">
          <a:xfrm flipV="1">
            <a:off x="8132763" y="990600"/>
            <a:ext cx="1587" cy="1588"/>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533" name="Rectangle 125">
            <a:extLst>
              <a:ext uri="{FF2B5EF4-FFF2-40B4-BE49-F238E27FC236}">
                <a16:creationId xmlns:a16="http://schemas.microsoft.com/office/drawing/2014/main" id="{EC69E05D-F083-7563-3697-C97E896027C2}"/>
              </a:ext>
            </a:extLst>
          </p:cNvPr>
          <p:cNvSpPr>
            <a:spLocks noChangeArrowheads="1"/>
          </p:cNvSpPr>
          <p:nvPr/>
        </p:nvSpPr>
        <p:spPr bwMode="auto">
          <a:xfrm>
            <a:off x="8132763" y="981075"/>
            <a:ext cx="11112" cy="952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534" name="Rectangle 126">
            <a:extLst>
              <a:ext uri="{FF2B5EF4-FFF2-40B4-BE49-F238E27FC236}">
                <a16:creationId xmlns:a16="http://schemas.microsoft.com/office/drawing/2014/main" id="{C64897A3-F3E5-780A-AF35-EE29F6929B92}"/>
              </a:ext>
            </a:extLst>
          </p:cNvPr>
          <p:cNvSpPr>
            <a:spLocks noChangeArrowheads="1"/>
          </p:cNvSpPr>
          <p:nvPr/>
        </p:nvSpPr>
        <p:spPr bwMode="auto">
          <a:xfrm>
            <a:off x="2914650" y="1152525"/>
            <a:ext cx="6016625"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535" name="Line 127">
            <a:extLst>
              <a:ext uri="{FF2B5EF4-FFF2-40B4-BE49-F238E27FC236}">
                <a16:creationId xmlns:a16="http://schemas.microsoft.com/office/drawing/2014/main" id="{7F74A5AD-6A4E-D16B-9BA4-FE925612C18E}"/>
              </a:ext>
            </a:extLst>
          </p:cNvPr>
          <p:cNvSpPr>
            <a:spLocks noChangeShapeType="1"/>
          </p:cNvSpPr>
          <p:nvPr/>
        </p:nvSpPr>
        <p:spPr bwMode="auto">
          <a:xfrm>
            <a:off x="2914650" y="2590800"/>
            <a:ext cx="5997575"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536" name="Rectangle 128">
            <a:extLst>
              <a:ext uri="{FF2B5EF4-FFF2-40B4-BE49-F238E27FC236}">
                <a16:creationId xmlns:a16="http://schemas.microsoft.com/office/drawing/2014/main" id="{E5733F27-AB34-7052-2DB3-E8EE647033A1}"/>
              </a:ext>
            </a:extLst>
          </p:cNvPr>
          <p:cNvSpPr>
            <a:spLocks noChangeArrowheads="1"/>
          </p:cNvSpPr>
          <p:nvPr/>
        </p:nvSpPr>
        <p:spPr bwMode="auto">
          <a:xfrm>
            <a:off x="2914650" y="2590800"/>
            <a:ext cx="599757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537" name="Line 129">
            <a:extLst>
              <a:ext uri="{FF2B5EF4-FFF2-40B4-BE49-F238E27FC236}">
                <a16:creationId xmlns:a16="http://schemas.microsoft.com/office/drawing/2014/main" id="{9A086E42-DE51-F6ED-1CD9-13F7F2F29ABE}"/>
              </a:ext>
            </a:extLst>
          </p:cNvPr>
          <p:cNvSpPr>
            <a:spLocks noChangeShapeType="1"/>
          </p:cNvSpPr>
          <p:nvPr/>
        </p:nvSpPr>
        <p:spPr bwMode="auto">
          <a:xfrm>
            <a:off x="2914650" y="2914650"/>
            <a:ext cx="5997575"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538" name="Line 130">
            <a:extLst>
              <a:ext uri="{FF2B5EF4-FFF2-40B4-BE49-F238E27FC236}">
                <a16:creationId xmlns:a16="http://schemas.microsoft.com/office/drawing/2014/main" id="{6344EF5C-508E-997A-B65F-7B7A1966F835}"/>
              </a:ext>
            </a:extLst>
          </p:cNvPr>
          <p:cNvSpPr>
            <a:spLocks noChangeShapeType="1"/>
          </p:cNvSpPr>
          <p:nvPr/>
        </p:nvSpPr>
        <p:spPr bwMode="auto">
          <a:xfrm>
            <a:off x="2914650" y="3076575"/>
            <a:ext cx="5997575"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539" name="Rectangle 131">
            <a:extLst>
              <a:ext uri="{FF2B5EF4-FFF2-40B4-BE49-F238E27FC236}">
                <a16:creationId xmlns:a16="http://schemas.microsoft.com/office/drawing/2014/main" id="{4B99D1A7-FE03-BCD1-A9D8-5A462827A3D9}"/>
              </a:ext>
            </a:extLst>
          </p:cNvPr>
          <p:cNvSpPr>
            <a:spLocks noChangeArrowheads="1"/>
          </p:cNvSpPr>
          <p:nvPr/>
        </p:nvSpPr>
        <p:spPr bwMode="auto">
          <a:xfrm>
            <a:off x="2914650" y="3076575"/>
            <a:ext cx="599757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540" name="Line 132">
            <a:extLst>
              <a:ext uri="{FF2B5EF4-FFF2-40B4-BE49-F238E27FC236}">
                <a16:creationId xmlns:a16="http://schemas.microsoft.com/office/drawing/2014/main" id="{57162A79-335D-47BB-F5ED-123B742477BE}"/>
              </a:ext>
            </a:extLst>
          </p:cNvPr>
          <p:cNvSpPr>
            <a:spLocks noChangeShapeType="1"/>
          </p:cNvSpPr>
          <p:nvPr/>
        </p:nvSpPr>
        <p:spPr bwMode="auto">
          <a:xfrm>
            <a:off x="2914650" y="3400425"/>
            <a:ext cx="5997575"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541" name="Line 133">
            <a:extLst>
              <a:ext uri="{FF2B5EF4-FFF2-40B4-BE49-F238E27FC236}">
                <a16:creationId xmlns:a16="http://schemas.microsoft.com/office/drawing/2014/main" id="{5E7F2967-B8FD-8872-7F15-3BCF9B13E5A7}"/>
              </a:ext>
            </a:extLst>
          </p:cNvPr>
          <p:cNvSpPr>
            <a:spLocks noChangeShapeType="1"/>
          </p:cNvSpPr>
          <p:nvPr/>
        </p:nvSpPr>
        <p:spPr bwMode="auto">
          <a:xfrm>
            <a:off x="2914650" y="3562350"/>
            <a:ext cx="5997575" cy="158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542" name="Rectangle 134">
            <a:extLst>
              <a:ext uri="{FF2B5EF4-FFF2-40B4-BE49-F238E27FC236}">
                <a16:creationId xmlns:a16="http://schemas.microsoft.com/office/drawing/2014/main" id="{67E798FD-84E3-95FD-4157-B4B56107B75C}"/>
              </a:ext>
            </a:extLst>
          </p:cNvPr>
          <p:cNvSpPr>
            <a:spLocks noChangeArrowheads="1"/>
          </p:cNvSpPr>
          <p:nvPr/>
        </p:nvSpPr>
        <p:spPr bwMode="auto">
          <a:xfrm>
            <a:off x="2914650" y="3562350"/>
            <a:ext cx="599757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543" name="Line 135">
            <a:extLst>
              <a:ext uri="{FF2B5EF4-FFF2-40B4-BE49-F238E27FC236}">
                <a16:creationId xmlns:a16="http://schemas.microsoft.com/office/drawing/2014/main" id="{3F3102BF-EB43-8ED7-D4E2-0D8AD1A2726D}"/>
              </a:ext>
            </a:extLst>
          </p:cNvPr>
          <p:cNvSpPr>
            <a:spLocks noChangeShapeType="1"/>
          </p:cNvSpPr>
          <p:nvPr/>
        </p:nvSpPr>
        <p:spPr bwMode="auto">
          <a:xfrm>
            <a:off x="2914650" y="3725863"/>
            <a:ext cx="5997575"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544" name="Rectangle 136">
            <a:extLst>
              <a:ext uri="{FF2B5EF4-FFF2-40B4-BE49-F238E27FC236}">
                <a16:creationId xmlns:a16="http://schemas.microsoft.com/office/drawing/2014/main" id="{0D5FD16A-A7E6-83B2-59E3-ACB79C84A3EC}"/>
              </a:ext>
            </a:extLst>
          </p:cNvPr>
          <p:cNvSpPr>
            <a:spLocks noChangeArrowheads="1"/>
          </p:cNvSpPr>
          <p:nvPr/>
        </p:nvSpPr>
        <p:spPr bwMode="auto">
          <a:xfrm>
            <a:off x="2914650" y="3725863"/>
            <a:ext cx="599757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545" name="Line 137">
            <a:extLst>
              <a:ext uri="{FF2B5EF4-FFF2-40B4-BE49-F238E27FC236}">
                <a16:creationId xmlns:a16="http://schemas.microsoft.com/office/drawing/2014/main" id="{28D0B790-2DC6-8942-1D03-52DAFD1D0784}"/>
              </a:ext>
            </a:extLst>
          </p:cNvPr>
          <p:cNvSpPr>
            <a:spLocks noChangeShapeType="1"/>
          </p:cNvSpPr>
          <p:nvPr/>
        </p:nvSpPr>
        <p:spPr bwMode="auto">
          <a:xfrm>
            <a:off x="2914650" y="3887788"/>
            <a:ext cx="5997575"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546" name="Rectangle 138">
            <a:extLst>
              <a:ext uri="{FF2B5EF4-FFF2-40B4-BE49-F238E27FC236}">
                <a16:creationId xmlns:a16="http://schemas.microsoft.com/office/drawing/2014/main" id="{36F318D0-3B57-347E-AF2D-07EB109C4ED9}"/>
              </a:ext>
            </a:extLst>
          </p:cNvPr>
          <p:cNvSpPr>
            <a:spLocks noChangeArrowheads="1"/>
          </p:cNvSpPr>
          <p:nvPr/>
        </p:nvSpPr>
        <p:spPr bwMode="auto">
          <a:xfrm>
            <a:off x="2914650" y="3887788"/>
            <a:ext cx="599757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547" name="Line 139">
            <a:extLst>
              <a:ext uri="{FF2B5EF4-FFF2-40B4-BE49-F238E27FC236}">
                <a16:creationId xmlns:a16="http://schemas.microsoft.com/office/drawing/2014/main" id="{90F68406-909F-6DAA-9CF3-3567982A4864}"/>
              </a:ext>
            </a:extLst>
          </p:cNvPr>
          <p:cNvSpPr>
            <a:spLocks noChangeShapeType="1"/>
          </p:cNvSpPr>
          <p:nvPr/>
        </p:nvSpPr>
        <p:spPr bwMode="auto">
          <a:xfrm>
            <a:off x="2914650" y="4211638"/>
            <a:ext cx="5997575"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548" name="Rectangle 140">
            <a:extLst>
              <a:ext uri="{FF2B5EF4-FFF2-40B4-BE49-F238E27FC236}">
                <a16:creationId xmlns:a16="http://schemas.microsoft.com/office/drawing/2014/main" id="{1B50C40E-2742-CD3F-5FEA-2244C8EDCAA9}"/>
              </a:ext>
            </a:extLst>
          </p:cNvPr>
          <p:cNvSpPr>
            <a:spLocks noChangeArrowheads="1"/>
          </p:cNvSpPr>
          <p:nvPr/>
        </p:nvSpPr>
        <p:spPr bwMode="auto">
          <a:xfrm>
            <a:off x="2914650" y="4373563"/>
            <a:ext cx="599757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549" name="Line 141">
            <a:extLst>
              <a:ext uri="{FF2B5EF4-FFF2-40B4-BE49-F238E27FC236}">
                <a16:creationId xmlns:a16="http://schemas.microsoft.com/office/drawing/2014/main" id="{58E07DAA-EAFD-B02F-9B9F-B5AB5B5E5320}"/>
              </a:ext>
            </a:extLst>
          </p:cNvPr>
          <p:cNvSpPr>
            <a:spLocks noChangeShapeType="1"/>
          </p:cNvSpPr>
          <p:nvPr/>
        </p:nvSpPr>
        <p:spPr bwMode="auto">
          <a:xfrm>
            <a:off x="2914650" y="4678363"/>
            <a:ext cx="5997575"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550" name="Line 142">
            <a:extLst>
              <a:ext uri="{FF2B5EF4-FFF2-40B4-BE49-F238E27FC236}">
                <a16:creationId xmlns:a16="http://schemas.microsoft.com/office/drawing/2014/main" id="{AC6606E1-D7C8-E512-72DB-400475950D99}"/>
              </a:ext>
            </a:extLst>
          </p:cNvPr>
          <p:cNvSpPr>
            <a:spLocks noChangeShapeType="1"/>
          </p:cNvSpPr>
          <p:nvPr/>
        </p:nvSpPr>
        <p:spPr bwMode="auto">
          <a:xfrm>
            <a:off x="2914650" y="4840288"/>
            <a:ext cx="5997575"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551" name="Line 143">
            <a:extLst>
              <a:ext uri="{FF2B5EF4-FFF2-40B4-BE49-F238E27FC236}">
                <a16:creationId xmlns:a16="http://schemas.microsoft.com/office/drawing/2014/main" id="{BF3A340C-8EFE-88E0-DFEF-618A6C83C1BC}"/>
              </a:ext>
            </a:extLst>
          </p:cNvPr>
          <p:cNvSpPr>
            <a:spLocks noChangeShapeType="1"/>
          </p:cNvSpPr>
          <p:nvPr/>
        </p:nvSpPr>
        <p:spPr bwMode="auto">
          <a:xfrm>
            <a:off x="2914650" y="5002213"/>
            <a:ext cx="5997575"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552" name="Rectangle 144">
            <a:extLst>
              <a:ext uri="{FF2B5EF4-FFF2-40B4-BE49-F238E27FC236}">
                <a16:creationId xmlns:a16="http://schemas.microsoft.com/office/drawing/2014/main" id="{687ADEA9-A194-A364-AFA6-1FAB692483CA}"/>
              </a:ext>
            </a:extLst>
          </p:cNvPr>
          <p:cNvSpPr>
            <a:spLocks noChangeArrowheads="1"/>
          </p:cNvSpPr>
          <p:nvPr/>
        </p:nvSpPr>
        <p:spPr bwMode="auto">
          <a:xfrm>
            <a:off x="2914650" y="5002213"/>
            <a:ext cx="599757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553" name="Line 145">
            <a:extLst>
              <a:ext uri="{FF2B5EF4-FFF2-40B4-BE49-F238E27FC236}">
                <a16:creationId xmlns:a16="http://schemas.microsoft.com/office/drawing/2014/main" id="{728D73EB-E4B8-FC20-DD1C-39599505BD3F}"/>
              </a:ext>
            </a:extLst>
          </p:cNvPr>
          <p:cNvSpPr>
            <a:spLocks noChangeShapeType="1"/>
          </p:cNvSpPr>
          <p:nvPr/>
        </p:nvSpPr>
        <p:spPr bwMode="auto">
          <a:xfrm>
            <a:off x="2914650" y="5326063"/>
            <a:ext cx="5997575"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554" name="Rectangle 146">
            <a:extLst>
              <a:ext uri="{FF2B5EF4-FFF2-40B4-BE49-F238E27FC236}">
                <a16:creationId xmlns:a16="http://schemas.microsoft.com/office/drawing/2014/main" id="{6EEBFE2F-5BF5-7785-7C08-32DAF1251316}"/>
              </a:ext>
            </a:extLst>
          </p:cNvPr>
          <p:cNvSpPr>
            <a:spLocks noChangeArrowheads="1"/>
          </p:cNvSpPr>
          <p:nvPr/>
        </p:nvSpPr>
        <p:spPr bwMode="auto">
          <a:xfrm>
            <a:off x="2914650" y="5326063"/>
            <a:ext cx="599757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555" name="Line 147">
            <a:extLst>
              <a:ext uri="{FF2B5EF4-FFF2-40B4-BE49-F238E27FC236}">
                <a16:creationId xmlns:a16="http://schemas.microsoft.com/office/drawing/2014/main" id="{B7E02F6A-7832-B7D3-4F35-EEB0666E9D35}"/>
              </a:ext>
            </a:extLst>
          </p:cNvPr>
          <p:cNvSpPr>
            <a:spLocks noChangeShapeType="1"/>
          </p:cNvSpPr>
          <p:nvPr/>
        </p:nvSpPr>
        <p:spPr bwMode="auto">
          <a:xfrm>
            <a:off x="2914650" y="5487988"/>
            <a:ext cx="5997575"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556" name="Rectangle 148">
            <a:extLst>
              <a:ext uri="{FF2B5EF4-FFF2-40B4-BE49-F238E27FC236}">
                <a16:creationId xmlns:a16="http://schemas.microsoft.com/office/drawing/2014/main" id="{A7CA24E2-6CEA-CF16-9248-D774F016A688}"/>
              </a:ext>
            </a:extLst>
          </p:cNvPr>
          <p:cNvSpPr>
            <a:spLocks noChangeArrowheads="1"/>
          </p:cNvSpPr>
          <p:nvPr/>
        </p:nvSpPr>
        <p:spPr bwMode="auto">
          <a:xfrm>
            <a:off x="2914650" y="5487988"/>
            <a:ext cx="599757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557" name="Line 149">
            <a:extLst>
              <a:ext uri="{FF2B5EF4-FFF2-40B4-BE49-F238E27FC236}">
                <a16:creationId xmlns:a16="http://schemas.microsoft.com/office/drawing/2014/main" id="{18F06ABB-7EF5-92D7-3D6A-691EC706A445}"/>
              </a:ext>
            </a:extLst>
          </p:cNvPr>
          <p:cNvSpPr>
            <a:spLocks noChangeShapeType="1"/>
          </p:cNvSpPr>
          <p:nvPr/>
        </p:nvSpPr>
        <p:spPr bwMode="auto">
          <a:xfrm>
            <a:off x="2914650" y="5649913"/>
            <a:ext cx="2636838"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558" name="Rectangle 150">
            <a:extLst>
              <a:ext uri="{FF2B5EF4-FFF2-40B4-BE49-F238E27FC236}">
                <a16:creationId xmlns:a16="http://schemas.microsoft.com/office/drawing/2014/main" id="{B852D376-FBA0-E8AE-2A6E-F426388C4D2B}"/>
              </a:ext>
            </a:extLst>
          </p:cNvPr>
          <p:cNvSpPr>
            <a:spLocks noChangeArrowheads="1"/>
          </p:cNvSpPr>
          <p:nvPr/>
        </p:nvSpPr>
        <p:spPr bwMode="auto">
          <a:xfrm>
            <a:off x="2914650" y="5649913"/>
            <a:ext cx="2636838"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559" name="Line 151">
            <a:extLst>
              <a:ext uri="{FF2B5EF4-FFF2-40B4-BE49-F238E27FC236}">
                <a16:creationId xmlns:a16="http://schemas.microsoft.com/office/drawing/2014/main" id="{D0B61281-760E-43DE-4E41-CB81D8E715FD}"/>
              </a:ext>
            </a:extLst>
          </p:cNvPr>
          <p:cNvSpPr>
            <a:spLocks noChangeShapeType="1"/>
          </p:cNvSpPr>
          <p:nvPr/>
        </p:nvSpPr>
        <p:spPr bwMode="auto">
          <a:xfrm>
            <a:off x="5551488" y="5649913"/>
            <a:ext cx="433387" cy="1587"/>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560" name="Rectangle 152">
            <a:extLst>
              <a:ext uri="{FF2B5EF4-FFF2-40B4-BE49-F238E27FC236}">
                <a16:creationId xmlns:a16="http://schemas.microsoft.com/office/drawing/2014/main" id="{3AABF159-D108-5C7B-843C-B4911CE411B6}"/>
              </a:ext>
            </a:extLst>
          </p:cNvPr>
          <p:cNvSpPr>
            <a:spLocks noChangeArrowheads="1"/>
          </p:cNvSpPr>
          <p:nvPr/>
        </p:nvSpPr>
        <p:spPr bwMode="auto">
          <a:xfrm>
            <a:off x="5551488" y="5649913"/>
            <a:ext cx="433387" cy="952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561" name="Line 153">
            <a:extLst>
              <a:ext uri="{FF2B5EF4-FFF2-40B4-BE49-F238E27FC236}">
                <a16:creationId xmlns:a16="http://schemas.microsoft.com/office/drawing/2014/main" id="{7CC81F26-68FD-D4AA-BBED-87D5E2D6A548}"/>
              </a:ext>
            </a:extLst>
          </p:cNvPr>
          <p:cNvSpPr>
            <a:spLocks noChangeShapeType="1"/>
          </p:cNvSpPr>
          <p:nvPr/>
        </p:nvSpPr>
        <p:spPr bwMode="auto">
          <a:xfrm>
            <a:off x="5992813" y="5649913"/>
            <a:ext cx="2919412"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562" name="Rectangle 154">
            <a:extLst>
              <a:ext uri="{FF2B5EF4-FFF2-40B4-BE49-F238E27FC236}">
                <a16:creationId xmlns:a16="http://schemas.microsoft.com/office/drawing/2014/main" id="{887250C3-CEB7-F792-2230-C9D142A141E4}"/>
              </a:ext>
            </a:extLst>
          </p:cNvPr>
          <p:cNvSpPr>
            <a:spLocks noChangeArrowheads="1"/>
          </p:cNvSpPr>
          <p:nvPr/>
        </p:nvSpPr>
        <p:spPr bwMode="auto">
          <a:xfrm>
            <a:off x="5992813" y="5649913"/>
            <a:ext cx="2919412"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563" name="Line 155">
            <a:extLst>
              <a:ext uri="{FF2B5EF4-FFF2-40B4-BE49-F238E27FC236}">
                <a16:creationId xmlns:a16="http://schemas.microsoft.com/office/drawing/2014/main" id="{C618D189-A1D7-59FF-9C47-09957503582C}"/>
              </a:ext>
            </a:extLst>
          </p:cNvPr>
          <p:cNvSpPr>
            <a:spLocks noChangeShapeType="1"/>
          </p:cNvSpPr>
          <p:nvPr/>
        </p:nvSpPr>
        <p:spPr bwMode="auto">
          <a:xfrm>
            <a:off x="2914650" y="5811838"/>
            <a:ext cx="2636838"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564" name="Rectangle 156">
            <a:extLst>
              <a:ext uri="{FF2B5EF4-FFF2-40B4-BE49-F238E27FC236}">
                <a16:creationId xmlns:a16="http://schemas.microsoft.com/office/drawing/2014/main" id="{45844959-5142-79AA-DA83-51E2ED61ADE2}"/>
              </a:ext>
            </a:extLst>
          </p:cNvPr>
          <p:cNvSpPr>
            <a:spLocks noChangeArrowheads="1"/>
          </p:cNvSpPr>
          <p:nvPr/>
        </p:nvSpPr>
        <p:spPr bwMode="auto">
          <a:xfrm>
            <a:off x="2914650" y="5811838"/>
            <a:ext cx="2636838"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565" name="Line 157">
            <a:extLst>
              <a:ext uri="{FF2B5EF4-FFF2-40B4-BE49-F238E27FC236}">
                <a16:creationId xmlns:a16="http://schemas.microsoft.com/office/drawing/2014/main" id="{19E6D4D0-BEF9-CFCC-3B1C-4AB558CBE8F5}"/>
              </a:ext>
            </a:extLst>
          </p:cNvPr>
          <p:cNvSpPr>
            <a:spLocks noChangeShapeType="1"/>
          </p:cNvSpPr>
          <p:nvPr/>
        </p:nvSpPr>
        <p:spPr bwMode="auto">
          <a:xfrm>
            <a:off x="5551488" y="5811838"/>
            <a:ext cx="433387" cy="1587"/>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566" name="Rectangle 158">
            <a:extLst>
              <a:ext uri="{FF2B5EF4-FFF2-40B4-BE49-F238E27FC236}">
                <a16:creationId xmlns:a16="http://schemas.microsoft.com/office/drawing/2014/main" id="{1BF6BBA1-5C29-85D2-5E87-C4D317817A35}"/>
              </a:ext>
            </a:extLst>
          </p:cNvPr>
          <p:cNvSpPr>
            <a:spLocks noChangeArrowheads="1"/>
          </p:cNvSpPr>
          <p:nvPr/>
        </p:nvSpPr>
        <p:spPr bwMode="auto">
          <a:xfrm>
            <a:off x="5551488" y="5811838"/>
            <a:ext cx="433387" cy="952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567" name="Line 159">
            <a:extLst>
              <a:ext uri="{FF2B5EF4-FFF2-40B4-BE49-F238E27FC236}">
                <a16:creationId xmlns:a16="http://schemas.microsoft.com/office/drawing/2014/main" id="{1513F646-BCB3-2178-09D0-8865AE205F48}"/>
              </a:ext>
            </a:extLst>
          </p:cNvPr>
          <p:cNvSpPr>
            <a:spLocks noChangeShapeType="1"/>
          </p:cNvSpPr>
          <p:nvPr/>
        </p:nvSpPr>
        <p:spPr bwMode="auto">
          <a:xfrm>
            <a:off x="5992813" y="5811838"/>
            <a:ext cx="2919412"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568" name="Rectangle 160">
            <a:extLst>
              <a:ext uri="{FF2B5EF4-FFF2-40B4-BE49-F238E27FC236}">
                <a16:creationId xmlns:a16="http://schemas.microsoft.com/office/drawing/2014/main" id="{6DDD3D85-8278-727E-BCCE-2DC630440626}"/>
              </a:ext>
            </a:extLst>
          </p:cNvPr>
          <p:cNvSpPr>
            <a:spLocks noChangeArrowheads="1"/>
          </p:cNvSpPr>
          <p:nvPr/>
        </p:nvSpPr>
        <p:spPr bwMode="auto">
          <a:xfrm>
            <a:off x="5992813" y="5811838"/>
            <a:ext cx="2919412"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569" name="Line 161">
            <a:extLst>
              <a:ext uri="{FF2B5EF4-FFF2-40B4-BE49-F238E27FC236}">
                <a16:creationId xmlns:a16="http://schemas.microsoft.com/office/drawing/2014/main" id="{933F55B2-21B8-FEBA-FEF1-3E48B7A06F18}"/>
              </a:ext>
            </a:extLst>
          </p:cNvPr>
          <p:cNvSpPr>
            <a:spLocks noChangeShapeType="1"/>
          </p:cNvSpPr>
          <p:nvPr/>
        </p:nvSpPr>
        <p:spPr bwMode="auto">
          <a:xfrm>
            <a:off x="2914650" y="5973763"/>
            <a:ext cx="2636838"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570" name="Rectangle 162">
            <a:extLst>
              <a:ext uri="{FF2B5EF4-FFF2-40B4-BE49-F238E27FC236}">
                <a16:creationId xmlns:a16="http://schemas.microsoft.com/office/drawing/2014/main" id="{67DB7A5E-0373-4A55-C799-8C08FF2F75CA}"/>
              </a:ext>
            </a:extLst>
          </p:cNvPr>
          <p:cNvSpPr>
            <a:spLocks noChangeArrowheads="1"/>
          </p:cNvSpPr>
          <p:nvPr/>
        </p:nvSpPr>
        <p:spPr bwMode="auto">
          <a:xfrm>
            <a:off x="2914650" y="5973763"/>
            <a:ext cx="2636838"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571" name="Line 163">
            <a:extLst>
              <a:ext uri="{FF2B5EF4-FFF2-40B4-BE49-F238E27FC236}">
                <a16:creationId xmlns:a16="http://schemas.microsoft.com/office/drawing/2014/main" id="{306A2E8A-829D-B218-3FDC-D534DB424685}"/>
              </a:ext>
            </a:extLst>
          </p:cNvPr>
          <p:cNvSpPr>
            <a:spLocks noChangeShapeType="1"/>
          </p:cNvSpPr>
          <p:nvPr/>
        </p:nvSpPr>
        <p:spPr bwMode="auto">
          <a:xfrm>
            <a:off x="5551488" y="5973763"/>
            <a:ext cx="433387" cy="1587"/>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572" name="Rectangle 164">
            <a:extLst>
              <a:ext uri="{FF2B5EF4-FFF2-40B4-BE49-F238E27FC236}">
                <a16:creationId xmlns:a16="http://schemas.microsoft.com/office/drawing/2014/main" id="{63EE7DD2-C39A-A952-4554-CFADB235F39D}"/>
              </a:ext>
            </a:extLst>
          </p:cNvPr>
          <p:cNvSpPr>
            <a:spLocks noChangeArrowheads="1"/>
          </p:cNvSpPr>
          <p:nvPr/>
        </p:nvSpPr>
        <p:spPr bwMode="auto">
          <a:xfrm>
            <a:off x="5551488" y="5973763"/>
            <a:ext cx="433387" cy="952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573" name="Line 165">
            <a:extLst>
              <a:ext uri="{FF2B5EF4-FFF2-40B4-BE49-F238E27FC236}">
                <a16:creationId xmlns:a16="http://schemas.microsoft.com/office/drawing/2014/main" id="{ED787EC0-D538-6E05-B4D0-2641938537EB}"/>
              </a:ext>
            </a:extLst>
          </p:cNvPr>
          <p:cNvSpPr>
            <a:spLocks noChangeShapeType="1"/>
          </p:cNvSpPr>
          <p:nvPr/>
        </p:nvSpPr>
        <p:spPr bwMode="auto">
          <a:xfrm>
            <a:off x="5992813" y="5973763"/>
            <a:ext cx="2919412"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574" name="Rectangle 166">
            <a:extLst>
              <a:ext uri="{FF2B5EF4-FFF2-40B4-BE49-F238E27FC236}">
                <a16:creationId xmlns:a16="http://schemas.microsoft.com/office/drawing/2014/main" id="{F3D7A235-A979-595B-812A-ADD7F9FFE70A}"/>
              </a:ext>
            </a:extLst>
          </p:cNvPr>
          <p:cNvSpPr>
            <a:spLocks noChangeArrowheads="1"/>
          </p:cNvSpPr>
          <p:nvPr/>
        </p:nvSpPr>
        <p:spPr bwMode="auto">
          <a:xfrm>
            <a:off x="5992813" y="5973763"/>
            <a:ext cx="2919412"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575" name="Line 167">
            <a:extLst>
              <a:ext uri="{FF2B5EF4-FFF2-40B4-BE49-F238E27FC236}">
                <a16:creationId xmlns:a16="http://schemas.microsoft.com/office/drawing/2014/main" id="{C15812B0-09F9-7056-0C8B-8E982AC06289}"/>
              </a:ext>
            </a:extLst>
          </p:cNvPr>
          <p:cNvSpPr>
            <a:spLocks noChangeShapeType="1"/>
          </p:cNvSpPr>
          <p:nvPr/>
        </p:nvSpPr>
        <p:spPr bwMode="auto">
          <a:xfrm>
            <a:off x="2914650" y="6135688"/>
            <a:ext cx="2636838"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576" name="Rectangle 168">
            <a:extLst>
              <a:ext uri="{FF2B5EF4-FFF2-40B4-BE49-F238E27FC236}">
                <a16:creationId xmlns:a16="http://schemas.microsoft.com/office/drawing/2014/main" id="{1D9A10AE-C33E-CA7D-8531-5E40B2BBCF28}"/>
              </a:ext>
            </a:extLst>
          </p:cNvPr>
          <p:cNvSpPr>
            <a:spLocks noChangeArrowheads="1"/>
          </p:cNvSpPr>
          <p:nvPr/>
        </p:nvSpPr>
        <p:spPr bwMode="auto">
          <a:xfrm>
            <a:off x="2914650" y="6135688"/>
            <a:ext cx="2636838"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577" name="Line 169">
            <a:extLst>
              <a:ext uri="{FF2B5EF4-FFF2-40B4-BE49-F238E27FC236}">
                <a16:creationId xmlns:a16="http://schemas.microsoft.com/office/drawing/2014/main" id="{347D524C-853B-397F-F854-E91A8B63C781}"/>
              </a:ext>
            </a:extLst>
          </p:cNvPr>
          <p:cNvSpPr>
            <a:spLocks noChangeShapeType="1"/>
          </p:cNvSpPr>
          <p:nvPr/>
        </p:nvSpPr>
        <p:spPr bwMode="auto">
          <a:xfrm>
            <a:off x="5551488" y="6135688"/>
            <a:ext cx="433387" cy="1587"/>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578" name="Rectangle 170">
            <a:extLst>
              <a:ext uri="{FF2B5EF4-FFF2-40B4-BE49-F238E27FC236}">
                <a16:creationId xmlns:a16="http://schemas.microsoft.com/office/drawing/2014/main" id="{C1903EBD-0316-11B2-E5FA-5C32285580CB}"/>
              </a:ext>
            </a:extLst>
          </p:cNvPr>
          <p:cNvSpPr>
            <a:spLocks noChangeArrowheads="1"/>
          </p:cNvSpPr>
          <p:nvPr/>
        </p:nvSpPr>
        <p:spPr bwMode="auto">
          <a:xfrm>
            <a:off x="5551488" y="6135688"/>
            <a:ext cx="433387" cy="952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579" name="Line 171">
            <a:extLst>
              <a:ext uri="{FF2B5EF4-FFF2-40B4-BE49-F238E27FC236}">
                <a16:creationId xmlns:a16="http://schemas.microsoft.com/office/drawing/2014/main" id="{CDDC3661-B755-22EC-D2D1-F01A7B625406}"/>
              </a:ext>
            </a:extLst>
          </p:cNvPr>
          <p:cNvSpPr>
            <a:spLocks noChangeShapeType="1"/>
          </p:cNvSpPr>
          <p:nvPr/>
        </p:nvSpPr>
        <p:spPr bwMode="auto">
          <a:xfrm>
            <a:off x="5992813" y="6135688"/>
            <a:ext cx="2919412" cy="1587"/>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580" name="Rectangle 172">
            <a:extLst>
              <a:ext uri="{FF2B5EF4-FFF2-40B4-BE49-F238E27FC236}">
                <a16:creationId xmlns:a16="http://schemas.microsoft.com/office/drawing/2014/main" id="{9266A47C-5499-60F9-370A-7420050F0E8A}"/>
              </a:ext>
            </a:extLst>
          </p:cNvPr>
          <p:cNvSpPr>
            <a:spLocks noChangeArrowheads="1"/>
          </p:cNvSpPr>
          <p:nvPr/>
        </p:nvSpPr>
        <p:spPr bwMode="auto">
          <a:xfrm>
            <a:off x="5992813" y="6135688"/>
            <a:ext cx="2919412"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581" name="Rectangle 173">
            <a:extLst>
              <a:ext uri="{FF2B5EF4-FFF2-40B4-BE49-F238E27FC236}">
                <a16:creationId xmlns:a16="http://schemas.microsoft.com/office/drawing/2014/main" id="{B253A203-2F90-8D13-94D8-87D927FB0FAB}"/>
              </a:ext>
            </a:extLst>
          </p:cNvPr>
          <p:cNvSpPr>
            <a:spLocks noChangeArrowheads="1"/>
          </p:cNvSpPr>
          <p:nvPr/>
        </p:nvSpPr>
        <p:spPr bwMode="auto">
          <a:xfrm>
            <a:off x="2897188" y="981075"/>
            <a:ext cx="17462" cy="5335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582" name="Line 174">
            <a:extLst>
              <a:ext uri="{FF2B5EF4-FFF2-40B4-BE49-F238E27FC236}">
                <a16:creationId xmlns:a16="http://schemas.microsoft.com/office/drawing/2014/main" id="{6298DE4C-EBA6-BCF0-A5CD-F3BB4A6A9A7E}"/>
              </a:ext>
            </a:extLst>
          </p:cNvPr>
          <p:cNvSpPr>
            <a:spLocks noChangeShapeType="1"/>
          </p:cNvSpPr>
          <p:nvPr/>
        </p:nvSpPr>
        <p:spPr bwMode="auto">
          <a:xfrm>
            <a:off x="5543550" y="1171575"/>
            <a:ext cx="1588" cy="512603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583" name="Rectangle 175">
            <a:extLst>
              <a:ext uri="{FF2B5EF4-FFF2-40B4-BE49-F238E27FC236}">
                <a16:creationId xmlns:a16="http://schemas.microsoft.com/office/drawing/2014/main" id="{F36D695C-902C-EF2F-5CE6-A216DD9AA0CE}"/>
              </a:ext>
            </a:extLst>
          </p:cNvPr>
          <p:cNvSpPr>
            <a:spLocks noChangeArrowheads="1"/>
          </p:cNvSpPr>
          <p:nvPr/>
        </p:nvSpPr>
        <p:spPr bwMode="auto">
          <a:xfrm>
            <a:off x="5543550" y="1171575"/>
            <a:ext cx="7938" cy="51260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584" name="Line 176">
            <a:extLst>
              <a:ext uri="{FF2B5EF4-FFF2-40B4-BE49-F238E27FC236}">
                <a16:creationId xmlns:a16="http://schemas.microsoft.com/office/drawing/2014/main" id="{D4DE5D82-538D-F602-129A-DD4F34965033}"/>
              </a:ext>
            </a:extLst>
          </p:cNvPr>
          <p:cNvSpPr>
            <a:spLocks noChangeShapeType="1"/>
          </p:cNvSpPr>
          <p:nvPr/>
        </p:nvSpPr>
        <p:spPr bwMode="auto">
          <a:xfrm>
            <a:off x="5984875" y="1171575"/>
            <a:ext cx="1588" cy="512603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585" name="Rectangle 177">
            <a:extLst>
              <a:ext uri="{FF2B5EF4-FFF2-40B4-BE49-F238E27FC236}">
                <a16:creationId xmlns:a16="http://schemas.microsoft.com/office/drawing/2014/main" id="{C103FB0E-1124-6DC0-E0FB-7B735E173142}"/>
              </a:ext>
            </a:extLst>
          </p:cNvPr>
          <p:cNvSpPr>
            <a:spLocks noChangeArrowheads="1"/>
          </p:cNvSpPr>
          <p:nvPr/>
        </p:nvSpPr>
        <p:spPr bwMode="auto">
          <a:xfrm>
            <a:off x="5984875" y="1171575"/>
            <a:ext cx="7938" cy="51260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586" name="Line 178">
            <a:extLst>
              <a:ext uri="{FF2B5EF4-FFF2-40B4-BE49-F238E27FC236}">
                <a16:creationId xmlns:a16="http://schemas.microsoft.com/office/drawing/2014/main" id="{C7C6494F-C211-0218-AC10-3CCC422C4298}"/>
              </a:ext>
            </a:extLst>
          </p:cNvPr>
          <p:cNvSpPr>
            <a:spLocks noChangeShapeType="1"/>
          </p:cNvSpPr>
          <p:nvPr/>
        </p:nvSpPr>
        <p:spPr bwMode="auto">
          <a:xfrm>
            <a:off x="6669088" y="1171575"/>
            <a:ext cx="1587" cy="512603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587" name="Rectangle 179">
            <a:extLst>
              <a:ext uri="{FF2B5EF4-FFF2-40B4-BE49-F238E27FC236}">
                <a16:creationId xmlns:a16="http://schemas.microsoft.com/office/drawing/2014/main" id="{4380CBED-45A7-1B57-E414-7638D73C7A03}"/>
              </a:ext>
            </a:extLst>
          </p:cNvPr>
          <p:cNvSpPr>
            <a:spLocks noChangeArrowheads="1"/>
          </p:cNvSpPr>
          <p:nvPr/>
        </p:nvSpPr>
        <p:spPr bwMode="auto">
          <a:xfrm>
            <a:off x="6669088" y="1171575"/>
            <a:ext cx="11112" cy="51260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588" name="Line 180">
            <a:extLst>
              <a:ext uri="{FF2B5EF4-FFF2-40B4-BE49-F238E27FC236}">
                <a16:creationId xmlns:a16="http://schemas.microsoft.com/office/drawing/2014/main" id="{61AF6682-DF93-4EEC-196E-16A39308A575}"/>
              </a:ext>
            </a:extLst>
          </p:cNvPr>
          <p:cNvSpPr>
            <a:spLocks noChangeShapeType="1"/>
          </p:cNvSpPr>
          <p:nvPr/>
        </p:nvSpPr>
        <p:spPr bwMode="auto">
          <a:xfrm>
            <a:off x="7334250" y="1171575"/>
            <a:ext cx="3175" cy="512603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589" name="Rectangle 181">
            <a:extLst>
              <a:ext uri="{FF2B5EF4-FFF2-40B4-BE49-F238E27FC236}">
                <a16:creationId xmlns:a16="http://schemas.microsoft.com/office/drawing/2014/main" id="{AC80A0D0-AED8-426D-CA4B-70B8E0BD6E4F}"/>
              </a:ext>
            </a:extLst>
          </p:cNvPr>
          <p:cNvSpPr>
            <a:spLocks noChangeArrowheads="1"/>
          </p:cNvSpPr>
          <p:nvPr/>
        </p:nvSpPr>
        <p:spPr bwMode="auto">
          <a:xfrm>
            <a:off x="7334250" y="1171575"/>
            <a:ext cx="11113" cy="51260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590" name="Line 182">
            <a:extLst>
              <a:ext uri="{FF2B5EF4-FFF2-40B4-BE49-F238E27FC236}">
                <a16:creationId xmlns:a16="http://schemas.microsoft.com/office/drawing/2014/main" id="{5C9E9C5A-EDEE-3CD1-554B-22C6EEB3E01C}"/>
              </a:ext>
            </a:extLst>
          </p:cNvPr>
          <p:cNvSpPr>
            <a:spLocks noChangeShapeType="1"/>
          </p:cNvSpPr>
          <p:nvPr/>
        </p:nvSpPr>
        <p:spPr bwMode="auto">
          <a:xfrm>
            <a:off x="8132763" y="1171575"/>
            <a:ext cx="1587" cy="5126038"/>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591" name="Rectangle 183">
            <a:extLst>
              <a:ext uri="{FF2B5EF4-FFF2-40B4-BE49-F238E27FC236}">
                <a16:creationId xmlns:a16="http://schemas.microsoft.com/office/drawing/2014/main" id="{E9585C07-5961-1BA4-A824-B43888FD3EB9}"/>
              </a:ext>
            </a:extLst>
          </p:cNvPr>
          <p:cNvSpPr>
            <a:spLocks noChangeArrowheads="1"/>
          </p:cNvSpPr>
          <p:nvPr/>
        </p:nvSpPr>
        <p:spPr bwMode="auto">
          <a:xfrm>
            <a:off x="8132763" y="1171575"/>
            <a:ext cx="11112" cy="51260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592" name="Rectangle 184">
            <a:extLst>
              <a:ext uri="{FF2B5EF4-FFF2-40B4-BE49-F238E27FC236}">
                <a16:creationId xmlns:a16="http://schemas.microsoft.com/office/drawing/2014/main" id="{D6120920-05B2-9699-93CA-39183DAD6E16}"/>
              </a:ext>
            </a:extLst>
          </p:cNvPr>
          <p:cNvSpPr>
            <a:spLocks noChangeArrowheads="1"/>
          </p:cNvSpPr>
          <p:nvPr/>
        </p:nvSpPr>
        <p:spPr bwMode="auto">
          <a:xfrm>
            <a:off x="2914650" y="6297613"/>
            <a:ext cx="6016625"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593" name="Rectangle 185">
            <a:extLst>
              <a:ext uri="{FF2B5EF4-FFF2-40B4-BE49-F238E27FC236}">
                <a16:creationId xmlns:a16="http://schemas.microsoft.com/office/drawing/2014/main" id="{9EDF58A9-D99B-C423-3D64-D1CB0F6B8171}"/>
              </a:ext>
            </a:extLst>
          </p:cNvPr>
          <p:cNvSpPr>
            <a:spLocks noChangeArrowheads="1"/>
          </p:cNvSpPr>
          <p:nvPr/>
        </p:nvSpPr>
        <p:spPr bwMode="auto">
          <a:xfrm>
            <a:off x="8912225" y="1000125"/>
            <a:ext cx="19050" cy="53165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594" name="Line 186">
            <a:extLst>
              <a:ext uri="{FF2B5EF4-FFF2-40B4-BE49-F238E27FC236}">
                <a16:creationId xmlns:a16="http://schemas.microsoft.com/office/drawing/2014/main" id="{C5D676CC-664D-E2EA-F16B-F0C730F175CE}"/>
              </a:ext>
            </a:extLst>
          </p:cNvPr>
          <p:cNvSpPr>
            <a:spLocks noChangeShapeType="1"/>
          </p:cNvSpPr>
          <p:nvPr/>
        </p:nvSpPr>
        <p:spPr bwMode="auto">
          <a:xfrm>
            <a:off x="2906713" y="6316663"/>
            <a:ext cx="1587" cy="1587"/>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595" name="Rectangle 187">
            <a:extLst>
              <a:ext uri="{FF2B5EF4-FFF2-40B4-BE49-F238E27FC236}">
                <a16:creationId xmlns:a16="http://schemas.microsoft.com/office/drawing/2014/main" id="{D5BAD6A5-0D0D-673C-C5B1-1B7756E6E967}"/>
              </a:ext>
            </a:extLst>
          </p:cNvPr>
          <p:cNvSpPr>
            <a:spLocks noChangeArrowheads="1"/>
          </p:cNvSpPr>
          <p:nvPr/>
        </p:nvSpPr>
        <p:spPr bwMode="auto">
          <a:xfrm>
            <a:off x="2906713" y="6316663"/>
            <a:ext cx="7937" cy="952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596" name="Line 188">
            <a:extLst>
              <a:ext uri="{FF2B5EF4-FFF2-40B4-BE49-F238E27FC236}">
                <a16:creationId xmlns:a16="http://schemas.microsoft.com/office/drawing/2014/main" id="{DCCD75F6-A064-743B-B467-E7C124ABCC6D}"/>
              </a:ext>
            </a:extLst>
          </p:cNvPr>
          <p:cNvSpPr>
            <a:spLocks noChangeShapeType="1"/>
          </p:cNvSpPr>
          <p:nvPr/>
        </p:nvSpPr>
        <p:spPr bwMode="auto">
          <a:xfrm>
            <a:off x="5543550" y="6316663"/>
            <a:ext cx="1588" cy="1587"/>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597" name="Rectangle 189">
            <a:extLst>
              <a:ext uri="{FF2B5EF4-FFF2-40B4-BE49-F238E27FC236}">
                <a16:creationId xmlns:a16="http://schemas.microsoft.com/office/drawing/2014/main" id="{69ACDDBE-4534-1632-C545-FB9A1DCBE86C}"/>
              </a:ext>
            </a:extLst>
          </p:cNvPr>
          <p:cNvSpPr>
            <a:spLocks noChangeArrowheads="1"/>
          </p:cNvSpPr>
          <p:nvPr/>
        </p:nvSpPr>
        <p:spPr bwMode="auto">
          <a:xfrm>
            <a:off x="5543550" y="6316663"/>
            <a:ext cx="7938" cy="952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598" name="Line 190">
            <a:extLst>
              <a:ext uri="{FF2B5EF4-FFF2-40B4-BE49-F238E27FC236}">
                <a16:creationId xmlns:a16="http://schemas.microsoft.com/office/drawing/2014/main" id="{4BC2FAA6-93CA-0810-FEAC-CB3F7F6ABA6B}"/>
              </a:ext>
            </a:extLst>
          </p:cNvPr>
          <p:cNvSpPr>
            <a:spLocks noChangeShapeType="1"/>
          </p:cNvSpPr>
          <p:nvPr/>
        </p:nvSpPr>
        <p:spPr bwMode="auto">
          <a:xfrm>
            <a:off x="5984875" y="6316663"/>
            <a:ext cx="1588" cy="1587"/>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599" name="Rectangle 191">
            <a:extLst>
              <a:ext uri="{FF2B5EF4-FFF2-40B4-BE49-F238E27FC236}">
                <a16:creationId xmlns:a16="http://schemas.microsoft.com/office/drawing/2014/main" id="{FF37E50D-6310-8313-457C-4BF1E38E865E}"/>
              </a:ext>
            </a:extLst>
          </p:cNvPr>
          <p:cNvSpPr>
            <a:spLocks noChangeArrowheads="1"/>
          </p:cNvSpPr>
          <p:nvPr/>
        </p:nvSpPr>
        <p:spPr bwMode="auto">
          <a:xfrm>
            <a:off x="5984875" y="6316663"/>
            <a:ext cx="7938" cy="952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600" name="Line 192">
            <a:extLst>
              <a:ext uri="{FF2B5EF4-FFF2-40B4-BE49-F238E27FC236}">
                <a16:creationId xmlns:a16="http://schemas.microsoft.com/office/drawing/2014/main" id="{94A7BAEB-813D-3F38-C844-1CE7CC07BD28}"/>
              </a:ext>
            </a:extLst>
          </p:cNvPr>
          <p:cNvSpPr>
            <a:spLocks noChangeShapeType="1"/>
          </p:cNvSpPr>
          <p:nvPr/>
        </p:nvSpPr>
        <p:spPr bwMode="auto">
          <a:xfrm>
            <a:off x="6669088" y="6316663"/>
            <a:ext cx="1587" cy="1587"/>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601" name="Rectangle 193">
            <a:extLst>
              <a:ext uri="{FF2B5EF4-FFF2-40B4-BE49-F238E27FC236}">
                <a16:creationId xmlns:a16="http://schemas.microsoft.com/office/drawing/2014/main" id="{62E368D6-7663-E2D1-84FE-FD5EC3B6123E}"/>
              </a:ext>
            </a:extLst>
          </p:cNvPr>
          <p:cNvSpPr>
            <a:spLocks noChangeArrowheads="1"/>
          </p:cNvSpPr>
          <p:nvPr/>
        </p:nvSpPr>
        <p:spPr bwMode="auto">
          <a:xfrm>
            <a:off x="6669088" y="6316663"/>
            <a:ext cx="11112" cy="952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602" name="Line 194">
            <a:extLst>
              <a:ext uri="{FF2B5EF4-FFF2-40B4-BE49-F238E27FC236}">
                <a16:creationId xmlns:a16="http://schemas.microsoft.com/office/drawing/2014/main" id="{948825AE-AE95-48D2-B169-030068098357}"/>
              </a:ext>
            </a:extLst>
          </p:cNvPr>
          <p:cNvSpPr>
            <a:spLocks noChangeShapeType="1"/>
          </p:cNvSpPr>
          <p:nvPr/>
        </p:nvSpPr>
        <p:spPr bwMode="auto">
          <a:xfrm>
            <a:off x="7334250" y="6316663"/>
            <a:ext cx="3175" cy="1587"/>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603" name="Rectangle 195">
            <a:extLst>
              <a:ext uri="{FF2B5EF4-FFF2-40B4-BE49-F238E27FC236}">
                <a16:creationId xmlns:a16="http://schemas.microsoft.com/office/drawing/2014/main" id="{E1459B2C-A79A-E50F-8ACE-28B9E5CB698E}"/>
              </a:ext>
            </a:extLst>
          </p:cNvPr>
          <p:cNvSpPr>
            <a:spLocks noChangeArrowheads="1"/>
          </p:cNvSpPr>
          <p:nvPr/>
        </p:nvSpPr>
        <p:spPr bwMode="auto">
          <a:xfrm>
            <a:off x="7334250" y="6316663"/>
            <a:ext cx="11113" cy="952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604" name="Line 196">
            <a:extLst>
              <a:ext uri="{FF2B5EF4-FFF2-40B4-BE49-F238E27FC236}">
                <a16:creationId xmlns:a16="http://schemas.microsoft.com/office/drawing/2014/main" id="{CE60898F-8879-3BAE-0BBC-4E49366D7476}"/>
              </a:ext>
            </a:extLst>
          </p:cNvPr>
          <p:cNvSpPr>
            <a:spLocks noChangeShapeType="1"/>
          </p:cNvSpPr>
          <p:nvPr/>
        </p:nvSpPr>
        <p:spPr bwMode="auto">
          <a:xfrm>
            <a:off x="8132763" y="6316663"/>
            <a:ext cx="1587" cy="1587"/>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605" name="Rectangle 197">
            <a:extLst>
              <a:ext uri="{FF2B5EF4-FFF2-40B4-BE49-F238E27FC236}">
                <a16:creationId xmlns:a16="http://schemas.microsoft.com/office/drawing/2014/main" id="{62B7486B-043A-4C0B-A36E-9B68EBD4A9BF}"/>
              </a:ext>
            </a:extLst>
          </p:cNvPr>
          <p:cNvSpPr>
            <a:spLocks noChangeArrowheads="1"/>
          </p:cNvSpPr>
          <p:nvPr/>
        </p:nvSpPr>
        <p:spPr bwMode="auto">
          <a:xfrm>
            <a:off x="8132763" y="6316663"/>
            <a:ext cx="11112" cy="952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606" name="Line 198">
            <a:extLst>
              <a:ext uri="{FF2B5EF4-FFF2-40B4-BE49-F238E27FC236}">
                <a16:creationId xmlns:a16="http://schemas.microsoft.com/office/drawing/2014/main" id="{3BAF7EEB-AA41-4C38-B552-E3D5BED55A8A}"/>
              </a:ext>
            </a:extLst>
          </p:cNvPr>
          <p:cNvSpPr>
            <a:spLocks noChangeShapeType="1"/>
          </p:cNvSpPr>
          <p:nvPr/>
        </p:nvSpPr>
        <p:spPr bwMode="auto">
          <a:xfrm>
            <a:off x="8920163" y="6316663"/>
            <a:ext cx="1587" cy="1587"/>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607" name="Rectangle 199">
            <a:extLst>
              <a:ext uri="{FF2B5EF4-FFF2-40B4-BE49-F238E27FC236}">
                <a16:creationId xmlns:a16="http://schemas.microsoft.com/office/drawing/2014/main" id="{88DDA394-9386-7D00-AED6-438027A8E567}"/>
              </a:ext>
            </a:extLst>
          </p:cNvPr>
          <p:cNvSpPr>
            <a:spLocks noChangeArrowheads="1"/>
          </p:cNvSpPr>
          <p:nvPr/>
        </p:nvSpPr>
        <p:spPr bwMode="auto">
          <a:xfrm>
            <a:off x="8920163" y="6316663"/>
            <a:ext cx="11112" cy="952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608" name="Line 200">
            <a:extLst>
              <a:ext uri="{FF2B5EF4-FFF2-40B4-BE49-F238E27FC236}">
                <a16:creationId xmlns:a16="http://schemas.microsoft.com/office/drawing/2014/main" id="{F6391154-CBDD-63D9-3845-988A50458830}"/>
              </a:ext>
            </a:extLst>
          </p:cNvPr>
          <p:cNvSpPr>
            <a:spLocks noChangeShapeType="1"/>
          </p:cNvSpPr>
          <p:nvPr/>
        </p:nvSpPr>
        <p:spPr bwMode="auto">
          <a:xfrm>
            <a:off x="8931275" y="990600"/>
            <a:ext cx="1588" cy="1588"/>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609" name="Rectangle 201">
            <a:extLst>
              <a:ext uri="{FF2B5EF4-FFF2-40B4-BE49-F238E27FC236}">
                <a16:creationId xmlns:a16="http://schemas.microsoft.com/office/drawing/2014/main" id="{2AE7B74B-D2B5-03CF-94D6-F50EEC47E524}"/>
              </a:ext>
            </a:extLst>
          </p:cNvPr>
          <p:cNvSpPr>
            <a:spLocks noChangeArrowheads="1"/>
          </p:cNvSpPr>
          <p:nvPr/>
        </p:nvSpPr>
        <p:spPr bwMode="auto">
          <a:xfrm>
            <a:off x="8931275" y="990600"/>
            <a:ext cx="7938" cy="952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610" name="Line 202">
            <a:extLst>
              <a:ext uri="{FF2B5EF4-FFF2-40B4-BE49-F238E27FC236}">
                <a16:creationId xmlns:a16="http://schemas.microsoft.com/office/drawing/2014/main" id="{FEEF67B2-EABB-292F-CE73-8B116C34707D}"/>
              </a:ext>
            </a:extLst>
          </p:cNvPr>
          <p:cNvSpPr>
            <a:spLocks noChangeShapeType="1"/>
          </p:cNvSpPr>
          <p:nvPr/>
        </p:nvSpPr>
        <p:spPr bwMode="auto">
          <a:xfrm>
            <a:off x="8931275" y="1162050"/>
            <a:ext cx="1588" cy="1588"/>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611" name="Rectangle 203">
            <a:extLst>
              <a:ext uri="{FF2B5EF4-FFF2-40B4-BE49-F238E27FC236}">
                <a16:creationId xmlns:a16="http://schemas.microsoft.com/office/drawing/2014/main" id="{BB5EEC9B-5DA0-48F7-B1CA-1E304E871456}"/>
              </a:ext>
            </a:extLst>
          </p:cNvPr>
          <p:cNvSpPr>
            <a:spLocks noChangeArrowheads="1"/>
          </p:cNvSpPr>
          <p:nvPr/>
        </p:nvSpPr>
        <p:spPr bwMode="auto">
          <a:xfrm>
            <a:off x="8931275" y="1162050"/>
            <a:ext cx="7938" cy="952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612" name="Line 204">
            <a:extLst>
              <a:ext uri="{FF2B5EF4-FFF2-40B4-BE49-F238E27FC236}">
                <a16:creationId xmlns:a16="http://schemas.microsoft.com/office/drawing/2014/main" id="{C9CCD56C-4F34-5AD4-21BB-94296FD6C55D}"/>
              </a:ext>
            </a:extLst>
          </p:cNvPr>
          <p:cNvSpPr>
            <a:spLocks noChangeShapeType="1"/>
          </p:cNvSpPr>
          <p:nvPr/>
        </p:nvSpPr>
        <p:spPr bwMode="auto">
          <a:xfrm>
            <a:off x="8931275" y="2590800"/>
            <a:ext cx="1588" cy="1588"/>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613" name="Rectangle 205">
            <a:extLst>
              <a:ext uri="{FF2B5EF4-FFF2-40B4-BE49-F238E27FC236}">
                <a16:creationId xmlns:a16="http://schemas.microsoft.com/office/drawing/2014/main" id="{56BA4076-3EDD-983C-A7C4-5B54D546F5B0}"/>
              </a:ext>
            </a:extLst>
          </p:cNvPr>
          <p:cNvSpPr>
            <a:spLocks noChangeArrowheads="1"/>
          </p:cNvSpPr>
          <p:nvPr/>
        </p:nvSpPr>
        <p:spPr bwMode="auto">
          <a:xfrm>
            <a:off x="8931275" y="2590800"/>
            <a:ext cx="7938" cy="952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614" name="Line 206">
            <a:extLst>
              <a:ext uri="{FF2B5EF4-FFF2-40B4-BE49-F238E27FC236}">
                <a16:creationId xmlns:a16="http://schemas.microsoft.com/office/drawing/2014/main" id="{E2B5A7C4-D2C6-816D-9513-FD97EEF56946}"/>
              </a:ext>
            </a:extLst>
          </p:cNvPr>
          <p:cNvSpPr>
            <a:spLocks noChangeShapeType="1"/>
          </p:cNvSpPr>
          <p:nvPr/>
        </p:nvSpPr>
        <p:spPr bwMode="auto">
          <a:xfrm>
            <a:off x="8931275" y="2914650"/>
            <a:ext cx="1588" cy="1588"/>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615" name="Rectangle 207">
            <a:extLst>
              <a:ext uri="{FF2B5EF4-FFF2-40B4-BE49-F238E27FC236}">
                <a16:creationId xmlns:a16="http://schemas.microsoft.com/office/drawing/2014/main" id="{0B9541C1-8125-B180-56DA-16B5D13DFE3E}"/>
              </a:ext>
            </a:extLst>
          </p:cNvPr>
          <p:cNvSpPr>
            <a:spLocks noChangeArrowheads="1"/>
          </p:cNvSpPr>
          <p:nvPr/>
        </p:nvSpPr>
        <p:spPr bwMode="auto">
          <a:xfrm>
            <a:off x="8931275" y="2914650"/>
            <a:ext cx="7938" cy="952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616" name="Line 208">
            <a:extLst>
              <a:ext uri="{FF2B5EF4-FFF2-40B4-BE49-F238E27FC236}">
                <a16:creationId xmlns:a16="http://schemas.microsoft.com/office/drawing/2014/main" id="{64D6FDA8-B26A-3B51-6093-FB33EEA02309}"/>
              </a:ext>
            </a:extLst>
          </p:cNvPr>
          <p:cNvSpPr>
            <a:spLocks noChangeShapeType="1"/>
          </p:cNvSpPr>
          <p:nvPr/>
        </p:nvSpPr>
        <p:spPr bwMode="auto">
          <a:xfrm>
            <a:off x="8931275" y="3076575"/>
            <a:ext cx="1588" cy="1588"/>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617" name="Rectangle 209">
            <a:extLst>
              <a:ext uri="{FF2B5EF4-FFF2-40B4-BE49-F238E27FC236}">
                <a16:creationId xmlns:a16="http://schemas.microsoft.com/office/drawing/2014/main" id="{213692CC-6F90-7ED0-18EA-52C9FB133052}"/>
              </a:ext>
            </a:extLst>
          </p:cNvPr>
          <p:cNvSpPr>
            <a:spLocks noChangeArrowheads="1"/>
          </p:cNvSpPr>
          <p:nvPr/>
        </p:nvSpPr>
        <p:spPr bwMode="auto">
          <a:xfrm>
            <a:off x="8931275" y="3076575"/>
            <a:ext cx="7938" cy="952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618" name="Line 210">
            <a:extLst>
              <a:ext uri="{FF2B5EF4-FFF2-40B4-BE49-F238E27FC236}">
                <a16:creationId xmlns:a16="http://schemas.microsoft.com/office/drawing/2014/main" id="{0FE49CCC-CA1D-65D9-03D9-663D43DC9C9F}"/>
              </a:ext>
            </a:extLst>
          </p:cNvPr>
          <p:cNvSpPr>
            <a:spLocks noChangeShapeType="1"/>
          </p:cNvSpPr>
          <p:nvPr/>
        </p:nvSpPr>
        <p:spPr bwMode="auto">
          <a:xfrm>
            <a:off x="8931275" y="3400425"/>
            <a:ext cx="1588" cy="1588"/>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619" name="Rectangle 211">
            <a:extLst>
              <a:ext uri="{FF2B5EF4-FFF2-40B4-BE49-F238E27FC236}">
                <a16:creationId xmlns:a16="http://schemas.microsoft.com/office/drawing/2014/main" id="{6BF2B092-4471-4A31-C425-3F4684107C8B}"/>
              </a:ext>
            </a:extLst>
          </p:cNvPr>
          <p:cNvSpPr>
            <a:spLocks noChangeArrowheads="1"/>
          </p:cNvSpPr>
          <p:nvPr/>
        </p:nvSpPr>
        <p:spPr bwMode="auto">
          <a:xfrm>
            <a:off x="8931275" y="3400425"/>
            <a:ext cx="7938" cy="952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620" name="Line 212">
            <a:extLst>
              <a:ext uri="{FF2B5EF4-FFF2-40B4-BE49-F238E27FC236}">
                <a16:creationId xmlns:a16="http://schemas.microsoft.com/office/drawing/2014/main" id="{F4A38169-E3BE-D602-064F-AB334924F32E}"/>
              </a:ext>
            </a:extLst>
          </p:cNvPr>
          <p:cNvSpPr>
            <a:spLocks noChangeShapeType="1"/>
          </p:cNvSpPr>
          <p:nvPr/>
        </p:nvSpPr>
        <p:spPr bwMode="auto">
          <a:xfrm>
            <a:off x="8931275" y="3562350"/>
            <a:ext cx="1588" cy="1588"/>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621" name="Rectangle 213">
            <a:extLst>
              <a:ext uri="{FF2B5EF4-FFF2-40B4-BE49-F238E27FC236}">
                <a16:creationId xmlns:a16="http://schemas.microsoft.com/office/drawing/2014/main" id="{BD5B95BE-F7F8-42A6-E341-ED39DF65141A}"/>
              </a:ext>
            </a:extLst>
          </p:cNvPr>
          <p:cNvSpPr>
            <a:spLocks noChangeArrowheads="1"/>
          </p:cNvSpPr>
          <p:nvPr/>
        </p:nvSpPr>
        <p:spPr bwMode="auto">
          <a:xfrm>
            <a:off x="8931275" y="3562350"/>
            <a:ext cx="7938" cy="952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622" name="Line 214">
            <a:extLst>
              <a:ext uri="{FF2B5EF4-FFF2-40B4-BE49-F238E27FC236}">
                <a16:creationId xmlns:a16="http://schemas.microsoft.com/office/drawing/2014/main" id="{4A926324-5ACF-F9B0-0D9C-C691C1D78C81}"/>
              </a:ext>
            </a:extLst>
          </p:cNvPr>
          <p:cNvSpPr>
            <a:spLocks noChangeShapeType="1"/>
          </p:cNvSpPr>
          <p:nvPr/>
        </p:nvSpPr>
        <p:spPr bwMode="auto">
          <a:xfrm>
            <a:off x="8931275" y="3725863"/>
            <a:ext cx="1588" cy="1587"/>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623" name="Rectangle 215">
            <a:extLst>
              <a:ext uri="{FF2B5EF4-FFF2-40B4-BE49-F238E27FC236}">
                <a16:creationId xmlns:a16="http://schemas.microsoft.com/office/drawing/2014/main" id="{F5157666-9DEE-D1FD-8924-5EB3BD8D52BA}"/>
              </a:ext>
            </a:extLst>
          </p:cNvPr>
          <p:cNvSpPr>
            <a:spLocks noChangeArrowheads="1"/>
          </p:cNvSpPr>
          <p:nvPr/>
        </p:nvSpPr>
        <p:spPr bwMode="auto">
          <a:xfrm>
            <a:off x="8931275" y="3725863"/>
            <a:ext cx="7938" cy="952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624" name="Line 216">
            <a:extLst>
              <a:ext uri="{FF2B5EF4-FFF2-40B4-BE49-F238E27FC236}">
                <a16:creationId xmlns:a16="http://schemas.microsoft.com/office/drawing/2014/main" id="{C1433C80-3BB8-91DF-5008-F5D4147AD7F6}"/>
              </a:ext>
            </a:extLst>
          </p:cNvPr>
          <p:cNvSpPr>
            <a:spLocks noChangeShapeType="1"/>
          </p:cNvSpPr>
          <p:nvPr/>
        </p:nvSpPr>
        <p:spPr bwMode="auto">
          <a:xfrm>
            <a:off x="8931275" y="3887788"/>
            <a:ext cx="1588" cy="1587"/>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625" name="Rectangle 217">
            <a:extLst>
              <a:ext uri="{FF2B5EF4-FFF2-40B4-BE49-F238E27FC236}">
                <a16:creationId xmlns:a16="http://schemas.microsoft.com/office/drawing/2014/main" id="{FA027C2E-DE3E-3357-5164-3BABBCB0025B}"/>
              </a:ext>
            </a:extLst>
          </p:cNvPr>
          <p:cNvSpPr>
            <a:spLocks noChangeArrowheads="1"/>
          </p:cNvSpPr>
          <p:nvPr/>
        </p:nvSpPr>
        <p:spPr bwMode="auto">
          <a:xfrm>
            <a:off x="8931275" y="3887788"/>
            <a:ext cx="7938" cy="952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626" name="Line 218">
            <a:extLst>
              <a:ext uri="{FF2B5EF4-FFF2-40B4-BE49-F238E27FC236}">
                <a16:creationId xmlns:a16="http://schemas.microsoft.com/office/drawing/2014/main" id="{D2DCC94F-883E-2941-F22E-10AA5EB4DD60}"/>
              </a:ext>
            </a:extLst>
          </p:cNvPr>
          <p:cNvSpPr>
            <a:spLocks noChangeShapeType="1"/>
          </p:cNvSpPr>
          <p:nvPr/>
        </p:nvSpPr>
        <p:spPr bwMode="auto">
          <a:xfrm>
            <a:off x="8931275" y="4211638"/>
            <a:ext cx="1588" cy="1587"/>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627" name="Rectangle 219">
            <a:extLst>
              <a:ext uri="{FF2B5EF4-FFF2-40B4-BE49-F238E27FC236}">
                <a16:creationId xmlns:a16="http://schemas.microsoft.com/office/drawing/2014/main" id="{F40B30C6-B78D-3390-49D9-605A05ECFA76}"/>
              </a:ext>
            </a:extLst>
          </p:cNvPr>
          <p:cNvSpPr>
            <a:spLocks noChangeArrowheads="1"/>
          </p:cNvSpPr>
          <p:nvPr/>
        </p:nvSpPr>
        <p:spPr bwMode="auto">
          <a:xfrm>
            <a:off x="8931275" y="4211638"/>
            <a:ext cx="7938" cy="952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628" name="Line 220">
            <a:extLst>
              <a:ext uri="{FF2B5EF4-FFF2-40B4-BE49-F238E27FC236}">
                <a16:creationId xmlns:a16="http://schemas.microsoft.com/office/drawing/2014/main" id="{897AEF22-83DF-EF6C-32ED-36667E1ADE6A}"/>
              </a:ext>
            </a:extLst>
          </p:cNvPr>
          <p:cNvSpPr>
            <a:spLocks noChangeShapeType="1"/>
          </p:cNvSpPr>
          <p:nvPr/>
        </p:nvSpPr>
        <p:spPr bwMode="auto">
          <a:xfrm>
            <a:off x="8931275" y="4373563"/>
            <a:ext cx="1588" cy="1587"/>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629" name="Rectangle 221">
            <a:extLst>
              <a:ext uri="{FF2B5EF4-FFF2-40B4-BE49-F238E27FC236}">
                <a16:creationId xmlns:a16="http://schemas.microsoft.com/office/drawing/2014/main" id="{65B7E660-C93D-1BA4-082A-5668F4C2650D}"/>
              </a:ext>
            </a:extLst>
          </p:cNvPr>
          <p:cNvSpPr>
            <a:spLocks noChangeArrowheads="1"/>
          </p:cNvSpPr>
          <p:nvPr/>
        </p:nvSpPr>
        <p:spPr bwMode="auto">
          <a:xfrm>
            <a:off x="8931275" y="4373563"/>
            <a:ext cx="7938" cy="952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630" name="Line 222">
            <a:extLst>
              <a:ext uri="{FF2B5EF4-FFF2-40B4-BE49-F238E27FC236}">
                <a16:creationId xmlns:a16="http://schemas.microsoft.com/office/drawing/2014/main" id="{59CBBC89-70A3-EEFC-F66F-1DD5FF871A18}"/>
              </a:ext>
            </a:extLst>
          </p:cNvPr>
          <p:cNvSpPr>
            <a:spLocks noChangeShapeType="1"/>
          </p:cNvSpPr>
          <p:nvPr/>
        </p:nvSpPr>
        <p:spPr bwMode="auto">
          <a:xfrm>
            <a:off x="8931275" y="4678363"/>
            <a:ext cx="1588" cy="1587"/>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631" name="Rectangle 223">
            <a:extLst>
              <a:ext uri="{FF2B5EF4-FFF2-40B4-BE49-F238E27FC236}">
                <a16:creationId xmlns:a16="http://schemas.microsoft.com/office/drawing/2014/main" id="{AE213447-8FC9-1E22-DAEB-EC3B6E75371E}"/>
              </a:ext>
            </a:extLst>
          </p:cNvPr>
          <p:cNvSpPr>
            <a:spLocks noChangeArrowheads="1"/>
          </p:cNvSpPr>
          <p:nvPr/>
        </p:nvSpPr>
        <p:spPr bwMode="auto">
          <a:xfrm>
            <a:off x="8931275" y="4678363"/>
            <a:ext cx="7938" cy="952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632" name="Line 224">
            <a:extLst>
              <a:ext uri="{FF2B5EF4-FFF2-40B4-BE49-F238E27FC236}">
                <a16:creationId xmlns:a16="http://schemas.microsoft.com/office/drawing/2014/main" id="{700ACD54-4A94-B329-7380-331005B56228}"/>
              </a:ext>
            </a:extLst>
          </p:cNvPr>
          <p:cNvSpPr>
            <a:spLocks noChangeShapeType="1"/>
          </p:cNvSpPr>
          <p:nvPr/>
        </p:nvSpPr>
        <p:spPr bwMode="auto">
          <a:xfrm>
            <a:off x="8931275" y="4840288"/>
            <a:ext cx="1588" cy="1587"/>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633" name="Rectangle 225">
            <a:extLst>
              <a:ext uri="{FF2B5EF4-FFF2-40B4-BE49-F238E27FC236}">
                <a16:creationId xmlns:a16="http://schemas.microsoft.com/office/drawing/2014/main" id="{BCF95276-C116-C7CF-C225-46881BD71AC5}"/>
              </a:ext>
            </a:extLst>
          </p:cNvPr>
          <p:cNvSpPr>
            <a:spLocks noChangeArrowheads="1"/>
          </p:cNvSpPr>
          <p:nvPr/>
        </p:nvSpPr>
        <p:spPr bwMode="auto">
          <a:xfrm>
            <a:off x="8931275" y="4840288"/>
            <a:ext cx="7938" cy="952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634" name="Line 226">
            <a:extLst>
              <a:ext uri="{FF2B5EF4-FFF2-40B4-BE49-F238E27FC236}">
                <a16:creationId xmlns:a16="http://schemas.microsoft.com/office/drawing/2014/main" id="{B081CE80-A18D-3F41-1F3A-2BDDACD90179}"/>
              </a:ext>
            </a:extLst>
          </p:cNvPr>
          <p:cNvSpPr>
            <a:spLocks noChangeShapeType="1"/>
          </p:cNvSpPr>
          <p:nvPr/>
        </p:nvSpPr>
        <p:spPr bwMode="auto">
          <a:xfrm>
            <a:off x="8931275" y="5002213"/>
            <a:ext cx="1588" cy="1587"/>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635" name="Rectangle 227">
            <a:extLst>
              <a:ext uri="{FF2B5EF4-FFF2-40B4-BE49-F238E27FC236}">
                <a16:creationId xmlns:a16="http://schemas.microsoft.com/office/drawing/2014/main" id="{367FA371-D317-9821-1268-13E65D58C97D}"/>
              </a:ext>
            </a:extLst>
          </p:cNvPr>
          <p:cNvSpPr>
            <a:spLocks noChangeArrowheads="1"/>
          </p:cNvSpPr>
          <p:nvPr/>
        </p:nvSpPr>
        <p:spPr bwMode="auto">
          <a:xfrm>
            <a:off x="8931275" y="5002213"/>
            <a:ext cx="7938" cy="952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636" name="Line 228">
            <a:extLst>
              <a:ext uri="{FF2B5EF4-FFF2-40B4-BE49-F238E27FC236}">
                <a16:creationId xmlns:a16="http://schemas.microsoft.com/office/drawing/2014/main" id="{D79C3871-D6D4-948A-32AA-62C8F97A2440}"/>
              </a:ext>
            </a:extLst>
          </p:cNvPr>
          <p:cNvSpPr>
            <a:spLocks noChangeShapeType="1"/>
          </p:cNvSpPr>
          <p:nvPr/>
        </p:nvSpPr>
        <p:spPr bwMode="auto">
          <a:xfrm>
            <a:off x="8931275" y="5326063"/>
            <a:ext cx="1588" cy="1587"/>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637" name="Rectangle 229">
            <a:extLst>
              <a:ext uri="{FF2B5EF4-FFF2-40B4-BE49-F238E27FC236}">
                <a16:creationId xmlns:a16="http://schemas.microsoft.com/office/drawing/2014/main" id="{82EA95CE-D799-4AC1-B0F4-ACA43DEB5762}"/>
              </a:ext>
            </a:extLst>
          </p:cNvPr>
          <p:cNvSpPr>
            <a:spLocks noChangeArrowheads="1"/>
          </p:cNvSpPr>
          <p:nvPr/>
        </p:nvSpPr>
        <p:spPr bwMode="auto">
          <a:xfrm>
            <a:off x="8931275" y="5326063"/>
            <a:ext cx="7938" cy="952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638" name="Line 230">
            <a:extLst>
              <a:ext uri="{FF2B5EF4-FFF2-40B4-BE49-F238E27FC236}">
                <a16:creationId xmlns:a16="http://schemas.microsoft.com/office/drawing/2014/main" id="{9DB229C6-26AB-BADA-8E73-1C44C08AB3CC}"/>
              </a:ext>
            </a:extLst>
          </p:cNvPr>
          <p:cNvSpPr>
            <a:spLocks noChangeShapeType="1"/>
          </p:cNvSpPr>
          <p:nvPr/>
        </p:nvSpPr>
        <p:spPr bwMode="auto">
          <a:xfrm>
            <a:off x="8931275" y="5487988"/>
            <a:ext cx="1588" cy="1587"/>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639" name="Rectangle 231">
            <a:extLst>
              <a:ext uri="{FF2B5EF4-FFF2-40B4-BE49-F238E27FC236}">
                <a16:creationId xmlns:a16="http://schemas.microsoft.com/office/drawing/2014/main" id="{CFE61A59-B8B8-4AE3-4DF8-79498F2EE368}"/>
              </a:ext>
            </a:extLst>
          </p:cNvPr>
          <p:cNvSpPr>
            <a:spLocks noChangeArrowheads="1"/>
          </p:cNvSpPr>
          <p:nvPr/>
        </p:nvSpPr>
        <p:spPr bwMode="auto">
          <a:xfrm>
            <a:off x="8931275" y="5487988"/>
            <a:ext cx="7938" cy="952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640" name="Line 232">
            <a:extLst>
              <a:ext uri="{FF2B5EF4-FFF2-40B4-BE49-F238E27FC236}">
                <a16:creationId xmlns:a16="http://schemas.microsoft.com/office/drawing/2014/main" id="{5D81C95D-ADC6-7031-7C71-DB454F864667}"/>
              </a:ext>
            </a:extLst>
          </p:cNvPr>
          <p:cNvSpPr>
            <a:spLocks noChangeShapeType="1"/>
          </p:cNvSpPr>
          <p:nvPr/>
        </p:nvSpPr>
        <p:spPr bwMode="auto">
          <a:xfrm>
            <a:off x="8931275" y="5649913"/>
            <a:ext cx="1588" cy="1587"/>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641" name="Rectangle 233">
            <a:extLst>
              <a:ext uri="{FF2B5EF4-FFF2-40B4-BE49-F238E27FC236}">
                <a16:creationId xmlns:a16="http://schemas.microsoft.com/office/drawing/2014/main" id="{53EAE3A7-C312-114A-DE42-2B8ED91CB882}"/>
              </a:ext>
            </a:extLst>
          </p:cNvPr>
          <p:cNvSpPr>
            <a:spLocks noChangeArrowheads="1"/>
          </p:cNvSpPr>
          <p:nvPr/>
        </p:nvSpPr>
        <p:spPr bwMode="auto">
          <a:xfrm>
            <a:off x="8931275" y="5649913"/>
            <a:ext cx="7938" cy="952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642" name="Line 234">
            <a:extLst>
              <a:ext uri="{FF2B5EF4-FFF2-40B4-BE49-F238E27FC236}">
                <a16:creationId xmlns:a16="http://schemas.microsoft.com/office/drawing/2014/main" id="{29357D7A-0922-2123-7671-B7AE05AD58BF}"/>
              </a:ext>
            </a:extLst>
          </p:cNvPr>
          <p:cNvSpPr>
            <a:spLocks noChangeShapeType="1"/>
          </p:cNvSpPr>
          <p:nvPr/>
        </p:nvSpPr>
        <p:spPr bwMode="auto">
          <a:xfrm>
            <a:off x="8931275" y="5811838"/>
            <a:ext cx="1588" cy="1587"/>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643" name="Rectangle 235">
            <a:extLst>
              <a:ext uri="{FF2B5EF4-FFF2-40B4-BE49-F238E27FC236}">
                <a16:creationId xmlns:a16="http://schemas.microsoft.com/office/drawing/2014/main" id="{C4AFDCDF-DA33-9021-CC49-D29BD2596564}"/>
              </a:ext>
            </a:extLst>
          </p:cNvPr>
          <p:cNvSpPr>
            <a:spLocks noChangeArrowheads="1"/>
          </p:cNvSpPr>
          <p:nvPr/>
        </p:nvSpPr>
        <p:spPr bwMode="auto">
          <a:xfrm>
            <a:off x="8931275" y="5811838"/>
            <a:ext cx="7938" cy="952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644" name="Line 236">
            <a:extLst>
              <a:ext uri="{FF2B5EF4-FFF2-40B4-BE49-F238E27FC236}">
                <a16:creationId xmlns:a16="http://schemas.microsoft.com/office/drawing/2014/main" id="{4D0F1175-5F0C-E115-8774-BF77C1EEE4CD}"/>
              </a:ext>
            </a:extLst>
          </p:cNvPr>
          <p:cNvSpPr>
            <a:spLocks noChangeShapeType="1"/>
          </p:cNvSpPr>
          <p:nvPr/>
        </p:nvSpPr>
        <p:spPr bwMode="auto">
          <a:xfrm>
            <a:off x="8931275" y="5973763"/>
            <a:ext cx="1588" cy="1587"/>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645" name="Rectangle 237">
            <a:extLst>
              <a:ext uri="{FF2B5EF4-FFF2-40B4-BE49-F238E27FC236}">
                <a16:creationId xmlns:a16="http://schemas.microsoft.com/office/drawing/2014/main" id="{F1872D67-078A-B959-300B-08C04B48B488}"/>
              </a:ext>
            </a:extLst>
          </p:cNvPr>
          <p:cNvSpPr>
            <a:spLocks noChangeArrowheads="1"/>
          </p:cNvSpPr>
          <p:nvPr/>
        </p:nvSpPr>
        <p:spPr bwMode="auto">
          <a:xfrm>
            <a:off x="8931275" y="5973763"/>
            <a:ext cx="7938" cy="952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646" name="Line 238">
            <a:extLst>
              <a:ext uri="{FF2B5EF4-FFF2-40B4-BE49-F238E27FC236}">
                <a16:creationId xmlns:a16="http://schemas.microsoft.com/office/drawing/2014/main" id="{7BF9C128-6A35-3C7C-25C9-D7ED71671062}"/>
              </a:ext>
            </a:extLst>
          </p:cNvPr>
          <p:cNvSpPr>
            <a:spLocks noChangeShapeType="1"/>
          </p:cNvSpPr>
          <p:nvPr/>
        </p:nvSpPr>
        <p:spPr bwMode="auto">
          <a:xfrm>
            <a:off x="8931275" y="6135688"/>
            <a:ext cx="1588" cy="1587"/>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647" name="Rectangle 239">
            <a:extLst>
              <a:ext uri="{FF2B5EF4-FFF2-40B4-BE49-F238E27FC236}">
                <a16:creationId xmlns:a16="http://schemas.microsoft.com/office/drawing/2014/main" id="{2D480B85-743A-59E5-8F8E-6CFE22CAB326}"/>
              </a:ext>
            </a:extLst>
          </p:cNvPr>
          <p:cNvSpPr>
            <a:spLocks noChangeArrowheads="1"/>
          </p:cNvSpPr>
          <p:nvPr/>
        </p:nvSpPr>
        <p:spPr bwMode="auto">
          <a:xfrm>
            <a:off x="8931275" y="6135688"/>
            <a:ext cx="7938" cy="952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648" name="Line 240">
            <a:extLst>
              <a:ext uri="{FF2B5EF4-FFF2-40B4-BE49-F238E27FC236}">
                <a16:creationId xmlns:a16="http://schemas.microsoft.com/office/drawing/2014/main" id="{99D6239E-0DE7-0474-0857-1D362389E24C}"/>
              </a:ext>
            </a:extLst>
          </p:cNvPr>
          <p:cNvSpPr>
            <a:spLocks noChangeShapeType="1"/>
          </p:cNvSpPr>
          <p:nvPr/>
        </p:nvSpPr>
        <p:spPr bwMode="auto">
          <a:xfrm>
            <a:off x="8931275" y="6307138"/>
            <a:ext cx="1588" cy="1587"/>
          </a:xfrm>
          <a:prstGeom prst="line">
            <a:avLst/>
          </a:prstGeom>
          <a:noFill/>
          <a:ln w="0">
            <a:solidFill>
              <a:srgbClr val="C0C0C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57649" name="Rectangle 241">
            <a:extLst>
              <a:ext uri="{FF2B5EF4-FFF2-40B4-BE49-F238E27FC236}">
                <a16:creationId xmlns:a16="http://schemas.microsoft.com/office/drawing/2014/main" id="{6A19291D-85FC-5CA3-9C0D-F951BDA44122}"/>
              </a:ext>
            </a:extLst>
          </p:cNvPr>
          <p:cNvSpPr>
            <a:spLocks noChangeArrowheads="1"/>
          </p:cNvSpPr>
          <p:nvPr/>
        </p:nvSpPr>
        <p:spPr bwMode="auto">
          <a:xfrm>
            <a:off x="8931275" y="6307138"/>
            <a:ext cx="7938" cy="9525"/>
          </a:xfrm>
          <a:prstGeom prst="rect">
            <a:avLst/>
          </a:prstGeom>
          <a:solidFill>
            <a:srgbClr val="C0C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57650" name="Text Box 242">
            <a:extLst>
              <a:ext uri="{FF2B5EF4-FFF2-40B4-BE49-F238E27FC236}">
                <a16:creationId xmlns:a16="http://schemas.microsoft.com/office/drawing/2014/main" id="{CA7B6F68-D660-AAFF-CC55-375F049B5304}"/>
              </a:ext>
            </a:extLst>
          </p:cNvPr>
          <p:cNvSpPr txBox="1">
            <a:spLocks noChangeArrowheads="1"/>
          </p:cNvSpPr>
          <p:nvPr/>
        </p:nvSpPr>
        <p:spPr bwMode="auto">
          <a:xfrm>
            <a:off x="225425" y="3124200"/>
            <a:ext cx="2403475" cy="9842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400" b="1"/>
              <a:t>Concept Selection Legend</a:t>
            </a:r>
            <a:endParaRPr lang="en-US" altLang="en-US" sz="1800"/>
          </a:p>
          <a:p>
            <a:pPr algn="ctr"/>
            <a:r>
              <a:rPr lang="en-US" altLang="en-US" sz="1300"/>
              <a:t>Better	+</a:t>
            </a:r>
          </a:p>
          <a:p>
            <a:pPr algn="ctr"/>
            <a:r>
              <a:rPr lang="en-US" altLang="en-US" sz="1300"/>
              <a:t>Same	S</a:t>
            </a:r>
          </a:p>
          <a:p>
            <a:pPr algn="ctr"/>
            <a:r>
              <a:rPr lang="en-US" altLang="en-US" sz="1300"/>
              <a:t>Worse 	- </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cxnSp>
        <p:nvCxnSpPr>
          <p:cNvPr id="632834" name="AutoShape 2">
            <a:extLst>
              <a:ext uri="{FF2B5EF4-FFF2-40B4-BE49-F238E27FC236}">
                <a16:creationId xmlns:a16="http://schemas.microsoft.com/office/drawing/2014/main" id="{96C72850-7FEC-C257-E6C5-513B8DA5824F}"/>
              </a:ext>
            </a:extLst>
          </p:cNvPr>
          <p:cNvCxnSpPr>
            <a:cxnSpLocks noChangeShapeType="1"/>
            <a:stCxn id="632836" idx="2"/>
            <a:endCxn id="632872" idx="1"/>
          </p:cNvCxnSpPr>
          <p:nvPr/>
        </p:nvCxnSpPr>
        <p:spPr bwMode="auto">
          <a:xfrm rot="16200000" flipH="1">
            <a:off x="2655888" y="3074987"/>
            <a:ext cx="323850" cy="765175"/>
          </a:xfrm>
          <a:prstGeom prst="bentConnector2">
            <a:avLst/>
          </a:prstGeom>
          <a:noFill/>
          <a:ln w="38100" cap="rnd">
            <a:solidFill>
              <a:srgbClr val="FF3300"/>
            </a:solidFill>
            <a:prstDash val="sysDot"/>
            <a:miter lim="800000"/>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32835" name="AutoShape 3">
            <a:extLst>
              <a:ext uri="{FF2B5EF4-FFF2-40B4-BE49-F238E27FC236}">
                <a16:creationId xmlns:a16="http://schemas.microsoft.com/office/drawing/2014/main" id="{36C04BFF-05F0-9864-19D8-500AEF6457B3}"/>
              </a:ext>
            </a:extLst>
          </p:cNvPr>
          <p:cNvCxnSpPr>
            <a:cxnSpLocks noChangeShapeType="1"/>
            <a:stCxn id="632870" idx="2"/>
            <a:endCxn id="632851" idx="1"/>
          </p:cNvCxnSpPr>
          <p:nvPr/>
        </p:nvCxnSpPr>
        <p:spPr bwMode="auto">
          <a:xfrm rot="16200000" flipH="1">
            <a:off x="6945313" y="5129212"/>
            <a:ext cx="247650" cy="847725"/>
          </a:xfrm>
          <a:prstGeom prst="bentConnector2">
            <a:avLst/>
          </a:prstGeom>
          <a:noFill/>
          <a:ln w="38100" cap="rnd">
            <a:solidFill>
              <a:srgbClr val="FF3300"/>
            </a:solidFill>
            <a:prstDash val="sysDot"/>
            <a:miter lim="800000"/>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32836" name="Text Box 4">
            <a:extLst>
              <a:ext uri="{FF2B5EF4-FFF2-40B4-BE49-F238E27FC236}">
                <a16:creationId xmlns:a16="http://schemas.microsoft.com/office/drawing/2014/main" id="{21BB6608-9CEE-56A5-A06D-08B97F3BBD7D}"/>
              </a:ext>
            </a:extLst>
          </p:cNvPr>
          <p:cNvSpPr txBox="1">
            <a:spLocks noChangeArrowheads="1"/>
          </p:cNvSpPr>
          <p:nvPr/>
        </p:nvSpPr>
        <p:spPr bwMode="auto">
          <a:xfrm>
            <a:off x="1733550" y="2438400"/>
            <a:ext cx="1403350" cy="838200"/>
          </a:xfrm>
          <a:prstGeom prst="rect">
            <a:avLst/>
          </a:prstGeom>
          <a:solidFill>
            <a:srgbClr val="FFFF00">
              <a:alpha val="50000"/>
            </a:srgbClr>
          </a:solidFill>
          <a:ln w="38100" cap="sq">
            <a:solidFill>
              <a:srgbClr val="FF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0" hangingPunct="0">
              <a:spcBef>
                <a:spcPct val="50000"/>
              </a:spcBef>
            </a:pPr>
            <a:r>
              <a:rPr lang="en-US" altLang="en-US" sz="1400">
                <a:latin typeface="Comic Sans MS" panose="030F0702030302020204" pitchFamily="66" charset="0"/>
              </a:rPr>
              <a:t>Translate to Performance Req’mts</a:t>
            </a:r>
          </a:p>
        </p:txBody>
      </p:sp>
      <p:grpSp>
        <p:nvGrpSpPr>
          <p:cNvPr id="632837" name="Group 5">
            <a:extLst>
              <a:ext uri="{FF2B5EF4-FFF2-40B4-BE49-F238E27FC236}">
                <a16:creationId xmlns:a16="http://schemas.microsoft.com/office/drawing/2014/main" id="{C3901301-EF32-DA4F-5EF1-C28BB47F4501}"/>
              </a:ext>
            </a:extLst>
          </p:cNvPr>
          <p:cNvGrpSpPr>
            <a:grpSpLocks/>
          </p:cNvGrpSpPr>
          <p:nvPr/>
        </p:nvGrpSpPr>
        <p:grpSpPr bwMode="auto">
          <a:xfrm>
            <a:off x="2117725" y="1600200"/>
            <a:ext cx="765175" cy="685800"/>
            <a:chOff x="4032" y="3072"/>
            <a:chExt cx="816" cy="816"/>
          </a:xfrm>
        </p:grpSpPr>
        <p:sp>
          <p:nvSpPr>
            <p:cNvPr id="632838" name="Arc 6">
              <a:extLst>
                <a:ext uri="{FF2B5EF4-FFF2-40B4-BE49-F238E27FC236}">
                  <a16:creationId xmlns:a16="http://schemas.microsoft.com/office/drawing/2014/main" id="{6A7F775C-92A6-E0B8-CFD9-23F5F7DEEA82}"/>
                </a:ext>
              </a:extLst>
            </p:cNvPr>
            <p:cNvSpPr>
              <a:spLocks/>
            </p:cNvSpPr>
            <p:nvPr/>
          </p:nvSpPr>
          <p:spPr bwMode="auto">
            <a:xfrm flipV="1">
              <a:off x="4512" y="3504"/>
              <a:ext cx="336" cy="38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2839" name="Arc 7">
              <a:extLst>
                <a:ext uri="{FF2B5EF4-FFF2-40B4-BE49-F238E27FC236}">
                  <a16:creationId xmlns:a16="http://schemas.microsoft.com/office/drawing/2014/main" id="{31305EAF-FF87-F871-971A-004F766C033C}"/>
                </a:ext>
              </a:extLst>
            </p:cNvPr>
            <p:cNvSpPr>
              <a:spLocks/>
            </p:cNvSpPr>
            <p:nvPr/>
          </p:nvSpPr>
          <p:spPr bwMode="auto">
            <a:xfrm rot="5400000" flipV="1">
              <a:off x="4056" y="3528"/>
              <a:ext cx="336" cy="38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2840" name="Arc 8">
              <a:extLst>
                <a:ext uri="{FF2B5EF4-FFF2-40B4-BE49-F238E27FC236}">
                  <a16:creationId xmlns:a16="http://schemas.microsoft.com/office/drawing/2014/main" id="{C9501D69-0350-E89E-6B85-5906BA673D09}"/>
                </a:ext>
              </a:extLst>
            </p:cNvPr>
            <p:cNvSpPr>
              <a:spLocks/>
            </p:cNvSpPr>
            <p:nvPr/>
          </p:nvSpPr>
          <p:spPr bwMode="auto">
            <a:xfrm rot="10800000" flipV="1">
              <a:off x="4032" y="3072"/>
              <a:ext cx="336" cy="38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38100" cap="sq">
              <a:solidFill>
                <a:schemeClr val="accent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2841" name="Arc 9">
              <a:extLst>
                <a:ext uri="{FF2B5EF4-FFF2-40B4-BE49-F238E27FC236}">
                  <a16:creationId xmlns:a16="http://schemas.microsoft.com/office/drawing/2014/main" id="{EC509BC1-53B2-2397-D507-01D10B6D480F}"/>
                </a:ext>
              </a:extLst>
            </p:cNvPr>
            <p:cNvSpPr>
              <a:spLocks/>
            </p:cNvSpPr>
            <p:nvPr/>
          </p:nvSpPr>
          <p:spPr bwMode="auto">
            <a:xfrm rot="16200000" flipV="1">
              <a:off x="4488" y="3048"/>
              <a:ext cx="336" cy="38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cxnSp>
        <p:nvCxnSpPr>
          <p:cNvPr id="632842" name="AutoShape 10">
            <a:extLst>
              <a:ext uri="{FF2B5EF4-FFF2-40B4-BE49-F238E27FC236}">
                <a16:creationId xmlns:a16="http://schemas.microsoft.com/office/drawing/2014/main" id="{7393BA67-4614-5D18-8467-D9E91D4BF4CF}"/>
              </a:ext>
            </a:extLst>
          </p:cNvPr>
          <p:cNvCxnSpPr>
            <a:cxnSpLocks noChangeShapeType="1"/>
            <a:stCxn id="632843" idx="2"/>
            <a:endCxn id="632836" idx="1"/>
          </p:cNvCxnSpPr>
          <p:nvPr/>
        </p:nvCxnSpPr>
        <p:spPr bwMode="auto">
          <a:xfrm rot="16200000" flipH="1">
            <a:off x="1159669" y="2302669"/>
            <a:ext cx="323850" cy="785812"/>
          </a:xfrm>
          <a:prstGeom prst="bentConnector2">
            <a:avLst/>
          </a:prstGeom>
          <a:noFill/>
          <a:ln w="38100" cap="sq">
            <a:solidFill>
              <a:srgbClr val="FF3300"/>
            </a:solidFill>
            <a:miter lim="800000"/>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32843" name="Text Box 11">
            <a:extLst>
              <a:ext uri="{FF2B5EF4-FFF2-40B4-BE49-F238E27FC236}">
                <a16:creationId xmlns:a16="http://schemas.microsoft.com/office/drawing/2014/main" id="{A81A7FCB-E5CD-2811-6416-63F69BB2F532}"/>
              </a:ext>
            </a:extLst>
          </p:cNvPr>
          <p:cNvSpPr txBox="1">
            <a:spLocks noChangeArrowheads="1"/>
          </p:cNvSpPr>
          <p:nvPr/>
        </p:nvSpPr>
        <p:spPr bwMode="auto">
          <a:xfrm>
            <a:off x="247650" y="1676400"/>
            <a:ext cx="1360488" cy="838200"/>
          </a:xfrm>
          <a:prstGeom prst="rect">
            <a:avLst/>
          </a:prstGeom>
          <a:solidFill>
            <a:srgbClr val="FFFF00">
              <a:alpha val="50000"/>
            </a:srgbClr>
          </a:solidFill>
          <a:ln w="38100" cap="sq">
            <a:solidFill>
              <a:srgbClr val="FF33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0" hangingPunct="0">
              <a:spcBef>
                <a:spcPct val="50000"/>
              </a:spcBef>
            </a:pPr>
            <a:r>
              <a:rPr lang="en-US" altLang="en-US" sz="1400">
                <a:latin typeface="Comic Sans MS" panose="030F0702030302020204" pitchFamily="66" charset="0"/>
              </a:rPr>
              <a:t>Capture VOC</a:t>
            </a:r>
          </a:p>
        </p:txBody>
      </p:sp>
      <p:sp>
        <p:nvSpPr>
          <p:cNvPr id="632844" name="Text Box 12">
            <a:extLst>
              <a:ext uri="{FF2B5EF4-FFF2-40B4-BE49-F238E27FC236}">
                <a16:creationId xmlns:a16="http://schemas.microsoft.com/office/drawing/2014/main" id="{5EEB6856-7EA7-09EB-1725-FF8B11A5C09D}"/>
              </a:ext>
            </a:extLst>
          </p:cNvPr>
          <p:cNvSpPr txBox="1">
            <a:spLocks noChangeArrowheads="1"/>
          </p:cNvSpPr>
          <p:nvPr/>
        </p:nvSpPr>
        <p:spPr bwMode="auto">
          <a:xfrm rot="1722357">
            <a:off x="501650" y="3200400"/>
            <a:ext cx="17002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spcBef>
                <a:spcPct val="50000"/>
              </a:spcBef>
            </a:pPr>
            <a:endParaRPr lang="en-US" altLang="en-US" sz="2400">
              <a:solidFill>
                <a:srgbClr val="FFFF00"/>
              </a:solidFill>
            </a:endParaRPr>
          </a:p>
        </p:txBody>
      </p:sp>
      <p:grpSp>
        <p:nvGrpSpPr>
          <p:cNvPr id="632845" name="Group 13">
            <a:extLst>
              <a:ext uri="{FF2B5EF4-FFF2-40B4-BE49-F238E27FC236}">
                <a16:creationId xmlns:a16="http://schemas.microsoft.com/office/drawing/2014/main" id="{8302DEFE-E69F-7EC8-AC8F-6477B6F3F4DF}"/>
              </a:ext>
            </a:extLst>
          </p:cNvPr>
          <p:cNvGrpSpPr>
            <a:grpSpLocks/>
          </p:cNvGrpSpPr>
          <p:nvPr/>
        </p:nvGrpSpPr>
        <p:grpSpPr bwMode="auto">
          <a:xfrm>
            <a:off x="7346950" y="4419600"/>
            <a:ext cx="1403350" cy="2209800"/>
            <a:chOff x="4176" y="2832"/>
            <a:chExt cx="816" cy="1392"/>
          </a:xfrm>
        </p:grpSpPr>
        <p:grpSp>
          <p:nvGrpSpPr>
            <p:cNvPr id="632846" name="Group 14">
              <a:extLst>
                <a:ext uri="{FF2B5EF4-FFF2-40B4-BE49-F238E27FC236}">
                  <a16:creationId xmlns:a16="http://schemas.microsoft.com/office/drawing/2014/main" id="{FF5B7190-505B-0DB6-26FD-DF65A45F93DC}"/>
                </a:ext>
              </a:extLst>
            </p:cNvPr>
            <p:cNvGrpSpPr>
              <a:grpSpLocks/>
            </p:cNvGrpSpPr>
            <p:nvPr/>
          </p:nvGrpSpPr>
          <p:grpSpPr bwMode="auto">
            <a:xfrm>
              <a:off x="4464" y="2832"/>
              <a:ext cx="432" cy="432"/>
              <a:chOff x="4032" y="3072"/>
              <a:chExt cx="816" cy="816"/>
            </a:xfrm>
          </p:grpSpPr>
          <p:sp>
            <p:nvSpPr>
              <p:cNvPr id="632847" name="Arc 15">
                <a:extLst>
                  <a:ext uri="{FF2B5EF4-FFF2-40B4-BE49-F238E27FC236}">
                    <a16:creationId xmlns:a16="http://schemas.microsoft.com/office/drawing/2014/main" id="{8A908F21-ED50-3B84-2B41-38409ACE1603}"/>
                  </a:ext>
                </a:extLst>
              </p:cNvPr>
              <p:cNvSpPr>
                <a:spLocks/>
              </p:cNvSpPr>
              <p:nvPr/>
            </p:nvSpPr>
            <p:spPr bwMode="auto">
              <a:xfrm flipV="1">
                <a:off x="4512" y="3504"/>
                <a:ext cx="336" cy="38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2848" name="Arc 16">
                <a:extLst>
                  <a:ext uri="{FF2B5EF4-FFF2-40B4-BE49-F238E27FC236}">
                    <a16:creationId xmlns:a16="http://schemas.microsoft.com/office/drawing/2014/main" id="{3BC1253F-36BE-DE4B-8D84-12F07C4A0433}"/>
                  </a:ext>
                </a:extLst>
              </p:cNvPr>
              <p:cNvSpPr>
                <a:spLocks/>
              </p:cNvSpPr>
              <p:nvPr/>
            </p:nvSpPr>
            <p:spPr bwMode="auto">
              <a:xfrm rot="5400000" flipV="1">
                <a:off x="4056" y="3528"/>
                <a:ext cx="336" cy="38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2849" name="Arc 17">
                <a:extLst>
                  <a:ext uri="{FF2B5EF4-FFF2-40B4-BE49-F238E27FC236}">
                    <a16:creationId xmlns:a16="http://schemas.microsoft.com/office/drawing/2014/main" id="{78737D29-1A9C-7316-C510-CEBF77D32585}"/>
                  </a:ext>
                </a:extLst>
              </p:cNvPr>
              <p:cNvSpPr>
                <a:spLocks/>
              </p:cNvSpPr>
              <p:nvPr/>
            </p:nvSpPr>
            <p:spPr bwMode="auto">
              <a:xfrm rot="10800000" flipV="1">
                <a:off x="4032" y="3072"/>
                <a:ext cx="336" cy="38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38100" cap="sq">
                <a:solidFill>
                  <a:schemeClr val="accent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2850" name="Arc 18">
                <a:extLst>
                  <a:ext uri="{FF2B5EF4-FFF2-40B4-BE49-F238E27FC236}">
                    <a16:creationId xmlns:a16="http://schemas.microsoft.com/office/drawing/2014/main" id="{91CF6E79-CA89-A105-C7D1-CC828E3538BC}"/>
                  </a:ext>
                </a:extLst>
              </p:cNvPr>
              <p:cNvSpPr>
                <a:spLocks/>
              </p:cNvSpPr>
              <p:nvPr/>
            </p:nvSpPr>
            <p:spPr bwMode="auto">
              <a:xfrm rot="16200000" flipV="1">
                <a:off x="4488" y="3048"/>
                <a:ext cx="336" cy="38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32851" name="Text Box 19">
              <a:extLst>
                <a:ext uri="{FF2B5EF4-FFF2-40B4-BE49-F238E27FC236}">
                  <a16:creationId xmlns:a16="http://schemas.microsoft.com/office/drawing/2014/main" id="{CC49896A-4AFC-572E-73E4-F110F9552D50}"/>
                </a:ext>
              </a:extLst>
            </p:cNvPr>
            <p:cNvSpPr txBox="1">
              <a:spLocks noChangeArrowheads="1"/>
            </p:cNvSpPr>
            <p:nvPr/>
          </p:nvSpPr>
          <p:spPr bwMode="auto">
            <a:xfrm>
              <a:off x="4272" y="3360"/>
              <a:ext cx="720" cy="528"/>
            </a:xfrm>
            <a:prstGeom prst="rect">
              <a:avLst/>
            </a:prstGeom>
            <a:solidFill>
              <a:srgbClr val="99CCFF">
                <a:alpha val="50000"/>
              </a:srgbClr>
            </a:solidFill>
            <a:ln w="38100" cap="sq">
              <a:solidFill>
                <a:srgbClr val="FF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0" hangingPunct="0">
                <a:spcBef>
                  <a:spcPct val="50000"/>
                </a:spcBef>
              </a:pPr>
              <a:r>
                <a:rPr lang="en-US" altLang="en-US" sz="1400">
                  <a:latin typeface="Comic Sans MS" panose="030F0702030302020204" pitchFamily="66" charset="0"/>
                </a:rPr>
                <a:t>Translate to Process Req’mts</a:t>
              </a:r>
            </a:p>
          </p:txBody>
        </p:sp>
        <p:sp>
          <p:nvSpPr>
            <p:cNvPr id="632852" name="Text Box 20">
              <a:extLst>
                <a:ext uri="{FF2B5EF4-FFF2-40B4-BE49-F238E27FC236}">
                  <a16:creationId xmlns:a16="http://schemas.microsoft.com/office/drawing/2014/main" id="{12B02068-1DDE-DC49-2746-570CF81BA36F}"/>
                </a:ext>
              </a:extLst>
            </p:cNvPr>
            <p:cNvSpPr txBox="1">
              <a:spLocks noChangeArrowheads="1"/>
            </p:cNvSpPr>
            <p:nvPr/>
          </p:nvSpPr>
          <p:spPr bwMode="auto">
            <a:xfrm rot="1722357">
              <a:off x="4176" y="3936"/>
              <a:ext cx="72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spcBef>
                  <a:spcPct val="50000"/>
                </a:spcBef>
              </a:pPr>
              <a:endParaRPr lang="en-US" altLang="en-US" sz="2400">
                <a:solidFill>
                  <a:srgbClr val="99CCFF"/>
                </a:solidFill>
              </a:endParaRPr>
            </a:p>
          </p:txBody>
        </p:sp>
      </p:grpSp>
      <p:sp>
        <p:nvSpPr>
          <p:cNvPr id="632853" name="Rectangle 21">
            <a:extLst>
              <a:ext uri="{FF2B5EF4-FFF2-40B4-BE49-F238E27FC236}">
                <a16:creationId xmlns:a16="http://schemas.microsoft.com/office/drawing/2014/main" id="{4AE139C8-A8D7-52DE-6520-B29ED20E240D}"/>
              </a:ext>
            </a:extLst>
          </p:cNvPr>
          <p:cNvSpPr>
            <a:spLocks noChangeArrowheads="1"/>
          </p:cNvSpPr>
          <p:nvPr/>
        </p:nvSpPr>
        <p:spPr bwMode="auto">
          <a:xfrm>
            <a:off x="577850" y="304800"/>
            <a:ext cx="8832850" cy="762000"/>
          </a:xfrm>
          <a:prstGeom prst="rect">
            <a:avLst/>
          </a:prstGeom>
          <a:solidFill>
            <a:srgbClr val="99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2400">
                <a:solidFill>
                  <a:schemeClr val="accent2"/>
                </a:solidFill>
                <a:latin typeface="Comic Sans MS" panose="030F0702030302020204" pitchFamily="66" charset="0"/>
              </a:rPr>
              <a:t>New Product Development Cascade: A conceptual view</a:t>
            </a:r>
          </a:p>
        </p:txBody>
      </p:sp>
      <p:grpSp>
        <p:nvGrpSpPr>
          <p:cNvPr id="632854" name="Group 22">
            <a:extLst>
              <a:ext uri="{FF2B5EF4-FFF2-40B4-BE49-F238E27FC236}">
                <a16:creationId xmlns:a16="http://schemas.microsoft.com/office/drawing/2014/main" id="{DF4825AB-2720-98FC-7949-E077137D863F}"/>
              </a:ext>
            </a:extLst>
          </p:cNvPr>
          <p:cNvGrpSpPr>
            <a:grpSpLocks/>
          </p:cNvGrpSpPr>
          <p:nvPr/>
        </p:nvGrpSpPr>
        <p:grpSpPr bwMode="auto">
          <a:xfrm>
            <a:off x="3219450" y="2362200"/>
            <a:ext cx="4044950" cy="3048000"/>
            <a:chOff x="1776" y="1536"/>
            <a:chExt cx="2352" cy="1920"/>
          </a:xfrm>
        </p:grpSpPr>
        <p:grpSp>
          <p:nvGrpSpPr>
            <p:cNvPr id="632855" name="Group 23">
              <a:extLst>
                <a:ext uri="{FF2B5EF4-FFF2-40B4-BE49-F238E27FC236}">
                  <a16:creationId xmlns:a16="http://schemas.microsoft.com/office/drawing/2014/main" id="{6CD54922-4D89-4FF8-D620-D9DC72A36501}"/>
                </a:ext>
              </a:extLst>
            </p:cNvPr>
            <p:cNvGrpSpPr>
              <a:grpSpLocks/>
            </p:cNvGrpSpPr>
            <p:nvPr/>
          </p:nvGrpSpPr>
          <p:grpSpPr bwMode="auto">
            <a:xfrm>
              <a:off x="1968" y="1536"/>
              <a:ext cx="432" cy="432"/>
              <a:chOff x="4032" y="3072"/>
              <a:chExt cx="816" cy="816"/>
            </a:xfrm>
          </p:grpSpPr>
          <p:sp>
            <p:nvSpPr>
              <p:cNvPr id="632856" name="Arc 24">
                <a:extLst>
                  <a:ext uri="{FF2B5EF4-FFF2-40B4-BE49-F238E27FC236}">
                    <a16:creationId xmlns:a16="http://schemas.microsoft.com/office/drawing/2014/main" id="{73DF5AD6-4B53-2557-7619-538D6FE6BA1B}"/>
                  </a:ext>
                </a:extLst>
              </p:cNvPr>
              <p:cNvSpPr>
                <a:spLocks/>
              </p:cNvSpPr>
              <p:nvPr/>
            </p:nvSpPr>
            <p:spPr bwMode="auto">
              <a:xfrm flipV="1">
                <a:off x="4512" y="3504"/>
                <a:ext cx="336" cy="38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2857" name="Arc 25">
                <a:extLst>
                  <a:ext uri="{FF2B5EF4-FFF2-40B4-BE49-F238E27FC236}">
                    <a16:creationId xmlns:a16="http://schemas.microsoft.com/office/drawing/2014/main" id="{FE5F69E1-FA76-794C-FA73-A3DFB66773F6}"/>
                  </a:ext>
                </a:extLst>
              </p:cNvPr>
              <p:cNvSpPr>
                <a:spLocks/>
              </p:cNvSpPr>
              <p:nvPr/>
            </p:nvSpPr>
            <p:spPr bwMode="auto">
              <a:xfrm rot="5400000" flipV="1">
                <a:off x="4056" y="3528"/>
                <a:ext cx="336" cy="38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2858" name="Arc 26">
                <a:extLst>
                  <a:ext uri="{FF2B5EF4-FFF2-40B4-BE49-F238E27FC236}">
                    <a16:creationId xmlns:a16="http://schemas.microsoft.com/office/drawing/2014/main" id="{6D17E5DC-DFD5-CDF0-EB2E-42CFC64A5380}"/>
                  </a:ext>
                </a:extLst>
              </p:cNvPr>
              <p:cNvSpPr>
                <a:spLocks/>
              </p:cNvSpPr>
              <p:nvPr/>
            </p:nvSpPr>
            <p:spPr bwMode="auto">
              <a:xfrm rot="10800000" flipV="1">
                <a:off x="4032" y="3072"/>
                <a:ext cx="336" cy="38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38100" cap="sq">
                <a:solidFill>
                  <a:schemeClr val="accent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2859" name="Arc 27">
                <a:extLst>
                  <a:ext uri="{FF2B5EF4-FFF2-40B4-BE49-F238E27FC236}">
                    <a16:creationId xmlns:a16="http://schemas.microsoft.com/office/drawing/2014/main" id="{15EDBD4E-66BA-5608-1CBC-8F6044E951A0}"/>
                  </a:ext>
                </a:extLst>
              </p:cNvPr>
              <p:cNvSpPr>
                <a:spLocks/>
              </p:cNvSpPr>
              <p:nvPr/>
            </p:nvSpPr>
            <p:spPr bwMode="auto">
              <a:xfrm rot="16200000" flipV="1">
                <a:off x="4488" y="3048"/>
                <a:ext cx="336" cy="38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32860" name="Group 28">
              <a:extLst>
                <a:ext uri="{FF2B5EF4-FFF2-40B4-BE49-F238E27FC236}">
                  <a16:creationId xmlns:a16="http://schemas.microsoft.com/office/drawing/2014/main" id="{D69CD8A5-5128-5F94-8379-B37AD6F3C695}"/>
                </a:ext>
              </a:extLst>
            </p:cNvPr>
            <p:cNvGrpSpPr>
              <a:grpSpLocks/>
            </p:cNvGrpSpPr>
            <p:nvPr/>
          </p:nvGrpSpPr>
          <p:grpSpPr bwMode="auto">
            <a:xfrm>
              <a:off x="2784" y="2016"/>
              <a:ext cx="432" cy="432"/>
              <a:chOff x="4032" y="3072"/>
              <a:chExt cx="816" cy="816"/>
            </a:xfrm>
          </p:grpSpPr>
          <p:sp>
            <p:nvSpPr>
              <p:cNvPr id="632861" name="Arc 29">
                <a:extLst>
                  <a:ext uri="{FF2B5EF4-FFF2-40B4-BE49-F238E27FC236}">
                    <a16:creationId xmlns:a16="http://schemas.microsoft.com/office/drawing/2014/main" id="{CA3BD6C0-1D27-E2AD-1C27-1D1C3612EE3B}"/>
                  </a:ext>
                </a:extLst>
              </p:cNvPr>
              <p:cNvSpPr>
                <a:spLocks/>
              </p:cNvSpPr>
              <p:nvPr/>
            </p:nvSpPr>
            <p:spPr bwMode="auto">
              <a:xfrm flipV="1">
                <a:off x="4512" y="3504"/>
                <a:ext cx="336" cy="38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2862" name="Arc 30">
                <a:extLst>
                  <a:ext uri="{FF2B5EF4-FFF2-40B4-BE49-F238E27FC236}">
                    <a16:creationId xmlns:a16="http://schemas.microsoft.com/office/drawing/2014/main" id="{F5E28507-29AE-D0A9-3BD5-9EA0DD41DBBF}"/>
                  </a:ext>
                </a:extLst>
              </p:cNvPr>
              <p:cNvSpPr>
                <a:spLocks/>
              </p:cNvSpPr>
              <p:nvPr/>
            </p:nvSpPr>
            <p:spPr bwMode="auto">
              <a:xfrm rot="5400000" flipV="1">
                <a:off x="4056" y="3528"/>
                <a:ext cx="336" cy="38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2863" name="Arc 31">
                <a:extLst>
                  <a:ext uri="{FF2B5EF4-FFF2-40B4-BE49-F238E27FC236}">
                    <a16:creationId xmlns:a16="http://schemas.microsoft.com/office/drawing/2014/main" id="{99F02E47-3671-3D76-AF2D-F2E490CCC7F1}"/>
                  </a:ext>
                </a:extLst>
              </p:cNvPr>
              <p:cNvSpPr>
                <a:spLocks/>
              </p:cNvSpPr>
              <p:nvPr/>
            </p:nvSpPr>
            <p:spPr bwMode="auto">
              <a:xfrm rot="10800000" flipV="1">
                <a:off x="4032" y="3072"/>
                <a:ext cx="336" cy="38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38100" cap="sq">
                <a:solidFill>
                  <a:schemeClr val="accent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2864" name="Arc 32">
                <a:extLst>
                  <a:ext uri="{FF2B5EF4-FFF2-40B4-BE49-F238E27FC236}">
                    <a16:creationId xmlns:a16="http://schemas.microsoft.com/office/drawing/2014/main" id="{1878B97E-DEA6-253E-6053-F51C823C439D}"/>
                  </a:ext>
                </a:extLst>
              </p:cNvPr>
              <p:cNvSpPr>
                <a:spLocks/>
              </p:cNvSpPr>
              <p:nvPr/>
            </p:nvSpPr>
            <p:spPr bwMode="auto">
              <a:xfrm rot="16200000" flipV="1">
                <a:off x="4488" y="3048"/>
                <a:ext cx="336" cy="38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32865" name="Group 33">
              <a:extLst>
                <a:ext uri="{FF2B5EF4-FFF2-40B4-BE49-F238E27FC236}">
                  <a16:creationId xmlns:a16="http://schemas.microsoft.com/office/drawing/2014/main" id="{0B1FD365-BD9E-A002-0609-89CADBC2D084}"/>
                </a:ext>
              </a:extLst>
            </p:cNvPr>
            <p:cNvGrpSpPr>
              <a:grpSpLocks/>
            </p:cNvGrpSpPr>
            <p:nvPr/>
          </p:nvGrpSpPr>
          <p:grpSpPr bwMode="auto">
            <a:xfrm>
              <a:off x="3552" y="2400"/>
              <a:ext cx="432" cy="432"/>
              <a:chOff x="4032" y="3072"/>
              <a:chExt cx="816" cy="816"/>
            </a:xfrm>
          </p:grpSpPr>
          <p:sp>
            <p:nvSpPr>
              <p:cNvPr id="632866" name="Arc 34">
                <a:extLst>
                  <a:ext uri="{FF2B5EF4-FFF2-40B4-BE49-F238E27FC236}">
                    <a16:creationId xmlns:a16="http://schemas.microsoft.com/office/drawing/2014/main" id="{F397C29E-B32E-C278-F38F-63AD1ED3AC2F}"/>
                  </a:ext>
                </a:extLst>
              </p:cNvPr>
              <p:cNvSpPr>
                <a:spLocks/>
              </p:cNvSpPr>
              <p:nvPr/>
            </p:nvSpPr>
            <p:spPr bwMode="auto">
              <a:xfrm flipV="1">
                <a:off x="4512" y="3504"/>
                <a:ext cx="336" cy="38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2867" name="Arc 35">
                <a:extLst>
                  <a:ext uri="{FF2B5EF4-FFF2-40B4-BE49-F238E27FC236}">
                    <a16:creationId xmlns:a16="http://schemas.microsoft.com/office/drawing/2014/main" id="{CCCE0625-3E3B-FB85-F4BC-F7B31882F52D}"/>
                  </a:ext>
                </a:extLst>
              </p:cNvPr>
              <p:cNvSpPr>
                <a:spLocks/>
              </p:cNvSpPr>
              <p:nvPr/>
            </p:nvSpPr>
            <p:spPr bwMode="auto">
              <a:xfrm rot="5400000" flipV="1">
                <a:off x="4056" y="3528"/>
                <a:ext cx="336" cy="38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2868" name="Arc 36">
                <a:extLst>
                  <a:ext uri="{FF2B5EF4-FFF2-40B4-BE49-F238E27FC236}">
                    <a16:creationId xmlns:a16="http://schemas.microsoft.com/office/drawing/2014/main" id="{0AC2F18E-3AA3-0956-0F4B-8440809DF502}"/>
                  </a:ext>
                </a:extLst>
              </p:cNvPr>
              <p:cNvSpPr>
                <a:spLocks/>
              </p:cNvSpPr>
              <p:nvPr/>
            </p:nvSpPr>
            <p:spPr bwMode="auto">
              <a:xfrm rot="10800000" flipV="1">
                <a:off x="4032" y="3072"/>
                <a:ext cx="336" cy="38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38100" cap="sq">
                <a:solidFill>
                  <a:schemeClr val="accent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2869" name="Arc 37">
                <a:extLst>
                  <a:ext uri="{FF2B5EF4-FFF2-40B4-BE49-F238E27FC236}">
                    <a16:creationId xmlns:a16="http://schemas.microsoft.com/office/drawing/2014/main" id="{D0B0E532-21D3-2210-15FE-C8F9C77EB8A8}"/>
                  </a:ext>
                </a:extLst>
              </p:cNvPr>
              <p:cNvSpPr>
                <a:spLocks/>
              </p:cNvSpPr>
              <p:nvPr/>
            </p:nvSpPr>
            <p:spPr bwMode="auto">
              <a:xfrm rot="16200000" flipV="1">
                <a:off x="4488" y="3048"/>
                <a:ext cx="336" cy="38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32870" name="Text Box 38">
              <a:extLst>
                <a:ext uri="{FF2B5EF4-FFF2-40B4-BE49-F238E27FC236}">
                  <a16:creationId xmlns:a16="http://schemas.microsoft.com/office/drawing/2014/main" id="{6B01CBF8-5F7D-6D5A-8A53-CA49577C781D}"/>
                </a:ext>
              </a:extLst>
            </p:cNvPr>
            <p:cNvSpPr txBox="1">
              <a:spLocks noChangeArrowheads="1"/>
            </p:cNvSpPr>
            <p:nvPr/>
          </p:nvSpPr>
          <p:spPr bwMode="auto">
            <a:xfrm>
              <a:off x="3408" y="2928"/>
              <a:ext cx="720" cy="528"/>
            </a:xfrm>
            <a:prstGeom prst="rect">
              <a:avLst/>
            </a:prstGeom>
            <a:solidFill>
              <a:srgbClr val="00FF00">
                <a:alpha val="50000"/>
              </a:srgbClr>
            </a:solidFill>
            <a:ln w="38100" cap="sq">
              <a:solidFill>
                <a:srgbClr val="FF33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0" hangingPunct="0">
                <a:spcBef>
                  <a:spcPct val="50000"/>
                </a:spcBef>
              </a:pPr>
              <a:r>
                <a:rPr lang="en-US" altLang="en-US" sz="1400">
                  <a:latin typeface="Comic Sans MS" panose="030F0702030302020204" pitchFamily="66" charset="0"/>
                </a:rPr>
                <a:t>Translate to Comp. Req’mts</a:t>
              </a:r>
            </a:p>
          </p:txBody>
        </p:sp>
        <p:sp>
          <p:nvSpPr>
            <p:cNvPr id="632871" name="Text Box 39">
              <a:extLst>
                <a:ext uri="{FF2B5EF4-FFF2-40B4-BE49-F238E27FC236}">
                  <a16:creationId xmlns:a16="http://schemas.microsoft.com/office/drawing/2014/main" id="{A8966611-CE20-F359-9A4C-3FF8E207AACA}"/>
                </a:ext>
              </a:extLst>
            </p:cNvPr>
            <p:cNvSpPr txBox="1">
              <a:spLocks noChangeArrowheads="1"/>
            </p:cNvSpPr>
            <p:nvPr/>
          </p:nvSpPr>
          <p:spPr bwMode="auto">
            <a:xfrm>
              <a:off x="2592" y="2544"/>
              <a:ext cx="720" cy="528"/>
            </a:xfrm>
            <a:prstGeom prst="rect">
              <a:avLst/>
            </a:prstGeom>
            <a:solidFill>
              <a:srgbClr val="00FF00">
                <a:alpha val="50000"/>
              </a:srgbClr>
            </a:solidFill>
            <a:ln w="38100" cap="sq">
              <a:solidFill>
                <a:srgbClr val="FF33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0" hangingPunct="0">
                <a:spcBef>
                  <a:spcPct val="50000"/>
                </a:spcBef>
              </a:pPr>
              <a:r>
                <a:rPr lang="en-US" altLang="en-US" sz="1400">
                  <a:latin typeface="Comic Sans MS" panose="030F0702030302020204" pitchFamily="66" charset="0"/>
                </a:rPr>
                <a:t>Translate to Design Req’mts</a:t>
              </a:r>
              <a:endParaRPr lang="en-US" altLang="en-US" sz="1400"/>
            </a:p>
          </p:txBody>
        </p:sp>
        <p:sp>
          <p:nvSpPr>
            <p:cNvPr id="632872" name="Text Box 40">
              <a:extLst>
                <a:ext uri="{FF2B5EF4-FFF2-40B4-BE49-F238E27FC236}">
                  <a16:creationId xmlns:a16="http://schemas.microsoft.com/office/drawing/2014/main" id="{A597335C-C66F-1180-1B20-49567E3972CA}"/>
                </a:ext>
              </a:extLst>
            </p:cNvPr>
            <p:cNvSpPr txBox="1">
              <a:spLocks noChangeArrowheads="1"/>
            </p:cNvSpPr>
            <p:nvPr/>
          </p:nvSpPr>
          <p:spPr bwMode="auto">
            <a:xfrm>
              <a:off x="1776" y="2064"/>
              <a:ext cx="720" cy="528"/>
            </a:xfrm>
            <a:prstGeom prst="rect">
              <a:avLst/>
            </a:prstGeom>
            <a:solidFill>
              <a:srgbClr val="00FF00">
                <a:alpha val="50000"/>
              </a:srgbClr>
            </a:solidFill>
            <a:ln w="38100" cap="sq">
              <a:solidFill>
                <a:srgbClr val="FF33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0" hangingPunct="0">
                <a:spcBef>
                  <a:spcPct val="50000"/>
                </a:spcBef>
              </a:pPr>
              <a:r>
                <a:rPr lang="en-US" altLang="en-US" sz="1400">
                  <a:latin typeface="Comic Sans MS" panose="030F0702030302020204" pitchFamily="66" charset="0"/>
                </a:rPr>
                <a:t>Concept</a:t>
              </a:r>
            </a:p>
          </p:txBody>
        </p:sp>
        <p:cxnSp>
          <p:nvCxnSpPr>
            <p:cNvPr id="632873" name="AutoShape 41">
              <a:extLst>
                <a:ext uri="{FF2B5EF4-FFF2-40B4-BE49-F238E27FC236}">
                  <a16:creationId xmlns:a16="http://schemas.microsoft.com/office/drawing/2014/main" id="{8B5F17EB-19BD-7F20-5BAD-36E4CA1610F0}"/>
                </a:ext>
              </a:extLst>
            </p:cNvPr>
            <p:cNvCxnSpPr>
              <a:cxnSpLocks noChangeShapeType="1"/>
              <a:stCxn id="632872" idx="2"/>
              <a:endCxn id="632871" idx="1"/>
            </p:cNvCxnSpPr>
            <p:nvPr/>
          </p:nvCxnSpPr>
          <p:spPr bwMode="auto">
            <a:xfrm rot="16200000" flipH="1">
              <a:off x="2256" y="2484"/>
              <a:ext cx="204" cy="444"/>
            </a:xfrm>
            <a:prstGeom prst="bentConnector2">
              <a:avLst/>
            </a:prstGeom>
            <a:noFill/>
            <a:ln w="38100" cap="sq">
              <a:solidFill>
                <a:srgbClr val="FF3300"/>
              </a:solidFill>
              <a:miter lim="800000"/>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32874" name="AutoShape 42">
              <a:extLst>
                <a:ext uri="{FF2B5EF4-FFF2-40B4-BE49-F238E27FC236}">
                  <a16:creationId xmlns:a16="http://schemas.microsoft.com/office/drawing/2014/main" id="{8E70FB73-0153-85D4-D45A-4427B3FBC433}"/>
                </a:ext>
              </a:extLst>
            </p:cNvPr>
            <p:cNvCxnSpPr>
              <a:cxnSpLocks noChangeShapeType="1"/>
              <a:stCxn id="632871" idx="2"/>
              <a:endCxn id="632870" idx="1"/>
            </p:cNvCxnSpPr>
            <p:nvPr/>
          </p:nvCxnSpPr>
          <p:spPr bwMode="auto">
            <a:xfrm rot="16200000" flipH="1">
              <a:off x="3120" y="2916"/>
              <a:ext cx="108" cy="444"/>
            </a:xfrm>
            <a:prstGeom prst="bentConnector2">
              <a:avLst/>
            </a:prstGeom>
            <a:noFill/>
            <a:ln w="38100" cap="sq">
              <a:solidFill>
                <a:srgbClr val="FF3300"/>
              </a:solidFill>
              <a:miter lim="800000"/>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32875" name="Text Box 43">
              <a:extLst>
                <a:ext uri="{FF2B5EF4-FFF2-40B4-BE49-F238E27FC236}">
                  <a16:creationId xmlns:a16="http://schemas.microsoft.com/office/drawing/2014/main" id="{7A1EBF7B-5AC3-17E1-77B1-EDE7198F114E}"/>
                </a:ext>
              </a:extLst>
            </p:cNvPr>
            <p:cNvSpPr txBox="1">
              <a:spLocks noChangeArrowheads="1"/>
            </p:cNvSpPr>
            <p:nvPr/>
          </p:nvSpPr>
          <p:spPr bwMode="auto">
            <a:xfrm rot="1722357">
              <a:off x="1920" y="3120"/>
              <a:ext cx="96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spcBef>
                  <a:spcPct val="50000"/>
                </a:spcBef>
              </a:pPr>
              <a:endParaRPr lang="en-US" altLang="en-US" sz="2400"/>
            </a:p>
          </p:txBody>
        </p:sp>
      </p:grpSp>
      <p:sp>
        <p:nvSpPr>
          <p:cNvPr id="632876" name="Text Box 44">
            <a:extLst>
              <a:ext uri="{FF2B5EF4-FFF2-40B4-BE49-F238E27FC236}">
                <a16:creationId xmlns:a16="http://schemas.microsoft.com/office/drawing/2014/main" id="{BA8C3B72-3C7B-1167-DB5A-D6A60F6955B6}"/>
              </a:ext>
            </a:extLst>
          </p:cNvPr>
          <p:cNvSpPr txBox="1">
            <a:spLocks noChangeArrowheads="1"/>
          </p:cNvSpPr>
          <p:nvPr/>
        </p:nvSpPr>
        <p:spPr bwMode="auto">
          <a:xfrm>
            <a:off x="5283200" y="1295400"/>
            <a:ext cx="4457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00">
                <a:latin typeface="Times New Roman" panose="02020603050405020304" pitchFamily="18" charset="0"/>
              </a:rPr>
              <a:t>Measurement System Analysis</a:t>
            </a:r>
          </a:p>
        </p:txBody>
      </p:sp>
      <p:sp>
        <p:nvSpPr>
          <p:cNvPr id="632877" name="Text Box 45">
            <a:extLst>
              <a:ext uri="{FF2B5EF4-FFF2-40B4-BE49-F238E27FC236}">
                <a16:creationId xmlns:a16="http://schemas.microsoft.com/office/drawing/2014/main" id="{6FD36AD4-FD9A-8DFC-F0CA-433A73A8B32A}"/>
              </a:ext>
            </a:extLst>
          </p:cNvPr>
          <p:cNvSpPr txBox="1">
            <a:spLocks noChangeArrowheads="1"/>
          </p:cNvSpPr>
          <p:nvPr/>
        </p:nvSpPr>
        <p:spPr bwMode="auto">
          <a:xfrm>
            <a:off x="7181850" y="2057400"/>
            <a:ext cx="255905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2400">
                <a:latin typeface="Times New Roman" panose="02020603050405020304" pitchFamily="18" charset="0"/>
              </a:rPr>
              <a:t>System/Concept </a:t>
            </a:r>
          </a:p>
          <a:p>
            <a:r>
              <a:rPr lang="en-US" altLang="en-US" sz="2400">
                <a:latin typeface="Times New Roman" panose="02020603050405020304" pitchFamily="18" charset="0"/>
              </a:rPr>
              <a:t>Engineering</a:t>
            </a:r>
          </a:p>
        </p:txBody>
      </p:sp>
      <p:sp>
        <p:nvSpPr>
          <p:cNvPr id="632878" name="Text Box 46">
            <a:extLst>
              <a:ext uri="{FF2B5EF4-FFF2-40B4-BE49-F238E27FC236}">
                <a16:creationId xmlns:a16="http://schemas.microsoft.com/office/drawing/2014/main" id="{5D55F035-2F8B-6EE2-211C-D73BB43F319C}"/>
              </a:ext>
            </a:extLst>
          </p:cNvPr>
          <p:cNvSpPr txBox="1">
            <a:spLocks noChangeArrowheads="1"/>
          </p:cNvSpPr>
          <p:nvPr/>
        </p:nvSpPr>
        <p:spPr bwMode="auto">
          <a:xfrm>
            <a:off x="412750" y="4800600"/>
            <a:ext cx="305435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00">
                <a:latin typeface="Times New Roman" panose="02020603050405020304" pitchFamily="18" charset="0"/>
              </a:rPr>
              <a:t>Critical Parameter Management</a:t>
            </a:r>
          </a:p>
        </p:txBody>
      </p:sp>
      <p:sp>
        <p:nvSpPr>
          <p:cNvPr id="632879" name="Text Box 47">
            <a:extLst>
              <a:ext uri="{FF2B5EF4-FFF2-40B4-BE49-F238E27FC236}">
                <a16:creationId xmlns:a16="http://schemas.microsoft.com/office/drawing/2014/main" id="{96A3E9CD-6BFF-1AE2-B225-6BACE34DC8B4}"/>
              </a:ext>
            </a:extLst>
          </p:cNvPr>
          <p:cNvSpPr txBox="1">
            <a:spLocks noChangeArrowheads="1"/>
          </p:cNvSpPr>
          <p:nvPr/>
        </p:nvSpPr>
        <p:spPr bwMode="auto">
          <a:xfrm>
            <a:off x="3632200" y="5638800"/>
            <a:ext cx="206375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00">
                <a:latin typeface="Times New Roman" panose="02020603050405020304" pitchFamily="18" charset="0"/>
              </a:rPr>
              <a:t>Transfer Functions</a:t>
            </a:r>
          </a:p>
        </p:txBody>
      </p:sp>
      <p:sp>
        <p:nvSpPr>
          <p:cNvPr id="632880" name="Line 48">
            <a:extLst>
              <a:ext uri="{FF2B5EF4-FFF2-40B4-BE49-F238E27FC236}">
                <a16:creationId xmlns:a16="http://schemas.microsoft.com/office/drawing/2014/main" id="{87099B38-E8E7-AC22-209D-D546C61767D5}"/>
              </a:ext>
            </a:extLst>
          </p:cNvPr>
          <p:cNvSpPr>
            <a:spLocks noChangeShapeType="1"/>
          </p:cNvSpPr>
          <p:nvPr/>
        </p:nvSpPr>
        <p:spPr bwMode="auto">
          <a:xfrm flipH="1">
            <a:off x="7099300" y="4114800"/>
            <a:ext cx="412750" cy="304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32881" name="Text Box 49">
            <a:extLst>
              <a:ext uri="{FF2B5EF4-FFF2-40B4-BE49-F238E27FC236}">
                <a16:creationId xmlns:a16="http://schemas.microsoft.com/office/drawing/2014/main" id="{9B095D7F-8540-45C0-7B6D-B923519F4478}"/>
              </a:ext>
            </a:extLst>
          </p:cNvPr>
          <p:cNvSpPr txBox="1">
            <a:spLocks noChangeArrowheads="1"/>
          </p:cNvSpPr>
          <p:nvPr/>
        </p:nvSpPr>
        <p:spPr bwMode="auto">
          <a:xfrm>
            <a:off x="7696200" y="6035675"/>
            <a:ext cx="19050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00">
                <a:latin typeface="Times New Roman" panose="02020603050405020304" pitchFamily="18" charset="0"/>
              </a:rPr>
              <a:t>“Production” Capabilities</a:t>
            </a:r>
          </a:p>
        </p:txBody>
      </p:sp>
      <p:sp>
        <p:nvSpPr>
          <p:cNvPr id="632882" name="AutoShape 50">
            <a:extLst>
              <a:ext uri="{FF2B5EF4-FFF2-40B4-BE49-F238E27FC236}">
                <a16:creationId xmlns:a16="http://schemas.microsoft.com/office/drawing/2014/main" id="{2647A8C0-48AE-359E-4575-E83DDB652864}"/>
              </a:ext>
            </a:extLst>
          </p:cNvPr>
          <p:cNvSpPr>
            <a:spLocks noChangeArrowheads="1"/>
          </p:cNvSpPr>
          <p:nvPr/>
        </p:nvSpPr>
        <p:spPr bwMode="auto">
          <a:xfrm rot="1617822">
            <a:off x="577850" y="4419600"/>
            <a:ext cx="6604000" cy="838200"/>
          </a:xfrm>
          <a:prstGeom prst="rightArrow">
            <a:avLst>
              <a:gd name="adj1" fmla="val 50852"/>
              <a:gd name="adj2" fmla="val 230345"/>
            </a:avLst>
          </a:prstGeom>
          <a:noFill/>
          <a:ln w="76200" cap="sq">
            <a:solidFill>
              <a:srgbClr val="0000FF"/>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2400">
                <a:latin typeface="Comic Sans MS" panose="030F0702030302020204" pitchFamily="66" charset="0"/>
              </a:rPr>
              <a:t> Cascade</a:t>
            </a:r>
          </a:p>
        </p:txBody>
      </p:sp>
      <p:sp>
        <p:nvSpPr>
          <p:cNvPr id="632883" name="AutoShape 51">
            <a:extLst>
              <a:ext uri="{FF2B5EF4-FFF2-40B4-BE49-F238E27FC236}">
                <a16:creationId xmlns:a16="http://schemas.microsoft.com/office/drawing/2014/main" id="{B2475478-0346-B4B0-FA80-C5AF823A0D5E}"/>
              </a:ext>
            </a:extLst>
          </p:cNvPr>
          <p:cNvSpPr>
            <a:spLocks noChangeArrowheads="1"/>
          </p:cNvSpPr>
          <p:nvPr/>
        </p:nvSpPr>
        <p:spPr bwMode="auto">
          <a:xfrm rot="1615319" flipH="1">
            <a:off x="2365375" y="2362200"/>
            <a:ext cx="7045325" cy="838200"/>
          </a:xfrm>
          <a:prstGeom prst="rightArrow">
            <a:avLst>
              <a:gd name="adj1" fmla="val 50852"/>
              <a:gd name="adj2" fmla="val 245738"/>
            </a:avLst>
          </a:prstGeom>
          <a:noFill/>
          <a:ln w="76200" cap="sq">
            <a:solidFill>
              <a:schemeClr val="accent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2400">
                <a:latin typeface="Comic Sans MS" panose="030F0702030302020204" pitchFamily="66" charset="0"/>
              </a:rPr>
              <a:t>Design Optimization &amp; Verification</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8498" name="Rectangle 2">
            <a:extLst>
              <a:ext uri="{FF2B5EF4-FFF2-40B4-BE49-F238E27FC236}">
                <a16:creationId xmlns:a16="http://schemas.microsoft.com/office/drawing/2014/main" id="{60574E9B-7008-7181-5F40-345A4D9FA9F8}"/>
              </a:ext>
            </a:extLst>
          </p:cNvPr>
          <p:cNvSpPr>
            <a:spLocks noGrp="1" noChangeArrowheads="1"/>
          </p:cNvSpPr>
          <p:nvPr>
            <p:ph type="title"/>
          </p:nvPr>
        </p:nvSpPr>
        <p:spPr/>
        <p:txBody>
          <a:bodyPr/>
          <a:lstStyle/>
          <a:p>
            <a:r>
              <a:rPr lang="en-AU" altLang="en-US"/>
              <a:t>Core Product/Service Development Functions</a:t>
            </a:r>
          </a:p>
        </p:txBody>
      </p:sp>
      <p:sp>
        <p:nvSpPr>
          <p:cNvPr id="618499" name="Rectangle 3">
            <a:extLst>
              <a:ext uri="{FF2B5EF4-FFF2-40B4-BE49-F238E27FC236}">
                <a16:creationId xmlns:a16="http://schemas.microsoft.com/office/drawing/2014/main" id="{DEDE509C-4233-1BEA-8300-E3D984DC886E}"/>
              </a:ext>
            </a:extLst>
          </p:cNvPr>
          <p:cNvSpPr>
            <a:spLocks noGrp="1" noChangeArrowheads="1"/>
          </p:cNvSpPr>
          <p:nvPr>
            <p:ph type="body" idx="1"/>
          </p:nvPr>
        </p:nvSpPr>
        <p:spPr>
          <a:xfrm>
            <a:off x="1600200" y="1219200"/>
            <a:ext cx="7391400" cy="5105400"/>
          </a:xfrm>
        </p:spPr>
        <p:txBody>
          <a:bodyPr/>
          <a:lstStyle/>
          <a:p>
            <a:pPr marL="403225" indent="-403225">
              <a:spcAft>
                <a:spcPct val="25000"/>
              </a:spcAft>
              <a:buFont typeface="Symbol" panose="05050102010706020507" pitchFamily="18" charset="2"/>
              <a:buNone/>
            </a:pPr>
            <a:r>
              <a:rPr lang="en-AU" altLang="en-US" sz="2400" b="1"/>
              <a:t>Core Product Development Functions:</a:t>
            </a:r>
          </a:p>
          <a:p>
            <a:pPr marL="403225" indent="-403225">
              <a:spcAft>
                <a:spcPct val="25000"/>
              </a:spcAft>
            </a:pPr>
            <a:r>
              <a:rPr lang="en-AU" altLang="en-US" sz="2400"/>
              <a:t>Selecting Development Opportunities</a:t>
            </a:r>
          </a:p>
          <a:p>
            <a:pPr marL="403225" indent="-403225">
              <a:spcAft>
                <a:spcPct val="25000"/>
              </a:spcAft>
            </a:pPr>
            <a:r>
              <a:rPr lang="en-AU" altLang="en-US" sz="2400"/>
              <a:t>Defining &amp; Resourcing the Project</a:t>
            </a:r>
          </a:p>
          <a:p>
            <a:pPr marL="403225" indent="-403225">
              <a:spcAft>
                <a:spcPct val="25000"/>
              </a:spcAft>
            </a:pPr>
            <a:r>
              <a:rPr lang="en-AU" altLang="en-US" sz="2400"/>
              <a:t>Understanding Customers’ Needs</a:t>
            </a:r>
          </a:p>
          <a:p>
            <a:pPr marL="403225" indent="-403225">
              <a:spcAft>
                <a:spcPct val="25000"/>
              </a:spcAft>
            </a:pPr>
            <a:r>
              <a:rPr lang="en-AU" altLang="en-US" sz="2400"/>
              <a:t>Developing a Feasible Approach</a:t>
            </a:r>
          </a:p>
          <a:p>
            <a:pPr marL="403225" indent="-403225">
              <a:spcAft>
                <a:spcPct val="25000"/>
              </a:spcAft>
            </a:pPr>
            <a:r>
              <a:rPr lang="en-AU" altLang="en-US" sz="2400"/>
              <a:t>Developing a Producible Approach</a:t>
            </a:r>
          </a:p>
          <a:p>
            <a:pPr marL="403225" indent="-403225">
              <a:spcAft>
                <a:spcPct val="25000"/>
              </a:spcAft>
            </a:pPr>
            <a:r>
              <a:rPr lang="en-AU" altLang="en-US" sz="2400"/>
              <a:t>Designing the Production System</a:t>
            </a:r>
          </a:p>
          <a:p>
            <a:pPr marL="403225" indent="-403225">
              <a:spcAft>
                <a:spcPct val="25000"/>
              </a:spcAft>
            </a:pPr>
            <a:r>
              <a:rPr lang="en-AU" altLang="en-US" sz="2400"/>
              <a:t>Verifying &amp; Validating the Design Output</a:t>
            </a:r>
          </a:p>
          <a:p>
            <a:pPr marL="403225" indent="-403225">
              <a:spcAft>
                <a:spcPct val="25000"/>
              </a:spcAft>
            </a:pPr>
            <a:r>
              <a:rPr lang="en-AU" altLang="en-US" sz="2400"/>
              <a:t>Launching and Selling the New Product/Service</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7170" name="Rectangle 2">
            <a:extLst>
              <a:ext uri="{FF2B5EF4-FFF2-40B4-BE49-F238E27FC236}">
                <a16:creationId xmlns:a16="http://schemas.microsoft.com/office/drawing/2014/main" id="{416063DE-FDE8-48D8-8281-E725A5AE6D2A}"/>
              </a:ext>
            </a:extLst>
          </p:cNvPr>
          <p:cNvSpPr>
            <a:spLocks noGrp="1" noChangeArrowheads="1"/>
          </p:cNvSpPr>
          <p:nvPr>
            <p:ph type="title"/>
          </p:nvPr>
        </p:nvSpPr>
        <p:spPr>
          <a:xfrm>
            <a:off x="149225" y="268288"/>
            <a:ext cx="6642100" cy="381000"/>
          </a:xfrm>
        </p:spPr>
        <p:txBody>
          <a:bodyPr/>
          <a:lstStyle/>
          <a:p>
            <a:r>
              <a:rPr lang="en-US" altLang="en-US"/>
              <a:t>Deploying Quality to the Processes</a:t>
            </a:r>
          </a:p>
        </p:txBody>
      </p:sp>
      <p:grpSp>
        <p:nvGrpSpPr>
          <p:cNvPr id="647171" name="Group 3">
            <a:extLst>
              <a:ext uri="{FF2B5EF4-FFF2-40B4-BE49-F238E27FC236}">
                <a16:creationId xmlns:a16="http://schemas.microsoft.com/office/drawing/2014/main" id="{5D2F3E12-52D3-FE88-EA38-D58F3BA17FD4}"/>
              </a:ext>
            </a:extLst>
          </p:cNvPr>
          <p:cNvGrpSpPr>
            <a:grpSpLocks/>
          </p:cNvGrpSpPr>
          <p:nvPr/>
        </p:nvGrpSpPr>
        <p:grpSpPr bwMode="auto">
          <a:xfrm>
            <a:off x="225425" y="838200"/>
            <a:ext cx="1870075" cy="2630488"/>
            <a:chOff x="192" y="1074"/>
            <a:chExt cx="1087" cy="1657"/>
          </a:xfrm>
        </p:grpSpPr>
        <p:sp>
          <p:nvSpPr>
            <p:cNvPr id="647172" name="Freeform 4">
              <a:extLst>
                <a:ext uri="{FF2B5EF4-FFF2-40B4-BE49-F238E27FC236}">
                  <a16:creationId xmlns:a16="http://schemas.microsoft.com/office/drawing/2014/main" id="{C5126279-0AC8-97D5-61D9-75B58136BE36}"/>
                </a:ext>
              </a:extLst>
            </p:cNvPr>
            <p:cNvSpPr>
              <a:spLocks/>
            </p:cNvSpPr>
            <p:nvPr/>
          </p:nvSpPr>
          <p:spPr bwMode="gray">
            <a:xfrm>
              <a:off x="432" y="1074"/>
              <a:ext cx="846" cy="254"/>
            </a:xfrm>
            <a:custGeom>
              <a:avLst/>
              <a:gdLst>
                <a:gd name="T0" fmla="*/ 0 w 1107"/>
                <a:gd name="T1" fmla="*/ 332 h 333"/>
                <a:gd name="T2" fmla="*/ 1106 w 1107"/>
                <a:gd name="T3" fmla="*/ 332 h 333"/>
                <a:gd name="T4" fmla="*/ 553 w 1107"/>
                <a:gd name="T5" fmla="*/ 0 h 333"/>
                <a:gd name="T6" fmla="*/ 0 w 1107"/>
                <a:gd name="T7" fmla="*/ 332 h 333"/>
              </a:gdLst>
              <a:ahLst/>
              <a:cxnLst>
                <a:cxn ang="0">
                  <a:pos x="T0" y="T1"/>
                </a:cxn>
                <a:cxn ang="0">
                  <a:pos x="T2" y="T3"/>
                </a:cxn>
                <a:cxn ang="0">
                  <a:pos x="T4" y="T5"/>
                </a:cxn>
                <a:cxn ang="0">
                  <a:pos x="T6" y="T7"/>
                </a:cxn>
              </a:cxnLst>
              <a:rect l="0" t="0" r="r" b="b"/>
              <a:pathLst>
                <a:path w="1107" h="333">
                  <a:moveTo>
                    <a:pt x="0" y="332"/>
                  </a:moveTo>
                  <a:lnTo>
                    <a:pt x="1106" y="332"/>
                  </a:lnTo>
                  <a:lnTo>
                    <a:pt x="553" y="0"/>
                  </a:lnTo>
                  <a:lnTo>
                    <a:pt x="0" y="332"/>
                  </a:lnTo>
                </a:path>
              </a:pathLst>
            </a:custGeom>
            <a:gradFill rotWithShape="0">
              <a:gsLst>
                <a:gs pos="0">
                  <a:srgbClr val="202E6F">
                    <a:gamma/>
                    <a:shade val="40000"/>
                    <a:invGamma/>
                  </a:srgbClr>
                </a:gs>
                <a:gs pos="100000">
                  <a:srgbClr val="202E6F"/>
                </a:gs>
              </a:gsLst>
              <a:lin ang="0" scaled="1"/>
            </a:gradFill>
            <a:ln w="12700" cap="rnd"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5819" tIns="37909" rIns="75819" bIns="37909" anchor="ctr"/>
            <a:lstStyle/>
            <a:p>
              <a:endParaRPr lang="en-US"/>
            </a:p>
          </p:txBody>
        </p:sp>
        <p:sp>
          <p:nvSpPr>
            <p:cNvPr id="647173" name="Rectangle 5">
              <a:extLst>
                <a:ext uri="{FF2B5EF4-FFF2-40B4-BE49-F238E27FC236}">
                  <a16:creationId xmlns:a16="http://schemas.microsoft.com/office/drawing/2014/main" id="{40940D0D-72CA-1F55-2E3D-0DC5AFA44A36}"/>
                </a:ext>
              </a:extLst>
            </p:cNvPr>
            <p:cNvSpPr>
              <a:spLocks noChangeArrowheads="1"/>
            </p:cNvSpPr>
            <p:nvPr/>
          </p:nvSpPr>
          <p:spPr bwMode="gray">
            <a:xfrm>
              <a:off x="435" y="1342"/>
              <a:ext cx="839" cy="223"/>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040" tIns="34020" rIns="68040" bIns="34020" anchor="ct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85000"/>
                </a:lnSpc>
              </a:pPr>
              <a:r>
                <a:rPr lang="en-US" altLang="en-US" sz="800" b="1"/>
                <a:t>Requirements/CTQs</a:t>
              </a:r>
              <a:br>
                <a:rPr lang="en-US" altLang="en-US" sz="800" b="1"/>
              </a:br>
              <a:r>
                <a:rPr lang="en-US" altLang="en-US" sz="800" b="1"/>
                <a:t>(Hows)</a:t>
              </a:r>
            </a:p>
          </p:txBody>
        </p:sp>
        <p:sp>
          <p:nvSpPr>
            <p:cNvPr id="647174" name="Rectangle 6">
              <a:extLst>
                <a:ext uri="{FF2B5EF4-FFF2-40B4-BE49-F238E27FC236}">
                  <a16:creationId xmlns:a16="http://schemas.microsoft.com/office/drawing/2014/main" id="{B2F75556-3291-4843-FEA9-47FC14602BA4}"/>
                </a:ext>
              </a:extLst>
            </p:cNvPr>
            <p:cNvSpPr>
              <a:spLocks noChangeArrowheads="1"/>
            </p:cNvSpPr>
            <p:nvPr/>
          </p:nvSpPr>
          <p:spPr bwMode="gray">
            <a:xfrm rot="16200000">
              <a:off x="-264" y="2046"/>
              <a:ext cx="1137" cy="226"/>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040" tIns="34020" rIns="68040" bIns="34020" anchor="ct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800" b="1"/>
                <a:t>Customer Needs</a:t>
              </a:r>
              <a:br>
                <a:rPr lang="en-US" altLang="en-US" sz="800" b="1"/>
              </a:br>
              <a:r>
                <a:rPr lang="en-US" altLang="en-US" sz="800" b="1"/>
                <a:t>(Whats)</a:t>
              </a:r>
            </a:p>
          </p:txBody>
        </p:sp>
        <p:sp>
          <p:nvSpPr>
            <p:cNvPr id="647175" name="Rectangle 7">
              <a:extLst>
                <a:ext uri="{FF2B5EF4-FFF2-40B4-BE49-F238E27FC236}">
                  <a16:creationId xmlns:a16="http://schemas.microsoft.com/office/drawing/2014/main" id="{AF0104AE-3BEC-5DBE-2A7A-C1BD712DA643}"/>
                </a:ext>
              </a:extLst>
            </p:cNvPr>
            <p:cNvSpPr>
              <a:spLocks noChangeArrowheads="1"/>
            </p:cNvSpPr>
            <p:nvPr/>
          </p:nvSpPr>
          <p:spPr bwMode="gray">
            <a:xfrm>
              <a:off x="439" y="1586"/>
              <a:ext cx="840" cy="1145"/>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5819" tIns="37909" rIns="75819" bIns="37909" anchor="ctr"/>
            <a:lstStyle/>
            <a:p>
              <a:endParaRPr lang="en-US"/>
            </a:p>
          </p:txBody>
        </p:sp>
        <p:sp>
          <p:nvSpPr>
            <p:cNvPr id="647176" name="Rectangle 8">
              <a:extLst>
                <a:ext uri="{FF2B5EF4-FFF2-40B4-BE49-F238E27FC236}">
                  <a16:creationId xmlns:a16="http://schemas.microsoft.com/office/drawing/2014/main" id="{492BE6AE-C254-5E4F-0A42-A3B55A808A04}"/>
                </a:ext>
              </a:extLst>
            </p:cNvPr>
            <p:cNvSpPr>
              <a:spLocks noChangeArrowheads="1"/>
            </p:cNvSpPr>
            <p:nvPr/>
          </p:nvSpPr>
          <p:spPr bwMode="gray">
            <a:xfrm>
              <a:off x="491" y="1622"/>
              <a:ext cx="769" cy="10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040" tIns="34020" rIns="68040" bIns="34020" anchor="ct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85000"/>
                </a:lnSpc>
              </a:pPr>
              <a:r>
                <a:rPr lang="en-US" altLang="en-US" sz="2000" b="1"/>
                <a:t>House </a:t>
              </a:r>
            </a:p>
            <a:p>
              <a:pPr algn="ctr">
                <a:lnSpc>
                  <a:spcPct val="85000"/>
                </a:lnSpc>
              </a:pPr>
              <a:r>
                <a:rPr lang="en-US" altLang="en-US" sz="2000" b="1"/>
                <a:t>of </a:t>
              </a:r>
            </a:p>
            <a:p>
              <a:pPr algn="ctr">
                <a:lnSpc>
                  <a:spcPct val="85000"/>
                </a:lnSpc>
              </a:pPr>
              <a:r>
                <a:rPr lang="en-US" altLang="en-US" sz="2000" b="1"/>
                <a:t>Quality </a:t>
              </a:r>
            </a:p>
            <a:p>
              <a:pPr algn="ctr">
                <a:lnSpc>
                  <a:spcPct val="85000"/>
                </a:lnSpc>
              </a:pPr>
              <a:r>
                <a:rPr lang="en-US" altLang="en-US" sz="2700" b="1"/>
                <a:t>#1</a:t>
              </a:r>
            </a:p>
          </p:txBody>
        </p:sp>
      </p:grpSp>
      <p:grpSp>
        <p:nvGrpSpPr>
          <p:cNvPr id="647177" name="Group 9">
            <a:extLst>
              <a:ext uri="{FF2B5EF4-FFF2-40B4-BE49-F238E27FC236}">
                <a16:creationId xmlns:a16="http://schemas.microsoft.com/office/drawing/2014/main" id="{D8271523-A599-4F50-9E29-4F3E68C0C32C}"/>
              </a:ext>
            </a:extLst>
          </p:cNvPr>
          <p:cNvGrpSpPr>
            <a:grpSpLocks/>
          </p:cNvGrpSpPr>
          <p:nvPr/>
        </p:nvGrpSpPr>
        <p:grpSpPr bwMode="auto">
          <a:xfrm>
            <a:off x="2738438" y="1320800"/>
            <a:ext cx="1870075" cy="2630488"/>
            <a:chOff x="1648" y="1378"/>
            <a:chExt cx="1088" cy="1657"/>
          </a:xfrm>
        </p:grpSpPr>
        <p:sp>
          <p:nvSpPr>
            <p:cNvPr id="647178" name="Freeform 10">
              <a:extLst>
                <a:ext uri="{FF2B5EF4-FFF2-40B4-BE49-F238E27FC236}">
                  <a16:creationId xmlns:a16="http://schemas.microsoft.com/office/drawing/2014/main" id="{4746FF9C-55CB-9F7D-65E4-75732BF274AA}"/>
                </a:ext>
              </a:extLst>
            </p:cNvPr>
            <p:cNvSpPr>
              <a:spLocks/>
            </p:cNvSpPr>
            <p:nvPr/>
          </p:nvSpPr>
          <p:spPr bwMode="gray">
            <a:xfrm>
              <a:off x="1889" y="1378"/>
              <a:ext cx="846" cy="255"/>
            </a:xfrm>
            <a:custGeom>
              <a:avLst/>
              <a:gdLst>
                <a:gd name="T0" fmla="*/ 0 w 1107"/>
                <a:gd name="T1" fmla="*/ 332 h 333"/>
                <a:gd name="T2" fmla="*/ 1106 w 1107"/>
                <a:gd name="T3" fmla="*/ 332 h 333"/>
                <a:gd name="T4" fmla="*/ 553 w 1107"/>
                <a:gd name="T5" fmla="*/ 0 h 333"/>
                <a:gd name="T6" fmla="*/ 0 w 1107"/>
                <a:gd name="T7" fmla="*/ 332 h 333"/>
              </a:gdLst>
              <a:ahLst/>
              <a:cxnLst>
                <a:cxn ang="0">
                  <a:pos x="T0" y="T1"/>
                </a:cxn>
                <a:cxn ang="0">
                  <a:pos x="T2" y="T3"/>
                </a:cxn>
                <a:cxn ang="0">
                  <a:pos x="T4" y="T5"/>
                </a:cxn>
                <a:cxn ang="0">
                  <a:pos x="T6" y="T7"/>
                </a:cxn>
              </a:cxnLst>
              <a:rect l="0" t="0" r="r" b="b"/>
              <a:pathLst>
                <a:path w="1107" h="333">
                  <a:moveTo>
                    <a:pt x="0" y="332"/>
                  </a:moveTo>
                  <a:lnTo>
                    <a:pt x="1106" y="332"/>
                  </a:lnTo>
                  <a:lnTo>
                    <a:pt x="553" y="0"/>
                  </a:lnTo>
                  <a:lnTo>
                    <a:pt x="0" y="332"/>
                  </a:lnTo>
                </a:path>
              </a:pathLst>
            </a:custGeom>
            <a:gradFill rotWithShape="0">
              <a:gsLst>
                <a:gs pos="0">
                  <a:srgbClr val="202E6F">
                    <a:gamma/>
                    <a:shade val="40000"/>
                    <a:invGamma/>
                  </a:srgbClr>
                </a:gs>
                <a:gs pos="100000">
                  <a:srgbClr val="202E6F"/>
                </a:gs>
              </a:gsLst>
              <a:lin ang="0" scaled="1"/>
            </a:gradFill>
            <a:ln w="12700" cap="rnd"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5819" tIns="37909" rIns="75819" bIns="37909" anchor="ctr"/>
            <a:lstStyle/>
            <a:p>
              <a:endParaRPr lang="en-US"/>
            </a:p>
          </p:txBody>
        </p:sp>
        <p:sp>
          <p:nvSpPr>
            <p:cNvPr id="647179" name="Rectangle 11">
              <a:extLst>
                <a:ext uri="{FF2B5EF4-FFF2-40B4-BE49-F238E27FC236}">
                  <a16:creationId xmlns:a16="http://schemas.microsoft.com/office/drawing/2014/main" id="{94CF8663-BC15-E019-A12B-497B6EC29FE6}"/>
                </a:ext>
              </a:extLst>
            </p:cNvPr>
            <p:cNvSpPr>
              <a:spLocks noChangeArrowheads="1"/>
            </p:cNvSpPr>
            <p:nvPr/>
          </p:nvSpPr>
          <p:spPr bwMode="gray">
            <a:xfrm>
              <a:off x="1891" y="1646"/>
              <a:ext cx="840" cy="223"/>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040" tIns="34020" rIns="68040" bIns="34020" anchor="ct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85000"/>
                </a:lnSpc>
              </a:pPr>
              <a:r>
                <a:rPr lang="en-US" altLang="en-US" sz="800" b="1"/>
                <a:t>Process Requirements</a:t>
              </a:r>
              <a:br>
                <a:rPr lang="en-US" altLang="en-US" sz="800" b="1"/>
              </a:br>
              <a:r>
                <a:rPr lang="en-US" altLang="en-US" sz="800" b="1"/>
                <a:t>(Hows)</a:t>
              </a:r>
            </a:p>
          </p:txBody>
        </p:sp>
        <p:sp>
          <p:nvSpPr>
            <p:cNvPr id="647180" name="Rectangle 12">
              <a:extLst>
                <a:ext uri="{FF2B5EF4-FFF2-40B4-BE49-F238E27FC236}">
                  <a16:creationId xmlns:a16="http://schemas.microsoft.com/office/drawing/2014/main" id="{E87C2CAA-E717-9C51-B646-177EE805093F}"/>
                </a:ext>
              </a:extLst>
            </p:cNvPr>
            <p:cNvSpPr>
              <a:spLocks noChangeArrowheads="1"/>
            </p:cNvSpPr>
            <p:nvPr/>
          </p:nvSpPr>
          <p:spPr bwMode="gray">
            <a:xfrm rot="16200000">
              <a:off x="1193" y="2349"/>
              <a:ext cx="1138" cy="227"/>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040" tIns="34020" rIns="68040" bIns="34020" anchor="ct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800" b="1"/>
                <a:t>Requirements/CTQs</a:t>
              </a:r>
              <a:br>
                <a:rPr lang="en-US" altLang="en-US" sz="800" b="1"/>
              </a:br>
              <a:r>
                <a:rPr lang="en-US" altLang="en-US" sz="800" b="1"/>
                <a:t>(Whats)</a:t>
              </a:r>
            </a:p>
          </p:txBody>
        </p:sp>
        <p:sp>
          <p:nvSpPr>
            <p:cNvPr id="647181" name="Rectangle 13">
              <a:extLst>
                <a:ext uri="{FF2B5EF4-FFF2-40B4-BE49-F238E27FC236}">
                  <a16:creationId xmlns:a16="http://schemas.microsoft.com/office/drawing/2014/main" id="{0F92014A-5A9E-06F0-212A-EBD66A9AE9CC}"/>
                </a:ext>
              </a:extLst>
            </p:cNvPr>
            <p:cNvSpPr>
              <a:spLocks noChangeArrowheads="1"/>
            </p:cNvSpPr>
            <p:nvPr/>
          </p:nvSpPr>
          <p:spPr bwMode="gray">
            <a:xfrm>
              <a:off x="1896" y="1891"/>
              <a:ext cx="840" cy="1144"/>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5819" tIns="37909" rIns="75819" bIns="37909" anchor="ctr"/>
            <a:lstStyle/>
            <a:p>
              <a:endParaRPr lang="en-US"/>
            </a:p>
          </p:txBody>
        </p:sp>
        <p:sp>
          <p:nvSpPr>
            <p:cNvPr id="647182" name="Rectangle 14">
              <a:extLst>
                <a:ext uri="{FF2B5EF4-FFF2-40B4-BE49-F238E27FC236}">
                  <a16:creationId xmlns:a16="http://schemas.microsoft.com/office/drawing/2014/main" id="{55D2F1C4-DEE4-D266-F8CF-2BE8A2BB9C41}"/>
                </a:ext>
              </a:extLst>
            </p:cNvPr>
            <p:cNvSpPr>
              <a:spLocks noChangeArrowheads="1"/>
            </p:cNvSpPr>
            <p:nvPr/>
          </p:nvSpPr>
          <p:spPr bwMode="gray">
            <a:xfrm>
              <a:off x="1946" y="1926"/>
              <a:ext cx="763" cy="1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040" tIns="34020" rIns="68040" bIns="34020" anchor="ct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85000"/>
                </a:lnSpc>
              </a:pPr>
              <a:r>
                <a:rPr lang="en-US" altLang="en-US" sz="2000" b="1"/>
                <a:t>House </a:t>
              </a:r>
            </a:p>
            <a:p>
              <a:pPr algn="ctr">
                <a:lnSpc>
                  <a:spcPct val="85000"/>
                </a:lnSpc>
              </a:pPr>
              <a:r>
                <a:rPr lang="en-US" altLang="en-US" sz="2000" b="1"/>
                <a:t>of </a:t>
              </a:r>
            </a:p>
            <a:p>
              <a:pPr algn="ctr">
                <a:lnSpc>
                  <a:spcPct val="85000"/>
                </a:lnSpc>
              </a:pPr>
              <a:r>
                <a:rPr lang="en-US" altLang="en-US" sz="2000" b="1"/>
                <a:t>Quality </a:t>
              </a:r>
            </a:p>
            <a:p>
              <a:pPr algn="ctr">
                <a:lnSpc>
                  <a:spcPct val="85000"/>
                </a:lnSpc>
              </a:pPr>
              <a:r>
                <a:rPr lang="en-US" altLang="en-US" sz="2700" b="1"/>
                <a:t>#2</a:t>
              </a:r>
            </a:p>
          </p:txBody>
        </p:sp>
      </p:grpSp>
      <p:grpSp>
        <p:nvGrpSpPr>
          <p:cNvPr id="647183" name="Group 15">
            <a:extLst>
              <a:ext uri="{FF2B5EF4-FFF2-40B4-BE49-F238E27FC236}">
                <a16:creationId xmlns:a16="http://schemas.microsoft.com/office/drawing/2014/main" id="{D89A0F8B-0ACD-A729-85EF-6640E441ED6F}"/>
              </a:ext>
            </a:extLst>
          </p:cNvPr>
          <p:cNvGrpSpPr>
            <a:grpSpLocks/>
          </p:cNvGrpSpPr>
          <p:nvPr/>
        </p:nvGrpSpPr>
        <p:grpSpPr bwMode="auto">
          <a:xfrm>
            <a:off x="5253038" y="2192338"/>
            <a:ext cx="1868487" cy="2630487"/>
            <a:chOff x="3120" y="1927"/>
            <a:chExt cx="1087" cy="1657"/>
          </a:xfrm>
        </p:grpSpPr>
        <p:sp>
          <p:nvSpPr>
            <p:cNvPr id="647184" name="Freeform 16">
              <a:extLst>
                <a:ext uri="{FF2B5EF4-FFF2-40B4-BE49-F238E27FC236}">
                  <a16:creationId xmlns:a16="http://schemas.microsoft.com/office/drawing/2014/main" id="{00F9107F-C14D-D5E3-021C-D516C745BB9D}"/>
                </a:ext>
              </a:extLst>
            </p:cNvPr>
            <p:cNvSpPr>
              <a:spLocks/>
            </p:cNvSpPr>
            <p:nvPr/>
          </p:nvSpPr>
          <p:spPr bwMode="gray">
            <a:xfrm>
              <a:off x="3360" y="1927"/>
              <a:ext cx="846" cy="254"/>
            </a:xfrm>
            <a:custGeom>
              <a:avLst/>
              <a:gdLst>
                <a:gd name="T0" fmla="*/ 0 w 1107"/>
                <a:gd name="T1" fmla="*/ 332 h 333"/>
                <a:gd name="T2" fmla="*/ 1106 w 1107"/>
                <a:gd name="T3" fmla="*/ 332 h 333"/>
                <a:gd name="T4" fmla="*/ 553 w 1107"/>
                <a:gd name="T5" fmla="*/ 0 h 333"/>
                <a:gd name="T6" fmla="*/ 0 w 1107"/>
                <a:gd name="T7" fmla="*/ 332 h 333"/>
              </a:gdLst>
              <a:ahLst/>
              <a:cxnLst>
                <a:cxn ang="0">
                  <a:pos x="T0" y="T1"/>
                </a:cxn>
                <a:cxn ang="0">
                  <a:pos x="T2" y="T3"/>
                </a:cxn>
                <a:cxn ang="0">
                  <a:pos x="T4" y="T5"/>
                </a:cxn>
                <a:cxn ang="0">
                  <a:pos x="T6" y="T7"/>
                </a:cxn>
              </a:cxnLst>
              <a:rect l="0" t="0" r="r" b="b"/>
              <a:pathLst>
                <a:path w="1107" h="333">
                  <a:moveTo>
                    <a:pt x="0" y="332"/>
                  </a:moveTo>
                  <a:lnTo>
                    <a:pt x="1106" y="332"/>
                  </a:lnTo>
                  <a:lnTo>
                    <a:pt x="553" y="0"/>
                  </a:lnTo>
                  <a:lnTo>
                    <a:pt x="0" y="332"/>
                  </a:lnTo>
                </a:path>
              </a:pathLst>
            </a:custGeom>
            <a:gradFill rotWithShape="0">
              <a:gsLst>
                <a:gs pos="0">
                  <a:srgbClr val="202E6F">
                    <a:gamma/>
                    <a:shade val="40000"/>
                    <a:invGamma/>
                  </a:srgbClr>
                </a:gs>
                <a:gs pos="100000">
                  <a:srgbClr val="202E6F"/>
                </a:gs>
              </a:gsLst>
              <a:lin ang="0" scaled="1"/>
            </a:gradFill>
            <a:ln w="12700" cap="rnd"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5819" tIns="37909" rIns="75819" bIns="37909" anchor="ctr"/>
            <a:lstStyle/>
            <a:p>
              <a:endParaRPr lang="en-US"/>
            </a:p>
          </p:txBody>
        </p:sp>
        <p:sp>
          <p:nvSpPr>
            <p:cNvPr id="647185" name="Rectangle 17">
              <a:extLst>
                <a:ext uri="{FF2B5EF4-FFF2-40B4-BE49-F238E27FC236}">
                  <a16:creationId xmlns:a16="http://schemas.microsoft.com/office/drawing/2014/main" id="{5FE5AF18-6427-5E6A-4F4D-126F80FB9CD7}"/>
                </a:ext>
              </a:extLst>
            </p:cNvPr>
            <p:cNvSpPr>
              <a:spLocks noChangeArrowheads="1"/>
            </p:cNvSpPr>
            <p:nvPr/>
          </p:nvSpPr>
          <p:spPr bwMode="gray">
            <a:xfrm>
              <a:off x="3363" y="2195"/>
              <a:ext cx="839" cy="223"/>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040" tIns="34020" rIns="68040" bIns="34020" anchor="ct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85000"/>
                </a:lnSpc>
              </a:pPr>
              <a:r>
                <a:rPr lang="en-US" altLang="en-US" sz="800" b="1"/>
                <a:t>Process Variables</a:t>
              </a:r>
              <a:br>
                <a:rPr lang="en-US" altLang="en-US" sz="800" b="1"/>
              </a:br>
              <a:r>
                <a:rPr lang="en-US" altLang="en-US" sz="800" b="1"/>
                <a:t>(Hows)</a:t>
              </a:r>
            </a:p>
          </p:txBody>
        </p:sp>
        <p:sp>
          <p:nvSpPr>
            <p:cNvPr id="647186" name="Rectangle 18">
              <a:extLst>
                <a:ext uri="{FF2B5EF4-FFF2-40B4-BE49-F238E27FC236}">
                  <a16:creationId xmlns:a16="http://schemas.microsoft.com/office/drawing/2014/main" id="{627CB9F7-FF0A-1866-24A0-15BF0A996DB1}"/>
                </a:ext>
              </a:extLst>
            </p:cNvPr>
            <p:cNvSpPr>
              <a:spLocks noChangeArrowheads="1"/>
            </p:cNvSpPr>
            <p:nvPr/>
          </p:nvSpPr>
          <p:spPr bwMode="gray">
            <a:xfrm rot="16200000">
              <a:off x="2664" y="2899"/>
              <a:ext cx="1137" cy="226"/>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040" tIns="34020" rIns="68040" bIns="34020" anchor="ct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800" b="1"/>
                <a:t>Process Requirements</a:t>
              </a:r>
            </a:p>
            <a:p>
              <a:pPr algn="ctr"/>
              <a:r>
                <a:rPr lang="en-US" altLang="en-US" sz="800" b="1"/>
                <a:t>(Whats)</a:t>
              </a:r>
            </a:p>
          </p:txBody>
        </p:sp>
        <p:sp>
          <p:nvSpPr>
            <p:cNvPr id="647187" name="Rectangle 19">
              <a:extLst>
                <a:ext uri="{FF2B5EF4-FFF2-40B4-BE49-F238E27FC236}">
                  <a16:creationId xmlns:a16="http://schemas.microsoft.com/office/drawing/2014/main" id="{32AC6DB4-35F4-800F-7173-88059DAD0F8D}"/>
                </a:ext>
              </a:extLst>
            </p:cNvPr>
            <p:cNvSpPr>
              <a:spLocks noChangeArrowheads="1"/>
            </p:cNvSpPr>
            <p:nvPr/>
          </p:nvSpPr>
          <p:spPr bwMode="gray">
            <a:xfrm>
              <a:off x="3367" y="2439"/>
              <a:ext cx="840" cy="1145"/>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5819" tIns="37909" rIns="75819" bIns="37909" anchor="ctr"/>
            <a:lstStyle/>
            <a:p>
              <a:endParaRPr lang="en-US"/>
            </a:p>
          </p:txBody>
        </p:sp>
        <p:sp>
          <p:nvSpPr>
            <p:cNvPr id="647188" name="Rectangle 20">
              <a:extLst>
                <a:ext uri="{FF2B5EF4-FFF2-40B4-BE49-F238E27FC236}">
                  <a16:creationId xmlns:a16="http://schemas.microsoft.com/office/drawing/2014/main" id="{7CBA78D2-2A36-50FC-9B17-A28797A07133}"/>
                </a:ext>
              </a:extLst>
            </p:cNvPr>
            <p:cNvSpPr>
              <a:spLocks noChangeArrowheads="1"/>
            </p:cNvSpPr>
            <p:nvPr/>
          </p:nvSpPr>
          <p:spPr bwMode="gray">
            <a:xfrm>
              <a:off x="3419" y="2475"/>
              <a:ext cx="769" cy="10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040" tIns="34020" rIns="68040" bIns="34020" anchor="ct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85000"/>
                </a:lnSpc>
              </a:pPr>
              <a:r>
                <a:rPr lang="en-US" altLang="en-US" sz="2000" b="1"/>
                <a:t>House </a:t>
              </a:r>
            </a:p>
            <a:p>
              <a:pPr algn="ctr">
                <a:lnSpc>
                  <a:spcPct val="85000"/>
                </a:lnSpc>
              </a:pPr>
              <a:r>
                <a:rPr lang="en-US" altLang="en-US" sz="2000" b="1"/>
                <a:t>of </a:t>
              </a:r>
            </a:p>
            <a:p>
              <a:pPr algn="ctr">
                <a:lnSpc>
                  <a:spcPct val="85000"/>
                </a:lnSpc>
              </a:pPr>
              <a:r>
                <a:rPr lang="en-US" altLang="en-US" sz="2000" b="1"/>
                <a:t>Quality </a:t>
              </a:r>
            </a:p>
            <a:p>
              <a:pPr algn="ctr">
                <a:lnSpc>
                  <a:spcPct val="85000"/>
                </a:lnSpc>
              </a:pPr>
              <a:r>
                <a:rPr lang="en-US" altLang="en-US" sz="2700" b="1"/>
                <a:t>#3</a:t>
              </a:r>
            </a:p>
          </p:txBody>
        </p:sp>
      </p:grpSp>
      <p:grpSp>
        <p:nvGrpSpPr>
          <p:cNvPr id="647189" name="Group 21">
            <a:extLst>
              <a:ext uri="{FF2B5EF4-FFF2-40B4-BE49-F238E27FC236}">
                <a16:creationId xmlns:a16="http://schemas.microsoft.com/office/drawing/2014/main" id="{8CCF494B-311D-790A-F9C0-C9F417C8BE44}"/>
              </a:ext>
            </a:extLst>
          </p:cNvPr>
          <p:cNvGrpSpPr>
            <a:grpSpLocks/>
          </p:cNvGrpSpPr>
          <p:nvPr/>
        </p:nvGrpSpPr>
        <p:grpSpPr bwMode="auto">
          <a:xfrm>
            <a:off x="7764463" y="2674938"/>
            <a:ext cx="1871662" cy="2630487"/>
            <a:chOff x="4576" y="2231"/>
            <a:chExt cx="1088" cy="1657"/>
          </a:xfrm>
        </p:grpSpPr>
        <p:sp>
          <p:nvSpPr>
            <p:cNvPr id="647190" name="Freeform 22">
              <a:extLst>
                <a:ext uri="{FF2B5EF4-FFF2-40B4-BE49-F238E27FC236}">
                  <a16:creationId xmlns:a16="http://schemas.microsoft.com/office/drawing/2014/main" id="{C50975E3-00D4-907A-0D8B-05354343B40B}"/>
                </a:ext>
              </a:extLst>
            </p:cNvPr>
            <p:cNvSpPr>
              <a:spLocks/>
            </p:cNvSpPr>
            <p:nvPr/>
          </p:nvSpPr>
          <p:spPr bwMode="gray">
            <a:xfrm>
              <a:off x="4817" y="2231"/>
              <a:ext cx="846" cy="255"/>
            </a:xfrm>
            <a:custGeom>
              <a:avLst/>
              <a:gdLst>
                <a:gd name="T0" fmla="*/ 0 w 1107"/>
                <a:gd name="T1" fmla="*/ 332 h 333"/>
                <a:gd name="T2" fmla="*/ 1106 w 1107"/>
                <a:gd name="T3" fmla="*/ 332 h 333"/>
                <a:gd name="T4" fmla="*/ 553 w 1107"/>
                <a:gd name="T5" fmla="*/ 0 h 333"/>
                <a:gd name="T6" fmla="*/ 0 w 1107"/>
                <a:gd name="T7" fmla="*/ 332 h 333"/>
              </a:gdLst>
              <a:ahLst/>
              <a:cxnLst>
                <a:cxn ang="0">
                  <a:pos x="T0" y="T1"/>
                </a:cxn>
                <a:cxn ang="0">
                  <a:pos x="T2" y="T3"/>
                </a:cxn>
                <a:cxn ang="0">
                  <a:pos x="T4" y="T5"/>
                </a:cxn>
                <a:cxn ang="0">
                  <a:pos x="T6" y="T7"/>
                </a:cxn>
              </a:cxnLst>
              <a:rect l="0" t="0" r="r" b="b"/>
              <a:pathLst>
                <a:path w="1107" h="333">
                  <a:moveTo>
                    <a:pt x="0" y="332"/>
                  </a:moveTo>
                  <a:lnTo>
                    <a:pt x="1106" y="332"/>
                  </a:lnTo>
                  <a:lnTo>
                    <a:pt x="553" y="0"/>
                  </a:lnTo>
                  <a:lnTo>
                    <a:pt x="0" y="332"/>
                  </a:lnTo>
                </a:path>
              </a:pathLst>
            </a:custGeom>
            <a:gradFill rotWithShape="0">
              <a:gsLst>
                <a:gs pos="0">
                  <a:srgbClr val="202E6F">
                    <a:gamma/>
                    <a:shade val="40000"/>
                    <a:invGamma/>
                  </a:srgbClr>
                </a:gs>
                <a:gs pos="100000">
                  <a:srgbClr val="202E6F"/>
                </a:gs>
              </a:gsLst>
              <a:lin ang="0" scaled="1"/>
            </a:gradFill>
            <a:ln w="12700" cap="rnd" cmpd="sng">
              <a:solidFill>
                <a:schemeClr val="tx1"/>
              </a:solidFill>
              <a:prstDash val="solid"/>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5819" tIns="37909" rIns="75819" bIns="37909" anchor="ctr"/>
            <a:lstStyle/>
            <a:p>
              <a:endParaRPr lang="en-US"/>
            </a:p>
          </p:txBody>
        </p:sp>
        <p:sp>
          <p:nvSpPr>
            <p:cNvPr id="647191" name="Rectangle 23">
              <a:extLst>
                <a:ext uri="{FF2B5EF4-FFF2-40B4-BE49-F238E27FC236}">
                  <a16:creationId xmlns:a16="http://schemas.microsoft.com/office/drawing/2014/main" id="{860DF63A-43C3-194D-0051-582ED1BF0296}"/>
                </a:ext>
              </a:extLst>
            </p:cNvPr>
            <p:cNvSpPr>
              <a:spLocks noChangeArrowheads="1"/>
            </p:cNvSpPr>
            <p:nvPr/>
          </p:nvSpPr>
          <p:spPr bwMode="gray">
            <a:xfrm>
              <a:off x="4819" y="2499"/>
              <a:ext cx="840" cy="223"/>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040" tIns="34020" rIns="68040" bIns="34020" anchor="ct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85000"/>
                </a:lnSpc>
              </a:pPr>
              <a:r>
                <a:rPr lang="en-US" altLang="en-US" sz="800" b="1"/>
                <a:t>Process Controls</a:t>
              </a:r>
              <a:br>
                <a:rPr lang="en-US" altLang="en-US" sz="800" b="1"/>
              </a:br>
              <a:r>
                <a:rPr lang="en-US" altLang="en-US" sz="800" b="1"/>
                <a:t>(Hows)</a:t>
              </a:r>
            </a:p>
          </p:txBody>
        </p:sp>
        <p:sp>
          <p:nvSpPr>
            <p:cNvPr id="647192" name="Rectangle 24">
              <a:extLst>
                <a:ext uri="{FF2B5EF4-FFF2-40B4-BE49-F238E27FC236}">
                  <a16:creationId xmlns:a16="http://schemas.microsoft.com/office/drawing/2014/main" id="{DF2ED16F-7AA1-8B61-7175-FD70D1695718}"/>
                </a:ext>
              </a:extLst>
            </p:cNvPr>
            <p:cNvSpPr>
              <a:spLocks noChangeArrowheads="1"/>
            </p:cNvSpPr>
            <p:nvPr/>
          </p:nvSpPr>
          <p:spPr bwMode="gray">
            <a:xfrm rot="16200000">
              <a:off x="4121" y="3202"/>
              <a:ext cx="1138" cy="227"/>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040" tIns="34020" rIns="68040" bIns="34020" anchor="ct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800" b="1"/>
                <a:t>Process Variables</a:t>
              </a:r>
            </a:p>
            <a:p>
              <a:pPr algn="ctr"/>
              <a:r>
                <a:rPr lang="en-US" altLang="en-US" sz="800" b="1"/>
                <a:t>(Whats)</a:t>
              </a:r>
            </a:p>
          </p:txBody>
        </p:sp>
        <p:sp>
          <p:nvSpPr>
            <p:cNvPr id="647193" name="Rectangle 25">
              <a:extLst>
                <a:ext uri="{FF2B5EF4-FFF2-40B4-BE49-F238E27FC236}">
                  <a16:creationId xmlns:a16="http://schemas.microsoft.com/office/drawing/2014/main" id="{B58E97D7-946C-FAE9-402F-431220F18978}"/>
                </a:ext>
              </a:extLst>
            </p:cNvPr>
            <p:cNvSpPr>
              <a:spLocks noChangeArrowheads="1"/>
            </p:cNvSpPr>
            <p:nvPr/>
          </p:nvSpPr>
          <p:spPr bwMode="gray">
            <a:xfrm>
              <a:off x="4824" y="2744"/>
              <a:ext cx="840" cy="1144"/>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5819" tIns="37909" rIns="75819" bIns="37909" anchor="ctr"/>
            <a:lstStyle/>
            <a:p>
              <a:endParaRPr lang="en-US"/>
            </a:p>
          </p:txBody>
        </p:sp>
        <p:sp>
          <p:nvSpPr>
            <p:cNvPr id="647194" name="Rectangle 26">
              <a:extLst>
                <a:ext uri="{FF2B5EF4-FFF2-40B4-BE49-F238E27FC236}">
                  <a16:creationId xmlns:a16="http://schemas.microsoft.com/office/drawing/2014/main" id="{B74B8803-0583-C8A6-F7CA-156E604BA138}"/>
                </a:ext>
              </a:extLst>
            </p:cNvPr>
            <p:cNvSpPr>
              <a:spLocks noChangeArrowheads="1"/>
            </p:cNvSpPr>
            <p:nvPr/>
          </p:nvSpPr>
          <p:spPr bwMode="gray">
            <a:xfrm>
              <a:off x="4874" y="2779"/>
              <a:ext cx="763" cy="1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040" tIns="34020" rIns="68040" bIns="34020" anchor="ctr"/>
            <a:lstStyle>
              <a:lvl1pPr defTabSz="769938" eaLnBrk="0" hangingPunct="0">
                <a:defRPr sz="2400">
                  <a:solidFill>
                    <a:schemeClr val="tx1"/>
                  </a:solidFill>
                  <a:latin typeface="Times New Roman" panose="02020603050405020304" pitchFamily="18" charset="0"/>
                </a:defRPr>
              </a:lvl1pPr>
              <a:lvl2pPr marL="384175" defTabSz="769938" eaLnBrk="0" hangingPunct="0">
                <a:defRPr sz="2400">
                  <a:solidFill>
                    <a:schemeClr val="tx1"/>
                  </a:solidFill>
                  <a:latin typeface="Times New Roman" panose="02020603050405020304" pitchFamily="18" charset="0"/>
                </a:defRPr>
              </a:lvl2pPr>
              <a:lvl3pPr marL="769938" defTabSz="769938" eaLnBrk="0" hangingPunct="0">
                <a:defRPr sz="2400">
                  <a:solidFill>
                    <a:schemeClr val="tx1"/>
                  </a:solidFill>
                  <a:latin typeface="Times New Roman" panose="02020603050405020304" pitchFamily="18" charset="0"/>
                </a:defRPr>
              </a:lvl3pPr>
              <a:lvl4pPr marL="1154113" defTabSz="769938" eaLnBrk="0" hangingPunct="0">
                <a:defRPr sz="2400">
                  <a:solidFill>
                    <a:schemeClr val="tx1"/>
                  </a:solidFill>
                  <a:latin typeface="Times New Roman" panose="02020603050405020304" pitchFamily="18" charset="0"/>
                </a:defRPr>
              </a:lvl4pPr>
              <a:lvl5pPr marL="1538288" defTabSz="769938" eaLnBrk="0" hangingPunct="0">
                <a:defRPr sz="2400">
                  <a:solidFill>
                    <a:schemeClr val="tx1"/>
                  </a:solidFill>
                  <a:latin typeface="Times New Roman" panose="02020603050405020304" pitchFamily="18" charset="0"/>
                </a:defRPr>
              </a:lvl5pPr>
              <a:lvl6pPr marL="1995488" defTabSz="769938" eaLnBrk="0" fontAlgn="base" hangingPunct="0">
                <a:spcBef>
                  <a:spcPct val="0"/>
                </a:spcBef>
                <a:spcAft>
                  <a:spcPct val="0"/>
                </a:spcAft>
                <a:defRPr sz="2400">
                  <a:solidFill>
                    <a:schemeClr val="tx1"/>
                  </a:solidFill>
                  <a:latin typeface="Times New Roman" panose="02020603050405020304" pitchFamily="18" charset="0"/>
                </a:defRPr>
              </a:lvl6pPr>
              <a:lvl7pPr marL="2452688" defTabSz="769938" eaLnBrk="0" fontAlgn="base" hangingPunct="0">
                <a:spcBef>
                  <a:spcPct val="0"/>
                </a:spcBef>
                <a:spcAft>
                  <a:spcPct val="0"/>
                </a:spcAft>
                <a:defRPr sz="2400">
                  <a:solidFill>
                    <a:schemeClr val="tx1"/>
                  </a:solidFill>
                  <a:latin typeface="Times New Roman" panose="02020603050405020304" pitchFamily="18" charset="0"/>
                </a:defRPr>
              </a:lvl7pPr>
              <a:lvl8pPr marL="2909888" defTabSz="769938" eaLnBrk="0" fontAlgn="base" hangingPunct="0">
                <a:spcBef>
                  <a:spcPct val="0"/>
                </a:spcBef>
                <a:spcAft>
                  <a:spcPct val="0"/>
                </a:spcAft>
                <a:defRPr sz="2400">
                  <a:solidFill>
                    <a:schemeClr val="tx1"/>
                  </a:solidFill>
                  <a:latin typeface="Times New Roman" panose="02020603050405020304" pitchFamily="18" charset="0"/>
                </a:defRPr>
              </a:lvl8pPr>
              <a:lvl9pPr marL="3367088" defTabSz="769938"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85000"/>
                </a:lnSpc>
              </a:pPr>
              <a:r>
                <a:rPr lang="en-US" altLang="en-US" sz="2000" b="1"/>
                <a:t>House </a:t>
              </a:r>
            </a:p>
            <a:p>
              <a:pPr algn="ctr">
                <a:lnSpc>
                  <a:spcPct val="85000"/>
                </a:lnSpc>
              </a:pPr>
              <a:r>
                <a:rPr lang="en-US" altLang="en-US" sz="2000" b="1"/>
                <a:t>of </a:t>
              </a:r>
            </a:p>
            <a:p>
              <a:pPr algn="ctr">
                <a:lnSpc>
                  <a:spcPct val="85000"/>
                </a:lnSpc>
              </a:pPr>
              <a:r>
                <a:rPr lang="en-US" altLang="en-US" sz="2000" b="1"/>
                <a:t>Quality </a:t>
              </a:r>
            </a:p>
            <a:p>
              <a:pPr algn="ctr">
                <a:lnSpc>
                  <a:spcPct val="85000"/>
                </a:lnSpc>
              </a:pPr>
              <a:r>
                <a:rPr lang="en-US" altLang="en-US" sz="2700" b="1"/>
                <a:t>#4</a:t>
              </a:r>
            </a:p>
          </p:txBody>
        </p:sp>
      </p:grpSp>
      <p:sp>
        <p:nvSpPr>
          <p:cNvPr id="647195" name="Text Box 27">
            <a:extLst>
              <a:ext uri="{FF2B5EF4-FFF2-40B4-BE49-F238E27FC236}">
                <a16:creationId xmlns:a16="http://schemas.microsoft.com/office/drawing/2014/main" id="{1CCC3F0E-193B-54FE-4DB5-A9DAB2773FB6}"/>
              </a:ext>
            </a:extLst>
          </p:cNvPr>
          <p:cNvSpPr txBox="1">
            <a:spLocks noChangeArrowheads="1"/>
          </p:cNvSpPr>
          <p:nvPr/>
        </p:nvSpPr>
        <p:spPr bwMode="auto">
          <a:xfrm>
            <a:off x="750888" y="3968750"/>
            <a:ext cx="2782887" cy="571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600" b="1">
                <a:latin typeface="Arial" panose="020B0604020202020204" pitchFamily="34" charset="0"/>
              </a:rPr>
              <a:t>High-Level Process Design</a:t>
            </a:r>
          </a:p>
          <a:p>
            <a:pPr algn="ctr" eaLnBrk="1" hangingPunct="1"/>
            <a:r>
              <a:rPr lang="en-US" altLang="en-US" sz="1600" b="1">
                <a:latin typeface="Arial" panose="020B0604020202020204" pitchFamily="34" charset="0"/>
              </a:rPr>
              <a:t>(Explore Step)</a:t>
            </a:r>
          </a:p>
        </p:txBody>
      </p:sp>
      <p:sp>
        <p:nvSpPr>
          <p:cNvPr id="647196" name="Text Box 28">
            <a:extLst>
              <a:ext uri="{FF2B5EF4-FFF2-40B4-BE49-F238E27FC236}">
                <a16:creationId xmlns:a16="http://schemas.microsoft.com/office/drawing/2014/main" id="{D5C7E38B-7899-454E-F9DD-4ABC1F5399F7}"/>
              </a:ext>
            </a:extLst>
          </p:cNvPr>
          <p:cNvSpPr txBox="1">
            <a:spLocks noChangeArrowheads="1"/>
          </p:cNvSpPr>
          <p:nvPr/>
        </p:nvSpPr>
        <p:spPr bwMode="auto">
          <a:xfrm>
            <a:off x="3438525" y="4843463"/>
            <a:ext cx="2535238" cy="571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600" b="1">
                <a:latin typeface="Arial" panose="020B0604020202020204" pitchFamily="34" charset="0"/>
              </a:rPr>
              <a:t>Detailed Process Design</a:t>
            </a:r>
          </a:p>
          <a:p>
            <a:pPr algn="ctr" eaLnBrk="1" hangingPunct="1"/>
            <a:r>
              <a:rPr lang="en-US" altLang="en-US" sz="1600" b="1">
                <a:latin typeface="Arial" panose="020B0604020202020204" pitchFamily="34" charset="0"/>
              </a:rPr>
              <a:t>(Design Step)</a:t>
            </a:r>
          </a:p>
        </p:txBody>
      </p:sp>
      <p:sp>
        <p:nvSpPr>
          <p:cNvPr id="647197" name="Text Box 29">
            <a:extLst>
              <a:ext uri="{FF2B5EF4-FFF2-40B4-BE49-F238E27FC236}">
                <a16:creationId xmlns:a16="http://schemas.microsoft.com/office/drawing/2014/main" id="{0E4C098A-214A-CF2E-D429-973B8511BDFC}"/>
              </a:ext>
            </a:extLst>
          </p:cNvPr>
          <p:cNvSpPr txBox="1">
            <a:spLocks noChangeArrowheads="1"/>
          </p:cNvSpPr>
          <p:nvPr/>
        </p:nvSpPr>
        <p:spPr bwMode="auto">
          <a:xfrm>
            <a:off x="7065963" y="5381625"/>
            <a:ext cx="1846262" cy="571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600" b="1">
                <a:latin typeface="Arial" panose="020B0604020202020204" pitchFamily="34" charset="0"/>
              </a:rPr>
              <a:t>Process Controls</a:t>
            </a:r>
          </a:p>
          <a:p>
            <a:pPr algn="ctr" eaLnBrk="1" hangingPunct="1"/>
            <a:r>
              <a:rPr lang="en-US" altLang="en-US" sz="1600" b="1">
                <a:latin typeface="Arial" panose="020B0604020202020204" pitchFamily="34" charset="0"/>
              </a:rPr>
              <a:t>(Design Step)</a:t>
            </a:r>
          </a:p>
        </p:txBody>
      </p:sp>
      <p:sp>
        <p:nvSpPr>
          <p:cNvPr id="647198" name="AutoShape 30">
            <a:extLst>
              <a:ext uri="{FF2B5EF4-FFF2-40B4-BE49-F238E27FC236}">
                <a16:creationId xmlns:a16="http://schemas.microsoft.com/office/drawing/2014/main" id="{64725D83-B4DA-9920-9A02-E69CEE3A6030}"/>
              </a:ext>
            </a:extLst>
          </p:cNvPr>
          <p:cNvSpPr>
            <a:spLocks noChangeArrowheads="1"/>
          </p:cNvSpPr>
          <p:nvPr/>
        </p:nvSpPr>
        <p:spPr bwMode="auto">
          <a:xfrm rot="20287816" flipV="1">
            <a:off x="2146300" y="2781300"/>
            <a:ext cx="495300" cy="990600"/>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FFCC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7199" name="AutoShape 31">
            <a:extLst>
              <a:ext uri="{FF2B5EF4-FFF2-40B4-BE49-F238E27FC236}">
                <a16:creationId xmlns:a16="http://schemas.microsoft.com/office/drawing/2014/main" id="{BC424E26-738E-D551-66B9-CCAFEAAE1BD5}"/>
              </a:ext>
            </a:extLst>
          </p:cNvPr>
          <p:cNvSpPr>
            <a:spLocks noChangeArrowheads="1"/>
          </p:cNvSpPr>
          <p:nvPr/>
        </p:nvSpPr>
        <p:spPr bwMode="auto">
          <a:xfrm rot="20287816" flipV="1">
            <a:off x="4622800" y="3543300"/>
            <a:ext cx="495300" cy="990600"/>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FFCC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7200" name="AutoShape 32">
            <a:extLst>
              <a:ext uri="{FF2B5EF4-FFF2-40B4-BE49-F238E27FC236}">
                <a16:creationId xmlns:a16="http://schemas.microsoft.com/office/drawing/2014/main" id="{00D44274-0648-6EB4-3520-DD2EEDC4BA99}"/>
              </a:ext>
            </a:extLst>
          </p:cNvPr>
          <p:cNvSpPr>
            <a:spLocks noChangeArrowheads="1"/>
          </p:cNvSpPr>
          <p:nvPr/>
        </p:nvSpPr>
        <p:spPr bwMode="auto">
          <a:xfrm rot="20287816" flipV="1">
            <a:off x="7099300" y="4305300"/>
            <a:ext cx="495300" cy="990600"/>
          </a:xfrm>
          <a:custGeom>
            <a:avLst/>
            <a:gdLst>
              <a:gd name="G0" fmla="+- 15126 0 0"/>
              <a:gd name="G1" fmla="+- 2912 0 0"/>
              <a:gd name="G2" fmla="+- 12158 0 2912"/>
              <a:gd name="G3" fmla="+- G2 0 2912"/>
              <a:gd name="G4" fmla="*/ G3 32768 32059"/>
              <a:gd name="G5" fmla="*/ G4 1 2"/>
              <a:gd name="G6" fmla="+- 21600 0 15126"/>
              <a:gd name="G7" fmla="*/ G6 2912 6079"/>
              <a:gd name="G8" fmla="+- G7 15126 0"/>
              <a:gd name="T0" fmla="*/ 15126 w 21600"/>
              <a:gd name="T1" fmla="*/ 0 h 21600"/>
              <a:gd name="T2" fmla="*/ 15126 w 21600"/>
              <a:gd name="T3" fmla="*/ 12158 h 21600"/>
              <a:gd name="T4" fmla="*/ 3237 w 21600"/>
              <a:gd name="T5" fmla="*/ 21600 h 21600"/>
              <a:gd name="T6" fmla="*/ 21600 w 21600"/>
              <a:gd name="T7" fmla="*/ 6079 h 21600"/>
              <a:gd name="T8" fmla="*/ 17694720 60000 65536"/>
              <a:gd name="T9" fmla="*/ 5898240 60000 65536"/>
              <a:gd name="T10" fmla="*/ 5898240 60000 65536"/>
              <a:gd name="T11" fmla="*/ 0 60000 65536"/>
              <a:gd name="T12" fmla="*/ 12427 w 21600"/>
              <a:gd name="T13" fmla="*/ G1 h 21600"/>
              <a:gd name="T14" fmla="*/ G8 w 21600"/>
              <a:gd name="T15" fmla="*/ G2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rgbClr val="FFCC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6210" name="AutoShape 2">
            <a:extLst>
              <a:ext uri="{FF2B5EF4-FFF2-40B4-BE49-F238E27FC236}">
                <a16:creationId xmlns:a16="http://schemas.microsoft.com/office/drawing/2014/main" id="{4A9D2E3F-FF06-16DF-36A0-F25EA2F66CEF}"/>
              </a:ext>
            </a:extLst>
          </p:cNvPr>
          <p:cNvSpPr>
            <a:spLocks noChangeArrowheads="1"/>
          </p:cNvSpPr>
          <p:nvPr/>
        </p:nvSpPr>
        <p:spPr bwMode="auto">
          <a:xfrm>
            <a:off x="6905625" y="3227388"/>
            <a:ext cx="825500" cy="1277937"/>
          </a:xfrm>
          <a:prstGeom prst="curvedLeftArrow">
            <a:avLst>
              <a:gd name="adj1" fmla="val 30962"/>
              <a:gd name="adj2" fmla="val 61923"/>
              <a:gd name="adj3" fmla="val 33333"/>
            </a:avLst>
          </a:prstGeom>
          <a:solidFill>
            <a:schemeClr val="tx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6211" name="Rectangle 3">
            <a:extLst>
              <a:ext uri="{FF2B5EF4-FFF2-40B4-BE49-F238E27FC236}">
                <a16:creationId xmlns:a16="http://schemas.microsoft.com/office/drawing/2014/main" id="{D6C1518E-1510-8B01-E71A-6319B607C500}"/>
              </a:ext>
            </a:extLst>
          </p:cNvPr>
          <p:cNvSpPr>
            <a:spLocks noGrp="1" noChangeArrowheads="1"/>
          </p:cNvSpPr>
          <p:nvPr>
            <p:ph type="title"/>
          </p:nvPr>
        </p:nvSpPr>
        <p:spPr/>
        <p:txBody>
          <a:bodyPr/>
          <a:lstStyle/>
          <a:p>
            <a:r>
              <a:rPr lang="en-US" altLang="en-US"/>
              <a:t>Design Step</a:t>
            </a:r>
          </a:p>
        </p:txBody>
      </p:sp>
      <p:sp>
        <p:nvSpPr>
          <p:cNvPr id="606212" name="Rectangle 4">
            <a:extLst>
              <a:ext uri="{FF2B5EF4-FFF2-40B4-BE49-F238E27FC236}">
                <a16:creationId xmlns:a16="http://schemas.microsoft.com/office/drawing/2014/main" id="{6FCDD82C-8EF3-6DEF-9D1A-FE356CABABC4}"/>
              </a:ext>
            </a:extLst>
          </p:cNvPr>
          <p:cNvSpPr>
            <a:spLocks noGrp="1" noChangeArrowheads="1"/>
          </p:cNvSpPr>
          <p:nvPr>
            <p:ph type="body" idx="1"/>
          </p:nvPr>
        </p:nvSpPr>
        <p:spPr>
          <a:xfrm>
            <a:off x="1952625" y="3925888"/>
            <a:ext cx="6153150" cy="2393950"/>
          </a:xfrm>
          <a:noFill/>
          <a:ln/>
        </p:spPr>
        <p:txBody>
          <a:bodyPr/>
          <a:lstStyle/>
          <a:p>
            <a:pPr>
              <a:lnSpc>
                <a:spcPct val="90000"/>
              </a:lnSpc>
              <a:buFont typeface="Symbol" panose="05050102010706020507" pitchFamily="18" charset="2"/>
              <a:buNone/>
            </a:pPr>
            <a:r>
              <a:rPr lang="en-US" altLang="en-US" sz="2200" b="1"/>
              <a:t>Key Deliverables:</a:t>
            </a:r>
          </a:p>
          <a:p>
            <a:pPr>
              <a:lnSpc>
                <a:spcPct val="90000"/>
              </a:lnSpc>
            </a:pPr>
            <a:r>
              <a:rPr lang="en-US" altLang="en-US" sz="1800"/>
              <a:t>Detailed Service Design</a:t>
            </a:r>
          </a:p>
          <a:p>
            <a:pPr>
              <a:lnSpc>
                <a:spcPct val="90000"/>
              </a:lnSpc>
            </a:pPr>
            <a:r>
              <a:rPr lang="en-US" altLang="en-US" sz="1800"/>
              <a:t>Detailed Production Process Design</a:t>
            </a:r>
          </a:p>
          <a:p>
            <a:pPr>
              <a:lnSpc>
                <a:spcPct val="90000"/>
              </a:lnSpc>
            </a:pPr>
            <a:r>
              <a:rPr lang="en-US" altLang="en-US" sz="1800"/>
              <a:t>Refined Functional Capability Assessment</a:t>
            </a:r>
          </a:p>
          <a:p>
            <a:pPr>
              <a:lnSpc>
                <a:spcPct val="90000"/>
              </a:lnSpc>
            </a:pPr>
            <a:r>
              <a:rPr lang="en-US" altLang="en-US" sz="1800"/>
              <a:t>Refined Performance (Sigma) Assessment</a:t>
            </a:r>
          </a:p>
          <a:p>
            <a:pPr>
              <a:lnSpc>
                <a:spcPct val="90000"/>
              </a:lnSpc>
            </a:pPr>
            <a:r>
              <a:rPr lang="en-US" altLang="en-US" sz="1800"/>
              <a:t>Verification &amp; Validation Plans</a:t>
            </a:r>
          </a:p>
          <a:p>
            <a:pPr>
              <a:lnSpc>
                <a:spcPct val="90000"/>
              </a:lnSpc>
            </a:pPr>
            <a:r>
              <a:rPr lang="en-US" altLang="en-US" sz="1800"/>
              <a:t>Process Control Plan</a:t>
            </a:r>
          </a:p>
        </p:txBody>
      </p:sp>
      <p:grpSp>
        <p:nvGrpSpPr>
          <p:cNvPr id="606213" name="Group 5">
            <a:extLst>
              <a:ext uri="{FF2B5EF4-FFF2-40B4-BE49-F238E27FC236}">
                <a16:creationId xmlns:a16="http://schemas.microsoft.com/office/drawing/2014/main" id="{04CD2840-8EA4-6216-99CC-720553FF2FFE}"/>
              </a:ext>
            </a:extLst>
          </p:cNvPr>
          <p:cNvGrpSpPr>
            <a:grpSpLocks/>
          </p:cNvGrpSpPr>
          <p:nvPr/>
        </p:nvGrpSpPr>
        <p:grpSpPr bwMode="auto">
          <a:xfrm>
            <a:off x="8839200" y="3509963"/>
            <a:ext cx="495300" cy="739775"/>
            <a:chOff x="5569" y="2445"/>
            <a:chExt cx="413" cy="761"/>
          </a:xfrm>
        </p:grpSpPr>
        <p:sp>
          <p:nvSpPr>
            <p:cNvPr id="606214" name="Freeform 6">
              <a:extLst>
                <a:ext uri="{FF2B5EF4-FFF2-40B4-BE49-F238E27FC236}">
                  <a16:creationId xmlns:a16="http://schemas.microsoft.com/office/drawing/2014/main" id="{93ECD8EA-E01B-1869-4ECD-C831BDA6B132}"/>
                </a:ext>
              </a:extLst>
            </p:cNvPr>
            <p:cNvSpPr>
              <a:spLocks/>
            </p:cNvSpPr>
            <p:nvPr/>
          </p:nvSpPr>
          <p:spPr bwMode="auto">
            <a:xfrm>
              <a:off x="5584" y="2445"/>
              <a:ext cx="398" cy="746"/>
            </a:xfrm>
            <a:custGeom>
              <a:avLst/>
              <a:gdLst>
                <a:gd name="T0" fmla="*/ 795 w 795"/>
                <a:gd name="T1" fmla="*/ 90 h 1492"/>
                <a:gd name="T2" fmla="*/ 778 w 795"/>
                <a:gd name="T3" fmla="*/ 219 h 1492"/>
                <a:gd name="T4" fmla="*/ 764 w 795"/>
                <a:gd name="T5" fmla="*/ 402 h 1492"/>
                <a:gd name="T6" fmla="*/ 755 w 795"/>
                <a:gd name="T7" fmla="*/ 616 h 1492"/>
                <a:gd name="T8" fmla="*/ 747 w 795"/>
                <a:gd name="T9" fmla="*/ 841 h 1492"/>
                <a:gd name="T10" fmla="*/ 742 w 795"/>
                <a:gd name="T11" fmla="*/ 1054 h 1492"/>
                <a:gd name="T12" fmla="*/ 739 w 795"/>
                <a:gd name="T13" fmla="*/ 1234 h 1492"/>
                <a:gd name="T14" fmla="*/ 736 w 795"/>
                <a:gd name="T15" fmla="*/ 1357 h 1492"/>
                <a:gd name="T16" fmla="*/ 736 w 795"/>
                <a:gd name="T17" fmla="*/ 1403 h 1492"/>
                <a:gd name="T18" fmla="*/ 283 w 795"/>
                <a:gd name="T19" fmla="*/ 1492 h 1492"/>
                <a:gd name="T20" fmla="*/ 275 w 795"/>
                <a:gd name="T21" fmla="*/ 1479 h 1492"/>
                <a:gd name="T22" fmla="*/ 263 w 795"/>
                <a:gd name="T23" fmla="*/ 1463 h 1492"/>
                <a:gd name="T24" fmla="*/ 247 w 795"/>
                <a:gd name="T25" fmla="*/ 1446 h 1492"/>
                <a:gd name="T26" fmla="*/ 228 w 795"/>
                <a:gd name="T27" fmla="*/ 1426 h 1492"/>
                <a:gd name="T28" fmla="*/ 207 w 795"/>
                <a:gd name="T29" fmla="*/ 1407 h 1492"/>
                <a:gd name="T30" fmla="*/ 183 w 795"/>
                <a:gd name="T31" fmla="*/ 1386 h 1492"/>
                <a:gd name="T32" fmla="*/ 159 w 795"/>
                <a:gd name="T33" fmla="*/ 1365 h 1492"/>
                <a:gd name="T34" fmla="*/ 133 w 795"/>
                <a:gd name="T35" fmla="*/ 1345 h 1492"/>
                <a:gd name="T36" fmla="*/ 109 w 795"/>
                <a:gd name="T37" fmla="*/ 1325 h 1492"/>
                <a:gd name="T38" fmla="*/ 86 w 795"/>
                <a:gd name="T39" fmla="*/ 1306 h 1492"/>
                <a:gd name="T40" fmla="*/ 63 w 795"/>
                <a:gd name="T41" fmla="*/ 1290 h 1492"/>
                <a:gd name="T42" fmla="*/ 45 w 795"/>
                <a:gd name="T43" fmla="*/ 1275 h 1492"/>
                <a:gd name="T44" fmla="*/ 27 w 795"/>
                <a:gd name="T45" fmla="*/ 1263 h 1492"/>
                <a:gd name="T46" fmla="*/ 15 w 795"/>
                <a:gd name="T47" fmla="*/ 1253 h 1492"/>
                <a:gd name="T48" fmla="*/ 7 w 795"/>
                <a:gd name="T49" fmla="*/ 1248 h 1492"/>
                <a:gd name="T50" fmla="*/ 4 w 795"/>
                <a:gd name="T51" fmla="*/ 1245 h 1492"/>
                <a:gd name="T52" fmla="*/ 6 w 795"/>
                <a:gd name="T53" fmla="*/ 1203 h 1492"/>
                <a:gd name="T54" fmla="*/ 9 w 795"/>
                <a:gd name="T55" fmla="*/ 1086 h 1492"/>
                <a:gd name="T56" fmla="*/ 12 w 795"/>
                <a:gd name="T57" fmla="*/ 920 h 1492"/>
                <a:gd name="T58" fmla="*/ 16 w 795"/>
                <a:gd name="T59" fmla="*/ 722 h 1492"/>
                <a:gd name="T60" fmla="*/ 18 w 795"/>
                <a:gd name="T61" fmla="*/ 516 h 1492"/>
                <a:gd name="T62" fmla="*/ 17 w 795"/>
                <a:gd name="T63" fmla="*/ 321 h 1492"/>
                <a:gd name="T64" fmla="*/ 11 w 795"/>
                <a:gd name="T65" fmla="*/ 160 h 1492"/>
                <a:gd name="T66" fmla="*/ 0 w 795"/>
                <a:gd name="T67" fmla="*/ 52 h 1492"/>
                <a:gd name="T68" fmla="*/ 4 w 795"/>
                <a:gd name="T69" fmla="*/ 52 h 1492"/>
                <a:gd name="T70" fmla="*/ 17 w 795"/>
                <a:gd name="T71" fmla="*/ 50 h 1492"/>
                <a:gd name="T72" fmla="*/ 38 w 795"/>
                <a:gd name="T73" fmla="*/ 49 h 1492"/>
                <a:gd name="T74" fmla="*/ 64 w 795"/>
                <a:gd name="T75" fmla="*/ 48 h 1492"/>
                <a:gd name="T76" fmla="*/ 96 w 795"/>
                <a:gd name="T77" fmla="*/ 46 h 1492"/>
                <a:gd name="T78" fmla="*/ 132 w 795"/>
                <a:gd name="T79" fmla="*/ 43 h 1492"/>
                <a:gd name="T80" fmla="*/ 171 w 795"/>
                <a:gd name="T81" fmla="*/ 40 h 1492"/>
                <a:gd name="T82" fmla="*/ 212 w 795"/>
                <a:gd name="T83" fmla="*/ 38 h 1492"/>
                <a:gd name="T84" fmla="*/ 253 w 795"/>
                <a:gd name="T85" fmla="*/ 34 h 1492"/>
                <a:gd name="T86" fmla="*/ 294 w 795"/>
                <a:gd name="T87" fmla="*/ 30 h 1492"/>
                <a:gd name="T88" fmla="*/ 335 w 795"/>
                <a:gd name="T89" fmla="*/ 25 h 1492"/>
                <a:gd name="T90" fmla="*/ 372 w 795"/>
                <a:gd name="T91" fmla="*/ 20 h 1492"/>
                <a:gd name="T92" fmla="*/ 405 w 795"/>
                <a:gd name="T93" fmla="*/ 16 h 1492"/>
                <a:gd name="T94" fmla="*/ 434 w 795"/>
                <a:gd name="T95" fmla="*/ 11 h 1492"/>
                <a:gd name="T96" fmla="*/ 456 w 795"/>
                <a:gd name="T97" fmla="*/ 5 h 1492"/>
                <a:gd name="T98" fmla="*/ 472 w 795"/>
                <a:gd name="T99" fmla="*/ 0 h 1492"/>
                <a:gd name="T100" fmla="*/ 795 w 795"/>
                <a:gd name="T101" fmla="*/ 90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95" h="1492">
                  <a:moveTo>
                    <a:pt x="795" y="90"/>
                  </a:moveTo>
                  <a:lnTo>
                    <a:pt x="778" y="219"/>
                  </a:lnTo>
                  <a:lnTo>
                    <a:pt x="764" y="402"/>
                  </a:lnTo>
                  <a:lnTo>
                    <a:pt x="755" y="616"/>
                  </a:lnTo>
                  <a:lnTo>
                    <a:pt x="747" y="841"/>
                  </a:lnTo>
                  <a:lnTo>
                    <a:pt x="742" y="1054"/>
                  </a:lnTo>
                  <a:lnTo>
                    <a:pt x="739" y="1234"/>
                  </a:lnTo>
                  <a:lnTo>
                    <a:pt x="736" y="1357"/>
                  </a:lnTo>
                  <a:lnTo>
                    <a:pt x="736" y="1403"/>
                  </a:lnTo>
                  <a:lnTo>
                    <a:pt x="283" y="1492"/>
                  </a:lnTo>
                  <a:lnTo>
                    <a:pt x="275" y="1479"/>
                  </a:lnTo>
                  <a:lnTo>
                    <a:pt x="263" y="1463"/>
                  </a:lnTo>
                  <a:lnTo>
                    <a:pt x="247" y="1446"/>
                  </a:lnTo>
                  <a:lnTo>
                    <a:pt x="228" y="1426"/>
                  </a:lnTo>
                  <a:lnTo>
                    <a:pt x="207" y="1407"/>
                  </a:lnTo>
                  <a:lnTo>
                    <a:pt x="183" y="1386"/>
                  </a:lnTo>
                  <a:lnTo>
                    <a:pt x="159" y="1365"/>
                  </a:lnTo>
                  <a:lnTo>
                    <a:pt x="133" y="1345"/>
                  </a:lnTo>
                  <a:lnTo>
                    <a:pt x="109" y="1325"/>
                  </a:lnTo>
                  <a:lnTo>
                    <a:pt x="86" y="1306"/>
                  </a:lnTo>
                  <a:lnTo>
                    <a:pt x="63" y="1290"/>
                  </a:lnTo>
                  <a:lnTo>
                    <a:pt x="45" y="1275"/>
                  </a:lnTo>
                  <a:lnTo>
                    <a:pt x="27" y="1263"/>
                  </a:lnTo>
                  <a:lnTo>
                    <a:pt x="15" y="1253"/>
                  </a:lnTo>
                  <a:lnTo>
                    <a:pt x="7" y="1248"/>
                  </a:lnTo>
                  <a:lnTo>
                    <a:pt x="4" y="1245"/>
                  </a:lnTo>
                  <a:lnTo>
                    <a:pt x="6" y="1203"/>
                  </a:lnTo>
                  <a:lnTo>
                    <a:pt x="9" y="1086"/>
                  </a:lnTo>
                  <a:lnTo>
                    <a:pt x="12" y="920"/>
                  </a:lnTo>
                  <a:lnTo>
                    <a:pt x="16" y="722"/>
                  </a:lnTo>
                  <a:lnTo>
                    <a:pt x="18" y="516"/>
                  </a:lnTo>
                  <a:lnTo>
                    <a:pt x="17" y="321"/>
                  </a:lnTo>
                  <a:lnTo>
                    <a:pt x="11" y="160"/>
                  </a:lnTo>
                  <a:lnTo>
                    <a:pt x="0" y="52"/>
                  </a:lnTo>
                  <a:lnTo>
                    <a:pt x="4" y="52"/>
                  </a:lnTo>
                  <a:lnTo>
                    <a:pt x="17" y="50"/>
                  </a:lnTo>
                  <a:lnTo>
                    <a:pt x="38" y="49"/>
                  </a:lnTo>
                  <a:lnTo>
                    <a:pt x="64" y="48"/>
                  </a:lnTo>
                  <a:lnTo>
                    <a:pt x="96" y="46"/>
                  </a:lnTo>
                  <a:lnTo>
                    <a:pt x="132" y="43"/>
                  </a:lnTo>
                  <a:lnTo>
                    <a:pt x="171" y="40"/>
                  </a:lnTo>
                  <a:lnTo>
                    <a:pt x="212" y="38"/>
                  </a:lnTo>
                  <a:lnTo>
                    <a:pt x="253" y="34"/>
                  </a:lnTo>
                  <a:lnTo>
                    <a:pt x="294" y="30"/>
                  </a:lnTo>
                  <a:lnTo>
                    <a:pt x="335" y="25"/>
                  </a:lnTo>
                  <a:lnTo>
                    <a:pt x="372" y="20"/>
                  </a:lnTo>
                  <a:lnTo>
                    <a:pt x="405" y="16"/>
                  </a:lnTo>
                  <a:lnTo>
                    <a:pt x="434" y="11"/>
                  </a:lnTo>
                  <a:lnTo>
                    <a:pt x="456" y="5"/>
                  </a:lnTo>
                  <a:lnTo>
                    <a:pt x="472" y="0"/>
                  </a:lnTo>
                  <a:lnTo>
                    <a:pt x="795" y="90"/>
                  </a:lnTo>
                  <a:close/>
                </a:path>
              </a:pathLst>
            </a:custGeom>
            <a:solidFill>
              <a:srgbClr val="9B9B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6215" name="Freeform 7">
              <a:extLst>
                <a:ext uri="{FF2B5EF4-FFF2-40B4-BE49-F238E27FC236}">
                  <a16:creationId xmlns:a16="http://schemas.microsoft.com/office/drawing/2014/main" id="{95D078CD-B178-CC9E-04FA-91E0689E8C9C}"/>
                </a:ext>
              </a:extLst>
            </p:cNvPr>
            <p:cNvSpPr>
              <a:spLocks/>
            </p:cNvSpPr>
            <p:nvPr/>
          </p:nvSpPr>
          <p:spPr bwMode="auto">
            <a:xfrm>
              <a:off x="5588" y="2445"/>
              <a:ext cx="381" cy="68"/>
            </a:xfrm>
            <a:custGeom>
              <a:avLst/>
              <a:gdLst>
                <a:gd name="T0" fmla="*/ 0 w 762"/>
                <a:gd name="T1" fmla="*/ 52 h 136"/>
                <a:gd name="T2" fmla="*/ 271 w 762"/>
                <a:gd name="T3" fmla="*/ 136 h 136"/>
                <a:gd name="T4" fmla="*/ 762 w 762"/>
                <a:gd name="T5" fmla="*/ 81 h 136"/>
                <a:gd name="T6" fmla="*/ 459 w 762"/>
                <a:gd name="T7" fmla="*/ 0 h 136"/>
                <a:gd name="T8" fmla="*/ 0 w 762"/>
                <a:gd name="T9" fmla="*/ 52 h 136"/>
              </a:gdLst>
              <a:ahLst/>
              <a:cxnLst>
                <a:cxn ang="0">
                  <a:pos x="T0" y="T1"/>
                </a:cxn>
                <a:cxn ang="0">
                  <a:pos x="T2" y="T3"/>
                </a:cxn>
                <a:cxn ang="0">
                  <a:pos x="T4" y="T5"/>
                </a:cxn>
                <a:cxn ang="0">
                  <a:pos x="T6" y="T7"/>
                </a:cxn>
                <a:cxn ang="0">
                  <a:pos x="T8" y="T9"/>
                </a:cxn>
              </a:cxnLst>
              <a:rect l="0" t="0" r="r" b="b"/>
              <a:pathLst>
                <a:path w="762" h="136">
                  <a:moveTo>
                    <a:pt x="0" y="52"/>
                  </a:moveTo>
                  <a:lnTo>
                    <a:pt x="271" y="136"/>
                  </a:lnTo>
                  <a:lnTo>
                    <a:pt x="762" y="81"/>
                  </a:lnTo>
                  <a:lnTo>
                    <a:pt x="459" y="0"/>
                  </a:lnTo>
                  <a:lnTo>
                    <a:pt x="0" y="52"/>
                  </a:lnTo>
                  <a:close/>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6216" name="Freeform 8">
              <a:extLst>
                <a:ext uri="{FF2B5EF4-FFF2-40B4-BE49-F238E27FC236}">
                  <a16:creationId xmlns:a16="http://schemas.microsoft.com/office/drawing/2014/main" id="{37E16E71-8109-5F69-8CAE-12F69ACDD0A4}"/>
                </a:ext>
              </a:extLst>
            </p:cNvPr>
            <p:cNvSpPr>
              <a:spLocks/>
            </p:cNvSpPr>
            <p:nvPr/>
          </p:nvSpPr>
          <p:spPr bwMode="auto">
            <a:xfrm>
              <a:off x="5953" y="2490"/>
              <a:ext cx="29" cy="645"/>
            </a:xfrm>
            <a:custGeom>
              <a:avLst/>
              <a:gdLst>
                <a:gd name="T0" fmla="*/ 56 w 56"/>
                <a:gd name="T1" fmla="*/ 0 h 1289"/>
                <a:gd name="T2" fmla="*/ 53 w 56"/>
                <a:gd name="T3" fmla="*/ 39 h 1289"/>
                <a:gd name="T4" fmla="*/ 45 w 56"/>
                <a:gd name="T5" fmla="*/ 146 h 1289"/>
                <a:gd name="T6" fmla="*/ 33 w 56"/>
                <a:gd name="T7" fmla="*/ 304 h 1289"/>
                <a:gd name="T8" fmla="*/ 21 w 56"/>
                <a:gd name="T9" fmla="*/ 497 h 1289"/>
                <a:gd name="T10" fmla="*/ 9 w 56"/>
                <a:gd name="T11" fmla="*/ 709 h 1289"/>
                <a:gd name="T12" fmla="*/ 2 w 56"/>
                <a:gd name="T13" fmla="*/ 923 h 1289"/>
                <a:gd name="T14" fmla="*/ 0 w 56"/>
                <a:gd name="T15" fmla="*/ 1121 h 1289"/>
                <a:gd name="T16" fmla="*/ 6 w 56"/>
                <a:gd name="T17" fmla="*/ 1289 h 1289"/>
                <a:gd name="T18" fmla="*/ 7 w 56"/>
                <a:gd name="T19" fmla="*/ 1241 h 1289"/>
                <a:gd name="T20" fmla="*/ 11 w 56"/>
                <a:gd name="T21" fmla="*/ 1112 h 1289"/>
                <a:gd name="T22" fmla="*/ 17 w 56"/>
                <a:gd name="T23" fmla="*/ 927 h 1289"/>
                <a:gd name="T24" fmla="*/ 24 w 56"/>
                <a:gd name="T25" fmla="*/ 709 h 1289"/>
                <a:gd name="T26" fmla="*/ 32 w 56"/>
                <a:gd name="T27" fmla="*/ 484 h 1289"/>
                <a:gd name="T28" fmla="*/ 41 w 56"/>
                <a:gd name="T29" fmla="*/ 275 h 1289"/>
                <a:gd name="T30" fmla="*/ 49 w 56"/>
                <a:gd name="T31" fmla="*/ 104 h 1289"/>
                <a:gd name="T32" fmla="*/ 56 w 56"/>
                <a:gd name="T33" fmla="*/ 0 h 1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 h="1289">
                  <a:moveTo>
                    <a:pt x="56" y="0"/>
                  </a:moveTo>
                  <a:lnTo>
                    <a:pt x="53" y="39"/>
                  </a:lnTo>
                  <a:lnTo>
                    <a:pt x="45" y="146"/>
                  </a:lnTo>
                  <a:lnTo>
                    <a:pt x="33" y="304"/>
                  </a:lnTo>
                  <a:lnTo>
                    <a:pt x="21" y="497"/>
                  </a:lnTo>
                  <a:lnTo>
                    <a:pt x="9" y="709"/>
                  </a:lnTo>
                  <a:lnTo>
                    <a:pt x="2" y="923"/>
                  </a:lnTo>
                  <a:lnTo>
                    <a:pt x="0" y="1121"/>
                  </a:lnTo>
                  <a:lnTo>
                    <a:pt x="6" y="1289"/>
                  </a:lnTo>
                  <a:lnTo>
                    <a:pt x="7" y="1241"/>
                  </a:lnTo>
                  <a:lnTo>
                    <a:pt x="11" y="1112"/>
                  </a:lnTo>
                  <a:lnTo>
                    <a:pt x="17" y="927"/>
                  </a:lnTo>
                  <a:lnTo>
                    <a:pt x="24" y="709"/>
                  </a:lnTo>
                  <a:lnTo>
                    <a:pt x="32" y="484"/>
                  </a:lnTo>
                  <a:lnTo>
                    <a:pt x="41" y="275"/>
                  </a:lnTo>
                  <a:lnTo>
                    <a:pt x="49" y="104"/>
                  </a:lnTo>
                  <a:lnTo>
                    <a:pt x="5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6217" name="Freeform 9">
              <a:extLst>
                <a:ext uri="{FF2B5EF4-FFF2-40B4-BE49-F238E27FC236}">
                  <a16:creationId xmlns:a16="http://schemas.microsoft.com/office/drawing/2014/main" id="{85815F70-DE19-9129-54DB-224672B3F4FC}"/>
                </a:ext>
              </a:extLst>
            </p:cNvPr>
            <p:cNvSpPr>
              <a:spLocks/>
            </p:cNvSpPr>
            <p:nvPr/>
          </p:nvSpPr>
          <p:spPr bwMode="auto">
            <a:xfrm>
              <a:off x="5859" y="2738"/>
              <a:ext cx="116" cy="62"/>
            </a:xfrm>
            <a:custGeom>
              <a:avLst/>
              <a:gdLst>
                <a:gd name="T0" fmla="*/ 0 w 233"/>
                <a:gd name="T1" fmla="*/ 99 h 125"/>
                <a:gd name="T2" fmla="*/ 3 w 233"/>
                <a:gd name="T3" fmla="*/ 100 h 125"/>
                <a:gd name="T4" fmla="*/ 13 w 233"/>
                <a:gd name="T5" fmla="*/ 103 h 125"/>
                <a:gd name="T6" fmla="*/ 26 w 233"/>
                <a:gd name="T7" fmla="*/ 106 h 125"/>
                <a:gd name="T8" fmla="*/ 45 w 233"/>
                <a:gd name="T9" fmla="*/ 111 h 125"/>
                <a:gd name="T10" fmla="*/ 67 w 233"/>
                <a:gd name="T11" fmla="*/ 114 h 125"/>
                <a:gd name="T12" fmla="*/ 90 w 233"/>
                <a:gd name="T13" fmla="*/ 119 h 125"/>
                <a:gd name="T14" fmla="*/ 114 w 233"/>
                <a:gd name="T15" fmla="*/ 122 h 125"/>
                <a:gd name="T16" fmla="*/ 138 w 233"/>
                <a:gd name="T17" fmla="*/ 124 h 125"/>
                <a:gd name="T18" fmla="*/ 162 w 233"/>
                <a:gd name="T19" fmla="*/ 125 h 125"/>
                <a:gd name="T20" fmla="*/ 184 w 233"/>
                <a:gd name="T21" fmla="*/ 122 h 125"/>
                <a:gd name="T22" fmla="*/ 203 w 233"/>
                <a:gd name="T23" fmla="*/ 118 h 125"/>
                <a:gd name="T24" fmla="*/ 218 w 233"/>
                <a:gd name="T25" fmla="*/ 110 h 125"/>
                <a:gd name="T26" fmla="*/ 228 w 233"/>
                <a:gd name="T27" fmla="*/ 98 h 125"/>
                <a:gd name="T28" fmla="*/ 233 w 233"/>
                <a:gd name="T29" fmla="*/ 82 h 125"/>
                <a:gd name="T30" fmla="*/ 230 w 233"/>
                <a:gd name="T31" fmla="*/ 62 h 125"/>
                <a:gd name="T32" fmla="*/ 220 w 233"/>
                <a:gd name="T33" fmla="*/ 37 h 125"/>
                <a:gd name="T34" fmla="*/ 219 w 233"/>
                <a:gd name="T35" fmla="*/ 36 h 125"/>
                <a:gd name="T36" fmla="*/ 214 w 233"/>
                <a:gd name="T37" fmla="*/ 32 h 125"/>
                <a:gd name="T38" fmla="*/ 207 w 233"/>
                <a:gd name="T39" fmla="*/ 28 h 125"/>
                <a:gd name="T40" fmla="*/ 199 w 233"/>
                <a:gd name="T41" fmla="*/ 22 h 125"/>
                <a:gd name="T42" fmla="*/ 188 w 233"/>
                <a:gd name="T43" fmla="*/ 16 h 125"/>
                <a:gd name="T44" fmla="*/ 175 w 233"/>
                <a:gd name="T45" fmla="*/ 11 h 125"/>
                <a:gd name="T46" fmla="*/ 160 w 233"/>
                <a:gd name="T47" fmla="*/ 6 h 125"/>
                <a:gd name="T48" fmla="*/ 145 w 233"/>
                <a:gd name="T49" fmla="*/ 3 h 125"/>
                <a:gd name="T50" fmla="*/ 128 w 233"/>
                <a:gd name="T51" fmla="*/ 0 h 125"/>
                <a:gd name="T52" fmla="*/ 111 w 233"/>
                <a:gd name="T53" fmla="*/ 3 h 125"/>
                <a:gd name="T54" fmla="*/ 92 w 233"/>
                <a:gd name="T55" fmla="*/ 7 h 125"/>
                <a:gd name="T56" fmla="*/ 74 w 233"/>
                <a:gd name="T57" fmla="*/ 15 h 125"/>
                <a:gd name="T58" fmla="*/ 55 w 233"/>
                <a:gd name="T59" fmla="*/ 28 h 125"/>
                <a:gd name="T60" fmla="*/ 36 w 233"/>
                <a:gd name="T61" fmla="*/ 46 h 125"/>
                <a:gd name="T62" fmla="*/ 17 w 233"/>
                <a:gd name="T63" fmla="*/ 69 h 125"/>
                <a:gd name="T64" fmla="*/ 0 w 233"/>
                <a:gd name="T65" fmla="*/ 9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3" h="125">
                  <a:moveTo>
                    <a:pt x="0" y="99"/>
                  </a:moveTo>
                  <a:lnTo>
                    <a:pt x="3" y="100"/>
                  </a:lnTo>
                  <a:lnTo>
                    <a:pt x="13" y="103"/>
                  </a:lnTo>
                  <a:lnTo>
                    <a:pt x="26" y="106"/>
                  </a:lnTo>
                  <a:lnTo>
                    <a:pt x="45" y="111"/>
                  </a:lnTo>
                  <a:lnTo>
                    <a:pt x="67" y="114"/>
                  </a:lnTo>
                  <a:lnTo>
                    <a:pt x="90" y="119"/>
                  </a:lnTo>
                  <a:lnTo>
                    <a:pt x="114" y="122"/>
                  </a:lnTo>
                  <a:lnTo>
                    <a:pt x="138" y="124"/>
                  </a:lnTo>
                  <a:lnTo>
                    <a:pt x="162" y="125"/>
                  </a:lnTo>
                  <a:lnTo>
                    <a:pt x="184" y="122"/>
                  </a:lnTo>
                  <a:lnTo>
                    <a:pt x="203" y="118"/>
                  </a:lnTo>
                  <a:lnTo>
                    <a:pt x="218" y="110"/>
                  </a:lnTo>
                  <a:lnTo>
                    <a:pt x="228" y="98"/>
                  </a:lnTo>
                  <a:lnTo>
                    <a:pt x="233" y="82"/>
                  </a:lnTo>
                  <a:lnTo>
                    <a:pt x="230" y="62"/>
                  </a:lnTo>
                  <a:lnTo>
                    <a:pt x="220" y="37"/>
                  </a:lnTo>
                  <a:lnTo>
                    <a:pt x="219" y="36"/>
                  </a:lnTo>
                  <a:lnTo>
                    <a:pt x="214" y="32"/>
                  </a:lnTo>
                  <a:lnTo>
                    <a:pt x="207" y="28"/>
                  </a:lnTo>
                  <a:lnTo>
                    <a:pt x="199" y="22"/>
                  </a:lnTo>
                  <a:lnTo>
                    <a:pt x="188" y="16"/>
                  </a:lnTo>
                  <a:lnTo>
                    <a:pt x="175" y="11"/>
                  </a:lnTo>
                  <a:lnTo>
                    <a:pt x="160" y="6"/>
                  </a:lnTo>
                  <a:lnTo>
                    <a:pt x="145" y="3"/>
                  </a:lnTo>
                  <a:lnTo>
                    <a:pt x="128" y="0"/>
                  </a:lnTo>
                  <a:lnTo>
                    <a:pt x="111" y="3"/>
                  </a:lnTo>
                  <a:lnTo>
                    <a:pt x="92" y="7"/>
                  </a:lnTo>
                  <a:lnTo>
                    <a:pt x="74" y="15"/>
                  </a:lnTo>
                  <a:lnTo>
                    <a:pt x="55" y="28"/>
                  </a:lnTo>
                  <a:lnTo>
                    <a:pt x="36" y="46"/>
                  </a:lnTo>
                  <a:lnTo>
                    <a:pt x="17" y="69"/>
                  </a:lnTo>
                  <a:lnTo>
                    <a:pt x="0" y="99"/>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6218" name="Freeform 10">
              <a:extLst>
                <a:ext uri="{FF2B5EF4-FFF2-40B4-BE49-F238E27FC236}">
                  <a16:creationId xmlns:a16="http://schemas.microsoft.com/office/drawing/2014/main" id="{02E94D63-09F4-3E49-E847-EF3B5396F759}"/>
                </a:ext>
              </a:extLst>
            </p:cNvPr>
            <p:cNvSpPr>
              <a:spLocks/>
            </p:cNvSpPr>
            <p:nvPr/>
          </p:nvSpPr>
          <p:spPr bwMode="auto">
            <a:xfrm>
              <a:off x="5848" y="2947"/>
              <a:ext cx="117" cy="61"/>
            </a:xfrm>
            <a:custGeom>
              <a:avLst/>
              <a:gdLst>
                <a:gd name="T0" fmla="*/ 0 w 234"/>
                <a:gd name="T1" fmla="*/ 100 h 122"/>
                <a:gd name="T2" fmla="*/ 4 w 234"/>
                <a:gd name="T3" fmla="*/ 101 h 122"/>
                <a:gd name="T4" fmla="*/ 13 w 234"/>
                <a:gd name="T5" fmla="*/ 103 h 122"/>
                <a:gd name="T6" fmla="*/ 27 w 234"/>
                <a:gd name="T7" fmla="*/ 107 h 122"/>
                <a:gd name="T8" fmla="*/ 45 w 234"/>
                <a:gd name="T9" fmla="*/ 110 h 122"/>
                <a:gd name="T10" fmla="*/ 67 w 234"/>
                <a:gd name="T11" fmla="*/ 114 h 122"/>
                <a:gd name="T12" fmla="*/ 90 w 234"/>
                <a:gd name="T13" fmla="*/ 118 h 122"/>
                <a:gd name="T14" fmla="*/ 114 w 234"/>
                <a:gd name="T15" fmla="*/ 121 h 122"/>
                <a:gd name="T16" fmla="*/ 139 w 234"/>
                <a:gd name="T17" fmla="*/ 122 h 122"/>
                <a:gd name="T18" fmla="*/ 162 w 234"/>
                <a:gd name="T19" fmla="*/ 122 h 122"/>
                <a:gd name="T20" fmla="*/ 184 w 234"/>
                <a:gd name="T21" fmla="*/ 119 h 122"/>
                <a:gd name="T22" fmla="*/ 204 w 234"/>
                <a:gd name="T23" fmla="*/ 115 h 122"/>
                <a:gd name="T24" fmla="*/ 219 w 234"/>
                <a:gd name="T25" fmla="*/ 107 h 122"/>
                <a:gd name="T26" fmla="*/ 229 w 234"/>
                <a:gd name="T27" fmla="*/ 95 h 122"/>
                <a:gd name="T28" fmla="*/ 234 w 234"/>
                <a:gd name="T29" fmla="*/ 80 h 122"/>
                <a:gd name="T30" fmla="*/ 232 w 234"/>
                <a:gd name="T31" fmla="*/ 59 h 122"/>
                <a:gd name="T32" fmla="*/ 221 w 234"/>
                <a:gd name="T33" fmla="*/ 35 h 122"/>
                <a:gd name="T34" fmla="*/ 220 w 234"/>
                <a:gd name="T35" fmla="*/ 34 h 122"/>
                <a:gd name="T36" fmla="*/ 215 w 234"/>
                <a:gd name="T37" fmla="*/ 31 h 122"/>
                <a:gd name="T38" fmla="*/ 208 w 234"/>
                <a:gd name="T39" fmla="*/ 26 h 122"/>
                <a:gd name="T40" fmla="*/ 199 w 234"/>
                <a:gd name="T41" fmla="*/ 20 h 122"/>
                <a:gd name="T42" fmla="*/ 189 w 234"/>
                <a:gd name="T43" fmla="*/ 15 h 122"/>
                <a:gd name="T44" fmla="*/ 176 w 234"/>
                <a:gd name="T45" fmla="*/ 9 h 122"/>
                <a:gd name="T46" fmla="*/ 161 w 234"/>
                <a:gd name="T47" fmla="*/ 4 h 122"/>
                <a:gd name="T48" fmla="*/ 145 w 234"/>
                <a:gd name="T49" fmla="*/ 1 h 122"/>
                <a:gd name="T50" fmla="*/ 129 w 234"/>
                <a:gd name="T51" fmla="*/ 0 h 122"/>
                <a:gd name="T52" fmla="*/ 111 w 234"/>
                <a:gd name="T53" fmla="*/ 2 h 122"/>
                <a:gd name="T54" fmla="*/ 92 w 234"/>
                <a:gd name="T55" fmla="*/ 6 h 122"/>
                <a:gd name="T56" fmla="*/ 74 w 234"/>
                <a:gd name="T57" fmla="*/ 15 h 122"/>
                <a:gd name="T58" fmla="*/ 55 w 234"/>
                <a:gd name="T59" fmla="*/ 28 h 122"/>
                <a:gd name="T60" fmla="*/ 37 w 234"/>
                <a:gd name="T61" fmla="*/ 46 h 122"/>
                <a:gd name="T62" fmla="*/ 19 w 234"/>
                <a:gd name="T63" fmla="*/ 70 h 122"/>
                <a:gd name="T64" fmla="*/ 0 w 234"/>
                <a:gd name="T65"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4" h="122">
                  <a:moveTo>
                    <a:pt x="0" y="100"/>
                  </a:moveTo>
                  <a:lnTo>
                    <a:pt x="4" y="101"/>
                  </a:lnTo>
                  <a:lnTo>
                    <a:pt x="13" y="103"/>
                  </a:lnTo>
                  <a:lnTo>
                    <a:pt x="27" y="107"/>
                  </a:lnTo>
                  <a:lnTo>
                    <a:pt x="45" y="110"/>
                  </a:lnTo>
                  <a:lnTo>
                    <a:pt x="67" y="114"/>
                  </a:lnTo>
                  <a:lnTo>
                    <a:pt x="90" y="118"/>
                  </a:lnTo>
                  <a:lnTo>
                    <a:pt x="114" y="121"/>
                  </a:lnTo>
                  <a:lnTo>
                    <a:pt x="139" y="122"/>
                  </a:lnTo>
                  <a:lnTo>
                    <a:pt x="162" y="122"/>
                  </a:lnTo>
                  <a:lnTo>
                    <a:pt x="184" y="119"/>
                  </a:lnTo>
                  <a:lnTo>
                    <a:pt x="204" y="115"/>
                  </a:lnTo>
                  <a:lnTo>
                    <a:pt x="219" y="107"/>
                  </a:lnTo>
                  <a:lnTo>
                    <a:pt x="229" y="95"/>
                  </a:lnTo>
                  <a:lnTo>
                    <a:pt x="234" y="80"/>
                  </a:lnTo>
                  <a:lnTo>
                    <a:pt x="232" y="59"/>
                  </a:lnTo>
                  <a:lnTo>
                    <a:pt x="221" y="35"/>
                  </a:lnTo>
                  <a:lnTo>
                    <a:pt x="220" y="34"/>
                  </a:lnTo>
                  <a:lnTo>
                    <a:pt x="215" y="31"/>
                  </a:lnTo>
                  <a:lnTo>
                    <a:pt x="208" y="26"/>
                  </a:lnTo>
                  <a:lnTo>
                    <a:pt x="199" y="20"/>
                  </a:lnTo>
                  <a:lnTo>
                    <a:pt x="189" y="15"/>
                  </a:lnTo>
                  <a:lnTo>
                    <a:pt x="176" y="9"/>
                  </a:lnTo>
                  <a:lnTo>
                    <a:pt x="161" y="4"/>
                  </a:lnTo>
                  <a:lnTo>
                    <a:pt x="145" y="1"/>
                  </a:lnTo>
                  <a:lnTo>
                    <a:pt x="129" y="0"/>
                  </a:lnTo>
                  <a:lnTo>
                    <a:pt x="111" y="2"/>
                  </a:lnTo>
                  <a:lnTo>
                    <a:pt x="92" y="6"/>
                  </a:lnTo>
                  <a:lnTo>
                    <a:pt x="74" y="15"/>
                  </a:lnTo>
                  <a:lnTo>
                    <a:pt x="55" y="28"/>
                  </a:lnTo>
                  <a:lnTo>
                    <a:pt x="37" y="46"/>
                  </a:lnTo>
                  <a:lnTo>
                    <a:pt x="19" y="70"/>
                  </a:lnTo>
                  <a:lnTo>
                    <a:pt x="0" y="10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6219" name="Freeform 11">
              <a:extLst>
                <a:ext uri="{FF2B5EF4-FFF2-40B4-BE49-F238E27FC236}">
                  <a16:creationId xmlns:a16="http://schemas.microsoft.com/office/drawing/2014/main" id="{D441C14F-4BF7-215E-7371-A84B037FCD01}"/>
                </a:ext>
              </a:extLst>
            </p:cNvPr>
            <p:cNvSpPr>
              <a:spLocks/>
            </p:cNvSpPr>
            <p:nvPr/>
          </p:nvSpPr>
          <p:spPr bwMode="auto">
            <a:xfrm>
              <a:off x="5850" y="2516"/>
              <a:ext cx="117" cy="62"/>
            </a:xfrm>
            <a:custGeom>
              <a:avLst/>
              <a:gdLst>
                <a:gd name="T0" fmla="*/ 0 w 232"/>
                <a:gd name="T1" fmla="*/ 99 h 123"/>
                <a:gd name="T2" fmla="*/ 3 w 232"/>
                <a:gd name="T3" fmla="*/ 100 h 123"/>
                <a:gd name="T4" fmla="*/ 12 w 232"/>
                <a:gd name="T5" fmla="*/ 102 h 123"/>
                <a:gd name="T6" fmla="*/ 26 w 232"/>
                <a:gd name="T7" fmla="*/ 106 h 123"/>
                <a:gd name="T8" fmla="*/ 45 w 232"/>
                <a:gd name="T9" fmla="*/ 110 h 123"/>
                <a:gd name="T10" fmla="*/ 67 w 232"/>
                <a:gd name="T11" fmla="*/ 114 h 123"/>
                <a:gd name="T12" fmla="*/ 90 w 232"/>
                <a:gd name="T13" fmla="*/ 118 h 123"/>
                <a:gd name="T14" fmla="*/ 114 w 232"/>
                <a:gd name="T15" fmla="*/ 121 h 123"/>
                <a:gd name="T16" fmla="*/ 138 w 232"/>
                <a:gd name="T17" fmla="*/ 123 h 123"/>
                <a:gd name="T18" fmla="*/ 162 w 232"/>
                <a:gd name="T19" fmla="*/ 123 h 123"/>
                <a:gd name="T20" fmla="*/ 184 w 232"/>
                <a:gd name="T21" fmla="*/ 121 h 123"/>
                <a:gd name="T22" fmla="*/ 202 w 232"/>
                <a:gd name="T23" fmla="*/ 116 h 123"/>
                <a:gd name="T24" fmla="*/ 217 w 232"/>
                <a:gd name="T25" fmla="*/ 108 h 123"/>
                <a:gd name="T26" fmla="*/ 228 w 232"/>
                <a:gd name="T27" fmla="*/ 96 h 123"/>
                <a:gd name="T28" fmla="*/ 232 w 232"/>
                <a:gd name="T29" fmla="*/ 80 h 123"/>
                <a:gd name="T30" fmla="*/ 230 w 232"/>
                <a:gd name="T31" fmla="*/ 61 h 123"/>
                <a:gd name="T32" fmla="*/ 220 w 232"/>
                <a:gd name="T33" fmla="*/ 35 h 123"/>
                <a:gd name="T34" fmla="*/ 218 w 232"/>
                <a:gd name="T35" fmla="*/ 34 h 123"/>
                <a:gd name="T36" fmla="*/ 214 w 232"/>
                <a:gd name="T37" fmla="*/ 31 h 123"/>
                <a:gd name="T38" fmla="*/ 207 w 232"/>
                <a:gd name="T39" fmla="*/ 26 h 123"/>
                <a:gd name="T40" fmla="*/ 199 w 232"/>
                <a:gd name="T41" fmla="*/ 20 h 123"/>
                <a:gd name="T42" fmla="*/ 187 w 232"/>
                <a:gd name="T43" fmla="*/ 15 h 123"/>
                <a:gd name="T44" fmla="*/ 175 w 232"/>
                <a:gd name="T45" fmla="*/ 9 h 123"/>
                <a:gd name="T46" fmla="*/ 161 w 232"/>
                <a:gd name="T47" fmla="*/ 4 h 123"/>
                <a:gd name="T48" fmla="*/ 145 w 232"/>
                <a:gd name="T49" fmla="*/ 1 h 123"/>
                <a:gd name="T50" fmla="*/ 129 w 232"/>
                <a:gd name="T51" fmla="*/ 0 h 123"/>
                <a:gd name="T52" fmla="*/ 110 w 232"/>
                <a:gd name="T53" fmla="*/ 1 h 123"/>
                <a:gd name="T54" fmla="*/ 93 w 232"/>
                <a:gd name="T55" fmla="*/ 5 h 123"/>
                <a:gd name="T56" fmla="*/ 73 w 232"/>
                <a:gd name="T57" fmla="*/ 13 h 123"/>
                <a:gd name="T58" fmla="*/ 55 w 232"/>
                <a:gd name="T59" fmla="*/ 27 h 123"/>
                <a:gd name="T60" fmla="*/ 37 w 232"/>
                <a:gd name="T61" fmla="*/ 44 h 123"/>
                <a:gd name="T62" fmla="*/ 18 w 232"/>
                <a:gd name="T63" fmla="*/ 69 h 123"/>
                <a:gd name="T64" fmla="*/ 0 w 232"/>
                <a:gd name="T65" fmla="*/ 9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2" h="123">
                  <a:moveTo>
                    <a:pt x="0" y="99"/>
                  </a:moveTo>
                  <a:lnTo>
                    <a:pt x="3" y="100"/>
                  </a:lnTo>
                  <a:lnTo>
                    <a:pt x="12" y="102"/>
                  </a:lnTo>
                  <a:lnTo>
                    <a:pt x="26" y="106"/>
                  </a:lnTo>
                  <a:lnTo>
                    <a:pt x="45" y="110"/>
                  </a:lnTo>
                  <a:lnTo>
                    <a:pt x="67" y="114"/>
                  </a:lnTo>
                  <a:lnTo>
                    <a:pt x="90" y="118"/>
                  </a:lnTo>
                  <a:lnTo>
                    <a:pt x="114" y="121"/>
                  </a:lnTo>
                  <a:lnTo>
                    <a:pt x="138" y="123"/>
                  </a:lnTo>
                  <a:lnTo>
                    <a:pt x="162" y="123"/>
                  </a:lnTo>
                  <a:lnTo>
                    <a:pt x="184" y="121"/>
                  </a:lnTo>
                  <a:lnTo>
                    <a:pt x="202" y="116"/>
                  </a:lnTo>
                  <a:lnTo>
                    <a:pt x="217" y="108"/>
                  </a:lnTo>
                  <a:lnTo>
                    <a:pt x="228" y="96"/>
                  </a:lnTo>
                  <a:lnTo>
                    <a:pt x="232" y="80"/>
                  </a:lnTo>
                  <a:lnTo>
                    <a:pt x="230" y="61"/>
                  </a:lnTo>
                  <a:lnTo>
                    <a:pt x="220" y="35"/>
                  </a:lnTo>
                  <a:lnTo>
                    <a:pt x="218" y="34"/>
                  </a:lnTo>
                  <a:lnTo>
                    <a:pt x="214" y="31"/>
                  </a:lnTo>
                  <a:lnTo>
                    <a:pt x="207" y="26"/>
                  </a:lnTo>
                  <a:lnTo>
                    <a:pt x="199" y="20"/>
                  </a:lnTo>
                  <a:lnTo>
                    <a:pt x="187" y="15"/>
                  </a:lnTo>
                  <a:lnTo>
                    <a:pt x="175" y="9"/>
                  </a:lnTo>
                  <a:lnTo>
                    <a:pt x="161" y="4"/>
                  </a:lnTo>
                  <a:lnTo>
                    <a:pt x="145" y="1"/>
                  </a:lnTo>
                  <a:lnTo>
                    <a:pt x="129" y="0"/>
                  </a:lnTo>
                  <a:lnTo>
                    <a:pt x="110" y="1"/>
                  </a:lnTo>
                  <a:lnTo>
                    <a:pt x="93" y="5"/>
                  </a:lnTo>
                  <a:lnTo>
                    <a:pt x="73" y="13"/>
                  </a:lnTo>
                  <a:lnTo>
                    <a:pt x="55" y="27"/>
                  </a:lnTo>
                  <a:lnTo>
                    <a:pt x="37" y="44"/>
                  </a:lnTo>
                  <a:lnTo>
                    <a:pt x="18" y="69"/>
                  </a:lnTo>
                  <a:lnTo>
                    <a:pt x="0" y="99"/>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6220" name="Freeform 12">
              <a:extLst>
                <a:ext uri="{FF2B5EF4-FFF2-40B4-BE49-F238E27FC236}">
                  <a16:creationId xmlns:a16="http://schemas.microsoft.com/office/drawing/2014/main" id="{9D47B80E-1220-FD76-387C-0BC8696F84DF}"/>
                </a:ext>
              </a:extLst>
            </p:cNvPr>
            <p:cNvSpPr>
              <a:spLocks/>
            </p:cNvSpPr>
            <p:nvPr/>
          </p:nvSpPr>
          <p:spPr bwMode="auto">
            <a:xfrm>
              <a:off x="5760" y="2532"/>
              <a:ext cx="186" cy="172"/>
            </a:xfrm>
            <a:custGeom>
              <a:avLst/>
              <a:gdLst>
                <a:gd name="T0" fmla="*/ 204 w 373"/>
                <a:gd name="T1" fmla="*/ 343 h 344"/>
                <a:gd name="T2" fmla="*/ 241 w 373"/>
                <a:gd name="T3" fmla="*/ 336 h 344"/>
                <a:gd name="T4" fmla="*/ 274 w 373"/>
                <a:gd name="T5" fmla="*/ 323 h 344"/>
                <a:gd name="T6" fmla="*/ 304 w 373"/>
                <a:gd name="T7" fmla="*/ 304 h 344"/>
                <a:gd name="T8" fmla="*/ 330 w 373"/>
                <a:gd name="T9" fmla="*/ 281 h 344"/>
                <a:gd name="T10" fmla="*/ 350 w 373"/>
                <a:gd name="T11" fmla="*/ 253 h 344"/>
                <a:gd name="T12" fmla="*/ 365 w 373"/>
                <a:gd name="T13" fmla="*/ 222 h 344"/>
                <a:gd name="T14" fmla="*/ 372 w 373"/>
                <a:gd name="T15" fmla="*/ 188 h 344"/>
                <a:gd name="T16" fmla="*/ 372 w 373"/>
                <a:gd name="T17" fmla="*/ 153 h 344"/>
                <a:gd name="T18" fmla="*/ 365 w 373"/>
                <a:gd name="T19" fmla="*/ 120 h 344"/>
                <a:gd name="T20" fmla="*/ 350 w 373"/>
                <a:gd name="T21" fmla="*/ 90 h 344"/>
                <a:gd name="T22" fmla="*/ 330 w 373"/>
                <a:gd name="T23" fmla="*/ 62 h 344"/>
                <a:gd name="T24" fmla="*/ 304 w 373"/>
                <a:gd name="T25" fmla="*/ 39 h 344"/>
                <a:gd name="T26" fmla="*/ 274 w 373"/>
                <a:gd name="T27" fmla="*/ 20 h 344"/>
                <a:gd name="T28" fmla="*/ 241 w 373"/>
                <a:gd name="T29" fmla="*/ 8 h 344"/>
                <a:gd name="T30" fmla="*/ 204 w 373"/>
                <a:gd name="T31" fmla="*/ 1 h 344"/>
                <a:gd name="T32" fmla="*/ 166 w 373"/>
                <a:gd name="T33" fmla="*/ 1 h 344"/>
                <a:gd name="T34" fmla="*/ 130 w 373"/>
                <a:gd name="T35" fmla="*/ 8 h 344"/>
                <a:gd name="T36" fmla="*/ 98 w 373"/>
                <a:gd name="T37" fmla="*/ 20 h 344"/>
                <a:gd name="T38" fmla="*/ 68 w 373"/>
                <a:gd name="T39" fmla="*/ 39 h 344"/>
                <a:gd name="T40" fmla="*/ 43 w 373"/>
                <a:gd name="T41" fmla="*/ 62 h 344"/>
                <a:gd name="T42" fmla="*/ 23 w 373"/>
                <a:gd name="T43" fmla="*/ 90 h 344"/>
                <a:gd name="T44" fmla="*/ 8 w 373"/>
                <a:gd name="T45" fmla="*/ 120 h 344"/>
                <a:gd name="T46" fmla="*/ 1 w 373"/>
                <a:gd name="T47" fmla="*/ 153 h 344"/>
                <a:gd name="T48" fmla="*/ 1 w 373"/>
                <a:gd name="T49" fmla="*/ 188 h 344"/>
                <a:gd name="T50" fmla="*/ 8 w 373"/>
                <a:gd name="T51" fmla="*/ 222 h 344"/>
                <a:gd name="T52" fmla="*/ 23 w 373"/>
                <a:gd name="T53" fmla="*/ 253 h 344"/>
                <a:gd name="T54" fmla="*/ 43 w 373"/>
                <a:gd name="T55" fmla="*/ 281 h 344"/>
                <a:gd name="T56" fmla="*/ 68 w 373"/>
                <a:gd name="T57" fmla="*/ 304 h 344"/>
                <a:gd name="T58" fmla="*/ 98 w 373"/>
                <a:gd name="T59" fmla="*/ 323 h 344"/>
                <a:gd name="T60" fmla="*/ 130 w 373"/>
                <a:gd name="T61" fmla="*/ 336 h 344"/>
                <a:gd name="T62" fmla="*/ 166 w 373"/>
                <a:gd name="T63" fmla="*/ 343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3" h="344">
                  <a:moveTo>
                    <a:pt x="184" y="344"/>
                  </a:moveTo>
                  <a:lnTo>
                    <a:pt x="204" y="343"/>
                  </a:lnTo>
                  <a:lnTo>
                    <a:pt x="222" y="341"/>
                  </a:lnTo>
                  <a:lnTo>
                    <a:pt x="241" y="336"/>
                  </a:lnTo>
                  <a:lnTo>
                    <a:pt x="258" y="330"/>
                  </a:lnTo>
                  <a:lnTo>
                    <a:pt x="274" y="323"/>
                  </a:lnTo>
                  <a:lnTo>
                    <a:pt x="290" y="314"/>
                  </a:lnTo>
                  <a:lnTo>
                    <a:pt x="304" y="304"/>
                  </a:lnTo>
                  <a:lnTo>
                    <a:pt x="318" y="294"/>
                  </a:lnTo>
                  <a:lnTo>
                    <a:pt x="330" y="281"/>
                  </a:lnTo>
                  <a:lnTo>
                    <a:pt x="341" y="267"/>
                  </a:lnTo>
                  <a:lnTo>
                    <a:pt x="350" y="253"/>
                  </a:lnTo>
                  <a:lnTo>
                    <a:pt x="358" y="238"/>
                  </a:lnTo>
                  <a:lnTo>
                    <a:pt x="365" y="222"/>
                  </a:lnTo>
                  <a:lnTo>
                    <a:pt x="370" y="205"/>
                  </a:lnTo>
                  <a:lnTo>
                    <a:pt x="372" y="188"/>
                  </a:lnTo>
                  <a:lnTo>
                    <a:pt x="373" y="170"/>
                  </a:lnTo>
                  <a:lnTo>
                    <a:pt x="372" y="153"/>
                  </a:lnTo>
                  <a:lnTo>
                    <a:pt x="370" y="136"/>
                  </a:lnTo>
                  <a:lnTo>
                    <a:pt x="365" y="120"/>
                  </a:lnTo>
                  <a:lnTo>
                    <a:pt x="358" y="105"/>
                  </a:lnTo>
                  <a:lnTo>
                    <a:pt x="350" y="90"/>
                  </a:lnTo>
                  <a:lnTo>
                    <a:pt x="341" y="76"/>
                  </a:lnTo>
                  <a:lnTo>
                    <a:pt x="330" y="62"/>
                  </a:lnTo>
                  <a:lnTo>
                    <a:pt x="318" y="50"/>
                  </a:lnTo>
                  <a:lnTo>
                    <a:pt x="304" y="39"/>
                  </a:lnTo>
                  <a:lnTo>
                    <a:pt x="290" y="28"/>
                  </a:lnTo>
                  <a:lnTo>
                    <a:pt x="274" y="20"/>
                  </a:lnTo>
                  <a:lnTo>
                    <a:pt x="258" y="13"/>
                  </a:lnTo>
                  <a:lnTo>
                    <a:pt x="241" y="8"/>
                  </a:lnTo>
                  <a:lnTo>
                    <a:pt x="222" y="3"/>
                  </a:lnTo>
                  <a:lnTo>
                    <a:pt x="204" y="1"/>
                  </a:lnTo>
                  <a:lnTo>
                    <a:pt x="184" y="0"/>
                  </a:lnTo>
                  <a:lnTo>
                    <a:pt x="166" y="1"/>
                  </a:lnTo>
                  <a:lnTo>
                    <a:pt x="147" y="3"/>
                  </a:lnTo>
                  <a:lnTo>
                    <a:pt x="130" y="8"/>
                  </a:lnTo>
                  <a:lnTo>
                    <a:pt x="114" y="13"/>
                  </a:lnTo>
                  <a:lnTo>
                    <a:pt x="98" y="20"/>
                  </a:lnTo>
                  <a:lnTo>
                    <a:pt x="83" y="28"/>
                  </a:lnTo>
                  <a:lnTo>
                    <a:pt x="68" y="39"/>
                  </a:lnTo>
                  <a:lnTo>
                    <a:pt x="55" y="50"/>
                  </a:lnTo>
                  <a:lnTo>
                    <a:pt x="43" y="62"/>
                  </a:lnTo>
                  <a:lnTo>
                    <a:pt x="32" y="76"/>
                  </a:lnTo>
                  <a:lnTo>
                    <a:pt x="23" y="90"/>
                  </a:lnTo>
                  <a:lnTo>
                    <a:pt x="15" y="105"/>
                  </a:lnTo>
                  <a:lnTo>
                    <a:pt x="8" y="120"/>
                  </a:lnTo>
                  <a:lnTo>
                    <a:pt x="3" y="136"/>
                  </a:lnTo>
                  <a:lnTo>
                    <a:pt x="1" y="153"/>
                  </a:lnTo>
                  <a:lnTo>
                    <a:pt x="0" y="170"/>
                  </a:lnTo>
                  <a:lnTo>
                    <a:pt x="1" y="188"/>
                  </a:lnTo>
                  <a:lnTo>
                    <a:pt x="3" y="205"/>
                  </a:lnTo>
                  <a:lnTo>
                    <a:pt x="8" y="222"/>
                  </a:lnTo>
                  <a:lnTo>
                    <a:pt x="15" y="238"/>
                  </a:lnTo>
                  <a:lnTo>
                    <a:pt x="23" y="253"/>
                  </a:lnTo>
                  <a:lnTo>
                    <a:pt x="32" y="267"/>
                  </a:lnTo>
                  <a:lnTo>
                    <a:pt x="43" y="281"/>
                  </a:lnTo>
                  <a:lnTo>
                    <a:pt x="55" y="294"/>
                  </a:lnTo>
                  <a:lnTo>
                    <a:pt x="68" y="304"/>
                  </a:lnTo>
                  <a:lnTo>
                    <a:pt x="83" y="314"/>
                  </a:lnTo>
                  <a:lnTo>
                    <a:pt x="98" y="323"/>
                  </a:lnTo>
                  <a:lnTo>
                    <a:pt x="114" y="330"/>
                  </a:lnTo>
                  <a:lnTo>
                    <a:pt x="130" y="336"/>
                  </a:lnTo>
                  <a:lnTo>
                    <a:pt x="147" y="341"/>
                  </a:lnTo>
                  <a:lnTo>
                    <a:pt x="166" y="343"/>
                  </a:lnTo>
                  <a:lnTo>
                    <a:pt x="184" y="344"/>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6221" name="Freeform 13">
              <a:extLst>
                <a:ext uri="{FF2B5EF4-FFF2-40B4-BE49-F238E27FC236}">
                  <a16:creationId xmlns:a16="http://schemas.microsoft.com/office/drawing/2014/main" id="{DD1CA6E8-8C52-5AE5-BA90-AB994264A396}"/>
                </a:ext>
              </a:extLst>
            </p:cNvPr>
            <p:cNvSpPr>
              <a:spLocks/>
            </p:cNvSpPr>
            <p:nvPr/>
          </p:nvSpPr>
          <p:spPr bwMode="auto">
            <a:xfrm>
              <a:off x="5764" y="2965"/>
              <a:ext cx="187" cy="168"/>
            </a:xfrm>
            <a:custGeom>
              <a:avLst/>
              <a:gdLst>
                <a:gd name="T0" fmla="*/ 204 w 373"/>
                <a:gd name="T1" fmla="*/ 337 h 338"/>
                <a:gd name="T2" fmla="*/ 241 w 373"/>
                <a:gd name="T3" fmla="*/ 330 h 338"/>
                <a:gd name="T4" fmla="*/ 274 w 373"/>
                <a:gd name="T5" fmla="*/ 317 h 338"/>
                <a:gd name="T6" fmla="*/ 304 w 373"/>
                <a:gd name="T7" fmla="*/ 300 h 338"/>
                <a:gd name="T8" fmla="*/ 329 w 373"/>
                <a:gd name="T9" fmla="*/ 277 h 338"/>
                <a:gd name="T10" fmla="*/ 350 w 373"/>
                <a:gd name="T11" fmla="*/ 249 h 338"/>
                <a:gd name="T12" fmla="*/ 365 w 373"/>
                <a:gd name="T13" fmla="*/ 218 h 338"/>
                <a:gd name="T14" fmla="*/ 372 w 373"/>
                <a:gd name="T15" fmla="*/ 185 h 338"/>
                <a:gd name="T16" fmla="*/ 372 w 373"/>
                <a:gd name="T17" fmla="*/ 150 h 338"/>
                <a:gd name="T18" fmla="*/ 365 w 373"/>
                <a:gd name="T19" fmla="*/ 118 h 338"/>
                <a:gd name="T20" fmla="*/ 350 w 373"/>
                <a:gd name="T21" fmla="*/ 87 h 338"/>
                <a:gd name="T22" fmla="*/ 329 w 373"/>
                <a:gd name="T23" fmla="*/ 60 h 338"/>
                <a:gd name="T24" fmla="*/ 304 w 373"/>
                <a:gd name="T25" fmla="*/ 38 h 338"/>
                <a:gd name="T26" fmla="*/ 274 w 373"/>
                <a:gd name="T27" fmla="*/ 20 h 338"/>
                <a:gd name="T28" fmla="*/ 241 w 373"/>
                <a:gd name="T29" fmla="*/ 7 h 338"/>
                <a:gd name="T30" fmla="*/ 204 w 373"/>
                <a:gd name="T31" fmla="*/ 1 h 338"/>
                <a:gd name="T32" fmla="*/ 166 w 373"/>
                <a:gd name="T33" fmla="*/ 1 h 338"/>
                <a:gd name="T34" fmla="*/ 130 w 373"/>
                <a:gd name="T35" fmla="*/ 7 h 338"/>
                <a:gd name="T36" fmla="*/ 97 w 373"/>
                <a:gd name="T37" fmla="*/ 20 h 338"/>
                <a:gd name="T38" fmla="*/ 67 w 373"/>
                <a:gd name="T39" fmla="*/ 38 h 338"/>
                <a:gd name="T40" fmla="*/ 43 w 373"/>
                <a:gd name="T41" fmla="*/ 60 h 338"/>
                <a:gd name="T42" fmla="*/ 22 w 373"/>
                <a:gd name="T43" fmla="*/ 87 h 338"/>
                <a:gd name="T44" fmla="*/ 8 w 373"/>
                <a:gd name="T45" fmla="*/ 118 h 338"/>
                <a:gd name="T46" fmla="*/ 1 w 373"/>
                <a:gd name="T47" fmla="*/ 150 h 338"/>
                <a:gd name="T48" fmla="*/ 1 w 373"/>
                <a:gd name="T49" fmla="*/ 185 h 338"/>
                <a:gd name="T50" fmla="*/ 8 w 373"/>
                <a:gd name="T51" fmla="*/ 218 h 338"/>
                <a:gd name="T52" fmla="*/ 22 w 373"/>
                <a:gd name="T53" fmla="*/ 249 h 338"/>
                <a:gd name="T54" fmla="*/ 43 w 373"/>
                <a:gd name="T55" fmla="*/ 277 h 338"/>
                <a:gd name="T56" fmla="*/ 67 w 373"/>
                <a:gd name="T57" fmla="*/ 300 h 338"/>
                <a:gd name="T58" fmla="*/ 97 w 373"/>
                <a:gd name="T59" fmla="*/ 317 h 338"/>
                <a:gd name="T60" fmla="*/ 130 w 373"/>
                <a:gd name="T61" fmla="*/ 330 h 338"/>
                <a:gd name="T62" fmla="*/ 166 w 373"/>
                <a:gd name="T63" fmla="*/ 337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3" h="338">
                  <a:moveTo>
                    <a:pt x="184" y="338"/>
                  </a:moveTo>
                  <a:lnTo>
                    <a:pt x="204" y="337"/>
                  </a:lnTo>
                  <a:lnTo>
                    <a:pt x="222" y="334"/>
                  </a:lnTo>
                  <a:lnTo>
                    <a:pt x="241" y="330"/>
                  </a:lnTo>
                  <a:lnTo>
                    <a:pt x="258" y="325"/>
                  </a:lnTo>
                  <a:lnTo>
                    <a:pt x="274" y="317"/>
                  </a:lnTo>
                  <a:lnTo>
                    <a:pt x="289" y="309"/>
                  </a:lnTo>
                  <a:lnTo>
                    <a:pt x="304" y="300"/>
                  </a:lnTo>
                  <a:lnTo>
                    <a:pt x="318" y="288"/>
                  </a:lnTo>
                  <a:lnTo>
                    <a:pt x="329" y="277"/>
                  </a:lnTo>
                  <a:lnTo>
                    <a:pt x="341" y="263"/>
                  </a:lnTo>
                  <a:lnTo>
                    <a:pt x="350" y="249"/>
                  </a:lnTo>
                  <a:lnTo>
                    <a:pt x="358" y="234"/>
                  </a:lnTo>
                  <a:lnTo>
                    <a:pt x="365" y="218"/>
                  </a:lnTo>
                  <a:lnTo>
                    <a:pt x="370" y="202"/>
                  </a:lnTo>
                  <a:lnTo>
                    <a:pt x="372" y="185"/>
                  </a:lnTo>
                  <a:lnTo>
                    <a:pt x="373" y="167"/>
                  </a:lnTo>
                  <a:lnTo>
                    <a:pt x="372" y="150"/>
                  </a:lnTo>
                  <a:lnTo>
                    <a:pt x="370" y="134"/>
                  </a:lnTo>
                  <a:lnTo>
                    <a:pt x="365" y="118"/>
                  </a:lnTo>
                  <a:lnTo>
                    <a:pt x="358" y="102"/>
                  </a:lnTo>
                  <a:lnTo>
                    <a:pt x="350" y="87"/>
                  </a:lnTo>
                  <a:lnTo>
                    <a:pt x="341" y="74"/>
                  </a:lnTo>
                  <a:lnTo>
                    <a:pt x="329" y="60"/>
                  </a:lnTo>
                  <a:lnTo>
                    <a:pt x="318" y="49"/>
                  </a:lnTo>
                  <a:lnTo>
                    <a:pt x="304" y="38"/>
                  </a:lnTo>
                  <a:lnTo>
                    <a:pt x="289" y="29"/>
                  </a:lnTo>
                  <a:lnTo>
                    <a:pt x="274" y="20"/>
                  </a:lnTo>
                  <a:lnTo>
                    <a:pt x="258" y="13"/>
                  </a:lnTo>
                  <a:lnTo>
                    <a:pt x="241" y="7"/>
                  </a:lnTo>
                  <a:lnTo>
                    <a:pt x="222" y="4"/>
                  </a:lnTo>
                  <a:lnTo>
                    <a:pt x="204" y="1"/>
                  </a:lnTo>
                  <a:lnTo>
                    <a:pt x="184" y="0"/>
                  </a:lnTo>
                  <a:lnTo>
                    <a:pt x="166" y="1"/>
                  </a:lnTo>
                  <a:lnTo>
                    <a:pt x="147" y="4"/>
                  </a:lnTo>
                  <a:lnTo>
                    <a:pt x="130" y="7"/>
                  </a:lnTo>
                  <a:lnTo>
                    <a:pt x="113" y="13"/>
                  </a:lnTo>
                  <a:lnTo>
                    <a:pt x="97" y="20"/>
                  </a:lnTo>
                  <a:lnTo>
                    <a:pt x="82" y="29"/>
                  </a:lnTo>
                  <a:lnTo>
                    <a:pt x="67" y="38"/>
                  </a:lnTo>
                  <a:lnTo>
                    <a:pt x="54" y="49"/>
                  </a:lnTo>
                  <a:lnTo>
                    <a:pt x="43" y="60"/>
                  </a:lnTo>
                  <a:lnTo>
                    <a:pt x="31" y="74"/>
                  </a:lnTo>
                  <a:lnTo>
                    <a:pt x="22" y="87"/>
                  </a:lnTo>
                  <a:lnTo>
                    <a:pt x="15" y="102"/>
                  </a:lnTo>
                  <a:lnTo>
                    <a:pt x="8" y="118"/>
                  </a:lnTo>
                  <a:lnTo>
                    <a:pt x="4" y="134"/>
                  </a:lnTo>
                  <a:lnTo>
                    <a:pt x="1" y="150"/>
                  </a:lnTo>
                  <a:lnTo>
                    <a:pt x="0" y="167"/>
                  </a:lnTo>
                  <a:lnTo>
                    <a:pt x="1" y="185"/>
                  </a:lnTo>
                  <a:lnTo>
                    <a:pt x="4" y="202"/>
                  </a:lnTo>
                  <a:lnTo>
                    <a:pt x="8" y="218"/>
                  </a:lnTo>
                  <a:lnTo>
                    <a:pt x="15" y="234"/>
                  </a:lnTo>
                  <a:lnTo>
                    <a:pt x="22" y="249"/>
                  </a:lnTo>
                  <a:lnTo>
                    <a:pt x="31" y="263"/>
                  </a:lnTo>
                  <a:lnTo>
                    <a:pt x="43" y="277"/>
                  </a:lnTo>
                  <a:lnTo>
                    <a:pt x="54" y="288"/>
                  </a:lnTo>
                  <a:lnTo>
                    <a:pt x="67" y="300"/>
                  </a:lnTo>
                  <a:lnTo>
                    <a:pt x="82" y="309"/>
                  </a:lnTo>
                  <a:lnTo>
                    <a:pt x="97" y="317"/>
                  </a:lnTo>
                  <a:lnTo>
                    <a:pt x="113" y="325"/>
                  </a:lnTo>
                  <a:lnTo>
                    <a:pt x="130" y="330"/>
                  </a:lnTo>
                  <a:lnTo>
                    <a:pt x="147" y="334"/>
                  </a:lnTo>
                  <a:lnTo>
                    <a:pt x="166" y="337"/>
                  </a:lnTo>
                  <a:lnTo>
                    <a:pt x="184" y="338"/>
                  </a:lnTo>
                  <a:close/>
                </a:path>
              </a:pathLst>
            </a:custGeom>
            <a:solidFill>
              <a:srgbClr val="42FC2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6222" name="Freeform 14">
              <a:extLst>
                <a:ext uri="{FF2B5EF4-FFF2-40B4-BE49-F238E27FC236}">
                  <a16:creationId xmlns:a16="http://schemas.microsoft.com/office/drawing/2014/main" id="{5B3B3608-6720-64F3-5FDF-9768E4041D46}"/>
                </a:ext>
              </a:extLst>
            </p:cNvPr>
            <p:cNvSpPr>
              <a:spLocks/>
            </p:cNvSpPr>
            <p:nvPr/>
          </p:nvSpPr>
          <p:spPr bwMode="auto">
            <a:xfrm>
              <a:off x="5764" y="2750"/>
              <a:ext cx="187" cy="172"/>
            </a:xfrm>
            <a:custGeom>
              <a:avLst/>
              <a:gdLst>
                <a:gd name="T0" fmla="*/ 204 w 373"/>
                <a:gd name="T1" fmla="*/ 344 h 345"/>
                <a:gd name="T2" fmla="*/ 241 w 373"/>
                <a:gd name="T3" fmla="*/ 337 h 345"/>
                <a:gd name="T4" fmla="*/ 274 w 373"/>
                <a:gd name="T5" fmla="*/ 324 h 345"/>
                <a:gd name="T6" fmla="*/ 304 w 373"/>
                <a:gd name="T7" fmla="*/ 306 h 345"/>
                <a:gd name="T8" fmla="*/ 330 w 373"/>
                <a:gd name="T9" fmla="*/ 281 h 345"/>
                <a:gd name="T10" fmla="*/ 350 w 373"/>
                <a:gd name="T11" fmla="*/ 255 h 345"/>
                <a:gd name="T12" fmla="*/ 365 w 373"/>
                <a:gd name="T13" fmla="*/ 224 h 345"/>
                <a:gd name="T14" fmla="*/ 372 w 373"/>
                <a:gd name="T15" fmla="*/ 189 h 345"/>
                <a:gd name="T16" fmla="*/ 372 w 373"/>
                <a:gd name="T17" fmla="*/ 155 h 345"/>
                <a:gd name="T18" fmla="*/ 365 w 373"/>
                <a:gd name="T19" fmla="*/ 121 h 345"/>
                <a:gd name="T20" fmla="*/ 350 w 373"/>
                <a:gd name="T21" fmla="*/ 90 h 345"/>
                <a:gd name="T22" fmla="*/ 330 w 373"/>
                <a:gd name="T23" fmla="*/ 63 h 345"/>
                <a:gd name="T24" fmla="*/ 304 w 373"/>
                <a:gd name="T25" fmla="*/ 39 h 345"/>
                <a:gd name="T26" fmla="*/ 274 w 373"/>
                <a:gd name="T27" fmla="*/ 21 h 345"/>
                <a:gd name="T28" fmla="*/ 241 w 373"/>
                <a:gd name="T29" fmla="*/ 8 h 345"/>
                <a:gd name="T30" fmla="*/ 204 w 373"/>
                <a:gd name="T31" fmla="*/ 1 h 345"/>
                <a:gd name="T32" fmla="*/ 166 w 373"/>
                <a:gd name="T33" fmla="*/ 1 h 345"/>
                <a:gd name="T34" fmla="*/ 130 w 373"/>
                <a:gd name="T35" fmla="*/ 8 h 345"/>
                <a:gd name="T36" fmla="*/ 97 w 373"/>
                <a:gd name="T37" fmla="*/ 21 h 345"/>
                <a:gd name="T38" fmla="*/ 67 w 373"/>
                <a:gd name="T39" fmla="*/ 39 h 345"/>
                <a:gd name="T40" fmla="*/ 43 w 373"/>
                <a:gd name="T41" fmla="*/ 63 h 345"/>
                <a:gd name="T42" fmla="*/ 22 w 373"/>
                <a:gd name="T43" fmla="*/ 90 h 345"/>
                <a:gd name="T44" fmla="*/ 8 w 373"/>
                <a:gd name="T45" fmla="*/ 121 h 345"/>
                <a:gd name="T46" fmla="*/ 1 w 373"/>
                <a:gd name="T47" fmla="*/ 155 h 345"/>
                <a:gd name="T48" fmla="*/ 1 w 373"/>
                <a:gd name="T49" fmla="*/ 189 h 345"/>
                <a:gd name="T50" fmla="*/ 8 w 373"/>
                <a:gd name="T51" fmla="*/ 224 h 345"/>
                <a:gd name="T52" fmla="*/ 22 w 373"/>
                <a:gd name="T53" fmla="*/ 255 h 345"/>
                <a:gd name="T54" fmla="*/ 43 w 373"/>
                <a:gd name="T55" fmla="*/ 281 h 345"/>
                <a:gd name="T56" fmla="*/ 67 w 373"/>
                <a:gd name="T57" fmla="*/ 306 h 345"/>
                <a:gd name="T58" fmla="*/ 97 w 373"/>
                <a:gd name="T59" fmla="*/ 324 h 345"/>
                <a:gd name="T60" fmla="*/ 130 w 373"/>
                <a:gd name="T61" fmla="*/ 337 h 345"/>
                <a:gd name="T62" fmla="*/ 166 w 373"/>
                <a:gd name="T63" fmla="*/ 344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3" h="345">
                  <a:moveTo>
                    <a:pt x="184" y="345"/>
                  </a:moveTo>
                  <a:lnTo>
                    <a:pt x="204" y="344"/>
                  </a:lnTo>
                  <a:lnTo>
                    <a:pt x="222" y="341"/>
                  </a:lnTo>
                  <a:lnTo>
                    <a:pt x="241" y="337"/>
                  </a:lnTo>
                  <a:lnTo>
                    <a:pt x="258" y="331"/>
                  </a:lnTo>
                  <a:lnTo>
                    <a:pt x="274" y="324"/>
                  </a:lnTo>
                  <a:lnTo>
                    <a:pt x="290" y="315"/>
                  </a:lnTo>
                  <a:lnTo>
                    <a:pt x="304" y="306"/>
                  </a:lnTo>
                  <a:lnTo>
                    <a:pt x="318" y="294"/>
                  </a:lnTo>
                  <a:lnTo>
                    <a:pt x="330" y="281"/>
                  </a:lnTo>
                  <a:lnTo>
                    <a:pt x="341" y="269"/>
                  </a:lnTo>
                  <a:lnTo>
                    <a:pt x="350" y="255"/>
                  </a:lnTo>
                  <a:lnTo>
                    <a:pt x="358" y="239"/>
                  </a:lnTo>
                  <a:lnTo>
                    <a:pt x="365" y="224"/>
                  </a:lnTo>
                  <a:lnTo>
                    <a:pt x="370" y="207"/>
                  </a:lnTo>
                  <a:lnTo>
                    <a:pt x="372" y="189"/>
                  </a:lnTo>
                  <a:lnTo>
                    <a:pt x="373" y="172"/>
                  </a:lnTo>
                  <a:lnTo>
                    <a:pt x="372" y="155"/>
                  </a:lnTo>
                  <a:lnTo>
                    <a:pt x="370" y="137"/>
                  </a:lnTo>
                  <a:lnTo>
                    <a:pt x="365" y="121"/>
                  </a:lnTo>
                  <a:lnTo>
                    <a:pt x="358" y="105"/>
                  </a:lnTo>
                  <a:lnTo>
                    <a:pt x="350" y="90"/>
                  </a:lnTo>
                  <a:lnTo>
                    <a:pt x="341" y="76"/>
                  </a:lnTo>
                  <a:lnTo>
                    <a:pt x="330" y="63"/>
                  </a:lnTo>
                  <a:lnTo>
                    <a:pt x="318" y="51"/>
                  </a:lnTo>
                  <a:lnTo>
                    <a:pt x="304" y="39"/>
                  </a:lnTo>
                  <a:lnTo>
                    <a:pt x="290" y="30"/>
                  </a:lnTo>
                  <a:lnTo>
                    <a:pt x="274" y="21"/>
                  </a:lnTo>
                  <a:lnTo>
                    <a:pt x="258" y="14"/>
                  </a:lnTo>
                  <a:lnTo>
                    <a:pt x="241" y="8"/>
                  </a:lnTo>
                  <a:lnTo>
                    <a:pt x="222" y="4"/>
                  </a:lnTo>
                  <a:lnTo>
                    <a:pt x="204" y="1"/>
                  </a:lnTo>
                  <a:lnTo>
                    <a:pt x="184" y="0"/>
                  </a:lnTo>
                  <a:lnTo>
                    <a:pt x="166" y="1"/>
                  </a:lnTo>
                  <a:lnTo>
                    <a:pt x="147" y="4"/>
                  </a:lnTo>
                  <a:lnTo>
                    <a:pt x="130" y="8"/>
                  </a:lnTo>
                  <a:lnTo>
                    <a:pt x="113" y="14"/>
                  </a:lnTo>
                  <a:lnTo>
                    <a:pt x="97" y="21"/>
                  </a:lnTo>
                  <a:lnTo>
                    <a:pt x="82" y="30"/>
                  </a:lnTo>
                  <a:lnTo>
                    <a:pt x="67" y="39"/>
                  </a:lnTo>
                  <a:lnTo>
                    <a:pt x="54" y="51"/>
                  </a:lnTo>
                  <a:lnTo>
                    <a:pt x="43" y="63"/>
                  </a:lnTo>
                  <a:lnTo>
                    <a:pt x="31" y="76"/>
                  </a:lnTo>
                  <a:lnTo>
                    <a:pt x="22" y="90"/>
                  </a:lnTo>
                  <a:lnTo>
                    <a:pt x="15" y="105"/>
                  </a:lnTo>
                  <a:lnTo>
                    <a:pt x="8" y="121"/>
                  </a:lnTo>
                  <a:lnTo>
                    <a:pt x="4" y="137"/>
                  </a:lnTo>
                  <a:lnTo>
                    <a:pt x="1" y="155"/>
                  </a:lnTo>
                  <a:lnTo>
                    <a:pt x="0" y="172"/>
                  </a:lnTo>
                  <a:lnTo>
                    <a:pt x="1" y="189"/>
                  </a:lnTo>
                  <a:lnTo>
                    <a:pt x="4" y="207"/>
                  </a:lnTo>
                  <a:lnTo>
                    <a:pt x="8" y="224"/>
                  </a:lnTo>
                  <a:lnTo>
                    <a:pt x="15" y="239"/>
                  </a:lnTo>
                  <a:lnTo>
                    <a:pt x="22" y="255"/>
                  </a:lnTo>
                  <a:lnTo>
                    <a:pt x="31" y="269"/>
                  </a:lnTo>
                  <a:lnTo>
                    <a:pt x="43" y="281"/>
                  </a:lnTo>
                  <a:lnTo>
                    <a:pt x="54" y="294"/>
                  </a:lnTo>
                  <a:lnTo>
                    <a:pt x="67" y="306"/>
                  </a:lnTo>
                  <a:lnTo>
                    <a:pt x="82" y="315"/>
                  </a:lnTo>
                  <a:lnTo>
                    <a:pt x="97" y="324"/>
                  </a:lnTo>
                  <a:lnTo>
                    <a:pt x="113" y="331"/>
                  </a:lnTo>
                  <a:lnTo>
                    <a:pt x="130" y="337"/>
                  </a:lnTo>
                  <a:lnTo>
                    <a:pt x="147" y="341"/>
                  </a:lnTo>
                  <a:lnTo>
                    <a:pt x="166" y="344"/>
                  </a:lnTo>
                  <a:lnTo>
                    <a:pt x="184" y="345"/>
                  </a:lnTo>
                  <a:close/>
                </a:path>
              </a:pathLst>
            </a:custGeom>
            <a:solidFill>
              <a:srgbClr val="FFEF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6223" name="Freeform 15">
              <a:extLst>
                <a:ext uri="{FF2B5EF4-FFF2-40B4-BE49-F238E27FC236}">
                  <a16:creationId xmlns:a16="http://schemas.microsoft.com/office/drawing/2014/main" id="{0C343614-1ED8-36A1-BB9B-E5E2E77927D3}"/>
                </a:ext>
              </a:extLst>
            </p:cNvPr>
            <p:cNvSpPr>
              <a:spLocks/>
            </p:cNvSpPr>
            <p:nvPr/>
          </p:nvSpPr>
          <p:spPr bwMode="auto">
            <a:xfrm>
              <a:off x="5856" y="2984"/>
              <a:ext cx="68" cy="83"/>
            </a:xfrm>
            <a:custGeom>
              <a:avLst/>
              <a:gdLst>
                <a:gd name="T0" fmla="*/ 0 w 137"/>
                <a:gd name="T1" fmla="*/ 0 h 166"/>
                <a:gd name="T2" fmla="*/ 7 w 137"/>
                <a:gd name="T3" fmla="*/ 1 h 166"/>
                <a:gd name="T4" fmla="*/ 25 w 137"/>
                <a:gd name="T5" fmla="*/ 4 h 166"/>
                <a:gd name="T6" fmla="*/ 50 w 137"/>
                <a:gd name="T7" fmla="*/ 11 h 166"/>
                <a:gd name="T8" fmla="*/ 78 w 137"/>
                <a:gd name="T9" fmla="*/ 24 h 166"/>
                <a:gd name="T10" fmla="*/ 105 w 137"/>
                <a:gd name="T11" fmla="*/ 44 h 166"/>
                <a:gd name="T12" fmla="*/ 126 w 137"/>
                <a:gd name="T13" fmla="*/ 74 h 166"/>
                <a:gd name="T14" fmla="*/ 137 w 137"/>
                <a:gd name="T15" fmla="*/ 113 h 166"/>
                <a:gd name="T16" fmla="*/ 135 w 137"/>
                <a:gd name="T17" fmla="*/ 166 h 166"/>
                <a:gd name="T18" fmla="*/ 132 w 137"/>
                <a:gd name="T19" fmla="*/ 159 h 166"/>
                <a:gd name="T20" fmla="*/ 123 w 137"/>
                <a:gd name="T21" fmla="*/ 142 h 166"/>
                <a:gd name="T22" fmla="*/ 111 w 137"/>
                <a:gd name="T23" fmla="*/ 117 h 166"/>
                <a:gd name="T24" fmla="*/ 94 w 137"/>
                <a:gd name="T25" fmla="*/ 88 h 166"/>
                <a:gd name="T26" fmla="*/ 74 w 137"/>
                <a:gd name="T27" fmla="*/ 58 h 166"/>
                <a:gd name="T28" fmla="*/ 51 w 137"/>
                <a:gd name="T29" fmla="*/ 31 h 166"/>
                <a:gd name="T30" fmla="*/ 27 w 137"/>
                <a:gd name="T31" fmla="*/ 11 h 166"/>
                <a:gd name="T32" fmla="*/ 0 w 137"/>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7" h="166">
                  <a:moveTo>
                    <a:pt x="0" y="0"/>
                  </a:moveTo>
                  <a:lnTo>
                    <a:pt x="7" y="1"/>
                  </a:lnTo>
                  <a:lnTo>
                    <a:pt x="25" y="4"/>
                  </a:lnTo>
                  <a:lnTo>
                    <a:pt x="50" y="11"/>
                  </a:lnTo>
                  <a:lnTo>
                    <a:pt x="78" y="24"/>
                  </a:lnTo>
                  <a:lnTo>
                    <a:pt x="105" y="44"/>
                  </a:lnTo>
                  <a:lnTo>
                    <a:pt x="126" y="74"/>
                  </a:lnTo>
                  <a:lnTo>
                    <a:pt x="137" y="113"/>
                  </a:lnTo>
                  <a:lnTo>
                    <a:pt x="135" y="166"/>
                  </a:lnTo>
                  <a:lnTo>
                    <a:pt x="132" y="159"/>
                  </a:lnTo>
                  <a:lnTo>
                    <a:pt x="123" y="142"/>
                  </a:lnTo>
                  <a:lnTo>
                    <a:pt x="111" y="117"/>
                  </a:lnTo>
                  <a:lnTo>
                    <a:pt x="94" y="88"/>
                  </a:lnTo>
                  <a:lnTo>
                    <a:pt x="74" y="58"/>
                  </a:lnTo>
                  <a:lnTo>
                    <a:pt x="51" y="31"/>
                  </a:lnTo>
                  <a:lnTo>
                    <a:pt x="27" y="11"/>
                  </a:lnTo>
                  <a:lnTo>
                    <a:pt x="0" y="0"/>
                  </a:lnTo>
                  <a:close/>
                </a:path>
              </a:pathLst>
            </a:custGeom>
            <a:solidFill>
              <a:srgbClr val="A5FF2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6224" name="Freeform 16">
              <a:extLst>
                <a:ext uri="{FF2B5EF4-FFF2-40B4-BE49-F238E27FC236}">
                  <a16:creationId xmlns:a16="http://schemas.microsoft.com/office/drawing/2014/main" id="{4AAC895A-7DF2-46DA-6D68-E3D7E0B9B091}"/>
                </a:ext>
              </a:extLst>
            </p:cNvPr>
            <p:cNvSpPr>
              <a:spLocks/>
            </p:cNvSpPr>
            <p:nvPr/>
          </p:nvSpPr>
          <p:spPr bwMode="auto">
            <a:xfrm>
              <a:off x="5856" y="2769"/>
              <a:ext cx="68" cy="84"/>
            </a:xfrm>
            <a:custGeom>
              <a:avLst/>
              <a:gdLst>
                <a:gd name="T0" fmla="*/ 0 w 137"/>
                <a:gd name="T1" fmla="*/ 0 h 169"/>
                <a:gd name="T2" fmla="*/ 7 w 137"/>
                <a:gd name="T3" fmla="*/ 1 h 169"/>
                <a:gd name="T4" fmla="*/ 25 w 137"/>
                <a:gd name="T5" fmla="*/ 4 h 169"/>
                <a:gd name="T6" fmla="*/ 50 w 137"/>
                <a:gd name="T7" fmla="*/ 12 h 169"/>
                <a:gd name="T8" fmla="*/ 78 w 137"/>
                <a:gd name="T9" fmla="*/ 25 h 169"/>
                <a:gd name="T10" fmla="*/ 105 w 137"/>
                <a:gd name="T11" fmla="*/ 45 h 169"/>
                <a:gd name="T12" fmla="*/ 126 w 137"/>
                <a:gd name="T13" fmla="*/ 75 h 169"/>
                <a:gd name="T14" fmla="*/ 137 w 137"/>
                <a:gd name="T15" fmla="*/ 116 h 169"/>
                <a:gd name="T16" fmla="*/ 135 w 137"/>
                <a:gd name="T17" fmla="*/ 169 h 169"/>
                <a:gd name="T18" fmla="*/ 132 w 137"/>
                <a:gd name="T19" fmla="*/ 162 h 169"/>
                <a:gd name="T20" fmla="*/ 123 w 137"/>
                <a:gd name="T21" fmla="*/ 144 h 169"/>
                <a:gd name="T22" fmla="*/ 111 w 137"/>
                <a:gd name="T23" fmla="*/ 118 h 169"/>
                <a:gd name="T24" fmla="*/ 94 w 137"/>
                <a:gd name="T25" fmla="*/ 89 h 169"/>
                <a:gd name="T26" fmla="*/ 74 w 137"/>
                <a:gd name="T27" fmla="*/ 59 h 169"/>
                <a:gd name="T28" fmla="*/ 51 w 137"/>
                <a:gd name="T29" fmla="*/ 31 h 169"/>
                <a:gd name="T30" fmla="*/ 27 w 137"/>
                <a:gd name="T31" fmla="*/ 11 h 169"/>
                <a:gd name="T32" fmla="*/ 0 w 137"/>
                <a:gd name="T3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7" h="169">
                  <a:moveTo>
                    <a:pt x="0" y="0"/>
                  </a:moveTo>
                  <a:lnTo>
                    <a:pt x="7" y="1"/>
                  </a:lnTo>
                  <a:lnTo>
                    <a:pt x="25" y="4"/>
                  </a:lnTo>
                  <a:lnTo>
                    <a:pt x="50" y="12"/>
                  </a:lnTo>
                  <a:lnTo>
                    <a:pt x="78" y="25"/>
                  </a:lnTo>
                  <a:lnTo>
                    <a:pt x="105" y="45"/>
                  </a:lnTo>
                  <a:lnTo>
                    <a:pt x="126" y="75"/>
                  </a:lnTo>
                  <a:lnTo>
                    <a:pt x="137" y="116"/>
                  </a:lnTo>
                  <a:lnTo>
                    <a:pt x="135" y="169"/>
                  </a:lnTo>
                  <a:lnTo>
                    <a:pt x="132" y="162"/>
                  </a:lnTo>
                  <a:lnTo>
                    <a:pt x="123" y="144"/>
                  </a:lnTo>
                  <a:lnTo>
                    <a:pt x="111" y="118"/>
                  </a:lnTo>
                  <a:lnTo>
                    <a:pt x="94" y="89"/>
                  </a:lnTo>
                  <a:lnTo>
                    <a:pt x="74" y="59"/>
                  </a:lnTo>
                  <a:lnTo>
                    <a:pt x="51" y="31"/>
                  </a:lnTo>
                  <a:lnTo>
                    <a:pt x="27" y="11"/>
                  </a:lnTo>
                  <a:lnTo>
                    <a:pt x="0" y="0"/>
                  </a:lnTo>
                  <a:close/>
                </a:path>
              </a:pathLst>
            </a:custGeom>
            <a:solidFill>
              <a:srgbClr val="FFFF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6225" name="Freeform 17">
              <a:extLst>
                <a:ext uri="{FF2B5EF4-FFF2-40B4-BE49-F238E27FC236}">
                  <a16:creationId xmlns:a16="http://schemas.microsoft.com/office/drawing/2014/main" id="{38036634-E6C4-F2ED-B8EE-57449399C55A}"/>
                </a:ext>
              </a:extLst>
            </p:cNvPr>
            <p:cNvSpPr>
              <a:spLocks/>
            </p:cNvSpPr>
            <p:nvPr/>
          </p:nvSpPr>
          <p:spPr bwMode="auto">
            <a:xfrm>
              <a:off x="5856" y="2556"/>
              <a:ext cx="70" cy="84"/>
            </a:xfrm>
            <a:custGeom>
              <a:avLst/>
              <a:gdLst>
                <a:gd name="T0" fmla="*/ 0 w 141"/>
                <a:gd name="T1" fmla="*/ 0 h 167"/>
                <a:gd name="T2" fmla="*/ 7 w 141"/>
                <a:gd name="T3" fmla="*/ 1 h 167"/>
                <a:gd name="T4" fmla="*/ 26 w 141"/>
                <a:gd name="T5" fmla="*/ 4 h 167"/>
                <a:gd name="T6" fmla="*/ 51 w 141"/>
                <a:gd name="T7" fmla="*/ 10 h 167"/>
                <a:gd name="T8" fmla="*/ 80 w 141"/>
                <a:gd name="T9" fmla="*/ 24 h 167"/>
                <a:gd name="T10" fmla="*/ 106 w 141"/>
                <a:gd name="T11" fmla="*/ 44 h 167"/>
                <a:gd name="T12" fmla="*/ 128 w 141"/>
                <a:gd name="T13" fmla="*/ 74 h 167"/>
                <a:gd name="T14" fmla="*/ 141 w 141"/>
                <a:gd name="T15" fmla="*/ 114 h 167"/>
                <a:gd name="T16" fmla="*/ 140 w 141"/>
                <a:gd name="T17" fmla="*/ 167 h 167"/>
                <a:gd name="T18" fmla="*/ 137 w 141"/>
                <a:gd name="T19" fmla="*/ 160 h 167"/>
                <a:gd name="T20" fmla="*/ 129 w 141"/>
                <a:gd name="T21" fmla="*/ 143 h 167"/>
                <a:gd name="T22" fmla="*/ 115 w 141"/>
                <a:gd name="T23" fmla="*/ 118 h 167"/>
                <a:gd name="T24" fmla="*/ 99 w 141"/>
                <a:gd name="T25" fmla="*/ 88 h 167"/>
                <a:gd name="T26" fmla="*/ 79 w 141"/>
                <a:gd name="T27" fmla="*/ 58 h 167"/>
                <a:gd name="T28" fmla="*/ 54 w 141"/>
                <a:gd name="T29" fmla="*/ 31 h 167"/>
                <a:gd name="T30" fmla="*/ 28 w 141"/>
                <a:gd name="T31" fmla="*/ 10 h 167"/>
                <a:gd name="T32" fmla="*/ 0 w 141"/>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1" h="167">
                  <a:moveTo>
                    <a:pt x="0" y="0"/>
                  </a:moveTo>
                  <a:lnTo>
                    <a:pt x="7" y="1"/>
                  </a:lnTo>
                  <a:lnTo>
                    <a:pt x="26" y="4"/>
                  </a:lnTo>
                  <a:lnTo>
                    <a:pt x="51" y="10"/>
                  </a:lnTo>
                  <a:lnTo>
                    <a:pt x="80" y="24"/>
                  </a:lnTo>
                  <a:lnTo>
                    <a:pt x="106" y="44"/>
                  </a:lnTo>
                  <a:lnTo>
                    <a:pt x="128" y="74"/>
                  </a:lnTo>
                  <a:lnTo>
                    <a:pt x="141" y="114"/>
                  </a:lnTo>
                  <a:lnTo>
                    <a:pt x="140" y="167"/>
                  </a:lnTo>
                  <a:lnTo>
                    <a:pt x="137" y="160"/>
                  </a:lnTo>
                  <a:lnTo>
                    <a:pt x="129" y="143"/>
                  </a:lnTo>
                  <a:lnTo>
                    <a:pt x="115" y="118"/>
                  </a:lnTo>
                  <a:lnTo>
                    <a:pt x="99" y="88"/>
                  </a:lnTo>
                  <a:lnTo>
                    <a:pt x="79" y="58"/>
                  </a:lnTo>
                  <a:lnTo>
                    <a:pt x="54" y="31"/>
                  </a:lnTo>
                  <a:lnTo>
                    <a:pt x="28" y="10"/>
                  </a:lnTo>
                  <a:lnTo>
                    <a:pt x="0" y="0"/>
                  </a:lnTo>
                  <a:close/>
                </a:path>
              </a:pathLst>
            </a:custGeom>
            <a:solidFill>
              <a:srgbClr val="FF543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6226" name="Freeform 18">
              <a:extLst>
                <a:ext uri="{FF2B5EF4-FFF2-40B4-BE49-F238E27FC236}">
                  <a16:creationId xmlns:a16="http://schemas.microsoft.com/office/drawing/2014/main" id="{E57C8A8E-4409-84FB-40BC-47D56C8FB36D}"/>
                </a:ext>
              </a:extLst>
            </p:cNvPr>
            <p:cNvSpPr>
              <a:spLocks/>
            </p:cNvSpPr>
            <p:nvPr/>
          </p:nvSpPr>
          <p:spPr bwMode="auto">
            <a:xfrm>
              <a:off x="5755" y="2726"/>
              <a:ext cx="200" cy="82"/>
            </a:xfrm>
            <a:custGeom>
              <a:avLst/>
              <a:gdLst>
                <a:gd name="T0" fmla="*/ 0 w 398"/>
                <a:gd name="T1" fmla="*/ 163 h 164"/>
                <a:gd name="T2" fmla="*/ 4 w 398"/>
                <a:gd name="T3" fmla="*/ 163 h 164"/>
                <a:gd name="T4" fmla="*/ 17 w 398"/>
                <a:gd name="T5" fmla="*/ 164 h 164"/>
                <a:gd name="T6" fmla="*/ 37 w 398"/>
                <a:gd name="T7" fmla="*/ 164 h 164"/>
                <a:gd name="T8" fmla="*/ 61 w 398"/>
                <a:gd name="T9" fmla="*/ 161 h 164"/>
                <a:gd name="T10" fmla="*/ 87 w 398"/>
                <a:gd name="T11" fmla="*/ 157 h 164"/>
                <a:gd name="T12" fmla="*/ 116 w 398"/>
                <a:gd name="T13" fmla="*/ 146 h 164"/>
                <a:gd name="T14" fmla="*/ 145 w 398"/>
                <a:gd name="T15" fmla="*/ 131 h 164"/>
                <a:gd name="T16" fmla="*/ 171 w 398"/>
                <a:gd name="T17" fmla="*/ 108 h 164"/>
                <a:gd name="T18" fmla="*/ 172 w 398"/>
                <a:gd name="T19" fmla="*/ 107 h 164"/>
                <a:gd name="T20" fmla="*/ 177 w 398"/>
                <a:gd name="T21" fmla="*/ 103 h 164"/>
                <a:gd name="T22" fmla="*/ 184 w 398"/>
                <a:gd name="T23" fmla="*/ 96 h 164"/>
                <a:gd name="T24" fmla="*/ 192 w 398"/>
                <a:gd name="T25" fmla="*/ 88 h 164"/>
                <a:gd name="T26" fmla="*/ 204 w 398"/>
                <a:gd name="T27" fmla="*/ 77 h 164"/>
                <a:gd name="T28" fmla="*/ 216 w 398"/>
                <a:gd name="T29" fmla="*/ 67 h 164"/>
                <a:gd name="T30" fmla="*/ 231 w 398"/>
                <a:gd name="T31" fmla="*/ 55 h 164"/>
                <a:gd name="T32" fmla="*/ 247 w 398"/>
                <a:gd name="T33" fmla="*/ 45 h 164"/>
                <a:gd name="T34" fmla="*/ 263 w 398"/>
                <a:gd name="T35" fmla="*/ 36 h 164"/>
                <a:gd name="T36" fmla="*/ 282 w 398"/>
                <a:gd name="T37" fmla="*/ 27 h 164"/>
                <a:gd name="T38" fmla="*/ 300 w 398"/>
                <a:gd name="T39" fmla="*/ 20 h 164"/>
                <a:gd name="T40" fmla="*/ 320 w 398"/>
                <a:gd name="T41" fmla="*/ 15 h 164"/>
                <a:gd name="T42" fmla="*/ 339 w 398"/>
                <a:gd name="T43" fmla="*/ 13 h 164"/>
                <a:gd name="T44" fmla="*/ 359 w 398"/>
                <a:gd name="T45" fmla="*/ 14 h 164"/>
                <a:gd name="T46" fmla="*/ 379 w 398"/>
                <a:gd name="T47" fmla="*/ 20 h 164"/>
                <a:gd name="T48" fmla="*/ 398 w 398"/>
                <a:gd name="T49" fmla="*/ 29 h 164"/>
                <a:gd name="T50" fmla="*/ 396 w 398"/>
                <a:gd name="T51" fmla="*/ 29 h 164"/>
                <a:gd name="T52" fmla="*/ 391 w 398"/>
                <a:gd name="T53" fmla="*/ 27 h 164"/>
                <a:gd name="T54" fmla="*/ 383 w 398"/>
                <a:gd name="T55" fmla="*/ 25 h 164"/>
                <a:gd name="T56" fmla="*/ 372 w 398"/>
                <a:gd name="T57" fmla="*/ 22 h 164"/>
                <a:gd name="T58" fmla="*/ 359 w 398"/>
                <a:gd name="T59" fmla="*/ 20 h 164"/>
                <a:gd name="T60" fmla="*/ 343 w 398"/>
                <a:gd name="T61" fmla="*/ 16 h 164"/>
                <a:gd name="T62" fmla="*/ 326 w 398"/>
                <a:gd name="T63" fmla="*/ 13 h 164"/>
                <a:gd name="T64" fmla="*/ 307 w 398"/>
                <a:gd name="T65" fmla="*/ 9 h 164"/>
                <a:gd name="T66" fmla="*/ 289 w 398"/>
                <a:gd name="T67" fmla="*/ 6 h 164"/>
                <a:gd name="T68" fmla="*/ 268 w 398"/>
                <a:gd name="T69" fmla="*/ 3 h 164"/>
                <a:gd name="T70" fmla="*/ 248 w 398"/>
                <a:gd name="T71" fmla="*/ 1 h 164"/>
                <a:gd name="T72" fmla="*/ 228 w 398"/>
                <a:gd name="T73" fmla="*/ 0 h 164"/>
                <a:gd name="T74" fmla="*/ 208 w 398"/>
                <a:gd name="T75" fmla="*/ 0 h 164"/>
                <a:gd name="T76" fmla="*/ 189 w 398"/>
                <a:gd name="T77" fmla="*/ 0 h 164"/>
                <a:gd name="T78" fmla="*/ 170 w 398"/>
                <a:gd name="T79" fmla="*/ 2 h 164"/>
                <a:gd name="T80" fmla="*/ 154 w 398"/>
                <a:gd name="T81" fmla="*/ 6 h 164"/>
                <a:gd name="T82" fmla="*/ 147 w 398"/>
                <a:gd name="T83" fmla="*/ 6 h 164"/>
                <a:gd name="T84" fmla="*/ 130 w 398"/>
                <a:gd name="T85" fmla="*/ 9 h 164"/>
                <a:gd name="T86" fmla="*/ 105 w 398"/>
                <a:gd name="T87" fmla="*/ 15 h 164"/>
                <a:gd name="T88" fmla="*/ 76 w 398"/>
                <a:gd name="T89" fmla="*/ 28 h 164"/>
                <a:gd name="T90" fmla="*/ 48 w 398"/>
                <a:gd name="T91" fmla="*/ 46 h 164"/>
                <a:gd name="T92" fmla="*/ 23 w 398"/>
                <a:gd name="T93" fmla="*/ 74 h 164"/>
                <a:gd name="T94" fmla="*/ 6 w 398"/>
                <a:gd name="T95" fmla="*/ 113 h 164"/>
                <a:gd name="T96" fmla="*/ 0 w 398"/>
                <a:gd name="T97" fmla="*/ 16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8" h="164">
                  <a:moveTo>
                    <a:pt x="0" y="163"/>
                  </a:moveTo>
                  <a:lnTo>
                    <a:pt x="4" y="163"/>
                  </a:lnTo>
                  <a:lnTo>
                    <a:pt x="17" y="164"/>
                  </a:lnTo>
                  <a:lnTo>
                    <a:pt x="37" y="164"/>
                  </a:lnTo>
                  <a:lnTo>
                    <a:pt x="61" y="161"/>
                  </a:lnTo>
                  <a:lnTo>
                    <a:pt x="87" y="157"/>
                  </a:lnTo>
                  <a:lnTo>
                    <a:pt x="116" y="146"/>
                  </a:lnTo>
                  <a:lnTo>
                    <a:pt x="145" y="131"/>
                  </a:lnTo>
                  <a:lnTo>
                    <a:pt x="171" y="108"/>
                  </a:lnTo>
                  <a:lnTo>
                    <a:pt x="172" y="107"/>
                  </a:lnTo>
                  <a:lnTo>
                    <a:pt x="177" y="103"/>
                  </a:lnTo>
                  <a:lnTo>
                    <a:pt x="184" y="96"/>
                  </a:lnTo>
                  <a:lnTo>
                    <a:pt x="192" y="88"/>
                  </a:lnTo>
                  <a:lnTo>
                    <a:pt x="204" y="77"/>
                  </a:lnTo>
                  <a:lnTo>
                    <a:pt x="216" y="67"/>
                  </a:lnTo>
                  <a:lnTo>
                    <a:pt x="231" y="55"/>
                  </a:lnTo>
                  <a:lnTo>
                    <a:pt x="247" y="45"/>
                  </a:lnTo>
                  <a:lnTo>
                    <a:pt x="263" y="36"/>
                  </a:lnTo>
                  <a:lnTo>
                    <a:pt x="282" y="27"/>
                  </a:lnTo>
                  <a:lnTo>
                    <a:pt x="300" y="20"/>
                  </a:lnTo>
                  <a:lnTo>
                    <a:pt x="320" y="15"/>
                  </a:lnTo>
                  <a:lnTo>
                    <a:pt x="339" y="13"/>
                  </a:lnTo>
                  <a:lnTo>
                    <a:pt x="359" y="14"/>
                  </a:lnTo>
                  <a:lnTo>
                    <a:pt x="379" y="20"/>
                  </a:lnTo>
                  <a:lnTo>
                    <a:pt x="398" y="29"/>
                  </a:lnTo>
                  <a:lnTo>
                    <a:pt x="396" y="29"/>
                  </a:lnTo>
                  <a:lnTo>
                    <a:pt x="391" y="27"/>
                  </a:lnTo>
                  <a:lnTo>
                    <a:pt x="383" y="25"/>
                  </a:lnTo>
                  <a:lnTo>
                    <a:pt x="372" y="22"/>
                  </a:lnTo>
                  <a:lnTo>
                    <a:pt x="359" y="20"/>
                  </a:lnTo>
                  <a:lnTo>
                    <a:pt x="343" y="16"/>
                  </a:lnTo>
                  <a:lnTo>
                    <a:pt x="326" y="13"/>
                  </a:lnTo>
                  <a:lnTo>
                    <a:pt x="307" y="9"/>
                  </a:lnTo>
                  <a:lnTo>
                    <a:pt x="289" y="6"/>
                  </a:lnTo>
                  <a:lnTo>
                    <a:pt x="268" y="3"/>
                  </a:lnTo>
                  <a:lnTo>
                    <a:pt x="248" y="1"/>
                  </a:lnTo>
                  <a:lnTo>
                    <a:pt x="228" y="0"/>
                  </a:lnTo>
                  <a:lnTo>
                    <a:pt x="208" y="0"/>
                  </a:lnTo>
                  <a:lnTo>
                    <a:pt x="189" y="0"/>
                  </a:lnTo>
                  <a:lnTo>
                    <a:pt x="170" y="2"/>
                  </a:lnTo>
                  <a:lnTo>
                    <a:pt x="154" y="6"/>
                  </a:lnTo>
                  <a:lnTo>
                    <a:pt x="147" y="6"/>
                  </a:lnTo>
                  <a:lnTo>
                    <a:pt x="130" y="9"/>
                  </a:lnTo>
                  <a:lnTo>
                    <a:pt x="105" y="15"/>
                  </a:lnTo>
                  <a:lnTo>
                    <a:pt x="76" y="28"/>
                  </a:lnTo>
                  <a:lnTo>
                    <a:pt x="48" y="46"/>
                  </a:lnTo>
                  <a:lnTo>
                    <a:pt x="23" y="74"/>
                  </a:lnTo>
                  <a:lnTo>
                    <a:pt x="6" y="113"/>
                  </a:lnTo>
                  <a:lnTo>
                    <a:pt x="0" y="163"/>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6227" name="Freeform 19">
              <a:extLst>
                <a:ext uri="{FF2B5EF4-FFF2-40B4-BE49-F238E27FC236}">
                  <a16:creationId xmlns:a16="http://schemas.microsoft.com/office/drawing/2014/main" id="{238CDF20-9CAC-C4ED-2B84-E1D7DDBF3B58}"/>
                </a:ext>
              </a:extLst>
            </p:cNvPr>
            <p:cNvSpPr>
              <a:spLocks/>
            </p:cNvSpPr>
            <p:nvPr/>
          </p:nvSpPr>
          <p:spPr bwMode="auto">
            <a:xfrm>
              <a:off x="5770" y="2735"/>
              <a:ext cx="132" cy="37"/>
            </a:xfrm>
            <a:custGeom>
              <a:avLst/>
              <a:gdLst>
                <a:gd name="T0" fmla="*/ 0 w 263"/>
                <a:gd name="T1" fmla="*/ 48 h 75"/>
                <a:gd name="T2" fmla="*/ 146 w 263"/>
                <a:gd name="T3" fmla="*/ 75 h 75"/>
                <a:gd name="T4" fmla="*/ 263 w 263"/>
                <a:gd name="T5" fmla="*/ 3 h 75"/>
                <a:gd name="T6" fmla="*/ 261 w 263"/>
                <a:gd name="T7" fmla="*/ 3 h 75"/>
                <a:gd name="T8" fmla="*/ 253 w 263"/>
                <a:gd name="T9" fmla="*/ 1 h 75"/>
                <a:gd name="T10" fmla="*/ 241 w 263"/>
                <a:gd name="T11" fmla="*/ 1 h 75"/>
                <a:gd name="T12" fmla="*/ 226 w 263"/>
                <a:gd name="T13" fmla="*/ 0 h 75"/>
                <a:gd name="T14" fmla="*/ 208 w 263"/>
                <a:gd name="T15" fmla="*/ 0 h 75"/>
                <a:gd name="T16" fmla="*/ 187 w 263"/>
                <a:gd name="T17" fmla="*/ 0 h 75"/>
                <a:gd name="T18" fmla="*/ 165 w 263"/>
                <a:gd name="T19" fmla="*/ 0 h 75"/>
                <a:gd name="T20" fmla="*/ 142 w 263"/>
                <a:gd name="T21" fmla="*/ 1 h 75"/>
                <a:gd name="T22" fmla="*/ 118 w 263"/>
                <a:gd name="T23" fmla="*/ 3 h 75"/>
                <a:gd name="T24" fmla="*/ 95 w 263"/>
                <a:gd name="T25" fmla="*/ 5 h 75"/>
                <a:gd name="T26" fmla="*/ 73 w 263"/>
                <a:gd name="T27" fmla="*/ 10 h 75"/>
                <a:gd name="T28" fmla="*/ 53 w 263"/>
                <a:gd name="T29" fmla="*/ 14 h 75"/>
                <a:gd name="T30" fmla="*/ 34 w 263"/>
                <a:gd name="T31" fmla="*/ 20 h 75"/>
                <a:gd name="T32" fmla="*/ 19 w 263"/>
                <a:gd name="T33" fmla="*/ 28 h 75"/>
                <a:gd name="T34" fmla="*/ 8 w 263"/>
                <a:gd name="T35" fmla="*/ 36 h 75"/>
                <a:gd name="T36" fmla="*/ 0 w 263"/>
                <a:gd name="T37" fmla="*/ 4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3" h="75">
                  <a:moveTo>
                    <a:pt x="0" y="48"/>
                  </a:moveTo>
                  <a:lnTo>
                    <a:pt x="146" y="75"/>
                  </a:lnTo>
                  <a:lnTo>
                    <a:pt x="263" y="3"/>
                  </a:lnTo>
                  <a:lnTo>
                    <a:pt x="261" y="3"/>
                  </a:lnTo>
                  <a:lnTo>
                    <a:pt x="253" y="1"/>
                  </a:lnTo>
                  <a:lnTo>
                    <a:pt x="241" y="1"/>
                  </a:lnTo>
                  <a:lnTo>
                    <a:pt x="226" y="0"/>
                  </a:lnTo>
                  <a:lnTo>
                    <a:pt x="208" y="0"/>
                  </a:lnTo>
                  <a:lnTo>
                    <a:pt x="187" y="0"/>
                  </a:lnTo>
                  <a:lnTo>
                    <a:pt x="165" y="0"/>
                  </a:lnTo>
                  <a:lnTo>
                    <a:pt x="142" y="1"/>
                  </a:lnTo>
                  <a:lnTo>
                    <a:pt x="118" y="3"/>
                  </a:lnTo>
                  <a:lnTo>
                    <a:pt x="95" y="5"/>
                  </a:lnTo>
                  <a:lnTo>
                    <a:pt x="73" y="10"/>
                  </a:lnTo>
                  <a:lnTo>
                    <a:pt x="53" y="14"/>
                  </a:lnTo>
                  <a:lnTo>
                    <a:pt x="34" y="20"/>
                  </a:lnTo>
                  <a:lnTo>
                    <a:pt x="19" y="28"/>
                  </a:lnTo>
                  <a:lnTo>
                    <a:pt x="8" y="36"/>
                  </a:lnTo>
                  <a:lnTo>
                    <a:pt x="0" y="48"/>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6228" name="Freeform 20">
              <a:extLst>
                <a:ext uri="{FF2B5EF4-FFF2-40B4-BE49-F238E27FC236}">
                  <a16:creationId xmlns:a16="http://schemas.microsoft.com/office/drawing/2014/main" id="{D64657A2-3AAA-B9B8-4605-63F58BE4F113}"/>
                </a:ext>
              </a:extLst>
            </p:cNvPr>
            <p:cNvSpPr>
              <a:spLocks/>
            </p:cNvSpPr>
            <p:nvPr/>
          </p:nvSpPr>
          <p:spPr bwMode="auto">
            <a:xfrm>
              <a:off x="5754" y="2731"/>
              <a:ext cx="220" cy="84"/>
            </a:xfrm>
            <a:custGeom>
              <a:avLst/>
              <a:gdLst>
                <a:gd name="T0" fmla="*/ 0 w 439"/>
                <a:gd name="T1" fmla="*/ 158 h 169"/>
                <a:gd name="T2" fmla="*/ 1 w 439"/>
                <a:gd name="T3" fmla="*/ 158 h 169"/>
                <a:gd name="T4" fmla="*/ 4 w 439"/>
                <a:gd name="T5" fmla="*/ 160 h 169"/>
                <a:gd name="T6" fmla="*/ 10 w 439"/>
                <a:gd name="T7" fmla="*/ 162 h 169"/>
                <a:gd name="T8" fmla="*/ 18 w 439"/>
                <a:gd name="T9" fmla="*/ 164 h 169"/>
                <a:gd name="T10" fmla="*/ 27 w 439"/>
                <a:gd name="T11" fmla="*/ 166 h 169"/>
                <a:gd name="T12" fmla="*/ 39 w 439"/>
                <a:gd name="T13" fmla="*/ 167 h 169"/>
                <a:gd name="T14" fmla="*/ 51 w 439"/>
                <a:gd name="T15" fmla="*/ 169 h 169"/>
                <a:gd name="T16" fmla="*/ 65 w 439"/>
                <a:gd name="T17" fmla="*/ 167 h 169"/>
                <a:gd name="T18" fmla="*/ 80 w 439"/>
                <a:gd name="T19" fmla="*/ 166 h 169"/>
                <a:gd name="T20" fmla="*/ 96 w 439"/>
                <a:gd name="T21" fmla="*/ 163 h 169"/>
                <a:gd name="T22" fmla="*/ 112 w 439"/>
                <a:gd name="T23" fmla="*/ 157 h 169"/>
                <a:gd name="T24" fmla="*/ 130 w 439"/>
                <a:gd name="T25" fmla="*/ 149 h 169"/>
                <a:gd name="T26" fmla="*/ 148 w 439"/>
                <a:gd name="T27" fmla="*/ 137 h 169"/>
                <a:gd name="T28" fmla="*/ 166 w 439"/>
                <a:gd name="T29" fmla="*/ 124 h 169"/>
                <a:gd name="T30" fmla="*/ 185 w 439"/>
                <a:gd name="T31" fmla="*/ 106 h 169"/>
                <a:gd name="T32" fmla="*/ 203 w 439"/>
                <a:gd name="T33" fmla="*/ 84 h 169"/>
                <a:gd name="T34" fmla="*/ 206 w 439"/>
                <a:gd name="T35" fmla="*/ 83 h 169"/>
                <a:gd name="T36" fmla="*/ 210 w 439"/>
                <a:gd name="T37" fmla="*/ 77 h 169"/>
                <a:gd name="T38" fmla="*/ 219 w 439"/>
                <a:gd name="T39" fmla="*/ 71 h 169"/>
                <a:gd name="T40" fmla="*/ 231 w 439"/>
                <a:gd name="T41" fmla="*/ 62 h 169"/>
                <a:gd name="T42" fmla="*/ 245 w 439"/>
                <a:gd name="T43" fmla="*/ 53 h 169"/>
                <a:gd name="T44" fmla="*/ 261 w 439"/>
                <a:gd name="T45" fmla="*/ 43 h 169"/>
                <a:gd name="T46" fmla="*/ 278 w 439"/>
                <a:gd name="T47" fmla="*/ 34 h 169"/>
                <a:gd name="T48" fmla="*/ 296 w 439"/>
                <a:gd name="T49" fmla="*/ 26 h 169"/>
                <a:gd name="T50" fmla="*/ 316 w 439"/>
                <a:gd name="T51" fmla="*/ 20 h 169"/>
                <a:gd name="T52" fmla="*/ 336 w 439"/>
                <a:gd name="T53" fmla="*/ 15 h 169"/>
                <a:gd name="T54" fmla="*/ 355 w 439"/>
                <a:gd name="T55" fmla="*/ 15 h 169"/>
                <a:gd name="T56" fmla="*/ 375 w 439"/>
                <a:gd name="T57" fmla="*/ 19 h 169"/>
                <a:gd name="T58" fmla="*/ 393 w 439"/>
                <a:gd name="T59" fmla="*/ 26 h 169"/>
                <a:gd name="T60" fmla="*/ 410 w 439"/>
                <a:gd name="T61" fmla="*/ 39 h 169"/>
                <a:gd name="T62" fmla="*/ 425 w 439"/>
                <a:gd name="T63" fmla="*/ 59 h 169"/>
                <a:gd name="T64" fmla="*/ 439 w 439"/>
                <a:gd name="T65" fmla="*/ 84 h 169"/>
                <a:gd name="T66" fmla="*/ 439 w 439"/>
                <a:gd name="T67" fmla="*/ 82 h 169"/>
                <a:gd name="T68" fmla="*/ 437 w 439"/>
                <a:gd name="T69" fmla="*/ 76 h 169"/>
                <a:gd name="T70" fmla="*/ 433 w 439"/>
                <a:gd name="T71" fmla="*/ 68 h 169"/>
                <a:gd name="T72" fmla="*/ 429 w 439"/>
                <a:gd name="T73" fmla="*/ 58 h 169"/>
                <a:gd name="T74" fmla="*/ 423 w 439"/>
                <a:gd name="T75" fmla="*/ 46 h 169"/>
                <a:gd name="T76" fmla="*/ 414 w 439"/>
                <a:gd name="T77" fmla="*/ 35 h 169"/>
                <a:gd name="T78" fmla="*/ 404 w 439"/>
                <a:gd name="T79" fmla="*/ 23 h 169"/>
                <a:gd name="T80" fmla="*/ 391 w 439"/>
                <a:gd name="T81" fmla="*/ 14 h 169"/>
                <a:gd name="T82" fmla="*/ 375 w 439"/>
                <a:gd name="T83" fmla="*/ 6 h 169"/>
                <a:gd name="T84" fmla="*/ 356 w 439"/>
                <a:gd name="T85" fmla="*/ 1 h 169"/>
                <a:gd name="T86" fmla="*/ 336 w 439"/>
                <a:gd name="T87" fmla="*/ 0 h 169"/>
                <a:gd name="T88" fmla="*/ 310 w 439"/>
                <a:gd name="T89" fmla="*/ 5 h 169"/>
                <a:gd name="T90" fmla="*/ 283 w 439"/>
                <a:gd name="T91" fmla="*/ 14 h 169"/>
                <a:gd name="T92" fmla="*/ 252 w 439"/>
                <a:gd name="T93" fmla="*/ 30 h 169"/>
                <a:gd name="T94" fmla="*/ 216 w 439"/>
                <a:gd name="T95" fmla="*/ 52 h 169"/>
                <a:gd name="T96" fmla="*/ 177 w 439"/>
                <a:gd name="T97" fmla="*/ 83 h 169"/>
                <a:gd name="T98" fmla="*/ 172 w 439"/>
                <a:gd name="T99" fmla="*/ 88 h 169"/>
                <a:gd name="T100" fmla="*/ 160 w 439"/>
                <a:gd name="T101" fmla="*/ 99 h 169"/>
                <a:gd name="T102" fmla="*/ 141 w 439"/>
                <a:gd name="T103" fmla="*/ 115 h 169"/>
                <a:gd name="T104" fmla="*/ 117 w 439"/>
                <a:gd name="T105" fmla="*/ 134 h 169"/>
                <a:gd name="T106" fmla="*/ 89 w 439"/>
                <a:gd name="T107" fmla="*/ 150 h 169"/>
                <a:gd name="T108" fmla="*/ 59 w 439"/>
                <a:gd name="T109" fmla="*/ 160 h 169"/>
                <a:gd name="T110" fmla="*/ 29 w 439"/>
                <a:gd name="T111" fmla="*/ 165 h 169"/>
                <a:gd name="T112" fmla="*/ 0 w 439"/>
                <a:gd name="T113" fmla="*/ 158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39" h="169">
                  <a:moveTo>
                    <a:pt x="0" y="158"/>
                  </a:moveTo>
                  <a:lnTo>
                    <a:pt x="1" y="158"/>
                  </a:lnTo>
                  <a:lnTo>
                    <a:pt x="4" y="160"/>
                  </a:lnTo>
                  <a:lnTo>
                    <a:pt x="10" y="162"/>
                  </a:lnTo>
                  <a:lnTo>
                    <a:pt x="18" y="164"/>
                  </a:lnTo>
                  <a:lnTo>
                    <a:pt x="27" y="166"/>
                  </a:lnTo>
                  <a:lnTo>
                    <a:pt x="39" y="167"/>
                  </a:lnTo>
                  <a:lnTo>
                    <a:pt x="51" y="169"/>
                  </a:lnTo>
                  <a:lnTo>
                    <a:pt x="65" y="167"/>
                  </a:lnTo>
                  <a:lnTo>
                    <a:pt x="80" y="166"/>
                  </a:lnTo>
                  <a:lnTo>
                    <a:pt x="96" y="163"/>
                  </a:lnTo>
                  <a:lnTo>
                    <a:pt x="112" y="157"/>
                  </a:lnTo>
                  <a:lnTo>
                    <a:pt x="130" y="149"/>
                  </a:lnTo>
                  <a:lnTo>
                    <a:pt x="148" y="137"/>
                  </a:lnTo>
                  <a:lnTo>
                    <a:pt x="166" y="124"/>
                  </a:lnTo>
                  <a:lnTo>
                    <a:pt x="185" y="106"/>
                  </a:lnTo>
                  <a:lnTo>
                    <a:pt x="203" y="84"/>
                  </a:lnTo>
                  <a:lnTo>
                    <a:pt x="206" y="83"/>
                  </a:lnTo>
                  <a:lnTo>
                    <a:pt x="210" y="77"/>
                  </a:lnTo>
                  <a:lnTo>
                    <a:pt x="219" y="71"/>
                  </a:lnTo>
                  <a:lnTo>
                    <a:pt x="231" y="62"/>
                  </a:lnTo>
                  <a:lnTo>
                    <a:pt x="245" y="53"/>
                  </a:lnTo>
                  <a:lnTo>
                    <a:pt x="261" y="43"/>
                  </a:lnTo>
                  <a:lnTo>
                    <a:pt x="278" y="34"/>
                  </a:lnTo>
                  <a:lnTo>
                    <a:pt x="296" y="26"/>
                  </a:lnTo>
                  <a:lnTo>
                    <a:pt x="316" y="20"/>
                  </a:lnTo>
                  <a:lnTo>
                    <a:pt x="336" y="15"/>
                  </a:lnTo>
                  <a:lnTo>
                    <a:pt x="355" y="15"/>
                  </a:lnTo>
                  <a:lnTo>
                    <a:pt x="375" y="19"/>
                  </a:lnTo>
                  <a:lnTo>
                    <a:pt x="393" y="26"/>
                  </a:lnTo>
                  <a:lnTo>
                    <a:pt x="410" y="39"/>
                  </a:lnTo>
                  <a:lnTo>
                    <a:pt x="425" y="59"/>
                  </a:lnTo>
                  <a:lnTo>
                    <a:pt x="439" y="84"/>
                  </a:lnTo>
                  <a:lnTo>
                    <a:pt x="439" y="82"/>
                  </a:lnTo>
                  <a:lnTo>
                    <a:pt x="437" y="76"/>
                  </a:lnTo>
                  <a:lnTo>
                    <a:pt x="433" y="68"/>
                  </a:lnTo>
                  <a:lnTo>
                    <a:pt x="429" y="58"/>
                  </a:lnTo>
                  <a:lnTo>
                    <a:pt x="423" y="46"/>
                  </a:lnTo>
                  <a:lnTo>
                    <a:pt x="414" y="35"/>
                  </a:lnTo>
                  <a:lnTo>
                    <a:pt x="404" y="23"/>
                  </a:lnTo>
                  <a:lnTo>
                    <a:pt x="391" y="14"/>
                  </a:lnTo>
                  <a:lnTo>
                    <a:pt x="375" y="6"/>
                  </a:lnTo>
                  <a:lnTo>
                    <a:pt x="356" y="1"/>
                  </a:lnTo>
                  <a:lnTo>
                    <a:pt x="336" y="0"/>
                  </a:lnTo>
                  <a:lnTo>
                    <a:pt x="310" y="5"/>
                  </a:lnTo>
                  <a:lnTo>
                    <a:pt x="283" y="14"/>
                  </a:lnTo>
                  <a:lnTo>
                    <a:pt x="252" y="30"/>
                  </a:lnTo>
                  <a:lnTo>
                    <a:pt x="216" y="52"/>
                  </a:lnTo>
                  <a:lnTo>
                    <a:pt x="177" y="83"/>
                  </a:lnTo>
                  <a:lnTo>
                    <a:pt x="172" y="88"/>
                  </a:lnTo>
                  <a:lnTo>
                    <a:pt x="160" y="99"/>
                  </a:lnTo>
                  <a:lnTo>
                    <a:pt x="141" y="115"/>
                  </a:lnTo>
                  <a:lnTo>
                    <a:pt x="117" y="134"/>
                  </a:lnTo>
                  <a:lnTo>
                    <a:pt x="89" y="150"/>
                  </a:lnTo>
                  <a:lnTo>
                    <a:pt x="59" y="160"/>
                  </a:lnTo>
                  <a:lnTo>
                    <a:pt x="29" y="165"/>
                  </a:lnTo>
                  <a:lnTo>
                    <a:pt x="0" y="1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6229" name="Freeform 21">
              <a:extLst>
                <a:ext uri="{FF2B5EF4-FFF2-40B4-BE49-F238E27FC236}">
                  <a16:creationId xmlns:a16="http://schemas.microsoft.com/office/drawing/2014/main" id="{588AB906-0671-287C-E020-685AA6F4D0B5}"/>
                </a:ext>
              </a:extLst>
            </p:cNvPr>
            <p:cNvSpPr>
              <a:spLocks/>
            </p:cNvSpPr>
            <p:nvPr/>
          </p:nvSpPr>
          <p:spPr bwMode="auto">
            <a:xfrm>
              <a:off x="5848" y="2723"/>
              <a:ext cx="83" cy="6"/>
            </a:xfrm>
            <a:custGeom>
              <a:avLst/>
              <a:gdLst>
                <a:gd name="T0" fmla="*/ 166 w 166"/>
                <a:gd name="T1" fmla="*/ 13 h 13"/>
                <a:gd name="T2" fmla="*/ 161 w 166"/>
                <a:gd name="T3" fmla="*/ 12 h 13"/>
                <a:gd name="T4" fmla="*/ 146 w 166"/>
                <a:gd name="T5" fmla="*/ 9 h 13"/>
                <a:gd name="T6" fmla="*/ 127 w 166"/>
                <a:gd name="T7" fmla="*/ 7 h 13"/>
                <a:gd name="T8" fmla="*/ 101 w 166"/>
                <a:gd name="T9" fmla="*/ 5 h 13"/>
                <a:gd name="T10" fmla="*/ 74 w 166"/>
                <a:gd name="T11" fmla="*/ 2 h 13"/>
                <a:gd name="T12" fmla="*/ 46 w 166"/>
                <a:gd name="T13" fmla="*/ 0 h 13"/>
                <a:gd name="T14" fmla="*/ 21 w 166"/>
                <a:gd name="T15" fmla="*/ 1 h 13"/>
                <a:gd name="T16" fmla="*/ 0 w 166"/>
                <a:gd name="T17" fmla="*/ 4 h 13"/>
                <a:gd name="T18" fmla="*/ 7 w 166"/>
                <a:gd name="T19" fmla="*/ 4 h 13"/>
                <a:gd name="T20" fmla="*/ 25 w 166"/>
                <a:gd name="T21" fmla="*/ 5 h 13"/>
                <a:gd name="T22" fmla="*/ 51 w 166"/>
                <a:gd name="T23" fmla="*/ 7 h 13"/>
                <a:gd name="T24" fmla="*/ 80 w 166"/>
                <a:gd name="T25" fmla="*/ 8 h 13"/>
                <a:gd name="T26" fmla="*/ 109 w 166"/>
                <a:gd name="T27" fmla="*/ 10 h 13"/>
                <a:gd name="T28" fmla="*/ 137 w 166"/>
                <a:gd name="T29" fmla="*/ 12 h 13"/>
                <a:gd name="T30" fmla="*/ 157 w 166"/>
                <a:gd name="T31" fmla="*/ 13 h 13"/>
                <a:gd name="T32" fmla="*/ 166 w 166"/>
                <a:gd name="T33"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3">
                  <a:moveTo>
                    <a:pt x="166" y="13"/>
                  </a:moveTo>
                  <a:lnTo>
                    <a:pt x="161" y="12"/>
                  </a:lnTo>
                  <a:lnTo>
                    <a:pt x="146" y="9"/>
                  </a:lnTo>
                  <a:lnTo>
                    <a:pt x="127" y="7"/>
                  </a:lnTo>
                  <a:lnTo>
                    <a:pt x="101" y="5"/>
                  </a:lnTo>
                  <a:lnTo>
                    <a:pt x="74" y="2"/>
                  </a:lnTo>
                  <a:lnTo>
                    <a:pt x="46" y="0"/>
                  </a:lnTo>
                  <a:lnTo>
                    <a:pt x="21" y="1"/>
                  </a:lnTo>
                  <a:lnTo>
                    <a:pt x="0" y="4"/>
                  </a:lnTo>
                  <a:lnTo>
                    <a:pt x="7" y="4"/>
                  </a:lnTo>
                  <a:lnTo>
                    <a:pt x="25" y="5"/>
                  </a:lnTo>
                  <a:lnTo>
                    <a:pt x="51" y="7"/>
                  </a:lnTo>
                  <a:lnTo>
                    <a:pt x="80" y="8"/>
                  </a:lnTo>
                  <a:lnTo>
                    <a:pt x="109" y="10"/>
                  </a:lnTo>
                  <a:lnTo>
                    <a:pt x="137" y="12"/>
                  </a:lnTo>
                  <a:lnTo>
                    <a:pt x="157" y="13"/>
                  </a:lnTo>
                  <a:lnTo>
                    <a:pt x="166"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6230" name="Freeform 22">
              <a:extLst>
                <a:ext uri="{FF2B5EF4-FFF2-40B4-BE49-F238E27FC236}">
                  <a16:creationId xmlns:a16="http://schemas.microsoft.com/office/drawing/2014/main" id="{91E6591C-7BC3-2DDB-4C04-748F7C333325}"/>
                </a:ext>
              </a:extLst>
            </p:cNvPr>
            <p:cNvSpPr>
              <a:spLocks/>
            </p:cNvSpPr>
            <p:nvPr/>
          </p:nvSpPr>
          <p:spPr bwMode="auto">
            <a:xfrm>
              <a:off x="5755" y="2722"/>
              <a:ext cx="80" cy="85"/>
            </a:xfrm>
            <a:custGeom>
              <a:avLst/>
              <a:gdLst>
                <a:gd name="T0" fmla="*/ 159 w 159"/>
                <a:gd name="T1" fmla="*/ 0 h 171"/>
                <a:gd name="T2" fmla="*/ 151 w 159"/>
                <a:gd name="T3" fmla="*/ 0 h 171"/>
                <a:gd name="T4" fmla="*/ 131 w 159"/>
                <a:gd name="T5" fmla="*/ 3 h 171"/>
                <a:gd name="T6" fmla="*/ 103 w 159"/>
                <a:gd name="T7" fmla="*/ 10 h 171"/>
                <a:gd name="T8" fmla="*/ 72 w 159"/>
                <a:gd name="T9" fmla="*/ 23 h 171"/>
                <a:gd name="T10" fmla="*/ 42 w 159"/>
                <a:gd name="T11" fmla="*/ 43 h 171"/>
                <a:gd name="T12" fmla="*/ 17 w 159"/>
                <a:gd name="T13" fmla="*/ 74 h 171"/>
                <a:gd name="T14" fmla="*/ 1 w 159"/>
                <a:gd name="T15" fmla="*/ 115 h 171"/>
                <a:gd name="T16" fmla="*/ 0 w 159"/>
                <a:gd name="T17" fmla="*/ 171 h 171"/>
                <a:gd name="T18" fmla="*/ 0 w 159"/>
                <a:gd name="T19" fmla="*/ 164 h 171"/>
                <a:gd name="T20" fmla="*/ 1 w 159"/>
                <a:gd name="T21" fmla="*/ 146 h 171"/>
                <a:gd name="T22" fmla="*/ 6 w 159"/>
                <a:gd name="T23" fmla="*/ 122 h 171"/>
                <a:gd name="T24" fmla="*/ 16 w 159"/>
                <a:gd name="T25" fmla="*/ 92 h 171"/>
                <a:gd name="T26" fmla="*/ 34 w 159"/>
                <a:gd name="T27" fmla="*/ 62 h 171"/>
                <a:gd name="T28" fmla="*/ 63 w 159"/>
                <a:gd name="T29" fmla="*/ 35 h 171"/>
                <a:gd name="T30" fmla="*/ 103 w 159"/>
                <a:gd name="T31" fmla="*/ 13 h 171"/>
                <a:gd name="T32" fmla="*/ 159 w 159"/>
                <a:gd name="T33"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9" h="171">
                  <a:moveTo>
                    <a:pt x="159" y="0"/>
                  </a:moveTo>
                  <a:lnTo>
                    <a:pt x="151" y="0"/>
                  </a:lnTo>
                  <a:lnTo>
                    <a:pt x="131" y="3"/>
                  </a:lnTo>
                  <a:lnTo>
                    <a:pt x="103" y="10"/>
                  </a:lnTo>
                  <a:lnTo>
                    <a:pt x="72" y="23"/>
                  </a:lnTo>
                  <a:lnTo>
                    <a:pt x="42" y="43"/>
                  </a:lnTo>
                  <a:lnTo>
                    <a:pt x="17" y="74"/>
                  </a:lnTo>
                  <a:lnTo>
                    <a:pt x="1" y="115"/>
                  </a:lnTo>
                  <a:lnTo>
                    <a:pt x="0" y="171"/>
                  </a:lnTo>
                  <a:lnTo>
                    <a:pt x="0" y="164"/>
                  </a:lnTo>
                  <a:lnTo>
                    <a:pt x="1" y="146"/>
                  </a:lnTo>
                  <a:lnTo>
                    <a:pt x="6" y="122"/>
                  </a:lnTo>
                  <a:lnTo>
                    <a:pt x="16" y="92"/>
                  </a:lnTo>
                  <a:lnTo>
                    <a:pt x="34" y="62"/>
                  </a:lnTo>
                  <a:lnTo>
                    <a:pt x="63" y="35"/>
                  </a:lnTo>
                  <a:lnTo>
                    <a:pt x="103" y="13"/>
                  </a:lnTo>
                  <a:lnTo>
                    <a:pt x="15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6231" name="Freeform 23">
              <a:extLst>
                <a:ext uri="{FF2B5EF4-FFF2-40B4-BE49-F238E27FC236}">
                  <a16:creationId xmlns:a16="http://schemas.microsoft.com/office/drawing/2014/main" id="{80E61566-BC39-729D-218C-D71F5F13671A}"/>
                </a:ext>
              </a:extLst>
            </p:cNvPr>
            <p:cNvSpPr>
              <a:spLocks/>
            </p:cNvSpPr>
            <p:nvPr/>
          </p:nvSpPr>
          <p:spPr bwMode="auto">
            <a:xfrm>
              <a:off x="5751" y="2940"/>
              <a:ext cx="200" cy="80"/>
            </a:xfrm>
            <a:custGeom>
              <a:avLst/>
              <a:gdLst>
                <a:gd name="T0" fmla="*/ 0 w 399"/>
                <a:gd name="T1" fmla="*/ 160 h 161"/>
                <a:gd name="T2" fmla="*/ 4 w 399"/>
                <a:gd name="T3" fmla="*/ 160 h 161"/>
                <a:gd name="T4" fmla="*/ 17 w 399"/>
                <a:gd name="T5" fmla="*/ 161 h 161"/>
                <a:gd name="T6" fmla="*/ 36 w 399"/>
                <a:gd name="T7" fmla="*/ 161 h 161"/>
                <a:gd name="T8" fmla="*/ 61 w 399"/>
                <a:gd name="T9" fmla="*/ 160 h 161"/>
                <a:gd name="T10" fmla="*/ 88 w 399"/>
                <a:gd name="T11" fmla="*/ 154 h 161"/>
                <a:gd name="T12" fmla="*/ 117 w 399"/>
                <a:gd name="T13" fmla="*/ 145 h 161"/>
                <a:gd name="T14" fmla="*/ 146 w 399"/>
                <a:gd name="T15" fmla="*/ 130 h 161"/>
                <a:gd name="T16" fmla="*/ 172 w 399"/>
                <a:gd name="T17" fmla="*/ 108 h 161"/>
                <a:gd name="T18" fmla="*/ 173 w 399"/>
                <a:gd name="T19" fmla="*/ 107 h 161"/>
                <a:gd name="T20" fmla="*/ 178 w 399"/>
                <a:gd name="T21" fmla="*/ 102 h 161"/>
                <a:gd name="T22" fmla="*/ 185 w 399"/>
                <a:gd name="T23" fmla="*/ 95 h 161"/>
                <a:gd name="T24" fmla="*/ 193 w 399"/>
                <a:gd name="T25" fmla="*/ 86 h 161"/>
                <a:gd name="T26" fmla="*/ 204 w 399"/>
                <a:gd name="T27" fmla="*/ 77 h 161"/>
                <a:gd name="T28" fmla="*/ 217 w 399"/>
                <a:gd name="T29" fmla="*/ 66 h 161"/>
                <a:gd name="T30" fmla="*/ 232 w 399"/>
                <a:gd name="T31" fmla="*/ 55 h 161"/>
                <a:gd name="T32" fmla="*/ 248 w 399"/>
                <a:gd name="T33" fmla="*/ 45 h 161"/>
                <a:gd name="T34" fmla="*/ 264 w 399"/>
                <a:gd name="T35" fmla="*/ 34 h 161"/>
                <a:gd name="T36" fmla="*/ 283 w 399"/>
                <a:gd name="T37" fmla="*/ 26 h 161"/>
                <a:gd name="T38" fmla="*/ 301 w 399"/>
                <a:gd name="T39" fmla="*/ 19 h 161"/>
                <a:gd name="T40" fmla="*/ 321 w 399"/>
                <a:gd name="T41" fmla="*/ 15 h 161"/>
                <a:gd name="T42" fmla="*/ 340 w 399"/>
                <a:gd name="T43" fmla="*/ 12 h 161"/>
                <a:gd name="T44" fmla="*/ 360 w 399"/>
                <a:gd name="T45" fmla="*/ 13 h 161"/>
                <a:gd name="T46" fmla="*/ 379 w 399"/>
                <a:gd name="T47" fmla="*/ 19 h 161"/>
                <a:gd name="T48" fmla="*/ 399 w 399"/>
                <a:gd name="T49" fmla="*/ 28 h 161"/>
                <a:gd name="T50" fmla="*/ 397 w 399"/>
                <a:gd name="T51" fmla="*/ 28 h 161"/>
                <a:gd name="T52" fmla="*/ 392 w 399"/>
                <a:gd name="T53" fmla="*/ 26 h 161"/>
                <a:gd name="T54" fmla="*/ 384 w 399"/>
                <a:gd name="T55" fmla="*/ 25 h 161"/>
                <a:gd name="T56" fmla="*/ 373 w 399"/>
                <a:gd name="T57" fmla="*/ 21 h 161"/>
                <a:gd name="T58" fmla="*/ 360 w 399"/>
                <a:gd name="T59" fmla="*/ 19 h 161"/>
                <a:gd name="T60" fmla="*/ 344 w 399"/>
                <a:gd name="T61" fmla="*/ 16 h 161"/>
                <a:gd name="T62" fmla="*/ 327 w 399"/>
                <a:gd name="T63" fmla="*/ 12 h 161"/>
                <a:gd name="T64" fmla="*/ 308 w 399"/>
                <a:gd name="T65" fmla="*/ 9 h 161"/>
                <a:gd name="T66" fmla="*/ 289 w 399"/>
                <a:gd name="T67" fmla="*/ 5 h 161"/>
                <a:gd name="T68" fmla="*/ 269 w 399"/>
                <a:gd name="T69" fmla="*/ 3 h 161"/>
                <a:gd name="T70" fmla="*/ 248 w 399"/>
                <a:gd name="T71" fmla="*/ 1 h 161"/>
                <a:gd name="T72" fmla="*/ 229 w 399"/>
                <a:gd name="T73" fmla="*/ 0 h 161"/>
                <a:gd name="T74" fmla="*/ 208 w 399"/>
                <a:gd name="T75" fmla="*/ 0 h 161"/>
                <a:gd name="T76" fmla="*/ 188 w 399"/>
                <a:gd name="T77" fmla="*/ 0 h 161"/>
                <a:gd name="T78" fmla="*/ 171 w 399"/>
                <a:gd name="T79" fmla="*/ 2 h 161"/>
                <a:gd name="T80" fmla="*/ 154 w 399"/>
                <a:gd name="T81" fmla="*/ 5 h 161"/>
                <a:gd name="T82" fmla="*/ 147 w 399"/>
                <a:gd name="T83" fmla="*/ 5 h 161"/>
                <a:gd name="T84" fmla="*/ 130 w 399"/>
                <a:gd name="T85" fmla="*/ 9 h 161"/>
                <a:gd name="T86" fmla="*/ 104 w 399"/>
                <a:gd name="T87" fmla="*/ 15 h 161"/>
                <a:gd name="T88" fmla="*/ 76 w 399"/>
                <a:gd name="T89" fmla="*/ 26 h 161"/>
                <a:gd name="T90" fmla="*/ 48 w 399"/>
                <a:gd name="T91" fmla="*/ 45 h 161"/>
                <a:gd name="T92" fmla="*/ 23 w 399"/>
                <a:gd name="T93" fmla="*/ 72 h 161"/>
                <a:gd name="T94" fmla="*/ 5 w 399"/>
                <a:gd name="T95" fmla="*/ 110 h 161"/>
                <a:gd name="T96" fmla="*/ 0 w 399"/>
                <a:gd name="T97" fmla="*/ 16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9" h="161">
                  <a:moveTo>
                    <a:pt x="0" y="160"/>
                  </a:moveTo>
                  <a:lnTo>
                    <a:pt x="4" y="160"/>
                  </a:lnTo>
                  <a:lnTo>
                    <a:pt x="17" y="161"/>
                  </a:lnTo>
                  <a:lnTo>
                    <a:pt x="36" y="161"/>
                  </a:lnTo>
                  <a:lnTo>
                    <a:pt x="61" y="160"/>
                  </a:lnTo>
                  <a:lnTo>
                    <a:pt x="88" y="154"/>
                  </a:lnTo>
                  <a:lnTo>
                    <a:pt x="117" y="145"/>
                  </a:lnTo>
                  <a:lnTo>
                    <a:pt x="146" y="130"/>
                  </a:lnTo>
                  <a:lnTo>
                    <a:pt x="172" y="108"/>
                  </a:lnTo>
                  <a:lnTo>
                    <a:pt x="173" y="107"/>
                  </a:lnTo>
                  <a:lnTo>
                    <a:pt x="178" y="102"/>
                  </a:lnTo>
                  <a:lnTo>
                    <a:pt x="185" y="95"/>
                  </a:lnTo>
                  <a:lnTo>
                    <a:pt x="193" y="86"/>
                  </a:lnTo>
                  <a:lnTo>
                    <a:pt x="204" y="77"/>
                  </a:lnTo>
                  <a:lnTo>
                    <a:pt x="217" y="66"/>
                  </a:lnTo>
                  <a:lnTo>
                    <a:pt x="232" y="55"/>
                  </a:lnTo>
                  <a:lnTo>
                    <a:pt x="248" y="45"/>
                  </a:lnTo>
                  <a:lnTo>
                    <a:pt x="264" y="34"/>
                  </a:lnTo>
                  <a:lnTo>
                    <a:pt x="283" y="26"/>
                  </a:lnTo>
                  <a:lnTo>
                    <a:pt x="301" y="19"/>
                  </a:lnTo>
                  <a:lnTo>
                    <a:pt x="321" y="15"/>
                  </a:lnTo>
                  <a:lnTo>
                    <a:pt x="340" y="12"/>
                  </a:lnTo>
                  <a:lnTo>
                    <a:pt x="360" y="13"/>
                  </a:lnTo>
                  <a:lnTo>
                    <a:pt x="379" y="19"/>
                  </a:lnTo>
                  <a:lnTo>
                    <a:pt x="399" y="28"/>
                  </a:lnTo>
                  <a:lnTo>
                    <a:pt x="397" y="28"/>
                  </a:lnTo>
                  <a:lnTo>
                    <a:pt x="392" y="26"/>
                  </a:lnTo>
                  <a:lnTo>
                    <a:pt x="384" y="25"/>
                  </a:lnTo>
                  <a:lnTo>
                    <a:pt x="373" y="21"/>
                  </a:lnTo>
                  <a:lnTo>
                    <a:pt x="360" y="19"/>
                  </a:lnTo>
                  <a:lnTo>
                    <a:pt x="344" y="16"/>
                  </a:lnTo>
                  <a:lnTo>
                    <a:pt x="327" y="12"/>
                  </a:lnTo>
                  <a:lnTo>
                    <a:pt x="308" y="9"/>
                  </a:lnTo>
                  <a:lnTo>
                    <a:pt x="289" y="5"/>
                  </a:lnTo>
                  <a:lnTo>
                    <a:pt x="269" y="3"/>
                  </a:lnTo>
                  <a:lnTo>
                    <a:pt x="248" y="1"/>
                  </a:lnTo>
                  <a:lnTo>
                    <a:pt x="229" y="0"/>
                  </a:lnTo>
                  <a:lnTo>
                    <a:pt x="208" y="0"/>
                  </a:lnTo>
                  <a:lnTo>
                    <a:pt x="188" y="0"/>
                  </a:lnTo>
                  <a:lnTo>
                    <a:pt x="171" y="2"/>
                  </a:lnTo>
                  <a:lnTo>
                    <a:pt x="154" y="5"/>
                  </a:lnTo>
                  <a:lnTo>
                    <a:pt x="147" y="5"/>
                  </a:lnTo>
                  <a:lnTo>
                    <a:pt x="130" y="9"/>
                  </a:lnTo>
                  <a:lnTo>
                    <a:pt x="104" y="15"/>
                  </a:lnTo>
                  <a:lnTo>
                    <a:pt x="76" y="26"/>
                  </a:lnTo>
                  <a:lnTo>
                    <a:pt x="48" y="45"/>
                  </a:lnTo>
                  <a:lnTo>
                    <a:pt x="23" y="72"/>
                  </a:lnTo>
                  <a:lnTo>
                    <a:pt x="5" y="110"/>
                  </a:lnTo>
                  <a:lnTo>
                    <a:pt x="0" y="160"/>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6232" name="Freeform 24">
              <a:extLst>
                <a:ext uri="{FF2B5EF4-FFF2-40B4-BE49-F238E27FC236}">
                  <a16:creationId xmlns:a16="http://schemas.microsoft.com/office/drawing/2014/main" id="{175197EF-E7D4-5516-A79D-BED5CC8159DB}"/>
                </a:ext>
              </a:extLst>
            </p:cNvPr>
            <p:cNvSpPr>
              <a:spLocks/>
            </p:cNvSpPr>
            <p:nvPr/>
          </p:nvSpPr>
          <p:spPr bwMode="auto">
            <a:xfrm>
              <a:off x="5766" y="2948"/>
              <a:ext cx="132" cy="37"/>
            </a:xfrm>
            <a:custGeom>
              <a:avLst/>
              <a:gdLst>
                <a:gd name="T0" fmla="*/ 0 w 263"/>
                <a:gd name="T1" fmla="*/ 45 h 74"/>
                <a:gd name="T2" fmla="*/ 146 w 263"/>
                <a:gd name="T3" fmla="*/ 74 h 74"/>
                <a:gd name="T4" fmla="*/ 263 w 263"/>
                <a:gd name="T5" fmla="*/ 2 h 74"/>
                <a:gd name="T6" fmla="*/ 261 w 263"/>
                <a:gd name="T7" fmla="*/ 2 h 74"/>
                <a:gd name="T8" fmla="*/ 253 w 263"/>
                <a:gd name="T9" fmla="*/ 1 h 74"/>
                <a:gd name="T10" fmla="*/ 241 w 263"/>
                <a:gd name="T11" fmla="*/ 1 h 74"/>
                <a:gd name="T12" fmla="*/ 225 w 263"/>
                <a:gd name="T13" fmla="*/ 0 h 74"/>
                <a:gd name="T14" fmla="*/ 208 w 263"/>
                <a:gd name="T15" fmla="*/ 0 h 74"/>
                <a:gd name="T16" fmla="*/ 187 w 263"/>
                <a:gd name="T17" fmla="*/ 0 h 74"/>
                <a:gd name="T18" fmla="*/ 164 w 263"/>
                <a:gd name="T19" fmla="*/ 0 h 74"/>
                <a:gd name="T20" fmla="*/ 141 w 263"/>
                <a:gd name="T21" fmla="*/ 1 h 74"/>
                <a:gd name="T22" fmla="*/ 118 w 263"/>
                <a:gd name="T23" fmla="*/ 2 h 74"/>
                <a:gd name="T24" fmla="*/ 95 w 263"/>
                <a:gd name="T25" fmla="*/ 4 h 74"/>
                <a:gd name="T26" fmla="*/ 72 w 263"/>
                <a:gd name="T27" fmla="*/ 8 h 74"/>
                <a:gd name="T28" fmla="*/ 51 w 263"/>
                <a:gd name="T29" fmla="*/ 13 h 74"/>
                <a:gd name="T30" fmla="*/ 34 w 263"/>
                <a:gd name="T31" fmla="*/ 18 h 74"/>
                <a:gd name="T32" fmla="*/ 18 w 263"/>
                <a:gd name="T33" fmla="*/ 25 h 74"/>
                <a:gd name="T34" fmla="*/ 6 w 263"/>
                <a:gd name="T35" fmla="*/ 34 h 74"/>
                <a:gd name="T36" fmla="*/ 0 w 263"/>
                <a:gd name="T37" fmla="*/ 4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3" h="74">
                  <a:moveTo>
                    <a:pt x="0" y="45"/>
                  </a:moveTo>
                  <a:lnTo>
                    <a:pt x="146" y="74"/>
                  </a:lnTo>
                  <a:lnTo>
                    <a:pt x="263" y="2"/>
                  </a:lnTo>
                  <a:lnTo>
                    <a:pt x="261" y="2"/>
                  </a:lnTo>
                  <a:lnTo>
                    <a:pt x="253" y="1"/>
                  </a:lnTo>
                  <a:lnTo>
                    <a:pt x="241" y="1"/>
                  </a:lnTo>
                  <a:lnTo>
                    <a:pt x="225" y="0"/>
                  </a:lnTo>
                  <a:lnTo>
                    <a:pt x="208" y="0"/>
                  </a:lnTo>
                  <a:lnTo>
                    <a:pt x="187" y="0"/>
                  </a:lnTo>
                  <a:lnTo>
                    <a:pt x="164" y="0"/>
                  </a:lnTo>
                  <a:lnTo>
                    <a:pt x="141" y="1"/>
                  </a:lnTo>
                  <a:lnTo>
                    <a:pt x="118" y="2"/>
                  </a:lnTo>
                  <a:lnTo>
                    <a:pt x="95" y="4"/>
                  </a:lnTo>
                  <a:lnTo>
                    <a:pt x="72" y="8"/>
                  </a:lnTo>
                  <a:lnTo>
                    <a:pt x="51" y="13"/>
                  </a:lnTo>
                  <a:lnTo>
                    <a:pt x="34" y="18"/>
                  </a:lnTo>
                  <a:lnTo>
                    <a:pt x="18" y="25"/>
                  </a:lnTo>
                  <a:lnTo>
                    <a:pt x="6" y="34"/>
                  </a:lnTo>
                  <a:lnTo>
                    <a:pt x="0" y="45"/>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6233" name="Freeform 25">
              <a:extLst>
                <a:ext uri="{FF2B5EF4-FFF2-40B4-BE49-F238E27FC236}">
                  <a16:creationId xmlns:a16="http://schemas.microsoft.com/office/drawing/2014/main" id="{5C7A8FAD-F8A4-C818-A3FB-04E426699964}"/>
                </a:ext>
              </a:extLst>
            </p:cNvPr>
            <p:cNvSpPr>
              <a:spLocks/>
            </p:cNvSpPr>
            <p:nvPr/>
          </p:nvSpPr>
          <p:spPr bwMode="auto">
            <a:xfrm>
              <a:off x="5750" y="2944"/>
              <a:ext cx="220" cy="83"/>
            </a:xfrm>
            <a:custGeom>
              <a:avLst/>
              <a:gdLst>
                <a:gd name="T0" fmla="*/ 0 w 441"/>
                <a:gd name="T1" fmla="*/ 158 h 167"/>
                <a:gd name="T2" fmla="*/ 1 w 441"/>
                <a:gd name="T3" fmla="*/ 158 h 167"/>
                <a:gd name="T4" fmla="*/ 5 w 441"/>
                <a:gd name="T5" fmla="*/ 160 h 167"/>
                <a:gd name="T6" fmla="*/ 11 w 441"/>
                <a:gd name="T7" fmla="*/ 161 h 167"/>
                <a:gd name="T8" fmla="*/ 19 w 441"/>
                <a:gd name="T9" fmla="*/ 163 h 167"/>
                <a:gd name="T10" fmla="*/ 28 w 441"/>
                <a:gd name="T11" fmla="*/ 164 h 167"/>
                <a:gd name="T12" fmla="*/ 39 w 441"/>
                <a:gd name="T13" fmla="*/ 166 h 167"/>
                <a:gd name="T14" fmla="*/ 52 w 441"/>
                <a:gd name="T15" fmla="*/ 167 h 167"/>
                <a:gd name="T16" fmla="*/ 66 w 441"/>
                <a:gd name="T17" fmla="*/ 166 h 167"/>
                <a:gd name="T18" fmla="*/ 81 w 441"/>
                <a:gd name="T19" fmla="*/ 163 h 167"/>
                <a:gd name="T20" fmla="*/ 97 w 441"/>
                <a:gd name="T21" fmla="*/ 160 h 167"/>
                <a:gd name="T22" fmla="*/ 114 w 441"/>
                <a:gd name="T23" fmla="*/ 154 h 167"/>
                <a:gd name="T24" fmla="*/ 132 w 441"/>
                <a:gd name="T25" fmla="*/ 146 h 167"/>
                <a:gd name="T26" fmla="*/ 150 w 441"/>
                <a:gd name="T27" fmla="*/ 134 h 167"/>
                <a:gd name="T28" fmla="*/ 168 w 441"/>
                <a:gd name="T29" fmla="*/ 121 h 167"/>
                <a:gd name="T30" fmla="*/ 187 w 441"/>
                <a:gd name="T31" fmla="*/ 103 h 167"/>
                <a:gd name="T32" fmla="*/ 205 w 441"/>
                <a:gd name="T33" fmla="*/ 83 h 167"/>
                <a:gd name="T34" fmla="*/ 207 w 441"/>
                <a:gd name="T35" fmla="*/ 81 h 167"/>
                <a:gd name="T36" fmla="*/ 212 w 441"/>
                <a:gd name="T37" fmla="*/ 77 h 167"/>
                <a:gd name="T38" fmla="*/ 221 w 441"/>
                <a:gd name="T39" fmla="*/ 70 h 167"/>
                <a:gd name="T40" fmla="*/ 233 w 441"/>
                <a:gd name="T41" fmla="*/ 61 h 167"/>
                <a:gd name="T42" fmla="*/ 247 w 441"/>
                <a:gd name="T43" fmla="*/ 52 h 167"/>
                <a:gd name="T44" fmla="*/ 263 w 441"/>
                <a:gd name="T45" fmla="*/ 42 h 167"/>
                <a:gd name="T46" fmla="*/ 280 w 441"/>
                <a:gd name="T47" fmla="*/ 33 h 167"/>
                <a:gd name="T48" fmla="*/ 298 w 441"/>
                <a:gd name="T49" fmla="*/ 25 h 167"/>
                <a:gd name="T50" fmla="*/ 318 w 441"/>
                <a:gd name="T51" fmla="*/ 18 h 167"/>
                <a:gd name="T52" fmla="*/ 338 w 441"/>
                <a:gd name="T53" fmla="*/ 15 h 167"/>
                <a:gd name="T54" fmla="*/ 357 w 441"/>
                <a:gd name="T55" fmla="*/ 15 h 167"/>
                <a:gd name="T56" fmla="*/ 377 w 441"/>
                <a:gd name="T57" fmla="*/ 17 h 167"/>
                <a:gd name="T58" fmla="*/ 395 w 441"/>
                <a:gd name="T59" fmla="*/ 25 h 167"/>
                <a:gd name="T60" fmla="*/ 412 w 441"/>
                <a:gd name="T61" fmla="*/ 39 h 167"/>
                <a:gd name="T62" fmla="*/ 427 w 441"/>
                <a:gd name="T63" fmla="*/ 57 h 167"/>
                <a:gd name="T64" fmla="*/ 441 w 441"/>
                <a:gd name="T65" fmla="*/ 83 h 167"/>
                <a:gd name="T66" fmla="*/ 441 w 441"/>
                <a:gd name="T67" fmla="*/ 80 h 167"/>
                <a:gd name="T68" fmla="*/ 439 w 441"/>
                <a:gd name="T69" fmla="*/ 75 h 167"/>
                <a:gd name="T70" fmla="*/ 435 w 441"/>
                <a:gd name="T71" fmla="*/ 66 h 167"/>
                <a:gd name="T72" fmla="*/ 431 w 441"/>
                <a:gd name="T73" fmla="*/ 56 h 167"/>
                <a:gd name="T74" fmla="*/ 425 w 441"/>
                <a:gd name="T75" fmla="*/ 45 h 167"/>
                <a:gd name="T76" fmla="*/ 416 w 441"/>
                <a:gd name="T77" fmla="*/ 33 h 167"/>
                <a:gd name="T78" fmla="*/ 405 w 441"/>
                <a:gd name="T79" fmla="*/ 22 h 167"/>
                <a:gd name="T80" fmla="*/ 393 w 441"/>
                <a:gd name="T81" fmla="*/ 12 h 167"/>
                <a:gd name="T82" fmla="*/ 377 w 441"/>
                <a:gd name="T83" fmla="*/ 4 h 167"/>
                <a:gd name="T84" fmla="*/ 358 w 441"/>
                <a:gd name="T85" fmla="*/ 0 h 167"/>
                <a:gd name="T86" fmla="*/ 338 w 441"/>
                <a:gd name="T87" fmla="*/ 0 h 167"/>
                <a:gd name="T88" fmla="*/ 312 w 441"/>
                <a:gd name="T89" fmla="*/ 3 h 167"/>
                <a:gd name="T90" fmla="*/ 285 w 441"/>
                <a:gd name="T91" fmla="*/ 12 h 167"/>
                <a:gd name="T92" fmla="*/ 254 w 441"/>
                <a:gd name="T93" fmla="*/ 28 h 167"/>
                <a:gd name="T94" fmla="*/ 218 w 441"/>
                <a:gd name="T95" fmla="*/ 52 h 167"/>
                <a:gd name="T96" fmla="*/ 179 w 441"/>
                <a:gd name="T97" fmla="*/ 83 h 167"/>
                <a:gd name="T98" fmla="*/ 174 w 441"/>
                <a:gd name="T99" fmla="*/ 87 h 167"/>
                <a:gd name="T100" fmla="*/ 161 w 441"/>
                <a:gd name="T101" fmla="*/ 99 h 167"/>
                <a:gd name="T102" fmla="*/ 143 w 441"/>
                <a:gd name="T103" fmla="*/ 115 h 167"/>
                <a:gd name="T104" fmla="*/ 119 w 441"/>
                <a:gd name="T105" fmla="*/ 132 h 167"/>
                <a:gd name="T106" fmla="*/ 90 w 441"/>
                <a:gd name="T107" fmla="*/ 147 h 167"/>
                <a:gd name="T108" fmla="*/ 60 w 441"/>
                <a:gd name="T109" fmla="*/ 159 h 167"/>
                <a:gd name="T110" fmla="*/ 30 w 441"/>
                <a:gd name="T111" fmla="*/ 163 h 167"/>
                <a:gd name="T112" fmla="*/ 0 w 441"/>
                <a:gd name="T113" fmla="*/ 158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1" h="167">
                  <a:moveTo>
                    <a:pt x="0" y="158"/>
                  </a:moveTo>
                  <a:lnTo>
                    <a:pt x="1" y="158"/>
                  </a:lnTo>
                  <a:lnTo>
                    <a:pt x="5" y="160"/>
                  </a:lnTo>
                  <a:lnTo>
                    <a:pt x="11" y="161"/>
                  </a:lnTo>
                  <a:lnTo>
                    <a:pt x="19" y="163"/>
                  </a:lnTo>
                  <a:lnTo>
                    <a:pt x="28" y="164"/>
                  </a:lnTo>
                  <a:lnTo>
                    <a:pt x="39" y="166"/>
                  </a:lnTo>
                  <a:lnTo>
                    <a:pt x="52" y="167"/>
                  </a:lnTo>
                  <a:lnTo>
                    <a:pt x="66" y="166"/>
                  </a:lnTo>
                  <a:lnTo>
                    <a:pt x="81" y="163"/>
                  </a:lnTo>
                  <a:lnTo>
                    <a:pt x="97" y="160"/>
                  </a:lnTo>
                  <a:lnTo>
                    <a:pt x="114" y="154"/>
                  </a:lnTo>
                  <a:lnTo>
                    <a:pt x="132" y="146"/>
                  </a:lnTo>
                  <a:lnTo>
                    <a:pt x="150" y="134"/>
                  </a:lnTo>
                  <a:lnTo>
                    <a:pt x="168" y="121"/>
                  </a:lnTo>
                  <a:lnTo>
                    <a:pt x="187" y="103"/>
                  </a:lnTo>
                  <a:lnTo>
                    <a:pt x="205" y="83"/>
                  </a:lnTo>
                  <a:lnTo>
                    <a:pt x="207" y="81"/>
                  </a:lnTo>
                  <a:lnTo>
                    <a:pt x="212" y="77"/>
                  </a:lnTo>
                  <a:lnTo>
                    <a:pt x="221" y="70"/>
                  </a:lnTo>
                  <a:lnTo>
                    <a:pt x="233" y="61"/>
                  </a:lnTo>
                  <a:lnTo>
                    <a:pt x="247" y="52"/>
                  </a:lnTo>
                  <a:lnTo>
                    <a:pt x="263" y="42"/>
                  </a:lnTo>
                  <a:lnTo>
                    <a:pt x="280" y="33"/>
                  </a:lnTo>
                  <a:lnTo>
                    <a:pt x="298" y="25"/>
                  </a:lnTo>
                  <a:lnTo>
                    <a:pt x="318" y="18"/>
                  </a:lnTo>
                  <a:lnTo>
                    <a:pt x="338" y="15"/>
                  </a:lnTo>
                  <a:lnTo>
                    <a:pt x="357" y="15"/>
                  </a:lnTo>
                  <a:lnTo>
                    <a:pt x="377" y="17"/>
                  </a:lnTo>
                  <a:lnTo>
                    <a:pt x="395" y="25"/>
                  </a:lnTo>
                  <a:lnTo>
                    <a:pt x="412" y="39"/>
                  </a:lnTo>
                  <a:lnTo>
                    <a:pt x="427" y="57"/>
                  </a:lnTo>
                  <a:lnTo>
                    <a:pt x="441" y="83"/>
                  </a:lnTo>
                  <a:lnTo>
                    <a:pt x="441" y="80"/>
                  </a:lnTo>
                  <a:lnTo>
                    <a:pt x="439" y="75"/>
                  </a:lnTo>
                  <a:lnTo>
                    <a:pt x="435" y="66"/>
                  </a:lnTo>
                  <a:lnTo>
                    <a:pt x="431" y="56"/>
                  </a:lnTo>
                  <a:lnTo>
                    <a:pt x="425" y="45"/>
                  </a:lnTo>
                  <a:lnTo>
                    <a:pt x="416" y="33"/>
                  </a:lnTo>
                  <a:lnTo>
                    <a:pt x="405" y="22"/>
                  </a:lnTo>
                  <a:lnTo>
                    <a:pt x="393" y="12"/>
                  </a:lnTo>
                  <a:lnTo>
                    <a:pt x="377" y="4"/>
                  </a:lnTo>
                  <a:lnTo>
                    <a:pt x="358" y="0"/>
                  </a:lnTo>
                  <a:lnTo>
                    <a:pt x="338" y="0"/>
                  </a:lnTo>
                  <a:lnTo>
                    <a:pt x="312" y="3"/>
                  </a:lnTo>
                  <a:lnTo>
                    <a:pt x="285" y="12"/>
                  </a:lnTo>
                  <a:lnTo>
                    <a:pt x="254" y="28"/>
                  </a:lnTo>
                  <a:lnTo>
                    <a:pt x="218" y="52"/>
                  </a:lnTo>
                  <a:lnTo>
                    <a:pt x="179" y="83"/>
                  </a:lnTo>
                  <a:lnTo>
                    <a:pt x="174" y="87"/>
                  </a:lnTo>
                  <a:lnTo>
                    <a:pt x="161" y="99"/>
                  </a:lnTo>
                  <a:lnTo>
                    <a:pt x="143" y="115"/>
                  </a:lnTo>
                  <a:lnTo>
                    <a:pt x="119" y="132"/>
                  </a:lnTo>
                  <a:lnTo>
                    <a:pt x="90" y="147"/>
                  </a:lnTo>
                  <a:lnTo>
                    <a:pt x="60" y="159"/>
                  </a:lnTo>
                  <a:lnTo>
                    <a:pt x="30" y="163"/>
                  </a:lnTo>
                  <a:lnTo>
                    <a:pt x="0" y="1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6234" name="Freeform 26">
              <a:extLst>
                <a:ext uri="{FF2B5EF4-FFF2-40B4-BE49-F238E27FC236}">
                  <a16:creationId xmlns:a16="http://schemas.microsoft.com/office/drawing/2014/main" id="{62570F85-9F1E-AB7F-579D-83334A5BB656}"/>
                </a:ext>
              </a:extLst>
            </p:cNvPr>
            <p:cNvSpPr>
              <a:spLocks/>
            </p:cNvSpPr>
            <p:nvPr/>
          </p:nvSpPr>
          <p:spPr bwMode="auto">
            <a:xfrm>
              <a:off x="5844" y="2936"/>
              <a:ext cx="82" cy="7"/>
            </a:xfrm>
            <a:custGeom>
              <a:avLst/>
              <a:gdLst>
                <a:gd name="T0" fmla="*/ 164 w 164"/>
                <a:gd name="T1" fmla="*/ 12 h 12"/>
                <a:gd name="T2" fmla="*/ 159 w 164"/>
                <a:gd name="T3" fmla="*/ 11 h 12"/>
                <a:gd name="T4" fmla="*/ 145 w 164"/>
                <a:gd name="T5" fmla="*/ 9 h 12"/>
                <a:gd name="T6" fmla="*/ 124 w 164"/>
                <a:gd name="T7" fmla="*/ 7 h 12"/>
                <a:gd name="T8" fmla="*/ 100 w 164"/>
                <a:gd name="T9" fmla="*/ 4 h 12"/>
                <a:gd name="T10" fmla="*/ 73 w 164"/>
                <a:gd name="T11" fmla="*/ 2 h 12"/>
                <a:gd name="T12" fmla="*/ 46 w 164"/>
                <a:gd name="T13" fmla="*/ 0 h 12"/>
                <a:gd name="T14" fmla="*/ 21 w 164"/>
                <a:gd name="T15" fmla="*/ 1 h 12"/>
                <a:gd name="T16" fmla="*/ 0 w 164"/>
                <a:gd name="T17" fmla="*/ 3 h 12"/>
                <a:gd name="T18" fmla="*/ 7 w 164"/>
                <a:gd name="T19" fmla="*/ 3 h 12"/>
                <a:gd name="T20" fmla="*/ 24 w 164"/>
                <a:gd name="T21" fmla="*/ 4 h 12"/>
                <a:gd name="T22" fmla="*/ 51 w 164"/>
                <a:gd name="T23" fmla="*/ 7 h 12"/>
                <a:gd name="T24" fmla="*/ 80 w 164"/>
                <a:gd name="T25" fmla="*/ 8 h 12"/>
                <a:gd name="T26" fmla="*/ 109 w 164"/>
                <a:gd name="T27" fmla="*/ 10 h 12"/>
                <a:gd name="T28" fmla="*/ 136 w 164"/>
                <a:gd name="T29" fmla="*/ 11 h 12"/>
                <a:gd name="T30" fmla="*/ 154 w 164"/>
                <a:gd name="T31" fmla="*/ 12 h 12"/>
                <a:gd name="T32" fmla="*/ 164 w 164"/>
                <a:gd name="T3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12">
                  <a:moveTo>
                    <a:pt x="164" y="12"/>
                  </a:moveTo>
                  <a:lnTo>
                    <a:pt x="159" y="11"/>
                  </a:lnTo>
                  <a:lnTo>
                    <a:pt x="145" y="9"/>
                  </a:lnTo>
                  <a:lnTo>
                    <a:pt x="124" y="7"/>
                  </a:lnTo>
                  <a:lnTo>
                    <a:pt x="100" y="4"/>
                  </a:lnTo>
                  <a:lnTo>
                    <a:pt x="73" y="2"/>
                  </a:lnTo>
                  <a:lnTo>
                    <a:pt x="46" y="0"/>
                  </a:lnTo>
                  <a:lnTo>
                    <a:pt x="21" y="1"/>
                  </a:lnTo>
                  <a:lnTo>
                    <a:pt x="0" y="3"/>
                  </a:lnTo>
                  <a:lnTo>
                    <a:pt x="7" y="3"/>
                  </a:lnTo>
                  <a:lnTo>
                    <a:pt x="24" y="4"/>
                  </a:lnTo>
                  <a:lnTo>
                    <a:pt x="51" y="7"/>
                  </a:lnTo>
                  <a:lnTo>
                    <a:pt x="80" y="8"/>
                  </a:lnTo>
                  <a:lnTo>
                    <a:pt x="109" y="10"/>
                  </a:lnTo>
                  <a:lnTo>
                    <a:pt x="136" y="11"/>
                  </a:lnTo>
                  <a:lnTo>
                    <a:pt x="154" y="12"/>
                  </a:lnTo>
                  <a:lnTo>
                    <a:pt x="164"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6235" name="Freeform 27">
              <a:extLst>
                <a:ext uri="{FF2B5EF4-FFF2-40B4-BE49-F238E27FC236}">
                  <a16:creationId xmlns:a16="http://schemas.microsoft.com/office/drawing/2014/main" id="{5F38EE30-3E6E-C391-186F-EDC30DD2D2B4}"/>
                </a:ext>
              </a:extLst>
            </p:cNvPr>
            <p:cNvSpPr>
              <a:spLocks/>
            </p:cNvSpPr>
            <p:nvPr/>
          </p:nvSpPr>
          <p:spPr bwMode="auto">
            <a:xfrm>
              <a:off x="5751" y="2935"/>
              <a:ext cx="79" cy="85"/>
            </a:xfrm>
            <a:custGeom>
              <a:avLst/>
              <a:gdLst>
                <a:gd name="T0" fmla="*/ 158 w 158"/>
                <a:gd name="T1" fmla="*/ 0 h 170"/>
                <a:gd name="T2" fmla="*/ 150 w 158"/>
                <a:gd name="T3" fmla="*/ 0 h 170"/>
                <a:gd name="T4" fmla="*/ 131 w 158"/>
                <a:gd name="T5" fmla="*/ 4 h 170"/>
                <a:gd name="T6" fmla="*/ 103 w 158"/>
                <a:gd name="T7" fmla="*/ 11 h 170"/>
                <a:gd name="T8" fmla="*/ 72 w 158"/>
                <a:gd name="T9" fmla="*/ 22 h 170"/>
                <a:gd name="T10" fmla="*/ 42 w 158"/>
                <a:gd name="T11" fmla="*/ 43 h 170"/>
                <a:gd name="T12" fmla="*/ 17 w 158"/>
                <a:gd name="T13" fmla="*/ 73 h 170"/>
                <a:gd name="T14" fmla="*/ 2 w 158"/>
                <a:gd name="T15" fmla="*/ 114 h 170"/>
                <a:gd name="T16" fmla="*/ 0 w 158"/>
                <a:gd name="T17" fmla="*/ 170 h 170"/>
                <a:gd name="T18" fmla="*/ 0 w 158"/>
                <a:gd name="T19" fmla="*/ 163 h 170"/>
                <a:gd name="T20" fmla="*/ 1 w 158"/>
                <a:gd name="T21" fmla="*/ 147 h 170"/>
                <a:gd name="T22" fmla="*/ 5 w 158"/>
                <a:gd name="T23" fmla="*/ 121 h 170"/>
                <a:gd name="T24" fmla="*/ 17 w 158"/>
                <a:gd name="T25" fmla="*/ 93 h 170"/>
                <a:gd name="T26" fmla="*/ 35 w 158"/>
                <a:gd name="T27" fmla="*/ 63 h 170"/>
                <a:gd name="T28" fmla="*/ 63 w 158"/>
                <a:gd name="T29" fmla="*/ 36 h 170"/>
                <a:gd name="T30" fmla="*/ 103 w 158"/>
                <a:gd name="T31" fmla="*/ 13 h 170"/>
                <a:gd name="T32" fmla="*/ 158 w 158"/>
                <a:gd name="T33"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170">
                  <a:moveTo>
                    <a:pt x="158" y="0"/>
                  </a:moveTo>
                  <a:lnTo>
                    <a:pt x="150" y="0"/>
                  </a:lnTo>
                  <a:lnTo>
                    <a:pt x="131" y="4"/>
                  </a:lnTo>
                  <a:lnTo>
                    <a:pt x="103" y="11"/>
                  </a:lnTo>
                  <a:lnTo>
                    <a:pt x="72" y="22"/>
                  </a:lnTo>
                  <a:lnTo>
                    <a:pt x="42" y="43"/>
                  </a:lnTo>
                  <a:lnTo>
                    <a:pt x="17" y="73"/>
                  </a:lnTo>
                  <a:lnTo>
                    <a:pt x="2" y="114"/>
                  </a:lnTo>
                  <a:lnTo>
                    <a:pt x="0" y="170"/>
                  </a:lnTo>
                  <a:lnTo>
                    <a:pt x="0" y="163"/>
                  </a:lnTo>
                  <a:lnTo>
                    <a:pt x="1" y="147"/>
                  </a:lnTo>
                  <a:lnTo>
                    <a:pt x="5" y="121"/>
                  </a:lnTo>
                  <a:lnTo>
                    <a:pt x="17" y="93"/>
                  </a:lnTo>
                  <a:lnTo>
                    <a:pt x="35" y="63"/>
                  </a:lnTo>
                  <a:lnTo>
                    <a:pt x="63" y="36"/>
                  </a:lnTo>
                  <a:lnTo>
                    <a:pt x="103" y="13"/>
                  </a:lnTo>
                  <a:lnTo>
                    <a:pt x="1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6236" name="Freeform 28">
              <a:extLst>
                <a:ext uri="{FF2B5EF4-FFF2-40B4-BE49-F238E27FC236}">
                  <a16:creationId xmlns:a16="http://schemas.microsoft.com/office/drawing/2014/main" id="{282BE414-3812-BB1D-F4DE-DE0E6B28AB0F}"/>
                </a:ext>
              </a:extLst>
            </p:cNvPr>
            <p:cNvSpPr>
              <a:spLocks/>
            </p:cNvSpPr>
            <p:nvPr/>
          </p:nvSpPr>
          <p:spPr bwMode="auto">
            <a:xfrm>
              <a:off x="5749" y="2513"/>
              <a:ext cx="200" cy="82"/>
            </a:xfrm>
            <a:custGeom>
              <a:avLst/>
              <a:gdLst>
                <a:gd name="T0" fmla="*/ 0 w 400"/>
                <a:gd name="T1" fmla="*/ 161 h 163"/>
                <a:gd name="T2" fmla="*/ 5 w 400"/>
                <a:gd name="T3" fmla="*/ 162 h 163"/>
                <a:gd name="T4" fmla="*/ 17 w 400"/>
                <a:gd name="T5" fmla="*/ 162 h 163"/>
                <a:gd name="T6" fmla="*/ 37 w 400"/>
                <a:gd name="T7" fmla="*/ 163 h 163"/>
                <a:gd name="T8" fmla="*/ 61 w 400"/>
                <a:gd name="T9" fmla="*/ 161 h 163"/>
                <a:gd name="T10" fmla="*/ 89 w 400"/>
                <a:gd name="T11" fmla="*/ 155 h 163"/>
                <a:gd name="T12" fmla="*/ 118 w 400"/>
                <a:gd name="T13" fmla="*/ 146 h 163"/>
                <a:gd name="T14" fmla="*/ 146 w 400"/>
                <a:gd name="T15" fmla="*/ 130 h 163"/>
                <a:gd name="T16" fmla="*/ 174 w 400"/>
                <a:gd name="T17" fmla="*/ 108 h 163"/>
                <a:gd name="T18" fmla="*/ 175 w 400"/>
                <a:gd name="T19" fmla="*/ 107 h 163"/>
                <a:gd name="T20" fmla="*/ 180 w 400"/>
                <a:gd name="T21" fmla="*/ 102 h 163"/>
                <a:gd name="T22" fmla="*/ 185 w 400"/>
                <a:gd name="T23" fmla="*/ 95 h 163"/>
                <a:gd name="T24" fmla="*/ 195 w 400"/>
                <a:gd name="T25" fmla="*/ 87 h 163"/>
                <a:gd name="T26" fmla="*/ 206 w 400"/>
                <a:gd name="T27" fmla="*/ 77 h 163"/>
                <a:gd name="T28" fmla="*/ 219 w 400"/>
                <a:gd name="T29" fmla="*/ 67 h 163"/>
                <a:gd name="T30" fmla="*/ 233 w 400"/>
                <a:gd name="T31" fmla="*/ 55 h 163"/>
                <a:gd name="T32" fmla="*/ 249 w 400"/>
                <a:gd name="T33" fmla="*/ 45 h 163"/>
                <a:gd name="T34" fmla="*/ 265 w 400"/>
                <a:gd name="T35" fmla="*/ 34 h 163"/>
                <a:gd name="T36" fmla="*/ 283 w 400"/>
                <a:gd name="T37" fmla="*/ 26 h 163"/>
                <a:gd name="T38" fmla="*/ 302 w 400"/>
                <a:gd name="T39" fmla="*/ 19 h 163"/>
                <a:gd name="T40" fmla="*/ 321 w 400"/>
                <a:gd name="T41" fmla="*/ 15 h 163"/>
                <a:gd name="T42" fmla="*/ 341 w 400"/>
                <a:gd name="T43" fmla="*/ 12 h 163"/>
                <a:gd name="T44" fmla="*/ 360 w 400"/>
                <a:gd name="T45" fmla="*/ 14 h 163"/>
                <a:gd name="T46" fmla="*/ 380 w 400"/>
                <a:gd name="T47" fmla="*/ 18 h 163"/>
                <a:gd name="T48" fmla="*/ 400 w 400"/>
                <a:gd name="T49" fmla="*/ 27 h 163"/>
                <a:gd name="T50" fmla="*/ 397 w 400"/>
                <a:gd name="T51" fmla="*/ 27 h 163"/>
                <a:gd name="T52" fmla="*/ 393 w 400"/>
                <a:gd name="T53" fmla="*/ 25 h 163"/>
                <a:gd name="T54" fmla="*/ 385 w 400"/>
                <a:gd name="T55" fmla="*/ 24 h 163"/>
                <a:gd name="T56" fmla="*/ 373 w 400"/>
                <a:gd name="T57" fmla="*/ 21 h 163"/>
                <a:gd name="T58" fmla="*/ 359 w 400"/>
                <a:gd name="T59" fmla="*/ 18 h 163"/>
                <a:gd name="T60" fmla="*/ 344 w 400"/>
                <a:gd name="T61" fmla="*/ 15 h 163"/>
                <a:gd name="T62" fmla="*/ 327 w 400"/>
                <a:gd name="T63" fmla="*/ 11 h 163"/>
                <a:gd name="T64" fmla="*/ 309 w 400"/>
                <a:gd name="T65" fmla="*/ 8 h 163"/>
                <a:gd name="T66" fmla="*/ 289 w 400"/>
                <a:gd name="T67" fmla="*/ 6 h 163"/>
                <a:gd name="T68" fmla="*/ 270 w 400"/>
                <a:gd name="T69" fmla="*/ 3 h 163"/>
                <a:gd name="T70" fmla="*/ 249 w 400"/>
                <a:gd name="T71" fmla="*/ 1 h 163"/>
                <a:gd name="T72" fmla="*/ 229 w 400"/>
                <a:gd name="T73" fmla="*/ 0 h 163"/>
                <a:gd name="T74" fmla="*/ 208 w 400"/>
                <a:gd name="T75" fmla="*/ 0 h 163"/>
                <a:gd name="T76" fmla="*/ 190 w 400"/>
                <a:gd name="T77" fmla="*/ 0 h 163"/>
                <a:gd name="T78" fmla="*/ 172 w 400"/>
                <a:gd name="T79" fmla="*/ 2 h 163"/>
                <a:gd name="T80" fmla="*/ 156 w 400"/>
                <a:gd name="T81" fmla="*/ 6 h 163"/>
                <a:gd name="T82" fmla="*/ 149 w 400"/>
                <a:gd name="T83" fmla="*/ 6 h 163"/>
                <a:gd name="T84" fmla="*/ 131 w 400"/>
                <a:gd name="T85" fmla="*/ 9 h 163"/>
                <a:gd name="T86" fmla="*/ 106 w 400"/>
                <a:gd name="T87" fmla="*/ 15 h 163"/>
                <a:gd name="T88" fmla="*/ 77 w 400"/>
                <a:gd name="T89" fmla="*/ 27 h 163"/>
                <a:gd name="T90" fmla="*/ 48 w 400"/>
                <a:gd name="T91" fmla="*/ 46 h 163"/>
                <a:gd name="T92" fmla="*/ 23 w 400"/>
                <a:gd name="T93" fmla="*/ 74 h 163"/>
                <a:gd name="T94" fmla="*/ 6 w 400"/>
                <a:gd name="T95" fmla="*/ 112 h 163"/>
                <a:gd name="T96" fmla="*/ 0 w 400"/>
                <a:gd name="T97" fmla="*/ 16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0" h="163">
                  <a:moveTo>
                    <a:pt x="0" y="161"/>
                  </a:moveTo>
                  <a:lnTo>
                    <a:pt x="5" y="162"/>
                  </a:lnTo>
                  <a:lnTo>
                    <a:pt x="17" y="162"/>
                  </a:lnTo>
                  <a:lnTo>
                    <a:pt x="37" y="163"/>
                  </a:lnTo>
                  <a:lnTo>
                    <a:pt x="61" y="161"/>
                  </a:lnTo>
                  <a:lnTo>
                    <a:pt x="89" y="155"/>
                  </a:lnTo>
                  <a:lnTo>
                    <a:pt x="118" y="146"/>
                  </a:lnTo>
                  <a:lnTo>
                    <a:pt x="146" y="130"/>
                  </a:lnTo>
                  <a:lnTo>
                    <a:pt x="174" y="108"/>
                  </a:lnTo>
                  <a:lnTo>
                    <a:pt x="175" y="107"/>
                  </a:lnTo>
                  <a:lnTo>
                    <a:pt x="180" y="102"/>
                  </a:lnTo>
                  <a:lnTo>
                    <a:pt x="185" y="95"/>
                  </a:lnTo>
                  <a:lnTo>
                    <a:pt x="195" y="87"/>
                  </a:lnTo>
                  <a:lnTo>
                    <a:pt x="206" y="77"/>
                  </a:lnTo>
                  <a:lnTo>
                    <a:pt x="219" y="67"/>
                  </a:lnTo>
                  <a:lnTo>
                    <a:pt x="233" y="55"/>
                  </a:lnTo>
                  <a:lnTo>
                    <a:pt x="249" y="45"/>
                  </a:lnTo>
                  <a:lnTo>
                    <a:pt x="265" y="34"/>
                  </a:lnTo>
                  <a:lnTo>
                    <a:pt x="283" y="26"/>
                  </a:lnTo>
                  <a:lnTo>
                    <a:pt x="302" y="19"/>
                  </a:lnTo>
                  <a:lnTo>
                    <a:pt x="321" y="15"/>
                  </a:lnTo>
                  <a:lnTo>
                    <a:pt x="341" y="12"/>
                  </a:lnTo>
                  <a:lnTo>
                    <a:pt x="360" y="14"/>
                  </a:lnTo>
                  <a:lnTo>
                    <a:pt x="380" y="18"/>
                  </a:lnTo>
                  <a:lnTo>
                    <a:pt x="400" y="27"/>
                  </a:lnTo>
                  <a:lnTo>
                    <a:pt x="397" y="27"/>
                  </a:lnTo>
                  <a:lnTo>
                    <a:pt x="393" y="25"/>
                  </a:lnTo>
                  <a:lnTo>
                    <a:pt x="385" y="24"/>
                  </a:lnTo>
                  <a:lnTo>
                    <a:pt x="373" y="21"/>
                  </a:lnTo>
                  <a:lnTo>
                    <a:pt x="359" y="18"/>
                  </a:lnTo>
                  <a:lnTo>
                    <a:pt x="344" y="15"/>
                  </a:lnTo>
                  <a:lnTo>
                    <a:pt x="327" y="11"/>
                  </a:lnTo>
                  <a:lnTo>
                    <a:pt x="309" y="8"/>
                  </a:lnTo>
                  <a:lnTo>
                    <a:pt x="289" y="6"/>
                  </a:lnTo>
                  <a:lnTo>
                    <a:pt x="270" y="3"/>
                  </a:lnTo>
                  <a:lnTo>
                    <a:pt x="249" y="1"/>
                  </a:lnTo>
                  <a:lnTo>
                    <a:pt x="229" y="0"/>
                  </a:lnTo>
                  <a:lnTo>
                    <a:pt x="208" y="0"/>
                  </a:lnTo>
                  <a:lnTo>
                    <a:pt x="190" y="0"/>
                  </a:lnTo>
                  <a:lnTo>
                    <a:pt x="172" y="2"/>
                  </a:lnTo>
                  <a:lnTo>
                    <a:pt x="156" y="6"/>
                  </a:lnTo>
                  <a:lnTo>
                    <a:pt x="149" y="6"/>
                  </a:lnTo>
                  <a:lnTo>
                    <a:pt x="131" y="9"/>
                  </a:lnTo>
                  <a:lnTo>
                    <a:pt x="106" y="15"/>
                  </a:lnTo>
                  <a:lnTo>
                    <a:pt x="77" y="27"/>
                  </a:lnTo>
                  <a:lnTo>
                    <a:pt x="48" y="46"/>
                  </a:lnTo>
                  <a:lnTo>
                    <a:pt x="23" y="74"/>
                  </a:lnTo>
                  <a:lnTo>
                    <a:pt x="6" y="112"/>
                  </a:lnTo>
                  <a:lnTo>
                    <a:pt x="0" y="161"/>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6237" name="Freeform 29">
              <a:extLst>
                <a:ext uri="{FF2B5EF4-FFF2-40B4-BE49-F238E27FC236}">
                  <a16:creationId xmlns:a16="http://schemas.microsoft.com/office/drawing/2014/main" id="{D707F240-324A-4EDA-A667-80BC782EA0D1}"/>
                </a:ext>
              </a:extLst>
            </p:cNvPr>
            <p:cNvSpPr>
              <a:spLocks/>
            </p:cNvSpPr>
            <p:nvPr/>
          </p:nvSpPr>
          <p:spPr bwMode="auto">
            <a:xfrm>
              <a:off x="5764" y="2521"/>
              <a:ext cx="131" cy="38"/>
            </a:xfrm>
            <a:custGeom>
              <a:avLst/>
              <a:gdLst>
                <a:gd name="T0" fmla="*/ 0 w 263"/>
                <a:gd name="T1" fmla="*/ 48 h 76"/>
                <a:gd name="T2" fmla="*/ 145 w 263"/>
                <a:gd name="T3" fmla="*/ 76 h 76"/>
                <a:gd name="T4" fmla="*/ 263 w 263"/>
                <a:gd name="T5" fmla="*/ 2 h 76"/>
                <a:gd name="T6" fmla="*/ 260 w 263"/>
                <a:gd name="T7" fmla="*/ 2 h 76"/>
                <a:gd name="T8" fmla="*/ 252 w 263"/>
                <a:gd name="T9" fmla="*/ 1 h 76"/>
                <a:gd name="T10" fmla="*/ 241 w 263"/>
                <a:gd name="T11" fmla="*/ 1 h 76"/>
                <a:gd name="T12" fmla="*/ 226 w 263"/>
                <a:gd name="T13" fmla="*/ 1 h 76"/>
                <a:gd name="T14" fmla="*/ 207 w 263"/>
                <a:gd name="T15" fmla="*/ 0 h 76"/>
                <a:gd name="T16" fmla="*/ 187 w 263"/>
                <a:gd name="T17" fmla="*/ 0 h 76"/>
                <a:gd name="T18" fmla="*/ 165 w 263"/>
                <a:gd name="T19" fmla="*/ 1 h 76"/>
                <a:gd name="T20" fmla="*/ 142 w 263"/>
                <a:gd name="T21" fmla="*/ 1 h 76"/>
                <a:gd name="T22" fmla="*/ 117 w 263"/>
                <a:gd name="T23" fmla="*/ 3 h 76"/>
                <a:gd name="T24" fmla="*/ 94 w 263"/>
                <a:gd name="T25" fmla="*/ 6 h 76"/>
                <a:gd name="T26" fmla="*/ 73 w 263"/>
                <a:gd name="T27" fmla="*/ 9 h 76"/>
                <a:gd name="T28" fmla="*/ 52 w 263"/>
                <a:gd name="T29" fmla="*/ 15 h 76"/>
                <a:gd name="T30" fmla="*/ 35 w 263"/>
                <a:gd name="T31" fmla="*/ 21 h 76"/>
                <a:gd name="T32" fmla="*/ 18 w 263"/>
                <a:gd name="T33" fmla="*/ 28 h 76"/>
                <a:gd name="T34" fmla="*/ 7 w 263"/>
                <a:gd name="T35" fmla="*/ 37 h 76"/>
                <a:gd name="T36" fmla="*/ 0 w 263"/>
                <a:gd name="T37" fmla="*/ 4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3" h="76">
                  <a:moveTo>
                    <a:pt x="0" y="48"/>
                  </a:moveTo>
                  <a:lnTo>
                    <a:pt x="145" y="76"/>
                  </a:lnTo>
                  <a:lnTo>
                    <a:pt x="263" y="2"/>
                  </a:lnTo>
                  <a:lnTo>
                    <a:pt x="260" y="2"/>
                  </a:lnTo>
                  <a:lnTo>
                    <a:pt x="252" y="1"/>
                  </a:lnTo>
                  <a:lnTo>
                    <a:pt x="241" y="1"/>
                  </a:lnTo>
                  <a:lnTo>
                    <a:pt x="226" y="1"/>
                  </a:lnTo>
                  <a:lnTo>
                    <a:pt x="207" y="0"/>
                  </a:lnTo>
                  <a:lnTo>
                    <a:pt x="187" y="0"/>
                  </a:lnTo>
                  <a:lnTo>
                    <a:pt x="165" y="1"/>
                  </a:lnTo>
                  <a:lnTo>
                    <a:pt x="142" y="1"/>
                  </a:lnTo>
                  <a:lnTo>
                    <a:pt x="117" y="3"/>
                  </a:lnTo>
                  <a:lnTo>
                    <a:pt x="94" y="6"/>
                  </a:lnTo>
                  <a:lnTo>
                    <a:pt x="73" y="9"/>
                  </a:lnTo>
                  <a:lnTo>
                    <a:pt x="52" y="15"/>
                  </a:lnTo>
                  <a:lnTo>
                    <a:pt x="35" y="21"/>
                  </a:lnTo>
                  <a:lnTo>
                    <a:pt x="18" y="28"/>
                  </a:lnTo>
                  <a:lnTo>
                    <a:pt x="7" y="37"/>
                  </a:lnTo>
                  <a:lnTo>
                    <a:pt x="0" y="48"/>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6238" name="Freeform 30">
              <a:extLst>
                <a:ext uri="{FF2B5EF4-FFF2-40B4-BE49-F238E27FC236}">
                  <a16:creationId xmlns:a16="http://schemas.microsoft.com/office/drawing/2014/main" id="{EB21F823-4ED7-AF0A-8268-A22511D7B86D}"/>
                </a:ext>
              </a:extLst>
            </p:cNvPr>
            <p:cNvSpPr>
              <a:spLocks/>
            </p:cNvSpPr>
            <p:nvPr/>
          </p:nvSpPr>
          <p:spPr bwMode="auto">
            <a:xfrm>
              <a:off x="5748" y="2518"/>
              <a:ext cx="220" cy="84"/>
            </a:xfrm>
            <a:custGeom>
              <a:avLst/>
              <a:gdLst>
                <a:gd name="T0" fmla="*/ 0 w 441"/>
                <a:gd name="T1" fmla="*/ 157 h 167"/>
                <a:gd name="T2" fmla="*/ 1 w 441"/>
                <a:gd name="T3" fmla="*/ 157 h 167"/>
                <a:gd name="T4" fmla="*/ 4 w 441"/>
                <a:gd name="T5" fmla="*/ 159 h 167"/>
                <a:gd name="T6" fmla="*/ 10 w 441"/>
                <a:gd name="T7" fmla="*/ 160 h 167"/>
                <a:gd name="T8" fmla="*/ 18 w 441"/>
                <a:gd name="T9" fmla="*/ 162 h 167"/>
                <a:gd name="T10" fmla="*/ 27 w 441"/>
                <a:gd name="T11" fmla="*/ 165 h 167"/>
                <a:gd name="T12" fmla="*/ 39 w 441"/>
                <a:gd name="T13" fmla="*/ 166 h 167"/>
                <a:gd name="T14" fmla="*/ 52 w 441"/>
                <a:gd name="T15" fmla="*/ 167 h 167"/>
                <a:gd name="T16" fmla="*/ 65 w 441"/>
                <a:gd name="T17" fmla="*/ 166 h 167"/>
                <a:gd name="T18" fmla="*/ 80 w 441"/>
                <a:gd name="T19" fmla="*/ 165 h 167"/>
                <a:gd name="T20" fmla="*/ 97 w 441"/>
                <a:gd name="T21" fmla="*/ 161 h 167"/>
                <a:gd name="T22" fmla="*/ 114 w 441"/>
                <a:gd name="T23" fmla="*/ 156 h 167"/>
                <a:gd name="T24" fmla="*/ 131 w 441"/>
                <a:gd name="T25" fmla="*/ 148 h 167"/>
                <a:gd name="T26" fmla="*/ 149 w 441"/>
                <a:gd name="T27" fmla="*/ 136 h 167"/>
                <a:gd name="T28" fmla="*/ 168 w 441"/>
                <a:gd name="T29" fmla="*/ 122 h 167"/>
                <a:gd name="T30" fmla="*/ 187 w 441"/>
                <a:gd name="T31" fmla="*/ 105 h 167"/>
                <a:gd name="T32" fmla="*/ 206 w 441"/>
                <a:gd name="T33" fmla="*/ 84 h 167"/>
                <a:gd name="T34" fmla="*/ 208 w 441"/>
                <a:gd name="T35" fmla="*/ 83 h 167"/>
                <a:gd name="T36" fmla="*/ 213 w 441"/>
                <a:gd name="T37" fmla="*/ 77 h 167"/>
                <a:gd name="T38" fmla="*/ 222 w 441"/>
                <a:gd name="T39" fmla="*/ 70 h 167"/>
                <a:gd name="T40" fmla="*/ 234 w 441"/>
                <a:gd name="T41" fmla="*/ 62 h 167"/>
                <a:gd name="T42" fmla="*/ 246 w 441"/>
                <a:gd name="T43" fmla="*/ 53 h 167"/>
                <a:gd name="T44" fmla="*/ 262 w 441"/>
                <a:gd name="T45" fmla="*/ 43 h 167"/>
                <a:gd name="T46" fmla="*/ 280 w 441"/>
                <a:gd name="T47" fmla="*/ 33 h 167"/>
                <a:gd name="T48" fmla="*/ 298 w 441"/>
                <a:gd name="T49" fmla="*/ 25 h 167"/>
                <a:gd name="T50" fmla="*/ 318 w 441"/>
                <a:gd name="T51" fmla="*/ 20 h 167"/>
                <a:gd name="T52" fmla="*/ 337 w 441"/>
                <a:gd name="T53" fmla="*/ 15 h 167"/>
                <a:gd name="T54" fmla="*/ 357 w 441"/>
                <a:gd name="T55" fmla="*/ 15 h 167"/>
                <a:gd name="T56" fmla="*/ 375 w 441"/>
                <a:gd name="T57" fmla="*/ 18 h 167"/>
                <a:gd name="T58" fmla="*/ 394 w 441"/>
                <a:gd name="T59" fmla="*/ 25 h 167"/>
                <a:gd name="T60" fmla="*/ 411 w 441"/>
                <a:gd name="T61" fmla="*/ 39 h 167"/>
                <a:gd name="T62" fmla="*/ 427 w 441"/>
                <a:gd name="T63" fmla="*/ 59 h 167"/>
                <a:gd name="T64" fmla="*/ 441 w 441"/>
                <a:gd name="T65" fmla="*/ 84 h 167"/>
                <a:gd name="T66" fmla="*/ 441 w 441"/>
                <a:gd name="T67" fmla="*/ 82 h 167"/>
                <a:gd name="T68" fmla="*/ 438 w 441"/>
                <a:gd name="T69" fmla="*/ 76 h 167"/>
                <a:gd name="T70" fmla="*/ 435 w 441"/>
                <a:gd name="T71" fmla="*/ 68 h 167"/>
                <a:gd name="T72" fmla="*/ 430 w 441"/>
                <a:gd name="T73" fmla="*/ 58 h 167"/>
                <a:gd name="T74" fmla="*/ 423 w 441"/>
                <a:gd name="T75" fmla="*/ 46 h 167"/>
                <a:gd name="T76" fmla="*/ 415 w 441"/>
                <a:gd name="T77" fmla="*/ 33 h 167"/>
                <a:gd name="T78" fmla="*/ 405 w 441"/>
                <a:gd name="T79" fmla="*/ 23 h 167"/>
                <a:gd name="T80" fmla="*/ 391 w 441"/>
                <a:gd name="T81" fmla="*/ 13 h 167"/>
                <a:gd name="T82" fmla="*/ 375 w 441"/>
                <a:gd name="T83" fmla="*/ 5 h 167"/>
                <a:gd name="T84" fmla="*/ 357 w 441"/>
                <a:gd name="T85" fmla="*/ 0 h 167"/>
                <a:gd name="T86" fmla="*/ 336 w 441"/>
                <a:gd name="T87" fmla="*/ 0 h 167"/>
                <a:gd name="T88" fmla="*/ 311 w 441"/>
                <a:gd name="T89" fmla="*/ 3 h 167"/>
                <a:gd name="T90" fmla="*/ 283 w 441"/>
                <a:gd name="T91" fmla="*/ 13 h 167"/>
                <a:gd name="T92" fmla="*/ 252 w 441"/>
                <a:gd name="T93" fmla="*/ 29 h 167"/>
                <a:gd name="T94" fmla="*/ 216 w 441"/>
                <a:gd name="T95" fmla="*/ 52 h 167"/>
                <a:gd name="T96" fmla="*/ 177 w 441"/>
                <a:gd name="T97" fmla="*/ 83 h 167"/>
                <a:gd name="T98" fmla="*/ 173 w 441"/>
                <a:gd name="T99" fmla="*/ 88 h 167"/>
                <a:gd name="T100" fmla="*/ 161 w 441"/>
                <a:gd name="T101" fmla="*/ 99 h 167"/>
                <a:gd name="T102" fmla="*/ 141 w 441"/>
                <a:gd name="T103" fmla="*/ 115 h 167"/>
                <a:gd name="T104" fmla="*/ 118 w 441"/>
                <a:gd name="T105" fmla="*/ 134 h 167"/>
                <a:gd name="T106" fmla="*/ 91 w 441"/>
                <a:gd name="T107" fmla="*/ 149 h 167"/>
                <a:gd name="T108" fmla="*/ 61 w 441"/>
                <a:gd name="T109" fmla="*/ 160 h 167"/>
                <a:gd name="T110" fmla="*/ 30 w 441"/>
                <a:gd name="T111" fmla="*/ 164 h 167"/>
                <a:gd name="T112" fmla="*/ 0 w 441"/>
                <a:gd name="T113" fmla="*/ 15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1" h="167">
                  <a:moveTo>
                    <a:pt x="0" y="157"/>
                  </a:moveTo>
                  <a:lnTo>
                    <a:pt x="1" y="157"/>
                  </a:lnTo>
                  <a:lnTo>
                    <a:pt x="4" y="159"/>
                  </a:lnTo>
                  <a:lnTo>
                    <a:pt x="10" y="160"/>
                  </a:lnTo>
                  <a:lnTo>
                    <a:pt x="18" y="162"/>
                  </a:lnTo>
                  <a:lnTo>
                    <a:pt x="27" y="165"/>
                  </a:lnTo>
                  <a:lnTo>
                    <a:pt x="39" y="166"/>
                  </a:lnTo>
                  <a:lnTo>
                    <a:pt x="52" y="167"/>
                  </a:lnTo>
                  <a:lnTo>
                    <a:pt x="65" y="166"/>
                  </a:lnTo>
                  <a:lnTo>
                    <a:pt x="80" y="165"/>
                  </a:lnTo>
                  <a:lnTo>
                    <a:pt x="97" y="161"/>
                  </a:lnTo>
                  <a:lnTo>
                    <a:pt x="114" y="156"/>
                  </a:lnTo>
                  <a:lnTo>
                    <a:pt x="131" y="148"/>
                  </a:lnTo>
                  <a:lnTo>
                    <a:pt x="149" y="136"/>
                  </a:lnTo>
                  <a:lnTo>
                    <a:pt x="168" y="122"/>
                  </a:lnTo>
                  <a:lnTo>
                    <a:pt x="187" y="105"/>
                  </a:lnTo>
                  <a:lnTo>
                    <a:pt x="206" y="84"/>
                  </a:lnTo>
                  <a:lnTo>
                    <a:pt x="208" y="83"/>
                  </a:lnTo>
                  <a:lnTo>
                    <a:pt x="213" y="77"/>
                  </a:lnTo>
                  <a:lnTo>
                    <a:pt x="222" y="70"/>
                  </a:lnTo>
                  <a:lnTo>
                    <a:pt x="234" y="62"/>
                  </a:lnTo>
                  <a:lnTo>
                    <a:pt x="246" y="53"/>
                  </a:lnTo>
                  <a:lnTo>
                    <a:pt x="262" y="43"/>
                  </a:lnTo>
                  <a:lnTo>
                    <a:pt x="280" y="33"/>
                  </a:lnTo>
                  <a:lnTo>
                    <a:pt x="298" y="25"/>
                  </a:lnTo>
                  <a:lnTo>
                    <a:pt x="318" y="20"/>
                  </a:lnTo>
                  <a:lnTo>
                    <a:pt x="337" y="15"/>
                  </a:lnTo>
                  <a:lnTo>
                    <a:pt x="357" y="15"/>
                  </a:lnTo>
                  <a:lnTo>
                    <a:pt x="375" y="18"/>
                  </a:lnTo>
                  <a:lnTo>
                    <a:pt x="394" y="25"/>
                  </a:lnTo>
                  <a:lnTo>
                    <a:pt x="411" y="39"/>
                  </a:lnTo>
                  <a:lnTo>
                    <a:pt x="427" y="59"/>
                  </a:lnTo>
                  <a:lnTo>
                    <a:pt x="441" y="84"/>
                  </a:lnTo>
                  <a:lnTo>
                    <a:pt x="441" y="82"/>
                  </a:lnTo>
                  <a:lnTo>
                    <a:pt x="438" y="76"/>
                  </a:lnTo>
                  <a:lnTo>
                    <a:pt x="435" y="68"/>
                  </a:lnTo>
                  <a:lnTo>
                    <a:pt x="430" y="58"/>
                  </a:lnTo>
                  <a:lnTo>
                    <a:pt x="423" y="46"/>
                  </a:lnTo>
                  <a:lnTo>
                    <a:pt x="415" y="33"/>
                  </a:lnTo>
                  <a:lnTo>
                    <a:pt x="405" y="23"/>
                  </a:lnTo>
                  <a:lnTo>
                    <a:pt x="391" y="13"/>
                  </a:lnTo>
                  <a:lnTo>
                    <a:pt x="375" y="5"/>
                  </a:lnTo>
                  <a:lnTo>
                    <a:pt x="357" y="0"/>
                  </a:lnTo>
                  <a:lnTo>
                    <a:pt x="336" y="0"/>
                  </a:lnTo>
                  <a:lnTo>
                    <a:pt x="311" y="3"/>
                  </a:lnTo>
                  <a:lnTo>
                    <a:pt x="283" y="13"/>
                  </a:lnTo>
                  <a:lnTo>
                    <a:pt x="252" y="29"/>
                  </a:lnTo>
                  <a:lnTo>
                    <a:pt x="216" y="52"/>
                  </a:lnTo>
                  <a:lnTo>
                    <a:pt x="177" y="83"/>
                  </a:lnTo>
                  <a:lnTo>
                    <a:pt x="173" y="88"/>
                  </a:lnTo>
                  <a:lnTo>
                    <a:pt x="161" y="99"/>
                  </a:lnTo>
                  <a:lnTo>
                    <a:pt x="141" y="115"/>
                  </a:lnTo>
                  <a:lnTo>
                    <a:pt x="118" y="134"/>
                  </a:lnTo>
                  <a:lnTo>
                    <a:pt x="91" y="149"/>
                  </a:lnTo>
                  <a:lnTo>
                    <a:pt x="61" y="160"/>
                  </a:lnTo>
                  <a:lnTo>
                    <a:pt x="30" y="164"/>
                  </a:lnTo>
                  <a:lnTo>
                    <a:pt x="0" y="1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6239" name="Freeform 31">
              <a:extLst>
                <a:ext uri="{FF2B5EF4-FFF2-40B4-BE49-F238E27FC236}">
                  <a16:creationId xmlns:a16="http://schemas.microsoft.com/office/drawing/2014/main" id="{8565EF9B-2121-003E-356E-4A04C2E56B92}"/>
                </a:ext>
              </a:extLst>
            </p:cNvPr>
            <p:cNvSpPr>
              <a:spLocks/>
            </p:cNvSpPr>
            <p:nvPr/>
          </p:nvSpPr>
          <p:spPr bwMode="auto">
            <a:xfrm>
              <a:off x="5843" y="2511"/>
              <a:ext cx="82" cy="5"/>
            </a:xfrm>
            <a:custGeom>
              <a:avLst/>
              <a:gdLst>
                <a:gd name="T0" fmla="*/ 163 w 163"/>
                <a:gd name="T1" fmla="*/ 12 h 12"/>
                <a:gd name="T2" fmla="*/ 159 w 163"/>
                <a:gd name="T3" fmla="*/ 10 h 12"/>
                <a:gd name="T4" fmla="*/ 145 w 163"/>
                <a:gd name="T5" fmla="*/ 9 h 12"/>
                <a:gd name="T6" fmla="*/ 124 w 163"/>
                <a:gd name="T7" fmla="*/ 6 h 12"/>
                <a:gd name="T8" fmla="*/ 100 w 163"/>
                <a:gd name="T9" fmla="*/ 3 h 12"/>
                <a:gd name="T10" fmla="*/ 72 w 163"/>
                <a:gd name="T11" fmla="*/ 1 h 12"/>
                <a:gd name="T12" fmla="*/ 46 w 163"/>
                <a:gd name="T13" fmla="*/ 0 h 12"/>
                <a:gd name="T14" fmla="*/ 20 w 163"/>
                <a:gd name="T15" fmla="*/ 0 h 12"/>
                <a:gd name="T16" fmla="*/ 0 w 163"/>
                <a:gd name="T17" fmla="*/ 2 h 12"/>
                <a:gd name="T18" fmla="*/ 7 w 163"/>
                <a:gd name="T19" fmla="*/ 2 h 12"/>
                <a:gd name="T20" fmla="*/ 25 w 163"/>
                <a:gd name="T21" fmla="*/ 5 h 12"/>
                <a:gd name="T22" fmla="*/ 50 w 163"/>
                <a:gd name="T23" fmla="*/ 6 h 12"/>
                <a:gd name="T24" fmla="*/ 80 w 163"/>
                <a:gd name="T25" fmla="*/ 8 h 12"/>
                <a:gd name="T26" fmla="*/ 109 w 163"/>
                <a:gd name="T27" fmla="*/ 9 h 12"/>
                <a:gd name="T28" fmla="*/ 136 w 163"/>
                <a:gd name="T29" fmla="*/ 12 h 12"/>
                <a:gd name="T30" fmla="*/ 155 w 163"/>
                <a:gd name="T31" fmla="*/ 12 h 12"/>
                <a:gd name="T32" fmla="*/ 163 w 163"/>
                <a:gd name="T3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3" h="12">
                  <a:moveTo>
                    <a:pt x="163" y="12"/>
                  </a:moveTo>
                  <a:lnTo>
                    <a:pt x="159" y="10"/>
                  </a:lnTo>
                  <a:lnTo>
                    <a:pt x="145" y="9"/>
                  </a:lnTo>
                  <a:lnTo>
                    <a:pt x="124" y="6"/>
                  </a:lnTo>
                  <a:lnTo>
                    <a:pt x="100" y="3"/>
                  </a:lnTo>
                  <a:lnTo>
                    <a:pt x="72" y="1"/>
                  </a:lnTo>
                  <a:lnTo>
                    <a:pt x="46" y="0"/>
                  </a:lnTo>
                  <a:lnTo>
                    <a:pt x="20" y="0"/>
                  </a:lnTo>
                  <a:lnTo>
                    <a:pt x="0" y="2"/>
                  </a:lnTo>
                  <a:lnTo>
                    <a:pt x="7" y="2"/>
                  </a:lnTo>
                  <a:lnTo>
                    <a:pt x="25" y="5"/>
                  </a:lnTo>
                  <a:lnTo>
                    <a:pt x="50" y="6"/>
                  </a:lnTo>
                  <a:lnTo>
                    <a:pt x="80" y="8"/>
                  </a:lnTo>
                  <a:lnTo>
                    <a:pt x="109" y="9"/>
                  </a:lnTo>
                  <a:lnTo>
                    <a:pt x="136" y="12"/>
                  </a:lnTo>
                  <a:lnTo>
                    <a:pt x="155" y="12"/>
                  </a:lnTo>
                  <a:lnTo>
                    <a:pt x="163"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6240" name="Freeform 32">
              <a:extLst>
                <a:ext uri="{FF2B5EF4-FFF2-40B4-BE49-F238E27FC236}">
                  <a16:creationId xmlns:a16="http://schemas.microsoft.com/office/drawing/2014/main" id="{AEC051E5-F16E-B460-F894-6C7A47E15155}"/>
                </a:ext>
              </a:extLst>
            </p:cNvPr>
            <p:cNvSpPr>
              <a:spLocks/>
            </p:cNvSpPr>
            <p:nvPr/>
          </p:nvSpPr>
          <p:spPr bwMode="auto">
            <a:xfrm>
              <a:off x="5749" y="2509"/>
              <a:ext cx="79" cy="85"/>
            </a:xfrm>
            <a:custGeom>
              <a:avLst/>
              <a:gdLst>
                <a:gd name="T0" fmla="*/ 158 w 158"/>
                <a:gd name="T1" fmla="*/ 0 h 169"/>
                <a:gd name="T2" fmla="*/ 150 w 158"/>
                <a:gd name="T3" fmla="*/ 0 h 169"/>
                <a:gd name="T4" fmla="*/ 130 w 158"/>
                <a:gd name="T5" fmla="*/ 3 h 169"/>
                <a:gd name="T6" fmla="*/ 103 w 158"/>
                <a:gd name="T7" fmla="*/ 10 h 169"/>
                <a:gd name="T8" fmla="*/ 73 w 158"/>
                <a:gd name="T9" fmla="*/ 22 h 169"/>
                <a:gd name="T10" fmla="*/ 42 w 158"/>
                <a:gd name="T11" fmla="*/ 42 h 169"/>
                <a:gd name="T12" fmla="*/ 17 w 158"/>
                <a:gd name="T13" fmla="*/ 72 h 169"/>
                <a:gd name="T14" fmla="*/ 1 w 158"/>
                <a:gd name="T15" fmla="*/ 114 h 169"/>
                <a:gd name="T16" fmla="*/ 0 w 158"/>
                <a:gd name="T17" fmla="*/ 169 h 169"/>
                <a:gd name="T18" fmla="*/ 0 w 158"/>
                <a:gd name="T19" fmla="*/ 162 h 169"/>
                <a:gd name="T20" fmla="*/ 1 w 158"/>
                <a:gd name="T21" fmla="*/ 145 h 169"/>
                <a:gd name="T22" fmla="*/ 7 w 158"/>
                <a:gd name="T23" fmla="*/ 121 h 169"/>
                <a:gd name="T24" fmla="*/ 17 w 158"/>
                <a:gd name="T25" fmla="*/ 92 h 169"/>
                <a:gd name="T26" fmla="*/ 36 w 158"/>
                <a:gd name="T27" fmla="*/ 62 h 169"/>
                <a:gd name="T28" fmla="*/ 63 w 158"/>
                <a:gd name="T29" fmla="*/ 34 h 169"/>
                <a:gd name="T30" fmla="*/ 104 w 158"/>
                <a:gd name="T31" fmla="*/ 12 h 169"/>
                <a:gd name="T32" fmla="*/ 158 w 158"/>
                <a:gd name="T3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169">
                  <a:moveTo>
                    <a:pt x="158" y="0"/>
                  </a:moveTo>
                  <a:lnTo>
                    <a:pt x="150" y="0"/>
                  </a:lnTo>
                  <a:lnTo>
                    <a:pt x="130" y="3"/>
                  </a:lnTo>
                  <a:lnTo>
                    <a:pt x="103" y="10"/>
                  </a:lnTo>
                  <a:lnTo>
                    <a:pt x="73" y="22"/>
                  </a:lnTo>
                  <a:lnTo>
                    <a:pt x="42" y="42"/>
                  </a:lnTo>
                  <a:lnTo>
                    <a:pt x="17" y="72"/>
                  </a:lnTo>
                  <a:lnTo>
                    <a:pt x="1" y="114"/>
                  </a:lnTo>
                  <a:lnTo>
                    <a:pt x="0" y="169"/>
                  </a:lnTo>
                  <a:lnTo>
                    <a:pt x="0" y="162"/>
                  </a:lnTo>
                  <a:lnTo>
                    <a:pt x="1" y="145"/>
                  </a:lnTo>
                  <a:lnTo>
                    <a:pt x="7" y="121"/>
                  </a:lnTo>
                  <a:lnTo>
                    <a:pt x="17" y="92"/>
                  </a:lnTo>
                  <a:lnTo>
                    <a:pt x="36" y="62"/>
                  </a:lnTo>
                  <a:lnTo>
                    <a:pt x="63" y="34"/>
                  </a:lnTo>
                  <a:lnTo>
                    <a:pt x="104" y="12"/>
                  </a:lnTo>
                  <a:lnTo>
                    <a:pt x="1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6241" name="Freeform 33">
              <a:extLst>
                <a:ext uri="{FF2B5EF4-FFF2-40B4-BE49-F238E27FC236}">
                  <a16:creationId xmlns:a16="http://schemas.microsoft.com/office/drawing/2014/main" id="{175911D4-4603-CB63-FAE3-0DB8C844EF9D}"/>
                </a:ext>
              </a:extLst>
            </p:cNvPr>
            <p:cNvSpPr>
              <a:spLocks/>
            </p:cNvSpPr>
            <p:nvPr/>
          </p:nvSpPr>
          <p:spPr bwMode="auto">
            <a:xfrm>
              <a:off x="5582" y="2468"/>
              <a:ext cx="154" cy="717"/>
            </a:xfrm>
            <a:custGeom>
              <a:avLst/>
              <a:gdLst>
                <a:gd name="T0" fmla="*/ 0 w 308"/>
                <a:gd name="T1" fmla="*/ 0 h 1432"/>
                <a:gd name="T2" fmla="*/ 308 w 308"/>
                <a:gd name="T3" fmla="*/ 98 h 1432"/>
                <a:gd name="T4" fmla="*/ 307 w 308"/>
                <a:gd name="T5" fmla="*/ 300 h 1432"/>
                <a:gd name="T6" fmla="*/ 303 w 308"/>
                <a:gd name="T7" fmla="*/ 746 h 1432"/>
                <a:gd name="T8" fmla="*/ 295 w 308"/>
                <a:gd name="T9" fmla="*/ 1202 h 1432"/>
                <a:gd name="T10" fmla="*/ 281 w 308"/>
                <a:gd name="T11" fmla="*/ 1432 h 1432"/>
                <a:gd name="T12" fmla="*/ 279 w 308"/>
                <a:gd name="T13" fmla="*/ 1430 h 1432"/>
                <a:gd name="T14" fmla="*/ 274 w 308"/>
                <a:gd name="T15" fmla="*/ 1425 h 1432"/>
                <a:gd name="T16" fmla="*/ 265 w 308"/>
                <a:gd name="T17" fmla="*/ 1416 h 1432"/>
                <a:gd name="T18" fmla="*/ 254 w 308"/>
                <a:gd name="T19" fmla="*/ 1405 h 1432"/>
                <a:gd name="T20" fmla="*/ 240 w 308"/>
                <a:gd name="T21" fmla="*/ 1391 h 1432"/>
                <a:gd name="T22" fmla="*/ 224 w 308"/>
                <a:gd name="T23" fmla="*/ 1376 h 1432"/>
                <a:gd name="T24" fmla="*/ 205 w 308"/>
                <a:gd name="T25" fmla="*/ 1359 h 1432"/>
                <a:gd name="T26" fmla="*/ 186 w 308"/>
                <a:gd name="T27" fmla="*/ 1341 h 1432"/>
                <a:gd name="T28" fmla="*/ 166 w 308"/>
                <a:gd name="T29" fmla="*/ 1323 h 1432"/>
                <a:gd name="T30" fmla="*/ 144 w 308"/>
                <a:gd name="T31" fmla="*/ 1304 h 1432"/>
                <a:gd name="T32" fmla="*/ 123 w 308"/>
                <a:gd name="T33" fmla="*/ 1286 h 1432"/>
                <a:gd name="T34" fmla="*/ 102 w 308"/>
                <a:gd name="T35" fmla="*/ 1269 h 1432"/>
                <a:gd name="T36" fmla="*/ 81 w 308"/>
                <a:gd name="T37" fmla="*/ 1253 h 1432"/>
                <a:gd name="T38" fmla="*/ 61 w 308"/>
                <a:gd name="T39" fmla="*/ 1239 h 1432"/>
                <a:gd name="T40" fmla="*/ 42 w 308"/>
                <a:gd name="T41" fmla="*/ 1226 h 1432"/>
                <a:gd name="T42" fmla="*/ 24 w 308"/>
                <a:gd name="T43" fmla="*/ 1216 h 1432"/>
                <a:gd name="T44" fmla="*/ 24 w 308"/>
                <a:gd name="T45" fmla="*/ 1166 h 1432"/>
                <a:gd name="T46" fmla="*/ 26 w 308"/>
                <a:gd name="T47" fmla="*/ 1034 h 1432"/>
                <a:gd name="T48" fmla="*/ 27 w 308"/>
                <a:gd name="T49" fmla="*/ 847 h 1432"/>
                <a:gd name="T50" fmla="*/ 27 w 308"/>
                <a:gd name="T51" fmla="*/ 630 h 1432"/>
                <a:gd name="T52" fmla="*/ 24 w 308"/>
                <a:gd name="T53" fmla="*/ 411 h 1432"/>
                <a:gd name="T54" fmla="*/ 20 w 308"/>
                <a:gd name="T55" fmla="*/ 215 h 1432"/>
                <a:gd name="T56" fmla="*/ 12 w 308"/>
                <a:gd name="T57" fmla="*/ 69 h 1432"/>
                <a:gd name="T58" fmla="*/ 0 w 308"/>
                <a:gd name="T59" fmla="*/ 0 h 1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8" h="1432">
                  <a:moveTo>
                    <a:pt x="0" y="0"/>
                  </a:moveTo>
                  <a:lnTo>
                    <a:pt x="308" y="98"/>
                  </a:lnTo>
                  <a:lnTo>
                    <a:pt x="307" y="300"/>
                  </a:lnTo>
                  <a:lnTo>
                    <a:pt x="303" y="746"/>
                  </a:lnTo>
                  <a:lnTo>
                    <a:pt x="295" y="1202"/>
                  </a:lnTo>
                  <a:lnTo>
                    <a:pt x="281" y="1432"/>
                  </a:lnTo>
                  <a:lnTo>
                    <a:pt x="279" y="1430"/>
                  </a:lnTo>
                  <a:lnTo>
                    <a:pt x="274" y="1425"/>
                  </a:lnTo>
                  <a:lnTo>
                    <a:pt x="265" y="1416"/>
                  </a:lnTo>
                  <a:lnTo>
                    <a:pt x="254" y="1405"/>
                  </a:lnTo>
                  <a:lnTo>
                    <a:pt x="240" y="1391"/>
                  </a:lnTo>
                  <a:lnTo>
                    <a:pt x="224" y="1376"/>
                  </a:lnTo>
                  <a:lnTo>
                    <a:pt x="205" y="1359"/>
                  </a:lnTo>
                  <a:lnTo>
                    <a:pt x="186" y="1341"/>
                  </a:lnTo>
                  <a:lnTo>
                    <a:pt x="166" y="1323"/>
                  </a:lnTo>
                  <a:lnTo>
                    <a:pt x="144" y="1304"/>
                  </a:lnTo>
                  <a:lnTo>
                    <a:pt x="123" y="1286"/>
                  </a:lnTo>
                  <a:lnTo>
                    <a:pt x="102" y="1269"/>
                  </a:lnTo>
                  <a:lnTo>
                    <a:pt x="81" y="1253"/>
                  </a:lnTo>
                  <a:lnTo>
                    <a:pt x="61" y="1239"/>
                  </a:lnTo>
                  <a:lnTo>
                    <a:pt x="42" y="1226"/>
                  </a:lnTo>
                  <a:lnTo>
                    <a:pt x="24" y="1216"/>
                  </a:lnTo>
                  <a:lnTo>
                    <a:pt x="24" y="1166"/>
                  </a:lnTo>
                  <a:lnTo>
                    <a:pt x="26" y="1034"/>
                  </a:lnTo>
                  <a:lnTo>
                    <a:pt x="27" y="847"/>
                  </a:lnTo>
                  <a:lnTo>
                    <a:pt x="27" y="630"/>
                  </a:lnTo>
                  <a:lnTo>
                    <a:pt x="24" y="411"/>
                  </a:lnTo>
                  <a:lnTo>
                    <a:pt x="20" y="215"/>
                  </a:lnTo>
                  <a:lnTo>
                    <a:pt x="12" y="69"/>
                  </a:lnTo>
                  <a:lnTo>
                    <a:pt x="0" y="0"/>
                  </a:lnTo>
                  <a:close/>
                </a:path>
              </a:pathLst>
            </a:custGeom>
            <a:solidFill>
              <a:srgbClr val="5454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6242" name="Freeform 34">
              <a:extLst>
                <a:ext uri="{FF2B5EF4-FFF2-40B4-BE49-F238E27FC236}">
                  <a16:creationId xmlns:a16="http://schemas.microsoft.com/office/drawing/2014/main" id="{AAA57CDB-C6C2-43FB-732E-FEFE694128EE}"/>
                </a:ext>
              </a:extLst>
            </p:cNvPr>
            <p:cNvSpPr>
              <a:spLocks/>
            </p:cNvSpPr>
            <p:nvPr/>
          </p:nvSpPr>
          <p:spPr bwMode="auto">
            <a:xfrm>
              <a:off x="5876" y="2536"/>
              <a:ext cx="80" cy="176"/>
            </a:xfrm>
            <a:custGeom>
              <a:avLst/>
              <a:gdLst>
                <a:gd name="T0" fmla="*/ 60 w 160"/>
                <a:gd name="T1" fmla="*/ 0 h 352"/>
                <a:gd name="T2" fmla="*/ 63 w 160"/>
                <a:gd name="T3" fmla="*/ 2 h 352"/>
                <a:gd name="T4" fmla="*/ 71 w 160"/>
                <a:gd name="T5" fmla="*/ 9 h 352"/>
                <a:gd name="T6" fmla="*/ 82 w 160"/>
                <a:gd name="T7" fmla="*/ 20 h 352"/>
                <a:gd name="T8" fmla="*/ 96 w 160"/>
                <a:gd name="T9" fmla="*/ 35 h 352"/>
                <a:gd name="T10" fmla="*/ 111 w 160"/>
                <a:gd name="T11" fmla="*/ 54 h 352"/>
                <a:gd name="T12" fmla="*/ 126 w 160"/>
                <a:gd name="T13" fmla="*/ 75 h 352"/>
                <a:gd name="T14" fmla="*/ 140 w 160"/>
                <a:gd name="T15" fmla="*/ 98 h 352"/>
                <a:gd name="T16" fmla="*/ 151 w 160"/>
                <a:gd name="T17" fmla="*/ 124 h 352"/>
                <a:gd name="T18" fmla="*/ 158 w 160"/>
                <a:gd name="T19" fmla="*/ 151 h 352"/>
                <a:gd name="T20" fmla="*/ 160 w 160"/>
                <a:gd name="T21" fmla="*/ 180 h 352"/>
                <a:gd name="T22" fmla="*/ 157 w 160"/>
                <a:gd name="T23" fmla="*/ 208 h 352"/>
                <a:gd name="T24" fmla="*/ 145 w 160"/>
                <a:gd name="T25" fmla="*/ 238 h 352"/>
                <a:gd name="T26" fmla="*/ 125 w 160"/>
                <a:gd name="T27" fmla="*/ 268 h 352"/>
                <a:gd name="T28" fmla="*/ 95 w 160"/>
                <a:gd name="T29" fmla="*/ 297 h 352"/>
                <a:gd name="T30" fmla="*/ 54 w 160"/>
                <a:gd name="T31" fmla="*/ 326 h 352"/>
                <a:gd name="T32" fmla="*/ 0 w 160"/>
                <a:gd name="T33" fmla="*/ 352 h 352"/>
                <a:gd name="T34" fmla="*/ 4 w 160"/>
                <a:gd name="T35" fmla="*/ 351 h 352"/>
                <a:gd name="T36" fmla="*/ 11 w 160"/>
                <a:gd name="T37" fmla="*/ 348 h 352"/>
                <a:gd name="T38" fmla="*/ 23 w 160"/>
                <a:gd name="T39" fmla="*/ 341 h 352"/>
                <a:gd name="T40" fmla="*/ 38 w 160"/>
                <a:gd name="T41" fmla="*/ 332 h 352"/>
                <a:gd name="T42" fmla="*/ 56 w 160"/>
                <a:gd name="T43" fmla="*/ 320 h 352"/>
                <a:gd name="T44" fmla="*/ 73 w 160"/>
                <a:gd name="T45" fmla="*/ 306 h 352"/>
                <a:gd name="T46" fmla="*/ 90 w 160"/>
                <a:gd name="T47" fmla="*/ 289 h 352"/>
                <a:gd name="T48" fmla="*/ 106 w 160"/>
                <a:gd name="T49" fmla="*/ 268 h 352"/>
                <a:gd name="T50" fmla="*/ 120 w 160"/>
                <a:gd name="T51" fmla="*/ 245 h 352"/>
                <a:gd name="T52" fmla="*/ 130 w 160"/>
                <a:gd name="T53" fmla="*/ 220 h 352"/>
                <a:gd name="T54" fmla="*/ 136 w 160"/>
                <a:gd name="T55" fmla="*/ 191 h 352"/>
                <a:gd name="T56" fmla="*/ 136 w 160"/>
                <a:gd name="T57" fmla="*/ 159 h 352"/>
                <a:gd name="T58" fmla="*/ 130 w 160"/>
                <a:gd name="T59" fmla="*/ 124 h 352"/>
                <a:gd name="T60" fmla="*/ 115 w 160"/>
                <a:gd name="T61" fmla="*/ 86 h 352"/>
                <a:gd name="T62" fmla="*/ 92 w 160"/>
                <a:gd name="T63" fmla="*/ 45 h 352"/>
                <a:gd name="T64" fmla="*/ 60 w 160"/>
                <a:gd name="T65"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352">
                  <a:moveTo>
                    <a:pt x="60" y="0"/>
                  </a:moveTo>
                  <a:lnTo>
                    <a:pt x="63" y="2"/>
                  </a:lnTo>
                  <a:lnTo>
                    <a:pt x="71" y="9"/>
                  </a:lnTo>
                  <a:lnTo>
                    <a:pt x="82" y="20"/>
                  </a:lnTo>
                  <a:lnTo>
                    <a:pt x="96" y="35"/>
                  </a:lnTo>
                  <a:lnTo>
                    <a:pt x="111" y="54"/>
                  </a:lnTo>
                  <a:lnTo>
                    <a:pt x="126" y="75"/>
                  </a:lnTo>
                  <a:lnTo>
                    <a:pt x="140" y="98"/>
                  </a:lnTo>
                  <a:lnTo>
                    <a:pt x="151" y="124"/>
                  </a:lnTo>
                  <a:lnTo>
                    <a:pt x="158" y="151"/>
                  </a:lnTo>
                  <a:lnTo>
                    <a:pt x="160" y="180"/>
                  </a:lnTo>
                  <a:lnTo>
                    <a:pt x="157" y="208"/>
                  </a:lnTo>
                  <a:lnTo>
                    <a:pt x="145" y="238"/>
                  </a:lnTo>
                  <a:lnTo>
                    <a:pt x="125" y="268"/>
                  </a:lnTo>
                  <a:lnTo>
                    <a:pt x="95" y="297"/>
                  </a:lnTo>
                  <a:lnTo>
                    <a:pt x="54" y="326"/>
                  </a:lnTo>
                  <a:lnTo>
                    <a:pt x="0" y="352"/>
                  </a:lnTo>
                  <a:lnTo>
                    <a:pt x="4" y="351"/>
                  </a:lnTo>
                  <a:lnTo>
                    <a:pt x="11" y="348"/>
                  </a:lnTo>
                  <a:lnTo>
                    <a:pt x="23" y="341"/>
                  </a:lnTo>
                  <a:lnTo>
                    <a:pt x="38" y="332"/>
                  </a:lnTo>
                  <a:lnTo>
                    <a:pt x="56" y="320"/>
                  </a:lnTo>
                  <a:lnTo>
                    <a:pt x="73" y="306"/>
                  </a:lnTo>
                  <a:lnTo>
                    <a:pt x="90" y="289"/>
                  </a:lnTo>
                  <a:lnTo>
                    <a:pt x="106" y="268"/>
                  </a:lnTo>
                  <a:lnTo>
                    <a:pt x="120" y="245"/>
                  </a:lnTo>
                  <a:lnTo>
                    <a:pt x="130" y="220"/>
                  </a:lnTo>
                  <a:lnTo>
                    <a:pt x="136" y="191"/>
                  </a:lnTo>
                  <a:lnTo>
                    <a:pt x="136" y="159"/>
                  </a:lnTo>
                  <a:lnTo>
                    <a:pt x="130" y="124"/>
                  </a:lnTo>
                  <a:lnTo>
                    <a:pt x="115" y="86"/>
                  </a:lnTo>
                  <a:lnTo>
                    <a:pt x="92" y="45"/>
                  </a:lnTo>
                  <a:lnTo>
                    <a:pt x="6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6243" name="Freeform 35">
              <a:extLst>
                <a:ext uri="{FF2B5EF4-FFF2-40B4-BE49-F238E27FC236}">
                  <a16:creationId xmlns:a16="http://schemas.microsoft.com/office/drawing/2014/main" id="{A20379C1-C33C-C4A0-1E56-099303FF126D}"/>
                </a:ext>
              </a:extLst>
            </p:cNvPr>
            <p:cNvSpPr>
              <a:spLocks/>
            </p:cNvSpPr>
            <p:nvPr/>
          </p:nvSpPr>
          <p:spPr bwMode="auto">
            <a:xfrm>
              <a:off x="5878" y="2754"/>
              <a:ext cx="80" cy="176"/>
            </a:xfrm>
            <a:custGeom>
              <a:avLst/>
              <a:gdLst>
                <a:gd name="T0" fmla="*/ 60 w 160"/>
                <a:gd name="T1" fmla="*/ 0 h 353"/>
                <a:gd name="T2" fmla="*/ 62 w 160"/>
                <a:gd name="T3" fmla="*/ 3 h 353"/>
                <a:gd name="T4" fmla="*/ 70 w 160"/>
                <a:gd name="T5" fmla="*/ 10 h 353"/>
                <a:gd name="T6" fmla="*/ 82 w 160"/>
                <a:gd name="T7" fmla="*/ 21 h 353"/>
                <a:gd name="T8" fmla="*/ 96 w 160"/>
                <a:gd name="T9" fmla="*/ 36 h 353"/>
                <a:gd name="T10" fmla="*/ 110 w 160"/>
                <a:gd name="T11" fmla="*/ 55 h 353"/>
                <a:gd name="T12" fmla="*/ 125 w 160"/>
                <a:gd name="T13" fmla="*/ 75 h 353"/>
                <a:gd name="T14" fmla="*/ 139 w 160"/>
                <a:gd name="T15" fmla="*/ 98 h 353"/>
                <a:gd name="T16" fmla="*/ 150 w 160"/>
                <a:gd name="T17" fmla="*/ 125 h 353"/>
                <a:gd name="T18" fmla="*/ 158 w 160"/>
                <a:gd name="T19" fmla="*/ 151 h 353"/>
                <a:gd name="T20" fmla="*/ 160 w 160"/>
                <a:gd name="T21" fmla="*/ 180 h 353"/>
                <a:gd name="T22" fmla="*/ 155 w 160"/>
                <a:gd name="T23" fmla="*/ 209 h 353"/>
                <a:gd name="T24" fmla="*/ 144 w 160"/>
                <a:gd name="T25" fmla="*/ 239 h 353"/>
                <a:gd name="T26" fmla="*/ 124 w 160"/>
                <a:gd name="T27" fmla="*/ 269 h 353"/>
                <a:gd name="T28" fmla="*/ 94 w 160"/>
                <a:gd name="T29" fmla="*/ 298 h 353"/>
                <a:gd name="T30" fmla="*/ 53 w 160"/>
                <a:gd name="T31" fmla="*/ 326 h 353"/>
                <a:gd name="T32" fmla="*/ 0 w 160"/>
                <a:gd name="T33" fmla="*/ 353 h 353"/>
                <a:gd name="T34" fmla="*/ 3 w 160"/>
                <a:gd name="T35" fmla="*/ 352 h 353"/>
                <a:gd name="T36" fmla="*/ 10 w 160"/>
                <a:gd name="T37" fmla="*/ 348 h 353"/>
                <a:gd name="T38" fmla="*/ 23 w 160"/>
                <a:gd name="T39" fmla="*/ 341 h 353"/>
                <a:gd name="T40" fmla="*/ 38 w 160"/>
                <a:gd name="T41" fmla="*/ 332 h 353"/>
                <a:gd name="T42" fmla="*/ 54 w 160"/>
                <a:gd name="T43" fmla="*/ 321 h 353"/>
                <a:gd name="T44" fmla="*/ 73 w 160"/>
                <a:gd name="T45" fmla="*/ 307 h 353"/>
                <a:gd name="T46" fmla="*/ 90 w 160"/>
                <a:gd name="T47" fmla="*/ 290 h 353"/>
                <a:gd name="T48" fmla="*/ 106 w 160"/>
                <a:gd name="T49" fmla="*/ 269 h 353"/>
                <a:gd name="T50" fmla="*/ 120 w 160"/>
                <a:gd name="T51" fmla="*/ 246 h 353"/>
                <a:gd name="T52" fmla="*/ 129 w 160"/>
                <a:gd name="T53" fmla="*/ 220 h 353"/>
                <a:gd name="T54" fmla="*/ 135 w 160"/>
                <a:gd name="T55" fmla="*/ 192 h 353"/>
                <a:gd name="T56" fmla="*/ 136 w 160"/>
                <a:gd name="T57" fmla="*/ 159 h 353"/>
                <a:gd name="T58" fmla="*/ 129 w 160"/>
                <a:gd name="T59" fmla="*/ 125 h 353"/>
                <a:gd name="T60" fmla="*/ 115 w 160"/>
                <a:gd name="T61" fmla="*/ 87 h 353"/>
                <a:gd name="T62" fmla="*/ 92 w 160"/>
                <a:gd name="T63" fmla="*/ 45 h 353"/>
                <a:gd name="T64" fmla="*/ 60 w 160"/>
                <a:gd name="T65" fmla="*/ 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353">
                  <a:moveTo>
                    <a:pt x="60" y="0"/>
                  </a:moveTo>
                  <a:lnTo>
                    <a:pt x="62" y="3"/>
                  </a:lnTo>
                  <a:lnTo>
                    <a:pt x="70" y="10"/>
                  </a:lnTo>
                  <a:lnTo>
                    <a:pt x="82" y="21"/>
                  </a:lnTo>
                  <a:lnTo>
                    <a:pt x="96" y="36"/>
                  </a:lnTo>
                  <a:lnTo>
                    <a:pt x="110" y="55"/>
                  </a:lnTo>
                  <a:lnTo>
                    <a:pt x="125" y="75"/>
                  </a:lnTo>
                  <a:lnTo>
                    <a:pt x="139" y="98"/>
                  </a:lnTo>
                  <a:lnTo>
                    <a:pt x="150" y="125"/>
                  </a:lnTo>
                  <a:lnTo>
                    <a:pt x="158" y="151"/>
                  </a:lnTo>
                  <a:lnTo>
                    <a:pt x="160" y="180"/>
                  </a:lnTo>
                  <a:lnTo>
                    <a:pt x="155" y="209"/>
                  </a:lnTo>
                  <a:lnTo>
                    <a:pt x="144" y="239"/>
                  </a:lnTo>
                  <a:lnTo>
                    <a:pt x="124" y="269"/>
                  </a:lnTo>
                  <a:lnTo>
                    <a:pt x="94" y="298"/>
                  </a:lnTo>
                  <a:lnTo>
                    <a:pt x="53" y="326"/>
                  </a:lnTo>
                  <a:lnTo>
                    <a:pt x="0" y="353"/>
                  </a:lnTo>
                  <a:lnTo>
                    <a:pt x="3" y="352"/>
                  </a:lnTo>
                  <a:lnTo>
                    <a:pt x="10" y="348"/>
                  </a:lnTo>
                  <a:lnTo>
                    <a:pt x="23" y="341"/>
                  </a:lnTo>
                  <a:lnTo>
                    <a:pt x="38" y="332"/>
                  </a:lnTo>
                  <a:lnTo>
                    <a:pt x="54" y="321"/>
                  </a:lnTo>
                  <a:lnTo>
                    <a:pt x="73" y="307"/>
                  </a:lnTo>
                  <a:lnTo>
                    <a:pt x="90" y="290"/>
                  </a:lnTo>
                  <a:lnTo>
                    <a:pt x="106" y="269"/>
                  </a:lnTo>
                  <a:lnTo>
                    <a:pt x="120" y="246"/>
                  </a:lnTo>
                  <a:lnTo>
                    <a:pt x="129" y="220"/>
                  </a:lnTo>
                  <a:lnTo>
                    <a:pt x="135" y="192"/>
                  </a:lnTo>
                  <a:lnTo>
                    <a:pt x="136" y="159"/>
                  </a:lnTo>
                  <a:lnTo>
                    <a:pt x="129" y="125"/>
                  </a:lnTo>
                  <a:lnTo>
                    <a:pt x="115" y="87"/>
                  </a:lnTo>
                  <a:lnTo>
                    <a:pt x="92" y="45"/>
                  </a:lnTo>
                  <a:lnTo>
                    <a:pt x="6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6244" name="Freeform 36">
              <a:extLst>
                <a:ext uri="{FF2B5EF4-FFF2-40B4-BE49-F238E27FC236}">
                  <a16:creationId xmlns:a16="http://schemas.microsoft.com/office/drawing/2014/main" id="{60B51589-84B1-371B-264E-2CACD521B13E}"/>
                </a:ext>
              </a:extLst>
            </p:cNvPr>
            <p:cNvSpPr>
              <a:spLocks/>
            </p:cNvSpPr>
            <p:nvPr/>
          </p:nvSpPr>
          <p:spPr bwMode="auto">
            <a:xfrm>
              <a:off x="5878" y="2965"/>
              <a:ext cx="80" cy="174"/>
            </a:xfrm>
            <a:custGeom>
              <a:avLst/>
              <a:gdLst>
                <a:gd name="T0" fmla="*/ 60 w 160"/>
                <a:gd name="T1" fmla="*/ 0 h 347"/>
                <a:gd name="T2" fmla="*/ 62 w 160"/>
                <a:gd name="T3" fmla="*/ 3 h 347"/>
                <a:gd name="T4" fmla="*/ 70 w 160"/>
                <a:gd name="T5" fmla="*/ 10 h 347"/>
                <a:gd name="T6" fmla="*/ 82 w 160"/>
                <a:gd name="T7" fmla="*/ 21 h 347"/>
                <a:gd name="T8" fmla="*/ 96 w 160"/>
                <a:gd name="T9" fmla="*/ 35 h 347"/>
                <a:gd name="T10" fmla="*/ 110 w 160"/>
                <a:gd name="T11" fmla="*/ 53 h 347"/>
                <a:gd name="T12" fmla="*/ 125 w 160"/>
                <a:gd name="T13" fmla="*/ 74 h 347"/>
                <a:gd name="T14" fmla="*/ 139 w 160"/>
                <a:gd name="T15" fmla="*/ 97 h 347"/>
                <a:gd name="T16" fmla="*/ 150 w 160"/>
                <a:gd name="T17" fmla="*/ 122 h 347"/>
                <a:gd name="T18" fmla="*/ 158 w 160"/>
                <a:gd name="T19" fmla="*/ 149 h 347"/>
                <a:gd name="T20" fmla="*/ 160 w 160"/>
                <a:gd name="T21" fmla="*/ 177 h 347"/>
                <a:gd name="T22" fmla="*/ 155 w 160"/>
                <a:gd name="T23" fmla="*/ 205 h 347"/>
                <a:gd name="T24" fmla="*/ 144 w 160"/>
                <a:gd name="T25" fmla="*/ 235 h 347"/>
                <a:gd name="T26" fmla="*/ 124 w 160"/>
                <a:gd name="T27" fmla="*/ 264 h 347"/>
                <a:gd name="T28" fmla="*/ 94 w 160"/>
                <a:gd name="T29" fmla="*/ 293 h 347"/>
                <a:gd name="T30" fmla="*/ 53 w 160"/>
                <a:gd name="T31" fmla="*/ 321 h 347"/>
                <a:gd name="T32" fmla="*/ 0 w 160"/>
                <a:gd name="T33" fmla="*/ 347 h 347"/>
                <a:gd name="T34" fmla="*/ 3 w 160"/>
                <a:gd name="T35" fmla="*/ 346 h 347"/>
                <a:gd name="T36" fmla="*/ 10 w 160"/>
                <a:gd name="T37" fmla="*/ 343 h 347"/>
                <a:gd name="T38" fmla="*/ 23 w 160"/>
                <a:gd name="T39" fmla="*/ 336 h 347"/>
                <a:gd name="T40" fmla="*/ 38 w 160"/>
                <a:gd name="T41" fmla="*/ 326 h 347"/>
                <a:gd name="T42" fmla="*/ 54 w 160"/>
                <a:gd name="T43" fmla="*/ 315 h 347"/>
                <a:gd name="T44" fmla="*/ 73 w 160"/>
                <a:gd name="T45" fmla="*/ 301 h 347"/>
                <a:gd name="T46" fmla="*/ 90 w 160"/>
                <a:gd name="T47" fmla="*/ 284 h 347"/>
                <a:gd name="T48" fmla="*/ 106 w 160"/>
                <a:gd name="T49" fmla="*/ 264 h 347"/>
                <a:gd name="T50" fmla="*/ 120 w 160"/>
                <a:gd name="T51" fmla="*/ 242 h 347"/>
                <a:gd name="T52" fmla="*/ 129 w 160"/>
                <a:gd name="T53" fmla="*/ 217 h 347"/>
                <a:gd name="T54" fmla="*/ 135 w 160"/>
                <a:gd name="T55" fmla="*/ 188 h 347"/>
                <a:gd name="T56" fmla="*/ 136 w 160"/>
                <a:gd name="T57" fmla="*/ 157 h 347"/>
                <a:gd name="T58" fmla="*/ 129 w 160"/>
                <a:gd name="T59" fmla="*/ 122 h 347"/>
                <a:gd name="T60" fmla="*/ 115 w 160"/>
                <a:gd name="T61" fmla="*/ 84 h 347"/>
                <a:gd name="T62" fmla="*/ 92 w 160"/>
                <a:gd name="T63" fmla="*/ 44 h 347"/>
                <a:gd name="T64" fmla="*/ 60 w 160"/>
                <a:gd name="T65" fmla="*/ 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347">
                  <a:moveTo>
                    <a:pt x="60" y="0"/>
                  </a:moveTo>
                  <a:lnTo>
                    <a:pt x="62" y="3"/>
                  </a:lnTo>
                  <a:lnTo>
                    <a:pt x="70" y="10"/>
                  </a:lnTo>
                  <a:lnTo>
                    <a:pt x="82" y="21"/>
                  </a:lnTo>
                  <a:lnTo>
                    <a:pt x="96" y="35"/>
                  </a:lnTo>
                  <a:lnTo>
                    <a:pt x="110" y="53"/>
                  </a:lnTo>
                  <a:lnTo>
                    <a:pt x="125" y="74"/>
                  </a:lnTo>
                  <a:lnTo>
                    <a:pt x="139" y="97"/>
                  </a:lnTo>
                  <a:lnTo>
                    <a:pt x="150" y="122"/>
                  </a:lnTo>
                  <a:lnTo>
                    <a:pt x="158" y="149"/>
                  </a:lnTo>
                  <a:lnTo>
                    <a:pt x="160" y="177"/>
                  </a:lnTo>
                  <a:lnTo>
                    <a:pt x="155" y="205"/>
                  </a:lnTo>
                  <a:lnTo>
                    <a:pt x="144" y="235"/>
                  </a:lnTo>
                  <a:lnTo>
                    <a:pt x="124" y="264"/>
                  </a:lnTo>
                  <a:lnTo>
                    <a:pt x="94" y="293"/>
                  </a:lnTo>
                  <a:lnTo>
                    <a:pt x="53" y="321"/>
                  </a:lnTo>
                  <a:lnTo>
                    <a:pt x="0" y="347"/>
                  </a:lnTo>
                  <a:lnTo>
                    <a:pt x="3" y="346"/>
                  </a:lnTo>
                  <a:lnTo>
                    <a:pt x="10" y="343"/>
                  </a:lnTo>
                  <a:lnTo>
                    <a:pt x="23" y="336"/>
                  </a:lnTo>
                  <a:lnTo>
                    <a:pt x="38" y="326"/>
                  </a:lnTo>
                  <a:lnTo>
                    <a:pt x="54" y="315"/>
                  </a:lnTo>
                  <a:lnTo>
                    <a:pt x="73" y="301"/>
                  </a:lnTo>
                  <a:lnTo>
                    <a:pt x="90" y="284"/>
                  </a:lnTo>
                  <a:lnTo>
                    <a:pt x="106" y="264"/>
                  </a:lnTo>
                  <a:lnTo>
                    <a:pt x="120" y="242"/>
                  </a:lnTo>
                  <a:lnTo>
                    <a:pt x="129" y="217"/>
                  </a:lnTo>
                  <a:lnTo>
                    <a:pt x="135" y="188"/>
                  </a:lnTo>
                  <a:lnTo>
                    <a:pt x="136" y="157"/>
                  </a:lnTo>
                  <a:lnTo>
                    <a:pt x="129" y="122"/>
                  </a:lnTo>
                  <a:lnTo>
                    <a:pt x="115" y="84"/>
                  </a:lnTo>
                  <a:lnTo>
                    <a:pt x="92" y="44"/>
                  </a:lnTo>
                  <a:lnTo>
                    <a:pt x="6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6245" name="Freeform 37">
              <a:extLst>
                <a:ext uri="{FF2B5EF4-FFF2-40B4-BE49-F238E27FC236}">
                  <a16:creationId xmlns:a16="http://schemas.microsoft.com/office/drawing/2014/main" id="{3D8B98F0-5A41-1D43-83B2-DBB2721B3AAB}"/>
                </a:ext>
              </a:extLst>
            </p:cNvPr>
            <p:cNvSpPr>
              <a:spLocks/>
            </p:cNvSpPr>
            <p:nvPr/>
          </p:nvSpPr>
          <p:spPr bwMode="auto">
            <a:xfrm>
              <a:off x="5762" y="2827"/>
              <a:ext cx="92" cy="101"/>
            </a:xfrm>
            <a:custGeom>
              <a:avLst/>
              <a:gdLst>
                <a:gd name="T0" fmla="*/ 3 w 184"/>
                <a:gd name="T1" fmla="*/ 0 h 202"/>
                <a:gd name="T2" fmla="*/ 3 w 184"/>
                <a:gd name="T3" fmla="*/ 2 h 202"/>
                <a:gd name="T4" fmla="*/ 2 w 184"/>
                <a:gd name="T5" fmla="*/ 7 h 202"/>
                <a:gd name="T6" fmla="*/ 1 w 184"/>
                <a:gd name="T7" fmla="*/ 15 h 202"/>
                <a:gd name="T8" fmla="*/ 1 w 184"/>
                <a:gd name="T9" fmla="*/ 26 h 202"/>
                <a:gd name="T10" fmla="*/ 2 w 184"/>
                <a:gd name="T11" fmla="*/ 39 h 202"/>
                <a:gd name="T12" fmla="*/ 3 w 184"/>
                <a:gd name="T13" fmla="*/ 54 h 202"/>
                <a:gd name="T14" fmla="*/ 7 w 184"/>
                <a:gd name="T15" fmla="*/ 70 h 202"/>
                <a:gd name="T16" fmla="*/ 12 w 184"/>
                <a:gd name="T17" fmla="*/ 86 h 202"/>
                <a:gd name="T18" fmla="*/ 20 w 184"/>
                <a:gd name="T19" fmla="*/ 105 h 202"/>
                <a:gd name="T20" fmla="*/ 32 w 184"/>
                <a:gd name="T21" fmla="*/ 122 h 202"/>
                <a:gd name="T22" fmla="*/ 47 w 184"/>
                <a:gd name="T23" fmla="*/ 138 h 202"/>
                <a:gd name="T24" fmla="*/ 65 w 184"/>
                <a:gd name="T25" fmla="*/ 154 h 202"/>
                <a:gd name="T26" fmla="*/ 87 w 184"/>
                <a:gd name="T27" fmla="*/ 169 h 202"/>
                <a:gd name="T28" fmla="*/ 115 w 184"/>
                <a:gd name="T29" fmla="*/ 182 h 202"/>
                <a:gd name="T30" fmla="*/ 146 w 184"/>
                <a:gd name="T31" fmla="*/ 193 h 202"/>
                <a:gd name="T32" fmla="*/ 184 w 184"/>
                <a:gd name="T33" fmla="*/ 202 h 202"/>
                <a:gd name="T34" fmla="*/ 181 w 184"/>
                <a:gd name="T35" fmla="*/ 202 h 202"/>
                <a:gd name="T36" fmla="*/ 175 w 184"/>
                <a:gd name="T37" fmla="*/ 200 h 202"/>
                <a:gd name="T38" fmla="*/ 164 w 184"/>
                <a:gd name="T39" fmla="*/ 199 h 202"/>
                <a:gd name="T40" fmla="*/ 152 w 184"/>
                <a:gd name="T41" fmla="*/ 197 h 202"/>
                <a:gd name="T42" fmla="*/ 135 w 184"/>
                <a:gd name="T43" fmla="*/ 193 h 202"/>
                <a:gd name="T44" fmla="*/ 118 w 184"/>
                <a:gd name="T45" fmla="*/ 189 h 202"/>
                <a:gd name="T46" fmla="*/ 100 w 184"/>
                <a:gd name="T47" fmla="*/ 182 h 202"/>
                <a:gd name="T48" fmla="*/ 81 w 184"/>
                <a:gd name="T49" fmla="*/ 173 h 202"/>
                <a:gd name="T50" fmla="*/ 64 w 184"/>
                <a:gd name="T51" fmla="*/ 162 h 202"/>
                <a:gd name="T52" fmla="*/ 47 w 184"/>
                <a:gd name="T53" fmla="*/ 149 h 202"/>
                <a:gd name="T54" fmla="*/ 31 w 184"/>
                <a:gd name="T55" fmla="*/ 132 h 202"/>
                <a:gd name="T56" fmla="*/ 18 w 184"/>
                <a:gd name="T57" fmla="*/ 113 h 202"/>
                <a:gd name="T58" fmla="*/ 8 w 184"/>
                <a:gd name="T59" fmla="*/ 90 h 202"/>
                <a:gd name="T60" fmla="*/ 2 w 184"/>
                <a:gd name="T61" fmla="*/ 63 h 202"/>
                <a:gd name="T62" fmla="*/ 0 w 184"/>
                <a:gd name="T63" fmla="*/ 33 h 202"/>
                <a:gd name="T64" fmla="*/ 3 w 184"/>
                <a:gd name="T6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4" h="202">
                  <a:moveTo>
                    <a:pt x="3" y="0"/>
                  </a:moveTo>
                  <a:lnTo>
                    <a:pt x="3" y="2"/>
                  </a:lnTo>
                  <a:lnTo>
                    <a:pt x="2" y="7"/>
                  </a:lnTo>
                  <a:lnTo>
                    <a:pt x="1" y="15"/>
                  </a:lnTo>
                  <a:lnTo>
                    <a:pt x="1" y="26"/>
                  </a:lnTo>
                  <a:lnTo>
                    <a:pt x="2" y="39"/>
                  </a:lnTo>
                  <a:lnTo>
                    <a:pt x="3" y="54"/>
                  </a:lnTo>
                  <a:lnTo>
                    <a:pt x="7" y="70"/>
                  </a:lnTo>
                  <a:lnTo>
                    <a:pt x="12" y="86"/>
                  </a:lnTo>
                  <a:lnTo>
                    <a:pt x="20" y="105"/>
                  </a:lnTo>
                  <a:lnTo>
                    <a:pt x="32" y="122"/>
                  </a:lnTo>
                  <a:lnTo>
                    <a:pt x="47" y="138"/>
                  </a:lnTo>
                  <a:lnTo>
                    <a:pt x="65" y="154"/>
                  </a:lnTo>
                  <a:lnTo>
                    <a:pt x="87" y="169"/>
                  </a:lnTo>
                  <a:lnTo>
                    <a:pt x="115" y="182"/>
                  </a:lnTo>
                  <a:lnTo>
                    <a:pt x="146" y="193"/>
                  </a:lnTo>
                  <a:lnTo>
                    <a:pt x="184" y="202"/>
                  </a:lnTo>
                  <a:lnTo>
                    <a:pt x="181" y="202"/>
                  </a:lnTo>
                  <a:lnTo>
                    <a:pt x="175" y="200"/>
                  </a:lnTo>
                  <a:lnTo>
                    <a:pt x="164" y="199"/>
                  </a:lnTo>
                  <a:lnTo>
                    <a:pt x="152" y="197"/>
                  </a:lnTo>
                  <a:lnTo>
                    <a:pt x="135" y="193"/>
                  </a:lnTo>
                  <a:lnTo>
                    <a:pt x="118" y="189"/>
                  </a:lnTo>
                  <a:lnTo>
                    <a:pt x="100" y="182"/>
                  </a:lnTo>
                  <a:lnTo>
                    <a:pt x="81" y="173"/>
                  </a:lnTo>
                  <a:lnTo>
                    <a:pt x="64" y="162"/>
                  </a:lnTo>
                  <a:lnTo>
                    <a:pt x="47" y="149"/>
                  </a:lnTo>
                  <a:lnTo>
                    <a:pt x="31" y="132"/>
                  </a:lnTo>
                  <a:lnTo>
                    <a:pt x="18" y="113"/>
                  </a:lnTo>
                  <a:lnTo>
                    <a:pt x="8" y="90"/>
                  </a:lnTo>
                  <a:lnTo>
                    <a:pt x="2" y="63"/>
                  </a:lnTo>
                  <a:lnTo>
                    <a:pt x="0" y="33"/>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6246" name="Freeform 38">
              <a:extLst>
                <a:ext uri="{FF2B5EF4-FFF2-40B4-BE49-F238E27FC236}">
                  <a16:creationId xmlns:a16="http://schemas.microsoft.com/office/drawing/2014/main" id="{3389C284-83A7-7F1D-E5A2-3A3CAC7B97B6}"/>
                </a:ext>
              </a:extLst>
            </p:cNvPr>
            <p:cNvSpPr>
              <a:spLocks/>
            </p:cNvSpPr>
            <p:nvPr/>
          </p:nvSpPr>
          <p:spPr bwMode="auto">
            <a:xfrm>
              <a:off x="5769" y="3044"/>
              <a:ext cx="92" cy="99"/>
            </a:xfrm>
            <a:custGeom>
              <a:avLst/>
              <a:gdLst>
                <a:gd name="T0" fmla="*/ 3 w 184"/>
                <a:gd name="T1" fmla="*/ 0 h 198"/>
                <a:gd name="T2" fmla="*/ 3 w 184"/>
                <a:gd name="T3" fmla="*/ 2 h 198"/>
                <a:gd name="T4" fmla="*/ 1 w 184"/>
                <a:gd name="T5" fmla="*/ 7 h 198"/>
                <a:gd name="T6" fmla="*/ 0 w 184"/>
                <a:gd name="T7" fmla="*/ 15 h 198"/>
                <a:gd name="T8" fmla="*/ 0 w 184"/>
                <a:gd name="T9" fmla="*/ 26 h 198"/>
                <a:gd name="T10" fmla="*/ 1 w 184"/>
                <a:gd name="T11" fmla="*/ 38 h 198"/>
                <a:gd name="T12" fmla="*/ 3 w 184"/>
                <a:gd name="T13" fmla="*/ 53 h 198"/>
                <a:gd name="T14" fmla="*/ 7 w 184"/>
                <a:gd name="T15" fmla="*/ 69 h 198"/>
                <a:gd name="T16" fmla="*/ 13 w 184"/>
                <a:gd name="T17" fmla="*/ 85 h 198"/>
                <a:gd name="T18" fmla="*/ 21 w 184"/>
                <a:gd name="T19" fmla="*/ 103 h 198"/>
                <a:gd name="T20" fmla="*/ 31 w 184"/>
                <a:gd name="T21" fmla="*/ 120 h 198"/>
                <a:gd name="T22" fmla="*/ 46 w 184"/>
                <a:gd name="T23" fmla="*/ 136 h 198"/>
                <a:gd name="T24" fmla="*/ 65 w 184"/>
                <a:gd name="T25" fmla="*/ 152 h 198"/>
                <a:gd name="T26" fmla="*/ 88 w 184"/>
                <a:gd name="T27" fmla="*/ 166 h 198"/>
                <a:gd name="T28" fmla="*/ 114 w 184"/>
                <a:gd name="T29" fmla="*/ 179 h 198"/>
                <a:gd name="T30" fmla="*/ 146 w 184"/>
                <a:gd name="T31" fmla="*/ 190 h 198"/>
                <a:gd name="T32" fmla="*/ 184 w 184"/>
                <a:gd name="T33" fmla="*/ 198 h 198"/>
                <a:gd name="T34" fmla="*/ 182 w 184"/>
                <a:gd name="T35" fmla="*/ 198 h 198"/>
                <a:gd name="T36" fmla="*/ 175 w 184"/>
                <a:gd name="T37" fmla="*/ 197 h 198"/>
                <a:gd name="T38" fmla="*/ 165 w 184"/>
                <a:gd name="T39" fmla="*/ 196 h 198"/>
                <a:gd name="T40" fmla="*/ 152 w 184"/>
                <a:gd name="T41" fmla="*/ 194 h 198"/>
                <a:gd name="T42" fmla="*/ 136 w 184"/>
                <a:gd name="T43" fmla="*/ 190 h 198"/>
                <a:gd name="T44" fmla="*/ 119 w 184"/>
                <a:gd name="T45" fmla="*/ 186 h 198"/>
                <a:gd name="T46" fmla="*/ 102 w 184"/>
                <a:gd name="T47" fmla="*/ 179 h 198"/>
                <a:gd name="T48" fmla="*/ 83 w 184"/>
                <a:gd name="T49" fmla="*/ 170 h 198"/>
                <a:gd name="T50" fmla="*/ 65 w 184"/>
                <a:gd name="T51" fmla="*/ 159 h 198"/>
                <a:gd name="T52" fmla="*/ 47 w 184"/>
                <a:gd name="T53" fmla="*/ 145 h 198"/>
                <a:gd name="T54" fmla="*/ 33 w 184"/>
                <a:gd name="T55" fmla="*/ 130 h 198"/>
                <a:gd name="T56" fmla="*/ 19 w 184"/>
                <a:gd name="T57" fmla="*/ 111 h 198"/>
                <a:gd name="T58" fmla="*/ 8 w 184"/>
                <a:gd name="T59" fmla="*/ 89 h 198"/>
                <a:gd name="T60" fmla="*/ 3 w 184"/>
                <a:gd name="T61" fmla="*/ 62 h 198"/>
                <a:gd name="T62" fmla="*/ 0 w 184"/>
                <a:gd name="T63" fmla="*/ 34 h 198"/>
                <a:gd name="T64" fmla="*/ 3 w 184"/>
                <a:gd name="T65"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4" h="198">
                  <a:moveTo>
                    <a:pt x="3" y="0"/>
                  </a:moveTo>
                  <a:lnTo>
                    <a:pt x="3" y="2"/>
                  </a:lnTo>
                  <a:lnTo>
                    <a:pt x="1" y="7"/>
                  </a:lnTo>
                  <a:lnTo>
                    <a:pt x="0" y="15"/>
                  </a:lnTo>
                  <a:lnTo>
                    <a:pt x="0" y="26"/>
                  </a:lnTo>
                  <a:lnTo>
                    <a:pt x="1" y="38"/>
                  </a:lnTo>
                  <a:lnTo>
                    <a:pt x="3" y="53"/>
                  </a:lnTo>
                  <a:lnTo>
                    <a:pt x="7" y="69"/>
                  </a:lnTo>
                  <a:lnTo>
                    <a:pt x="13" y="85"/>
                  </a:lnTo>
                  <a:lnTo>
                    <a:pt x="21" y="103"/>
                  </a:lnTo>
                  <a:lnTo>
                    <a:pt x="31" y="120"/>
                  </a:lnTo>
                  <a:lnTo>
                    <a:pt x="46" y="136"/>
                  </a:lnTo>
                  <a:lnTo>
                    <a:pt x="65" y="152"/>
                  </a:lnTo>
                  <a:lnTo>
                    <a:pt x="88" y="166"/>
                  </a:lnTo>
                  <a:lnTo>
                    <a:pt x="114" y="179"/>
                  </a:lnTo>
                  <a:lnTo>
                    <a:pt x="146" y="190"/>
                  </a:lnTo>
                  <a:lnTo>
                    <a:pt x="184" y="198"/>
                  </a:lnTo>
                  <a:lnTo>
                    <a:pt x="182" y="198"/>
                  </a:lnTo>
                  <a:lnTo>
                    <a:pt x="175" y="197"/>
                  </a:lnTo>
                  <a:lnTo>
                    <a:pt x="165" y="196"/>
                  </a:lnTo>
                  <a:lnTo>
                    <a:pt x="152" y="194"/>
                  </a:lnTo>
                  <a:lnTo>
                    <a:pt x="136" y="190"/>
                  </a:lnTo>
                  <a:lnTo>
                    <a:pt x="119" y="186"/>
                  </a:lnTo>
                  <a:lnTo>
                    <a:pt x="102" y="179"/>
                  </a:lnTo>
                  <a:lnTo>
                    <a:pt x="83" y="170"/>
                  </a:lnTo>
                  <a:lnTo>
                    <a:pt x="65" y="159"/>
                  </a:lnTo>
                  <a:lnTo>
                    <a:pt x="47" y="145"/>
                  </a:lnTo>
                  <a:lnTo>
                    <a:pt x="33" y="130"/>
                  </a:lnTo>
                  <a:lnTo>
                    <a:pt x="19" y="111"/>
                  </a:lnTo>
                  <a:lnTo>
                    <a:pt x="8" y="89"/>
                  </a:lnTo>
                  <a:lnTo>
                    <a:pt x="3" y="62"/>
                  </a:lnTo>
                  <a:lnTo>
                    <a:pt x="0" y="34"/>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6247" name="Freeform 39">
              <a:extLst>
                <a:ext uri="{FF2B5EF4-FFF2-40B4-BE49-F238E27FC236}">
                  <a16:creationId xmlns:a16="http://schemas.microsoft.com/office/drawing/2014/main" id="{F7DDD17A-D944-7E8C-F980-231D80882146}"/>
                </a:ext>
              </a:extLst>
            </p:cNvPr>
            <p:cNvSpPr>
              <a:spLocks/>
            </p:cNvSpPr>
            <p:nvPr/>
          </p:nvSpPr>
          <p:spPr bwMode="auto">
            <a:xfrm>
              <a:off x="5758" y="2608"/>
              <a:ext cx="92" cy="100"/>
            </a:xfrm>
            <a:custGeom>
              <a:avLst/>
              <a:gdLst>
                <a:gd name="T0" fmla="*/ 4 w 186"/>
                <a:gd name="T1" fmla="*/ 0 h 199"/>
                <a:gd name="T2" fmla="*/ 4 w 186"/>
                <a:gd name="T3" fmla="*/ 2 h 199"/>
                <a:gd name="T4" fmla="*/ 3 w 186"/>
                <a:gd name="T5" fmla="*/ 7 h 199"/>
                <a:gd name="T6" fmla="*/ 2 w 186"/>
                <a:gd name="T7" fmla="*/ 15 h 199"/>
                <a:gd name="T8" fmla="*/ 2 w 186"/>
                <a:gd name="T9" fmla="*/ 26 h 199"/>
                <a:gd name="T10" fmla="*/ 3 w 186"/>
                <a:gd name="T11" fmla="*/ 39 h 199"/>
                <a:gd name="T12" fmla="*/ 4 w 186"/>
                <a:gd name="T13" fmla="*/ 53 h 199"/>
                <a:gd name="T14" fmla="*/ 8 w 186"/>
                <a:gd name="T15" fmla="*/ 69 h 199"/>
                <a:gd name="T16" fmla="*/ 14 w 186"/>
                <a:gd name="T17" fmla="*/ 85 h 199"/>
                <a:gd name="T18" fmla="*/ 22 w 186"/>
                <a:gd name="T19" fmla="*/ 103 h 199"/>
                <a:gd name="T20" fmla="*/ 33 w 186"/>
                <a:gd name="T21" fmla="*/ 120 h 199"/>
                <a:gd name="T22" fmla="*/ 48 w 186"/>
                <a:gd name="T23" fmla="*/ 137 h 199"/>
                <a:gd name="T24" fmla="*/ 66 w 186"/>
                <a:gd name="T25" fmla="*/ 152 h 199"/>
                <a:gd name="T26" fmla="*/ 89 w 186"/>
                <a:gd name="T27" fmla="*/ 167 h 199"/>
                <a:gd name="T28" fmla="*/ 116 w 186"/>
                <a:gd name="T29" fmla="*/ 180 h 199"/>
                <a:gd name="T30" fmla="*/ 148 w 186"/>
                <a:gd name="T31" fmla="*/ 191 h 199"/>
                <a:gd name="T32" fmla="*/ 186 w 186"/>
                <a:gd name="T33" fmla="*/ 199 h 199"/>
                <a:gd name="T34" fmla="*/ 183 w 186"/>
                <a:gd name="T35" fmla="*/ 199 h 199"/>
                <a:gd name="T36" fmla="*/ 177 w 186"/>
                <a:gd name="T37" fmla="*/ 198 h 199"/>
                <a:gd name="T38" fmla="*/ 166 w 186"/>
                <a:gd name="T39" fmla="*/ 197 h 199"/>
                <a:gd name="T40" fmla="*/ 154 w 186"/>
                <a:gd name="T41" fmla="*/ 195 h 199"/>
                <a:gd name="T42" fmla="*/ 137 w 186"/>
                <a:gd name="T43" fmla="*/ 191 h 199"/>
                <a:gd name="T44" fmla="*/ 120 w 186"/>
                <a:gd name="T45" fmla="*/ 187 h 199"/>
                <a:gd name="T46" fmla="*/ 102 w 186"/>
                <a:gd name="T47" fmla="*/ 180 h 199"/>
                <a:gd name="T48" fmla="*/ 83 w 186"/>
                <a:gd name="T49" fmla="*/ 170 h 199"/>
                <a:gd name="T50" fmla="*/ 65 w 186"/>
                <a:gd name="T51" fmla="*/ 160 h 199"/>
                <a:gd name="T52" fmla="*/ 49 w 186"/>
                <a:gd name="T53" fmla="*/ 146 h 199"/>
                <a:gd name="T54" fmla="*/ 33 w 186"/>
                <a:gd name="T55" fmla="*/ 130 h 199"/>
                <a:gd name="T56" fmla="*/ 20 w 186"/>
                <a:gd name="T57" fmla="*/ 112 h 199"/>
                <a:gd name="T58" fmla="*/ 10 w 186"/>
                <a:gd name="T59" fmla="*/ 89 h 199"/>
                <a:gd name="T60" fmla="*/ 3 w 186"/>
                <a:gd name="T61" fmla="*/ 63 h 199"/>
                <a:gd name="T62" fmla="*/ 0 w 186"/>
                <a:gd name="T63" fmla="*/ 33 h 199"/>
                <a:gd name="T64" fmla="*/ 4 w 186"/>
                <a:gd name="T65"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6" h="199">
                  <a:moveTo>
                    <a:pt x="4" y="0"/>
                  </a:moveTo>
                  <a:lnTo>
                    <a:pt x="4" y="2"/>
                  </a:lnTo>
                  <a:lnTo>
                    <a:pt x="3" y="7"/>
                  </a:lnTo>
                  <a:lnTo>
                    <a:pt x="2" y="15"/>
                  </a:lnTo>
                  <a:lnTo>
                    <a:pt x="2" y="26"/>
                  </a:lnTo>
                  <a:lnTo>
                    <a:pt x="3" y="39"/>
                  </a:lnTo>
                  <a:lnTo>
                    <a:pt x="4" y="53"/>
                  </a:lnTo>
                  <a:lnTo>
                    <a:pt x="8" y="69"/>
                  </a:lnTo>
                  <a:lnTo>
                    <a:pt x="14" y="85"/>
                  </a:lnTo>
                  <a:lnTo>
                    <a:pt x="22" y="103"/>
                  </a:lnTo>
                  <a:lnTo>
                    <a:pt x="33" y="120"/>
                  </a:lnTo>
                  <a:lnTo>
                    <a:pt x="48" y="137"/>
                  </a:lnTo>
                  <a:lnTo>
                    <a:pt x="66" y="152"/>
                  </a:lnTo>
                  <a:lnTo>
                    <a:pt x="89" y="167"/>
                  </a:lnTo>
                  <a:lnTo>
                    <a:pt x="116" y="180"/>
                  </a:lnTo>
                  <a:lnTo>
                    <a:pt x="148" y="191"/>
                  </a:lnTo>
                  <a:lnTo>
                    <a:pt x="186" y="199"/>
                  </a:lnTo>
                  <a:lnTo>
                    <a:pt x="183" y="199"/>
                  </a:lnTo>
                  <a:lnTo>
                    <a:pt x="177" y="198"/>
                  </a:lnTo>
                  <a:lnTo>
                    <a:pt x="166" y="197"/>
                  </a:lnTo>
                  <a:lnTo>
                    <a:pt x="154" y="195"/>
                  </a:lnTo>
                  <a:lnTo>
                    <a:pt x="137" y="191"/>
                  </a:lnTo>
                  <a:lnTo>
                    <a:pt x="120" y="187"/>
                  </a:lnTo>
                  <a:lnTo>
                    <a:pt x="102" y="180"/>
                  </a:lnTo>
                  <a:lnTo>
                    <a:pt x="83" y="170"/>
                  </a:lnTo>
                  <a:lnTo>
                    <a:pt x="65" y="160"/>
                  </a:lnTo>
                  <a:lnTo>
                    <a:pt x="49" y="146"/>
                  </a:lnTo>
                  <a:lnTo>
                    <a:pt x="33" y="130"/>
                  </a:lnTo>
                  <a:lnTo>
                    <a:pt x="20" y="112"/>
                  </a:lnTo>
                  <a:lnTo>
                    <a:pt x="10" y="89"/>
                  </a:lnTo>
                  <a:lnTo>
                    <a:pt x="3" y="63"/>
                  </a:lnTo>
                  <a:lnTo>
                    <a:pt x="0" y="33"/>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6248" name="Freeform 40">
              <a:extLst>
                <a:ext uri="{FF2B5EF4-FFF2-40B4-BE49-F238E27FC236}">
                  <a16:creationId xmlns:a16="http://schemas.microsoft.com/office/drawing/2014/main" id="{77F1D2AB-8D01-CF81-842D-30E8FDF8E03D}"/>
                </a:ext>
              </a:extLst>
            </p:cNvPr>
            <p:cNvSpPr>
              <a:spLocks/>
            </p:cNvSpPr>
            <p:nvPr/>
          </p:nvSpPr>
          <p:spPr bwMode="auto">
            <a:xfrm>
              <a:off x="5575" y="2473"/>
              <a:ext cx="18" cy="591"/>
            </a:xfrm>
            <a:custGeom>
              <a:avLst/>
              <a:gdLst>
                <a:gd name="T0" fmla="*/ 0 w 36"/>
                <a:gd name="T1" fmla="*/ 0 h 1181"/>
                <a:gd name="T2" fmla="*/ 0 w 36"/>
                <a:gd name="T3" fmla="*/ 134 h 1181"/>
                <a:gd name="T4" fmla="*/ 0 w 36"/>
                <a:gd name="T5" fmla="*/ 454 h 1181"/>
                <a:gd name="T6" fmla="*/ 0 w 36"/>
                <a:gd name="T7" fmla="*/ 843 h 1181"/>
                <a:gd name="T8" fmla="*/ 0 w 36"/>
                <a:gd name="T9" fmla="*/ 1181 h 1181"/>
                <a:gd name="T10" fmla="*/ 4 w 36"/>
                <a:gd name="T11" fmla="*/ 1157 h 1181"/>
                <a:gd name="T12" fmla="*/ 12 w 36"/>
                <a:gd name="T13" fmla="*/ 1089 h 1181"/>
                <a:gd name="T14" fmla="*/ 22 w 36"/>
                <a:gd name="T15" fmla="*/ 981 h 1181"/>
                <a:gd name="T16" fmla="*/ 31 w 36"/>
                <a:gd name="T17" fmla="*/ 837 h 1181"/>
                <a:gd name="T18" fmla="*/ 36 w 36"/>
                <a:gd name="T19" fmla="*/ 662 h 1181"/>
                <a:gd name="T20" fmla="*/ 35 w 36"/>
                <a:gd name="T21" fmla="*/ 461 h 1181"/>
                <a:gd name="T22" fmla="*/ 23 w 36"/>
                <a:gd name="T23" fmla="*/ 239 h 1181"/>
                <a:gd name="T24" fmla="*/ 0 w 36"/>
                <a:gd name="T25" fmla="*/ 0 h 1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1181">
                  <a:moveTo>
                    <a:pt x="0" y="0"/>
                  </a:moveTo>
                  <a:lnTo>
                    <a:pt x="0" y="134"/>
                  </a:lnTo>
                  <a:lnTo>
                    <a:pt x="0" y="454"/>
                  </a:lnTo>
                  <a:lnTo>
                    <a:pt x="0" y="843"/>
                  </a:lnTo>
                  <a:lnTo>
                    <a:pt x="0" y="1181"/>
                  </a:lnTo>
                  <a:lnTo>
                    <a:pt x="4" y="1157"/>
                  </a:lnTo>
                  <a:lnTo>
                    <a:pt x="12" y="1089"/>
                  </a:lnTo>
                  <a:lnTo>
                    <a:pt x="22" y="981"/>
                  </a:lnTo>
                  <a:lnTo>
                    <a:pt x="31" y="837"/>
                  </a:lnTo>
                  <a:lnTo>
                    <a:pt x="36" y="662"/>
                  </a:lnTo>
                  <a:lnTo>
                    <a:pt x="35" y="461"/>
                  </a:lnTo>
                  <a:lnTo>
                    <a:pt x="23" y="23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6249" name="Freeform 41">
              <a:extLst>
                <a:ext uri="{FF2B5EF4-FFF2-40B4-BE49-F238E27FC236}">
                  <a16:creationId xmlns:a16="http://schemas.microsoft.com/office/drawing/2014/main" id="{76470067-97C4-5CF7-85C4-28C8784F4965}"/>
                </a:ext>
              </a:extLst>
            </p:cNvPr>
            <p:cNvSpPr>
              <a:spLocks/>
            </p:cNvSpPr>
            <p:nvPr/>
          </p:nvSpPr>
          <p:spPr bwMode="auto">
            <a:xfrm>
              <a:off x="5719" y="2521"/>
              <a:ext cx="17" cy="664"/>
            </a:xfrm>
            <a:custGeom>
              <a:avLst/>
              <a:gdLst>
                <a:gd name="T0" fmla="*/ 27 w 35"/>
                <a:gd name="T1" fmla="*/ 0 h 1326"/>
                <a:gd name="T2" fmla="*/ 24 w 35"/>
                <a:gd name="T3" fmla="*/ 51 h 1326"/>
                <a:gd name="T4" fmla="*/ 20 w 35"/>
                <a:gd name="T5" fmla="*/ 185 h 1326"/>
                <a:gd name="T6" fmla="*/ 14 w 35"/>
                <a:gd name="T7" fmla="*/ 379 h 1326"/>
                <a:gd name="T8" fmla="*/ 8 w 35"/>
                <a:gd name="T9" fmla="*/ 606 h 1326"/>
                <a:gd name="T10" fmla="*/ 2 w 35"/>
                <a:gd name="T11" fmla="*/ 840 h 1326"/>
                <a:gd name="T12" fmla="*/ 0 w 35"/>
                <a:gd name="T13" fmla="*/ 1054 h 1326"/>
                <a:gd name="T14" fmla="*/ 1 w 35"/>
                <a:gd name="T15" fmla="*/ 1226 h 1326"/>
                <a:gd name="T16" fmla="*/ 8 w 35"/>
                <a:gd name="T17" fmla="*/ 1326 h 1326"/>
                <a:gd name="T18" fmla="*/ 10 w 35"/>
                <a:gd name="T19" fmla="*/ 1271 h 1326"/>
                <a:gd name="T20" fmla="*/ 15 w 35"/>
                <a:gd name="T21" fmla="*/ 1125 h 1326"/>
                <a:gd name="T22" fmla="*/ 21 w 35"/>
                <a:gd name="T23" fmla="*/ 916 h 1326"/>
                <a:gd name="T24" fmla="*/ 27 w 35"/>
                <a:gd name="T25" fmla="*/ 676 h 1326"/>
                <a:gd name="T26" fmla="*/ 32 w 35"/>
                <a:gd name="T27" fmla="*/ 436 h 1326"/>
                <a:gd name="T28" fmla="*/ 35 w 35"/>
                <a:gd name="T29" fmla="*/ 222 h 1326"/>
                <a:gd name="T30" fmla="*/ 34 w 35"/>
                <a:gd name="T31" fmla="*/ 68 h 1326"/>
                <a:gd name="T32" fmla="*/ 27 w 35"/>
                <a:gd name="T33" fmla="*/ 0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1326">
                  <a:moveTo>
                    <a:pt x="27" y="0"/>
                  </a:moveTo>
                  <a:lnTo>
                    <a:pt x="24" y="51"/>
                  </a:lnTo>
                  <a:lnTo>
                    <a:pt x="20" y="185"/>
                  </a:lnTo>
                  <a:lnTo>
                    <a:pt x="14" y="379"/>
                  </a:lnTo>
                  <a:lnTo>
                    <a:pt x="8" y="606"/>
                  </a:lnTo>
                  <a:lnTo>
                    <a:pt x="2" y="840"/>
                  </a:lnTo>
                  <a:lnTo>
                    <a:pt x="0" y="1054"/>
                  </a:lnTo>
                  <a:lnTo>
                    <a:pt x="1" y="1226"/>
                  </a:lnTo>
                  <a:lnTo>
                    <a:pt x="8" y="1326"/>
                  </a:lnTo>
                  <a:lnTo>
                    <a:pt x="10" y="1271"/>
                  </a:lnTo>
                  <a:lnTo>
                    <a:pt x="15" y="1125"/>
                  </a:lnTo>
                  <a:lnTo>
                    <a:pt x="21" y="916"/>
                  </a:lnTo>
                  <a:lnTo>
                    <a:pt x="27" y="676"/>
                  </a:lnTo>
                  <a:lnTo>
                    <a:pt x="32" y="436"/>
                  </a:lnTo>
                  <a:lnTo>
                    <a:pt x="35" y="222"/>
                  </a:lnTo>
                  <a:lnTo>
                    <a:pt x="34" y="68"/>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6250" name="Freeform 42">
              <a:extLst>
                <a:ext uri="{FF2B5EF4-FFF2-40B4-BE49-F238E27FC236}">
                  <a16:creationId xmlns:a16="http://schemas.microsoft.com/office/drawing/2014/main" id="{29B6BE2F-466F-8EFE-F0F8-7950DBB0187B}"/>
                </a:ext>
              </a:extLst>
            </p:cNvPr>
            <p:cNvSpPr>
              <a:spLocks/>
            </p:cNvSpPr>
            <p:nvPr/>
          </p:nvSpPr>
          <p:spPr bwMode="auto">
            <a:xfrm>
              <a:off x="5736" y="2489"/>
              <a:ext cx="237" cy="28"/>
            </a:xfrm>
            <a:custGeom>
              <a:avLst/>
              <a:gdLst>
                <a:gd name="T0" fmla="*/ 0 w 474"/>
                <a:gd name="T1" fmla="*/ 57 h 57"/>
                <a:gd name="T2" fmla="*/ 4 w 474"/>
                <a:gd name="T3" fmla="*/ 57 h 57"/>
                <a:gd name="T4" fmla="*/ 17 w 474"/>
                <a:gd name="T5" fmla="*/ 55 h 57"/>
                <a:gd name="T6" fmla="*/ 38 w 474"/>
                <a:gd name="T7" fmla="*/ 52 h 57"/>
                <a:gd name="T8" fmla="*/ 64 w 474"/>
                <a:gd name="T9" fmla="*/ 50 h 57"/>
                <a:gd name="T10" fmla="*/ 95 w 474"/>
                <a:gd name="T11" fmla="*/ 45 h 57"/>
                <a:gd name="T12" fmla="*/ 132 w 474"/>
                <a:gd name="T13" fmla="*/ 42 h 57"/>
                <a:gd name="T14" fmla="*/ 170 w 474"/>
                <a:gd name="T15" fmla="*/ 37 h 57"/>
                <a:gd name="T16" fmla="*/ 211 w 474"/>
                <a:gd name="T17" fmla="*/ 33 h 57"/>
                <a:gd name="T18" fmla="*/ 253 w 474"/>
                <a:gd name="T19" fmla="*/ 28 h 57"/>
                <a:gd name="T20" fmla="*/ 293 w 474"/>
                <a:gd name="T21" fmla="*/ 23 h 57"/>
                <a:gd name="T22" fmla="*/ 333 w 474"/>
                <a:gd name="T23" fmla="*/ 19 h 57"/>
                <a:gd name="T24" fmla="*/ 370 w 474"/>
                <a:gd name="T25" fmla="*/ 14 h 57"/>
                <a:gd name="T26" fmla="*/ 405 w 474"/>
                <a:gd name="T27" fmla="*/ 10 h 57"/>
                <a:gd name="T28" fmla="*/ 434 w 474"/>
                <a:gd name="T29" fmla="*/ 6 h 57"/>
                <a:gd name="T30" fmla="*/ 457 w 474"/>
                <a:gd name="T31" fmla="*/ 4 h 57"/>
                <a:gd name="T32" fmla="*/ 474 w 474"/>
                <a:gd name="T33" fmla="*/ 2 h 57"/>
                <a:gd name="T34" fmla="*/ 472 w 474"/>
                <a:gd name="T35" fmla="*/ 2 h 57"/>
                <a:gd name="T36" fmla="*/ 466 w 474"/>
                <a:gd name="T37" fmla="*/ 2 h 57"/>
                <a:gd name="T38" fmla="*/ 454 w 474"/>
                <a:gd name="T39" fmla="*/ 0 h 57"/>
                <a:gd name="T40" fmla="*/ 441 w 474"/>
                <a:gd name="T41" fmla="*/ 0 h 57"/>
                <a:gd name="T42" fmla="*/ 422 w 474"/>
                <a:gd name="T43" fmla="*/ 0 h 57"/>
                <a:gd name="T44" fmla="*/ 400 w 474"/>
                <a:gd name="T45" fmla="*/ 2 h 57"/>
                <a:gd name="T46" fmla="*/ 374 w 474"/>
                <a:gd name="T47" fmla="*/ 2 h 57"/>
                <a:gd name="T48" fmla="*/ 345 w 474"/>
                <a:gd name="T49" fmla="*/ 4 h 57"/>
                <a:gd name="T50" fmla="*/ 313 w 474"/>
                <a:gd name="T51" fmla="*/ 6 h 57"/>
                <a:gd name="T52" fmla="*/ 277 w 474"/>
                <a:gd name="T53" fmla="*/ 10 h 57"/>
                <a:gd name="T54" fmla="*/ 238 w 474"/>
                <a:gd name="T55" fmla="*/ 14 h 57"/>
                <a:gd name="T56" fmla="*/ 195 w 474"/>
                <a:gd name="T57" fmla="*/ 20 h 57"/>
                <a:gd name="T58" fmla="*/ 150 w 474"/>
                <a:gd name="T59" fmla="*/ 27 h 57"/>
                <a:gd name="T60" fmla="*/ 103 w 474"/>
                <a:gd name="T61" fmla="*/ 35 h 57"/>
                <a:gd name="T62" fmla="*/ 53 w 474"/>
                <a:gd name="T63" fmla="*/ 45 h 57"/>
                <a:gd name="T64" fmla="*/ 0 w 474"/>
                <a:gd name="T65"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4" h="57">
                  <a:moveTo>
                    <a:pt x="0" y="57"/>
                  </a:moveTo>
                  <a:lnTo>
                    <a:pt x="4" y="57"/>
                  </a:lnTo>
                  <a:lnTo>
                    <a:pt x="17" y="55"/>
                  </a:lnTo>
                  <a:lnTo>
                    <a:pt x="38" y="52"/>
                  </a:lnTo>
                  <a:lnTo>
                    <a:pt x="64" y="50"/>
                  </a:lnTo>
                  <a:lnTo>
                    <a:pt x="95" y="45"/>
                  </a:lnTo>
                  <a:lnTo>
                    <a:pt x="132" y="42"/>
                  </a:lnTo>
                  <a:lnTo>
                    <a:pt x="170" y="37"/>
                  </a:lnTo>
                  <a:lnTo>
                    <a:pt x="211" y="33"/>
                  </a:lnTo>
                  <a:lnTo>
                    <a:pt x="253" y="28"/>
                  </a:lnTo>
                  <a:lnTo>
                    <a:pt x="293" y="23"/>
                  </a:lnTo>
                  <a:lnTo>
                    <a:pt x="333" y="19"/>
                  </a:lnTo>
                  <a:lnTo>
                    <a:pt x="370" y="14"/>
                  </a:lnTo>
                  <a:lnTo>
                    <a:pt x="405" y="10"/>
                  </a:lnTo>
                  <a:lnTo>
                    <a:pt x="434" y="6"/>
                  </a:lnTo>
                  <a:lnTo>
                    <a:pt x="457" y="4"/>
                  </a:lnTo>
                  <a:lnTo>
                    <a:pt x="474" y="2"/>
                  </a:lnTo>
                  <a:lnTo>
                    <a:pt x="472" y="2"/>
                  </a:lnTo>
                  <a:lnTo>
                    <a:pt x="466" y="2"/>
                  </a:lnTo>
                  <a:lnTo>
                    <a:pt x="454" y="0"/>
                  </a:lnTo>
                  <a:lnTo>
                    <a:pt x="441" y="0"/>
                  </a:lnTo>
                  <a:lnTo>
                    <a:pt x="422" y="0"/>
                  </a:lnTo>
                  <a:lnTo>
                    <a:pt x="400" y="2"/>
                  </a:lnTo>
                  <a:lnTo>
                    <a:pt x="374" y="2"/>
                  </a:lnTo>
                  <a:lnTo>
                    <a:pt x="345" y="4"/>
                  </a:lnTo>
                  <a:lnTo>
                    <a:pt x="313" y="6"/>
                  </a:lnTo>
                  <a:lnTo>
                    <a:pt x="277" y="10"/>
                  </a:lnTo>
                  <a:lnTo>
                    <a:pt x="238" y="14"/>
                  </a:lnTo>
                  <a:lnTo>
                    <a:pt x="195" y="20"/>
                  </a:lnTo>
                  <a:lnTo>
                    <a:pt x="150" y="27"/>
                  </a:lnTo>
                  <a:lnTo>
                    <a:pt x="103" y="35"/>
                  </a:lnTo>
                  <a:lnTo>
                    <a:pt x="53" y="45"/>
                  </a:lnTo>
                  <a:lnTo>
                    <a:pt x="0" y="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6251" name="Freeform 43">
              <a:extLst>
                <a:ext uri="{FF2B5EF4-FFF2-40B4-BE49-F238E27FC236}">
                  <a16:creationId xmlns:a16="http://schemas.microsoft.com/office/drawing/2014/main" id="{ED5B7FC0-3A4E-A7E7-CEF4-C4614354AAD5}"/>
                </a:ext>
              </a:extLst>
            </p:cNvPr>
            <p:cNvSpPr>
              <a:spLocks/>
            </p:cNvSpPr>
            <p:nvPr/>
          </p:nvSpPr>
          <p:spPr bwMode="auto">
            <a:xfrm>
              <a:off x="5569" y="2449"/>
              <a:ext cx="245" cy="62"/>
            </a:xfrm>
            <a:custGeom>
              <a:avLst/>
              <a:gdLst>
                <a:gd name="T0" fmla="*/ 489 w 489"/>
                <a:gd name="T1" fmla="*/ 0 h 124"/>
                <a:gd name="T2" fmla="*/ 485 w 489"/>
                <a:gd name="T3" fmla="*/ 0 h 124"/>
                <a:gd name="T4" fmla="*/ 473 w 489"/>
                <a:gd name="T5" fmla="*/ 1 h 124"/>
                <a:gd name="T6" fmla="*/ 455 w 489"/>
                <a:gd name="T7" fmla="*/ 3 h 124"/>
                <a:gd name="T8" fmla="*/ 431 w 489"/>
                <a:gd name="T9" fmla="*/ 5 h 124"/>
                <a:gd name="T10" fmla="*/ 402 w 489"/>
                <a:gd name="T11" fmla="*/ 9 h 124"/>
                <a:gd name="T12" fmla="*/ 370 w 489"/>
                <a:gd name="T13" fmla="*/ 12 h 124"/>
                <a:gd name="T14" fmla="*/ 335 w 489"/>
                <a:gd name="T15" fmla="*/ 16 h 124"/>
                <a:gd name="T16" fmla="*/ 298 w 489"/>
                <a:gd name="T17" fmla="*/ 19 h 124"/>
                <a:gd name="T18" fmla="*/ 261 w 489"/>
                <a:gd name="T19" fmla="*/ 23 h 124"/>
                <a:gd name="T20" fmla="*/ 224 w 489"/>
                <a:gd name="T21" fmla="*/ 26 h 124"/>
                <a:gd name="T22" fmla="*/ 189 w 489"/>
                <a:gd name="T23" fmla="*/ 30 h 124"/>
                <a:gd name="T24" fmla="*/ 157 w 489"/>
                <a:gd name="T25" fmla="*/ 33 h 124"/>
                <a:gd name="T26" fmla="*/ 128 w 489"/>
                <a:gd name="T27" fmla="*/ 35 h 124"/>
                <a:gd name="T28" fmla="*/ 102 w 489"/>
                <a:gd name="T29" fmla="*/ 38 h 124"/>
                <a:gd name="T30" fmla="*/ 84 w 489"/>
                <a:gd name="T31" fmla="*/ 39 h 124"/>
                <a:gd name="T32" fmla="*/ 71 w 489"/>
                <a:gd name="T33" fmla="*/ 39 h 124"/>
                <a:gd name="T34" fmla="*/ 326 w 489"/>
                <a:gd name="T35" fmla="*/ 124 h 124"/>
                <a:gd name="T36" fmla="*/ 322 w 489"/>
                <a:gd name="T37" fmla="*/ 123 h 124"/>
                <a:gd name="T38" fmla="*/ 312 w 489"/>
                <a:gd name="T39" fmla="*/ 121 h 124"/>
                <a:gd name="T40" fmla="*/ 297 w 489"/>
                <a:gd name="T41" fmla="*/ 116 h 124"/>
                <a:gd name="T42" fmla="*/ 277 w 489"/>
                <a:gd name="T43" fmla="*/ 109 h 124"/>
                <a:gd name="T44" fmla="*/ 253 w 489"/>
                <a:gd name="T45" fmla="*/ 102 h 124"/>
                <a:gd name="T46" fmla="*/ 227 w 489"/>
                <a:gd name="T47" fmla="*/ 95 h 124"/>
                <a:gd name="T48" fmla="*/ 198 w 489"/>
                <a:gd name="T49" fmla="*/ 86 h 124"/>
                <a:gd name="T50" fmla="*/ 169 w 489"/>
                <a:gd name="T51" fmla="*/ 78 h 124"/>
                <a:gd name="T52" fmla="*/ 139 w 489"/>
                <a:gd name="T53" fmla="*/ 70 h 124"/>
                <a:gd name="T54" fmla="*/ 111 w 489"/>
                <a:gd name="T55" fmla="*/ 62 h 124"/>
                <a:gd name="T56" fmla="*/ 83 w 489"/>
                <a:gd name="T57" fmla="*/ 54 h 124"/>
                <a:gd name="T58" fmla="*/ 58 w 489"/>
                <a:gd name="T59" fmla="*/ 47 h 124"/>
                <a:gd name="T60" fmla="*/ 36 w 489"/>
                <a:gd name="T61" fmla="*/ 42 h 124"/>
                <a:gd name="T62" fmla="*/ 18 w 489"/>
                <a:gd name="T63" fmla="*/ 38 h 124"/>
                <a:gd name="T64" fmla="*/ 6 w 489"/>
                <a:gd name="T65" fmla="*/ 35 h 124"/>
                <a:gd name="T66" fmla="*/ 0 w 489"/>
                <a:gd name="T67" fmla="*/ 35 h 124"/>
                <a:gd name="T68" fmla="*/ 3 w 489"/>
                <a:gd name="T69" fmla="*/ 35 h 124"/>
                <a:gd name="T70" fmla="*/ 14 w 489"/>
                <a:gd name="T71" fmla="*/ 34 h 124"/>
                <a:gd name="T72" fmla="*/ 29 w 489"/>
                <a:gd name="T73" fmla="*/ 32 h 124"/>
                <a:gd name="T74" fmla="*/ 49 w 489"/>
                <a:gd name="T75" fmla="*/ 30 h 124"/>
                <a:gd name="T76" fmla="*/ 76 w 489"/>
                <a:gd name="T77" fmla="*/ 27 h 124"/>
                <a:gd name="T78" fmla="*/ 105 w 489"/>
                <a:gd name="T79" fmla="*/ 24 h 124"/>
                <a:gd name="T80" fmla="*/ 138 w 489"/>
                <a:gd name="T81" fmla="*/ 20 h 124"/>
                <a:gd name="T82" fmla="*/ 174 w 489"/>
                <a:gd name="T83" fmla="*/ 17 h 124"/>
                <a:gd name="T84" fmla="*/ 212 w 489"/>
                <a:gd name="T85" fmla="*/ 15 h 124"/>
                <a:gd name="T86" fmla="*/ 251 w 489"/>
                <a:gd name="T87" fmla="*/ 11 h 124"/>
                <a:gd name="T88" fmla="*/ 292 w 489"/>
                <a:gd name="T89" fmla="*/ 8 h 124"/>
                <a:gd name="T90" fmla="*/ 333 w 489"/>
                <a:gd name="T91" fmla="*/ 5 h 124"/>
                <a:gd name="T92" fmla="*/ 374 w 489"/>
                <a:gd name="T93" fmla="*/ 3 h 124"/>
                <a:gd name="T94" fmla="*/ 414 w 489"/>
                <a:gd name="T95" fmla="*/ 1 h 124"/>
                <a:gd name="T96" fmla="*/ 452 w 489"/>
                <a:gd name="T97" fmla="*/ 0 h 124"/>
                <a:gd name="T98" fmla="*/ 489 w 489"/>
                <a:gd name="T99"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89" h="124">
                  <a:moveTo>
                    <a:pt x="489" y="0"/>
                  </a:moveTo>
                  <a:lnTo>
                    <a:pt x="485" y="0"/>
                  </a:lnTo>
                  <a:lnTo>
                    <a:pt x="473" y="1"/>
                  </a:lnTo>
                  <a:lnTo>
                    <a:pt x="455" y="3"/>
                  </a:lnTo>
                  <a:lnTo>
                    <a:pt x="431" y="5"/>
                  </a:lnTo>
                  <a:lnTo>
                    <a:pt x="402" y="9"/>
                  </a:lnTo>
                  <a:lnTo>
                    <a:pt x="370" y="12"/>
                  </a:lnTo>
                  <a:lnTo>
                    <a:pt x="335" y="16"/>
                  </a:lnTo>
                  <a:lnTo>
                    <a:pt x="298" y="19"/>
                  </a:lnTo>
                  <a:lnTo>
                    <a:pt x="261" y="23"/>
                  </a:lnTo>
                  <a:lnTo>
                    <a:pt x="224" y="26"/>
                  </a:lnTo>
                  <a:lnTo>
                    <a:pt x="189" y="30"/>
                  </a:lnTo>
                  <a:lnTo>
                    <a:pt x="157" y="33"/>
                  </a:lnTo>
                  <a:lnTo>
                    <a:pt x="128" y="35"/>
                  </a:lnTo>
                  <a:lnTo>
                    <a:pt x="102" y="38"/>
                  </a:lnTo>
                  <a:lnTo>
                    <a:pt x="84" y="39"/>
                  </a:lnTo>
                  <a:lnTo>
                    <a:pt x="71" y="39"/>
                  </a:lnTo>
                  <a:lnTo>
                    <a:pt x="326" y="124"/>
                  </a:lnTo>
                  <a:lnTo>
                    <a:pt x="322" y="123"/>
                  </a:lnTo>
                  <a:lnTo>
                    <a:pt x="312" y="121"/>
                  </a:lnTo>
                  <a:lnTo>
                    <a:pt x="297" y="116"/>
                  </a:lnTo>
                  <a:lnTo>
                    <a:pt x="277" y="109"/>
                  </a:lnTo>
                  <a:lnTo>
                    <a:pt x="253" y="102"/>
                  </a:lnTo>
                  <a:lnTo>
                    <a:pt x="227" y="95"/>
                  </a:lnTo>
                  <a:lnTo>
                    <a:pt x="198" y="86"/>
                  </a:lnTo>
                  <a:lnTo>
                    <a:pt x="169" y="78"/>
                  </a:lnTo>
                  <a:lnTo>
                    <a:pt x="139" y="70"/>
                  </a:lnTo>
                  <a:lnTo>
                    <a:pt x="111" y="62"/>
                  </a:lnTo>
                  <a:lnTo>
                    <a:pt x="83" y="54"/>
                  </a:lnTo>
                  <a:lnTo>
                    <a:pt x="58" y="47"/>
                  </a:lnTo>
                  <a:lnTo>
                    <a:pt x="36" y="42"/>
                  </a:lnTo>
                  <a:lnTo>
                    <a:pt x="18" y="38"/>
                  </a:lnTo>
                  <a:lnTo>
                    <a:pt x="6" y="35"/>
                  </a:lnTo>
                  <a:lnTo>
                    <a:pt x="0" y="35"/>
                  </a:lnTo>
                  <a:lnTo>
                    <a:pt x="3" y="35"/>
                  </a:lnTo>
                  <a:lnTo>
                    <a:pt x="14" y="34"/>
                  </a:lnTo>
                  <a:lnTo>
                    <a:pt x="29" y="32"/>
                  </a:lnTo>
                  <a:lnTo>
                    <a:pt x="49" y="30"/>
                  </a:lnTo>
                  <a:lnTo>
                    <a:pt x="76" y="27"/>
                  </a:lnTo>
                  <a:lnTo>
                    <a:pt x="105" y="24"/>
                  </a:lnTo>
                  <a:lnTo>
                    <a:pt x="138" y="20"/>
                  </a:lnTo>
                  <a:lnTo>
                    <a:pt x="174" y="17"/>
                  </a:lnTo>
                  <a:lnTo>
                    <a:pt x="212" y="15"/>
                  </a:lnTo>
                  <a:lnTo>
                    <a:pt x="251" y="11"/>
                  </a:lnTo>
                  <a:lnTo>
                    <a:pt x="292" y="8"/>
                  </a:lnTo>
                  <a:lnTo>
                    <a:pt x="333" y="5"/>
                  </a:lnTo>
                  <a:lnTo>
                    <a:pt x="374" y="3"/>
                  </a:lnTo>
                  <a:lnTo>
                    <a:pt x="414" y="1"/>
                  </a:lnTo>
                  <a:lnTo>
                    <a:pt x="452" y="0"/>
                  </a:lnTo>
                  <a:lnTo>
                    <a:pt x="48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6252" name="Freeform 44">
              <a:extLst>
                <a:ext uri="{FF2B5EF4-FFF2-40B4-BE49-F238E27FC236}">
                  <a16:creationId xmlns:a16="http://schemas.microsoft.com/office/drawing/2014/main" id="{4C675ACC-E423-47C9-5A14-A5D98BC74F77}"/>
                </a:ext>
              </a:extLst>
            </p:cNvPr>
            <p:cNvSpPr>
              <a:spLocks/>
            </p:cNvSpPr>
            <p:nvPr/>
          </p:nvSpPr>
          <p:spPr bwMode="auto">
            <a:xfrm>
              <a:off x="5829" y="2446"/>
              <a:ext cx="150" cy="39"/>
            </a:xfrm>
            <a:custGeom>
              <a:avLst/>
              <a:gdLst>
                <a:gd name="T0" fmla="*/ 0 w 301"/>
                <a:gd name="T1" fmla="*/ 0 h 77"/>
                <a:gd name="T2" fmla="*/ 2 w 301"/>
                <a:gd name="T3" fmla="*/ 1 h 77"/>
                <a:gd name="T4" fmla="*/ 9 w 301"/>
                <a:gd name="T5" fmla="*/ 3 h 77"/>
                <a:gd name="T6" fmla="*/ 21 w 301"/>
                <a:gd name="T7" fmla="*/ 7 h 77"/>
                <a:gd name="T8" fmla="*/ 36 w 301"/>
                <a:gd name="T9" fmla="*/ 11 h 77"/>
                <a:gd name="T10" fmla="*/ 53 w 301"/>
                <a:gd name="T11" fmla="*/ 16 h 77"/>
                <a:gd name="T12" fmla="*/ 74 w 301"/>
                <a:gd name="T13" fmla="*/ 23 h 77"/>
                <a:gd name="T14" fmla="*/ 96 w 301"/>
                <a:gd name="T15" fmla="*/ 29 h 77"/>
                <a:gd name="T16" fmla="*/ 120 w 301"/>
                <a:gd name="T17" fmla="*/ 36 h 77"/>
                <a:gd name="T18" fmla="*/ 144 w 301"/>
                <a:gd name="T19" fmla="*/ 43 h 77"/>
                <a:gd name="T20" fmla="*/ 169 w 301"/>
                <a:gd name="T21" fmla="*/ 50 h 77"/>
                <a:gd name="T22" fmla="*/ 195 w 301"/>
                <a:gd name="T23" fmla="*/ 56 h 77"/>
                <a:gd name="T24" fmla="*/ 219 w 301"/>
                <a:gd name="T25" fmla="*/ 62 h 77"/>
                <a:gd name="T26" fmla="*/ 243 w 301"/>
                <a:gd name="T27" fmla="*/ 68 h 77"/>
                <a:gd name="T28" fmla="*/ 264 w 301"/>
                <a:gd name="T29" fmla="*/ 71 h 77"/>
                <a:gd name="T30" fmla="*/ 283 w 301"/>
                <a:gd name="T31" fmla="*/ 75 h 77"/>
                <a:gd name="T32" fmla="*/ 301 w 301"/>
                <a:gd name="T33" fmla="*/ 77 h 77"/>
                <a:gd name="T34" fmla="*/ 297 w 301"/>
                <a:gd name="T35" fmla="*/ 76 h 77"/>
                <a:gd name="T36" fmla="*/ 288 w 301"/>
                <a:gd name="T37" fmla="*/ 74 h 77"/>
                <a:gd name="T38" fmla="*/ 274 w 301"/>
                <a:gd name="T39" fmla="*/ 70 h 77"/>
                <a:gd name="T40" fmla="*/ 257 w 301"/>
                <a:gd name="T41" fmla="*/ 64 h 77"/>
                <a:gd name="T42" fmla="*/ 235 w 301"/>
                <a:gd name="T43" fmla="*/ 59 h 77"/>
                <a:gd name="T44" fmla="*/ 211 w 301"/>
                <a:gd name="T45" fmla="*/ 52 h 77"/>
                <a:gd name="T46" fmla="*/ 184 w 301"/>
                <a:gd name="T47" fmla="*/ 45 h 77"/>
                <a:gd name="T48" fmla="*/ 158 w 301"/>
                <a:gd name="T49" fmla="*/ 37 h 77"/>
                <a:gd name="T50" fmla="*/ 130 w 301"/>
                <a:gd name="T51" fmla="*/ 30 h 77"/>
                <a:gd name="T52" fmla="*/ 104 w 301"/>
                <a:gd name="T53" fmla="*/ 23 h 77"/>
                <a:gd name="T54" fmla="*/ 78 w 301"/>
                <a:gd name="T55" fmla="*/ 16 h 77"/>
                <a:gd name="T56" fmla="*/ 55 w 301"/>
                <a:gd name="T57" fmla="*/ 10 h 77"/>
                <a:gd name="T58" fmla="*/ 35 w 301"/>
                <a:gd name="T59" fmla="*/ 6 h 77"/>
                <a:gd name="T60" fmla="*/ 19 w 301"/>
                <a:gd name="T61" fmla="*/ 2 h 77"/>
                <a:gd name="T62" fmla="*/ 7 w 301"/>
                <a:gd name="T63" fmla="*/ 0 h 77"/>
                <a:gd name="T64" fmla="*/ 0 w 301"/>
                <a:gd name="T6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1" h="77">
                  <a:moveTo>
                    <a:pt x="0" y="0"/>
                  </a:moveTo>
                  <a:lnTo>
                    <a:pt x="2" y="1"/>
                  </a:lnTo>
                  <a:lnTo>
                    <a:pt x="9" y="3"/>
                  </a:lnTo>
                  <a:lnTo>
                    <a:pt x="21" y="7"/>
                  </a:lnTo>
                  <a:lnTo>
                    <a:pt x="36" y="11"/>
                  </a:lnTo>
                  <a:lnTo>
                    <a:pt x="53" y="16"/>
                  </a:lnTo>
                  <a:lnTo>
                    <a:pt x="74" y="23"/>
                  </a:lnTo>
                  <a:lnTo>
                    <a:pt x="96" y="29"/>
                  </a:lnTo>
                  <a:lnTo>
                    <a:pt x="120" y="36"/>
                  </a:lnTo>
                  <a:lnTo>
                    <a:pt x="144" y="43"/>
                  </a:lnTo>
                  <a:lnTo>
                    <a:pt x="169" y="50"/>
                  </a:lnTo>
                  <a:lnTo>
                    <a:pt x="195" y="56"/>
                  </a:lnTo>
                  <a:lnTo>
                    <a:pt x="219" y="62"/>
                  </a:lnTo>
                  <a:lnTo>
                    <a:pt x="243" y="68"/>
                  </a:lnTo>
                  <a:lnTo>
                    <a:pt x="264" y="71"/>
                  </a:lnTo>
                  <a:lnTo>
                    <a:pt x="283" y="75"/>
                  </a:lnTo>
                  <a:lnTo>
                    <a:pt x="301" y="77"/>
                  </a:lnTo>
                  <a:lnTo>
                    <a:pt x="297" y="76"/>
                  </a:lnTo>
                  <a:lnTo>
                    <a:pt x="288" y="74"/>
                  </a:lnTo>
                  <a:lnTo>
                    <a:pt x="274" y="70"/>
                  </a:lnTo>
                  <a:lnTo>
                    <a:pt x="257" y="64"/>
                  </a:lnTo>
                  <a:lnTo>
                    <a:pt x="235" y="59"/>
                  </a:lnTo>
                  <a:lnTo>
                    <a:pt x="211" y="52"/>
                  </a:lnTo>
                  <a:lnTo>
                    <a:pt x="184" y="45"/>
                  </a:lnTo>
                  <a:lnTo>
                    <a:pt x="158" y="37"/>
                  </a:lnTo>
                  <a:lnTo>
                    <a:pt x="130" y="30"/>
                  </a:lnTo>
                  <a:lnTo>
                    <a:pt x="104" y="23"/>
                  </a:lnTo>
                  <a:lnTo>
                    <a:pt x="78" y="16"/>
                  </a:lnTo>
                  <a:lnTo>
                    <a:pt x="55" y="10"/>
                  </a:lnTo>
                  <a:lnTo>
                    <a:pt x="35" y="6"/>
                  </a:lnTo>
                  <a:lnTo>
                    <a:pt x="19" y="2"/>
                  </a:lnTo>
                  <a:lnTo>
                    <a:pt x="7"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6253" name="Freeform 45">
              <a:extLst>
                <a:ext uri="{FF2B5EF4-FFF2-40B4-BE49-F238E27FC236}">
                  <a16:creationId xmlns:a16="http://schemas.microsoft.com/office/drawing/2014/main" id="{46AE45DD-1C44-86DF-62D1-85661C60CBBF}"/>
                </a:ext>
              </a:extLst>
            </p:cNvPr>
            <p:cNvSpPr>
              <a:spLocks/>
            </p:cNvSpPr>
            <p:nvPr/>
          </p:nvSpPr>
          <p:spPr bwMode="auto">
            <a:xfrm>
              <a:off x="5588" y="3074"/>
              <a:ext cx="127" cy="115"/>
            </a:xfrm>
            <a:custGeom>
              <a:avLst/>
              <a:gdLst>
                <a:gd name="T0" fmla="*/ 0 w 254"/>
                <a:gd name="T1" fmla="*/ 0 h 231"/>
                <a:gd name="T2" fmla="*/ 2 w 254"/>
                <a:gd name="T3" fmla="*/ 1 h 231"/>
                <a:gd name="T4" fmla="*/ 8 w 254"/>
                <a:gd name="T5" fmla="*/ 4 h 231"/>
                <a:gd name="T6" fmla="*/ 18 w 254"/>
                <a:gd name="T7" fmla="*/ 7 h 231"/>
                <a:gd name="T8" fmla="*/ 31 w 254"/>
                <a:gd name="T9" fmla="*/ 13 h 231"/>
                <a:gd name="T10" fmla="*/ 46 w 254"/>
                <a:gd name="T11" fmla="*/ 20 h 231"/>
                <a:gd name="T12" fmla="*/ 63 w 254"/>
                <a:gd name="T13" fmla="*/ 29 h 231"/>
                <a:gd name="T14" fmla="*/ 83 w 254"/>
                <a:gd name="T15" fmla="*/ 39 h 231"/>
                <a:gd name="T16" fmla="*/ 103 w 254"/>
                <a:gd name="T17" fmla="*/ 52 h 231"/>
                <a:gd name="T18" fmla="*/ 124 w 254"/>
                <a:gd name="T19" fmla="*/ 67 h 231"/>
                <a:gd name="T20" fmla="*/ 145 w 254"/>
                <a:gd name="T21" fmla="*/ 84 h 231"/>
                <a:gd name="T22" fmla="*/ 167 w 254"/>
                <a:gd name="T23" fmla="*/ 103 h 231"/>
                <a:gd name="T24" fmla="*/ 187 w 254"/>
                <a:gd name="T25" fmla="*/ 123 h 231"/>
                <a:gd name="T26" fmla="*/ 207 w 254"/>
                <a:gd name="T27" fmla="*/ 146 h 231"/>
                <a:gd name="T28" fmla="*/ 224 w 254"/>
                <a:gd name="T29" fmla="*/ 172 h 231"/>
                <a:gd name="T30" fmla="*/ 240 w 254"/>
                <a:gd name="T31" fmla="*/ 201 h 231"/>
                <a:gd name="T32" fmla="*/ 254 w 254"/>
                <a:gd name="T33" fmla="*/ 231 h 231"/>
                <a:gd name="T34" fmla="*/ 252 w 254"/>
                <a:gd name="T35" fmla="*/ 228 h 231"/>
                <a:gd name="T36" fmla="*/ 246 w 254"/>
                <a:gd name="T37" fmla="*/ 220 h 231"/>
                <a:gd name="T38" fmla="*/ 237 w 254"/>
                <a:gd name="T39" fmla="*/ 210 h 231"/>
                <a:gd name="T40" fmla="*/ 224 w 254"/>
                <a:gd name="T41" fmla="*/ 195 h 231"/>
                <a:gd name="T42" fmla="*/ 209 w 254"/>
                <a:gd name="T43" fmla="*/ 178 h 231"/>
                <a:gd name="T44" fmla="*/ 192 w 254"/>
                <a:gd name="T45" fmla="*/ 158 h 231"/>
                <a:gd name="T46" fmla="*/ 172 w 254"/>
                <a:gd name="T47" fmla="*/ 137 h 231"/>
                <a:gd name="T48" fmla="*/ 153 w 254"/>
                <a:gd name="T49" fmla="*/ 115 h 231"/>
                <a:gd name="T50" fmla="*/ 131 w 254"/>
                <a:gd name="T51" fmla="*/ 93 h 231"/>
                <a:gd name="T52" fmla="*/ 110 w 254"/>
                <a:gd name="T53" fmla="*/ 73 h 231"/>
                <a:gd name="T54" fmla="*/ 88 w 254"/>
                <a:gd name="T55" fmla="*/ 53 h 231"/>
                <a:gd name="T56" fmla="*/ 68 w 254"/>
                <a:gd name="T57" fmla="*/ 36 h 231"/>
                <a:gd name="T58" fmla="*/ 48 w 254"/>
                <a:gd name="T59" fmla="*/ 21 h 231"/>
                <a:gd name="T60" fmla="*/ 30 w 254"/>
                <a:gd name="T61" fmla="*/ 10 h 231"/>
                <a:gd name="T62" fmla="*/ 14 w 254"/>
                <a:gd name="T63" fmla="*/ 2 h 231"/>
                <a:gd name="T64" fmla="*/ 0 w 254"/>
                <a:gd name="T65" fmla="*/ 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4" h="231">
                  <a:moveTo>
                    <a:pt x="0" y="0"/>
                  </a:moveTo>
                  <a:lnTo>
                    <a:pt x="2" y="1"/>
                  </a:lnTo>
                  <a:lnTo>
                    <a:pt x="8" y="4"/>
                  </a:lnTo>
                  <a:lnTo>
                    <a:pt x="18" y="7"/>
                  </a:lnTo>
                  <a:lnTo>
                    <a:pt x="31" y="13"/>
                  </a:lnTo>
                  <a:lnTo>
                    <a:pt x="46" y="20"/>
                  </a:lnTo>
                  <a:lnTo>
                    <a:pt x="63" y="29"/>
                  </a:lnTo>
                  <a:lnTo>
                    <a:pt x="83" y="39"/>
                  </a:lnTo>
                  <a:lnTo>
                    <a:pt x="103" y="52"/>
                  </a:lnTo>
                  <a:lnTo>
                    <a:pt x="124" y="67"/>
                  </a:lnTo>
                  <a:lnTo>
                    <a:pt x="145" y="84"/>
                  </a:lnTo>
                  <a:lnTo>
                    <a:pt x="167" y="103"/>
                  </a:lnTo>
                  <a:lnTo>
                    <a:pt x="187" y="123"/>
                  </a:lnTo>
                  <a:lnTo>
                    <a:pt x="207" y="146"/>
                  </a:lnTo>
                  <a:lnTo>
                    <a:pt x="224" y="172"/>
                  </a:lnTo>
                  <a:lnTo>
                    <a:pt x="240" y="201"/>
                  </a:lnTo>
                  <a:lnTo>
                    <a:pt x="254" y="231"/>
                  </a:lnTo>
                  <a:lnTo>
                    <a:pt x="252" y="228"/>
                  </a:lnTo>
                  <a:lnTo>
                    <a:pt x="246" y="220"/>
                  </a:lnTo>
                  <a:lnTo>
                    <a:pt x="237" y="210"/>
                  </a:lnTo>
                  <a:lnTo>
                    <a:pt x="224" y="195"/>
                  </a:lnTo>
                  <a:lnTo>
                    <a:pt x="209" y="178"/>
                  </a:lnTo>
                  <a:lnTo>
                    <a:pt x="192" y="158"/>
                  </a:lnTo>
                  <a:lnTo>
                    <a:pt x="172" y="137"/>
                  </a:lnTo>
                  <a:lnTo>
                    <a:pt x="153" y="115"/>
                  </a:lnTo>
                  <a:lnTo>
                    <a:pt x="131" y="93"/>
                  </a:lnTo>
                  <a:lnTo>
                    <a:pt x="110" y="73"/>
                  </a:lnTo>
                  <a:lnTo>
                    <a:pt x="88" y="53"/>
                  </a:lnTo>
                  <a:lnTo>
                    <a:pt x="68" y="36"/>
                  </a:lnTo>
                  <a:lnTo>
                    <a:pt x="48" y="21"/>
                  </a:lnTo>
                  <a:lnTo>
                    <a:pt x="30" y="10"/>
                  </a:lnTo>
                  <a:lnTo>
                    <a:pt x="14"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6254" name="Freeform 46">
              <a:extLst>
                <a:ext uri="{FF2B5EF4-FFF2-40B4-BE49-F238E27FC236}">
                  <a16:creationId xmlns:a16="http://schemas.microsoft.com/office/drawing/2014/main" id="{6301A2F4-8FAD-5BB5-A679-CED32421EDC7}"/>
                </a:ext>
              </a:extLst>
            </p:cNvPr>
            <p:cNvSpPr>
              <a:spLocks/>
            </p:cNvSpPr>
            <p:nvPr/>
          </p:nvSpPr>
          <p:spPr bwMode="auto">
            <a:xfrm>
              <a:off x="5732" y="3155"/>
              <a:ext cx="211" cy="51"/>
            </a:xfrm>
            <a:custGeom>
              <a:avLst/>
              <a:gdLst>
                <a:gd name="T0" fmla="*/ 0 w 422"/>
                <a:gd name="T1" fmla="*/ 103 h 103"/>
                <a:gd name="T2" fmla="*/ 3 w 422"/>
                <a:gd name="T3" fmla="*/ 102 h 103"/>
                <a:gd name="T4" fmla="*/ 13 w 422"/>
                <a:gd name="T5" fmla="*/ 97 h 103"/>
                <a:gd name="T6" fmla="*/ 30 w 422"/>
                <a:gd name="T7" fmla="*/ 91 h 103"/>
                <a:gd name="T8" fmla="*/ 50 w 422"/>
                <a:gd name="T9" fmla="*/ 83 h 103"/>
                <a:gd name="T10" fmla="*/ 76 w 422"/>
                <a:gd name="T11" fmla="*/ 73 h 103"/>
                <a:gd name="T12" fmla="*/ 104 w 422"/>
                <a:gd name="T13" fmla="*/ 64 h 103"/>
                <a:gd name="T14" fmla="*/ 137 w 422"/>
                <a:gd name="T15" fmla="*/ 52 h 103"/>
                <a:gd name="T16" fmla="*/ 170 w 422"/>
                <a:gd name="T17" fmla="*/ 42 h 103"/>
                <a:gd name="T18" fmla="*/ 205 w 422"/>
                <a:gd name="T19" fmla="*/ 32 h 103"/>
                <a:gd name="T20" fmla="*/ 240 w 422"/>
                <a:gd name="T21" fmla="*/ 21 h 103"/>
                <a:gd name="T22" fmla="*/ 276 w 422"/>
                <a:gd name="T23" fmla="*/ 13 h 103"/>
                <a:gd name="T24" fmla="*/ 310 w 422"/>
                <a:gd name="T25" fmla="*/ 6 h 103"/>
                <a:gd name="T26" fmla="*/ 343 w 422"/>
                <a:gd name="T27" fmla="*/ 3 h 103"/>
                <a:gd name="T28" fmla="*/ 373 w 422"/>
                <a:gd name="T29" fmla="*/ 0 h 103"/>
                <a:gd name="T30" fmla="*/ 399 w 422"/>
                <a:gd name="T31" fmla="*/ 2 h 103"/>
                <a:gd name="T32" fmla="*/ 422 w 422"/>
                <a:gd name="T33" fmla="*/ 6 h 103"/>
                <a:gd name="T34" fmla="*/ 419 w 422"/>
                <a:gd name="T35" fmla="*/ 7 h 103"/>
                <a:gd name="T36" fmla="*/ 407 w 422"/>
                <a:gd name="T37" fmla="*/ 9 h 103"/>
                <a:gd name="T38" fmla="*/ 390 w 422"/>
                <a:gd name="T39" fmla="*/ 11 h 103"/>
                <a:gd name="T40" fmla="*/ 367 w 422"/>
                <a:gd name="T41" fmla="*/ 14 h 103"/>
                <a:gd name="T42" fmla="*/ 339 w 422"/>
                <a:gd name="T43" fmla="*/ 19 h 103"/>
                <a:gd name="T44" fmla="*/ 308 w 422"/>
                <a:gd name="T45" fmla="*/ 25 h 103"/>
                <a:gd name="T46" fmla="*/ 275 w 422"/>
                <a:gd name="T47" fmla="*/ 30 h 103"/>
                <a:gd name="T48" fmla="*/ 239 w 422"/>
                <a:gd name="T49" fmla="*/ 37 h 103"/>
                <a:gd name="T50" fmla="*/ 203 w 422"/>
                <a:gd name="T51" fmla="*/ 44 h 103"/>
                <a:gd name="T52" fmla="*/ 167 w 422"/>
                <a:gd name="T53" fmla="*/ 52 h 103"/>
                <a:gd name="T54" fmla="*/ 131 w 422"/>
                <a:gd name="T55" fmla="*/ 60 h 103"/>
                <a:gd name="T56" fmla="*/ 97 w 422"/>
                <a:gd name="T57" fmla="*/ 68 h 103"/>
                <a:gd name="T58" fmla="*/ 66 w 422"/>
                <a:gd name="T59" fmla="*/ 76 h 103"/>
                <a:gd name="T60" fmla="*/ 40 w 422"/>
                <a:gd name="T61" fmla="*/ 86 h 103"/>
                <a:gd name="T62" fmla="*/ 17 w 422"/>
                <a:gd name="T63" fmla="*/ 94 h 103"/>
                <a:gd name="T64" fmla="*/ 0 w 422"/>
                <a:gd name="T65"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22" h="103">
                  <a:moveTo>
                    <a:pt x="0" y="103"/>
                  </a:moveTo>
                  <a:lnTo>
                    <a:pt x="3" y="102"/>
                  </a:lnTo>
                  <a:lnTo>
                    <a:pt x="13" y="97"/>
                  </a:lnTo>
                  <a:lnTo>
                    <a:pt x="30" y="91"/>
                  </a:lnTo>
                  <a:lnTo>
                    <a:pt x="50" y="83"/>
                  </a:lnTo>
                  <a:lnTo>
                    <a:pt x="76" y="73"/>
                  </a:lnTo>
                  <a:lnTo>
                    <a:pt x="104" y="64"/>
                  </a:lnTo>
                  <a:lnTo>
                    <a:pt x="137" y="52"/>
                  </a:lnTo>
                  <a:lnTo>
                    <a:pt x="170" y="42"/>
                  </a:lnTo>
                  <a:lnTo>
                    <a:pt x="205" y="32"/>
                  </a:lnTo>
                  <a:lnTo>
                    <a:pt x="240" y="21"/>
                  </a:lnTo>
                  <a:lnTo>
                    <a:pt x="276" y="13"/>
                  </a:lnTo>
                  <a:lnTo>
                    <a:pt x="310" y="6"/>
                  </a:lnTo>
                  <a:lnTo>
                    <a:pt x="343" y="3"/>
                  </a:lnTo>
                  <a:lnTo>
                    <a:pt x="373" y="0"/>
                  </a:lnTo>
                  <a:lnTo>
                    <a:pt x="399" y="2"/>
                  </a:lnTo>
                  <a:lnTo>
                    <a:pt x="422" y="6"/>
                  </a:lnTo>
                  <a:lnTo>
                    <a:pt x="419" y="7"/>
                  </a:lnTo>
                  <a:lnTo>
                    <a:pt x="407" y="9"/>
                  </a:lnTo>
                  <a:lnTo>
                    <a:pt x="390" y="11"/>
                  </a:lnTo>
                  <a:lnTo>
                    <a:pt x="367" y="14"/>
                  </a:lnTo>
                  <a:lnTo>
                    <a:pt x="339" y="19"/>
                  </a:lnTo>
                  <a:lnTo>
                    <a:pt x="308" y="25"/>
                  </a:lnTo>
                  <a:lnTo>
                    <a:pt x="275" y="30"/>
                  </a:lnTo>
                  <a:lnTo>
                    <a:pt x="239" y="37"/>
                  </a:lnTo>
                  <a:lnTo>
                    <a:pt x="203" y="44"/>
                  </a:lnTo>
                  <a:lnTo>
                    <a:pt x="167" y="52"/>
                  </a:lnTo>
                  <a:lnTo>
                    <a:pt x="131" y="60"/>
                  </a:lnTo>
                  <a:lnTo>
                    <a:pt x="97" y="68"/>
                  </a:lnTo>
                  <a:lnTo>
                    <a:pt x="66" y="76"/>
                  </a:lnTo>
                  <a:lnTo>
                    <a:pt x="40" y="86"/>
                  </a:lnTo>
                  <a:lnTo>
                    <a:pt x="17" y="94"/>
                  </a:lnTo>
                  <a:lnTo>
                    <a:pt x="0" y="10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606255" name="Text Box 47">
            <a:extLst>
              <a:ext uri="{FF2B5EF4-FFF2-40B4-BE49-F238E27FC236}">
                <a16:creationId xmlns:a16="http://schemas.microsoft.com/office/drawing/2014/main" id="{B76548D7-26D6-1E4B-941E-196F5AEF922E}"/>
              </a:ext>
            </a:extLst>
          </p:cNvPr>
          <p:cNvSpPr txBox="1">
            <a:spLocks noChangeArrowheads="1"/>
          </p:cNvSpPr>
          <p:nvPr/>
        </p:nvSpPr>
        <p:spPr bwMode="auto">
          <a:xfrm>
            <a:off x="8731250" y="4316413"/>
            <a:ext cx="804863" cy="479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300" b="1"/>
              <a:t>Design</a:t>
            </a:r>
          </a:p>
          <a:p>
            <a:pPr algn="ctr" eaLnBrk="1" hangingPunct="1"/>
            <a:r>
              <a:rPr lang="en-US" altLang="en-US" sz="1300" b="1"/>
              <a:t>Tollgate</a:t>
            </a:r>
          </a:p>
        </p:txBody>
      </p:sp>
      <p:sp>
        <p:nvSpPr>
          <p:cNvPr id="606256" name="AutoShape 48">
            <a:extLst>
              <a:ext uri="{FF2B5EF4-FFF2-40B4-BE49-F238E27FC236}">
                <a16:creationId xmlns:a16="http://schemas.microsoft.com/office/drawing/2014/main" id="{37DFD3E5-9B9D-1A58-E8DF-14FDAA9B8E3E}"/>
              </a:ext>
            </a:extLst>
          </p:cNvPr>
          <p:cNvSpPr>
            <a:spLocks noChangeArrowheads="1"/>
          </p:cNvSpPr>
          <p:nvPr/>
        </p:nvSpPr>
        <p:spPr bwMode="auto">
          <a:xfrm>
            <a:off x="600075" y="941388"/>
            <a:ext cx="8993188" cy="1008062"/>
          </a:xfrm>
          <a:prstGeom prst="homePlate">
            <a:avLst>
              <a:gd name="adj" fmla="val 57245"/>
            </a:avLst>
          </a:prstGeom>
          <a:gradFill rotWithShape="0">
            <a:gsLst>
              <a:gs pos="0">
                <a:schemeClr val="accent2">
                  <a:gamma/>
                  <a:shade val="69804"/>
                  <a:invGamma/>
                </a:schemeClr>
              </a:gs>
              <a:gs pos="100000">
                <a:schemeClr val="accent2"/>
              </a:gs>
            </a:gsLst>
            <a:lin ang="0" scaled="1"/>
          </a:gradFill>
          <a:ln w="12700">
            <a:miter lim="800000"/>
            <a:headEnd/>
            <a:tailEnd/>
          </a:ln>
          <a:effectLst/>
          <a:scene3d>
            <a:camera prst="legacyObliqueBottomLeft"/>
            <a:lightRig rig="legacyFlat3" dir="t"/>
          </a:scene3d>
          <a:sp3d extrusionH="430200" prstMaterial="legacyMatte">
            <a:bevelT w="13500" h="13500" prst="angle"/>
            <a:bevelB w="13500" h="13500" prst="angle"/>
            <a:extrusionClr>
              <a:schemeClr val="accent2"/>
            </a:extrusionClr>
            <a:contourClr>
              <a:schemeClr val="accent2"/>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en-US"/>
          </a:p>
        </p:txBody>
      </p:sp>
      <p:sp>
        <p:nvSpPr>
          <p:cNvPr id="606257" name="Rectangle 49">
            <a:extLst>
              <a:ext uri="{FF2B5EF4-FFF2-40B4-BE49-F238E27FC236}">
                <a16:creationId xmlns:a16="http://schemas.microsoft.com/office/drawing/2014/main" id="{89616AA2-D063-239F-4132-5610BC862922}"/>
              </a:ext>
            </a:extLst>
          </p:cNvPr>
          <p:cNvSpPr>
            <a:spLocks noChangeArrowheads="1"/>
          </p:cNvSpPr>
          <p:nvPr/>
        </p:nvSpPr>
        <p:spPr bwMode="auto">
          <a:xfrm>
            <a:off x="3225800" y="1176338"/>
            <a:ext cx="2927350" cy="504825"/>
          </a:xfrm>
          <a:prstGeom prst="rect">
            <a:avLst/>
          </a:prstGeom>
          <a:noFill/>
          <a:ln>
            <a:noFill/>
          </a:ln>
          <a:effectLst>
            <a:outerShdw dist="53882" dir="2700000" algn="ctr" rotWithShape="0">
              <a:schemeClr val="bg2"/>
            </a:outerShdw>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solidFill>
                  <a:schemeClr val="tx1"/>
                </a:solidFill>
                <a:miter lim="800000"/>
                <a:headEnd/>
                <a:tailEnd/>
              </a14:hiddenLine>
            </a:ext>
          </a:extLst>
        </p:spPr>
        <p:txBody>
          <a:bodyPr lIns="8548" tIns="8548" rIns="8548" bIns="8548" anchor="ctr" anchorCtr="1"/>
          <a:lstStyle>
            <a:lvl1pPr marL="365125" indent="-365125" defTabSz="877888" eaLnBrk="0" hangingPunct="0">
              <a:defRPr sz="2400">
                <a:solidFill>
                  <a:schemeClr val="tx1"/>
                </a:solidFill>
                <a:latin typeface="Times New Roman" panose="02020603050405020304" pitchFamily="18" charset="0"/>
              </a:defRPr>
            </a:lvl1pPr>
            <a:lvl2pPr marL="774700" indent="-212725" defTabSz="877888" eaLnBrk="0" hangingPunct="0">
              <a:defRPr sz="2400">
                <a:solidFill>
                  <a:schemeClr val="tx1"/>
                </a:solidFill>
                <a:latin typeface="Times New Roman" panose="02020603050405020304" pitchFamily="18" charset="0"/>
              </a:defRPr>
            </a:lvl2pPr>
            <a:lvl3pPr marL="1096963" indent="-219075" defTabSz="877888" eaLnBrk="0" hangingPunct="0">
              <a:defRPr sz="2400">
                <a:solidFill>
                  <a:schemeClr val="tx1"/>
                </a:solidFill>
                <a:latin typeface="Times New Roman" panose="02020603050405020304" pitchFamily="18" charset="0"/>
              </a:defRPr>
            </a:lvl3pPr>
            <a:lvl4pPr marL="1536700" indent="-220663" defTabSz="877888" eaLnBrk="0" hangingPunct="0">
              <a:defRPr sz="2400">
                <a:solidFill>
                  <a:schemeClr val="tx1"/>
                </a:solidFill>
                <a:latin typeface="Times New Roman" panose="02020603050405020304" pitchFamily="18" charset="0"/>
              </a:defRPr>
            </a:lvl4pPr>
            <a:lvl5pPr marL="1976438" indent="-220663" defTabSz="877888" eaLnBrk="0" hangingPunct="0">
              <a:defRPr sz="2400">
                <a:solidFill>
                  <a:schemeClr val="tx1"/>
                </a:solidFill>
                <a:latin typeface="Times New Roman" panose="02020603050405020304" pitchFamily="18" charset="0"/>
              </a:defRPr>
            </a:lvl5pPr>
            <a:lvl6pPr marL="2433638" indent="-220663" defTabSz="877888" eaLnBrk="0" fontAlgn="base" hangingPunct="0">
              <a:spcBef>
                <a:spcPct val="0"/>
              </a:spcBef>
              <a:spcAft>
                <a:spcPct val="0"/>
              </a:spcAft>
              <a:defRPr sz="2400">
                <a:solidFill>
                  <a:schemeClr val="tx1"/>
                </a:solidFill>
                <a:latin typeface="Times New Roman" panose="02020603050405020304" pitchFamily="18" charset="0"/>
              </a:defRPr>
            </a:lvl6pPr>
            <a:lvl7pPr marL="2890838" indent="-220663" defTabSz="877888" eaLnBrk="0" fontAlgn="base" hangingPunct="0">
              <a:spcBef>
                <a:spcPct val="0"/>
              </a:spcBef>
              <a:spcAft>
                <a:spcPct val="0"/>
              </a:spcAft>
              <a:defRPr sz="2400">
                <a:solidFill>
                  <a:schemeClr val="tx1"/>
                </a:solidFill>
                <a:latin typeface="Times New Roman" panose="02020603050405020304" pitchFamily="18" charset="0"/>
              </a:defRPr>
            </a:lvl7pPr>
            <a:lvl8pPr marL="3348038" indent="-220663" defTabSz="877888" eaLnBrk="0" fontAlgn="base" hangingPunct="0">
              <a:spcBef>
                <a:spcPct val="0"/>
              </a:spcBef>
              <a:spcAft>
                <a:spcPct val="0"/>
              </a:spcAft>
              <a:defRPr sz="2400">
                <a:solidFill>
                  <a:schemeClr val="tx1"/>
                </a:solidFill>
                <a:latin typeface="Times New Roman" panose="02020603050405020304" pitchFamily="18" charset="0"/>
              </a:defRPr>
            </a:lvl8pPr>
            <a:lvl9pPr marL="3805238" indent="-220663" defTabSz="877888" eaLnBrk="0" fontAlgn="base" hangingPunct="0">
              <a:spcBef>
                <a:spcPct val="0"/>
              </a:spcBef>
              <a:spcAft>
                <a:spcPct val="0"/>
              </a:spcAft>
              <a:defRPr sz="2400">
                <a:solidFill>
                  <a:schemeClr val="tx1"/>
                </a:solidFill>
                <a:latin typeface="Times New Roman" panose="02020603050405020304" pitchFamily="18" charset="0"/>
              </a:defRPr>
            </a:lvl9pPr>
          </a:lstStyle>
          <a:p>
            <a:pPr>
              <a:spcAft>
                <a:spcPct val="50000"/>
              </a:spcAft>
            </a:pPr>
            <a:r>
              <a:rPr lang="en-US" altLang="en-US" sz="3900" b="1" i="1">
                <a:solidFill>
                  <a:schemeClr val="bg1"/>
                </a:solidFill>
                <a:effectLst>
                  <a:outerShdw blurRad="38100" dist="38100" dir="2700000" algn="tl">
                    <a:srgbClr val="C0C0C0"/>
                  </a:outerShdw>
                </a:effectLst>
                <a:latin typeface="Arial" panose="020B0604020202020204" pitchFamily="34" charset="0"/>
              </a:rPr>
              <a:t>Design</a:t>
            </a:r>
          </a:p>
        </p:txBody>
      </p:sp>
      <p:sp>
        <p:nvSpPr>
          <p:cNvPr id="606258" name="AutoShape 50">
            <a:extLst>
              <a:ext uri="{FF2B5EF4-FFF2-40B4-BE49-F238E27FC236}">
                <a16:creationId xmlns:a16="http://schemas.microsoft.com/office/drawing/2014/main" id="{A4112A6F-DCE5-9B48-030C-CF775954B795}"/>
              </a:ext>
            </a:extLst>
          </p:cNvPr>
          <p:cNvSpPr>
            <a:spLocks noChangeArrowheads="1"/>
          </p:cNvSpPr>
          <p:nvPr/>
        </p:nvSpPr>
        <p:spPr bwMode="auto">
          <a:xfrm>
            <a:off x="450850" y="2170113"/>
            <a:ext cx="2625725" cy="1208087"/>
          </a:xfrm>
          <a:prstGeom prst="homePlate">
            <a:avLst>
              <a:gd name="adj" fmla="val 41145"/>
            </a:avLst>
          </a:prstGeom>
          <a:gradFill rotWithShape="0">
            <a:gsLst>
              <a:gs pos="0">
                <a:schemeClr val="accent2">
                  <a:gamma/>
                  <a:shade val="69804"/>
                  <a:invGamma/>
                </a:schemeClr>
              </a:gs>
              <a:gs pos="100000">
                <a:schemeClr val="accent2"/>
              </a:gs>
            </a:gsLst>
            <a:lin ang="0" scaled="1"/>
          </a:gradFill>
          <a:ln w="12700">
            <a:solidFill>
              <a:schemeClr val="tx1"/>
            </a:solidFill>
            <a:miter lim="800000"/>
            <a:headEnd/>
            <a:tailEnd/>
          </a:ln>
          <a:effectLst>
            <a:outerShdw dist="107763" dir="2700000" algn="ctr" rotWithShape="0">
              <a:schemeClr val="bg2">
                <a:alpha val="50000"/>
              </a:schemeClr>
            </a:outerShdw>
          </a:effec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600" b="1">
                <a:solidFill>
                  <a:schemeClr val="bg1"/>
                </a:solidFill>
                <a:effectLst>
                  <a:outerShdw blurRad="38100" dist="38100" dir="2700000" algn="tl">
                    <a:srgbClr val="000000"/>
                  </a:outerShdw>
                </a:effectLst>
                <a:latin typeface="Arial" panose="020B0604020202020204" pitchFamily="34" charset="0"/>
              </a:rPr>
              <a:t>Develop Detailed </a:t>
            </a:r>
          </a:p>
          <a:p>
            <a:pPr algn="ctr"/>
            <a:r>
              <a:rPr lang="en-US" altLang="en-US" sz="1600" b="1">
                <a:solidFill>
                  <a:schemeClr val="bg1"/>
                </a:solidFill>
                <a:effectLst>
                  <a:outerShdw blurRad="38100" dist="38100" dir="2700000" algn="tl">
                    <a:srgbClr val="000000"/>
                  </a:outerShdw>
                </a:effectLst>
                <a:latin typeface="Arial" panose="020B0604020202020204" pitchFamily="34" charset="0"/>
              </a:rPr>
              <a:t>Design</a:t>
            </a:r>
          </a:p>
        </p:txBody>
      </p:sp>
      <p:sp>
        <p:nvSpPr>
          <p:cNvPr id="606259" name="AutoShape 51">
            <a:extLst>
              <a:ext uri="{FF2B5EF4-FFF2-40B4-BE49-F238E27FC236}">
                <a16:creationId xmlns:a16="http://schemas.microsoft.com/office/drawing/2014/main" id="{E574EAED-C503-F002-6364-24D4D67AD577}"/>
              </a:ext>
            </a:extLst>
          </p:cNvPr>
          <p:cNvSpPr>
            <a:spLocks noChangeArrowheads="1"/>
          </p:cNvSpPr>
          <p:nvPr/>
        </p:nvSpPr>
        <p:spPr bwMode="auto">
          <a:xfrm>
            <a:off x="3225800" y="2125663"/>
            <a:ext cx="3228975" cy="1296987"/>
          </a:xfrm>
          <a:prstGeom prst="homePlate">
            <a:avLst>
              <a:gd name="adj" fmla="val 35465"/>
            </a:avLst>
          </a:prstGeom>
          <a:gradFill rotWithShape="0">
            <a:gsLst>
              <a:gs pos="0">
                <a:schemeClr val="accent2">
                  <a:gamma/>
                  <a:shade val="69804"/>
                  <a:invGamma/>
                </a:schemeClr>
              </a:gs>
              <a:gs pos="100000">
                <a:schemeClr val="accent2"/>
              </a:gs>
            </a:gsLst>
            <a:lin ang="0" scaled="1"/>
          </a:gradFill>
          <a:ln w="12700">
            <a:solidFill>
              <a:schemeClr val="tx1"/>
            </a:solidFill>
            <a:miter lim="800000"/>
            <a:headEnd/>
            <a:tailEnd/>
          </a:ln>
          <a:effectLst>
            <a:outerShdw dist="107763" dir="2700000" algn="ctr" rotWithShape="0">
              <a:schemeClr val="bg2">
                <a:alpha val="50000"/>
              </a:schemeClr>
            </a:outerShdw>
          </a:effec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600" b="1">
                <a:solidFill>
                  <a:schemeClr val="bg1"/>
                </a:solidFill>
                <a:effectLst>
                  <a:outerShdw blurRad="38100" dist="38100" dir="2700000" algn="tl">
                    <a:srgbClr val="000000"/>
                  </a:outerShdw>
                </a:effectLst>
                <a:latin typeface="Arial" panose="020B0604020202020204" pitchFamily="34" charset="0"/>
              </a:rPr>
              <a:t>Optimize Process,</a:t>
            </a:r>
          </a:p>
          <a:p>
            <a:pPr algn="ctr"/>
            <a:r>
              <a:rPr lang="en-US" altLang="en-US" sz="1600" b="1">
                <a:solidFill>
                  <a:schemeClr val="bg1"/>
                </a:solidFill>
                <a:effectLst>
                  <a:outerShdw blurRad="38100" dist="38100" dir="2700000" algn="tl">
                    <a:srgbClr val="000000"/>
                  </a:outerShdw>
                </a:effectLst>
                <a:latin typeface="Arial" panose="020B0604020202020204" pitchFamily="34" charset="0"/>
              </a:rPr>
              <a:t>Evaluate Capability </a:t>
            </a:r>
          </a:p>
          <a:p>
            <a:pPr algn="ctr"/>
            <a:r>
              <a:rPr lang="en-US" altLang="en-US" sz="1600" b="1">
                <a:solidFill>
                  <a:schemeClr val="bg1"/>
                </a:solidFill>
                <a:effectLst>
                  <a:outerShdw blurRad="38100" dist="38100" dir="2700000" algn="tl">
                    <a:srgbClr val="000000"/>
                  </a:outerShdw>
                </a:effectLst>
                <a:latin typeface="Arial" panose="020B0604020202020204" pitchFamily="34" charset="0"/>
              </a:rPr>
              <a:t>&amp; Gaps</a:t>
            </a:r>
          </a:p>
        </p:txBody>
      </p:sp>
      <p:sp>
        <p:nvSpPr>
          <p:cNvPr id="606260" name="AutoShape 52">
            <a:extLst>
              <a:ext uri="{FF2B5EF4-FFF2-40B4-BE49-F238E27FC236}">
                <a16:creationId xmlns:a16="http://schemas.microsoft.com/office/drawing/2014/main" id="{D59C99A6-811E-E539-C8F7-A9E3728BB318}"/>
              </a:ext>
            </a:extLst>
          </p:cNvPr>
          <p:cNvSpPr>
            <a:spLocks noChangeArrowheads="1"/>
          </p:cNvSpPr>
          <p:nvPr/>
        </p:nvSpPr>
        <p:spPr bwMode="auto">
          <a:xfrm>
            <a:off x="6604000" y="2125663"/>
            <a:ext cx="2851150" cy="1296987"/>
          </a:xfrm>
          <a:prstGeom prst="homePlate">
            <a:avLst>
              <a:gd name="adj" fmla="val 35437"/>
            </a:avLst>
          </a:prstGeom>
          <a:gradFill rotWithShape="0">
            <a:gsLst>
              <a:gs pos="0">
                <a:schemeClr val="accent2">
                  <a:gamma/>
                  <a:shade val="69804"/>
                  <a:invGamma/>
                </a:schemeClr>
              </a:gs>
              <a:gs pos="100000">
                <a:schemeClr val="accent2"/>
              </a:gs>
            </a:gsLst>
            <a:lin ang="0" scaled="1"/>
          </a:gradFill>
          <a:ln w="12700">
            <a:solidFill>
              <a:schemeClr val="tx1"/>
            </a:solidFill>
            <a:miter lim="800000"/>
            <a:headEnd/>
            <a:tailEnd/>
          </a:ln>
          <a:effectLst>
            <a:outerShdw dist="107763" dir="2700000" algn="ctr" rotWithShape="0">
              <a:schemeClr val="bg2">
                <a:alpha val="50000"/>
              </a:schemeClr>
            </a:outerShdw>
          </a:effec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600" b="1">
                <a:solidFill>
                  <a:schemeClr val="bg1"/>
                </a:solidFill>
                <a:effectLst>
                  <a:outerShdw blurRad="38100" dist="38100" dir="2700000" algn="tl">
                    <a:srgbClr val="000000"/>
                  </a:outerShdw>
                </a:effectLst>
                <a:latin typeface="Arial" panose="020B0604020202020204" pitchFamily="34" charset="0"/>
              </a:rPr>
              <a:t>Develop Validation &amp;</a:t>
            </a:r>
          </a:p>
          <a:p>
            <a:pPr algn="ctr"/>
            <a:r>
              <a:rPr lang="en-US" altLang="en-US" sz="1600" b="1">
                <a:solidFill>
                  <a:schemeClr val="bg1"/>
                </a:solidFill>
                <a:effectLst>
                  <a:outerShdw blurRad="38100" dist="38100" dir="2700000" algn="tl">
                    <a:srgbClr val="000000"/>
                  </a:outerShdw>
                </a:effectLst>
                <a:latin typeface="Arial" panose="020B0604020202020204" pitchFamily="34" charset="0"/>
              </a:rPr>
              <a:t>Control Plans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8258" name="Rectangle 2">
            <a:extLst>
              <a:ext uri="{FF2B5EF4-FFF2-40B4-BE49-F238E27FC236}">
                <a16:creationId xmlns:a16="http://schemas.microsoft.com/office/drawing/2014/main" id="{600981CE-7ECF-D033-3609-B2D59097958C}"/>
              </a:ext>
            </a:extLst>
          </p:cNvPr>
          <p:cNvSpPr>
            <a:spLocks noGrp="1" noChangeArrowheads="1"/>
          </p:cNvSpPr>
          <p:nvPr>
            <p:ph type="title"/>
          </p:nvPr>
        </p:nvSpPr>
        <p:spPr/>
        <p:txBody>
          <a:bodyPr/>
          <a:lstStyle/>
          <a:p>
            <a:r>
              <a:rPr lang="en-US" altLang="en-US"/>
              <a:t>Design Step Schematic</a:t>
            </a:r>
          </a:p>
        </p:txBody>
      </p:sp>
      <p:sp>
        <p:nvSpPr>
          <p:cNvPr id="608259" name="Rectangle 3">
            <a:extLst>
              <a:ext uri="{FF2B5EF4-FFF2-40B4-BE49-F238E27FC236}">
                <a16:creationId xmlns:a16="http://schemas.microsoft.com/office/drawing/2014/main" id="{59F44911-ECA5-61E6-C0A6-926986CAC738}"/>
              </a:ext>
            </a:extLst>
          </p:cNvPr>
          <p:cNvSpPr>
            <a:spLocks noChangeArrowheads="1"/>
          </p:cNvSpPr>
          <p:nvPr/>
        </p:nvSpPr>
        <p:spPr bwMode="auto">
          <a:xfrm>
            <a:off x="5254625" y="4038600"/>
            <a:ext cx="2174875" cy="990600"/>
          </a:xfrm>
          <a:prstGeom prst="rect">
            <a:avLst/>
          </a:prstGeom>
          <a:solidFill>
            <a:schemeClr val="bg1"/>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260" name="Rectangle 4">
            <a:extLst>
              <a:ext uri="{FF2B5EF4-FFF2-40B4-BE49-F238E27FC236}">
                <a16:creationId xmlns:a16="http://schemas.microsoft.com/office/drawing/2014/main" id="{A6511BDA-958D-1B0E-B7E0-93BD390D43BC}"/>
              </a:ext>
            </a:extLst>
          </p:cNvPr>
          <p:cNvSpPr>
            <a:spLocks noChangeArrowheads="1"/>
          </p:cNvSpPr>
          <p:nvPr/>
        </p:nvSpPr>
        <p:spPr bwMode="auto">
          <a:xfrm>
            <a:off x="5476875" y="4114800"/>
            <a:ext cx="225425" cy="152400"/>
          </a:xfrm>
          <a:prstGeom prst="rect">
            <a:avLst/>
          </a:prstGeom>
          <a:solidFill>
            <a:schemeClr val="accent1"/>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261" name="Rectangle 5">
            <a:extLst>
              <a:ext uri="{FF2B5EF4-FFF2-40B4-BE49-F238E27FC236}">
                <a16:creationId xmlns:a16="http://schemas.microsoft.com/office/drawing/2014/main" id="{89BCCD0E-128B-EC95-F6AD-3D2A569FFC86}"/>
              </a:ext>
            </a:extLst>
          </p:cNvPr>
          <p:cNvSpPr>
            <a:spLocks noChangeArrowheads="1"/>
          </p:cNvSpPr>
          <p:nvPr/>
        </p:nvSpPr>
        <p:spPr bwMode="auto">
          <a:xfrm>
            <a:off x="5476875" y="4343400"/>
            <a:ext cx="225425" cy="152400"/>
          </a:xfrm>
          <a:prstGeom prst="rect">
            <a:avLst/>
          </a:prstGeom>
          <a:solidFill>
            <a:schemeClr val="accent1"/>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262" name="Rectangle 6">
            <a:extLst>
              <a:ext uri="{FF2B5EF4-FFF2-40B4-BE49-F238E27FC236}">
                <a16:creationId xmlns:a16="http://schemas.microsoft.com/office/drawing/2014/main" id="{9DF8C079-BE86-C303-41B9-358BAFF11548}"/>
              </a:ext>
            </a:extLst>
          </p:cNvPr>
          <p:cNvSpPr>
            <a:spLocks noChangeArrowheads="1"/>
          </p:cNvSpPr>
          <p:nvPr/>
        </p:nvSpPr>
        <p:spPr bwMode="auto">
          <a:xfrm>
            <a:off x="5476875" y="4800600"/>
            <a:ext cx="225425" cy="152400"/>
          </a:xfrm>
          <a:prstGeom prst="rect">
            <a:avLst/>
          </a:prstGeom>
          <a:solidFill>
            <a:schemeClr val="accent1"/>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263" name="Rectangle 7">
            <a:extLst>
              <a:ext uri="{FF2B5EF4-FFF2-40B4-BE49-F238E27FC236}">
                <a16:creationId xmlns:a16="http://schemas.microsoft.com/office/drawing/2014/main" id="{14D52CFA-F358-B9BA-EF22-AF88C323413A}"/>
              </a:ext>
            </a:extLst>
          </p:cNvPr>
          <p:cNvSpPr>
            <a:spLocks noChangeArrowheads="1"/>
          </p:cNvSpPr>
          <p:nvPr/>
        </p:nvSpPr>
        <p:spPr bwMode="auto">
          <a:xfrm>
            <a:off x="5476875" y="4572000"/>
            <a:ext cx="225425" cy="152400"/>
          </a:xfrm>
          <a:prstGeom prst="rect">
            <a:avLst/>
          </a:prstGeom>
          <a:solidFill>
            <a:schemeClr val="accent1"/>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264" name="AutoShape 8">
            <a:extLst>
              <a:ext uri="{FF2B5EF4-FFF2-40B4-BE49-F238E27FC236}">
                <a16:creationId xmlns:a16="http://schemas.microsoft.com/office/drawing/2014/main" id="{9D37AAE5-B3D5-DC1C-C50A-B58644782250}"/>
              </a:ext>
            </a:extLst>
          </p:cNvPr>
          <p:cNvSpPr>
            <a:spLocks noChangeArrowheads="1"/>
          </p:cNvSpPr>
          <p:nvPr/>
        </p:nvSpPr>
        <p:spPr bwMode="auto">
          <a:xfrm>
            <a:off x="749300" y="1066800"/>
            <a:ext cx="2854325" cy="457200"/>
          </a:xfrm>
          <a:prstGeom prst="homePlate">
            <a:avLst>
              <a:gd name="adj" fmla="val 60696"/>
            </a:avLst>
          </a:prstGeom>
          <a:solidFill>
            <a:schemeClr val="accent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300" b="1">
                <a:solidFill>
                  <a:schemeClr val="bg1"/>
                </a:solidFill>
              </a:rPr>
              <a:t>Detailed Process Design</a:t>
            </a:r>
          </a:p>
        </p:txBody>
      </p:sp>
      <p:sp>
        <p:nvSpPr>
          <p:cNvPr id="608265" name="Rectangle 9">
            <a:extLst>
              <a:ext uri="{FF2B5EF4-FFF2-40B4-BE49-F238E27FC236}">
                <a16:creationId xmlns:a16="http://schemas.microsoft.com/office/drawing/2014/main" id="{2B42329D-8FE1-E5BF-7893-6E7915E082E3}"/>
              </a:ext>
            </a:extLst>
          </p:cNvPr>
          <p:cNvSpPr>
            <a:spLocks noChangeArrowheads="1"/>
          </p:cNvSpPr>
          <p:nvPr/>
        </p:nvSpPr>
        <p:spPr bwMode="auto">
          <a:xfrm>
            <a:off x="901700" y="3352800"/>
            <a:ext cx="2324100" cy="457200"/>
          </a:xfrm>
          <a:prstGeom prst="rect">
            <a:avLst/>
          </a:prstGeom>
          <a:solidFill>
            <a:schemeClr val="accent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100" b="1" i="1">
                <a:solidFill>
                  <a:schemeClr val="bg1"/>
                </a:solidFill>
              </a:rPr>
              <a:t>Processes Designed Robust to</a:t>
            </a:r>
          </a:p>
          <a:p>
            <a:pPr algn="ctr" eaLnBrk="1" hangingPunct="1"/>
            <a:r>
              <a:rPr lang="en-US" altLang="en-US" sz="1100" b="1" i="1">
                <a:solidFill>
                  <a:schemeClr val="bg1"/>
                </a:solidFill>
              </a:rPr>
              <a:t>Sources of Variation</a:t>
            </a:r>
          </a:p>
        </p:txBody>
      </p:sp>
      <p:sp>
        <p:nvSpPr>
          <p:cNvPr id="608266" name="Rectangle 10">
            <a:extLst>
              <a:ext uri="{FF2B5EF4-FFF2-40B4-BE49-F238E27FC236}">
                <a16:creationId xmlns:a16="http://schemas.microsoft.com/office/drawing/2014/main" id="{E9B57943-B650-68C4-4276-4BACFA4D24C4}"/>
              </a:ext>
            </a:extLst>
          </p:cNvPr>
          <p:cNvSpPr>
            <a:spLocks noChangeArrowheads="1"/>
          </p:cNvSpPr>
          <p:nvPr/>
        </p:nvSpPr>
        <p:spPr bwMode="auto">
          <a:xfrm>
            <a:off x="2701925" y="3962400"/>
            <a:ext cx="600075" cy="457200"/>
          </a:xfrm>
          <a:prstGeom prst="rect">
            <a:avLst/>
          </a:prstGeom>
          <a:solidFill>
            <a:srgbClr val="C0C0C0"/>
          </a:solidFill>
          <a:ln w="1905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800" b="1"/>
              <a:t>CTQ </a:t>
            </a:r>
          </a:p>
          <a:p>
            <a:pPr algn="ctr" eaLnBrk="1" hangingPunct="1"/>
            <a:r>
              <a:rPr lang="en-US" altLang="en-US" sz="800" b="1"/>
              <a:t>Design </a:t>
            </a:r>
          </a:p>
          <a:p>
            <a:pPr algn="ctr" eaLnBrk="1" hangingPunct="1"/>
            <a:r>
              <a:rPr lang="en-US" altLang="en-US" sz="800" b="1"/>
              <a:t>Scorecard</a:t>
            </a:r>
            <a:endParaRPr lang="en-US" altLang="en-US" sz="800"/>
          </a:p>
        </p:txBody>
      </p:sp>
      <p:sp>
        <p:nvSpPr>
          <p:cNvPr id="608267" name="Line 11">
            <a:extLst>
              <a:ext uri="{FF2B5EF4-FFF2-40B4-BE49-F238E27FC236}">
                <a16:creationId xmlns:a16="http://schemas.microsoft.com/office/drawing/2014/main" id="{D5D93BEC-7CC1-DBE1-4AF1-402A09629152}"/>
              </a:ext>
            </a:extLst>
          </p:cNvPr>
          <p:cNvSpPr>
            <a:spLocks noChangeShapeType="1"/>
          </p:cNvSpPr>
          <p:nvPr/>
        </p:nvSpPr>
        <p:spPr bwMode="auto">
          <a:xfrm>
            <a:off x="2327275" y="3962400"/>
            <a:ext cx="974725"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8268" name="Rectangle 12">
            <a:extLst>
              <a:ext uri="{FF2B5EF4-FFF2-40B4-BE49-F238E27FC236}">
                <a16:creationId xmlns:a16="http://schemas.microsoft.com/office/drawing/2014/main" id="{49DFD015-DC5C-C0AD-CFCB-4AD700B3ABB6}"/>
              </a:ext>
            </a:extLst>
          </p:cNvPr>
          <p:cNvSpPr>
            <a:spLocks noChangeArrowheads="1"/>
          </p:cNvSpPr>
          <p:nvPr/>
        </p:nvSpPr>
        <p:spPr bwMode="auto">
          <a:xfrm>
            <a:off x="2327275" y="3886200"/>
            <a:ext cx="974725" cy="53340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en-US" sz="900" b="1"/>
          </a:p>
        </p:txBody>
      </p:sp>
      <p:sp>
        <p:nvSpPr>
          <p:cNvPr id="608269" name="Line 13">
            <a:extLst>
              <a:ext uri="{FF2B5EF4-FFF2-40B4-BE49-F238E27FC236}">
                <a16:creationId xmlns:a16="http://schemas.microsoft.com/office/drawing/2014/main" id="{FA31AE13-C975-00AC-23EC-80278D96D0E5}"/>
              </a:ext>
            </a:extLst>
          </p:cNvPr>
          <p:cNvSpPr>
            <a:spLocks noChangeShapeType="1"/>
          </p:cNvSpPr>
          <p:nvPr/>
        </p:nvSpPr>
        <p:spPr bwMode="auto">
          <a:xfrm>
            <a:off x="1651000" y="4648200"/>
            <a:ext cx="600075" cy="152400"/>
          </a:xfrm>
          <a:prstGeom prst="line">
            <a:avLst/>
          </a:prstGeom>
          <a:noFill/>
          <a:ln w="28575">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270" name="AutoShape 14">
            <a:extLst>
              <a:ext uri="{FF2B5EF4-FFF2-40B4-BE49-F238E27FC236}">
                <a16:creationId xmlns:a16="http://schemas.microsoft.com/office/drawing/2014/main" id="{D9E14A5C-2B83-C733-3A1D-0CCDC98F0722}"/>
              </a:ext>
            </a:extLst>
          </p:cNvPr>
          <p:cNvSpPr>
            <a:spLocks noChangeArrowheads="1"/>
          </p:cNvSpPr>
          <p:nvPr/>
        </p:nvSpPr>
        <p:spPr bwMode="auto">
          <a:xfrm rot="-5400000">
            <a:off x="3149600" y="5870575"/>
            <a:ext cx="381000" cy="374650"/>
          </a:xfrm>
          <a:prstGeom prst="downArrow">
            <a:avLst>
              <a:gd name="adj1" fmla="val 59167"/>
              <a:gd name="adj2" fmla="val 30875"/>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271" name="Text Box 15">
            <a:extLst>
              <a:ext uri="{FF2B5EF4-FFF2-40B4-BE49-F238E27FC236}">
                <a16:creationId xmlns:a16="http://schemas.microsoft.com/office/drawing/2014/main" id="{758A95BC-C3E2-985E-1A3F-9F0A2B7762AA}"/>
              </a:ext>
            </a:extLst>
          </p:cNvPr>
          <p:cNvSpPr txBox="1">
            <a:spLocks noChangeArrowheads="1"/>
          </p:cNvSpPr>
          <p:nvPr/>
        </p:nvSpPr>
        <p:spPr bwMode="auto">
          <a:xfrm>
            <a:off x="676275" y="4648200"/>
            <a:ext cx="1800225"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b="1"/>
              <a:t>Control Factors vs.</a:t>
            </a:r>
          </a:p>
          <a:p>
            <a:pPr eaLnBrk="1" hangingPunct="1"/>
            <a:r>
              <a:rPr lang="en-US" altLang="en-US" sz="900" b="1"/>
              <a:t>Production, Environment, Customer “Noise”</a:t>
            </a:r>
          </a:p>
        </p:txBody>
      </p:sp>
      <p:sp>
        <p:nvSpPr>
          <p:cNvPr id="608272" name="AutoShape 16">
            <a:extLst>
              <a:ext uri="{FF2B5EF4-FFF2-40B4-BE49-F238E27FC236}">
                <a16:creationId xmlns:a16="http://schemas.microsoft.com/office/drawing/2014/main" id="{0908B186-C116-793B-AD4C-39F995C4AF3E}"/>
              </a:ext>
            </a:extLst>
          </p:cNvPr>
          <p:cNvSpPr>
            <a:spLocks noChangeArrowheads="1"/>
          </p:cNvSpPr>
          <p:nvPr/>
        </p:nvSpPr>
        <p:spPr bwMode="auto">
          <a:xfrm>
            <a:off x="1876425" y="2971800"/>
            <a:ext cx="374650" cy="304800"/>
          </a:xfrm>
          <a:prstGeom prst="downArrow">
            <a:avLst>
              <a:gd name="adj1" fmla="val 60000"/>
              <a:gd name="adj2" fmla="val 39843"/>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273" name="Line 17">
            <a:extLst>
              <a:ext uri="{FF2B5EF4-FFF2-40B4-BE49-F238E27FC236}">
                <a16:creationId xmlns:a16="http://schemas.microsoft.com/office/drawing/2014/main" id="{F8CF3738-9E85-FEBB-65E7-692C8AF85AEB}"/>
              </a:ext>
            </a:extLst>
          </p:cNvPr>
          <p:cNvSpPr>
            <a:spLocks noChangeShapeType="1"/>
          </p:cNvSpPr>
          <p:nvPr/>
        </p:nvSpPr>
        <p:spPr bwMode="auto">
          <a:xfrm>
            <a:off x="2327275" y="4572000"/>
            <a:ext cx="974725" cy="158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8274" name="Rectangle 18">
            <a:extLst>
              <a:ext uri="{FF2B5EF4-FFF2-40B4-BE49-F238E27FC236}">
                <a16:creationId xmlns:a16="http://schemas.microsoft.com/office/drawing/2014/main" id="{D2C6BC92-032A-4FAA-5628-471B78464F04}"/>
              </a:ext>
            </a:extLst>
          </p:cNvPr>
          <p:cNvSpPr>
            <a:spLocks noChangeArrowheads="1"/>
          </p:cNvSpPr>
          <p:nvPr/>
        </p:nvSpPr>
        <p:spPr bwMode="auto">
          <a:xfrm>
            <a:off x="2327275" y="4572000"/>
            <a:ext cx="974725" cy="53340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en-US" sz="900" b="1"/>
          </a:p>
        </p:txBody>
      </p:sp>
      <p:sp>
        <p:nvSpPr>
          <p:cNvPr id="608275" name="Text Box 19">
            <a:extLst>
              <a:ext uri="{FF2B5EF4-FFF2-40B4-BE49-F238E27FC236}">
                <a16:creationId xmlns:a16="http://schemas.microsoft.com/office/drawing/2014/main" id="{3743CE02-04B2-8CF6-88C0-951EF53EA116}"/>
              </a:ext>
            </a:extLst>
          </p:cNvPr>
          <p:cNvSpPr txBox="1">
            <a:spLocks noChangeArrowheads="1"/>
          </p:cNvSpPr>
          <p:nvPr/>
        </p:nvSpPr>
        <p:spPr bwMode="auto">
          <a:xfrm>
            <a:off x="825500" y="2117725"/>
            <a:ext cx="974725"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100" b="1"/>
              <a:t>Processes</a:t>
            </a:r>
          </a:p>
        </p:txBody>
      </p:sp>
      <p:grpSp>
        <p:nvGrpSpPr>
          <p:cNvPr id="608276" name="Group 20">
            <a:extLst>
              <a:ext uri="{FF2B5EF4-FFF2-40B4-BE49-F238E27FC236}">
                <a16:creationId xmlns:a16="http://schemas.microsoft.com/office/drawing/2014/main" id="{6AD26882-BBCF-3550-AD13-62D67BF50634}"/>
              </a:ext>
            </a:extLst>
          </p:cNvPr>
          <p:cNvGrpSpPr>
            <a:grpSpLocks/>
          </p:cNvGrpSpPr>
          <p:nvPr/>
        </p:nvGrpSpPr>
        <p:grpSpPr bwMode="auto">
          <a:xfrm>
            <a:off x="1349375" y="2209800"/>
            <a:ext cx="1727200" cy="685800"/>
            <a:chOff x="4128" y="2160"/>
            <a:chExt cx="1104" cy="432"/>
          </a:xfrm>
        </p:grpSpPr>
        <p:sp>
          <p:nvSpPr>
            <p:cNvPr id="608277" name="Line 21">
              <a:extLst>
                <a:ext uri="{FF2B5EF4-FFF2-40B4-BE49-F238E27FC236}">
                  <a16:creationId xmlns:a16="http://schemas.microsoft.com/office/drawing/2014/main" id="{3971B6ED-45FC-3A12-F4AE-C95050691A8A}"/>
                </a:ext>
              </a:extLst>
            </p:cNvPr>
            <p:cNvSpPr>
              <a:spLocks noChangeShapeType="1"/>
            </p:cNvSpPr>
            <p:nvPr/>
          </p:nvSpPr>
          <p:spPr bwMode="auto">
            <a:xfrm flipH="1" flipV="1">
              <a:off x="4272" y="2256"/>
              <a:ext cx="528" cy="0"/>
            </a:xfrm>
            <a:prstGeom prst="line">
              <a:avLst/>
            </a:prstGeom>
            <a:noFill/>
            <a:ln w="190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278" name="Line 22">
              <a:extLst>
                <a:ext uri="{FF2B5EF4-FFF2-40B4-BE49-F238E27FC236}">
                  <a16:creationId xmlns:a16="http://schemas.microsoft.com/office/drawing/2014/main" id="{69300526-76D3-CE9F-E420-A768B90BFFB6}"/>
                </a:ext>
              </a:extLst>
            </p:cNvPr>
            <p:cNvSpPr>
              <a:spLocks noChangeShapeType="1"/>
            </p:cNvSpPr>
            <p:nvPr/>
          </p:nvSpPr>
          <p:spPr bwMode="auto">
            <a:xfrm>
              <a:off x="4272" y="2496"/>
              <a:ext cx="816" cy="0"/>
            </a:xfrm>
            <a:prstGeom prst="line">
              <a:avLst/>
            </a:prstGeom>
            <a:noFill/>
            <a:ln w="190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279" name="Rectangle 23">
              <a:extLst>
                <a:ext uri="{FF2B5EF4-FFF2-40B4-BE49-F238E27FC236}">
                  <a16:creationId xmlns:a16="http://schemas.microsoft.com/office/drawing/2014/main" id="{E2BB21D4-BF84-3E59-9069-DE1CAB6BCEF6}"/>
                </a:ext>
              </a:extLst>
            </p:cNvPr>
            <p:cNvSpPr>
              <a:spLocks noChangeArrowheads="1"/>
            </p:cNvSpPr>
            <p:nvPr/>
          </p:nvSpPr>
          <p:spPr bwMode="auto">
            <a:xfrm>
              <a:off x="4128" y="2400"/>
              <a:ext cx="240" cy="192"/>
            </a:xfrm>
            <a:prstGeom prst="rect">
              <a:avLst/>
            </a:prstGeom>
            <a:solidFill>
              <a:srgbClr val="CC0066"/>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280" name="Rectangle 24">
              <a:extLst>
                <a:ext uri="{FF2B5EF4-FFF2-40B4-BE49-F238E27FC236}">
                  <a16:creationId xmlns:a16="http://schemas.microsoft.com/office/drawing/2014/main" id="{B1D555F8-75BD-E6A8-67D4-4CA801013C47}"/>
                </a:ext>
              </a:extLst>
            </p:cNvPr>
            <p:cNvSpPr>
              <a:spLocks noChangeArrowheads="1"/>
            </p:cNvSpPr>
            <p:nvPr/>
          </p:nvSpPr>
          <p:spPr bwMode="auto">
            <a:xfrm>
              <a:off x="4416" y="2400"/>
              <a:ext cx="240" cy="192"/>
            </a:xfrm>
            <a:prstGeom prst="rect">
              <a:avLst/>
            </a:prstGeom>
            <a:solidFill>
              <a:srgbClr val="CC0066"/>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281" name="Rectangle 25">
              <a:extLst>
                <a:ext uri="{FF2B5EF4-FFF2-40B4-BE49-F238E27FC236}">
                  <a16:creationId xmlns:a16="http://schemas.microsoft.com/office/drawing/2014/main" id="{1F1DC9C4-3ABF-6B5F-4E02-5641DCD20EBB}"/>
                </a:ext>
              </a:extLst>
            </p:cNvPr>
            <p:cNvSpPr>
              <a:spLocks noChangeArrowheads="1"/>
            </p:cNvSpPr>
            <p:nvPr/>
          </p:nvSpPr>
          <p:spPr bwMode="auto">
            <a:xfrm>
              <a:off x="4704" y="2400"/>
              <a:ext cx="240" cy="192"/>
            </a:xfrm>
            <a:prstGeom prst="rect">
              <a:avLst/>
            </a:prstGeom>
            <a:solidFill>
              <a:srgbClr val="CC0066"/>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282" name="Rectangle 26">
              <a:extLst>
                <a:ext uri="{FF2B5EF4-FFF2-40B4-BE49-F238E27FC236}">
                  <a16:creationId xmlns:a16="http://schemas.microsoft.com/office/drawing/2014/main" id="{A8434A75-F261-8348-88FC-6E8C1DEFDA56}"/>
                </a:ext>
              </a:extLst>
            </p:cNvPr>
            <p:cNvSpPr>
              <a:spLocks noChangeArrowheads="1"/>
            </p:cNvSpPr>
            <p:nvPr/>
          </p:nvSpPr>
          <p:spPr bwMode="auto">
            <a:xfrm>
              <a:off x="4992" y="2400"/>
              <a:ext cx="240" cy="192"/>
            </a:xfrm>
            <a:prstGeom prst="rect">
              <a:avLst/>
            </a:prstGeom>
            <a:solidFill>
              <a:srgbClr val="CC0066"/>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283" name="Rectangle 27">
              <a:extLst>
                <a:ext uri="{FF2B5EF4-FFF2-40B4-BE49-F238E27FC236}">
                  <a16:creationId xmlns:a16="http://schemas.microsoft.com/office/drawing/2014/main" id="{D87BD54E-AFC1-5EB1-CB40-62A8A004E870}"/>
                </a:ext>
              </a:extLst>
            </p:cNvPr>
            <p:cNvSpPr>
              <a:spLocks noChangeArrowheads="1"/>
            </p:cNvSpPr>
            <p:nvPr/>
          </p:nvSpPr>
          <p:spPr bwMode="auto">
            <a:xfrm>
              <a:off x="4464" y="2160"/>
              <a:ext cx="240" cy="192"/>
            </a:xfrm>
            <a:prstGeom prst="rect">
              <a:avLst/>
            </a:prstGeom>
            <a:solidFill>
              <a:srgbClr val="CC0066"/>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284" name="Line 28">
              <a:extLst>
                <a:ext uri="{FF2B5EF4-FFF2-40B4-BE49-F238E27FC236}">
                  <a16:creationId xmlns:a16="http://schemas.microsoft.com/office/drawing/2014/main" id="{04BA8B7E-2F8F-3692-852D-24570F5CE388}"/>
                </a:ext>
              </a:extLst>
            </p:cNvPr>
            <p:cNvSpPr>
              <a:spLocks noChangeShapeType="1"/>
            </p:cNvSpPr>
            <p:nvPr/>
          </p:nvSpPr>
          <p:spPr bwMode="auto">
            <a:xfrm flipV="1">
              <a:off x="4272" y="2256"/>
              <a:ext cx="0" cy="144"/>
            </a:xfrm>
            <a:prstGeom prst="line">
              <a:avLst/>
            </a:prstGeom>
            <a:noFill/>
            <a:ln w="190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285" name="Line 29">
              <a:extLst>
                <a:ext uri="{FF2B5EF4-FFF2-40B4-BE49-F238E27FC236}">
                  <a16:creationId xmlns:a16="http://schemas.microsoft.com/office/drawing/2014/main" id="{DB0B159E-DCBA-380A-65DA-A28E2BE7D59F}"/>
                </a:ext>
              </a:extLst>
            </p:cNvPr>
            <p:cNvSpPr>
              <a:spLocks noChangeShapeType="1"/>
            </p:cNvSpPr>
            <p:nvPr/>
          </p:nvSpPr>
          <p:spPr bwMode="auto">
            <a:xfrm flipV="1">
              <a:off x="4800" y="2256"/>
              <a:ext cx="0" cy="144"/>
            </a:xfrm>
            <a:prstGeom prst="line">
              <a:avLst/>
            </a:prstGeom>
            <a:noFill/>
            <a:ln w="190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grpSp>
        <p:nvGrpSpPr>
          <p:cNvPr id="608286" name="Group 30">
            <a:extLst>
              <a:ext uri="{FF2B5EF4-FFF2-40B4-BE49-F238E27FC236}">
                <a16:creationId xmlns:a16="http://schemas.microsoft.com/office/drawing/2014/main" id="{8CBB2D1A-8045-5A91-594C-75DCCD0DF0E1}"/>
              </a:ext>
            </a:extLst>
          </p:cNvPr>
          <p:cNvGrpSpPr>
            <a:grpSpLocks/>
          </p:cNvGrpSpPr>
          <p:nvPr/>
        </p:nvGrpSpPr>
        <p:grpSpPr bwMode="auto">
          <a:xfrm>
            <a:off x="1050925" y="4086225"/>
            <a:ext cx="558800" cy="561975"/>
            <a:chOff x="1776" y="1440"/>
            <a:chExt cx="1872" cy="1904"/>
          </a:xfrm>
        </p:grpSpPr>
        <p:sp>
          <p:nvSpPr>
            <p:cNvPr id="608287" name="Line 31">
              <a:extLst>
                <a:ext uri="{FF2B5EF4-FFF2-40B4-BE49-F238E27FC236}">
                  <a16:creationId xmlns:a16="http://schemas.microsoft.com/office/drawing/2014/main" id="{97CED5AA-7009-CB9D-2ECF-8E390B84485E}"/>
                </a:ext>
              </a:extLst>
            </p:cNvPr>
            <p:cNvSpPr>
              <a:spLocks noChangeShapeType="1"/>
            </p:cNvSpPr>
            <p:nvPr/>
          </p:nvSpPr>
          <p:spPr bwMode="auto">
            <a:xfrm flipV="1">
              <a:off x="1920" y="1536"/>
              <a:ext cx="288" cy="43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288" name="Line 32">
              <a:extLst>
                <a:ext uri="{FF2B5EF4-FFF2-40B4-BE49-F238E27FC236}">
                  <a16:creationId xmlns:a16="http://schemas.microsoft.com/office/drawing/2014/main" id="{1279F9B2-3548-A2B5-72E8-277C3AB06701}"/>
                </a:ext>
              </a:extLst>
            </p:cNvPr>
            <p:cNvSpPr>
              <a:spLocks noChangeShapeType="1"/>
            </p:cNvSpPr>
            <p:nvPr/>
          </p:nvSpPr>
          <p:spPr bwMode="auto">
            <a:xfrm flipV="1">
              <a:off x="3264" y="1536"/>
              <a:ext cx="288" cy="43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289" name="Line 33">
              <a:extLst>
                <a:ext uri="{FF2B5EF4-FFF2-40B4-BE49-F238E27FC236}">
                  <a16:creationId xmlns:a16="http://schemas.microsoft.com/office/drawing/2014/main" id="{5FB71DB8-A9AC-BF6E-59C2-59BEC7BD22DB}"/>
                </a:ext>
              </a:extLst>
            </p:cNvPr>
            <p:cNvSpPr>
              <a:spLocks noChangeShapeType="1"/>
            </p:cNvSpPr>
            <p:nvPr/>
          </p:nvSpPr>
          <p:spPr bwMode="auto">
            <a:xfrm flipV="1">
              <a:off x="3264" y="2784"/>
              <a:ext cx="288" cy="43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290" name="Line 34">
              <a:extLst>
                <a:ext uri="{FF2B5EF4-FFF2-40B4-BE49-F238E27FC236}">
                  <a16:creationId xmlns:a16="http://schemas.microsoft.com/office/drawing/2014/main" id="{D41F5D80-7DA4-69A9-8343-E9B5FC702A96}"/>
                </a:ext>
              </a:extLst>
            </p:cNvPr>
            <p:cNvSpPr>
              <a:spLocks noChangeShapeType="1"/>
            </p:cNvSpPr>
            <p:nvPr/>
          </p:nvSpPr>
          <p:spPr bwMode="auto">
            <a:xfrm flipV="1">
              <a:off x="1920" y="2784"/>
              <a:ext cx="288" cy="432"/>
            </a:xfrm>
            <a:prstGeom prst="line">
              <a:avLst/>
            </a:prstGeom>
            <a:noFill/>
            <a:ln w="127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608291" name="Group 35">
              <a:extLst>
                <a:ext uri="{FF2B5EF4-FFF2-40B4-BE49-F238E27FC236}">
                  <a16:creationId xmlns:a16="http://schemas.microsoft.com/office/drawing/2014/main" id="{B86F7A60-7071-0B93-B68B-E2482D44B287}"/>
                </a:ext>
              </a:extLst>
            </p:cNvPr>
            <p:cNvGrpSpPr>
              <a:grpSpLocks/>
            </p:cNvGrpSpPr>
            <p:nvPr/>
          </p:nvGrpSpPr>
          <p:grpSpPr bwMode="auto">
            <a:xfrm>
              <a:off x="1776" y="1440"/>
              <a:ext cx="1872" cy="1904"/>
              <a:chOff x="2976" y="1488"/>
              <a:chExt cx="1872" cy="1904"/>
            </a:xfrm>
          </p:grpSpPr>
          <p:sp>
            <p:nvSpPr>
              <p:cNvPr id="608292" name="Rectangle 36">
                <a:extLst>
                  <a:ext uri="{FF2B5EF4-FFF2-40B4-BE49-F238E27FC236}">
                    <a16:creationId xmlns:a16="http://schemas.microsoft.com/office/drawing/2014/main" id="{C1015F47-FFC2-4463-7E61-BB4E0897C82D}"/>
                  </a:ext>
                </a:extLst>
              </p:cNvPr>
              <p:cNvSpPr>
                <a:spLocks noChangeArrowheads="1"/>
              </p:cNvSpPr>
              <p:nvPr/>
            </p:nvSpPr>
            <p:spPr bwMode="auto">
              <a:xfrm>
                <a:off x="3072" y="2048"/>
                <a:ext cx="1344" cy="1247"/>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293" name="Oval 37">
                <a:extLst>
                  <a:ext uri="{FF2B5EF4-FFF2-40B4-BE49-F238E27FC236}">
                    <a16:creationId xmlns:a16="http://schemas.microsoft.com/office/drawing/2014/main" id="{3AE3B385-3B2D-312A-BB0A-17B464923F9A}"/>
                  </a:ext>
                </a:extLst>
              </p:cNvPr>
              <p:cNvSpPr>
                <a:spLocks noChangeArrowheads="1"/>
              </p:cNvSpPr>
              <p:nvPr/>
            </p:nvSpPr>
            <p:spPr bwMode="auto">
              <a:xfrm>
                <a:off x="2976" y="1968"/>
                <a:ext cx="183" cy="176"/>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294" name="Oval 38">
                <a:extLst>
                  <a:ext uri="{FF2B5EF4-FFF2-40B4-BE49-F238E27FC236}">
                    <a16:creationId xmlns:a16="http://schemas.microsoft.com/office/drawing/2014/main" id="{04D25EEA-04B5-EED7-77F7-33D7339CF598}"/>
                  </a:ext>
                </a:extLst>
              </p:cNvPr>
              <p:cNvSpPr>
                <a:spLocks noChangeArrowheads="1"/>
              </p:cNvSpPr>
              <p:nvPr/>
            </p:nvSpPr>
            <p:spPr bwMode="auto">
              <a:xfrm>
                <a:off x="4317" y="3200"/>
                <a:ext cx="183" cy="176"/>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295" name="Oval 39">
                <a:extLst>
                  <a:ext uri="{FF2B5EF4-FFF2-40B4-BE49-F238E27FC236}">
                    <a16:creationId xmlns:a16="http://schemas.microsoft.com/office/drawing/2014/main" id="{BBC7274D-AB2E-639D-73DB-C281BF1DFFB6}"/>
                  </a:ext>
                </a:extLst>
              </p:cNvPr>
              <p:cNvSpPr>
                <a:spLocks noChangeArrowheads="1"/>
              </p:cNvSpPr>
              <p:nvPr/>
            </p:nvSpPr>
            <p:spPr bwMode="auto">
              <a:xfrm>
                <a:off x="4329" y="1986"/>
                <a:ext cx="183" cy="177"/>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608296" name="Group 40">
                <a:extLst>
                  <a:ext uri="{FF2B5EF4-FFF2-40B4-BE49-F238E27FC236}">
                    <a16:creationId xmlns:a16="http://schemas.microsoft.com/office/drawing/2014/main" id="{3031C978-659B-0A28-D7ED-C13D3CB4FF28}"/>
                  </a:ext>
                </a:extLst>
              </p:cNvPr>
              <p:cNvGrpSpPr>
                <a:grpSpLocks/>
              </p:cNvGrpSpPr>
              <p:nvPr/>
            </p:nvGrpSpPr>
            <p:grpSpPr bwMode="auto">
              <a:xfrm>
                <a:off x="3408" y="1584"/>
                <a:ext cx="1344" cy="1248"/>
                <a:chOff x="3408" y="1584"/>
                <a:chExt cx="1344" cy="1248"/>
              </a:xfrm>
            </p:grpSpPr>
            <p:sp>
              <p:nvSpPr>
                <p:cNvPr id="608297" name="Line 41">
                  <a:extLst>
                    <a:ext uri="{FF2B5EF4-FFF2-40B4-BE49-F238E27FC236}">
                      <a16:creationId xmlns:a16="http://schemas.microsoft.com/office/drawing/2014/main" id="{03BAFDE6-DC02-060A-940A-CC0BB99986D8}"/>
                    </a:ext>
                  </a:extLst>
                </p:cNvPr>
                <p:cNvSpPr>
                  <a:spLocks noChangeShapeType="1"/>
                </p:cNvSpPr>
                <p:nvPr/>
              </p:nvSpPr>
              <p:spPr bwMode="auto">
                <a:xfrm>
                  <a:off x="4752" y="1584"/>
                  <a:ext cx="0" cy="124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298" name="Line 42">
                  <a:extLst>
                    <a:ext uri="{FF2B5EF4-FFF2-40B4-BE49-F238E27FC236}">
                      <a16:creationId xmlns:a16="http://schemas.microsoft.com/office/drawing/2014/main" id="{280F7BC4-EF96-778C-5B82-25C5C79F59B9}"/>
                    </a:ext>
                  </a:extLst>
                </p:cNvPr>
                <p:cNvSpPr>
                  <a:spLocks noChangeShapeType="1"/>
                </p:cNvSpPr>
                <p:nvPr/>
              </p:nvSpPr>
              <p:spPr bwMode="auto">
                <a:xfrm>
                  <a:off x="3408" y="1584"/>
                  <a:ext cx="0" cy="1248"/>
                </a:xfrm>
                <a:prstGeom prst="line">
                  <a:avLst/>
                </a:prstGeom>
                <a:noFill/>
                <a:ln w="127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299" name="Line 43">
                  <a:extLst>
                    <a:ext uri="{FF2B5EF4-FFF2-40B4-BE49-F238E27FC236}">
                      <a16:creationId xmlns:a16="http://schemas.microsoft.com/office/drawing/2014/main" id="{0157E42D-5D2E-BE3B-22E5-9A97121234E7}"/>
                    </a:ext>
                  </a:extLst>
                </p:cNvPr>
                <p:cNvSpPr>
                  <a:spLocks noChangeShapeType="1"/>
                </p:cNvSpPr>
                <p:nvPr/>
              </p:nvSpPr>
              <p:spPr bwMode="auto">
                <a:xfrm>
                  <a:off x="3408" y="2832"/>
                  <a:ext cx="1344" cy="0"/>
                </a:xfrm>
                <a:prstGeom prst="line">
                  <a:avLst/>
                </a:prstGeom>
                <a:noFill/>
                <a:ln w="127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300" name="Line 44">
                  <a:extLst>
                    <a:ext uri="{FF2B5EF4-FFF2-40B4-BE49-F238E27FC236}">
                      <a16:creationId xmlns:a16="http://schemas.microsoft.com/office/drawing/2014/main" id="{615C2B8E-9F97-55A5-12F2-F22E1A61E693}"/>
                    </a:ext>
                  </a:extLst>
                </p:cNvPr>
                <p:cNvSpPr>
                  <a:spLocks noChangeShapeType="1"/>
                </p:cNvSpPr>
                <p:nvPr/>
              </p:nvSpPr>
              <p:spPr bwMode="auto">
                <a:xfrm>
                  <a:off x="3408" y="1584"/>
                  <a:ext cx="134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08301" name="Oval 45">
                <a:extLst>
                  <a:ext uri="{FF2B5EF4-FFF2-40B4-BE49-F238E27FC236}">
                    <a16:creationId xmlns:a16="http://schemas.microsoft.com/office/drawing/2014/main" id="{3D2CCABF-FBAB-FA78-24AB-493823746F68}"/>
                  </a:ext>
                </a:extLst>
              </p:cNvPr>
              <p:cNvSpPr>
                <a:spLocks noChangeArrowheads="1"/>
              </p:cNvSpPr>
              <p:nvPr/>
            </p:nvSpPr>
            <p:spPr bwMode="auto">
              <a:xfrm>
                <a:off x="2985" y="3216"/>
                <a:ext cx="183" cy="176"/>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302" name="Oval 46">
                <a:extLst>
                  <a:ext uri="{FF2B5EF4-FFF2-40B4-BE49-F238E27FC236}">
                    <a16:creationId xmlns:a16="http://schemas.microsoft.com/office/drawing/2014/main" id="{8E5E57B4-0528-A473-2079-DE09D8B8DD09}"/>
                  </a:ext>
                </a:extLst>
              </p:cNvPr>
              <p:cNvSpPr>
                <a:spLocks noChangeArrowheads="1"/>
              </p:cNvSpPr>
              <p:nvPr/>
            </p:nvSpPr>
            <p:spPr bwMode="auto">
              <a:xfrm>
                <a:off x="3321" y="1488"/>
                <a:ext cx="183" cy="176"/>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303" name="Oval 47">
                <a:extLst>
                  <a:ext uri="{FF2B5EF4-FFF2-40B4-BE49-F238E27FC236}">
                    <a16:creationId xmlns:a16="http://schemas.microsoft.com/office/drawing/2014/main" id="{C3C60B2F-E066-5291-2C23-4E5E7447FE22}"/>
                  </a:ext>
                </a:extLst>
              </p:cNvPr>
              <p:cNvSpPr>
                <a:spLocks noChangeArrowheads="1"/>
              </p:cNvSpPr>
              <p:nvPr/>
            </p:nvSpPr>
            <p:spPr bwMode="auto">
              <a:xfrm>
                <a:off x="3321" y="2752"/>
                <a:ext cx="183" cy="176"/>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304" name="Oval 48">
                <a:extLst>
                  <a:ext uri="{FF2B5EF4-FFF2-40B4-BE49-F238E27FC236}">
                    <a16:creationId xmlns:a16="http://schemas.microsoft.com/office/drawing/2014/main" id="{09ABB1E5-A7CE-3E82-4D23-08786A605981}"/>
                  </a:ext>
                </a:extLst>
              </p:cNvPr>
              <p:cNvSpPr>
                <a:spLocks noChangeArrowheads="1"/>
              </p:cNvSpPr>
              <p:nvPr/>
            </p:nvSpPr>
            <p:spPr bwMode="auto">
              <a:xfrm>
                <a:off x="4665" y="2752"/>
                <a:ext cx="183" cy="176"/>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305" name="Oval 49">
                <a:extLst>
                  <a:ext uri="{FF2B5EF4-FFF2-40B4-BE49-F238E27FC236}">
                    <a16:creationId xmlns:a16="http://schemas.microsoft.com/office/drawing/2014/main" id="{434A3464-2CB2-09C0-415C-14409FED8819}"/>
                  </a:ext>
                </a:extLst>
              </p:cNvPr>
              <p:cNvSpPr>
                <a:spLocks noChangeArrowheads="1"/>
              </p:cNvSpPr>
              <p:nvPr/>
            </p:nvSpPr>
            <p:spPr bwMode="auto">
              <a:xfrm>
                <a:off x="4665" y="1488"/>
                <a:ext cx="183" cy="176"/>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sp>
        <p:nvSpPr>
          <p:cNvPr id="608306" name="Text Box 50">
            <a:extLst>
              <a:ext uri="{FF2B5EF4-FFF2-40B4-BE49-F238E27FC236}">
                <a16:creationId xmlns:a16="http://schemas.microsoft.com/office/drawing/2014/main" id="{1A164C55-F36E-570A-8053-57D950817C0A}"/>
              </a:ext>
            </a:extLst>
          </p:cNvPr>
          <p:cNvSpPr txBox="1">
            <a:spLocks noChangeArrowheads="1"/>
          </p:cNvSpPr>
          <p:nvPr/>
        </p:nvSpPr>
        <p:spPr bwMode="auto">
          <a:xfrm>
            <a:off x="615950" y="3840163"/>
            <a:ext cx="1638300"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100" b="1"/>
              <a:t>Design of Experiments</a:t>
            </a:r>
          </a:p>
        </p:txBody>
      </p:sp>
      <p:sp>
        <p:nvSpPr>
          <p:cNvPr id="608307" name="Line 51">
            <a:extLst>
              <a:ext uri="{FF2B5EF4-FFF2-40B4-BE49-F238E27FC236}">
                <a16:creationId xmlns:a16="http://schemas.microsoft.com/office/drawing/2014/main" id="{8A917350-53D8-377E-8421-8BD691EC50E7}"/>
              </a:ext>
            </a:extLst>
          </p:cNvPr>
          <p:cNvSpPr>
            <a:spLocks noChangeShapeType="1"/>
          </p:cNvSpPr>
          <p:nvPr/>
        </p:nvSpPr>
        <p:spPr bwMode="auto">
          <a:xfrm flipH="1" flipV="1">
            <a:off x="2778125" y="4419600"/>
            <a:ext cx="0" cy="152400"/>
          </a:xfrm>
          <a:prstGeom prst="line">
            <a:avLst/>
          </a:prstGeom>
          <a:noFill/>
          <a:ln w="28575">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308" name="Line 52">
            <a:extLst>
              <a:ext uri="{FF2B5EF4-FFF2-40B4-BE49-F238E27FC236}">
                <a16:creationId xmlns:a16="http://schemas.microsoft.com/office/drawing/2014/main" id="{22C19FC1-A2E0-09A4-EAB9-6B196D72F7F3}"/>
              </a:ext>
            </a:extLst>
          </p:cNvPr>
          <p:cNvSpPr>
            <a:spLocks noChangeShapeType="1"/>
          </p:cNvSpPr>
          <p:nvPr/>
        </p:nvSpPr>
        <p:spPr bwMode="auto">
          <a:xfrm flipH="1">
            <a:off x="1727200" y="4114800"/>
            <a:ext cx="523875" cy="76200"/>
          </a:xfrm>
          <a:prstGeom prst="line">
            <a:avLst/>
          </a:prstGeom>
          <a:noFill/>
          <a:ln w="28575">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309" name="Rectangle 53">
            <a:extLst>
              <a:ext uri="{FF2B5EF4-FFF2-40B4-BE49-F238E27FC236}">
                <a16:creationId xmlns:a16="http://schemas.microsoft.com/office/drawing/2014/main" id="{D9799720-872F-C5F1-909B-969F974DB640}"/>
              </a:ext>
            </a:extLst>
          </p:cNvPr>
          <p:cNvSpPr>
            <a:spLocks noChangeArrowheads="1"/>
          </p:cNvSpPr>
          <p:nvPr/>
        </p:nvSpPr>
        <p:spPr bwMode="auto">
          <a:xfrm>
            <a:off x="676275" y="1676400"/>
            <a:ext cx="2774950" cy="457200"/>
          </a:xfrm>
          <a:prstGeom prst="rect">
            <a:avLst/>
          </a:prstGeom>
          <a:solidFill>
            <a:schemeClr val="accent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100" b="1" i="1">
                <a:solidFill>
                  <a:schemeClr val="bg1"/>
                </a:solidFill>
              </a:rPr>
              <a:t>Establish Detailed Process Steps</a:t>
            </a:r>
          </a:p>
        </p:txBody>
      </p:sp>
      <p:sp>
        <p:nvSpPr>
          <p:cNvPr id="608310" name="Text Box 54">
            <a:extLst>
              <a:ext uri="{FF2B5EF4-FFF2-40B4-BE49-F238E27FC236}">
                <a16:creationId xmlns:a16="http://schemas.microsoft.com/office/drawing/2014/main" id="{DBAB6BD4-A74F-7F3C-75DE-FC3D1FC76D42}"/>
              </a:ext>
            </a:extLst>
          </p:cNvPr>
          <p:cNvSpPr txBox="1">
            <a:spLocks noChangeArrowheads="1"/>
          </p:cNvSpPr>
          <p:nvPr/>
        </p:nvSpPr>
        <p:spPr bwMode="auto">
          <a:xfrm>
            <a:off x="1800225" y="5761038"/>
            <a:ext cx="1803400"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100" b="1"/>
              <a:t>Process Critical Parameters Id’d,</a:t>
            </a:r>
          </a:p>
          <a:p>
            <a:pPr eaLnBrk="1" hangingPunct="1"/>
            <a:r>
              <a:rPr lang="en-US" altLang="en-US" sz="1100" b="1"/>
              <a:t>Nominal Values Set</a:t>
            </a:r>
          </a:p>
        </p:txBody>
      </p:sp>
      <p:sp>
        <p:nvSpPr>
          <p:cNvPr id="608311" name="AutoShape 55">
            <a:extLst>
              <a:ext uri="{FF2B5EF4-FFF2-40B4-BE49-F238E27FC236}">
                <a16:creationId xmlns:a16="http://schemas.microsoft.com/office/drawing/2014/main" id="{D41F7D2D-D8F5-490E-7B8D-0F6BD583A3E8}"/>
              </a:ext>
            </a:extLst>
          </p:cNvPr>
          <p:cNvSpPr>
            <a:spLocks noChangeArrowheads="1"/>
          </p:cNvSpPr>
          <p:nvPr/>
        </p:nvSpPr>
        <p:spPr bwMode="auto">
          <a:xfrm rot="-1532658">
            <a:off x="2251075" y="5257800"/>
            <a:ext cx="301625" cy="381000"/>
          </a:xfrm>
          <a:prstGeom prst="downArrow">
            <a:avLst>
              <a:gd name="adj1" fmla="val 59167"/>
              <a:gd name="adj2" fmla="val 39000"/>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312" name="Text Box 56">
            <a:extLst>
              <a:ext uri="{FF2B5EF4-FFF2-40B4-BE49-F238E27FC236}">
                <a16:creationId xmlns:a16="http://schemas.microsoft.com/office/drawing/2014/main" id="{58406B93-4C64-F9A8-C804-85E5C1D681CE}"/>
              </a:ext>
            </a:extLst>
          </p:cNvPr>
          <p:cNvSpPr txBox="1">
            <a:spLocks noChangeArrowheads="1"/>
          </p:cNvSpPr>
          <p:nvPr/>
        </p:nvSpPr>
        <p:spPr bwMode="auto">
          <a:xfrm>
            <a:off x="2476500" y="2286000"/>
            <a:ext cx="577850" cy="231775"/>
          </a:xfrm>
          <a:prstGeom prst="rect">
            <a:avLst/>
          </a:prstGeom>
          <a:solidFill>
            <a:schemeClr val="bg1"/>
          </a:solidFill>
          <a:ln w="12700">
            <a:solidFill>
              <a:schemeClr val="bg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b="1"/>
              <a:t>Service</a:t>
            </a:r>
          </a:p>
        </p:txBody>
      </p:sp>
      <p:sp>
        <p:nvSpPr>
          <p:cNvPr id="608313" name="Text Box 57">
            <a:extLst>
              <a:ext uri="{FF2B5EF4-FFF2-40B4-BE49-F238E27FC236}">
                <a16:creationId xmlns:a16="http://schemas.microsoft.com/office/drawing/2014/main" id="{8D56DDCD-2384-2B0E-3B63-ECE263298F15}"/>
              </a:ext>
            </a:extLst>
          </p:cNvPr>
          <p:cNvSpPr txBox="1">
            <a:spLocks noChangeArrowheads="1"/>
          </p:cNvSpPr>
          <p:nvPr/>
        </p:nvSpPr>
        <p:spPr bwMode="auto">
          <a:xfrm>
            <a:off x="2328863" y="2895600"/>
            <a:ext cx="660400" cy="3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900" b="1"/>
              <a:t>Process </a:t>
            </a:r>
          </a:p>
          <a:p>
            <a:pPr algn="ctr" eaLnBrk="1" hangingPunct="1"/>
            <a:r>
              <a:rPr lang="en-US" altLang="en-US" sz="900" b="1"/>
              <a:t>Mapping</a:t>
            </a:r>
          </a:p>
        </p:txBody>
      </p:sp>
      <p:sp>
        <p:nvSpPr>
          <p:cNvPr id="608314" name="Line 58">
            <a:extLst>
              <a:ext uri="{FF2B5EF4-FFF2-40B4-BE49-F238E27FC236}">
                <a16:creationId xmlns:a16="http://schemas.microsoft.com/office/drawing/2014/main" id="{28AB27A6-E118-28A2-3CD0-CB6220D01354}"/>
              </a:ext>
            </a:extLst>
          </p:cNvPr>
          <p:cNvSpPr>
            <a:spLocks noChangeShapeType="1"/>
          </p:cNvSpPr>
          <p:nvPr/>
        </p:nvSpPr>
        <p:spPr bwMode="auto">
          <a:xfrm>
            <a:off x="2327275" y="4648200"/>
            <a:ext cx="974725"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8315" name="Line 59">
            <a:extLst>
              <a:ext uri="{FF2B5EF4-FFF2-40B4-BE49-F238E27FC236}">
                <a16:creationId xmlns:a16="http://schemas.microsoft.com/office/drawing/2014/main" id="{7F174659-0D1D-D747-C50E-25CB731051A0}"/>
              </a:ext>
            </a:extLst>
          </p:cNvPr>
          <p:cNvSpPr>
            <a:spLocks noChangeShapeType="1"/>
          </p:cNvSpPr>
          <p:nvPr/>
        </p:nvSpPr>
        <p:spPr bwMode="auto">
          <a:xfrm flipV="1">
            <a:off x="2701925" y="4572000"/>
            <a:ext cx="0" cy="76200"/>
          </a:xfrm>
          <a:prstGeom prst="line">
            <a:avLst/>
          </a:prstGeom>
          <a:noFill/>
          <a:ln w="190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316" name="Line 60">
            <a:extLst>
              <a:ext uri="{FF2B5EF4-FFF2-40B4-BE49-F238E27FC236}">
                <a16:creationId xmlns:a16="http://schemas.microsoft.com/office/drawing/2014/main" id="{41F76C0C-1A41-7FB8-ADC9-31644DEE157C}"/>
              </a:ext>
            </a:extLst>
          </p:cNvPr>
          <p:cNvSpPr>
            <a:spLocks noChangeShapeType="1"/>
          </p:cNvSpPr>
          <p:nvPr/>
        </p:nvSpPr>
        <p:spPr bwMode="auto">
          <a:xfrm flipV="1">
            <a:off x="2701925" y="3886200"/>
            <a:ext cx="0" cy="76200"/>
          </a:xfrm>
          <a:prstGeom prst="line">
            <a:avLst/>
          </a:prstGeom>
          <a:noFill/>
          <a:ln w="190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317" name="Rectangle 61">
            <a:extLst>
              <a:ext uri="{FF2B5EF4-FFF2-40B4-BE49-F238E27FC236}">
                <a16:creationId xmlns:a16="http://schemas.microsoft.com/office/drawing/2014/main" id="{83359570-50BB-B820-2FCC-C21CF8392F9C}"/>
              </a:ext>
            </a:extLst>
          </p:cNvPr>
          <p:cNvSpPr>
            <a:spLocks noChangeArrowheads="1"/>
          </p:cNvSpPr>
          <p:nvPr/>
        </p:nvSpPr>
        <p:spPr bwMode="auto">
          <a:xfrm>
            <a:off x="2701925" y="4648200"/>
            <a:ext cx="600075" cy="457200"/>
          </a:xfrm>
          <a:prstGeom prst="rect">
            <a:avLst/>
          </a:prstGeom>
          <a:solidFill>
            <a:srgbClr val="C0C0C0"/>
          </a:solidFill>
          <a:ln w="1905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800" b="1"/>
              <a:t>Process </a:t>
            </a:r>
          </a:p>
          <a:p>
            <a:pPr algn="ctr" eaLnBrk="1" hangingPunct="1"/>
            <a:r>
              <a:rPr lang="en-US" altLang="en-US" sz="800" b="1"/>
              <a:t>Scorecard</a:t>
            </a:r>
            <a:endParaRPr lang="en-US" altLang="en-US" sz="800"/>
          </a:p>
        </p:txBody>
      </p:sp>
      <p:sp>
        <p:nvSpPr>
          <p:cNvPr id="608318" name="AutoShape 62">
            <a:extLst>
              <a:ext uri="{FF2B5EF4-FFF2-40B4-BE49-F238E27FC236}">
                <a16:creationId xmlns:a16="http://schemas.microsoft.com/office/drawing/2014/main" id="{D86B3296-8CE0-03FF-6FE4-7E3124D09554}"/>
              </a:ext>
            </a:extLst>
          </p:cNvPr>
          <p:cNvSpPr>
            <a:spLocks noChangeArrowheads="1"/>
          </p:cNvSpPr>
          <p:nvPr/>
        </p:nvSpPr>
        <p:spPr bwMode="auto">
          <a:xfrm>
            <a:off x="2701925" y="5181600"/>
            <a:ext cx="600075" cy="609600"/>
          </a:xfrm>
          <a:prstGeom prst="horizontalScroll">
            <a:avLst>
              <a:gd name="adj" fmla="val 12500"/>
            </a:avLst>
          </a:prstGeom>
          <a:solidFill>
            <a:srgbClr val="FFFF00"/>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800" b="1"/>
              <a:t>Test </a:t>
            </a:r>
          </a:p>
          <a:p>
            <a:pPr algn="ctr" eaLnBrk="1" hangingPunct="1"/>
            <a:r>
              <a:rPr lang="en-US" altLang="en-US" sz="800" b="1"/>
              <a:t>Method </a:t>
            </a:r>
          </a:p>
          <a:p>
            <a:pPr algn="ctr" eaLnBrk="1" hangingPunct="1"/>
            <a:r>
              <a:rPr lang="en-US" altLang="en-US" sz="800" b="1"/>
              <a:t>Valid. </a:t>
            </a:r>
            <a:endParaRPr lang="en-US" altLang="en-US" sz="900" b="1"/>
          </a:p>
        </p:txBody>
      </p:sp>
      <p:sp>
        <p:nvSpPr>
          <p:cNvPr id="608319" name="Rectangle 63">
            <a:extLst>
              <a:ext uri="{FF2B5EF4-FFF2-40B4-BE49-F238E27FC236}">
                <a16:creationId xmlns:a16="http://schemas.microsoft.com/office/drawing/2014/main" id="{87FF3601-47C3-101D-1F65-B463BBBF7332}"/>
              </a:ext>
            </a:extLst>
          </p:cNvPr>
          <p:cNvSpPr>
            <a:spLocks noChangeArrowheads="1"/>
          </p:cNvSpPr>
          <p:nvPr/>
        </p:nvSpPr>
        <p:spPr bwMode="auto">
          <a:xfrm>
            <a:off x="8705850" y="3124200"/>
            <a:ext cx="898525" cy="457200"/>
          </a:xfrm>
          <a:prstGeom prst="rect">
            <a:avLst/>
          </a:prstGeom>
          <a:solidFill>
            <a:schemeClr val="accent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900" b="1" i="1">
                <a:solidFill>
                  <a:schemeClr val="bg1"/>
                </a:solidFill>
              </a:rPr>
              <a:t>Operations</a:t>
            </a:r>
          </a:p>
          <a:p>
            <a:pPr algn="ctr" eaLnBrk="1" hangingPunct="1"/>
            <a:r>
              <a:rPr lang="en-US" altLang="en-US" sz="900" b="1" i="1">
                <a:solidFill>
                  <a:schemeClr val="bg1"/>
                </a:solidFill>
              </a:rPr>
              <a:t>Instructions</a:t>
            </a:r>
          </a:p>
        </p:txBody>
      </p:sp>
      <p:sp>
        <p:nvSpPr>
          <p:cNvPr id="608320" name="AutoShape 64">
            <a:extLst>
              <a:ext uri="{FF2B5EF4-FFF2-40B4-BE49-F238E27FC236}">
                <a16:creationId xmlns:a16="http://schemas.microsoft.com/office/drawing/2014/main" id="{47BBC30E-0802-6B56-F635-2B25E83267E6}"/>
              </a:ext>
            </a:extLst>
          </p:cNvPr>
          <p:cNvSpPr>
            <a:spLocks noChangeArrowheads="1"/>
          </p:cNvSpPr>
          <p:nvPr/>
        </p:nvSpPr>
        <p:spPr bwMode="auto">
          <a:xfrm>
            <a:off x="6829425" y="5791200"/>
            <a:ext cx="901700" cy="457200"/>
          </a:xfrm>
          <a:prstGeom prst="horizontalScroll">
            <a:avLst>
              <a:gd name="adj" fmla="val 12500"/>
            </a:avLst>
          </a:prstGeom>
          <a:solidFill>
            <a:srgbClr val="FFFF00"/>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900" b="1" i="1"/>
              <a:t>Mat’l Supplier</a:t>
            </a:r>
          </a:p>
          <a:p>
            <a:pPr algn="ctr" eaLnBrk="1" hangingPunct="1"/>
            <a:r>
              <a:rPr lang="en-US" altLang="en-US" sz="900" b="1" i="1"/>
              <a:t>Specifications</a:t>
            </a:r>
          </a:p>
        </p:txBody>
      </p:sp>
      <p:sp>
        <p:nvSpPr>
          <p:cNvPr id="608321" name="AutoShape 65">
            <a:extLst>
              <a:ext uri="{FF2B5EF4-FFF2-40B4-BE49-F238E27FC236}">
                <a16:creationId xmlns:a16="http://schemas.microsoft.com/office/drawing/2014/main" id="{511C6443-7065-F3D8-7A95-2B4DDF77B01A}"/>
              </a:ext>
            </a:extLst>
          </p:cNvPr>
          <p:cNvSpPr>
            <a:spLocks noChangeArrowheads="1"/>
          </p:cNvSpPr>
          <p:nvPr/>
        </p:nvSpPr>
        <p:spPr bwMode="auto">
          <a:xfrm rot="-5400000">
            <a:off x="8178800" y="3127375"/>
            <a:ext cx="304800" cy="450850"/>
          </a:xfrm>
          <a:prstGeom prst="downArrow">
            <a:avLst>
              <a:gd name="adj1" fmla="val 50000"/>
              <a:gd name="adj2" fmla="val 36979"/>
            </a:avLst>
          </a:prstGeom>
          <a:solidFill>
            <a:srgbClr val="B2B2B2"/>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608322" name="Group 66">
            <a:extLst>
              <a:ext uri="{FF2B5EF4-FFF2-40B4-BE49-F238E27FC236}">
                <a16:creationId xmlns:a16="http://schemas.microsoft.com/office/drawing/2014/main" id="{7B5CDC0A-AC7D-3E91-EC0F-9C64F4B06B15}"/>
              </a:ext>
            </a:extLst>
          </p:cNvPr>
          <p:cNvGrpSpPr>
            <a:grpSpLocks/>
          </p:cNvGrpSpPr>
          <p:nvPr/>
        </p:nvGrpSpPr>
        <p:grpSpPr bwMode="auto">
          <a:xfrm>
            <a:off x="5102225" y="1600200"/>
            <a:ext cx="600075" cy="558800"/>
            <a:chOff x="336" y="2016"/>
            <a:chExt cx="576" cy="528"/>
          </a:xfrm>
        </p:grpSpPr>
        <p:sp>
          <p:nvSpPr>
            <p:cNvPr id="608323" name="Rectangle 67">
              <a:extLst>
                <a:ext uri="{FF2B5EF4-FFF2-40B4-BE49-F238E27FC236}">
                  <a16:creationId xmlns:a16="http://schemas.microsoft.com/office/drawing/2014/main" id="{94AFC843-C535-273E-2A84-DB668E8981B9}"/>
                </a:ext>
              </a:extLst>
            </p:cNvPr>
            <p:cNvSpPr>
              <a:spLocks noChangeArrowheads="1"/>
            </p:cNvSpPr>
            <p:nvPr/>
          </p:nvSpPr>
          <p:spPr bwMode="auto">
            <a:xfrm>
              <a:off x="336" y="2182"/>
              <a:ext cx="576" cy="249"/>
            </a:xfrm>
            <a:prstGeom prst="rect">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en-US" sz="900" b="1"/>
            </a:p>
          </p:txBody>
        </p:sp>
        <p:sp>
          <p:nvSpPr>
            <p:cNvPr id="608324" name="AutoShape 68">
              <a:extLst>
                <a:ext uri="{FF2B5EF4-FFF2-40B4-BE49-F238E27FC236}">
                  <a16:creationId xmlns:a16="http://schemas.microsoft.com/office/drawing/2014/main" id="{FFFD4F54-9B45-BF78-E2C6-C47B586DB033}"/>
                </a:ext>
              </a:extLst>
            </p:cNvPr>
            <p:cNvSpPr>
              <a:spLocks noChangeArrowheads="1"/>
            </p:cNvSpPr>
            <p:nvPr/>
          </p:nvSpPr>
          <p:spPr bwMode="auto">
            <a:xfrm>
              <a:off x="480" y="2016"/>
              <a:ext cx="336" cy="166"/>
            </a:xfrm>
            <a:prstGeom prst="triangle">
              <a:avLst>
                <a:gd name="adj" fmla="val 50000"/>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325" name="Line 69">
              <a:extLst>
                <a:ext uri="{FF2B5EF4-FFF2-40B4-BE49-F238E27FC236}">
                  <a16:creationId xmlns:a16="http://schemas.microsoft.com/office/drawing/2014/main" id="{F057D27E-3AAB-D602-6E5A-C31BD44D075C}"/>
                </a:ext>
              </a:extLst>
            </p:cNvPr>
            <p:cNvSpPr>
              <a:spLocks noChangeShapeType="1"/>
            </p:cNvSpPr>
            <p:nvPr/>
          </p:nvSpPr>
          <p:spPr bwMode="auto">
            <a:xfrm>
              <a:off x="336" y="2251"/>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326" name="Line 70">
              <a:extLst>
                <a:ext uri="{FF2B5EF4-FFF2-40B4-BE49-F238E27FC236}">
                  <a16:creationId xmlns:a16="http://schemas.microsoft.com/office/drawing/2014/main" id="{8201C441-456C-68FE-7F02-CDA12573961C}"/>
                </a:ext>
              </a:extLst>
            </p:cNvPr>
            <p:cNvSpPr>
              <a:spLocks noChangeShapeType="1"/>
            </p:cNvSpPr>
            <p:nvPr/>
          </p:nvSpPr>
          <p:spPr bwMode="auto">
            <a:xfrm>
              <a:off x="336" y="2309"/>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327" name="Line 71">
              <a:extLst>
                <a:ext uri="{FF2B5EF4-FFF2-40B4-BE49-F238E27FC236}">
                  <a16:creationId xmlns:a16="http://schemas.microsoft.com/office/drawing/2014/main" id="{599E8440-FC73-6E23-2F0A-2BEFA5C83FA1}"/>
                </a:ext>
              </a:extLst>
            </p:cNvPr>
            <p:cNvSpPr>
              <a:spLocks noChangeShapeType="1"/>
            </p:cNvSpPr>
            <p:nvPr/>
          </p:nvSpPr>
          <p:spPr bwMode="auto">
            <a:xfrm>
              <a:off x="336" y="2368"/>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328" name="Rectangle 72">
              <a:extLst>
                <a:ext uri="{FF2B5EF4-FFF2-40B4-BE49-F238E27FC236}">
                  <a16:creationId xmlns:a16="http://schemas.microsoft.com/office/drawing/2014/main" id="{8E521726-1850-5979-5ADB-229FCFD011CA}"/>
                </a:ext>
              </a:extLst>
            </p:cNvPr>
            <p:cNvSpPr>
              <a:spLocks noChangeArrowheads="1"/>
            </p:cNvSpPr>
            <p:nvPr/>
          </p:nvSpPr>
          <p:spPr bwMode="auto">
            <a:xfrm>
              <a:off x="480" y="2182"/>
              <a:ext cx="336" cy="362"/>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700" b="1"/>
                <a:t>HOQ-3</a:t>
              </a:r>
            </a:p>
          </p:txBody>
        </p:sp>
        <p:sp>
          <p:nvSpPr>
            <p:cNvPr id="608329" name="Rectangle 73">
              <a:extLst>
                <a:ext uri="{FF2B5EF4-FFF2-40B4-BE49-F238E27FC236}">
                  <a16:creationId xmlns:a16="http://schemas.microsoft.com/office/drawing/2014/main" id="{154B6F79-7F80-6896-AE09-BF0AAADA68C5}"/>
                </a:ext>
              </a:extLst>
            </p:cNvPr>
            <p:cNvSpPr>
              <a:spLocks noChangeArrowheads="1"/>
            </p:cNvSpPr>
            <p:nvPr/>
          </p:nvSpPr>
          <p:spPr bwMode="auto">
            <a:xfrm>
              <a:off x="480" y="2428"/>
              <a:ext cx="336" cy="116"/>
            </a:xfrm>
            <a:prstGeom prst="rect">
              <a:avLst/>
            </a:prstGeom>
            <a:solidFill>
              <a:srgbClr val="C0C0C0"/>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08330" name="AutoShape 74">
            <a:extLst>
              <a:ext uri="{FF2B5EF4-FFF2-40B4-BE49-F238E27FC236}">
                <a16:creationId xmlns:a16="http://schemas.microsoft.com/office/drawing/2014/main" id="{68E44667-E5F3-C135-2085-8B69252A755E}"/>
              </a:ext>
            </a:extLst>
          </p:cNvPr>
          <p:cNvSpPr>
            <a:spLocks noChangeArrowheads="1"/>
          </p:cNvSpPr>
          <p:nvPr/>
        </p:nvSpPr>
        <p:spPr bwMode="auto">
          <a:xfrm>
            <a:off x="3978275" y="1066800"/>
            <a:ext cx="5476875" cy="457200"/>
          </a:xfrm>
          <a:prstGeom prst="homePlate">
            <a:avLst>
              <a:gd name="adj" fmla="val 116464"/>
            </a:avLst>
          </a:prstGeom>
          <a:solidFill>
            <a:schemeClr val="accent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300" b="1">
                <a:solidFill>
                  <a:schemeClr val="bg1"/>
                </a:solidFill>
              </a:rPr>
              <a:t>Detailed Process Elements Design</a:t>
            </a:r>
          </a:p>
        </p:txBody>
      </p:sp>
      <p:sp>
        <p:nvSpPr>
          <p:cNvPr id="608331" name="AutoShape 75">
            <a:extLst>
              <a:ext uri="{FF2B5EF4-FFF2-40B4-BE49-F238E27FC236}">
                <a16:creationId xmlns:a16="http://schemas.microsoft.com/office/drawing/2014/main" id="{4C864A77-8BD9-F00A-C03B-A50DDA54473D}"/>
              </a:ext>
            </a:extLst>
          </p:cNvPr>
          <p:cNvSpPr>
            <a:spLocks noChangeArrowheads="1"/>
          </p:cNvSpPr>
          <p:nvPr/>
        </p:nvSpPr>
        <p:spPr bwMode="auto">
          <a:xfrm>
            <a:off x="4051300" y="1592263"/>
            <a:ext cx="977900" cy="485775"/>
          </a:xfrm>
          <a:prstGeom prst="roundRect">
            <a:avLst>
              <a:gd name="adj" fmla="val 16667"/>
            </a:avLst>
          </a:prstGeom>
          <a:solidFill>
            <a:srgbClr val="EAEAEA"/>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100" b="1" i="1"/>
              <a:t>Info System</a:t>
            </a:r>
          </a:p>
        </p:txBody>
      </p:sp>
      <p:sp>
        <p:nvSpPr>
          <p:cNvPr id="608332" name="AutoShape 76">
            <a:extLst>
              <a:ext uri="{FF2B5EF4-FFF2-40B4-BE49-F238E27FC236}">
                <a16:creationId xmlns:a16="http://schemas.microsoft.com/office/drawing/2014/main" id="{B45D16D2-063F-8E45-30EB-481F4B35C7A7}"/>
              </a:ext>
            </a:extLst>
          </p:cNvPr>
          <p:cNvSpPr>
            <a:spLocks noChangeArrowheads="1"/>
          </p:cNvSpPr>
          <p:nvPr/>
        </p:nvSpPr>
        <p:spPr bwMode="auto">
          <a:xfrm>
            <a:off x="4044950" y="2495550"/>
            <a:ext cx="1209675" cy="298450"/>
          </a:xfrm>
          <a:prstGeom prst="roundRect">
            <a:avLst>
              <a:gd name="adj" fmla="val 16667"/>
            </a:avLst>
          </a:prstGeom>
          <a:solidFill>
            <a:srgbClr val="EAEAEA"/>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100" b="1" i="1"/>
              <a:t>Human System</a:t>
            </a:r>
          </a:p>
        </p:txBody>
      </p:sp>
      <p:sp>
        <p:nvSpPr>
          <p:cNvPr id="608333" name="AutoShape 77">
            <a:extLst>
              <a:ext uri="{FF2B5EF4-FFF2-40B4-BE49-F238E27FC236}">
                <a16:creationId xmlns:a16="http://schemas.microsoft.com/office/drawing/2014/main" id="{E4B91989-B0D4-56A3-8E37-786C283C04E3}"/>
              </a:ext>
            </a:extLst>
          </p:cNvPr>
          <p:cNvSpPr>
            <a:spLocks noChangeArrowheads="1"/>
          </p:cNvSpPr>
          <p:nvPr/>
        </p:nvSpPr>
        <p:spPr bwMode="auto">
          <a:xfrm>
            <a:off x="4051300" y="3790950"/>
            <a:ext cx="1651000" cy="298450"/>
          </a:xfrm>
          <a:prstGeom prst="roundRect">
            <a:avLst>
              <a:gd name="adj" fmla="val 16667"/>
            </a:avLst>
          </a:prstGeom>
          <a:solidFill>
            <a:srgbClr val="EAEAEA"/>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100" b="1" i="1"/>
              <a:t>Equipment/Facilities</a:t>
            </a:r>
          </a:p>
        </p:txBody>
      </p:sp>
      <p:sp>
        <p:nvSpPr>
          <p:cNvPr id="608334" name="AutoShape 78">
            <a:extLst>
              <a:ext uri="{FF2B5EF4-FFF2-40B4-BE49-F238E27FC236}">
                <a16:creationId xmlns:a16="http://schemas.microsoft.com/office/drawing/2014/main" id="{26BE066B-84F1-E345-8B29-95B814845D1E}"/>
              </a:ext>
            </a:extLst>
          </p:cNvPr>
          <p:cNvSpPr>
            <a:spLocks noChangeArrowheads="1"/>
          </p:cNvSpPr>
          <p:nvPr/>
        </p:nvSpPr>
        <p:spPr bwMode="auto">
          <a:xfrm>
            <a:off x="4051300" y="5162550"/>
            <a:ext cx="1495425" cy="298450"/>
          </a:xfrm>
          <a:prstGeom prst="roundRect">
            <a:avLst>
              <a:gd name="adj" fmla="val 16667"/>
            </a:avLst>
          </a:prstGeom>
          <a:solidFill>
            <a:srgbClr val="EAEAEA"/>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100" b="1" i="1"/>
              <a:t>Materials/Supplies</a:t>
            </a:r>
          </a:p>
        </p:txBody>
      </p:sp>
      <p:sp>
        <p:nvSpPr>
          <p:cNvPr id="608335" name="Rectangle 79">
            <a:extLst>
              <a:ext uri="{FF2B5EF4-FFF2-40B4-BE49-F238E27FC236}">
                <a16:creationId xmlns:a16="http://schemas.microsoft.com/office/drawing/2014/main" id="{2787E6F5-4A41-0E36-B586-B1B8E61872DF}"/>
              </a:ext>
            </a:extLst>
          </p:cNvPr>
          <p:cNvSpPr>
            <a:spLocks noChangeArrowheads="1"/>
          </p:cNvSpPr>
          <p:nvPr/>
        </p:nvSpPr>
        <p:spPr bwMode="auto">
          <a:xfrm>
            <a:off x="3527425" y="1600200"/>
            <a:ext cx="149225" cy="4648200"/>
          </a:xfrm>
          <a:prstGeom prst="rect">
            <a:avLst/>
          </a:prstGeom>
          <a:solidFill>
            <a:srgbClr val="C0C0C0"/>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336" name="AutoShape 80">
            <a:extLst>
              <a:ext uri="{FF2B5EF4-FFF2-40B4-BE49-F238E27FC236}">
                <a16:creationId xmlns:a16="http://schemas.microsoft.com/office/drawing/2014/main" id="{584641FC-3B50-23E4-110D-C05C8156A9F6}"/>
              </a:ext>
            </a:extLst>
          </p:cNvPr>
          <p:cNvSpPr>
            <a:spLocks noChangeArrowheads="1"/>
          </p:cNvSpPr>
          <p:nvPr/>
        </p:nvSpPr>
        <p:spPr bwMode="auto">
          <a:xfrm rot="-5400000">
            <a:off x="3675063" y="1601787"/>
            <a:ext cx="304800" cy="301625"/>
          </a:xfrm>
          <a:prstGeom prst="downArrow">
            <a:avLst>
              <a:gd name="adj1" fmla="val 59167"/>
              <a:gd name="adj2" fmla="val 30875"/>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337" name="AutoShape 81">
            <a:extLst>
              <a:ext uri="{FF2B5EF4-FFF2-40B4-BE49-F238E27FC236}">
                <a16:creationId xmlns:a16="http://schemas.microsoft.com/office/drawing/2014/main" id="{EEDA6A52-F7E9-6D38-C122-EF36C76460CD}"/>
              </a:ext>
            </a:extLst>
          </p:cNvPr>
          <p:cNvSpPr>
            <a:spLocks noChangeArrowheads="1"/>
          </p:cNvSpPr>
          <p:nvPr/>
        </p:nvSpPr>
        <p:spPr bwMode="auto">
          <a:xfrm rot="-5400000">
            <a:off x="3675063" y="2516187"/>
            <a:ext cx="304800" cy="301625"/>
          </a:xfrm>
          <a:prstGeom prst="downArrow">
            <a:avLst>
              <a:gd name="adj1" fmla="val 59167"/>
              <a:gd name="adj2" fmla="val 30875"/>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338" name="AutoShape 82">
            <a:extLst>
              <a:ext uri="{FF2B5EF4-FFF2-40B4-BE49-F238E27FC236}">
                <a16:creationId xmlns:a16="http://schemas.microsoft.com/office/drawing/2014/main" id="{A64687F4-41EB-F722-94ED-D3DF8408F34A}"/>
              </a:ext>
            </a:extLst>
          </p:cNvPr>
          <p:cNvSpPr>
            <a:spLocks noChangeArrowheads="1"/>
          </p:cNvSpPr>
          <p:nvPr/>
        </p:nvSpPr>
        <p:spPr bwMode="auto">
          <a:xfrm rot="-5400000">
            <a:off x="3675063" y="3811587"/>
            <a:ext cx="304800" cy="301625"/>
          </a:xfrm>
          <a:prstGeom prst="downArrow">
            <a:avLst>
              <a:gd name="adj1" fmla="val 59167"/>
              <a:gd name="adj2" fmla="val 30875"/>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339" name="AutoShape 83">
            <a:extLst>
              <a:ext uri="{FF2B5EF4-FFF2-40B4-BE49-F238E27FC236}">
                <a16:creationId xmlns:a16="http://schemas.microsoft.com/office/drawing/2014/main" id="{94AB50F5-C1C2-57C9-8AD2-28226985D78B}"/>
              </a:ext>
            </a:extLst>
          </p:cNvPr>
          <p:cNvSpPr>
            <a:spLocks noChangeArrowheads="1"/>
          </p:cNvSpPr>
          <p:nvPr/>
        </p:nvSpPr>
        <p:spPr bwMode="auto">
          <a:xfrm rot="-5400000">
            <a:off x="3675063" y="5183187"/>
            <a:ext cx="304800" cy="301625"/>
          </a:xfrm>
          <a:prstGeom prst="downArrow">
            <a:avLst>
              <a:gd name="adj1" fmla="val 59167"/>
              <a:gd name="adj2" fmla="val 30875"/>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608340" name="Group 84">
            <a:extLst>
              <a:ext uri="{FF2B5EF4-FFF2-40B4-BE49-F238E27FC236}">
                <a16:creationId xmlns:a16="http://schemas.microsoft.com/office/drawing/2014/main" id="{A308DCCD-C485-9050-185A-991B72A85DDE}"/>
              </a:ext>
            </a:extLst>
          </p:cNvPr>
          <p:cNvGrpSpPr>
            <a:grpSpLocks/>
          </p:cNvGrpSpPr>
          <p:nvPr/>
        </p:nvGrpSpPr>
        <p:grpSpPr bwMode="auto">
          <a:xfrm>
            <a:off x="5553075" y="2032000"/>
            <a:ext cx="600075" cy="558800"/>
            <a:chOff x="336" y="2016"/>
            <a:chExt cx="576" cy="528"/>
          </a:xfrm>
        </p:grpSpPr>
        <p:sp>
          <p:nvSpPr>
            <p:cNvPr id="608341" name="Rectangle 85">
              <a:extLst>
                <a:ext uri="{FF2B5EF4-FFF2-40B4-BE49-F238E27FC236}">
                  <a16:creationId xmlns:a16="http://schemas.microsoft.com/office/drawing/2014/main" id="{363A7E78-DFBC-BA69-635A-015B9961C7D4}"/>
                </a:ext>
              </a:extLst>
            </p:cNvPr>
            <p:cNvSpPr>
              <a:spLocks noChangeArrowheads="1"/>
            </p:cNvSpPr>
            <p:nvPr/>
          </p:nvSpPr>
          <p:spPr bwMode="auto">
            <a:xfrm>
              <a:off x="336" y="2182"/>
              <a:ext cx="576" cy="249"/>
            </a:xfrm>
            <a:prstGeom prst="rect">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en-US" sz="900" b="1"/>
            </a:p>
          </p:txBody>
        </p:sp>
        <p:sp>
          <p:nvSpPr>
            <p:cNvPr id="608342" name="AutoShape 86">
              <a:extLst>
                <a:ext uri="{FF2B5EF4-FFF2-40B4-BE49-F238E27FC236}">
                  <a16:creationId xmlns:a16="http://schemas.microsoft.com/office/drawing/2014/main" id="{78BA2BD2-A0AF-F32F-D3C8-5DB668918663}"/>
                </a:ext>
              </a:extLst>
            </p:cNvPr>
            <p:cNvSpPr>
              <a:spLocks noChangeArrowheads="1"/>
            </p:cNvSpPr>
            <p:nvPr/>
          </p:nvSpPr>
          <p:spPr bwMode="auto">
            <a:xfrm>
              <a:off x="480" y="2016"/>
              <a:ext cx="336" cy="166"/>
            </a:xfrm>
            <a:prstGeom prst="triangle">
              <a:avLst>
                <a:gd name="adj" fmla="val 50000"/>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343" name="Line 87">
              <a:extLst>
                <a:ext uri="{FF2B5EF4-FFF2-40B4-BE49-F238E27FC236}">
                  <a16:creationId xmlns:a16="http://schemas.microsoft.com/office/drawing/2014/main" id="{21354848-8CFA-E513-C473-B1DD72BACE40}"/>
                </a:ext>
              </a:extLst>
            </p:cNvPr>
            <p:cNvSpPr>
              <a:spLocks noChangeShapeType="1"/>
            </p:cNvSpPr>
            <p:nvPr/>
          </p:nvSpPr>
          <p:spPr bwMode="auto">
            <a:xfrm>
              <a:off x="336" y="2251"/>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344" name="Line 88">
              <a:extLst>
                <a:ext uri="{FF2B5EF4-FFF2-40B4-BE49-F238E27FC236}">
                  <a16:creationId xmlns:a16="http://schemas.microsoft.com/office/drawing/2014/main" id="{1A11D42C-77B8-ECEA-75DE-C41B409EF630}"/>
                </a:ext>
              </a:extLst>
            </p:cNvPr>
            <p:cNvSpPr>
              <a:spLocks noChangeShapeType="1"/>
            </p:cNvSpPr>
            <p:nvPr/>
          </p:nvSpPr>
          <p:spPr bwMode="auto">
            <a:xfrm>
              <a:off x="336" y="2309"/>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345" name="Line 89">
              <a:extLst>
                <a:ext uri="{FF2B5EF4-FFF2-40B4-BE49-F238E27FC236}">
                  <a16:creationId xmlns:a16="http://schemas.microsoft.com/office/drawing/2014/main" id="{0896D709-5DEE-1623-EF1B-368F200F4D36}"/>
                </a:ext>
              </a:extLst>
            </p:cNvPr>
            <p:cNvSpPr>
              <a:spLocks noChangeShapeType="1"/>
            </p:cNvSpPr>
            <p:nvPr/>
          </p:nvSpPr>
          <p:spPr bwMode="auto">
            <a:xfrm>
              <a:off x="336" y="2368"/>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346" name="Rectangle 90">
              <a:extLst>
                <a:ext uri="{FF2B5EF4-FFF2-40B4-BE49-F238E27FC236}">
                  <a16:creationId xmlns:a16="http://schemas.microsoft.com/office/drawing/2014/main" id="{34981773-73AC-4C47-0D69-AEA4A7578DA3}"/>
                </a:ext>
              </a:extLst>
            </p:cNvPr>
            <p:cNvSpPr>
              <a:spLocks noChangeArrowheads="1"/>
            </p:cNvSpPr>
            <p:nvPr/>
          </p:nvSpPr>
          <p:spPr bwMode="auto">
            <a:xfrm>
              <a:off x="480" y="2182"/>
              <a:ext cx="336" cy="362"/>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700" b="1"/>
                <a:t>HOQ-3</a:t>
              </a:r>
            </a:p>
          </p:txBody>
        </p:sp>
        <p:sp>
          <p:nvSpPr>
            <p:cNvPr id="608347" name="Rectangle 91">
              <a:extLst>
                <a:ext uri="{FF2B5EF4-FFF2-40B4-BE49-F238E27FC236}">
                  <a16:creationId xmlns:a16="http://schemas.microsoft.com/office/drawing/2014/main" id="{917CD205-6F47-2634-1726-E1F928865695}"/>
                </a:ext>
              </a:extLst>
            </p:cNvPr>
            <p:cNvSpPr>
              <a:spLocks noChangeArrowheads="1"/>
            </p:cNvSpPr>
            <p:nvPr/>
          </p:nvSpPr>
          <p:spPr bwMode="auto">
            <a:xfrm>
              <a:off x="480" y="2428"/>
              <a:ext cx="336" cy="116"/>
            </a:xfrm>
            <a:prstGeom prst="rect">
              <a:avLst/>
            </a:prstGeom>
            <a:solidFill>
              <a:srgbClr val="C0C0C0"/>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08348" name="Text Box 92">
            <a:extLst>
              <a:ext uri="{FF2B5EF4-FFF2-40B4-BE49-F238E27FC236}">
                <a16:creationId xmlns:a16="http://schemas.microsoft.com/office/drawing/2014/main" id="{CF8CF0E0-FA7B-44E8-3E2F-35D0179E4C65}"/>
              </a:ext>
            </a:extLst>
          </p:cNvPr>
          <p:cNvSpPr txBox="1">
            <a:spLocks noChangeArrowheads="1"/>
          </p:cNvSpPr>
          <p:nvPr/>
        </p:nvSpPr>
        <p:spPr bwMode="auto">
          <a:xfrm>
            <a:off x="5688013" y="1660525"/>
            <a:ext cx="866775" cy="3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t>Functional</a:t>
            </a:r>
          </a:p>
          <a:p>
            <a:pPr eaLnBrk="1" hangingPunct="1"/>
            <a:r>
              <a:rPr lang="en-US" altLang="en-US" sz="900"/>
              <a:t>Requirements</a:t>
            </a:r>
          </a:p>
        </p:txBody>
      </p:sp>
      <p:sp>
        <p:nvSpPr>
          <p:cNvPr id="608349" name="Text Box 93">
            <a:extLst>
              <a:ext uri="{FF2B5EF4-FFF2-40B4-BE49-F238E27FC236}">
                <a16:creationId xmlns:a16="http://schemas.microsoft.com/office/drawing/2014/main" id="{85B3855A-BCD5-5C6C-84D3-0179D85252DC}"/>
              </a:ext>
            </a:extLst>
          </p:cNvPr>
          <p:cNvSpPr txBox="1">
            <a:spLocks noChangeArrowheads="1"/>
          </p:cNvSpPr>
          <p:nvPr/>
        </p:nvSpPr>
        <p:spPr bwMode="auto">
          <a:xfrm>
            <a:off x="6135688" y="2193925"/>
            <a:ext cx="598487" cy="3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t>Data</a:t>
            </a:r>
          </a:p>
          <a:p>
            <a:pPr eaLnBrk="1" hangingPunct="1"/>
            <a:r>
              <a:rPr lang="en-US" altLang="en-US" sz="900"/>
              <a:t>Reqm’ts</a:t>
            </a:r>
          </a:p>
        </p:txBody>
      </p:sp>
      <p:sp>
        <p:nvSpPr>
          <p:cNvPr id="608350" name="Rectangle 94">
            <a:extLst>
              <a:ext uri="{FF2B5EF4-FFF2-40B4-BE49-F238E27FC236}">
                <a16:creationId xmlns:a16="http://schemas.microsoft.com/office/drawing/2014/main" id="{31EDD332-16DF-2F06-C777-CB20FB7FF496}"/>
              </a:ext>
            </a:extLst>
          </p:cNvPr>
          <p:cNvSpPr>
            <a:spLocks noChangeArrowheads="1"/>
          </p:cNvSpPr>
          <p:nvPr/>
        </p:nvSpPr>
        <p:spPr bwMode="auto">
          <a:xfrm>
            <a:off x="6527800" y="1600200"/>
            <a:ext cx="901700" cy="457200"/>
          </a:xfrm>
          <a:prstGeom prst="rect">
            <a:avLst/>
          </a:prstGeom>
          <a:solidFill>
            <a:schemeClr val="accent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900" b="1" i="1">
                <a:solidFill>
                  <a:schemeClr val="bg1"/>
                </a:solidFill>
              </a:rPr>
              <a:t>Logical</a:t>
            </a:r>
          </a:p>
          <a:p>
            <a:pPr algn="ctr" eaLnBrk="1" hangingPunct="1"/>
            <a:r>
              <a:rPr lang="en-US" altLang="en-US" sz="900" b="1" i="1">
                <a:solidFill>
                  <a:schemeClr val="bg1"/>
                </a:solidFill>
              </a:rPr>
              <a:t>Design</a:t>
            </a:r>
          </a:p>
        </p:txBody>
      </p:sp>
      <p:sp>
        <p:nvSpPr>
          <p:cNvPr id="608351" name="Rectangle 95">
            <a:extLst>
              <a:ext uri="{FF2B5EF4-FFF2-40B4-BE49-F238E27FC236}">
                <a16:creationId xmlns:a16="http://schemas.microsoft.com/office/drawing/2014/main" id="{3C4C906C-FB9F-6F02-EBD9-6641BBE5D524}"/>
              </a:ext>
            </a:extLst>
          </p:cNvPr>
          <p:cNvSpPr>
            <a:spLocks noChangeArrowheads="1"/>
          </p:cNvSpPr>
          <p:nvPr/>
        </p:nvSpPr>
        <p:spPr bwMode="auto">
          <a:xfrm>
            <a:off x="8255000" y="1600200"/>
            <a:ext cx="901700" cy="457200"/>
          </a:xfrm>
          <a:prstGeom prst="rect">
            <a:avLst/>
          </a:prstGeom>
          <a:solidFill>
            <a:schemeClr val="accent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900" b="1" i="1">
                <a:solidFill>
                  <a:schemeClr val="bg1"/>
                </a:solidFill>
              </a:rPr>
              <a:t>Physical</a:t>
            </a:r>
          </a:p>
          <a:p>
            <a:pPr algn="ctr" eaLnBrk="1" hangingPunct="1"/>
            <a:r>
              <a:rPr lang="en-US" altLang="en-US" sz="900" b="1" i="1">
                <a:solidFill>
                  <a:schemeClr val="bg1"/>
                </a:solidFill>
              </a:rPr>
              <a:t>Design</a:t>
            </a:r>
          </a:p>
        </p:txBody>
      </p:sp>
      <p:sp>
        <p:nvSpPr>
          <p:cNvPr id="608352" name="Rectangle 96">
            <a:extLst>
              <a:ext uri="{FF2B5EF4-FFF2-40B4-BE49-F238E27FC236}">
                <a16:creationId xmlns:a16="http://schemas.microsoft.com/office/drawing/2014/main" id="{8502087C-D937-7C1D-3529-F65EAD969B22}"/>
              </a:ext>
            </a:extLst>
          </p:cNvPr>
          <p:cNvSpPr>
            <a:spLocks noChangeArrowheads="1"/>
          </p:cNvSpPr>
          <p:nvPr/>
        </p:nvSpPr>
        <p:spPr bwMode="auto">
          <a:xfrm>
            <a:off x="6753225" y="2133600"/>
            <a:ext cx="901700" cy="457200"/>
          </a:xfrm>
          <a:prstGeom prst="rect">
            <a:avLst/>
          </a:prstGeom>
          <a:solidFill>
            <a:schemeClr val="accent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900" b="1" i="1">
                <a:solidFill>
                  <a:schemeClr val="bg1"/>
                </a:solidFill>
              </a:rPr>
              <a:t>Data</a:t>
            </a:r>
          </a:p>
          <a:p>
            <a:pPr algn="ctr" eaLnBrk="1" hangingPunct="1"/>
            <a:r>
              <a:rPr lang="en-US" altLang="en-US" sz="900" b="1" i="1">
                <a:solidFill>
                  <a:schemeClr val="bg1"/>
                </a:solidFill>
              </a:rPr>
              <a:t>Design</a:t>
            </a:r>
          </a:p>
        </p:txBody>
      </p:sp>
      <p:sp>
        <p:nvSpPr>
          <p:cNvPr id="608353" name="Line 97">
            <a:extLst>
              <a:ext uri="{FF2B5EF4-FFF2-40B4-BE49-F238E27FC236}">
                <a16:creationId xmlns:a16="http://schemas.microsoft.com/office/drawing/2014/main" id="{F2F6B636-9C5B-B9D2-52BF-5648245CD966}"/>
              </a:ext>
            </a:extLst>
          </p:cNvPr>
          <p:cNvSpPr>
            <a:spLocks noChangeShapeType="1"/>
          </p:cNvSpPr>
          <p:nvPr/>
        </p:nvSpPr>
        <p:spPr bwMode="auto">
          <a:xfrm>
            <a:off x="7505700" y="1752600"/>
            <a:ext cx="600075" cy="76200"/>
          </a:xfrm>
          <a:prstGeom prst="line">
            <a:avLst/>
          </a:prstGeom>
          <a:noFill/>
          <a:ln w="28575">
            <a:solidFill>
              <a:schemeClr val="tx1"/>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354" name="Line 98">
            <a:extLst>
              <a:ext uri="{FF2B5EF4-FFF2-40B4-BE49-F238E27FC236}">
                <a16:creationId xmlns:a16="http://schemas.microsoft.com/office/drawing/2014/main" id="{C993D97B-D120-3926-E1E3-62CCE8FD3F7B}"/>
              </a:ext>
            </a:extLst>
          </p:cNvPr>
          <p:cNvSpPr>
            <a:spLocks noChangeShapeType="1"/>
          </p:cNvSpPr>
          <p:nvPr/>
        </p:nvSpPr>
        <p:spPr bwMode="auto">
          <a:xfrm flipV="1">
            <a:off x="7654925" y="2057400"/>
            <a:ext cx="523875" cy="152400"/>
          </a:xfrm>
          <a:prstGeom prst="line">
            <a:avLst/>
          </a:prstGeom>
          <a:noFill/>
          <a:ln w="28575">
            <a:solidFill>
              <a:schemeClr val="tx1"/>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355" name="Rectangle 99">
            <a:extLst>
              <a:ext uri="{FF2B5EF4-FFF2-40B4-BE49-F238E27FC236}">
                <a16:creationId xmlns:a16="http://schemas.microsoft.com/office/drawing/2014/main" id="{D43F0A72-D49A-C629-2996-6AB8E56A2386}"/>
              </a:ext>
            </a:extLst>
          </p:cNvPr>
          <p:cNvSpPr>
            <a:spLocks noChangeArrowheads="1"/>
          </p:cNvSpPr>
          <p:nvPr/>
        </p:nvSpPr>
        <p:spPr bwMode="auto">
          <a:xfrm>
            <a:off x="5029200" y="2955925"/>
            <a:ext cx="447675" cy="152400"/>
          </a:xfrm>
          <a:prstGeom prst="rect">
            <a:avLst/>
          </a:prstGeom>
          <a:solidFill>
            <a:schemeClr val="bg1"/>
          </a:solidFill>
          <a:ln w="1905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356" name="Rectangle 100">
            <a:extLst>
              <a:ext uri="{FF2B5EF4-FFF2-40B4-BE49-F238E27FC236}">
                <a16:creationId xmlns:a16="http://schemas.microsoft.com/office/drawing/2014/main" id="{AF3ED7D3-04A4-FF89-A64D-A66FCC26AE4E}"/>
              </a:ext>
            </a:extLst>
          </p:cNvPr>
          <p:cNvSpPr>
            <a:spLocks noChangeArrowheads="1"/>
          </p:cNvSpPr>
          <p:nvPr/>
        </p:nvSpPr>
        <p:spPr bwMode="auto">
          <a:xfrm>
            <a:off x="4578350" y="3260725"/>
            <a:ext cx="298450" cy="152400"/>
          </a:xfrm>
          <a:prstGeom prst="rect">
            <a:avLst/>
          </a:prstGeom>
          <a:solidFill>
            <a:schemeClr val="bg1"/>
          </a:solidFill>
          <a:ln w="1905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357" name="Rectangle 101">
            <a:extLst>
              <a:ext uri="{FF2B5EF4-FFF2-40B4-BE49-F238E27FC236}">
                <a16:creationId xmlns:a16="http://schemas.microsoft.com/office/drawing/2014/main" id="{F3B67D7B-857E-7024-9B37-6EF5A54E10EC}"/>
              </a:ext>
            </a:extLst>
          </p:cNvPr>
          <p:cNvSpPr>
            <a:spLocks noChangeArrowheads="1"/>
          </p:cNvSpPr>
          <p:nvPr/>
        </p:nvSpPr>
        <p:spPr bwMode="auto">
          <a:xfrm>
            <a:off x="4953000" y="3260725"/>
            <a:ext cx="301625" cy="152400"/>
          </a:xfrm>
          <a:prstGeom prst="rect">
            <a:avLst/>
          </a:prstGeom>
          <a:solidFill>
            <a:schemeClr val="bg1"/>
          </a:solidFill>
          <a:ln w="1905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358" name="Rectangle 102">
            <a:extLst>
              <a:ext uri="{FF2B5EF4-FFF2-40B4-BE49-F238E27FC236}">
                <a16:creationId xmlns:a16="http://schemas.microsoft.com/office/drawing/2014/main" id="{0B50F8F2-A807-F9F2-F004-F7AD07050825}"/>
              </a:ext>
            </a:extLst>
          </p:cNvPr>
          <p:cNvSpPr>
            <a:spLocks noChangeArrowheads="1"/>
          </p:cNvSpPr>
          <p:nvPr/>
        </p:nvSpPr>
        <p:spPr bwMode="auto">
          <a:xfrm>
            <a:off x="5327650" y="3260725"/>
            <a:ext cx="301625" cy="152400"/>
          </a:xfrm>
          <a:prstGeom prst="rect">
            <a:avLst/>
          </a:prstGeom>
          <a:solidFill>
            <a:schemeClr val="bg1"/>
          </a:solidFill>
          <a:ln w="1905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359" name="Rectangle 103">
            <a:extLst>
              <a:ext uri="{FF2B5EF4-FFF2-40B4-BE49-F238E27FC236}">
                <a16:creationId xmlns:a16="http://schemas.microsoft.com/office/drawing/2014/main" id="{F6AB91FC-B46B-C2B7-0EE9-D04943DC6CA9}"/>
              </a:ext>
            </a:extLst>
          </p:cNvPr>
          <p:cNvSpPr>
            <a:spLocks noChangeArrowheads="1"/>
          </p:cNvSpPr>
          <p:nvPr/>
        </p:nvSpPr>
        <p:spPr bwMode="auto">
          <a:xfrm>
            <a:off x="5702300" y="3260725"/>
            <a:ext cx="301625" cy="152400"/>
          </a:xfrm>
          <a:prstGeom prst="rect">
            <a:avLst/>
          </a:prstGeom>
          <a:solidFill>
            <a:schemeClr val="bg1"/>
          </a:solidFill>
          <a:ln w="1905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360" name="Line 104">
            <a:extLst>
              <a:ext uri="{FF2B5EF4-FFF2-40B4-BE49-F238E27FC236}">
                <a16:creationId xmlns:a16="http://schemas.microsoft.com/office/drawing/2014/main" id="{5906C599-0270-08F3-5439-679513B93EA1}"/>
              </a:ext>
            </a:extLst>
          </p:cNvPr>
          <p:cNvSpPr>
            <a:spLocks noChangeShapeType="1"/>
          </p:cNvSpPr>
          <p:nvPr/>
        </p:nvSpPr>
        <p:spPr bwMode="auto">
          <a:xfrm>
            <a:off x="4727575" y="3184525"/>
            <a:ext cx="1127125"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361" name="Line 105">
            <a:extLst>
              <a:ext uri="{FF2B5EF4-FFF2-40B4-BE49-F238E27FC236}">
                <a16:creationId xmlns:a16="http://schemas.microsoft.com/office/drawing/2014/main" id="{5B4D857A-5F00-910A-01E1-40D659E3E14D}"/>
              </a:ext>
            </a:extLst>
          </p:cNvPr>
          <p:cNvSpPr>
            <a:spLocks noChangeShapeType="1"/>
          </p:cNvSpPr>
          <p:nvPr/>
        </p:nvSpPr>
        <p:spPr bwMode="auto">
          <a:xfrm>
            <a:off x="5254625" y="3108325"/>
            <a:ext cx="0" cy="7620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362" name="Line 106">
            <a:extLst>
              <a:ext uri="{FF2B5EF4-FFF2-40B4-BE49-F238E27FC236}">
                <a16:creationId xmlns:a16="http://schemas.microsoft.com/office/drawing/2014/main" id="{E7182209-D323-8AC7-3C87-F0C2A782E9F2}"/>
              </a:ext>
            </a:extLst>
          </p:cNvPr>
          <p:cNvSpPr>
            <a:spLocks noChangeShapeType="1"/>
          </p:cNvSpPr>
          <p:nvPr/>
        </p:nvSpPr>
        <p:spPr bwMode="auto">
          <a:xfrm>
            <a:off x="4727575" y="3184525"/>
            <a:ext cx="0" cy="7620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363" name="Line 107">
            <a:extLst>
              <a:ext uri="{FF2B5EF4-FFF2-40B4-BE49-F238E27FC236}">
                <a16:creationId xmlns:a16="http://schemas.microsoft.com/office/drawing/2014/main" id="{86B31415-C2E5-3CBE-3208-CAE197999CB2}"/>
              </a:ext>
            </a:extLst>
          </p:cNvPr>
          <p:cNvSpPr>
            <a:spLocks noChangeShapeType="1"/>
          </p:cNvSpPr>
          <p:nvPr/>
        </p:nvSpPr>
        <p:spPr bwMode="auto">
          <a:xfrm>
            <a:off x="5102225" y="3184525"/>
            <a:ext cx="0" cy="7620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364" name="Line 108">
            <a:extLst>
              <a:ext uri="{FF2B5EF4-FFF2-40B4-BE49-F238E27FC236}">
                <a16:creationId xmlns:a16="http://schemas.microsoft.com/office/drawing/2014/main" id="{C7A91180-2033-075A-9D2C-B98DBCE158D9}"/>
              </a:ext>
            </a:extLst>
          </p:cNvPr>
          <p:cNvSpPr>
            <a:spLocks noChangeShapeType="1"/>
          </p:cNvSpPr>
          <p:nvPr/>
        </p:nvSpPr>
        <p:spPr bwMode="auto">
          <a:xfrm>
            <a:off x="5476875" y="3184525"/>
            <a:ext cx="0" cy="7620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365" name="Line 109">
            <a:extLst>
              <a:ext uri="{FF2B5EF4-FFF2-40B4-BE49-F238E27FC236}">
                <a16:creationId xmlns:a16="http://schemas.microsoft.com/office/drawing/2014/main" id="{C26EDDD7-7FE5-96FF-93E8-958C5F8F7A0B}"/>
              </a:ext>
            </a:extLst>
          </p:cNvPr>
          <p:cNvSpPr>
            <a:spLocks noChangeShapeType="1"/>
          </p:cNvSpPr>
          <p:nvPr/>
        </p:nvSpPr>
        <p:spPr bwMode="auto">
          <a:xfrm>
            <a:off x="5854700" y="3184525"/>
            <a:ext cx="0" cy="7620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366" name="Text Box 110">
            <a:extLst>
              <a:ext uri="{FF2B5EF4-FFF2-40B4-BE49-F238E27FC236}">
                <a16:creationId xmlns:a16="http://schemas.microsoft.com/office/drawing/2014/main" id="{2F9B5312-8F32-0F29-6F15-5E2DAAF1700C}"/>
              </a:ext>
            </a:extLst>
          </p:cNvPr>
          <p:cNvSpPr txBox="1">
            <a:spLocks noChangeArrowheads="1"/>
          </p:cNvSpPr>
          <p:nvPr/>
        </p:nvSpPr>
        <p:spPr bwMode="auto">
          <a:xfrm>
            <a:off x="4651375" y="3413125"/>
            <a:ext cx="1276350"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900"/>
              <a:t>Organization Design</a:t>
            </a:r>
          </a:p>
        </p:txBody>
      </p:sp>
      <p:sp>
        <p:nvSpPr>
          <p:cNvPr id="608367" name="Rectangle 111">
            <a:extLst>
              <a:ext uri="{FF2B5EF4-FFF2-40B4-BE49-F238E27FC236}">
                <a16:creationId xmlns:a16="http://schemas.microsoft.com/office/drawing/2014/main" id="{250C1F06-4921-F06F-CABD-C396223C00F4}"/>
              </a:ext>
            </a:extLst>
          </p:cNvPr>
          <p:cNvSpPr>
            <a:spLocks noChangeArrowheads="1"/>
          </p:cNvSpPr>
          <p:nvPr/>
        </p:nvSpPr>
        <p:spPr bwMode="auto">
          <a:xfrm>
            <a:off x="7204075" y="2971800"/>
            <a:ext cx="676275" cy="685800"/>
          </a:xfrm>
          <a:prstGeom prst="rect">
            <a:avLst/>
          </a:prstGeom>
          <a:solidFill>
            <a:schemeClr val="bg1"/>
          </a:solidFill>
          <a:ln w="1905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900"/>
              <a:t>Roles &amp;</a:t>
            </a:r>
          </a:p>
          <a:p>
            <a:pPr algn="ctr" eaLnBrk="1" hangingPunct="1"/>
            <a:r>
              <a:rPr lang="en-US" altLang="en-US" sz="900"/>
              <a:t>Respons’s</a:t>
            </a:r>
          </a:p>
          <a:p>
            <a:pPr algn="ctr" eaLnBrk="1" hangingPunct="1"/>
            <a:endParaRPr lang="en-US" altLang="en-US" sz="900"/>
          </a:p>
          <a:p>
            <a:pPr algn="ctr" eaLnBrk="1" hangingPunct="1"/>
            <a:endParaRPr lang="en-US" altLang="en-US" sz="900"/>
          </a:p>
        </p:txBody>
      </p:sp>
      <p:grpSp>
        <p:nvGrpSpPr>
          <p:cNvPr id="608368" name="Group 112">
            <a:extLst>
              <a:ext uri="{FF2B5EF4-FFF2-40B4-BE49-F238E27FC236}">
                <a16:creationId xmlns:a16="http://schemas.microsoft.com/office/drawing/2014/main" id="{F0C3D4B1-6667-E435-B5BA-E0618B66B607}"/>
              </a:ext>
            </a:extLst>
          </p:cNvPr>
          <p:cNvGrpSpPr>
            <a:grpSpLocks/>
          </p:cNvGrpSpPr>
          <p:nvPr/>
        </p:nvGrpSpPr>
        <p:grpSpPr bwMode="auto">
          <a:xfrm>
            <a:off x="6302375" y="2971800"/>
            <a:ext cx="676275" cy="685800"/>
            <a:chOff x="3312" y="2016"/>
            <a:chExt cx="432" cy="432"/>
          </a:xfrm>
        </p:grpSpPr>
        <p:sp>
          <p:nvSpPr>
            <p:cNvPr id="608369" name="Rectangle 113">
              <a:extLst>
                <a:ext uri="{FF2B5EF4-FFF2-40B4-BE49-F238E27FC236}">
                  <a16:creationId xmlns:a16="http://schemas.microsoft.com/office/drawing/2014/main" id="{0972495F-846C-9E93-21E1-CC1AAA639A4E}"/>
                </a:ext>
              </a:extLst>
            </p:cNvPr>
            <p:cNvSpPr>
              <a:spLocks noChangeArrowheads="1"/>
            </p:cNvSpPr>
            <p:nvPr/>
          </p:nvSpPr>
          <p:spPr bwMode="auto">
            <a:xfrm>
              <a:off x="3312" y="2016"/>
              <a:ext cx="432" cy="432"/>
            </a:xfrm>
            <a:prstGeom prst="rect">
              <a:avLst/>
            </a:prstGeom>
            <a:solidFill>
              <a:schemeClr val="bg1"/>
            </a:solidFill>
            <a:ln w="1905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900"/>
                <a:t>Job Design</a:t>
              </a:r>
            </a:p>
            <a:p>
              <a:pPr algn="ctr" eaLnBrk="1" hangingPunct="1"/>
              <a:endParaRPr lang="en-US" altLang="en-US" sz="900"/>
            </a:p>
            <a:p>
              <a:pPr algn="ctr" eaLnBrk="1" hangingPunct="1"/>
              <a:endParaRPr lang="en-US" altLang="en-US" sz="900"/>
            </a:p>
            <a:p>
              <a:pPr algn="ctr" eaLnBrk="1" hangingPunct="1"/>
              <a:endParaRPr lang="en-US" altLang="en-US" sz="900"/>
            </a:p>
          </p:txBody>
        </p:sp>
        <p:sp>
          <p:nvSpPr>
            <p:cNvPr id="608370" name="Freeform 114">
              <a:extLst>
                <a:ext uri="{FF2B5EF4-FFF2-40B4-BE49-F238E27FC236}">
                  <a16:creationId xmlns:a16="http://schemas.microsoft.com/office/drawing/2014/main" id="{7294EF91-81D2-71E9-9CC4-1A1DD0EBB84F}"/>
                </a:ext>
              </a:extLst>
            </p:cNvPr>
            <p:cNvSpPr>
              <a:spLocks/>
            </p:cNvSpPr>
            <p:nvPr/>
          </p:nvSpPr>
          <p:spPr bwMode="auto">
            <a:xfrm>
              <a:off x="3355" y="2167"/>
              <a:ext cx="343" cy="19"/>
            </a:xfrm>
            <a:custGeom>
              <a:avLst/>
              <a:gdLst>
                <a:gd name="T0" fmla="*/ 0 w 343"/>
                <a:gd name="T1" fmla="*/ 10 h 19"/>
                <a:gd name="T2" fmla="*/ 99 w 343"/>
                <a:gd name="T3" fmla="*/ 0 h 19"/>
                <a:gd name="T4" fmla="*/ 238 w 343"/>
                <a:gd name="T5" fmla="*/ 19 h 19"/>
                <a:gd name="T6" fmla="*/ 303 w 343"/>
                <a:gd name="T7" fmla="*/ 5 h 19"/>
                <a:gd name="T8" fmla="*/ 343 w 343"/>
                <a:gd name="T9" fmla="*/ 17 h 19"/>
              </a:gdLst>
              <a:ahLst/>
              <a:cxnLst>
                <a:cxn ang="0">
                  <a:pos x="T0" y="T1"/>
                </a:cxn>
                <a:cxn ang="0">
                  <a:pos x="T2" y="T3"/>
                </a:cxn>
                <a:cxn ang="0">
                  <a:pos x="T4" y="T5"/>
                </a:cxn>
                <a:cxn ang="0">
                  <a:pos x="T6" y="T7"/>
                </a:cxn>
                <a:cxn ang="0">
                  <a:pos x="T8" y="T9"/>
                </a:cxn>
              </a:cxnLst>
              <a:rect l="0" t="0" r="r" b="b"/>
              <a:pathLst>
                <a:path w="343" h="19">
                  <a:moveTo>
                    <a:pt x="0" y="10"/>
                  </a:moveTo>
                  <a:cubicBezTo>
                    <a:pt x="35" y="8"/>
                    <a:pt x="65" y="7"/>
                    <a:pt x="99" y="0"/>
                  </a:cubicBezTo>
                  <a:cubicBezTo>
                    <a:pt x="151" y="6"/>
                    <a:pt x="184" y="17"/>
                    <a:pt x="238" y="19"/>
                  </a:cubicBezTo>
                  <a:cubicBezTo>
                    <a:pt x="273" y="12"/>
                    <a:pt x="257" y="7"/>
                    <a:pt x="303" y="5"/>
                  </a:cubicBezTo>
                  <a:cubicBezTo>
                    <a:pt x="340" y="7"/>
                    <a:pt x="327" y="1"/>
                    <a:pt x="343" y="17"/>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371" name="Freeform 115">
              <a:extLst>
                <a:ext uri="{FF2B5EF4-FFF2-40B4-BE49-F238E27FC236}">
                  <a16:creationId xmlns:a16="http://schemas.microsoft.com/office/drawing/2014/main" id="{0834F053-06D4-1551-41C1-8C2BB7E36C75}"/>
                </a:ext>
              </a:extLst>
            </p:cNvPr>
            <p:cNvSpPr>
              <a:spLocks/>
            </p:cNvSpPr>
            <p:nvPr/>
          </p:nvSpPr>
          <p:spPr bwMode="auto">
            <a:xfrm>
              <a:off x="3360" y="2196"/>
              <a:ext cx="343" cy="19"/>
            </a:xfrm>
            <a:custGeom>
              <a:avLst/>
              <a:gdLst>
                <a:gd name="T0" fmla="*/ 0 w 343"/>
                <a:gd name="T1" fmla="*/ 10 h 19"/>
                <a:gd name="T2" fmla="*/ 99 w 343"/>
                <a:gd name="T3" fmla="*/ 0 h 19"/>
                <a:gd name="T4" fmla="*/ 238 w 343"/>
                <a:gd name="T5" fmla="*/ 19 h 19"/>
                <a:gd name="T6" fmla="*/ 303 w 343"/>
                <a:gd name="T7" fmla="*/ 5 h 19"/>
                <a:gd name="T8" fmla="*/ 343 w 343"/>
                <a:gd name="T9" fmla="*/ 17 h 19"/>
              </a:gdLst>
              <a:ahLst/>
              <a:cxnLst>
                <a:cxn ang="0">
                  <a:pos x="T0" y="T1"/>
                </a:cxn>
                <a:cxn ang="0">
                  <a:pos x="T2" y="T3"/>
                </a:cxn>
                <a:cxn ang="0">
                  <a:pos x="T4" y="T5"/>
                </a:cxn>
                <a:cxn ang="0">
                  <a:pos x="T6" y="T7"/>
                </a:cxn>
                <a:cxn ang="0">
                  <a:pos x="T8" y="T9"/>
                </a:cxn>
              </a:cxnLst>
              <a:rect l="0" t="0" r="r" b="b"/>
              <a:pathLst>
                <a:path w="343" h="19">
                  <a:moveTo>
                    <a:pt x="0" y="10"/>
                  </a:moveTo>
                  <a:cubicBezTo>
                    <a:pt x="35" y="8"/>
                    <a:pt x="65" y="7"/>
                    <a:pt x="99" y="0"/>
                  </a:cubicBezTo>
                  <a:cubicBezTo>
                    <a:pt x="151" y="6"/>
                    <a:pt x="184" y="17"/>
                    <a:pt x="238" y="19"/>
                  </a:cubicBezTo>
                  <a:cubicBezTo>
                    <a:pt x="273" y="12"/>
                    <a:pt x="257" y="7"/>
                    <a:pt x="303" y="5"/>
                  </a:cubicBezTo>
                  <a:cubicBezTo>
                    <a:pt x="340" y="7"/>
                    <a:pt x="327" y="1"/>
                    <a:pt x="343" y="17"/>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372" name="Freeform 116">
              <a:extLst>
                <a:ext uri="{FF2B5EF4-FFF2-40B4-BE49-F238E27FC236}">
                  <a16:creationId xmlns:a16="http://schemas.microsoft.com/office/drawing/2014/main" id="{DBD2B5B2-6023-3215-37C3-8A8DAC8E1944}"/>
                </a:ext>
              </a:extLst>
            </p:cNvPr>
            <p:cNvSpPr>
              <a:spLocks/>
            </p:cNvSpPr>
            <p:nvPr/>
          </p:nvSpPr>
          <p:spPr bwMode="auto">
            <a:xfrm>
              <a:off x="3360" y="2225"/>
              <a:ext cx="343" cy="19"/>
            </a:xfrm>
            <a:custGeom>
              <a:avLst/>
              <a:gdLst>
                <a:gd name="T0" fmla="*/ 0 w 343"/>
                <a:gd name="T1" fmla="*/ 10 h 19"/>
                <a:gd name="T2" fmla="*/ 99 w 343"/>
                <a:gd name="T3" fmla="*/ 0 h 19"/>
                <a:gd name="T4" fmla="*/ 238 w 343"/>
                <a:gd name="T5" fmla="*/ 19 h 19"/>
                <a:gd name="T6" fmla="*/ 303 w 343"/>
                <a:gd name="T7" fmla="*/ 5 h 19"/>
                <a:gd name="T8" fmla="*/ 343 w 343"/>
                <a:gd name="T9" fmla="*/ 17 h 19"/>
              </a:gdLst>
              <a:ahLst/>
              <a:cxnLst>
                <a:cxn ang="0">
                  <a:pos x="T0" y="T1"/>
                </a:cxn>
                <a:cxn ang="0">
                  <a:pos x="T2" y="T3"/>
                </a:cxn>
                <a:cxn ang="0">
                  <a:pos x="T4" y="T5"/>
                </a:cxn>
                <a:cxn ang="0">
                  <a:pos x="T6" y="T7"/>
                </a:cxn>
                <a:cxn ang="0">
                  <a:pos x="T8" y="T9"/>
                </a:cxn>
              </a:cxnLst>
              <a:rect l="0" t="0" r="r" b="b"/>
              <a:pathLst>
                <a:path w="343" h="19">
                  <a:moveTo>
                    <a:pt x="0" y="10"/>
                  </a:moveTo>
                  <a:cubicBezTo>
                    <a:pt x="35" y="8"/>
                    <a:pt x="65" y="7"/>
                    <a:pt x="99" y="0"/>
                  </a:cubicBezTo>
                  <a:cubicBezTo>
                    <a:pt x="151" y="6"/>
                    <a:pt x="184" y="17"/>
                    <a:pt x="238" y="19"/>
                  </a:cubicBezTo>
                  <a:cubicBezTo>
                    <a:pt x="273" y="12"/>
                    <a:pt x="257" y="7"/>
                    <a:pt x="303" y="5"/>
                  </a:cubicBezTo>
                  <a:cubicBezTo>
                    <a:pt x="340" y="7"/>
                    <a:pt x="327" y="1"/>
                    <a:pt x="343" y="17"/>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373" name="Freeform 117">
              <a:extLst>
                <a:ext uri="{FF2B5EF4-FFF2-40B4-BE49-F238E27FC236}">
                  <a16:creationId xmlns:a16="http://schemas.microsoft.com/office/drawing/2014/main" id="{1D403C0A-D22B-9DE5-58D0-036C8C894568}"/>
                </a:ext>
              </a:extLst>
            </p:cNvPr>
            <p:cNvSpPr>
              <a:spLocks/>
            </p:cNvSpPr>
            <p:nvPr/>
          </p:nvSpPr>
          <p:spPr bwMode="auto">
            <a:xfrm>
              <a:off x="3360" y="2254"/>
              <a:ext cx="343" cy="19"/>
            </a:xfrm>
            <a:custGeom>
              <a:avLst/>
              <a:gdLst>
                <a:gd name="T0" fmla="*/ 0 w 343"/>
                <a:gd name="T1" fmla="*/ 10 h 19"/>
                <a:gd name="T2" fmla="*/ 99 w 343"/>
                <a:gd name="T3" fmla="*/ 0 h 19"/>
                <a:gd name="T4" fmla="*/ 238 w 343"/>
                <a:gd name="T5" fmla="*/ 19 h 19"/>
                <a:gd name="T6" fmla="*/ 303 w 343"/>
                <a:gd name="T7" fmla="*/ 5 h 19"/>
                <a:gd name="T8" fmla="*/ 343 w 343"/>
                <a:gd name="T9" fmla="*/ 17 h 19"/>
              </a:gdLst>
              <a:ahLst/>
              <a:cxnLst>
                <a:cxn ang="0">
                  <a:pos x="T0" y="T1"/>
                </a:cxn>
                <a:cxn ang="0">
                  <a:pos x="T2" y="T3"/>
                </a:cxn>
                <a:cxn ang="0">
                  <a:pos x="T4" y="T5"/>
                </a:cxn>
                <a:cxn ang="0">
                  <a:pos x="T6" y="T7"/>
                </a:cxn>
                <a:cxn ang="0">
                  <a:pos x="T8" y="T9"/>
                </a:cxn>
              </a:cxnLst>
              <a:rect l="0" t="0" r="r" b="b"/>
              <a:pathLst>
                <a:path w="343" h="19">
                  <a:moveTo>
                    <a:pt x="0" y="10"/>
                  </a:moveTo>
                  <a:cubicBezTo>
                    <a:pt x="35" y="8"/>
                    <a:pt x="65" y="7"/>
                    <a:pt x="99" y="0"/>
                  </a:cubicBezTo>
                  <a:cubicBezTo>
                    <a:pt x="151" y="6"/>
                    <a:pt x="184" y="17"/>
                    <a:pt x="238" y="19"/>
                  </a:cubicBezTo>
                  <a:cubicBezTo>
                    <a:pt x="273" y="12"/>
                    <a:pt x="257" y="7"/>
                    <a:pt x="303" y="5"/>
                  </a:cubicBezTo>
                  <a:cubicBezTo>
                    <a:pt x="340" y="7"/>
                    <a:pt x="327" y="1"/>
                    <a:pt x="343" y="17"/>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374" name="Freeform 118">
              <a:extLst>
                <a:ext uri="{FF2B5EF4-FFF2-40B4-BE49-F238E27FC236}">
                  <a16:creationId xmlns:a16="http://schemas.microsoft.com/office/drawing/2014/main" id="{F7FCE132-0821-3787-01AB-807AD3DF4D0B}"/>
                </a:ext>
              </a:extLst>
            </p:cNvPr>
            <p:cNvSpPr>
              <a:spLocks/>
            </p:cNvSpPr>
            <p:nvPr/>
          </p:nvSpPr>
          <p:spPr bwMode="auto">
            <a:xfrm>
              <a:off x="3360" y="2283"/>
              <a:ext cx="343" cy="19"/>
            </a:xfrm>
            <a:custGeom>
              <a:avLst/>
              <a:gdLst>
                <a:gd name="T0" fmla="*/ 0 w 343"/>
                <a:gd name="T1" fmla="*/ 10 h 19"/>
                <a:gd name="T2" fmla="*/ 99 w 343"/>
                <a:gd name="T3" fmla="*/ 0 h 19"/>
                <a:gd name="T4" fmla="*/ 238 w 343"/>
                <a:gd name="T5" fmla="*/ 19 h 19"/>
                <a:gd name="T6" fmla="*/ 303 w 343"/>
                <a:gd name="T7" fmla="*/ 5 h 19"/>
                <a:gd name="T8" fmla="*/ 343 w 343"/>
                <a:gd name="T9" fmla="*/ 17 h 19"/>
              </a:gdLst>
              <a:ahLst/>
              <a:cxnLst>
                <a:cxn ang="0">
                  <a:pos x="T0" y="T1"/>
                </a:cxn>
                <a:cxn ang="0">
                  <a:pos x="T2" y="T3"/>
                </a:cxn>
                <a:cxn ang="0">
                  <a:pos x="T4" y="T5"/>
                </a:cxn>
                <a:cxn ang="0">
                  <a:pos x="T6" y="T7"/>
                </a:cxn>
                <a:cxn ang="0">
                  <a:pos x="T8" y="T9"/>
                </a:cxn>
              </a:cxnLst>
              <a:rect l="0" t="0" r="r" b="b"/>
              <a:pathLst>
                <a:path w="343" h="19">
                  <a:moveTo>
                    <a:pt x="0" y="10"/>
                  </a:moveTo>
                  <a:cubicBezTo>
                    <a:pt x="35" y="8"/>
                    <a:pt x="65" y="7"/>
                    <a:pt x="99" y="0"/>
                  </a:cubicBezTo>
                  <a:cubicBezTo>
                    <a:pt x="151" y="6"/>
                    <a:pt x="184" y="17"/>
                    <a:pt x="238" y="19"/>
                  </a:cubicBezTo>
                  <a:cubicBezTo>
                    <a:pt x="273" y="12"/>
                    <a:pt x="257" y="7"/>
                    <a:pt x="303" y="5"/>
                  </a:cubicBezTo>
                  <a:cubicBezTo>
                    <a:pt x="340" y="7"/>
                    <a:pt x="327" y="1"/>
                    <a:pt x="343" y="17"/>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375" name="Freeform 119">
              <a:extLst>
                <a:ext uri="{FF2B5EF4-FFF2-40B4-BE49-F238E27FC236}">
                  <a16:creationId xmlns:a16="http://schemas.microsoft.com/office/drawing/2014/main" id="{EE96E80E-A63D-4A4F-817F-1AEC2F1B618E}"/>
                </a:ext>
              </a:extLst>
            </p:cNvPr>
            <p:cNvSpPr>
              <a:spLocks/>
            </p:cNvSpPr>
            <p:nvPr/>
          </p:nvSpPr>
          <p:spPr bwMode="auto">
            <a:xfrm>
              <a:off x="3360" y="2312"/>
              <a:ext cx="343" cy="19"/>
            </a:xfrm>
            <a:custGeom>
              <a:avLst/>
              <a:gdLst>
                <a:gd name="T0" fmla="*/ 0 w 343"/>
                <a:gd name="T1" fmla="*/ 10 h 19"/>
                <a:gd name="T2" fmla="*/ 99 w 343"/>
                <a:gd name="T3" fmla="*/ 0 h 19"/>
                <a:gd name="T4" fmla="*/ 238 w 343"/>
                <a:gd name="T5" fmla="*/ 19 h 19"/>
                <a:gd name="T6" fmla="*/ 303 w 343"/>
                <a:gd name="T7" fmla="*/ 5 h 19"/>
                <a:gd name="T8" fmla="*/ 343 w 343"/>
                <a:gd name="T9" fmla="*/ 17 h 19"/>
              </a:gdLst>
              <a:ahLst/>
              <a:cxnLst>
                <a:cxn ang="0">
                  <a:pos x="T0" y="T1"/>
                </a:cxn>
                <a:cxn ang="0">
                  <a:pos x="T2" y="T3"/>
                </a:cxn>
                <a:cxn ang="0">
                  <a:pos x="T4" y="T5"/>
                </a:cxn>
                <a:cxn ang="0">
                  <a:pos x="T6" y="T7"/>
                </a:cxn>
                <a:cxn ang="0">
                  <a:pos x="T8" y="T9"/>
                </a:cxn>
              </a:cxnLst>
              <a:rect l="0" t="0" r="r" b="b"/>
              <a:pathLst>
                <a:path w="343" h="19">
                  <a:moveTo>
                    <a:pt x="0" y="10"/>
                  </a:moveTo>
                  <a:cubicBezTo>
                    <a:pt x="35" y="8"/>
                    <a:pt x="65" y="7"/>
                    <a:pt x="99" y="0"/>
                  </a:cubicBezTo>
                  <a:cubicBezTo>
                    <a:pt x="151" y="6"/>
                    <a:pt x="184" y="17"/>
                    <a:pt x="238" y="19"/>
                  </a:cubicBezTo>
                  <a:cubicBezTo>
                    <a:pt x="273" y="12"/>
                    <a:pt x="257" y="7"/>
                    <a:pt x="303" y="5"/>
                  </a:cubicBezTo>
                  <a:cubicBezTo>
                    <a:pt x="340" y="7"/>
                    <a:pt x="327" y="1"/>
                    <a:pt x="343" y="17"/>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376" name="Freeform 120">
              <a:extLst>
                <a:ext uri="{FF2B5EF4-FFF2-40B4-BE49-F238E27FC236}">
                  <a16:creationId xmlns:a16="http://schemas.microsoft.com/office/drawing/2014/main" id="{03B92F22-F491-52C2-E292-9E117CF245D4}"/>
                </a:ext>
              </a:extLst>
            </p:cNvPr>
            <p:cNvSpPr>
              <a:spLocks/>
            </p:cNvSpPr>
            <p:nvPr/>
          </p:nvSpPr>
          <p:spPr bwMode="auto">
            <a:xfrm>
              <a:off x="3360" y="2341"/>
              <a:ext cx="343" cy="19"/>
            </a:xfrm>
            <a:custGeom>
              <a:avLst/>
              <a:gdLst>
                <a:gd name="T0" fmla="*/ 0 w 343"/>
                <a:gd name="T1" fmla="*/ 10 h 19"/>
                <a:gd name="T2" fmla="*/ 99 w 343"/>
                <a:gd name="T3" fmla="*/ 0 h 19"/>
                <a:gd name="T4" fmla="*/ 238 w 343"/>
                <a:gd name="T5" fmla="*/ 19 h 19"/>
                <a:gd name="T6" fmla="*/ 303 w 343"/>
                <a:gd name="T7" fmla="*/ 5 h 19"/>
                <a:gd name="T8" fmla="*/ 343 w 343"/>
                <a:gd name="T9" fmla="*/ 17 h 19"/>
              </a:gdLst>
              <a:ahLst/>
              <a:cxnLst>
                <a:cxn ang="0">
                  <a:pos x="T0" y="T1"/>
                </a:cxn>
                <a:cxn ang="0">
                  <a:pos x="T2" y="T3"/>
                </a:cxn>
                <a:cxn ang="0">
                  <a:pos x="T4" y="T5"/>
                </a:cxn>
                <a:cxn ang="0">
                  <a:pos x="T6" y="T7"/>
                </a:cxn>
                <a:cxn ang="0">
                  <a:pos x="T8" y="T9"/>
                </a:cxn>
              </a:cxnLst>
              <a:rect l="0" t="0" r="r" b="b"/>
              <a:pathLst>
                <a:path w="343" h="19">
                  <a:moveTo>
                    <a:pt x="0" y="10"/>
                  </a:moveTo>
                  <a:cubicBezTo>
                    <a:pt x="35" y="8"/>
                    <a:pt x="65" y="7"/>
                    <a:pt x="99" y="0"/>
                  </a:cubicBezTo>
                  <a:cubicBezTo>
                    <a:pt x="151" y="6"/>
                    <a:pt x="184" y="17"/>
                    <a:pt x="238" y="19"/>
                  </a:cubicBezTo>
                  <a:cubicBezTo>
                    <a:pt x="273" y="12"/>
                    <a:pt x="257" y="7"/>
                    <a:pt x="303" y="5"/>
                  </a:cubicBezTo>
                  <a:cubicBezTo>
                    <a:pt x="340" y="7"/>
                    <a:pt x="327" y="1"/>
                    <a:pt x="343" y="17"/>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377" name="Freeform 121">
              <a:extLst>
                <a:ext uri="{FF2B5EF4-FFF2-40B4-BE49-F238E27FC236}">
                  <a16:creationId xmlns:a16="http://schemas.microsoft.com/office/drawing/2014/main" id="{ABCC8968-4473-5603-AA60-A9655ED5D32A}"/>
                </a:ext>
              </a:extLst>
            </p:cNvPr>
            <p:cNvSpPr>
              <a:spLocks/>
            </p:cNvSpPr>
            <p:nvPr/>
          </p:nvSpPr>
          <p:spPr bwMode="auto">
            <a:xfrm>
              <a:off x="3360" y="2370"/>
              <a:ext cx="343" cy="19"/>
            </a:xfrm>
            <a:custGeom>
              <a:avLst/>
              <a:gdLst>
                <a:gd name="T0" fmla="*/ 0 w 343"/>
                <a:gd name="T1" fmla="*/ 10 h 19"/>
                <a:gd name="T2" fmla="*/ 99 w 343"/>
                <a:gd name="T3" fmla="*/ 0 h 19"/>
                <a:gd name="T4" fmla="*/ 238 w 343"/>
                <a:gd name="T5" fmla="*/ 19 h 19"/>
                <a:gd name="T6" fmla="*/ 303 w 343"/>
                <a:gd name="T7" fmla="*/ 5 h 19"/>
                <a:gd name="T8" fmla="*/ 343 w 343"/>
                <a:gd name="T9" fmla="*/ 17 h 19"/>
              </a:gdLst>
              <a:ahLst/>
              <a:cxnLst>
                <a:cxn ang="0">
                  <a:pos x="T0" y="T1"/>
                </a:cxn>
                <a:cxn ang="0">
                  <a:pos x="T2" y="T3"/>
                </a:cxn>
                <a:cxn ang="0">
                  <a:pos x="T4" y="T5"/>
                </a:cxn>
                <a:cxn ang="0">
                  <a:pos x="T6" y="T7"/>
                </a:cxn>
                <a:cxn ang="0">
                  <a:pos x="T8" y="T9"/>
                </a:cxn>
              </a:cxnLst>
              <a:rect l="0" t="0" r="r" b="b"/>
              <a:pathLst>
                <a:path w="343" h="19">
                  <a:moveTo>
                    <a:pt x="0" y="10"/>
                  </a:moveTo>
                  <a:cubicBezTo>
                    <a:pt x="35" y="8"/>
                    <a:pt x="65" y="7"/>
                    <a:pt x="99" y="0"/>
                  </a:cubicBezTo>
                  <a:cubicBezTo>
                    <a:pt x="151" y="6"/>
                    <a:pt x="184" y="17"/>
                    <a:pt x="238" y="19"/>
                  </a:cubicBezTo>
                  <a:cubicBezTo>
                    <a:pt x="273" y="12"/>
                    <a:pt x="257" y="7"/>
                    <a:pt x="303" y="5"/>
                  </a:cubicBezTo>
                  <a:cubicBezTo>
                    <a:pt x="340" y="7"/>
                    <a:pt x="327" y="1"/>
                    <a:pt x="343" y="17"/>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378" name="Freeform 122">
              <a:extLst>
                <a:ext uri="{FF2B5EF4-FFF2-40B4-BE49-F238E27FC236}">
                  <a16:creationId xmlns:a16="http://schemas.microsoft.com/office/drawing/2014/main" id="{E9F5C992-9F00-5191-447A-C16DC62FF7AA}"/>
                </a:ext>
              </a:extLst>
            </p:cNvPr>
            <p:cNvSpPr>
              <a:spLocks/>
            </p:cNvSpPr>
            <p:nvPr/>
          </p:nvSpPr>
          <p:spPr bwMode="auto">
            <a:xfrm>
              <a:off x="3360" y="2400"/>
              <a:ext cx="343" cy="19"/>
            </a:xfrm>
            <a:custGeom>
              <a:avLst/>
              <a:gdLst>
                <a:gd name="T0" fmla="*/ 0 w 343"/>
                <a:gd name="T1" fmla="*/ 10 h 19"/>
                <a:gd name="T2" fmla="*/ 99 w 343"/>
                <a:gd name="T3" fmla="*/ 0 h 19"/>
                <a:gd name="T4" fmla="*/ 238 w 343"/>
                <a:gd name="T5" fmla="*/ 19 h 19"/>
                <a:gd name="T6" fmla="*/ 303 w 343"/>
                <a:gd name="T7" fmla="*/ 5 h 19"/>
                <a:gd name="T8" fmla="*/ 343 w 343"/>
                <a:gd name="T9" fmla="*/ 17 h 19"/>
              </a:gdLst>
              <a:ahLst/>
              <a:cxnLst>
                <a:cxn ang="0">
                  <a:pos x="T0" y="T1"/>
                </a:cxn>
                <a:cxn ang="0">
                  <a:pos x="T2" y="T3"/>
                </a:cxn>
                <a:cxn ang="0">
                  <a:pos x="T4" y="T5"/>
                </a:cxn>
                <a:cxn ang="0">
                  <a:pos x="T6" y="T7"/>
                </a:cxn>
                <a:cxn ang="0">
                  <a:pos x="T8" y="T9"/>
                </a:cxn>
              </a:cxnLst>
              <a:rect l="0" t="0" r="r" b="b"/>
              <a:pathLst>
                <a:path w="343" h="19">
                  <a:moveTo>
                    <a:pt x="0" y="10"/>
                  </a:moveTo>
                  <a:cubicBezTo>
                    <a:pt x="35" y="8"/>
                    <a:pt x="65" y="7"/>
                    <a:pt x="99" y="0"/>
                  </a:cubicBezTo>
                  <a:cubicBezTo>
                    <a:pt x="151" y="6"/>
                    <a:pt x="184" y="17"/>
                    <a:pt x="238" y="19"/>
                  </a:cubicBezTo>
                  <a:cubicBezTo>
                    <a:pt x="273" y="12"/>
                    <a:pt x="257" y="7"/>
                    <a:pt x="303" y="5"/>
                  </a:cubicBezTo>
                  <a:cubicBezTo>
                    <a:pt x="340" y="7"/>
                    <a:pt x="327" y="1"/>
                    <a:pt x="343" y="17"/>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sp>
        <p:nvSpPr>
          <p:cNvPr id="608379" name="Freeform 123">
            <a:extLst>
              <a:ext uri="{FF2B5EF4-FFF2-40B4-BE49-F238E27FC236}">
                <a16:creationId xmlns:a16="http://schemas.microsoft.com/office/drawing/2014/main" id="{61F1F60B-85CE-73A0-FAED-9E15BF061FA1}"/>
              </a:ext>
            </a:extLst>
          </p:cNvPr>
          <p:cNvSpPr>
            <a:spLocks/>
          </p:cNvSpPr>
          <p:nvPr/>
        </p:nvSpPr>
        <p:spPr bwMode="auto">
          <a:xfrm>
            <a:off x="7261225" y="3333750"/>
            <a:ext cx="536575" cy="30163"/>
          </a:xfrm>
          <a:custGeom>
            <a:avLst/>
            <a:gdLst>
              <a:gd name="T0" fmla="*/ 0 w 343"/>
              <a:gd name="T1" fmla="*/ 10 h 19"/>
              <a:gd name="T2" fmla="*/ 99 w 343"/>
              <a:gd name="T3" fmla="*/ 0 h 19"/>
              <a:gd name="T4" fmla="*/ 238 w 343"/>
              <a:gd name="T5" fmla="*/ 19 h 19"/>
              <a:gd name="T6" fmla="*/ 303 w 343"/>
              <a:gd name="T7" fmla="*/ 5 h 19"/>
              <a:gd name="T8" fmla="*/ 343 w 343"/>
              <a:gd name="T9" fmla="*/ 17 h 19"/>
            </a:gdLst>
            <a:ahLst/>
            <a:cxnLst>
              <a:cxn ang="0">
                <a:pos x="T0" y="T1"/>
              </a:cxn>
              <a:cxn ang="0">
                <a:pos x="T2" y="T3"/>
              </a:cxn>
              <a:cxn ang="0">
                <a:pos x="T4" y="T5"/>
              </a:cxn>
              <a:cxn ang="0">
                <a:pos x="T6" y="T7"/>
              </a:cxn>
              <a:cxn ang="0">
                <a:pos x="T8" y="T9"/>
              </a:cxn>
            </a:cxnLst>
            <a:rect l="0" t="0" r="r" b="b"/>
            <a:pathLst>
              <a:path w="343" h="19">
                <a:moveTo>
                  <a:pt x="0" y="10"/>
                </a:moveTo>
                <a:cubicBezTo>
                  <a:pt x="35" y="8"/>
                  <a:pt x="65" y="7"/>
                  <a:pt x="99" y="0"/>
                </a:cubicBezTo>
                <a:cubicBezTo>
                  <a:pt x="151" y="6"/>
                  <a:pt x="184" y="17"/>
                  <a:pt x="238" y="19"/>
                </a:cubicBezTo>
                <a:cubicBezTo>
                  <a:pt x="273" y="12"/>
                  <a:pt x="257" y="7"/>
                  <a:pt x="303" y="5"/>
                </a:cubicBezTo>
                <a:cubicBezTo>
                  <a:pt x="340" y="7"/>
                  <a:pt x="327" y="1"/>
                  <a:pt x="343" y="17"/>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380" name="Freeform 124">
            <a:extLst>
              <a:ext uri="{FF2B5EF4-FFF2-40B4-BE49-F238E27FC236}">
                <a16:creationId xmlns:a16="http://schemas.microsoft.com/office/drawing/2014/main" id="{5D227C45-A00E-B2C1-34CB-0C4843FA7658}"/>
              </a:ext>
            </a:extLst>
          </p:cNvPr>
          <p:cNvSpPr>
            <a:spLocks/>
          </p:cNvSpPr>
          <p:nvPr/>
        </p:nvSpPr>
        <p:spPr bwMode="auto">
          <a:xfrm>
            <a:off x="7267575" y="3379788"/>
            <a:ext cx="536575" cy="30162"/>
          </a:xfrm>
          <a:custGeom>
            <a:avLst/>
            <a:gdLst>
              <a:gd name="T0" fmla="*/ 0 w 343"/>
              <a:gd name="T1" fmla="*/ 10 h 19"/>
              <a:gd name="T2" fmla="*/ 99 w 343"/>
              <a:gd name="T3" fmla="*/ 0 h 19"/>
              <a:gd name="T4" fmla="*/ 238 w 343"/>
              <a:gd name="T5" fmla="*/ 19 h 19"/>
              <a:gd name="T6" fmla="*/ 303 w 343"/>
              <a:gd name="T7" fmla="*/ 5 h 19"/>
              <a:gd name="T8" fmla="*/ 343 w 343"/>
              <a:gd name="T9" fmla="*/ 17 h 19"/>
            </a:gdLst>
            <a:ahLst/>
            <a:cxnLst>
              <a:cxn ang="0">
                <a:pos x="T0" y="T1"/>
              </a:cxn>
              <a:cxn ang="0">
                <a:pos x="T2" y="T3"/>
              </a:cxn>
              <a:cxn ang="0">
                <a:pos x="T4" y="T5"/>
              </a:cxn>
              <a:cxn ang="0">
                <a:pos x="T6" y="T7"/>
              </a:cxn>
              <a:cxn ang="0">
                <a:pos x="T8" y="T9"/>
              </a:cxn>
            </a:cxnLst>
            <a:rect l="0" t="0" r="r" b="b"/>
            <a:pathLst>
              <a:path w="343" h="19">
                <a:moveTo>
                  <a:pt x="0" y="10"/>
                </a:moveTo>
                <a:cubicBezTo>
                  <a:pt x="35" y="8"/>
                  <a:pt x="65" y="7"/>
                  <a:pt x="99" y="0"/>
                </a:cubicBezTo>
                <a:cubicBezTo>
                  <a:pt x="151" y="6"/>
                  <a:pt x="184" y="17"/>
                  <a:pt x="238" y="19"/>
                </a:cubicBezTo>
                <a:cubicBezTo>
                  <a:pt x="273" y="12"/>
                  <a:pt x="257" y="7"/>
                  <a:pt x="303" y="5"/>
                </a:cubicBezTo>
                <a:cubicBezTo>
                  <a:pt x="340" y="7"/>
                  <a:pt x="327" y="1"/>
                  <a:pt x="343" y="17"/>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381" name="Freeform 125">
            <a:extLst>
              <a:ext uri="{FF2B5EF4-FFF2-40B4-BE49-F238E27FC236}">
                <a16:creationId xmlns:a16="http://schemas.microsoft.com/office/drawing/2014/main" id="{C1371F75-F10F-C73A-8193-62AB45512044}"/>
              </a:ext>
            </a:extLst>
          </p:cNvPr>
          <p:cNvSpPr>
            <a:spLocks/>
          </p:cNvSpPr>
          <p:nvPr/>
        </p:nvSpPr>
        <p:spPr bwMode="auto">
          <a:xfrm>
            <a:off x="7267575" y="3425825"/>
            <a:ext cx="536575" cy="30163"/>
          </a:xfrm>
          <a:custGeom>
            <a:avLst/>
            <a:gdLst>
              <a:gd name="T0" fmla="*/ 0 w 343"/>
              <a:gd name="T1" fmla="*/ 10 h 19"/>
              <a:gd name="T2" fmla="*/ 99 w 343"/>
              <a:gd name="T3" fmla="*/ 0 h 19"/>
              <a:gd name="T4" fmla="*/ 238 w 343"/>
              <a:gd name="T5" fmla="*/ 19 h 19"/>
              <a:gd name="T6" fmla="*/ 303 w 343"/>
              <a:gd name="T7" fmla="*/ 5 h 19"/>
              <a:gd name="T8" fmla="*/ 343 w 343"/>
              <a:gd name="T9" fmla="*/ 17 h 19"/>
            </a:gdLst>
            <a:ahLst/>
            <a:cxnLst>
              <a:cxn ang="0">
                <a:pos x="T0" y="T1"/>
              </a:cxn>
              <a:cxn ang="0">
                <a:pos x="T2" y="T3"/>
              </a:cxn>
              <a:cxn ang="0">
                <a:pos x="T4" y="T5"/>
              </a:cxn>
              <a:cxn ang="0">
                <a:pos x="T6" y="T7"/>
              </a:cxn>
              <a:cxn ang="0">
                <a:pos x="T8" y="T9"/>
              </a:cxn>
            </a:cxnLst>
            <a:rect l="0" t="0" r="r" b="b"/>
            <a:pathLst>
              <a:path w="343" h="19">
                <a:moveTo>
                  <a:pt x="0" y="10"/>
                </a:moveTo>
                <a:cubicBezTo>
                  <a:pt x="35" y="8"/>
                  <a:pt x="65" y="7"/>
                  <a:pt x="99" y="0"/>
                </a:cubicBezTo>
                <a:cubicBezTo>
                  <a:pt x="151" y="6"/>
                  <a:pt x="184" y="17"/>
                  <a:pt x="238" y="19"/>
                </a:cubicBezTo>
                <a:cubicBezTo>
                  <a:pt x="273" y="12"/>
                  <a:pt x="257" y="7"/>
                  <a:pt x="303" y="5"/>
                </a:cubicBezTo>
                <a:cubicBezTo>
                  <a:pt x="340" y="7"/>
                  <a:pt x="327" y="1"/>
                  <a:pt x="343" y="17"/>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382" name="Freeform 126">
            <a:extLst>
              <a:ext uri="{FF2B5EF4-FFF2-40B4-BE49-F238E27FC236}">
                <a16:creationId xmlns:a16="http://schemas.microsoft.com/office/drawing/2014/main" id="{3E3F40CB-14D3-F2E2-D666-D4E4705858ED}"/>
              </a:ext>
            </a:extLst>
          </p:cNvPr>
          <p:cNvSpPr>
            <a:spLocks/>
          </p:cNvSpPr>
          <p:nvPr/>
        </p:nvSpPr>
        <p:spPr bwMode="auto">
          <a:xfrm>
            <a:off x="7267575" y="3471863"/>
            <a:ext cx="536575" cy="30162"/>
          </a:xfrm>
          <a:custGeom>
            <a:avLst/>
            <a:gdLst>
              <a:gd name="T0" fmla="*/ 0 w 343"/>
              <a:gd name="T1" fmla="*/ 10 h 19"/>
              <a:gd name="T2" fmla="*/ 99 w 343"/>
              <a:gd name="T3" fmla="*/ 0 h 19"/>
              <a:gd name="T4" fmla="*/ 238 w 343"/>
              <a:gd name="T5" fmla="*/ 19 h 19"/>
              <a:gd name="T6" fmla="*/ 303 w 343"/>
              <a:gd name="T7" fmla="*/ 5 h 19"/>
              <a:gd name="T8" fmla="*/ 343 w 343"/>
              <a:gd name="T9" fmla="*/ 17 h 19"/>
            </a:gdLst>
            <a:ahLst/>
            <a:cxnLst>
              <a:cxn ang="0">
                <a:pos x="T0" y="T1"/>
              </a:cxn>
              <a:cxn ang="0">
                <a:pos x="T2" y="T3"/>
              </a:cxn>
              <a:cxn ang="0">
                <a:pos x="T4" y="T5"/>
              </a:cxn>
              <a:cxn ang="0">
                <a:pos x="T6" y="T7"/>
              </a:cxn>
              <a:cxn ang="0">
                <a:pos x="T8" y="T9"/>
              </a:cxn>
            </a:cxnLst>
            <a:rect l="0" t="0" r="r" b="b"/>
            <a:pathLst>
              <a:path w="343" h="19">
                <a:moveTo>
                  <a:pt x="0" y="10"/>
                </a:moveTo>
                <a:cubicBezTo>
                  <a:pt x="35" y="8"/>
                  <a:pt x="65" y="7"/>
                  <a:pt x="99" y="0"/>
                </a:cubicBezTo>
                <a:cubicBezTo>
                  <a:pt x="151" y="6"/>
                  <a:pt x="184" y="17"/>
                  <a:pt x="238" y="19"/>
                </a:cubicBezTo>
                <a:cubicBezTo>
                  <a:pt x="273" y="12"/>
                  <a:pt x="257" y="7"/>
                  <a:pt x="303" y="5"/>
                </a:cubicBezTo>
                <a:cubicBezTo>
                  <a:pt x="340" y="7"/>
                  <a:pt x="327" y="1"/>
                  <a:pt x="343" y="17"/>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383" name="Freeform 127">
            <a:extLst>
              <a:ext uri="{FF2B5EF4-FFF2-40B4-BE49-F238E27FC236}">
                <a16:creationId xmlns:a16="http://schemas.microsoft.com/office/drawing/2014/main" id="{F6CC391D-5965-7F97-0CB8-E96AD472B94C}"/>
              </a:ext>
            </a:extLst>
          </p:cNvPr>
          <p:cNvSpPr>
            <a:spLocks/>
          </p:cNvSpPr>
          <p:nvPr/>
        </p:nvSpPr>
        <p:spPr bwMode="auto">
          <a:xfrm>
            <a:off x="7267575" y="3517900"/>
            <a:ext cx="536575" cy="30163"/>
          </a:xfrm>
          <a:custGeom>
            <a:avLst/>
            <a:gdLst>
              <a:gd name="T0" fmla="*/ 0 w 343"/>
              <a:gd name="T1" fmla="*/ 10 h 19"/>
              <a:gd name="T2" fmla="*/ 99 w 343"/>
              <a:gd name="T3" fmla="*/ 0 h 19"/>
              <a:gd name="T4" fmla="*/ 238 w 343"/>
              <a:gd name="T5" fmla="*/ 19 h 19"/>
              <a:gd name="T6" fmla="*/ 303 w 343"/>
              <a:gd name="T7" fmla="*/ 5 h 19"/>
              <a:gd name="T8" fmla="*/ 343 w 343"/>
              <a:gd name="T9" fmla="*/ 17 h 19"/>
            </a:gdLst>
            <a:ahLst/>
            <a:cxnLst>
              <a:cxn ang="0">
                <a:pos x="T0" y="T1"/>
              </a:cxn>
              <a:cxn ang="0">
                <a:pos x="T2" y="T3"/>
              </a:cxn>
              <a:cxn ang="0">
                <a:pos x="T4" y="T5"/>
              </a:cxn>
              <a:cxn ang="0">
                <a:pos x="T6" y="T7"/>
              </a:cxn>
              <a:cxn ang="0">
                <a:pos x="T8" y="T9"/>
              </a:cxn>
            </a:cxnLst>
            <a:rect l="0" t="0" r="r" b="b"/>
            <a:pathLst>
              <a:path w="343" h="19">
                <a:moveTo>
                  <a:pt x="0" y="10"/>
                </a:moveTo>
                <a:cubicBezTo>
                  <a:pt x="35" y="8"/>
                  <a:pt x="65" y="7"/>
                  <a:pt x="99" y="0"/>
                </a:cubicBezTo>
                <a:cubicBezTo>
                  <a:pt x="151" y="6"/>
                  <a:pt x="184" y="17"/>
                  <a:pt x="238" y="19"/>
                </a:cubicBezTo>
                <a:cubicBezTo>
                  <a:pt x="273" y="12"/>
                  <a:pt x="257" y="7"/>
                  <a:pt x="303" y="5"/>
                </a:cubicBezTo>
                <a:cubicBezTo>
                  <a:pt x="340" y="7"/>
                  <a:pt x="327" y="1"/>
                  <a:pt x="343" y="17"/>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384" name="Freeform 128">
            <a:extLst>
              <a:ext uri="{FF2B5EF4-FFF2-40B4-BE49-F238E27FC236}">
                <a16:creationId xmlns:a16="http://schemas.microsoft.com/office/drawing/2014/main" id="{EA7A379C-0B04-25A6-881B-9BE264DAF009}"/>
              </a:ext>
            </a:extLst>
          </p:cNvPr>
          <p:cNvSpPr>
            <a:spLocks/>
          </p:cNvSpPr>
          <p:nvPr/>
        </p:nvSpPr>
        <p:spPr bwMode="auto">
          <a:xfrm>
            <a:off x="7267575" y="3563938"/>
            <a:ext cx="536575" cy="30162"/>
          </a:xfrm>
          <a:custGeom>
            <a:avLst/>
            <a:gdLst>
              <a:gd name="T0" fmla="*/ 0 w 343"/>
              <a:gd name="T1" fmla="*/ 10 h 19"/>
              <a:gd name="T2" fmla="*/ 99 w 343"/>
              <a:gd name="T3" fmla="*/ 0 h 19"/>
              <a:gd name="T4" fmla="*/ 238 w 343"/>
              <a:gd name="T5" fmla="*/ 19 h 19"/>
              <a:gd name="T6" fmla="*/ 303 w 343"/>
              <a:gd name="T7" fmla="*/ 5 h 19"/>
              <a:gd name="T8" fmla="*/ 343 w 343"/>
              <a:gd name="T9" fmla="*/ 17 h 19"/>
            </a:gdLst>
            <a:ahLst/>
            <a:cxnLst>
              <a:cxn ang="0">
                <a:pos x="T0" y="T1"/>
              </a:cxn>
              <a:cxn ang="0">
                <a:pos x="T2" y="T3"/>
              </a:cxn>
              <a:cxn ang="0">
                <a:pos x="T4" y="T5"/>
              </a:cxn>
              <a:cxn ang="0">
                <a:pos x="T6" y="T7"/>
              </a:cxn>
              <a:cxn ang="0">
                <a:pos x="T8" y="T9"/>
              </a:cxn>
            </a:cxnLst>
            <a:rect l="0" t="0" r="r" b="b"/>
            <a:pathLst>
              <a:path w="343" h="19">
                <a:moveTo>
                  <a:pt x="0" y="10"/>
                </a:moveTo>
                <a:cubicBezTo>
                  <a:pt x="35" y="8"/>
                  <a:pt x="65" y="7"/>
                  <a:pt x="99" y="0"/>
                </a:cubicBezTo>
                <a:cubicBezTo>
                  <a:pt x="151" y="6"/>
                  <a:pt x="184" y="17"/>
                  <a:pt x="238" y="19"/>
                </a:cubicBezTo>
                <a:cubicBezTo>
                  <a:pt x="273" y="12"/>
                  <a:pt x="257" y="7"/>
                  <a:pt x="303" y="5"/>
                </a:cubicBezTo>
                <a:cubicBezTo>
                  <a:pt x="340" y="7"/>
                  <a:pt x="327" y="1"/>
                  <a:pt x="343" y="17"/>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nvGrpSpPr>
          <p:cNvPr id="608385" name="Group 129">
            <a:extLst>
              <a:ext uri="{FF2B5EF4-FFF2-40B4-BE49-F238E27FC236}">
                <a16:creationId xmlns:a16="http://schemas.microsoft.com/office/drawing/2014/main" id="{9BFF8EEF-7F48-412E-ED65-16C60D9D12D7}"/>
              </a:ext>
            </a:extLst>
          </p:cNvPr>
          <p:cNvGrpSpPr>
            <a:grpSpLocks/>
          </p:cNvGrpSpPr>
          <p:nvPr/>
        </p:nvGrpSpPr>
        <p:grpSpPr bwMode="auto">
          <a:xfrm>
            <a:off x="4727575" y="5638800"/>
            <a:ext cx="676275" cy="685800"/>
            <a:chOff x="3312" y="2016"/>
            <a:chExt cx="432" cy="432"/>
          </a:xfrm>
        </p:grpSpPr>
        <p:sp>
          <p:nvSpPr>
            <p:cNvPr id="608386" name="Rectangle 130">
              <a:extLst>
                <a:ext uri="{FF2B5EF4-FFF2-40B4-BE49-F238E27FC236}">
                  <a16:creationId xmlns:a16="http://schemas.microsoft.com/office/drawing/2014/main" id="{A5B00774-3136-85B5-2E0D-2D807000247C}"/>
                </a:ext>
              </a:extLst>
            </p:cNvPr>
            <p:cNvSpPr>
              <a:spLocks noChangeArrowheads="1"/>
            </p:cNvSpPr>
            <p:nvPr/>
          </p:nvSpPr>
          <p:spPr bwMode="auto">
            <a:xfrm>
              <a:off x="3312" y="2016"/>
              <a:ext cx="432" cy="432"/>
            </a:xfrm>
            <a:prstGeom prst="rect">
              <a:avLst/>
            </a:prstGeom>
            <a:solidFill>
              <a:schemeClr val="bg1"/>
            </a:solidFill>
            <a:ln w="1905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900"/>
                <a:t>BOM</a:t>
              </a:r>
            </a:p>
            <a:p>
              <a:pPr algn="ctr" eaLnBrk="1" hangingPunct="1"/>
              <a:endParaRPr lang="en-US" altLang="en-US" sz="900"/>
            </a:p>
            <a:p>
              <a:pPr algn="ctr" eaLnBrk="1" hangingPunct="1"/>
              <a:endParaRPr lang="en-US" altLang="en-US" sz="900"/>
            </a:p>
            <a:p>
              <a:pPr algn="ctr" eaLnBrk="1" hangingPunct="1"/>
              <a:endParaRPr lang="en-US" altLang="en-US" sz="900"/>
            </a:p>
          </p:txBody>
        </p:sp>
        <p:sp>
          <p:nvSpPr>
            <p:cNvPr id="608387" name="Freeform 131">
              <a:extLst>
                <a:ext uri="{FF2B5EF4-FFF2-40B4-BE49-F238E27FC236}">
                  <a16:creationId xmlns:a16="http://schemas.microsoft.com/office/drawing/2014/main" id="{5EFAE620-8FF6-D421-DBD5-79CF90EC5683}"/>
                </a:ext>
              </a:extLst>
            </p:cNvPr>
            <p:cNvSpPr>
              <a:spLocks/>
            </p:cNvSpPr>
            <p:nvPr/>
          </p:nvSpPr>
          <p:spPr bwMode="auto">
            <a:xfrm>
              <a:off x="3355" y="2167"/>
              <a:ext cx="343" cy="19"/>
            </a:xfrm>
            <a:custGeom>
              <a:avLst/>
              <a:gdLst>
                <a:gd name="T0" fmla="*/ 0 w 343"/>
                <a:gd name="T1" fmla="*/ 10 h 19"/>
                <a:gd name="T2" fmla="*/ 99 w 343"/>
                <a:gd name="T3" fmla="*/ 0 h 19"/>
                <a:gd name="T4" fmla="*/ 238 w 343"/>
                <a:gd name="T5" fmla="*/ 19 h 19"/>
                <a:gd name="T6" fmla="*/ 303 w 343"/>
                <a:gd name="T7" fmla="*/ 5 h 19"/>
                <a:gd name="T8" fmla="*/ 343 w 343"/>
                <a:gd name="T9" fmla="*/ 17 h 19"/>
              </a:gdLst>
              <a:ahLst/>
              <a:cxnLst>
                <a:cxn ang="0">
                  <a:pos x="T0" y="T1"/>
                </a:cxn>
                <a:cxn ang="0">
                  <a:pos x="T2" y="T3"/>
                </a:cxn>
                <a:cxn ang="0">
                  <a:pos x="T4" y="T5"/>
                </a:cxn>
                <a:cxn ang="0">
                  <a:pos x="T6" y="T7"/>
                </a:cxn>
                <a:cxn ang="0">
                  <a:pos x="T8" y="T9"/>
                </a:cxn>
              </a:cxnLst>
              <a:rect l="0" t="0" r="r" b="b"/>
              <a:pathLst>
                <a:path w="343" h="19">
                  <a:moveTo>
                    <a:pt x="0" y="10"/>
                  </a:moveTo>
                  <a:cubicBezTo>
                    <a:pt x="35" y="8"/>
                    <a:pt x="65" y="7"/>
                    <a:pt x="99" y="0"/>
                  </a:cubicBezTo>
                  <a:cubicBezTo>
                    <a:pt x="151" y="6"/>
                    <a:pt x="184" y="17"/>
                    <a:pt x="238" y="19"/>
                  </a:cubicBezTo>
                  <a:cubicBezTo>
                    <a:pt x="273" y="12"/>
                    <a:pt x="257" y="7"/>
                    <a:pt x="303" y="5"/>
                  </a:cubicBezTo>
                  <a:cubicBezTo>
                    <a:pt x="340" y="7"/>
                    <a:pt x="327" y="1"/>
                    <a:pt x="343" y="17"/>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388" name="Freeform 132">
              <a:extLst>
                <a:ext uri="{FF2B5EF4-FFF2-40B4-BE49-F238E27FC236}">
                  <a16:creationId xmlns:a16="http://schemas.microsoft.com/office/drawing/2014/main" id="{BB27C864-BA73-334F-8211-482C372E5EB5}"/>
                </a:ext>
              </a:extLst>
            </p:cNvPr>
            <p:cNvSpPr>
              <a:spLocks/>
            </p:cNvSpPr>
            <p:nvPr/>
          </p:nvSpPr>
          <p:spPr bwMode="auto">
            <a:xfrm>
              <a:off x="3360" y="2196"/>
              <a:ext cx="343" cy="19"/>
            </a:xfrm>
            <a:custGeom>
              <a:avLst/>
              <a:gdLst>
                <a:gd name="T0" fmla="*/ 0 w 343"/>
                <a:gd name="T1" fmla="*/ 10 h 19"/>
                <a:gd name="T2" fmla="*/ 99 w 343"/>
                <a:gd name="T3" fmla="*/ 0 h 19"/>
                <a:gd name="T4" fmla="*/ 238 w 343"/>
                <a:gd name="T5" fmla="*/ 19 h 19"/>
                <a:gd name="T6" fmla="*/ 303 w 343"/>
                <a:gd name="T7" fmla="*/ 5 h 19"/>
                <a:gd name="T8" fmla="*/ 343 w 343"/>
                <a:gd name="T9" fmla="*/ 17 h 19"/>
              </a:gdLst>
              <a:ahLst/>
              <a:cxnLst>
                <a:cxn ang="0">
                  <a:pos x="T0" y="T1"/>
                </a:cxn>
                <a:cxn ang="0">
                  <a:pos x="T2" y="T3"/>
                </a:cxn>
                <a:cxn ang="0">
                  <a:pos x="T4" y="T5"/>
                </a:cxn>
                <a:cxn ang="0">
                  <a:pos x="T6" y="T7"/>
                </a:cxn>
                <a:cxn ang="0">
                  <a:pos x="T8" y="T9"/>
                </a:cxn>
              </a:cxnLst>
              <a:rect l="0" t="0" r="r" b="b"/>
              <a:pathLst>
                <a:path w="343" h="19">
                  <a:moveTo>
                    <a:pt x="0" y="10"/>
                  </a:moveTo>
                  <a:cubicBezTo>
                    <a:pt x="35" y="8"/>
                    <a:pt x="65" y="7"/>
                    <a:pt x="99" y="0"/>
                  </a:cubicBezTo>
                  <a:cubicBezTo>
                    <a:pt x="151" y="6"/>
                    <a:pt x="184" y="17"/>
                    <a:pt x="238" y="19"/>
                  </a:cubicBezTo>
                  <a:cubicBezTo>
                    <a:pt x="273" y="12"/>
                    <a:pt x="257" y="7"/>
                    <a:pt x="303" y="5"/>
                  </a:cubicBezTo>
                  <a:cubicBezTo>
                    <a:pt x="340" y="7"/>
                    <a:pt x="327" y="1"/>
                    <a:pt x="343" y="17"/>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389" name="Freeform 133">
              <a:extLst>
                <a:ext uri="{FF2B5EF4-FFF2-40B4-BE49-F238E27FC236}">
                  <a16:creationId xmlns:a16="http://schemas.microsoft.com/office/drawing/2014/main" id="{F93BFAE2-5750-16A5-F742-897CBBC8AE5D}"/>
                </a:ext>
              </a:extLst>
            </p:cNvPr>
            <p:cNvSpPr>
              <a:spLocks/>
            </p:cNvSpPr>
            <p:nvPr/>
          </p:nvSpPr>
          <p:spPr bwMode="auto">
            <a:xfrm>
              <a:off x="3360" y="2225"/>
              <a:ext cx="343" cy="19"/>
            </a:xfrm>
            <a:custGeom>
              <a:avLst/>
              <a:gdLst>
                <a:gd name="T0" fmla="*/ 0 w 343"/>
                <a:gd name="T1" fmla="*/ 10 h 19"/>
                <a:gd name="T2" fmla="*/ 99 w 343"/>
                <a:gd name="T3" fmla="*/ 0 h 19"/>
                <a:gd name="T4" fmla="*/ 238 w 343"/>
                <a:gd name="T5" fmla="*/ 19 h 19"/>
                <a:gd name="T6" fmla="*/ 303 w 343"/>
                <a:gd name="T7" fmla="*/ 5 h 19"/>
                <a:gd name="T8" fmla="*/ 343 w 343"/>
                <a:gd name="T9" fmla="*/ 17 h 19"/>
              </a:gdLst>
              <a:ahLst/>
              <a:cxnLst>
                <a:cxn ang="0">
                  <a:pos x="T0" y="T1"/>
                </a:cxn>
                <a:cxn ang="0">
                  <a:pos x="T2" y="T3"/>
                </a:cxn>
                <a:cxn ang="0">
                  <a:pos x="T4" y="T5"/>
                </a:cxn>
                <a:cxn ang="0">
                  <a:pos x="T6" y="T7"/>
                </a:cxn>
                <a:cxn ang="0">
                  <a:pos x="T8" y="T9"/>
                </a:cxn>
              </a:cxnLst>
              <a:rect l="0" t="0" r="r" b="b"/>
              <a:pathLst>
                <a:path w="343" h="19">
                  <a:moveTo>
                    <a:pt x="0" y="10"/>
                  </a:moveTo>
                  <a:cubicBezTo>
                    <a:pt x="35" y="8"/>
                    <a:pt x="65" y="7"/>
                    <a:pt x="99" y="0"/>
                  </a:cubicBezTo>
                  <a:cubicBezTo>
                    <a:pt x="151" y="6"/>
                    <a:pt x="184" y="17"/>
                    <a:pt x="238" y="19"/>
                  </a:cubicBezTo>
                  <a:cubicBezTo>
                    <a:pt x="273" y="12"/>
                    <a:pt x="257" y="7"/>
                    <a:pt x="303" y="5"/>
                  </a:cubicBezTo>
                  <a:cubicBezTo>
                    <a:pt x="340" y="7"/>
                    <a:pt x="327" y="1"/>
                    <a:pt x="343" y="17"/>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390" name="Freeform 134">
              <a:extLst>
                <a:ext uri="{FF2B5EF4-FFF2-40B4-BE49-F238E27FC236}">
                  <a16:creationId xmlns:a16="http://schemas.microsoft.com/office/drawing/2014/main" id="{C885794A-556D-A08B-17EA-F3221323F3FF}"/>
                </a:ext>
              </a:extLst>
            </p:cNvPr>
            <p:cNvSpPr>
              <a:spLocks/>
            </p:cNvSpPr>
            <p:nvPr/>
          </p:nvSpPr>
          <p:spPr bwMode="auto">
            <a:xfrm>
              <a:off x="3360" y="2254"/>
              <a:ext cx="343" cy="19"/>
            </a:xfrm>
            <a:custGeom>
              <a:avLst/>
              <a:gdLst>
                <a:gd name="T0" fmla="*/ 0 w 343"/>
                <a:gd name="T1" fmla="*/ 10 h 19"/>
                <a:gd name="T2" fmla="*/ 99 w 343"/>
                <a:gd name="T3" fmla="*/ 0 h 19"/>
                <a:gd name="T4" fmla="*/ 238 w 343"/>
                <a:gd name="T5" fmla="*/ 19 h 19"/>
                <a:gd name="T6" fmla="*/ 303 w 343"/>
                <a:gd name="T7" fmla="*/ 5 h 19"/>
                <a:gd name="T8" fmla="*/ 343 w 343"/>
                <a:gd name="T9" fmla="*/ 17 h 19"/>
              </a:gdLst>
              <a:ahLst/>
              <a:cxnLst>
                <a:cxn ang="0">
                  <a:pos x="T0" y="T1"/>
                </a:cxn>
                <a:cxn ang="0">
                  <a:pos x="T2" y="T3"/>
                </a:cxn>
                <a:cxn ang="0">
                  <a:pos x="T4" y="T5"/>
                </a:cxn>
                <a:cxn ang="0">
                  <a:pos x="T6" y="T7"/>
                </a:cxn>
                <a:cxn ang="0">
                  <a:pos x="T8" y="T9"/>
                </a:cxn>
              </a:cxnLst>
              <a:rect l="0" t="0" r="r" b="b"/>
              <a:pathLst>
                <a:path w="343" h="19">
                  <a:moveTo>
                    <a:pt x="0" y="10"/>
                  </a:moveTo>
                  <a:cubicBezTo>
                    <a:pt x="35" y="8"/>
                    <a:pt x="65" y="7"/>
                    <a:pt x="99" y="0"/>
                  </a:cubicBezTo>
                  <a:cubicBezTo>
                    <a:pt x="151" y="6"/>
                    <a:pt x="184" y="17"/>
                    <a:pt x="238" y="19"/>
                  </a:cubicBezTo>
                  <a:cubicBezTo>
                    <a:pt x="273" y="12"/>
                    <a:pt x="257" y="7"/>
                    <a:pt x="303" y="5"/>
                  </a:cubicBezTo>
                  <a:cubicBezTo>
                    <a:pt x="340" y="7"/>
                    <a:pt x="327" y="1"/>
                    <a:pt x="343" y="17"/>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391" name="Freeform 135">
              <a:extLst>
                <a:ext uri="{FF2B5EF4-FFF2-40B4-BE49-F238E27FC236}">
                  <a16:creationId xmlns:a16="http://schemas.microsoft.com/office/drawing/2014/main" id="{EAA2C3E3-0899-BB48-B172-883918E1B22A}"/>
                </a:ext>
              </a:extLst>
            </p:cNvPr>
            <p:cNvSpPr>
              <a:spLocks/>
            </p:cNvSpPr>
            <p:nvPr/>
          </p:nvSpPr>
          <p:spPr bwMode="auto">
            <a:xfrm>
              <a:off x="3360" y="2283"/>
              <a:ext cx="343" cy="19"/>
            </a:xfrm>
            <a:custGeom>
              <a:avLst/>
              <a:gdLst>
                <a:gd name="T0" fmla="*/ 0 w 343"/>
                <a:gd name="T1" fmla="*/ 10 h 19"/>
                <a:gd name="T2" fmla="*/ 99 w 343"/>
                <a:gd name="T3" fmla="*/ 0 h 19"/>
                <a:gd name="T4" fmla="*/ 238 w 343"/>
                <a:gd name="T5" fmla="*/ 19 h 19"/>
                <a:gd name="T6" fmla="*/ 303 w 343"/>
                <a:gd name="T7" fmla="*/ 5 h 19"/>
                <a:gd name="T8" fmla="*/ 343 w 343"/>
                <a:gd name="T9" fmla="*/ 17 h 19"/>
              </a:gdLst>
              <a:ahLst/>
              <a:cxnLst>
                <a:cxn ang="0">
                  <a:pos x="T0" y="T1"/>
                </a:cxn>
                <a:cxn ang="0">
                  <a:pos x="T2" y="T3"/>
                </a:cxn>
                <a:cxn ang="0">
                  <a:pos x="T4" y="T5"/>
                </a:cxn>
                <a:cxn ang="0">
                  <a:pos x="T6" y="T7"/>
                </a:cxn>
                <a:cxn ang="0">
                  <a:pos x="T8" y="T9"/>
                </a:cxn>
              </a:cxnLst>
              <a:rect l="0" t="0" r="r" b="b"/>
              <a:pathLst>
                <a:path w="343" h="19">
                  <a:moveTo>
                    <a:pt x="0" y="10"/>
                  </a:moveTo>
                  <a:cubicBezTo>
                    <a:pt x="35" y="8"/>
                    <a:pt x="65" y="7"/>
                    <a:pt x="99" y="0"/>
                  </a:cubicBezTo>
                  <a:cubicBezTo>
                    <a:pt x="151" y="6"/>
                    <a:pt x="184" y="17"/>
                    <a:pt x="238" y="19"/>
                  </a:cubicBezTo>
                  <a:cubicBezTo>
                    <a:pt x="273" y="12"/>
                    <a:pt x="257" y="7"/>
                    <a:pt x="303" y="5"/>
                  </a:cubicBezTo>
                  <a:cubicBezTo>
                    <a:pt x="340" y="7"/>
                    <a:pt x="327" y="1"/>
                    <a:pt x="343" y="17"/>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392" name="Freeform 136">
              <a:extLst>
                <a:ext uri="{FF2B5EF4-FFF2-40B4-BE49-F238E27FC236}">
                  <a16:creationId xmlns:a16="http://schemas.microsoft.com/office/drawing/2014/main" id="{7EC46371-A9C2-1C01-E2F3-666D0795F6AF}"/>
                </a:ext>
              </a:extLst>
            </p:cNvPr>
            <p:cNvSpPr>
              <a:spLocks/>
            </p:cNvSpPr>
            <p:nvPr/>
          </p:nvSpPr>
          <p:spPr bwMode="auto">
            <a:xfrm>
              <a:off x="3360" y="2312"/>
              <a:ext cx="343" cy="19"/>
            </a:xfrm>
            <a:custGeom>
              <a:avLst/>
              <a:gdLst>
                <a:gd name="T0" fmla="*/ 0 w 343"/>
                <a:gd name="T1" fmla="*/ 10 h 19"/>
                <a:gd name="T2" fmla="*/ 99 w 343"/>
                <a:gd name="T3" fmla="*/ 0 h 19"/>
                <a:gd name="T4" fmla="*/ 238 w 343"/>
                <a:gd name="T5" fmla="*/ 19 h 19"/>
                <a:gd name="T6" fmla="*/ 303 w 343"/>
                <a:gd name="T7" fmla="*/ 5 h 19"/>
                <a:gd name="T8" fmla="*/ 343 w 343"/>
                <a:gd name="T9" fmla="*/ 17 h 19"/>
              </a:gdLst>
              <a:ahLst/>
              <a:cxnLst>
                <a:cxn ang="0">
                  <a:pos x="T0" y="T1"/>
                </a:cxn>
                <a:cxn ang="0">
                  <a:pos x="T2" y="T3"/>
                </a:cxn>
                <a:cxn ang="0">
                  <a:pos x="T4" y="T5"/>
                </a:cxn>
                <a:cxn ang="0">
                  <a:pos x="T6" y="T7"/>
                </a:cxn>
                <a:cxn ang="0">
                  <a:pos x="T8" y="T9"/>
                </a:cxn>
              </a:cxnLst>
              <a:rect l="0" t="0" r="r" b="b"/>
              <a:pathLst>
                <a:path w="343" h="19">
                  <a:moveTo>
                    <a:pt x="0" y="10"/>
                  </a:moveTo>
                  <a:cubicBezTo>
                    <a:pt x="35" y="8"/>
                    <a:pt x="65" y="7"/>
                    <a:pt x="99" y="0"/>
                  </a:cubicBezTo>
                  <a:cubicBezTo>
                    <a:pt x="151" y="6"/>
                    <a:pt x="184" y="17"/>
                    <a:pt x="238" y="19"/>
                  </a:cubicBezTo>
                  <a:cubicBezTo>
                    <a:pt x="273" y="12"/>
                    <a:pt x="257" y="7"/>
                    <a:pt x="303" y="5"/>
                  </a:cubicBezTo>
                  <a:cubicBezTo>
                    <a:pt x="340" y="7"/>
                    <a:pt x="327" y="1"/>
                    <a:pt x="343" y="17"/>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393" name="Freeform 137">
              <a:extLst>
                <a:ext uri="{FF2B5EF4-FFF2-40B4-BE49-F238E27FC236}">
                  <a16:creationId xmlns:a16="http://schemas.microsoft.com/office/drawing/2014/main" id="{BBAEA80F-E457-1E0E-3644-5C7321FAC209}"/>
                </a:ext>
              </a:extLst>
            </p:cNvPr>
            <p:cNvSpPr>
              <a:spLocks/>
            </p:cNvSpPr>
            <p:nvPr/>
          </p:nvSpPr>
          <p:spPr bwMode="auto">
            <a:xfrm>
              <a:off x="3360" y="2341"/>
              <a:ext cx="343" cy="19"/>
            </a:xfrm>
            <a:custGeom>
              <a:avLst/>
              <a:gdLst>
                <a:gd name="T0" fmla="*/ 0 w 343"/>
                <a:gd name="T1" fmla="*/ 10 h 19"/>
                <a:gd name="T2" fmla="*/ 99 w 343"/>
                <a:gd name="T3" fmla="*/ 0 h 19"/>
                <a:gd name="T4" fmla="*/ 238 w 343"/>
                <a:gd name="T5" fmla="*/ 19 h 19"/>
                <a:gd name="T6" fmla="*/ 303 w 343"/>
                <a:gd name="T7" fmla="*/ 5 h 19"/>
                <a:gd name="T8" fmla="*/ 343 w 343"/>
                <a:gd name="T9" fmla="*/ 17 h 19"/>
              </a:gdLst>
              <a:ahLst/>
              <a:cxnLst>
                <a:cxn ang="0">
                  <a:pos x="T0" y="T1"/>
                </a:cxn>
                <a:cxn ang="0">
                  <a:pos x="T2" y="T3"/>
                </a:cxn>
                <a:cxn ang="0">
                  <a:pos x="T4" y="T5"/>
                </a:cxn>
                <a:cxn ang="0">
                  <a:pos x="T6" y="T7"/>
                </a:cxn>
                <a:cxn ang="0">
                  <a:pos x="T8" y="T9"/>
                </a:cxn>
              </a:cxnLst>
              <a:rect l="0" t="0" r="r" b="b"/>
              <a:pathLst>
                <a:path w="343" h="19">
                  <a:moveTo>
                    <a:pt x="0" y="10"/>
                  </a:moveTo>
                  <a:cubicBezTo>
                    <a:pt x="35" y="8"/>
                    <a:pt x="65" y="7"/>
                    <a:pt x="99" y="0"/>
                  </a:cubicBezTo>
                  <a:cubicBezTo>
                    <a:pt x="151" y="6"/>
                    <a:pt x="184" y="17"/>
                    <a:pt x="238" y="19"/>
                  </a:cubicBezTo>
                  <a:cubicBezTo>
                    <a:pt x="273" y="12"/>
                    <a:pt x="257" y="7"/>
                    <a:pt x="303" y="5"/>
                  </a:cubicBezTo>
                  <a:cubicBezTo>
                    <a:pt x="340" y="7"/>
                    <a:pt x="327" y="1"/>
                    <a:pt x="343" y="17"/>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394" name="Freeform 138">
              <a:extLst>
                <a:ext uri="{FF2B5EF4-FFF2-40B4-BE49-F238E27FC236}">
                  <a16:creationId xmlns:a16="http://schemas.microsoft.com/office/drawing/2014/main" id="{0E21B261-31CA-147F-317C-158456ED8B6E}"/>
                </a:ext>
              </a:extLst>
            </p:cNvPr>
            <p:cNvSpPr>
              <a:spLocks/>
            </p:cNvSpPr>
            <p:nvPr/>
          </p:nvSpPr>
          <p:spPr bwMode="auto">
            <a:xfrm>
              <a:off x="3360" y="2370"/>
              <a:ext cx="343" cy="19"/>
            </a:xfrm>
            <a:custGeom>
              <a:avLst/>
              <a:gdLst>
                <a:gd name="T0" fmla="*/ 0 w 343"/>
                <a:gd name="T1" fmla="*/ 10 h 19"/>
                <a:gd name="T2" fmla="*/ 99 w 343"/>
                <a:gd name="T3" fmla="*/ 0 h 19"/>
                <a:gd name="T4" fmla="*/ 238 w 343"/>
                <a:gd name="T5" fmla="*/ 19 h 19"/>
                <a:gd name="T6" fmla="*/ 303 w 343"/>
                <a:gd name="T7" fmla="*/ 5 h 19"/>
                <a:gd name="T8" fmla="*/ 343 w 343"/>
                <a:gd name="T9" fmla="*/ 17 h 19"/>
              </a:gdLst>
              <a:ahLst/>
              <a:cxnLst>
                <a:cxn ang="0">
                  <a:pos x="T0" y="T1"/>
                </a:cxn>
                <a:cxn ang="0">
                  <a:pos x="T2" y="T3"/>
                </a:cxn>
                <a:cxn ang="0">
                  <a:pos x="T4" y="T5"/>
                </a:cxn>
                <a:cxn ang="0">
                  <a:pos x="T6" y="T7"/>
                </a:cxn>
                <a:cxn ang="0">
                  <a:pos x="T8" y="T9"/>
                </a:cxn>
              </a:cxnLst>
              <a:rect l="0" t="0" r="r" b="b"/>
              <a:pathLst>
                <a:path w="343" h="19">
                  <a:moveTo>
                    <a:pt x="0" y="10"/>
                  </a:moveTo>
                  <a:cubicBezTo>
                    <a:pt x="35" y="8"/>
                    <a:pt x="65" y="7"/>
                    <a:pt x="99" y="0"/>
                  </a:cubicBezTo>
                  <a:cubicBezTo>
                    <a:pt x="151" y="6"/>
                    <a:pt x="184" y="17"/>
                    <a:pt x="238" y="19"/>
                  </a:cubicBezTo>
                  <a:cubicBezTo>
                    <a:pt x="273" y="12"/>
                    <a:pt x="257" y="7"/>
                    <a:pt x="303" y="5"/>
                  </a:cubicBezTo>
                  <a:cubicBezTo>
                    <a:pt x="340" y="7"/>
                    <a:pt x="327" y="1"/>
                    <a:pt x="343" y="17"/>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395" name="Freeform 139">
              <a:extLst>
                <a:ext uri="{FF2B5EF4-FFF2-40B4-BE49-F238E27FC236}">
                  <a16:creationId xmlns:a16="http://schemas.microsoft.com/office/drawing/2014/main" id="{F0B9D881-626B-449C-A49C-810A8206B732}"/>
                </a:ext>
              </a:extLst>
            </p:cNvPr>
            <p:cNvSpPr>
              <a:spLocks/>
            </p:cNvSpPr>
            <p:nvPr/>
          </p:nvSpPr>
          <p:spPr bwMode="auto">
            <a:xfrm>
              <a:off x="3360" y="2400"/>
              <a:ext cx="343" cy="19"/>
            </a:xfrm>
            <a:custGeom>
              <a:avLst/>
              <a:gdLst>
                <a:gd name="T0" fmla="*/ 0 w 343"/>
                <a:gd name="T1" fmla="*/ 10 h 19"/>
                <a:gd name="T2" fmla="*/ 99 w 343"/>
                <a:gd name="T3" fmla="*/ 0 h 19"/>
                <a:gd name="T4" fmla="*/ 238 w 343"/>
                <a:gd name="T5" fmla="*/ 19 h 19"/>
                <a:gd name="T6" fmla="*/ 303 w 343"/>
                <a:gd name="T7" fmla="*/ 5 h 19"/>
                <a:gd name="T8" fmla="*/ 343 w 343"/>
                <a:gd name="T9" fmla="*/ 17 h 19"/>
              </a:gdLst>
              <a:ahLst/>
              <a:cxnLst>
                <a:cxn ang="0">
                  <a:pos x="T0" y="T1"/>
                </a:cxn>
                <a:cxn ang="0">
                  <a:pos x="T2" y="T3"/>
                </a:cxn>
                <a:cxn ang="0">
                  <a:pos x="T4" y="T5"/>
                </a:cxn>
                <a:cxn ang="0">
                  <a:pos x="T6" y="T7"/>
                </a:cxn>
                <a:cxn ang="0">
                  <a:pos x="T8" y="T9"/>
                </a:cxn>
              </a:cxnLst>
              <a:rect l="0" t="0" r="r" b="b"/>
              <a:pathLst>
                <a:path w="343" h="19">
                  <a:moveTo>
                    <a:pt x="0" y="10"/>
                  </a:moveTo>
                  <a:cubicBezTo>
                    <a:pt x="35" y="8"/>
                    <a:pt x="65" y="7"/>
                    <a:pt x="99" y="0"/>
                  </a:cubicBezTo>
                  <a:cubicBezTo>
                    <a:pt x="151" y="6"/>
                    <a:pt x="184" y="17"/>
                    <a:pt x="238" y="19"/>
                  </a:cubicBezTo>
                  <a:cubicBezTo>
                    <a:pt x="273" y="12"/>
                    <a:pt x="257" y="7"/>
                    <a:pt x="303" y="5"/>
                  </a:cubicBezTo>
                  <a:cubicBezTo>
                    <a:pt x="340" y="7"/>
                    <a:pt x="327" y="1"/>
                    <a:pt x="343" y="17"/>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grpSp>
        <p:nvGrpSpPr>
          <p:cNvPr id="608396" name="Group 140">
            <a:extLst>
              <a:ext uri="{FF2B5EF4-FFF2-40B4-BE49-F238E27FC236}">
                <a16:creationId xmlns:a16="http://schemas.microsoft.com/office/drawing/2014/main" id="{8C4D2508-0494-27C0-A0DF-5073AF59E290}"/>
              </a:ext>
            </a:extLst>
          </p:cNvPr>
          <p:cNvGrpSpPr>
            <a:grpSpLocks/>
          </p:cNvGrpSpPr>
          <p:nvPr/>
        </p:nvGrpSpPr>
        <p:grpSpPr bwMode="auto">
          <a:xfrm>
            <a:off x="5476875" y="5638800"/>
            <a:ext cx="825500" cy="685800"/>
            <a:chOff x="3312" y="2016"/>
            <a:chExt cx="432" cy="432"/>
          </a:xfrm>
        </p:grpSpPr>
        <p:sp>
          <p:nvSpPr>
            <p:cNvPr id="608397" name="Rectangle 141">
              <a:extLst>
                <a:ext uri="{FF2B5EF4-FFF2-40B4-BE49-F238E27FC236}">
                  <a16:creationId xmlns:a16="http://schemas.microsoft.com/office/drawing/2014/main" id="{7172B47F-2E7E-0903-C8A5-D49CC750F371}"/>
                </a:ext>
              </a:extLst>
            </p:cNvPr>
            <p:cNvSpPr>
              <a:spLocks noChangeArrowheads="1"/>
            </p:cNvSpPr>
            <p:nvPr/>
          </p:nvSpPr>
          <p:spPr bwMode="auto">
            <a:xfrm>
              <a:off x="3312" y="2016"/>
              <a:ext cx="432" cy="432"/>
            </a:xfrm>
            <a:prstGeom prst="rect">
              <a:avLst/>
            </a:prstGeom>
            <a:solidFill>
              <a:schemeClr val="bg1"/>
            </a:solidFill>
            <a:ln w="1905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900"/>
                <a:t>Forms Design</a:t>
              </a:r>
            </a:p>
            <a:p>
              <a:pPr algn="ctr" eaLnBrk="1" hangingPunct="1"/>
              <a:endParaRPr lang="en-US" altLang="en-US" sz="900"/>
            </a:p>
            <a:p>
              <a:pPr algn="ctr" eaLnBrk="1" hangingPunct="1"/>
              <a:endParaRPr lang="en-US" altLang="en-US" sz="900"/>
            </a:p>
            <a:p>
              <a:pPr algn="ctr" eaLnBrk="1" hangingPunct="1"/>
              <a:endParaRPr lang="en-US" altLang="en-US" sz="900"/>
            </a:p>
          </p:txBody>
        </p:sp>
        <p:sp>
          <p:nvSpPr>
            <p:cNvPr id="608398" name="Freeform 142">
              <a:extLst>
                <a:ext uri="{FF2B5EF4-FFF2-40B4-BE49-F238E27FC236}">
                  <a16:creationId xmlns:a16="http://schemas.microsoft.com/office/drawing/2014/main" id="{3491FE93-F7B8-45BE-5974-9A31EB17338D}"/>
                </a:ext>
              </a:extLst>
            </p:cNvPr>
            <p:cNvSpPr>
              <a:spLocks/>
            </p:cNvSpPr>
            <p:nvPr/>
          </p:nvSpPr>
          <p:spPr bwMode="auto">
            <a:xfrm>
              <a:off x="3355" y="2167"/>
              <a:ext cx="343" cy="19"/>
            </a:xfrm>
            <a:custGeom>
              <a:avLst/>
              <a:gdLst>
                <a:gd name="T0" fmla="*/ 0 w 343"/>
                <a:gd name="T1" fmla="*/ 10 h 19"/>
                <a:gd name="T2" fmla="*/ 99 w 343"/>
                <a:gd name="T3" fmla="*/ 0 h 19"/>
                <a:gd name="T4" fmla="*/ 238 w 343"/>
                <a:gd name="T5" fmla="*/ 19 h 19"/>
                <a:gd name="T6" fmla="*/ 303 w 343"/>
                <a:gd name="T7" fmla="*/ 5 h 19"/>
                <a:gd name="T8" fmla="*/ 343 w 343"/>
                <a:gd name="T9" fmla="*/ 17 h 19"/>
              </a:gdLst>
              <a:ahLst/>
              <a:cxnLst>
                <a:cxn ang="0">
                  <a:pos x="T0" y="T1"/>
                </a:cxn>
                <a:cxn ang="0">
                  <a:pos x="T2" y="T3"/>
                </a:cxn>
                <a:cxn ang="0">
                  <a:pos x="T4" y="T5"/>
                </a:cxn>
                <a:cxn ang="0">
                  <a:pos x="T6" y="T7"/>
                </a:cxn>
                <a:cxn ang="0">
                  <a:pos x="T8" y="T9"/>
                </a:cxn>
              </a:cxnLst>
              <a:rect l="0" t="0" r="r" b="b"/>
              <a:pathLst>
                <a:path w="343" h="19">
                  <a:moveTo>
                    <a:pt x="0" y="10"/>
                  </a:moveTo>
                  <a:cubicBezTo>
                    <a:pt x="35" y="8"/>
                    <a:pt x="65" y="7"/>
                    <a:pt x="99" y="0"/>
                  </a:cubicBezTo>
                  <a:cubicBezTo>
                    <a:pt x="151" y="6"/>
                    <a:pt x="184" y="17"/>
                    <a:pt x="238" y="19"/>
                  </a:cubicBezTo>
                  <a:cubicBezTo>
                    <a:pt x="273" y="12"/>
                    <a:pt x="257" y="7"/>
                    <a:pt x="303" y="5"/>
                  </a:cubicBezTo>
                  <a:cubicBezTo>
                    <a:pt x="340" y="7"/>
                    <a:pt x="327" y="1"/>
                    <a:pt x="343" y="17"/>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399" name="Freeform 143">
              <a:extLst>
                <a:ext uri="{FF2B5EF4-FFF2-40B4-BE49-F238E27FC236}">
                  <a16:creationId xmlns:a16="http://schemas.microsoft.com/office/drawing/2014/main" id="{9AA734BE-3838-D973-3FFD-C11F4926D1AF}"/>
                </a:ext>
              </a:extLst>
            </p:cNvPr>
            <p:cNvSpPr>
              <a:spLocks/>
            </p:cNvSpPr>
            <p:nvPr/>
          </p:nvSpPr>
          <p:spPr bwMode="auto">
            <a:xfrm>
              <a:off x="3360" y="2196"/>
              <a:ext cx="343" cy="19"/>
            </a:xfrm>
            <a:custGeom>
              <a:avLst/>
              <a:gdLst>
                <a:gd name="T0" fmla="*/ 0 w 343"/>
                <a:gd name="T1" fmla="*/ 10 h 19"/>
                <a:gd name="T2" fmla="*/ 99 w 343"/>
                <a:gd name="T3" fmla="*/ 0 h 19"/>
                <a:gd name="T4" fmla="*/ 238 w 343"/>
                <a:gd name="T5" fmla="*/ 19 h 19"/>
                <a:gd name="T6" fmla="*/ 303 w 343"/>
                <a:gd name="T7" fmla="*/ 5 h 19"/>
                <a:gd name="T8" fmla="*/ 343 w 343"/>
                <a:gd name="T9" fmla="*/ 17 h 19"/>
              </a:gdLst>
              <a:ahLst/>
              <a:cxnLst>
                <a:cxn ang="0">
                  <a:pos x="T0" y="T1"/>
                </a:cxn>
                <a:cxn ang="0">
                  <a:pos x="T2" y="T3"/>
                </a:cxn>
                <a:cxn ang="0">
                  <a:pos x="T4" y="T5"/>
                </a:cxn>
                <a:cxn ang="0">
                  <a:pos x="T6" y="T7"/>
                </a:cxn>
                <a:cxn ang="0">
                  <a:pos x="T8" y="T9"/>
                </a:cxn>
              </a:cxnLst>
              <a:rect l="0" t="0" r="r" b="b"/>
              <a:pathLst>
                <a:path w="343" h="19">
                  <a:moveTo>
                    <a:pt x="0" y="10"/>
                  </a:moveTo>
                  <a:cubicBezTo>
                    <a:pt x="35" y="8"/>
                    <a:pt x="65" y="7"/>
                    <a:pt x="99" y="0"/>
                  </a:cubicBezTo>
                  <a:cubicBezTo>
                    <a:pt x="151" y="6"/>
                    <a:pt x="184" y="17"/>
                    <a:pt x="238" y="19"/>
                  </a:cubicBezTo>
                  <a:cubicBezTo>
                    <a:pt x="273" y="12"/>
                    <a:pt x="257" y="7"/>
                    <a:pt x="303" y="5"/>
                  </a:cubicBezTo>
                  <a:cubicBezTo>
                    <a:pt x="340" y="7"/>
                    <a:pt x="327" y="1"/>
                    <a:pt x="343" y="17"/>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400" name="Freeform 144">
              <a:extLst>
                <a:ext uri="{FF2B5EF4-FFF2-40B4-BE49-F238E27FC236}">
                  <a16:creationId xmlns:a16="http://schemas.microsoft.com/office/drawing/2014/main" id="{AC8809FA-2407-E218-EE9C-90CC32B8252F}"/>
                </a:ext>
              </a:extLst>
            </p:cNvPr>
            <p:cNvSpPr>
              <a:spLocks/>
            </p:cNvSpPr>
            <p:nvPr/>
          </p:nvSpPr>
          <p:spPr bwMode="auto">
            <a:xfrm>
              <a:off x="3360" y="2225"/>
              <a:ext cx="343" cy="19"/>
            </a:xfrm>
            <a:custGeom>
              <a:avLst/>
              <a:gdLst>
                <a:gd name="T0" fmla="*/ 0 w 343"/>
                <a:gd name="T1" fmla="*/ 10 h 19"/>
                <a:gd name="T2" fmla="*/ 99 w 343"/>
                <a:gd name="T3" fmla="*/ 0 h 19"/>
                <a:gd name="T4" fmla="*/ 238 w 343"/>
                <a:gd name="T5" fmla="*/ 19 h 19"/>
                <a:gd name="T6" fmla="*/ 303 w 343"/>
                <a:gd name="T7" fmla="*/ 5 h 19"/>
                <a:gd name="T8" fmla="*/ 343 w 343"/>
                <a:gd name="T9" fmla="*/ 17 h 19"/>
              </a:gdLst>
              <a:ahLst/>
              <a:cxnLst>
                <a:cxn ang="0">
                  <a:pos x="T0" y="T1"/>
                </a:cxn>
                <a:cxn ang="0">
                  <a:pos x="T2" y="T3"/>
                </a:cxn>
                <a:cxn ang="0">
                  <a:pos x="T4" y="T5"/>
                </a:cxn>
                <a:cxn ang="0">
                  <a:pos x="T6" y="T7"/>
                </a:cxn>
                <a:cxn ang="0">
                  <a:pos x="T8" y="T9"/>
                </a:cxn>
              </a:cxnLst>
              <a:rect l="0" t="0" r="r" b="b"/>
              <a:pathLst>
                <a:path w="343" h="19">
                  <a:moveTo>
                    <a:pt x="0" y="10"/>
                  </a:moveTo>
                  <a:cubicBezTo>
                    <a:pt x="35" y="8"/>
                    <a:pt x="65" y="7"/>
                    <a:pt x="99" y="0"/>
                  </a:cubicBezTo>
                  <a:cubicBezTo>
                    <a:pt x="151" y="6"/>
                    <a:pt x="184" y="17"/>
                    <a:pt x="238" y="19"/>
                  </a:cubicBezTo>
                  <a:cubicBezTo>
                    <a:pt x="273" y="12"/>
                    <a:pt x="257" y="7"/>
                    <a:pt x="303" y="5"/>
                  </a:cubicBezTo>
                  <a:cubicBezTo>
                    <a:pt x="340" y="7"/>
                    <a:pt x="327" y="1"/>
                    <a:pt x="343" y="17"/>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401" name="Freeform 145">
              <a:extLst>
                <a:ext uri="{FF2B5EF4-FFF2-40B4-BE49-F238E27FC236}">
                  <a16:creationId xmlns:a16="http://schemas.microsoft.com/office/drawing/2014/main" id="{D1B4C631-1077-8AFB-8639-ED1F8DBA4221}"/>
                </a:ext>
              </a:extLst>
            </p:cNvPr>
            <p:cNvSpPr>
              <a:spLocks/>
            </p:cNvSpPr>
            <p:nvPr/>
          </p:nvSpPr>
          <p:spPr bwMode="auto">
            <a:xfrm>
              <a:off x="3360" y="2254"/>
              <a:ext cx="343" cy="19"/>
            </a:xfrm>
            <a:custGeom>
              <a:avLst/>
              <a:gdLst>
                <a:gd name="T0" fmla="*/ 0 w 343"/>
                <a:gd name="T1" fmla="*/ 10 h 19"/>
                <a:gd name="T2" fmla="*/ 99 w 343"/>
                <a:gd name="T3" fmla="*/ 0 h 19"/>
                <a:gd name="T4" fmla="*/ 238 w 343"/>
                <a:gd name="T5" fmla="*/ 19 h 19"/>
                <a:gd name="T6" fmla="*/ 303 w 343"/>
                <a:gd name="T7" fmla="*/ 5 h 19"/>
                <a:gd name="T8" fmla="*/ 343 w 343"/>
                <a:gd name="T9" fmla="*/ 17 h 19"/>
              </a:gdLst>
              <a:ahLst/>
              <a:cxnLst>
                <a:cxn ang="0">
                  <a:pos x="T0" y="T1"/>
                </a:cxn>
                <a:cxn ang="0">
                  <a:pos x="T2" y="T3"/>
                </a:cxn>
                <a:cxn ang="0">
                  <a:pos x="T4" y="T5"/>
                </a:cxn>
                <a:cxn ang="0">
                  <a:pos x="T6" y="T7"/>
                </a:cxn>
                <a:cxn ang="0">
                  <a:pos x="T8" y="T9"/>
                </a:cxn>
              </a:cxnLst>
              <a:rect l="0" t="0" r="r" b="b"/>
              <a:pathLst>
                <a:path w="343" h="19">
                  <a:moveTo>
                    <a:pt x="0" y="10"/>
                  </a:moveTo>
                  <a:cubicBezTo>
                    <a:pt x="35" y="8"/>
                    <a:pt x="65" y="7"/>
                    <a:pt x="99" y="0"/>
                  </a:cubicBezTo>
                  <a:cubicBezTo>
                    <a:pt x="151" y="6"/>
                    <a:pt x="184" y="17"/>
                    <a:pt x="238" y="19"/>
                  </a:cubicBezTo>
                  <a:cubicBezTo>
                    <a:pt x="273" y="12"/>
                    <a:pt x="257" y="7"/>
                    <a:pt x="303" y="5"/>
                  </a:cubicBezTo>
                  <a:cubicBezTo>
                    <a:pt x="340" y="7"/>
                    <a:pt x="327" y="1"/>
                    <a:pt x="343" y="17"/>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402" name="Freeform 146">
              <a:extLst>
                <a:ext uri="{FF2B5EF4-FFF2-40B4-BE49-F238E27FC236}">
                  <a16:creationId xmlns:a16="http://schemas.microsoft.com/office/drawing/2014/main" id="{50142622-293C-0578-BC02-F4BE7B408D56}"/>
                </a:ext>
              </a:extLst>
            </p:cNvPr>
            <p:cNvSpPr>
              <a:spLocks/>
            </p:cNvSpPr>
            <p:nvPr/>
          </p:nvSpPr>
          <p:spPr bwMode="auto">
            <a:xfrm>
              <a:off x="3360" y="2283"/>
              <a:ext cx="343" cy="19"/>
            </a:xfrm>
            <a:custGeom>
              <a:avLst/>
              <a:gdLst>
                <a:gd name="T0" fmla="*/ 0 w 343"/>
                <a:gd name="T1" fmla="*/ 10 h 19"/>
                <a:gd name="T2" fmla="*/ 99 w 343"/>
                <a:gd name="T3" fmla="*/ 0 h 19"/>
                <a:gd name="T4" fmla="*/ 238 w 343"/>
                <a:gd name="T5" fmla="*/ 19 h 19"/>
                <a:gd name="T6" fmla="*/ 303 w 343"/>
                <a:gd name="T7" fmla="*/ 5 h 19"/>
                <a:gd name="T8" fmla="*/ 343 w 343"/>
                <a:gd name="T9" fmla="*/ 17 h 19"/>
              </a:gdLst>
              <a:ahLst/>
              <a:cxnLst>
                <a:cxn ang="0">
                  <a:pos x="T0" y="T1"/>
                </a:cxn>
                <a:cxn ang="0">
                  <a:pos x="T2" y="T3"/>
                </a:cxn>
                <a:cxn ang="0">
                  <a:pos x="T4" y="T5"/>
                </a:cxn>
                <a:cxn ang="0">
                  <a:pos x="T6" y="T7"/>
                </a:cxn>
                <a:cxn ang="0">
                  <a:pos x="T8" y="T9"/>
                </a:cxn>
              </a:cxnLst>
              <a:rect l="0" t="0" r="r" b="b"/>
              <a:pathLst>
                <a:path w="343" h="19">
                  <a:moveTo>
                    <a:pt x="0" y="10"/>
                  </a:moveTo>
                  <a:cubicBezTo>
                    <a:pt x="35" y="8"/>
                    <a:pt x="65" y="7"/>
                    <a:pt x="99" y="0"/>
                  </a:cubicBezTo>
                  <a:cubicBezTo>
                    <a:pt x="151" y="6"/>
                    <a:pt x="184" y="17"/>
                    <a:pt x="238" y="19"/>
                  </a:cubicBezTo>
                  <a:cubicBezTo>
                    <a:pt x="273" y="12"/>
                    <a:pt x="257" y="7"/>
                    <a:pt x="303" y="5"/>
                  </a:cubicBezTo>
                  <a:cubicBezTo>
                    <a:pt x="340" y="7"/>
                    <a:pt x="327" y="1"/>
                    <a:pt x="343" y="17"/>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403" name="Freeform 147">
              <a:extLst>
                <a:ext uri="{FF2B5EF4-FFF2-40B4-BE49-F238E27FC236}">
                  <a16:creationId xmlns:a16="http://schemas.microsoft.com/office/drawing/2014/main" id="{92DECE30-4BC0-5582-A1CC-C7EF6C8DD3FA}"/>
                </a:ext>
              </a:extLst>
            </p:cNvPr>
            <p:cNvSpPr>
              <a:spLocks/>
            </p:cNvSpPr>
            <p:nvPr/>
          </p:nvSpPr>
          <p:spPr bwMode="auto">
            <a:xfrm>
              <a:off x="3360" y="2312"/>
              <a:ext cx="343" cy="19"/>
            </a:xfrm>
            <a:custGeom>
              <a:avLst/>
              <a:gdLst>
                <a:gd name="T0" fmla="*/ 0 w 343"/>
                <a:gd name="T1" fmla="*/ 10 h 19"/>
                <a:gd name="T2" fmla="*/ 99 w 343"/>
                <a:gd name="T3" fmla="*/ 0 h 19"/>
                <a:gd name="T4" fmla="*/ 238 w 343"/>
                <a:gd name="T5" fmla="*/ 19 h 19"/>
                <a:gd name="T6" fmla="*/ 303 w 343"/>
                <a:gd name="T7" fmla="*/ 5 h 19"/>
                <a:gd name="T8" fmla="*/ 343 w 343"/>
                <a:gd name="T9" fmla="*/ 17 h 19"/>
              </a:gdLst>
              <a:ahLst/>
              <a:cxnLst>
                <a:cxn ang="0">
                  <a:pos x="T0" y="T1"/>
                </a:cxn>
                <a:cxn ang="0">
                  <a:pos x="T2" y="T3"/>
                </a:cxn>
                <a:cxn ang="0">
                  <a:pos x="T4" y="T5"/>
                </a:cxn>
                <a:cxn ang="0">
                  <a:pos x="T6" y="T7"/>
                </a:cxn>
                <a:cxn ang="0">
                  <a:pos x="T8" y="T9"/>
                </a:cxn>
              </a:cxnLst>
              <a:rect l="0" t="0" r="r" b="b"/>
              <a:pathLst>
                <a:path w="343" h="19">
                  <a:moveTo>
                    <a:pt x="0" y="10"/>
                  </a:moveTo>
                  <a:cubicBezTo>
                    <a:pt x="35" y="8"/>
                    <a:pt x="65" y="7"/>
                    <a:pt x="99" y="0"/>
                  </a:cubicBezTo>
                  <a:cubicBezTo>
                    <a:pt x="151" y="6"/>
                    <a:pt x="184" y="17"/>
                    <a:pt x="238" y="19"/>
                  </a:cubicBezTo>
                  <a:cubicBezTo>
                    <a:pt x="273" y="12"/>
                    <a:pt x="257" y="7"/>
                    <a:pt x="303" y="5"/>
                  </a:cubicBezTo>
                  <a:cubicBezTo>
                    <a:pt x="340" y="7"/>
                    <a:pt x="327" y="1"/>
                    <a:pt x="343" y="17"/>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404" name="Freeform 148">
              <a:extLst>
                <a:ext uri="{FF2B5EF4-FFF2-40B4-BE49-F238E27FC236}">
                  <a16:creationId xmlns:a16="http://schemas.microsoft.com/office/drawing/2014/main" id="{984833E1-D121-0EC9-9B02-34568FD8C15B}"/>
                </a:ext>
              </a:extLst>
            </p:cNvPr>
            <p:cNvSpPr>
              <a:spLocks/>
            </p:cNvSpPr>
            <p:nvPr/>
          </p:nvSpPr>
          <p:spPr bwMode="auto">
            <a:xfrm>
              <a:off x="3360" y="2341"/>
              <a:ext cx="343" cy="19"/>
            </a:xfrm>
            <a:custGeom>
              <a:avLst/>
              <a:gdLst>
                <a:gd name="T0" fmla="*/ 0 w 343"/>
                <a:gd name="T1" fmla="*/ 10 h 19"/>
                <a:gd name="T2" fmla="*/ 99 w 343"/>
                <a:gd name="T3" fmla="*/ 0 h 19"/>
                <a:gd name="T4" fmla="*/ 238 w 343"/>
                <a:gd name="T5" fmla="*/ 19 h 19"/>
                <a:gd name="T6" fmla="*/ 303 w 343"/>
                <a:gd name="T7" fmla="*/ 5 h 19"/>
                <a:gd name="T8" fmla="*/ 343 w 343"/>
                <a:gd name="T9" fmla="*/ 17 h 19"/>
              </a:gdLst>
              <a:ahLst/>
              <a:cxnLst>
                <a:cxn ang="0">
                  <a:pos x="T0" y="T1"/>
                </a:cxn>
                <a:cxn ang="0">
                  <a:pos x="T2" y="T3"/>
                </a:cxn>
                <a:cxn ang="0">
                  <a:pos x="T4" y="T5"/>
                </a:cxn>
                <a:cxn ang="0">
                  <a:pos x="T6" y="T7"/>
                </a:cxn>
                <a:cxn ang="0">
                  <a:pos x="T8" y="T9"/>
                </a:cxn>
              </a:cxnLst>
              <a:rect l="0" t="0" r="r" b="b"/>
              <a:pathLst>
                <a:path w="343" h="19">
                  <a:moveTo>
                    <a:pt x="0" y="10"/>
                  </a:moveTo>
                  <a:cubicBezTo>
                    <a:pt x="35" y="8"/>
                    <a:pt x="65" y="7"/>
                    <a:pt x="99" y="0"/>
                  </a:cubicBezTo>
                  <a:cubicBezTo>
                    <a:pt x="151" y="6"/>
                    <a:pt x="184" y="17"/>
                    <a:pt x="238" y="19"/>
                  </a:cubicBezTo>
                  <a:cubicBezTo>
                    <a:pt x="273" y="12"/>
                    <a:pt x="257" y="7"/>
                    <a:pt x="303" y="5"/>
                  </a:cubicBezTo>
                  <a:cubicBezTo>
                    <a:pt x="340" y="7"/>
                    <a:pt x="327" y="1"/>
                    <a:pt x="343" y="17"/>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405" name="Freeform 149">
              <a:extLst>
                <a:ext uri="{FF2B5EF4-FFF2-40B4-BE49-F238E27FC236}">
                  <a16:creationId xmlns:a16="http://schemas.microsoft.com/office/drawing/2014/main" id="{24577304-3922-A835-98B6-CACA8A3C349B}"/>
                </a:ext>
              </a:extLst>
            </p:cNvPr>
            <p:cNvSpPr>
              <a:spLocks/>
            </p:cNvSpPr>
            <p:nvPr/>
          </p:nvSpPr>
          <p:spPr bwMode="auto">
            <a:xfrm>
              <a:off x="3360" y="2370"/>
              <a:ext cx="343" cy="19"/>
            </a:xfrm>
            <a:custGeom>
              <a:avLst/>
              <a:gdLst>
                <a:gd name="T0" fmla="*/ 0 w 343"/>
                <a:gd name="T1" fmla="*/ 10 h 19"/>
                <a:gd name="T2" fmla="*/ 99 w 343"/>
                <a:gd name="T3" fmla="*/ 0 h 19"/>
                <a:gd name="T4" fmla="*/ 238 w 343"/>
                <a:gd name="T5" fmla="*/ 19 h 19"/>
                <a:gd name="T6" fmla="*/ 303 w 343"/>
                <a:gd name="T7" fmla="*/ 5 h 19"/>
                <a:gd name="T8" fmla="*/ 343 w 343"/>
                <a:gd name="T9" fmla="*/ 17 h 19"/>
              </a:gdLst>
              <a:ahLst/>
              <a:cxnLst>
                <a:cxn ang="0">
                  <a:pos x="T0" y="T1"/>
                </a:cxn>
                <a:cxn ang="0">
                  <a:pos x="T2" y="T3"/>
                </a:cxn>
                <a:cxn ang="0">
                  <a:pos x="T4" y="T5"/>
                </a:cxn>
                <a:cxn ang="0">
                  <a:pos x="T6" y="T7"/>
                </a:cxn>
                <a:cxn ang="0">
                  <a:pos x="T8" y="T9"/>
                </a:cxn>
              </a:cxnLst>
              <a:rect l="0" t="0" r="r" b="b"/>
              <a:pathLst>
                <a:path w="343" h="19">
                  <a:moveTo>
                    <a:pt x="0" y="10"/>
                  </a:moveTo>
                  <a:cubicBezTo>
                    <a:pt x="35" y="8"/>
                    <a:pt x="65" y="7"/>
                    <a:pt x="99" y="0"/>
                  </a:cubicBezTo>
                  <a:cubicBezTo>
                    <a:pt x="151" y="6"/>
                    <a:pt x="184" y="17"/>
                    <a:pt x="238" y="19"/>
                  </a:cubicBezTo>
                  <a:cubicBezTo>
                    <a:pt x="273" y="12"/>
                    <a:pt x="257" y="7"/>
                    <a:pt x="303" y="5"/>
                  </a:cubicBezTo>
                  <a:cubicBezTo>
                    <a:pt x="340" y="7"/>
                    <a:pt x="327" y="1"/>
                    <a:pt x="343" y="17"/>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406" name="Freeform 150">
              <a:extLst>
                <a:ext uri="{FF2B5EF4-FFF2-40B4-BE49-F238E27FC236}">
                  <a16:creationId xmlns:a16="http://schemas.microsoft.com/office/drawing/2014/main" id="{55AA94B4-B4FF-01D3-555C-1202584FF57C}"/>
                </a:ext>
              </a:extLst>
            </p:cNvPr>
            <p:cNvSpPr>
              <a:spLocks/>
            </p:cNvSpPr>
            <p:nvPr/>
          </p:nvSpPr>
          <p:spPr bwMode="auto">
            <a:xfrm>
              <a:off x="3360" y="2400"/>
              <a:ext cx="343" cy="19"/>
            </a:xfrm>
            <a:custGeom>
              <a:avLst/>
              <a:gdLst>
                <a:gd name="T0" fmla="*/ 0 w 343"/>
                <a:gd name="T1" fmla="*/ 10 h 19"/>
                <a:gd name="T2" fmla="*/ 99 w 343"/>
                <a:gd name="T3" fmla="*/ 0 h 19"/>
                <a:gd name="T4" fmla="*/ 238 w 343"/>
                <a:gd name="T5" fmla="*/ 19 h 19"/>
                <a:gd name="T6" fmla="*/ 303 w 343"/>
                <a:gd name="T7" fmla="*/ 5 h 19"/>
                <a:gd name="T8" fmla="*/ 343 w 343"/>
                <a:gd name="T9" fmla="*/ 17 h 19"/>
              </a:gdLst>
              <a:ahLst/>
              <a:cxnLst>
                <a:cxn ang="0">
                  <a:pos x="T0" y="T1"/>
                </a:cxn>
                <a:cxn ang="0">
                  <a:pos x="T2" y="T3"/>
                </a:cxn>
                <a:cxn ang="0">
                  <a:pos x="T4" y="T5"/>
                </a:cxn>
                <a:cxn ang="0">
                  <a:pos x="T6" y="T7"/>
                </a:cxn>
                <a:cxn ang="0">
                  <a:pos x="T8" y="T9"/>
                </a:cxn>
              </a:cxnLst>
              <a:rect l="0" t="0" r="r" b="b"/>
              <a:pathLst>
                <a:path w="343" h="19">
                  <a:moveTo>
                    <a:pt x="0" y="10"/>
                  </a:moveTo>
                  <a:cubicBezTo>
                    <a:pt x="35" y="8"/>
                    <a:pt x="65" y="7"/>
                    <a:pt x="99" y="0"/>
                  </a:cubicBezTo>
                  <a:cubicBezTo>
                    <a:pt x="151" y="6"/>
                    <a:pt x="184" y="17"/>
                    <a:pt x="238" y="19"/>
                  </a:cubicBezTo>
                  <a:cubicBezTo>
                    <a:pt x="273" y="12"/>
                    <a:pt x="257" y="7"/>
                    <a:pt x="303" y="5"/>
                  </a:cubicBezTo>
                  <a:cubicBezTo>
                    <a:pt x="340" y="7"/>
                    <a:pt x="327" y="1"/>
                    <a:pt x="343" y="17"/>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sp>
        <p:nvSpPr>
          <p:cNvPr id="608407" name="AutoShape 151">
            <a:extLst>
              <a:ext uri="{FF2B5EF4-FFF2-40B4-BE49-F238E27FC236}">
                <a16:creationId xmlns:a16="http://schemas.microsoft.com/office/drawing/2014/main" id="{10F577E5-D50A-E9D5-8952-E773532425FD}"/>
              </a:ext>
            </a:extLst>
          </p:cNvPr>
          <p:cNvSpPr>
            <a:spLocks noChangeArrowheads="1"/>
          </p:cNvSpPr>
          <p:nvPr/>
        </p:nvSpPr>
        <p:spPr bwMode="auto">
          <a:xfrm>
            <a:off x="8178800" y="4191000"/>
            <a:ext cx="977900" cy="457200"/>
          </a:xfrm>
          <a:prstGeom prst="horizontalScroll">
            <a:avLst>
              <a:gd name="adj" fmla="val 12500"/>
            </a:avLst>
          </a:prstGeom>
          <a:solidFill>
            <a:srgbClr val="FFFF00"/>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900" b="1" i="1"/>
              <a:t>Equip. Supplier</a:t>
            </a:r>
          </a:p>
          <a:p>
            <a:pPr algn="ctr" eaLnBrk="1" hangingPunct="1"/>
            <a:r>
              <a:rPr lang="en-US" altLang="en-US" sz="900" b="1" i="1"/>
              <a:t>Specifications</a:t>
            </a:r>
          </a:p>
        </p:txBody>
      </p:sp>
      <p:sp>
        <p:nvSpPr>
          <p:cNvPr id="608408" name="Line 152">
            <a:extLst>
              <a:ext uri="{FF2B5EF4-FFF2-40B4-BE49-F238E27FC236}">
                <a16:creationId xmlns:a16="http://schemas.microsoft.com/office/drawing/2014/main" id="{49C0D55D-39BA-5A36-3A16-6C9F3814FF0C}"/>
              </a:ext>
            </a:extLst>
          </p:cNvPr>
          <p:cNvSpPr>
            <a:spLocks noChangeShapeType="1"/>
          </p:cNvSpPr>
          <p:nvPr/>
        </p:nvSpPr>
        <p:spPr bwMode="auto">
          <a:xfrm flipV="1">
            <a:off x="4803775" y="4419600"/>
            <a:ext cx="298450" cy="76200"/>
          </a:xfrm>
          <a:prstGeom prst="line">
            <a:avLst/>
          </a:prstGeom>
          <a:noFill/>
          <a:ln w="28575">
            <a:solidFill>
              <a:schemeClr val="tx1"/>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8409" name="Rectangle 153">
            <a:extLst>
              <a:ext uri="{FF2B5EF4-FFF2-40B4-BE49-F238E27FC236}">
                <a16:creationId xmlns:a16="http://schemas.microsoft.com/office/drawing/2014/main" id="{F64232B3-9FD6-5706-2820-E45F5CF25DB1}"/>
              </a:ext>
            </a:extLst>
          </p:cNvPr>
          <p:cNvSpPr>
            <a:spLocks noChangeArrowheads="1"/>
          </p:cNvSpPr>
          <p:nvPr/>
        </p:nvSpPr>
        <p:spPr bwMode="auto">
          <a:xfrm>
            <a:off x="6115050" y="4114800"/>
            <a:ext cx="225425" cy="152400"/>
          </a:xfrm>
          <a:prstGeom prst="rect">
            <a:avLst/>
          </a:prstGeom>
          <a:solidFill>
            <a:srgbClr val="FFFF00"/>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410" name="Rectangle 154">
            <a:extLst>
              <a:ext uri="{FF2B5EF4-FFF2-40B4-BE49-F238E27FC236}">
                <a16:creationId xmlns:a16="http://schemas.microsoft.com/office/drawing/2014/main" id="{F32EC9CF-4EB3-7F28-8946-88380395ED9D}"/>
              </a:ext>
            </a:extLst>
          </p:cNvPr>
          <p:cNvSpPr>
            <a:spLocks noChangeArrowheads="1"/>
          </p:cNvSpPr>
          <p:nvPr/>
        </p:nvSpPr>
        <p:spPr bwMode="auto">
          <a:xfrm>
            <a:off x="6435725" y="4114800"/>
            <a:ext cx="225425" cy="152400"/>
          </a:xfrm>
          <a:prstGeom prst="rect">
            <a:avLst/>
          </a:prstGeom>
          <a:solidFill>
            <a:schemeClr val="accent2"/>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411" name="Rectangle 155">
            <a:extLst>
              <a:ext uri="{FF2B5EF4-FFF2-40B4-BE49-F238E27FC236}">
                <a16:creationId xmlns:a16="http://schemas.microsoft.com/office/drawing/2014/main" id="{142DE426-6721-DABC-0885-CF33312EE7F2}"/>
              </a:ext>
            </a:extLst>
          </p:cNvPr>
          <p:cNvSpPr>
            <a:spLocks noChangeArrowheads="1"/>
          </p:cNvSpPr>
          <p:nvPr/>
        </p:nvSpPr>
        <p:spPr bwMode="auto">
          <a:xfrm>
            <a:off x="6753225" y="4114800"/>
            <a:ext cx="225425" cy="152400"/>
          </a:xfrm>
          <a:prstGeom prst="rect">
            <a:avLst/>
          </a:prstGeom>
          <a:solidFill>
            <a:schemeClr val="accent2"/>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412" name="Rectangle 156">
            <a:extLst>
              <a:ext uri="{FF2B5EF4-FFF2-40B4-BE49-F238E27FC236}">
                <a16:creationId xmlns:a16="http://schemas.microsoft.com/office/drawing/2014/main" id="{DF0C54D7-301D-D9DE-DA7F-0A9C8A6B3117}"/>
              </a:ext>
            </a:extLst>
          </p:cNvPr>
          <p:cNvSpPr>
            <a:spLocks noChangeArrowheads="1"/>
          </p:cNvSpPr>
          <p:nvPr/>
        </p:nvSpPr>
        <p:spPr bwMode="auto">
          <a:xfrm>
            <a:off x="5797550" y="4343400"/>
            <a:ext cx="225425" cy="152400"/>
          </a:xfrm>
          <a:prstGeom prst="rect">
            <a:avLst/>
          </a:prstGeom>
          <a:solidFill>
            <a:srgbClr val="FF0000"/>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413" name="Rectangle 157">
            <a:extLst>
              <a:ext uri="{FF2B5EF4-FFF2-40B4-BE49-F238E27FC236}">
                <a16:creationId xmlns:a16="http://schemas.microsoft.com/office/drawing/2014/main" id="{43085B68-415B-7CA7-AA72-8E57FC87761F}"/>
              </a:ext>
            </a:extLst>
          </p:cNvPr>
          <p:cNvSpPr>
            <a:spLocks noChangeArrowheads="1"/>
          </p:cNvSpPr>
          <p:nvPr/>
        </p:nvSpPr>
        <p:spPr bwMode="auto">
          <a:xfrm>
            <a:off x="6115050" y="4343400"/>
            <a:ext cx="225425" cy="152400"/>
          </a:xfrm>
          <a:prstGeom prst="rect">
            <a:avLst/>
          </a:prstGeom>
          <a:solidFill>
            <a:srgbClr val="FFFF00"/>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414" name="Rectangle 158">
            <a:extLst>
              <a:ext uri="{FF2B5EF4-FFF2-40B4-BE49-F238E27FC236}">
                <a16:creationId xmlns:a16="http://schemas.microsoft.com/office/drawing/2014/main" id="{ADCDCF91-24BF-2794-7567-4D0479669368}"/>
              </a:ext>
            </a:extLst>
          </p:cNvPr>
          <p:cNvSpPr>
            <a:spLocks noChangeArrowheads="1"/>
          </p:cNvSpPr>
          <p:nvPr/>
        </p:nvSpPr>
        <p:spPr bwMode="auto">
          <a:xfrm>
            <a:off x="6435725" y="4343400"/>
            <a:ext cx="225425" cy="152400"/>
          </a:xfrm>
          <a:prstGeom prst="rect">
            <a:avLst/>
          </a:prstGeom>
          <a:solidFill>
            <a:schemeClr val="accent2"/>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415" name="Rectangle 159">
            <a:extLst>
              <a:ext uri="{FF2B5EF4-FFF2-40B4-BE49-F238E27FC236}">
                <a16:creationId xmlns:a16="http://schemas.microsoft.com/office/drawing/2014/main" id="{B715B180-D1D1-D592-C396-2F220398FB36}"/>
              </a:ext>
            </a:extLst>
          </p:cNvPr>
          <p:cNvSpPr>
            <a:spLocks noChangeArrowheads="1"/>
          </p:cNvSpPr>
          <p:nvPr/>
        </p:nvSpPr>
        <p:spPr bwMode="auto">
          <a:xfrm>
            <a:off x="6753225" y="4343400"/>
            <a:ext cx="225425" cy="152400"/>
          </a:xfrm>
          <a:prstGeom prst="rect">
            <a:avLst/>
          </a:prstGeom>
          <a:solidFill>
            <a:schemeClr val="accent2"/>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416" name="Rectangle 160">
            <a:extLst>
              <a:ext uri="{FF2B5EF4-FFF2-40B4-BE49-F238E27FC236}">
                <a16:creationId xmlns:a16="http://schemas.microsoft.com/office/drawing/2014/main" id="{3FF0E630-9526-83B1-ED81-E11307882116}"/>
              </a:ext>
            </a:extLst>
          </p:cNvPr>
          <p:cNvSpPr>
            <a:spLocks noChangeArrowheads="1"/>
          </p:cNvSpPr>
          <p:nvPr/>
        </p:nvSpPr>
        <p:spPr bwMode="auto">
          <a:xfrm>
            <a:off x="6115050" y="4800600"/>
            <a:ext cx="225425" cy="152400"/>
          </a:xfrm>
          <a:prstGeom prst="rect">
            <a:avLst/>
          </a:prstGeom>
          <a:solidFill>
            <a:srgbClr val="FFFF00"/>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417" name="Rectangle 161">
            <a:extLst>
              <a:ext uri="{FF2B5EF4-FFF2-40B4-BE49-F238E27FC236}">
                <a16:creationId xmlns:a16="http://schemas.microsoft.com/office/drawing/2014/main" id="{6F7BAC69-CEB4-7BAC-861A-AA5052BB0E3E}"/>
              </a:ext>
            </a:extLst>
          </p:cNvPr>
          <p:cNvSpPr>
            <a:spLocks noChangeArrowheads="1"/>
          </p:cNvSpPr>
          <p:nvPr/>
        </p:nvSpPr>
        <p:spPr bwMode="auto">
          <a:xfrm>
            <a:off x="6435725" y="4800600"/>
            <a:ext cx="225425" cy="152400"/>
          </a:xfrm>
          <a:prstGeom prst="rect">
            <a:avLst/>
          </a:prstGeom>
          <a:solidFill>
            <a:schemeClr val="accent2"/>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418" name="Rectangle 162">
            <a:extLst>
              <a:ext uri="{FF2B5EF4-FFF2-40B4-BE49-F238E27FC236}">
                <a16:creationId xmlns:a16="http://schemas.microsoft.com/office/drawing/2014/main" id="{F1843C30-044B-4F5B-B286-88FE020F29F3}"/>
              </a:ext>
            </a:extLst>
          </p:cNvPr>
          <p:cNvSpPr>
            <a:spLocks noChangeArrowheads="1"/>
          </p:cNvSpPr>
          <p:nvPr/>
        </p:nvSpPr>
        <p:spPr bwMode="auto">
          <a:xfrm>
            <a:off x="6753225" y="4800600"/>
            <a:ext cx="225425" cy="152400"/>
          </a:xfrm>
          <a:prstGeom prst="rect">
            <a:avLst/>
          </a:prstGeom>
          <a:solidFill>
            <a:schemeClr val="accent2"/>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419" name="Rectangle 163">
            <a:extLst>
              <a:ext uri="{FF2B5EF4-FFF2-40B4-BE49-F238E27FC236}">
                <a16:creationId xmlns:a16="http://schemas.microsoft.com/office/drawing/2014/main" id="{CA72A079-0356-C0A8-AE1F-9A26CDE584C0}"/>
              </a:ext>
            </a:extLst>
          </p:cNvPr>
          <p:cNvSpPr>
            <a:spLocks noChangeArrowheads="1"/>
          </p:cNvSpPr>
          <p:nvPr/>
        </p:nvSpPr>
        <p:spPr bwMode="auto">
          <a:xfrm>
            <a:off x="5797550" y="4572000"/>
            <a:ext cx="225425" cy="152400"/>
          </a:xfrm>
          <a:prstGeom prst="rect">
            <a:avLst/>
          </a:prstGeom>
          <a:solidFill>
            <a:srgbClr val="FF0000"/>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420" name="Rectangle 164">
            <a:extLst>
              <a:ext uri="{FF2B5EF4-FFF2-40B4-BE49-F238E27FC236}">
                <a16:creationId xmlns:a16="http://schemas.microsoft.com/office/drawing/2014/main" id="{569E51C9-B5FA-6077-FED6-4BBC6359799C}"/>
              </a:ext>
            </a:extLst>
          </p:cNvPr>
          <p:cNvSpPr>
            <a:spLocks noChangeArrowheads="1"/>
          </p:cNvSpPr>
          <p:nvPr/>
        </p:nvSpPr>
        <p:spPr bwMode="auto">
          <a:xfrm>
            <a:off x="6115050" y="4572000"/>
            <a:ext cx="225425" cy="152400"/>
          </a:xfrm>
          <a:prstGeom prst="rect">
            <a:avLst/>
          </a:prstGeom>
          <a:solidFill>
            <a:srgbClr val="FFFF00"/>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421" name="Rectangle 165">
            <a:extLst>
              <a:ext uri="{FF2B5EF4-FFF2-40B4-BE49-F238E27FC236}">
                <a16:creationId xmlns:a16="http://schemas.microsoft.com/office/drawing/2014/main" id="{7A11AAE3-192D-45DC-3C5C-4CC199D5C2ED}"/>
              </a:ext>
            </a:extLst>
          </p:cNvPr>
          <p:cNvSpPr>
            <a:spLocks noChangeArrowheads="1"/>
          </p:cNvSpPr>
          <p:nvPr/>
        </p:nvSpPr>
        <p:spPr bwMode="auto">
          <a:xfrm>
            <a:off x="6435725" y="4572000"/>
            <a:ext cx="225425" cy="152400"/>
          </a:xfrm>
          <a:prstGeom prst="rect">
            <a:avLst/>
          </a:prstGeom>
          <a:solidFill>
            <a:schemeClr val="accent2"/>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422" name="Rectangle 166">
            <a:extLst>
              <a:ext uri="{FF2B5EF4-FFF2-40B4-BE49-F238E27FC236}">
                <a16:creationId xmlns:a16="http://schemas.microsoft.com/office/drawing/2014/main" id="{9B700598-472E-FECE-95FD-28F338A2D454}"/>
              </a:ext>
            </a:extLst>
          </p:cNvPr>
          <p:cNvSpPr>
            <a:spLocks noChangeArrowheads="1"/>
          </p:cNvSpPr>
          <p:nvPr/>
        </p:nvSpPr>
        <p:spPr bwMode="auto">
          <a:xfrm>
            <a:off x="6753225" y="4572000"/>
            <a:ext cx="225425" cy="152400"/>
          </a:xfrm>
          <a:prstGeom prst="rect">
            <a:avLst/>
          </a:prstGeom>
          <a:solidFill>
            <a:schemeClr val="accent2"/>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423" name="Rectangle 167">
            <a:extLst>
              <a:ext uri="{FF2B5EF4-FFF2-40B4-BE49-F238E27FC236}">
                <a16:creationId xmlns:a16="http://schemas.microsoft.com/office/drawing/2014/main" id="{6618D9D1-4DD4-4E26-4AC4-B64A859EFE92}"/>
              </a:ext>
            </a:extLst>
          </p:cNvPr>
          <p:cNvSpPr>
            <a:spLocks noChangeArrowheads="1"/>
          </p:cNvSpPr>
          <p:nvPr/>
        </p:nvSpPr>
        <p:spPr bwMode="auto">
          <a:xfrm>
            <a:off x="7054850" y="4343400"/>
            <a:ext cx="225425" cy="152400"/>
          </a:xfrm>
          <a:prstGeom prst="rect">
            <a:avLst/>
          </a:prstGeom>
          <a:solidFill>
            <a:srgbClr val="00FF00"/>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424" name="Rectangle 168">
            <a:extLst>
              <a:ext uri="{FF2B5EF4-FFF2-40B4-BE49-F238E27FC236}">
                <a16:creationId xmlns:a16="http://schemas.microsoft.com/office/drawing/2014/main" id="{C3BAFBF6-D17C-06FD-B1C5-0DFCEF587ADB}"/>
              </a:ext>
            </a:extLst>
          </p:cNvPr>
          <p:cNvSpPr>
            <a:spLocks noChangeArrowheads="1"/>
          </p:cNvSpPr>
          <p:nvPr/>
        </p:nvSpPr>
        <p:spPr bwMode="auto">
          <a:xfrm>
            <a:off x="7054850" y="4572000"/>
            <a:ext cx="225425" cy="152400"/>
          </a:xfrm>
          <a:prstGeom prst="rect">
            <a:avLst/>
          </a:prstGeom>
          <a:solidFill>
            <a:srgbClr val="00FF00"/>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425" name="AutoShape 169">
            <a:extLst>
              <a:ext uri="{FF2B5EF4-FFF2-40B4-BE49-F238E27FC236}">
                <a16:creationId xmlns:a16="http://schemas.microsoft.com/office/drawing/2014/main" id="{8C79BF63-CBC5-55AD-D9A3-6DC834657FB3}"/>
              </a:ext>
            </a:extLst>
          </p:cNvPr>
          <p:cNvSpPr>
            <a:spLocks noChangeArrowheads="1"/>
          </p:cNvSpPr>
          <p:nvPr/>
        </p:nvSpPr>
        <p:spPr bwMode="auto">
          <a:xfrm rot="-5400000">
            <a:off x="7351713" y="4421187"/>
            <a:ext cx="228600" cy="225425"/>
          </a:xfrm>
          <a:prstGeom prst="downArrow">
            <a:avLst>
              <a:gd name="adj1" fmla="val 50000"/>
              <a:gd name="adj2" fmla="val 25000"/>
            </a:avLst>
          </a:prstGeom>
          <a:solidFill>
            <a:srgbClr val="B2B2B2"/>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426" name="AutoShape 170">
            <a:extLst>
              <a:ext uri="{FF2B5EF4-FFF2-40B4-BE49-F238E27FC236}">
                <a16:creationId xmlns:a16="http://schemas.microsoft.com/office/drawing/2014/main" id="{D4D5417D-CDE1-1D74-62B3-28E026966E07}"/>
              </a:ext>
            </a:extLst>
          </p:cNvPr>
          <p:cNvSpPr>
            <a:spLocks noChangeArrowheads="1"/>
          </p:cNvSpPr>
          <p:nvPr/>
        </p:nvSpPr>
        <p:spPr bwMode="auto">
          <a:xfrm rot="-5400000">
            <a:off x="5176838" y="4421187"/>
            <a:ext cx="228600" cy="225425"/>
          </a:xfrm>
          <a:prstGeom prst="downArrow">
            <a:avLst>
              <a:gd name="adj1" fmla="val 50000"/>
              <a:gd name="adj2" fmla="val 25000"/>
            </a:avLst>
          </a:prstGeom>
          <a:solidFill>
            <a:srgbClr val="B2B2B2"/>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427" name="AutoShape 171">
            <a:extLst>
              <a:ext uri="{FF2B5EF4-FFF2-40B4-BE49-F238E27FC236}">
                <a16:creationId xmlns:a16="http://schemas.microsoft.com/office/drawing/2014/main" id="{023A9CD1-9BE1-9C2D-D024-5D64C66BAED1}"/>
              </a:ext>
            </a:extLst>
          </p:cNvPr>
          <p:cNvSpPr>
            <a:spLocks noChangeArrowheads="1"/>
          </p:cNvSpPr>
          <p:nvPr/>
        </p:nvSpPr>
        <p:spPr bwMode="auto">
          <a:xfrm rot="-5400000">
            <a:off x="7727950" y="4194175"/>
            <a:ext cx="304800" cy="450850"/>
          </a:xfrm>
          <a:prstGeom prst="downArrow">
            <a:avLst>
              <a:gd name="adj1" fmla="val 50000"/>
              <a:gd name="adj2" fmla="val 36979"/>
            </a:avLst>
          </a:prstGeom>
          <a:solidFill>
            <a:srgbClr val="B2B2B2"/>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428" name="AutoShape 172">
            <a:extLst>
              <a:ext uri="{FF2B5EF4-FFF2-40B4-BE49-F238E27FC236}">
                <a16:creationId xmlns:a16="http://schemas.microsoft.com/office/drawing/2014/main" id="{7D45EEB7-6C7B-929E-D018-F8EC4742104B}"/>
              </a:ext>
            </a:extLst>
          </p:cNvPr>
          <p:cNvSpPr>
            <a:spLocks noChangeArrowheads="1"/>
          </p:cNvSpPr>
          <p:nvPr/>
        </p:nvSpPr>
        <p:spPr bwMode="auto">
          <a:xfrm rot="-5400000">
            <a:off x="6451600" y="5794375"/>
            <a:ext cx="304800" cy="450850"/>
          </a:xfrm>
          <a:prstGeom prst="downArrow">
            <a:avLst>
              <a:gd name="adj1" fmla="val 50000"/>
              <a:gd name="adj2" fmla="val 36979"/>
            </a:avLst>
          </a:prstGeom>
          <a:solidFill>
            <a:srgbClr val="B2B2B2"/>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8429" name="AutoShape 173">
            <a:extLst>
              <a:ext uri="{FF2B5EF4-FFF2-40B4-BE49-F238E27FC236}">
                <a16:creationId xmlns:a16="http://schemas.microsoft.com/office/drawing/2014/main" id="{52E63B75-B07C-A88A-35F8-681C92BBDFE2}"/>
              </a:ext>
            </a:extLst>
          </p:cNvPr>
          <p:cNvSpPr>
            <a:spLocks noChangeArrowheads="1"/>
          </p:cNvSpPr>
          <p:nvPr/>
        </p:nvSpPr>
        <p:spPr bwMode="auto">
          <a:xfrm>
            <a:off x="8480425" y="2362200"/>
            <a:ext cx="901700" cy="457200"/>
          </a:xfrm>
          <a:prstGeom prst="horizontalScroll">
            <a:avLst>
              <a:gd name="adj" fmla="val 12500"/>
            </a:avLst>
          </a:prstGeom>
          <a:solidFill>
            <a:srgbClr val="FFFF00"/>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900" b="1" i="1"/>
              <a:t>IT Supplier</a:t>
            </a:r>
          </a:p>
          <a:p>
            <a:pPr algn="ctr" eaLnBrk="1" hangingPunct="1"/>
            <a:r>
              <a:rPr lang="en-US" altLang="en-US" sz="900" b="1" i="1"/>
              <a:t>Specifications</a:t>
            </a:r>
          </a:p>
        </p:txBody>
      </p:sp>
      <p:sp>
        <p:nvSpPr>
          <p:cNvPr id="608430" name="AutoShape 174">
            <a:extLst>
              <a:ext uri="{FF2B5EF4-FFF2-40B4-BE49-F238E27FC236}">
                <a16:creationId xmlns:a16="http://schemas.microsoft.com/office/drawing/2014/main" id="{D64A3E58-DA4E-FD5D-42AC-19D4EA39BCB1}"/>
              </a:ext>
            </a:extLst>
          </p:cNvPr>
          <p:cNvSpPr>
            <a:spLocks noChangeArrowheads="1"/>
          </p:cNvSpPr>
          <p:nvPr/>
        </p:nvSpPr>
        <p:spPr bwMode="auto">
          <a:xfrm rot="-1221973">
            <a:off x="8331200" y="2133600"/>
            <a:ext cx="298450" cy="228600"/>
          </a:xfrm>
          <a:prstGeom prst="downArrow">
            <a:avLst>
              <a:gd name="adj1" fmla="val 50000"/>
              <a:gd name="adj2" fmla="val 25000"/>
            </a:avLst>
          </a:prstGeom>
          <a:solidFill>
            <a:srgbClr val="B2B2B2"/>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608431" name="Group 175">
            <a:extLst>
              <a:ext uri="{FF2B5EF4-FFF2-40B4-BE49-F238E27FC236}">
                <a16:creationId xmlns:a16="http://schemas.microsoft.com/office/drawing/2014/main" id="{DCB04D3C-EF31-8C62-88BC-F492158EACA0}"/>
              </a:ext>
            </a:extLst>
          </p:cNvPr>
          <p:cNvGrpSpPr>
            <a:grpSpLocks/>
          </p:cNvGrpSpPr>
          <p:nvPr/>
        </p:nvGrpSpPr>
        <p:grpSpPr bwMode="auto">
          <a:xfrm>
            <a:off x="1223963" y="5526088"/>
            <a:ext cx="525462" cy="417512"/>
            <a:chOff x="1920" y="1428"/>
            <a:chExt cx="2304" cy="1404"/>
          </a:xfrm>
        </p:grpSpPr>
        <p:sp>
          <p:nvSpPr>
            <p:cNvPr id="608432" name="Freeform 176">
              <a:extLst>
                <a:ext uri="{FF2B5EF4-FFF2-40B4-BE49-F238E27FC236}">
                  <a16:creationId xmlns:a16="http://schemas.microsoft.com/office/drawing/2014/main" id="{4D5327F6-C4ED-936B-14E3-A21DEF69FC2F}"/>
                </a:ext>
              </a:extLst>
            </p:cNvPr>
            <p:cNvSpPr>
              <a:spLocks/>
            </p:cNvSpPr>
            <p:nvPr/>
          </p:nvSpPr>
          <p:spPr bwMode="auto">
            <a:xfrm>
              <a:off x="2234" y="2681"/>
              <a:ext cx="121" cy="63"/>
            </a:xfrm>
            <a:custGeom>
              <a:avLst/>
              <a:gdLst>
                <a:gd name="T0" fmla="*/ 0 w 121"/>
                <a:gd name="T1" fmla="*/ 0 h 63"/>
                <a:gd name="T2" fmla="*/ 121 w 121"/>
                <a:gd name="T3" fmla="*/ 63 h 63"/>
                <a:gd name="T4" fmla="*/ 0 w 121"/>
                <a:gd name="T5" fmla="*/ 63 h 63"/>
                <a:gd name="T6" fmla="*/ 0 w 121"/>
                <a:gd name="T7" fmla="*/ 0 h 63"/>
              </a:gdLst>
              <a:ahLst/>
              <a:cxnLst>
                <a:cxn ang="0">
                  <a:pos x="T0" y="T1"/>
                </a:cxn>
                <a:cxn ang="0">
                  <a:pos x="T2" y="T3"/>
                </a:cxn>
                <a:cxn ang="0">
                  <a:pos x="T4" y="T5"/>
                </a:cxn>
                <a:cxn ang="0">
                  <a:pos x="T6" y="T7"/>
                </a:cxn>
              </a:cxnLst>
              <a:rect l="0" t="0" r="r" b="b"/>
              <a:pathLst>
                <a:path w="121" h="63">
                  <a:moveTo>
                    <a:pt x="0" y="0"/>
                  </a:moveTo>
                  <a:lnTo>
                    <a:pt x="121" y="63"/>
                  </a:lnTo>
                  <a:lnTo>
                    <a:pt x="0" y="63"/>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33" name="Freeform 177">
              <a:extLst>
                <a:ext uri="{FF2B5EF4-FFF2-40B4-BE49-F238E27FC236}">
                  <a16:creationId xmlns:a16="http://schemas.microsoft.com/office/drawing/2014/main" id="{6A969A04-03B6-7CA6-92E0-604AECDD6E4F}"/>
                </a:ext>
              </a:extLst>
            </p:cNvPr>
            <p:cNvSpPr>
              <a:spLocks/>
            </p:cNvSpPr>
            <p:nvPr/>
          </p:nvSpPr>
          <p:spPr bwMode="auto">
            <a:xfrm>
              <a:off x="2234" y="2681"/>
              <a:ext cx="121" cy="63"/>
            </a:xfrm>
            <a:custGeom>
              <a:avLst/>
              <a:gdLst>
                <a:gd name="T0" fmla="*/ 0 w 121"/>
                <a:gd name="T1" fmla="*/ 0 h 63"/>
                <a:gd name="T2" fmla="*/ 121 w 121"/>
                <a:gd name="T3" fmla="*/ 0 h 63"/>
                <a:gd name="T4" fmla="*/ 121 w 121"/>
                <a:gd name="T5" fmla="*/ 63 h 63"/>
                <a:gd name="T6" fmla="*/ 0 w 121"/>
                <a:gd name="T7" fmla="*/ 0 h 63"/>
              </a:gdLst>
              <a:ahLst/>
              <a:cxnLst>
                <a:cxn ang="0">
                  <a:pos x="T0" y="T1"/>
                </a:cxn>
                <a:cxn ang="0">
                  <a:pos x="T2" y="T3"/>
                </a:cxn>
                <a:cxn ang="0">
                  <a:pos x="T4" y="T5"/>
                </a:cxn>
                <a:cxn ang="0">
                  <a:pos x="T6" y="T7"/>
                </a:cxn>
              </a:cxnLst>
              <a:rect l="0" t="0" r="r" b="b"/>
              <a:pathLst>
                <a:path w="121" h="63">
                  <a:moveTo>
                    <a:pt x="0" y="0"/>
                  </a:moveTo>
                  <a:lnTo>
                    <a:pt x="121" y="0"/>
                  </a:lnTo>
                  <a:lnTo>
                    <a:pt x="121" y="63"/>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34" name="Rectangle 178">
              <a:extLst>
                <a:ext uri="{FF2B5EF4-FFF2-40B4-BE49-F238E27FC236}">
                  <a16:creationId xmlns:a16="http://schemas.microsoft.com/office/drawing/2014/main" id="{FF5301BC-39A8-915E-79FB-6A588A08A0A3}"/>
                </a:ext>
              </a:extLst>
            </p:cNvPr>
            <p:cNvSpPr>
              <a:spLocks noChangeArrowheads="1"/>
            </p:cNvSpPr>
            <p:nvPr/>
          </p:nvSpPr>
          <p:spPr bwMode="auto">
            <a:xfrm>
              <a:off x="2234" y="2681"/>
              <a:ext cx="121" cy="63"/>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08435" name="Freeform 179">
              <a:extLst>
                <a:ext uri="{FF2B5EF4-FFF2-40B4-BE49-F238E27FC236}">
                  <a16:creationId xmlns:a16="http://schemas.microsoft.com/office/drawing/2014/main" id="{209CBF99-2EA3-987E-D4F4-9A6F2B0CEEF0}"/>
                </a:ext>
              </a:extLst>
            </p:cNvPr>
            <p:cNvSpPr>
              <a:spLocks/>
            </p:cNvSpPr>
            <p:nvPr/>
          </p:nvSpPr>
          <p:spPr bwMode="auto">
            <a:xfrm>
              <a:off x="2355" y="2744"/>
              <a:ext cx="121" cy="1"/>
            </a:xfrm>
            <a:custGeom>
              <a:avLst/>
              <a:gdLst>
                <a:gd name="T0" fmla="*/ 0 w 121"/>
                <a:gd name="T1" fmla="*/ 121 w 121"/>
                <a:gd name="T2" fmla="*/ 0 w 121"/>
              </a:gdLst>
              <a:ahLst/>
              <a:cxnLst>
                <a:cxn ang="0">
                  <a:pos x="T0" y="0"/>
                </a:cxn>
                <a:cxn ang="0">
                  <a:pos x="T1" y="0"/>
                </a:cxn>
                <a:cxn ang="0">
                  <a:pos x="T2" y="0"/>
                </a:cxn>
              </a:cxnLst>
              <a:rect l="0" t="0" r="r" b="b"/>
              <a:pathLst>
                <a:path w="121">
                  <a:moveTo>
                    <a:pt x="0" y="0"/>
                  </a:moveTo>
                  <a:lnTo>
                    <a:pt x="121" y="0"/>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36" name="Rectangle 180">
              <a:extLst>
                <a:ext uri="{FF2B5EF4-FFF2-40B4-BE49-F238E27FC236}">
                  <a16:creationId xmlns:a16="http://schemas.microsoft.com/office/drawing/2014/main" id="{F0F33CE6-45BE-F0A1-63FE-A22710A47029}"/>
                </a:ext>
              </a:extLst>
            </p:cNvPr>
            <p:cNvSpPr>
              <a:spLocks noChangeArrowheads="1"/>
            </p:cNvSpPr>
            <p:nvPr/>
          </p:nvSpPr>
          <p:spPr bwMode="auto">
            <a:xfrm>
              <a:off x="2355" y="2744"/>
              <a:ext cx="121" cy="1"/>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08437" name="Freeform 181">
              <a:extLst>
                <a:ext uri="{FF2B5EF4-FFF2-40B4-BE49-F238E27FC236}">
                  <a16:creationId xmlns:a16="http://schemas.microsoft.com/office/drawing/2014/main" id="{041AB5B7-83CA-B275-8CB3-CB559F144605}"/>
                </a:ext>
              </a:extLst>
            </p:cNvPr>
            <p:cNvSpPr>
              <a:spLocks/>
            </p:cNvSpPr>
            <p:nvPr/>
          </p:nvSpPr>
          <p:spPr bwMode="auto">
            <a:xfrm>
              <a:off x="2476" y="2623"/>
              <a:ext cx="121" cy="121"/>
            </a:xfrm>
            <a:custGeom>
              <a:avLst/>
              <a:gdLst>
                <a:gd name="T0" fmla="*/ 0 w 121"/>
                <a:gd name="T1" fmla="*/ 0 h 121"/>
                <a:gd name="T2" fmla="*/ 121 w 121"/>
                <a:gd name="T3" fmla="*/ 121 h 121"/>
                <a:gd name="T4" fmla="*/ 0 w 121"/>
                <a:gd name="T5" fmla="*/ 121 h 121"/>
                <a:gd name="T6" fmla="*/ 0 w 121"/>
                <a:gd name="T7" fmla="*/ 0 h 121"/>
              </a:gdLst>
              <a:ahLst/>
              <a:cxnLst>
                <a:cxn ang="0">
                  <a:pos x="T0" y="T1"/>
                </a:cxn>
                <a:cxn ang="0">
                  <a:pos x="T2" y="T3"/>
                </a:cxn>
                <a:cxn ang="0">
                  <a:pos x="T4" y="T5"/>
                </a:cxn>
                <a:cxn ang="0">
                  <a:pos x="T6" y="T7"/>
                </a:cxn>
              </a:cxnLst>
              <a:rect l="0" t="0" r="r" b="b"/>
              <a:pathLst>
                <a:path w="121" h="121">
                  <a:moveTo>
                    <a:pt x="0" y="0"/>
                  </a:moveTo>
                  <a:lnTo>
                    <a:pt x="121" y="121"/>
                  </a:lnTo>
                  <a:lnTo>
                    <a:pt x="0" y="121"/>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38" name="Freeform 182">
              <a:extLst>
                <a:ext uri="{FF2B5EF4-FFF2-40B4-BE49-F238E27FC236}">
                  <a16:creationId xmlns:a16="http://schemas.microsoft.com/office/drawing/2014/main" id="{EDC53887-3043-DD9E-91FB-B459DC842A4D}"/>
                </a:ext>
              </a:extLst>
            </p:cNvPr>
            <p:cNvSpPr>
              <a:spLocks/>
            </p:cNvSpPr>
            <p:nvPr/>
          </p:nvSpPr>
          <p:spPr bwMode="auto">
            <a:xfrm>
              <a:off x="2476" y="2623"/>
              <a:ext cx="121" cy="121"/>
            </a:xfrm>
            <a:custGeom>
              <a:avLst/>
              <a:gdLst>
                <a:gd name="T0" fmla="*/ 0 w 121"/>
                <a:gd name="T1" fmla="*/ 0 h 121"/>
                <a:gd name="T2" fmla="*/ 121 w 121"/>
                <a:gd name="T3" fmla="*/ 0 h 121"/>
                <a:gd name="T4" fmla="*/ 121 w 121"/>
                <a:gd name="T5" fmla="*/ 121 h 121"/>
                <a:gd name="T6" fmla="*/ 0 w 121"/>
                <a:gd name="T7" fmla="*/ 0 h 121"/>
              </a:gdLst>
              <a:ahLst/>
              <a:cxnLst>
                <a:cxn ang="0">
                  <a:pos x="T0" y="T1"/>
                </a:cxn>
                <a:cxn ang="0">
                  <a:pos x="T2" y="T3"/>
                </a:cxn>
                <a:cxn ang="0">
                  <a:pos x="T4" y="T5"/>
                </a:cxn>
                <a:cxn ang="0">
                  <a:pos x="T6" y="T7"/>
                </a:cxn>
              </a:cxnLst>
              <a:rect l="0" t="0" r="r" b="b"/>
              <a:pathLst>
                <a:path w="121" h="121">
                  <a:moveTo>
                    <a:pt x="0" y="0"/>
                  </a:moveTo>
                  <a:lnTo>
                    <a:pt x="121" y="0"/>
                  </a:lnTo>
                  <a:lnTo>
                    <a:pt x="121" y="121"/>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39" name="Rectangle 183">
              <a:extLst>
                <a:ext uri="{FF2B5EF4-FFF2-40B4-BE49-F238E27FC236}">
                  <a16:creationId xmlns:a16="http://schemas.microsoft.com/office/drawing/2014/main" id="{E59D7CD9-F1CF-1D49-1B4F-C3D7ED33A3DE}"/>
                </a:ext>
              </a:extLst>
            </p:cNvPr>
            <p:cNvSpPr>
              <a:spLocks noChangeArrowheads="1"/>
            </p:cNvSpPr>
            <p:nvPr/>
          </p:nvSpPr>
          <p:spPr bwMode="auto">
            <a:xfrm>
              <a:off x="2476" y="2623"/>
              <a:ext cx="121" cy="121"/>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08440" name="Freeform 184">
              <a:extLst>
                <a:ext uri="{FF2B5EF4-FFF2-40B4-BE49-F238E27FC236}">
                  <a16:creationId xmlns:a16="http://schemas.microsoft.com/office/drawing/2014/main" id="{0D566802-CC1F-6A64-0B8E-76C796286BAE}"/>
                </a:ext>
              </a:extLst>
            </p:cNvPr>
            <p:cNvSpPr>
              <a:spLocks/>
            </p:cNvSpPr>
            <p:nvPr/>
          </p:nvSpPr>
          <p:spPr bwMode="auto">
            <a:xfrm>
              <a:off x="2597" y="2560"/>
              <a:ext cx="121" cy="184"/>
            </a:xfrm>
            <a:custGeom>
              <a:avLst/>
              <a:gdLst>
                <a:gd name="T0" fmla="*/ 0 w 121"/>
                <a:gd name="T1" fmla="*/ 0 h 184"/>
                <a:gd name="T2" fmla="*/ 121 w 121"/>
                <a:gd name="T3" fmla="*/ 184 h 184"/>
                <a:gd name="T4" fmla="*/ 0 w 121"/>
                <a:gd name="T5" fmla="*/ 184 h 184"/>
                <a:gd name="T6" fmla="*/ 0 w 121"/>
                <a:gd name="T7" fmla="*/ 0 h 184"/>
              </a:gdLst>
              <a:ahLst/>
              <a:cxnLst>
                <a:cxn ang="0">
                  <a:pos x="T0" y="T1"/>
                </a:cxn>
                <a:cxn ang="0">
                  <a:pos x="T2" y="T3"/>
                </a:cxn>
                <a:cxn ang="0">
                  <a:pos x="T4" y="T5"/>
                </a:cxn>
                <a:cxn ang="0">
                  <a:pos x="T6" y="T7"/>
                </a:cxn>
              </a:cxnLst>
              <a:rect l="0" t="0" r="r" b="b"/>
              <a:pathLst>
                <a:path w="121" h="184">
                  <a:moveTo>
                    <a:pt x="0" y="0"/>
                  </a:moveTo>
                  <a:lnTo>
                    <a:pt x="121" y="184"/>
                  </a:lnTo>
                  <a:lnTo>
                    <a:pt x="0" y="184"/>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41" name="Freeform 185">
              <a:extLst>
                <a:ext uri="{FF2B5EF4-FFF2-40B4-BE49-F238E27FC236}">
                  <a16:creationId xmlns:a16="http://schemas.microsoft.com/office/drawing/2014/main" id="{874F752E-1E12-F3F4-D917-354B3BAAB89F}"/>
                </a:ext>
              </a:extLst>
            </p:cNvPr>
            <p:cNvSpPr>
              <a:spLocks/>
            </p:cNvSpPr>
            <p:nvPr/>
          </p:nvSpPr>
          <p:spPr bwMode="auto">
            <a:xfrm>
              <a:off x="2597" y="2560"/>
              <a:ext cx="121" cy="184"/>
            </a:xfrm>
            <a:custGeom>
              <a:avLst/>
              <a:gdLst>
                <a:gd name="T0" fmla="*/ 0 w 121"/>
                <a:gd name="T1" fmla="*/ 0 h 184"/>
                <a:gd name="T2" fmla="*/ 121 w 121"/>
                <a:gd name="T3" fmla="*/ 0 h 184"/>
                <a:gd name="T4" fmla="*/ 121 w 121"/>
                <a:gd name="T5" fmla="*/ 184 h 184"/>
                <a:gd name="T6" fmla="*/ 0 w 121"/>
                <a:gd name="T7" fmla="*/ 0 h 184"/>
              </a:gdLst>
              <a:ahLst/>
              <a:cxnLst>
                <a:cxn ang="0">
                  <a:pos x="T0" y="T1"/>
                </a:cxn>
                <a:cxn ang="0">
                  <a:pos x="T2" y="T3"/>
                </a:cxn>
                <a:cxn ang="0">
                  <a:pos x="T4" y="T5"/>
                </a:cxn>
                <a:cxn ang="0">
                  <a:pos x="T6" y="T7"/>
                </a:cxn>
              </a:cxnLst>
              <a:rect l="0" t="0" r="r" b="b"/>
              <a:pathLst>
                <a:path w="121" h="184">
                  <a:moveTo>
                    <a:pt x="0" y="0"/>
                  </a:moveTo>
                  <a:lnTo>
                    <a:pt x="121" y="0"/>
                  </a:lnTo>
                  <a:lnTo>
                    <a:pt x="121" y="184"/>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42" name="Rectangle 186">
              <a:extLst>
                <a:ext uri="{FF2B5EF4-FFF2-40B4-BE49-F238E27FC236}">
                  <a16:creationId xmlns:a16="http://schemas.microsoft.com/office/drawing/2014/main" id="{D067E81A-6C7A-8605-4635-637AC9D1DA10}"/>
                </a:ext>
              </a:extLst>
            </p:cNvPr>
            <p:cNvSpPr>
              <a:spLocks noChangeArrowheads="1"/>
            </p:cNvSpPr>
            <p:nvPr/>
          </p:nvSpPr>
          <p:spPr bwMode="auto">
            <a:xfrm>
              <a:off x="2597" y="2560"/>
              <a:ext cx="121" cy="184"/>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08443" name="Freeform 187">
              <a:extLst>
                <a:ext uri="{FF2B5EF4-FFF2-40B4-BE49-F238E27FC236}">
                  <a16:creationId xmlns:a16="http://schemas.microsoft.com/office/drawing/2014/main" id="{7D327B13-FE90-B36E-A986-7228641F08E9}"/>
                </a:ext>
              </a:extLst>
            </p:cNvPr>
            <p:cNvSpPr>
              <a:spLocks/>
            </p:cNvSpPr>
            <p:nvPr/>
          </p:nvSpPr>
          <p:spPr bwMode="auto">
            <a:xfrm>
              <a:off x="2718" y="2202"/>
              <a:ext cx="121" cy="542"/>
            </a:xfrm>
            <a:custGeom>
              <a:avLst/>
              <a:gdLst>
                <a:gd name="T0" fmla="*/ 0 w 121"/>
                <a:gd name="T1" fmla="*/ 0 h 542"/>
                <a:gd name="T2" fmla="*/ 121 w 121"/>
                <a:gd name="T3" fmla="*/ 542 h 542"/>
                <a:gd name="T4" fmla="*/ 0 w 121"/>
                <a:gd name="T5" fmla="*/ 542 h 542"/>
                <a:gd name="T6" fmla="*/ 0 w 121"/>
                <a:gd name="T7" fmla="*/ 0 h 542"/>
              </a:gdLst>
              <a:ahLst/>
              <a:cxnLst>
                <a:cxn ang="0">
                  <a:pos x="T0" y="T1"/>
                </a:cxn>
                <a:cxn ang="0">
                  <a:pos x="T2" y="T3"/>
                </a:cxn>
                <a:cxn ang="0">
                  <a:pos x="T4" y="T5"/>
                </a:cxn>
                <a:cxn ang="0">
                  <a:pos x="T6" y="T7"/>
                </a:cxn>
              </a:cxnLst>
              <a:rect l="0" t="0" r="r" b="b"/>
              <a:pathLst>
                <a:path w="121" h="542">
                  <a:moveTo>
                    <a:pt x="0" y="0"/>
                  </a:moveTo>
                  <a:lnTo>
                    <a:pt x="121" y="542"/>
                  </a:lnTo>
                  <a:lnTo>
                    <a:pt x="0" y="542"/>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44" name="Freeform 188">
              <a:extLst>
                <a:ext uri="{FF2B5EF4-FFF2-40B4-BE49-F238E27FC236}">
                  <a16:creationId xmlns:a16="http://schemas.microsoft.com/office/drawing/2014/main" id="{5029FC9E-91F3-23AC-4631-69B4FD3B5690}"/>
                </a:ext>
              </a:extLst>
            </p:cNvPr>
            <p:cNvSpPr>
              <a:spLocks/>
            </p:cNvSpPr>
            <p:nvPr/>
          </p:nvSpPr>
          <p:spPr bwMode="auto">
            <a:xfrm>
              <a:off x="2718" y="2202"/>
              <a:ext cx="121" cy="542"/>
            </a:xfrm>
            <a:custGeom>
              <a:avLst/>
              <a:gdLst>
                <a:gd name="T0" fmla="*/ 0 w 121"/>
                <a:gd name="T1" fmla="*/ 0 h 542"/>
                <a:gd name="T2" fmla="*/ 121 w 121"/>
                <a:gd name="T3" fmla="*/ 0 h 542"/>
                <a:gd name="T4" fmla="*/ 121 w 121"/>
                <a:gd name="T5" fmla="*/ 542 h 542"/>
                <a:gd name="T6" fmla="*/ 0 w 121"/>
                <a:gd name="T7" fmla="*/ 0 h 542"/>
              </a:gdLst>
              <a:ahLst/>
              <a:cxnLst>
                <a:cxn ang="0">
                  <a:pos x="T0" y="T1"/>
                </a:cxn>
                <a:cxn ang="0">
                  <a:pos x="T2" y="T3"/>
                </a:cxn>
                <a:cxn ang="0">
                  <a:pos x="T4" y="T5"/>
                </a:cxn>
                <a:cxn ang="0">
                  <a:pos x="T6" y="T7"/>
                </a:cxn>
              </a:cxnLst>
              <a:rect l="0" t="0" r="r" b="b"/>
              <a:pathLst>
                <a:path w="121" h="542">
                  <a:moveTo>
                    <a:pt x="0" y="0"/>
                  </a:moveTo>
                  <a:lnTo>
                    <a:pt x="121" y="0"/>
                  </a:lnTo>
                  <a:lnTo>
                    <a:pt x="121" y="542"/>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45" name="Rectangle 189">
              <a:extLst>
                <a:ext uri="{FF2B5EF4-FFF2-40B4-BE49-F238E27FC236}">
                  <a16:creationId xmlns:a16="http://schemas.microsoft.com/office/drawing/2014/main" id="{0B78B429-E0FB-57EA-406F-DFF665F003FE}"/>
                </a:ext>
              </a:extLst>
            </p:cNvPr>
            <p:cNvSpPr>
              <a:spLocks noChangeArrowheads="1"/>
            </p:cNvSpPr>
            <p:nvPr/>
          </p:nvSpPr>
          <p:spPr bwMode="auto">
            <a:xfrm>
              <a:off x="2718" y="2202"/>
              <a:ext cx="121" cy="542"/>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08446" name="Freeform 190">
              <a:extLst>
                <a:ext uri="{FF2B5EF4-FFF2-40B4-BE49-F238E27FC236}">
                  <a16:creationId xmlns:a16="http://schemas.microsoft.com/office/drawing/2014/main" id="{1FAE1AA8-6617-D25F-756C-89BC8CE37B31}"/>
                </a:ext>
              </a:extLst>
            </p:cNvPr>
            <p:cNvSpPr>
              <a:spLocks/>
            </p:cNvSpPr>
            <p:nvPr/>
          </p:nvSpPr>
          <p:spPr bwMode="auto">
            <a:xfrm>
              <a:off x="2839" y="1535"/>
              <a:ext cx="121" cy="1209"/>
            </a:xfrm>
            <a:custGeom>
              <a:avLst/>
              <a:gdLst>
                <a:gd name="T0" fmla="*/ 0 w 121"/>
                <a:gd name="T1" fmla="*/ 0 h 1209"/>
                <a:gd name="T2" fmla="*/ 121 w 121"/>
                <a:gd name="T3" fmla="*/ 1209 h 1209"/>
                <a:gd name="T4" fmla="*/ 0 w 121"/>
                <a:gd name="T5" fmla="*/ 1209 h 1209"/>
                <a:gd name="T6" fmla="*/ 0 w 121"/>
                <a:gd name="T7" fmla="*/ 0 h 1209"/>
              </a:gdLst>
              <a:ahLst/>
              <a:cxnLst>
                <a:cxn ang="0">
                  <a:pos x="T0" y="T1"/>
                </a:cxn>
                <a:cxn ang="0">
                  <a:pos x="T2" y="T3"/>
                </a:cxn>
                <a:cxn ang="0">
                  <a:pos x="T4" y="T5"/>
                </a:cxn>
                <a:cxn ang="0">
                  <a:pos x="T6" y="T7"/>
                </a:cxn>
              </a:cxnLst>
              <a:rect l="0" t="0" r="r" b="b"/>
              <a:pathLst>
                <a:path w="121" h="1209">
                  <a:moveTo>
                    <a:pt x="0" y="0"/>
                  </a:moveTo>
                  <a:lnTo>
                    <a:pt x="121" y="1209"/>
                  </a:lnTo>
                  <a:lnTo>
                    <a:pt x="0" y="1209"/>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47" name="Freeform 191">
              <a:extLst>
                <a:ext uri="{FF2B5EF4-FFF2-40B4-BE49-F238E27FC236}">
                  <a16:creationId xmlns:a16="http://schemas.microsoft.com/office/drawing/2014/main" id="{E8373078-9871-77B1-7FEC-866E56F6BC98}"/>
                </a:ext>
              </a:extLst>
            </p:cNvPr>
            <p:cNvSpPr>
              <a:spLocks/>
            </p:cNvSpPr>
            <p:nvPr/>
          </p:nvSpPr>
          <p:spPr bwMode="auto">
            <a:xfrm>
              <a:off x="2839" y="1535"/>
              <a:ext cx="121" cy="1209"/>
            </a:xfrm>
            <a:custGeom>
              <a:avLst/>
              <a:gdLst>
                <a:gd name="T0" fmla="*/ 0 w 121"/>
                <a:gd name="T1" fmla="*/ 0 h 1209"/>
                <a:gd name="T2" fmla="*/ 121 w 121"/>
                <a:gd name="T3" fmla="*/ 0 h 1209"/>
                <a:gd name="T4" fmla="*/ 121 w 121"/>
                <a:gd name="T5" fmla="*/ 1209 h 1209"/>
                <a:gd name="T6" fmla="*/ 0 w 121"/>
                <a:gd name="T7" fmla="*/ 0 h 1209"/>
              </a:gdLst>
              <a:ahLst/>
              <a:cxnLst>
                <a:cxn ang="0">
                  <a:pos x="T0" y="T1"/>
                </a:cxn>
                <a:cxn ang="0">
                  <a:pos x="T2" y="T3"/>
                </a:cxn>
                <a:cxn ang="0">
                  <a:pos x="T4" y="T5"/>
                </a:cxn>
                <a:cxn ang="0">
                  <a:pos x="T6" y="T7"/>
                </a:cxn>
              </a:cxnLst>
              <a:rect l="0" t="0" r="r" b="b"/>
              <a:pathLst>
                <a:path w="121" h="1209">
                  <a:moveTo>
                    <a:pt x="0" y="0"/>
                  </a:moveTo>
                  <a:lnTo>
                    <a:pt x="121" y="0"/>
                  </a:lnTo>
                  <a:lnTo>
                    <a:pt x="121" y="1209"/>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48" name="Rectangle 192">
              <a:extLst>
                <a:ext uri="{FF2B5EF4-FFF2-40B4-BE49-F238E27FC236}">
                  <a16:creationId xmlns:a16="http://schemas.microsoft.com/office/drawing/2014/main" id="{DADC82E9-4FCC-12E5-90A1-63C7635E7356}"/>
                </a:ext>
              </a:extLst>
            </p:cNvPr>
            <p:cNvSpPr>
              <a:spLocks noChangeArrowheads="1"/>
            </p:cNvSpPr>
            <p:nvPr/>
          </p:nvSpPr>
          <p:spPr bwMode="auto">
            <a:xfrm>
              <a:off x="2839" y="1535"/>
              <a:ext cx="121" cy="1209"/>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08449" name="Freeform 193">
              <a:extLst>
                <a:ext uri="{FF2B5EF4-FFF2-40B4-BE49-F238E27FC236}">
                  <a16:creationId xmlns:a16="http://schemas.microsoft.com/office/drawing/2014/main" id="{6EA2270F-013C-470A-535C-BAB95855698C}"/>
                </a:ext>
              </a:extLst>
            </p:cNvPr>
            <p:cNvSpPr>
              <a:spLocks/>
            </p:cNvSpPr>
            <p:nvPr/>
          </p:nvSpPr>
          <p:spPr bwMode="auto">
            <a:xfrm>
              <a:off x="2960" y="2018"/>
              <a:ext cx="121" cy="726"/>
            </a:xfrm>
            <a:custGeom>
              <a:avLst/>
              <a:gdLst>
                <a:gd name="T0" fmla="*/ 0 w 121"/>
                <a:gd name="T1" fmla="*/ 0 h 726"/>
                <a:gd name="T2" fmla="*/ 121 w 121"/>
                <a:gd name="T3" fmla="*/ 726 h 726"/>
                <a:gd name="T4" fmla="*/ 0 w 121"/>
                <a:gd name="T5" fmla="*/ 726 h 726"/>
                <a:gd name="T6" fmla="*/ 0 w 121"/>
                <a:gd name="T7" fmla="*/ 0 h 726"/>
              </a:gdLst>
              <a:ahLst/>
              <a:cxnLst>
                <a:cxn ang="0">
                  <a:pos x="T0" y="T1"/>
                </a:cxn>
                <a:cxn ang="0">
                  <a:pos x="T2" y="T3"/>
                </a:cxn>
                <a:cxn ang="0">
                  <a:pos x="T4" y="T5"/>
                </a:cxn>
                <a:cxn ang="0">
                  <a:pos x="T6" y="T7"/>
                </a:cxn>
              </a:cxnLst>
              <a:rect l="0" t="0" r="r" b="b"/>
              <a:pathLst>
                <a:path w="121" h="726">
                  <a:moveTo>
                    <a:pt x="0" y="0"/>
                  </a:moveTo>
                  <a:lnTo>
                    <a:pt x="121" y="726"/>
                  </a:lnTo>
                  <a:lnTo>
                    <a:pt x="0" y="726"/>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50" name="Freeform 194">
              <a:extLst>
                <a:ext uri="{FF2B5EF4-FFF2-40B4-BE49-F238E27FC236}">
                  <a16:creationId xmlns:a16="http://schemas.microsoft.com/office/drawing/2014/main" id="{AF0E3DFA-0924-59C2-257C-D75D568CAEB7}"/>
                </a:ext>
              </a:extLst>
            </p:cNvPr>
            <p:cNvSpPr>
              <a:spLocks/>
            </p:cNvSpPr>
            <p:nvPr/>
          </p:nvSpPr>
          <p:spPr bwMode="auto">
            <a:xfrm>
              <a:off x="2960" y="2018"/>
              <a:ext cx="121" cy="726"/>
            </a:xfrm>
            <a:custGeom>
              <a:avLst/>
              <a:gdLst>
                <a:gd name="T0" fmla="*/ 0 w 121"/>
                <a:gd name="T1" fmla="*/ 0 h 726"/>
                <a:gd name="T2" fmla="*/ 121 w 121"/>
                <a:gd name="T3" fmla="*/ 0 h 726"/>
                <a:gd name="T4" fmla="*/ 121 w 121"/>
                <a:gd name="T5" fmla="*/ 726 h 726"/>
                <a:gd name="T6" fmla="*/ 0 w 121"/>
                <a:gd name="T7" fmla="*/ 0 h 726"/>
              </a:gdLst>
              <a:ahLst/>
              <a:cxnLst>
                <a:cxn ang="0">
                  <a:pos x="T0" y="T1"/>
                </a:cxn>
                <a:cxn ang="0">
                  <a:pos x="T2" y="T3"/>
                </a:cxn>
                <a:cxn ang="0">
                  <a:pos x="T4" y="T5"/>
                </a:cxn>
                <a:cxn ang="0">
                  <a:pos x="T6" y="T7"/>
                </a:cxn>
              </a:cxnLst>
              <a:rect l="0" t="0" r="r" b="b"/>
              <a:pathLst>
                <a:path w="121" h="726">
                  <a:moveTo>
                    <a:pt x="0" y="0"/>
                  </a:moveTo>
                  <a:lnTo>
                    <a:pt x="121" y="0"/>
                  </a:lnTo>
                  <a:lnTo>
                    <a:pt x="121" y="726"/>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51" name="Rectangle 195">
              <a:extLst>
                <a:ext uri="{FF2B5EF4-FFF2-40B4-BE49-F238E27FC236}">
                  <a16:creationId xmlns:a16="http://schemas.microsoft.com/office/drawing/2014/main" id="{F691F1FA-8924-7318-F25B-073190ADBA81}"/>
                </a:ext>
              </a:extLst>
            </p:cNvPr>
            <p:cNvSpPr>
              <a:spLocks noChangeArrowheads="1"/>
            </p:cNvSpPr>
            <p:nvPr/>
          </p:nvSpPr>
          <p:spPr bwMode="auto">
            <a:xfrm>
              <a:off x="2960" y="2018"/>
              <a:ext cx="121" cy="726"/>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08452" name="Freeform 196">
              <a:extLst>
                <a:ext uri="{FF2B5EF4-FFF2-40B4-BE49-F238E27FC236}">
                  <a16:creationId xmlns:a16="http://schemas.microsoft.com/office/drawing/2014/main" id="{7D273345-5562-9ADD-6B34-3EB5A1313B54}"/>
                </a:ext>
              </a:extLst>
            </p:cNvPr>
            <p:cNvSpPr>
              <a:spLocks/>
            </p:cNvSpPr>
            <p:nvPr/>
          </p:nvSpPr>
          <p:spPr bwMode="auto">
            <a:xfrm>
              <a:off x="3081" y="1776"/>
              <a:ext cx="121" cy="968"/>
            </a:xfrm>
            <a:custGeom>
              <a:avLst/>
              <a:gdLst>
                <a:gd name="T0" fmla="*/ 0 w 121"/>
                <a:gd name="T1" fmla="*/ 0 h 968"/>
                <a:gd name="T2" fmla="*/ 121 w 121"/>
                <a:gd name="T3" fmla="*/ 968 h 968"/>
                <a:gd name="T4" fmla="*/ 0 w 121"/>
                <a:gd name="T5" fmla="*/ 968 h 968"/>
                <a:gd name="T6" fmla="*/ 0 w 121"/>
                <a:gd name="T7" fmla="*/ 0 h 968"/>
              </a:gdLst>
              <a:ahLst/>
              <a:cxnLst>
                <a:cxn ang="0">
                  <a:pos x="T0" y="T1"/>
                </a:cxn>
                <a:cxn ang="0">
                  <a:pos x="T2" y="T3"/>
                </a:cxn>
                <a:cxn ang="0">
                  <a:pos x="T4" y="T5"/>
                </a:cxn>
                <a:cxn ang="0">
                  <a:pos x="T6" y="T7"/>
                </a:cxn>
              </a:cxnLst>
              <a:rect l="0" t="0" r="r" b="b"/>
              <a:pathLst>
                <a:path w="121" h="968">
                  <a:moveTo>
                    <a:pt x="0" y="0"/>
                  </a:moveTo>
                  <a:lnTo>
                    <a:pt x="121" y="968"/>
                  </a:lnTo>
                  <a:lnTo>
                    <a:pt x="0" y="968"/>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53" name="Freeform 197">
              <a:extLst>
                <a:ext uri="{FF2B5EF4-FFF2-40B4-BE49-F238E27FC236}">
                  <a16:creationId xmlns:a16="http://schemas.microsoft.com/office/drawing/2014/main" id="{37DFFD2E-D4B4-24E1-EDFB-9D8F52AF72A2}"/>
                </a:ext>
              </a:extLst>
            </p:cNvPr>
            <p:cNvSpPr>
              <a:spLocks/>
            </p:cNvSpPr>
            <p:nvPr/>
          </p:nvSpPr>
          <p:spPr bwMode="auto">
            <a:xfrm>
              <a:off x="3081" y="1776"/>
              <a:ext cx="121" cy="968"/>
            </a:xfrm>
            <a:custGeom>
              <a:avLst/>
              <a:gdLst>
                <a:gd name="T0" fmla="*/ 0 w 121"/>
                <a:gd name="T1" fmla="*/ 0 h 968"/>
                <a:gd name="T2" fmla="*/ 121 w 121"/>
                <a:gd name="T3" fmla="*/ 0 h 968"/>
                <a:gd name="T4" fmla="*/ 121 w 121"/>
                <a:gd name="T5" fmla="*/ 968 h 968"/>
                <a:gd name="T6" fmla="*/ 0 w 121"/>
                <a:gd name="T7" fmla="*/ 0 h 968"/>
              </a:gdLst>
              <a:ahLst/>
              <a:cxnLst>
                <a:cxn ang="0">
                  <a:pos x="T0" y="T1"/>
                </a:cxn>
                <a:cxn ang="0">
                  <a:pos x="T2" y="T3"/>
                </a:cxn>
                <a:cxn ang="0">
                  <a:pos x="T4" y="T5"/>
                </a:cxn>
                <a:cxn ang="0">
                  <a:pos x="T6" y="T7"/>
                </a:cxn>
              </a:cxnLst>
              <a:rect l="0" t="0" r="r" b="b"/>
              <a:pathLst>
                <a:path w="121" h="968">
                  <a:moveTo>
                    <a:pt x="0" y="0"/>
                  </a:moveTo>
                  <a:lnTo>
                    <a:pt x="121" y="0"/>
                  </a:lnTo>
                  <a:lnTo>
                    <a:pt x="121" y="968"/>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54" name="Rectangle 198">
              <a:extLst>
                <a:ext uri="{FF2B5EF4-FFF2-40B4-BE49-F238E27FC236}">
                  <a16:creationId xmlns:a16="http://schemas.microsoft.com/office/drawing/2014/main" id="{57C6C6A6-B117-B656-946A-227032B572C5}"/>
                </a:ext>
              </a:extLst>
            </p:cNvPr>
            <p:cNvSpPr>
              <a:spLocks noChangeArrowheads="1"/>
            </p:cNvSpPr>
            <p:nvPr/>
          </p:nvSpPr>
          <p:spPr bwMode="auto">
            <a:xfrm>
              <a:off x="3081" y="1776"/>
              <a:ext cx="121" cy="968"/>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08455" name="Freeform 199">
              <a:extLst>
                <a:ext uri="{FF2B5EF4-FFF2-40B4-BE49-F238E27FC236}">
                  <a16:creationId xmlns:a16="http://schemas.microsoft.com/office/drawing/2014/main" id="{6D3216A2-0C41-A545-BD24-CB27DAEE6268}"/>
                </a:ext>
              </a:extLst>
            </p:cNvPr>
            <p:cNvSpPr>
              <a:spLocks/>
            </p:cNvSpPr>
            <p:nvPr/>
          </p:nvSpPr>
          <p:spPr bwMode="auto">
            <a:xfrm>
              <a:off x="3202" y="1535"/>
              <a:ext cx="121" cy="1209"/>
            </a:xfrm>
            <a:custGeom>
              <a:avLst/>
              <a:gdLst>
                <a:gd name="T0" fmla="*/ 0 w 121"/>
                <a:gd name="T1" fmla="*/ 0 h 1209"/>
                <a:gd name="T2" fmla="*/ 121 w 121"/>
                <a:gd name="T3" fmla="*/ 1209 h 1209"/>
                <a:gd name="T4" fmla="*/ 0 w 121"/>
                <a:gd name="T5" fmla="*/ 1209 h 1209"/>
                <a:gd name="T6" fmla="*/ 0 w 121"/>
                <a:gd name="T7" fmla="*/ 0 h 1209"/>
              </a:gdLst>
              <a:ahLst/>
              <a:cxnLst>
                <a:cxn ang="0">
                  <a:pos x="T0" y="T1"/>
                </a:cxn>
                <a:cxn ang="0">
                  <a:pos x="T2" y="T3"/>
                </a:cxn>
                <a:cxn ang="0">
                  <a:pos x="T4" y="T5"/>
                </a:cxn>
                <a:cxn ang="0">
                  <a:pos x="T6" y="T7"/>
                </a:cxn>
              </a:cxnLst>
              <a:rect l="0" t="0" r="r" b="b"/>
              <a:pathLst>
                <a:path w="121" h="1209">
                  <a:moveTo>
                    <a:pt x="0" y="0"/>
                  </a:moveTo>
                  <a:lnTo>
                    <a:pt x="121" y="1209"/>
                  </a:lnTo>
                  <a:lnTo>
                    <a:pt x="0" y="1209"/>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56" name="Freeform 200">
              <a:extLst>
                <a:ext uri="{FF2B5EF4-FFF2-40B4-BE49-F238E27FC236}">
                  <a16:creationId xmlns:a16="http://schemas.microsoft.com/office/drawing/2014/main" id="{B1FB458C-DD9C-4226-650C-6E0A5223A855}"/>
                </a:ext>
              </a:extLst>
            </p:cNvPr>
            <p:cNvSpPr>
              <a:spLocks/>
            </p:cNvSpPr>
            <p:nvPr/>
          </p:nvSpPr>
          <p:spPr bwMode="auto">
            <a:xfrm>
              <a:off x="3202" y="1535"/>
              <a:ext cx="121" cy="1209"/>
            </a:xfrm>
            <a:custGeom>
              <a:avLst/>
              <a:gdLst>
                <a:gd name="T0" fmla="*/ 0 w 121"/>
                <a:gd name="T1" fmla="*/ 0 h 1209"/>
                <a:gd name="T2" fmla="*/ 121 w 121"/>
                <a:gd name="T3" fmla="*/ 0 h 1209"/>
                <a:gd name="T4" fmla="*/ 121 w 121"/>
                <a:gd name="T5" fmla="*/ 1209 h 1209"/>
                <a:gd name="T6" fmla="*/ 0 w 121"/>
                <a:gd name="T7" fmla="*/ 0 h 1209"/>
              </a:gdLst>
              <a:ahLst/>
              <a:cxnLst>
                <a:cxn ang="0">
                  <a:pos x="T0" y="T1"/>
                </a:cxn>
                <a:cxn ang="0">
                  <a:pos x="T2" y="T3"/>
                </a:cxn>
                <a:cxn ang="0">
                  <a:pos x="T4" y="T5"/>
                </a:cxn>
                <a:cxn ang="0">
                  <a:pos x="T6" y="T7"/>
                </a:cxn>
              </a:cxnLst>
              <a:rect l="0" t="0" r="r" b="b"/>
              <a:pathLst>
                <a:path w="121" h="1209">
                  <a:moveTo>
                    <a:pt x="0" y="0"/>
                  </a:moveTo>
                  <a:lnTo>
                    <a:pt x="121" y="0"/>
                  </a:lnTo>
                  <a:lnTo>
                    <a:pt x="121" y="1209"/>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57" name="Rectangle 201">
              <a:extLst>
                <a:ext uri="{FF2B5EF4-FFF2-40B4-BE49-F238E27FC236}">
                  <a16:creationId xmlns:a16="http://schemas.microsoft.com/office/drawing/2014/main" id="{22BE7AED-E6FC-E4A2-6E08-F6BCFDA031CC}"/>
                </a:ext>
              </a:extLst>
            </p:cNvPr>
            <p:cNvSpPr>
              <a:spLocks noChangeArrowheads="1"/>
            </p:cNvSpPr>
            <p:nvPr/>
          </p:nvSpPr>
          <p:spPr bwMode="auto">
            <a:xfrm>
              <a:off x="3202" y="1535"/>
              <a:ext cx="121" cy="1209"/>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08458" name="Freeform 202">
              <a:extLst>
                <a:ext uri="{FF2B5EF4-FFF2-40B4-BE49-F238E27FC236}">
                  <a16:creationId xmlns:a16="http://schemas.microsoft.com/office/drawing/2014/main" id="{8CB09C8C-8DC5-097F-7514-F629E36CE4A3}"/>
                </a:ext>
              </a:extLst>
            </p:cNvPr>
            <p:cNvSpPr>
              <a:spLocks/>
            </p:cNvSpPr>
            <p:nvPr/>
          </p:nvSpPr>
          <p:spPr bwMode="auto">
            <a:xfrm>
              <a:off x="3323" y="2323"/>
              <a:ext cx="121" cy="421"/>
            </a:xfrm>
            <a:custGeom>
              <a:avLst/>
              <a:gdLst>
                <a:gd name="T0" fmla="*/ 0 w 121"/>
                <a:gd name="T1" fmla="*/ 0 h 421"/>
                <a:gd name="T2" fmla="*/ 121 w 121"/>
                <a:gd name="T3" fmla="*/ 421 h 421"/>
                <a:gd name="T4" fmla="*/ 0 w 121"/>
                <a:gd name="T5" fmla="*/ 421 h 421"/>
                <a:gd name="T6" fmla="*/ 0 w 121"/>
                <a:gd name="T7" fmla="*/ 0 h 421"/>
              </a:gdLst>
              <a:ahLst/>
              <a:cxnLst>
                <a:cxn ang="0">
                  <a:pos x="T0" y="T1"/>
                </a:cxn>
                <a:cxn ang="0">
                  <a:pos x="T2" y="T3"/>
                </a:cxn>
                <a:cxn ang="0">
                  <a:pos x="T4" y="T5"/>
                </a:cxn>
                <a:cxn ang="0">
                  <a:pos x="T6" y="T7"/>
                </a:cxn>
              </a:cxnLst>
              <a:rect l="0" t="0" r="r" b="b"/>
              <a:pathLst>
                <a:path w="121" h="421">
                  <a:moveTo>
                    <a:pt x="0" y="0"/>
                  </a:moveTo>
                  <a:lnTo>
                    <a:pt x="121" y="421"/>
                  </a:lnTo>
                  <a:lnTo>
                    <a:pt x="0" y="421"/>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59" name="Freeform 203">
              <a:extLst>
                <a:ext uri="{FF2B5EF4-FFF2-40B4-BE49-F238E27FC236}">
                  <a16:creationId xmlns:a16="http://schemas.microsoft.com/office/drawing/2014/main" id="{DF6C50E1-D3DD-58B3-4479-AED39D7E7BBE}"/>
                </a:ext>
              </a:extLst>
            </p:cNvPr>
            <p:cNvSpPr>
              <a:spLocks/>
            </p:cNvSpPr>
            <p:nvPr/>
          </p:nvSpPr>
          <p:spPr bwMode="auto">
            <a:xfrm>
              <a:off x="3323" y="2323"/>
              <a:ext cx="121" cy="421"/>
            </a:xfrm>
            <a:custGeom>
              <a:avLst/>
              <a:gdLst>
                <a:gd name="T0" fmla="*/ 0 w 121"/>
                <a:gd name="T1" fmla="*/ 0 h 421"/>
                <a:gd name="T2" fmla="*/ 121 w 121"/>
                <a:gd name="T3" fmla="*/ 0 h 421"/>
                <a:gd name="T4" fmla="*/ 121 w 121"/>
                <a:gd name="T5" fmla="*/ 421 h 421"/>
                <a:gd name="T6" fmla="*/ 0 w 121"/>
                <a:gd name="T7" fmla="*/ 0 h 421"/>
              </a:gdLst>
              <a:ahLst/>
              <a:cxnLst>
                <a:cxn ang="0">
                  <a:pos x="T0" y="T1"/>
                </a:cxn>
                <a:cxn ang="0">
                  <a:pos x="T2" y="T3"/>
                </a:cxn>
                <a:cxn ang="0">
                  <a:pos x="T4" y="T5"/>
                </a:cxn>
                <a:cxn ang="0">
                  <a:pos x="T6" y="T7"/>
                </a:cxn>
              </a:cxnLst>
              <a:rect l="0" t="0" r="r" b="b"/>
              <a:pathLst>
                <a:path w="121" h="421">
                  <a:moveTo>
                    <a:pt x="0" y="0"/>
                  </a:moveTo>
                  <a:lnTo>
                    <a:pt x="121" y="0"/>
                  </a:lnTo>
                  <a:lnTo>
                    <a:pt x="121" y="421"/>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60" name="Rectangle 204">
              <a:extLst>
                <a:ext uri="{FF2B5EF4-FFF2-40B4-BE49-F238E27FC236}">
                  <a16:creationId xmlns:a16="http://schemas.microsoft.com/office/drawing/2014/main" id="{B3E6B5DA-2EDA-4AF4-515B-15F857B61EB4}"/>
                </a:ext>
              </a:extLst>
            </p:cNvPr>
            <p:cNvSpPr>
              <a:spLocks noChangeArrowheads="1"/>
            </p:cNvSpPr>
            <p:nvPr/>
          </p:nvSpPr>
          <p:spPr bwMode="auto">
            <a:xfrm>
              <a:off x="3323" y="2323"/>
              <a:ext cx="121" cy="421"/>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08461" name="Freeform 205">
              <a:extLst>
                <a:ext uri="{FF2B5EF4-FFF2-40B4-BE49-F238E27FC236}">
                  <a16:creationId xmlns:a16="http://schemas.microsoft.com/office/drawing/2014/main" id="{E64F765C-7CAD-6D72-375C-A081059BAA86}"/>
                </a:ext>
              </a:extLst>
            </p:cNvPr>
            <p:cNvSpPr>
              <a:spLocks/>
            </p:cNvSpPr>
            <p:nvPr/>
          </p:nvSpPr>
          <p:spPr bwMode="auto">
            <a:xfrm>
              <a:off x="3444" y="2444"/>
              <a:ext cx="121" cy="300"/>
            </a:xfrm>
            <a:custGeom>
              <a:avLst/>
              <a:gdLst>
                <a:gd name="T0" fmla="*/ 0 w 121"/>
                <a:gd name="T1" fmla="*/ 0 h 300"/>
                <a:gd name="T2" fmla="*/ 121 w 121"/>
                <a:gd name="T3" fmla="*/ 300 h 300"/>
                <a:gd name="T4" fmla="*/ 0 w 121"/>
                <a:gd name="T5" fmla="*/ 300 h 300"/>
                <a:gd name="T6" fmla="*/ 0 w 121"/>
                <a:gd name="T7" fmla="*/ 0 h 300"/>
              </a:gdLst>
              <a:ahLst/>
              <a:cxnLst>
                <a:cxn ang="0">
                  <a:pos x="T0" y="T1"/>
                </a:cxn>
                <a:cxn ang="0">
                  <a:pos x="T2" y="T3"/>
                </a:cxn>
                <a:cxn ang="0">
                  <a:pos x="T4" y="T5"/>
                </a:cxn>
                <a:cxn ang="0">
                  <a:pos x="T6" y="T7"/>
                </a:cxn>
              </a:cxnLst>
              <a:rect l="0" t="0" r="r" b="b"/>
              <a:pathLst>
                <a:path w="121" h="300">
                  <a:moveTo>
                    <a:pt x="0" y="0"/>
                  </a:moveTo>
                  <a:lnTo>
                    <a:pt x="121" y="300"/>
                  </a:lnTo>
                  <a:lnTo>
                    <a:pt x="0" y="300"/>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62" name="Freeform 206">
              <a:extLst>
                <a:ext uri="{FF2B5EF4-FFF2-40B4-BE49-F238E27FC236}">
                  <a16:creationId xmlns:a16="http://schemas.microsoft.com/office/drawing/2014/main" id="{FE2C4E70-B033-7556-038E-1D2CCD8FB4F1}"/>
                </a:ext>
              </a:extLst>
            </p:cNvPr>
            <p:cNvSpPr>
              <a:spLocks/>
            </p:cNvSpPr>
            <p:nvPr/>
          </p:nvSpPr>
          <p:spPr bwMode="auto">
            <a:xfrm>
              <a:off x="3444" y="2444"/>
              <a:ext cx="121" cy="300"/>
            </a:xfrm>
            <a:custGeom>
              <a:avLst/>
              <a:gdLst>
                <a:gd name="T0" fmla="*/ 0 w 121"/>
                <a:gd name="T1" fmla="*/ 0 h 300"/>
                <a:gd name="T2" fmla="*/ 121 w 121"/>
                <a:gd name="T3" fmla="*/ 0 h 300"/>
                <a:gd name="T4" fmla="*/ 121 w 121"/>
                <a:gd name="T5" fmla="*/ 300 h 300"/>
                <a:gd name="T6" fmla="*/ 0 w 121"/>
                <a:gd name="T7" fmla="*/ 0 h 300"/>
              </a:gdLst>
              <a:ahLst/>
              <a:cxnLst>
                <a:cxn ang="0">
                  <a:pos x="T0" y="T1"/>
                </a:cxn>
                <a:cxn ang="0">
                  <a:pos x="T2" y="T3"/>
                </a:cxn>
                <a:cxn ang="0">
                  <a:pos x="T4" y="T5"/>
                </a:cxn>
                <a:cxn ang="0">
                  <a:pos x="T6" y="T7"/>
                </a:cxn>
              </a:cxnLst>
              <a:rect l="0" t="0" r="r" b="b"/>
              <a:pathLst>
                <a:path w="121" h="300">
                  <a:moveTo>
                    <a:pt x="0" y="0"/>
                  </a:moveTo>
                  <a:lnTo>
                    <a:pt x="121" y="0"/>
                  </a:lnTo>
                  <a:lnTo>
                    <a:pt x="121" y="300"/>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63" name="Rectangle 207">
              <a:extLst>
                <a:ext uri="{FF2B5EF4-FFF2-40B4-BE49-F238E27FC236}">
                  <a16:creationId xmlns:a16="http://schemas.microsoft.com/office/drawing/2014/main" id="{83FA9C30-DEEE-2E7C-8414-6FBD9E7974EC}"/>
                </a:ext>
              </a:extLst>
            </p:cNvPr>
            <p:cNvSpPr>
              <a:spLocks noChangeArrowheads="1"/>
            </p:cNvSpPr>
            <p:nvPr/>
          </p:nvSpPr>
          <p:spPr bwMode="auto">
            <a:xfrm>
              <a:off x="3444" y="2444"/>
              <a:ext cx="121" cy="300"/>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08464" name="Freeform 208">
              <a:extLst>
                <a:ext uri="{FF2B5EF4-FFF2-40B4-BE49-F238E27FC236}">
                  <a16:creationId xmlns:a16="http://schemas.microsoft.com/office/drawing/2014/main" id="{61099DD5-D5A4-669C-F2F9-11C66DAED850}"/>
                </a:ext>
              </a:extLst>
            </p:cNvPr>
            <p:cNvSpPr>
              <a:spLocks/>
            </p:cNvSpPr>
            <p:nvPr/>
          </p:nvSpPr>
          <p:spPr bwMode="auto">
            <a:xfrm>
              <a:off x="3565" y="2681"/>
              <a:ext cx="126" cy="63"/>
            </a:xfrm>
            <a:custGeom>
              <a:avLst/>
              <a:gdLst>
                <a:gd name="T0" fmla="*/ 0 w 126"/>
                <a:gd name="T1" fmla="*/ 0 h 63"/>
                <a:gd name="T2" fmla="*/ 126 w 126"/>
                <a:gd name="T3" fmla="*/ 63 h 63"/>
                <a:gd name="T4" fmla="*/ 0 w 126"/>
                <a:gd name="T5" fmla="*/ 63 h 63"/>
                <a:gd name="T6" fmla="*/ 0 w 126"/>
                <a:gd name="T7" fmla="*/ 0 h 63"/>
              </a:gdLst>
              <a:ahLst/>
              <a:cxnLst>
                <a:cxn ang="0">
                  <a:pos x="T0" y="T1"/>
                </a:cxn>
                <a:cxn ang="0">
                  <a:pos x="T2" y="T3"/>
                </a:cxn>
                <a:cxn ang="0">
                  <a:pos x="T4" y="T5"/>
                </a:cxn>
                <a:cxn ang="0">
                  <a:pos x="T6" y="T7"/>
                </a:cxn>
              </a:cxnLst>
              <a:rect l="0" t="0" r="r" b="b"/>
              <a:pathLst>
                <a:path w="126" h="63">
                  <a:moveTo>
                    <a:pt x="0" y="0"/>
                  </a:moveTo>
                  <a:lnTo>
                    <a:pt x="126" y="63"/>
                  </a:lnTo>
                  <a:lnTo>
                    <a:pt x="0" y="63"/>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65" name="Freeform 209">
              <a:extLst>
                <a:ext uri="{FF2B5EF4-FFF2-40B4-BE49-F238E27FC236}">
                  <a16:creationId xmlns:a16="http://schemas.microsoft.com/office/drawing/2014/main" id="{54382C2F-5DE9-277D-8023-E0F24438145D}"/>
                </a:ext>
              </a:extLst>
            </p:cNvPr>
            <p:cNvSpPr>
              <a:spLocks/>
            </p:cNvSpPr>
            <p:nvPr/>
          </p:nvSpPr>
          <p:spPr bwMode="auto">
            <a:xfrm>
              <a:off x="3565" y="2681"/>
              <a:ext cx="126" cy="63"/>
            </a:xfrm>
            <a:custGeom>
              <a:avLst/>
              <a:gdLst>
                <a:gd name="T0" fmla="*/ 0 w 126"/>
                <a:gd name="T1" fmla="*/ 0 h 63"/>
                <a:gd name="T2" fmla="*/ 126 w 126"/>
                <a:gd name="T3" fmla="*/ 0 h 63"/>
                <a:gd name="T4" fmla="*/ 126 w 126"/>
                <a:gd name="T5" fmla="*/ 63 h 63"/>
                <a:gd name="T6" fmla="*/ 0 w 126"/>
                <a:gd name="T7" fmla="*/ 0 h 63"/>
              </a:gdLst>
              <a:ahLst/>
              <a:cxnLst>
                <a:cxn ang="0">
                  <a:pos x="T0" y="T1"/>
                </a:cxn>
                <a:cxn ang="0">
                  <a:pos x="T2" y="T3"/>
                </a:cxn>
                <a:cxn ang="0">
                  <a:pos x="T4" y="T5"/>
                </a:cxn>
                <a:cxn ang="0">
                  <a:pos x="T6" y="T7"/>
                </a:cxn>
              </a:cxnLst>
              <a:rect l="0" t="0" r="r" b="b"/>
              <a:pathLst>
                <a:path w="126" h="63">
                  <a:moveTo>
                    <a:pt x="0" y="0"/>
                  </a:moveTo>
                  <a:lnTo>
                    <a:pt x="126" y="0"/>
                  </a:lnTo>
                  <a:lnTo>
                    <a:pt x="126" y="63"/>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66" name="Rectangle 210">
              <a:extLst>
                <a:ext uri="{FF2B5EF4-FFF2-40B4-BE49-F238E27FC236}">
                  <a16:creationId xmlns:a16="http://schemas.microsoft.com/office/drawing/2014/main" id="{CBDCF7A2-EF33-7BD0-970C-411CF6E04505}"/>
                </a:ext>
              </a:extLst>
            </p:cNvPr>
            <p:cNvSpPr>
              <a:spLocks noChangeArrowheads="1"/>
            </p:cNvSpPr>
            <p:nvPr/>
          </p:nvSpPr>
          <p:spPr bwMode="auto">
            <a:xfrm>
              <a:off x="3565" y="2681"/>
              <a:ext cx="126" cy="63"/>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08467" name="Freeform 211">
              <a:extLst>
                <a:ext uri="{FF2B5EF4-FFF2-40B4-BE49-F238E27FC236}">
                  <a16:creationId xmlns:a16="http://schemas.microsoft.com/office/drawing/2014/main" id="{66D00661-67E5-D5AB-9260-994485BD5B5F}"/>
                </a:ext>
              </a:extLst>
            </p:cNvPr>
            <p:cNvSpPr>
              <a:spLocks/>
            </p:cNvSpPr>
            <p:nvPr/>
          </p:nvSpPr>
          <p:spPr bwMode="auto">
            <a:xfrm>
              <a:off x="3691" y="2744"/>
              <a:ext cx="121" cy="1"/>
            </a:xfrm>
            <a:custGeom>
              <a:avLst/>
              <a:gdLst>
                <a:gd name="T0" fmla="*/ 0 w 121"/>
                <a:gd name="T1" fmla="*/ 121 w 121"/>
                <a:gd name="T2" fmla="*/ 0 w 121"/>
              </a:gdLst>
              <a:ahLst/>
              <a:cxnLst>
                <a:cxn ang="0">
                  <a:pos x="T0" y="0"/>
                </a:cxn>
                <a:cxn ang="0">
                  <a:pos x="T1" y="0"/>
                </a:cxn>
                <a:cxn ang="0">
                  <a:pos x="T2" y="0"/>
                </a:cxn>
              </a:cxnLst>
              <a:rect l="0" t="0" r="r" b="b"/>
              <a:pathLst>
                <a:path w="121">
                  <a:moveTo>
                    <a:pt x="0" y="0"/>
                  </a:moveTo>
                  <a:lnTo>
                    <a:pt x="121" y="0"/>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68" name="Rectangle 212">
              <a:extLst>
                <a:ext uri="{FF2B5EF4-FFF2-40B4-BE49-F238E27FC236}">
                  <a16:creationId xmlns:a16="http://schemas.microsoft.com/office/drawing/2014/main" id="{4337CE5F-2B45-C0B4-DB1A-113A1710F6A3}"/>
                </a:ext>
              </a:extLst>
            </p:cNvPr>
            <p:cNvSpPr>
              <a:spLocks noChangeArrowheads="1"/>
            </p:cNvSpPr>
            <p:nvPr/>
          </p:nvSpPr>
          <p:spPr bwMode="auto">
            <a:xfrm>
              <a:off x="3691" y="2744"/>
              <a:ext cx="121" cy="1"/>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08469" name="Freeform 213">
              <a:extLst>
                <a:ext uri="{FF2B5EF4-FFF2-40B4-BE49-F238E27FC236}">
                  <a16:creationId xmlns:a16="http://schemas.microsoft.com/office/drawing/2014/main" id="{0B3F05E1-EF26-A400-D012-0F8264B11863}"/>
                </a:ext>
              </a:extLst>
            </p:cNvPr>
            <p:cNvSpPr>
              <a:spLocks/>
            </p:cNvSpPr>
            <p:nvPr/>
          </p:nvSpPr>
          <p:spPr bwMode="auto">
            <a:xfrm>
              <a:off x="3812" y="2681"/>
              <a:ext cx="121" cy="63"/>
            </a:xfrm>
            <a:custGeom>
              <a:avLst/>
              <a:gdLst>
                <a:gd name="T0" fmla="*/ 0 w 121"/>
                <a:gd name="T1" fmla="*/ 0 h 63"/>
                <a:gd name="T2" fmla="*/ 121 w 121"/>
                <a:gd name="T3" fmla="*/ 63 h 63"/>
                <a:gd name="T4" fmla="*/ 0 w 121"/>
                <a:gd name="T5" fmla="*/ 63 h 63"/>
                <a:gd name="T6" fmla="*/ 0 w 121"/>
                <a:gd name="T7" fmla="*/ 0 h 63"/>
              </a:gdLst>
              <a:ahLst/>
              <a:cxnLst>
                <a:cxn ang="0">
                  <a:pos x="T0" y="T1"/>
                </a:cxn>
                <a:cxn ang="0">
                  <a:pos x="T2" y="T3"/>
                </a:cxn>
                <a:cxn ang="0">
                  <a:pos x="T4" y="T5"/>
                </a:cxn>
                <a:cxn ang="0">
                  <a:pos x="T6" y="T7"/>
                </a:cxn>
              </a:cxnLst>
              <a:rect l="0" t="0" r="r" b="b"/>
              <a:pathLst>
                <a:path w="121" h="63">
                  <a:moveTo>
                    <a:pt x="0" y="0"/>
                  </a:moveTo>
                  <a:lnTo>
                    <a:pt x="121" y="63"/>
                  </a:lnTo>
                  <a:lnTo>
                    <a:pt x="0" y="63"/>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70" name="Freeform 214">
              <a:extLst>
                <a:ext uri="{FF2B5EF4-FFF2-40B4-BE49-F238E27FC236}">
                  <a16:creationId xmlns:a16="http://schemas.microsoft.com/office/drawing/2014/main" id="{0204C6BA-B26F-54A4-CBF1-82790B36EBDE}"/>
                </a:ext>
              </a:extLst>
            </p:cNvPr>
            <p:cNvSpPr>
              <a:spLocks/>
            </p:cNvSpPr>
            <p:nvPr/>
          </p:nvSpPr>
          <p:spPr bwMode="auto">
            <a:xfrm>
              <a:off x="3812" y="2681"/>
              <a:ext cx="121" cy="63"/>
            </a:xfrm>
            <a:custGeom>
              <a:avLst/>
              <a:gdLst>
                <a:gd name="T0" fmla="*/ 0 w 121"/>
                <a:gd name="T1" fmla="*/ 0 h 63"/>
                <a:gd name="T2" fmla="*/ 121 w 121"/>
                <a:gd name="T3" fmla="*/ 0 h 63"/>
                <a:gd name="T4" fmla="*/ 121 w 121"/>
                <a:gd name="T5" fmla="*/ 63 h 63"/>
                <a:gd name="T6" fmla="*/ 0 w 121"/>
                <a:gd name="T7" fmla="*/ 0 h 63"/>
              </a:gdLst>
              <a:ahLst/>
              <a:cxnLst>
                <a:cxn ang="0">
                  <a:pos x="T0" y="T1"/>
                </a:cxn>
                <a:cxn ang="0">
                  <a:pos x="T2" y="T3"/>
                </a:cxn>
                <a:cxn ang="0">
                  <a:pos x="T4" y="T5"/>
                </a:cxn>
                <a:cxn ang="0">
                  <a:pos x="T6" y="T7"/>
                </a:cxn>
              </a:cxnLst>
              <a:rect l="0" t="0" r="r" b="b"/>
              <a:pathLst>
                <a:path w="121" h="63">
                  <a:moveTo>
                    <a:pt x="0" y="0"/>
                  </a:moveTo>
                  <a:lnTo>
                    <a:pt x="121" y="0"/>
                  </a:lnTo>
                  <a:lnTo>
                    <a:pt x="121" y="63"/>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71" name="Rectangle 215">
              <a:extLst>
                <a:ext uri="{FF2B5EF4-FFF2-40B4-BE49-F238E27FC236}">
                  <a16:creationId xmlns:a16="http://schemas.microsoft.com/office/drawing/2014/main" id="{E6559D88-31C4-4D30-3301-9AFD709CF232}"/>
                </a:ext>
              </a:extLst>
            </p:cNvPr>
            <p:cNvSpPr>
              <a:spLocks noChangeArrowheads="1"/>
            </p:cNvSpPr>
            <p:nvPr/>
          </p:nvSpPr>
          <p:spPr bwMode="auto">
            <a:xfrm>
              <a:off x="3812" y="2681"/>
              <a:ext cx="121" cy="63"/>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08472" name="Freeform 216">
              <a:extLst>
                <a:ext uri="{FF2B5EF4-FFF2-40B4-BE49-F238E27FC236}">
                  <a16:creationId xmlns:a16="http://schemas.microsoft.com/office/drawing/2014/main" id="{BD2186A7-DEA1-08DB-A221-8E44F98E16F3}"/>
                </a:ext>
              </a:extLst>
            </p:cNvPr>
            <p:cNvSpPr>
              <a:spLocks/>
            </p:cNvSpPr>
            <p:nvPr/>
          </p:nvSpPr>
          <p:spPr bwMode="auto">
            <a:xfrm>
              <a:off x="2409" y="2724"/>
              <a:ext cx="14" cy="10"/>
            </a:xfrm>
            <a:custGeom>
              <a:avLst/>
              <a:gdLst>
                <a:gd name="T0" fmla="*/ 14 w 14"/>
                <a:gd name="T1" fmla="*/ 5 h 10"/>
                <a:gd name="T2" fmla="*/ 0 w 14"/>
                <a:gd name="T3" fmla="*/ 0 h 10"/>
                <a:gd name="T4" fmla="*/ 0 w 14"/>
                <a:gd name="T5" fmla="*/ 10 h 10"/>
                <a:gd name="T6" fmla="*/ 14 w 14"/>
                <a:gd name="T7" fmla="*/ 5 h 10"/>
              </a:gdLst>
              <a:ahLst/>
              <a:cxnLst>
                <a:cxn ang="0">
                  <a:pos x="T0" y="T1"/>
                </a:cxn>
                <a:cxn ang="0">
                  <a:pos x="T2" y="T3"/>
                </a:cxn>
                <a:cxn ang="0">
                  <a:pos x="T4" y="T5"/>
                </a:cxn>
                <a:cxn ang="0">
                  <a:pos x="T6" y="T7"/>
                </a:cxn>
              </a:cxnLst>
              <a:rect l="0" t="0" r="r" b="b"/>
              <a:pathLst>
                <a:path w="14" h="10">
                  <a:moveTo>
                    <a:pt x="14" y="5"/>
                  </a:moveTo>
                  <a:lnTo>
                    <a:pt x="0" y="0"/>
                  </a:lnTo>
                  <a:lnTo>
                    <a:pt x="0" y="10"/>
                  </a:lnTo>
                  <a:lnTo>
                    <a:pt x="14"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73" name="Freeform 217">
              <a:extLst>
                <a:ext uri="{FF2B5EF4-FFF2-40B4-BE49-F238E27FC236}">
                  <a16:creationId xmlns:a16="http://schemas.microsoft.com/office/drawing/2014/main" id="{79ED710D-FF11-C84D-FDC1-F310B62FAB2D}"/>
                </a:ext>
              </a:extLst>
            </p:cNvPr>
            <p:cNvSpPr>
              <a:spLocks/>
            </p:cNvSpPr>
            <p:nvPr/>
          </p:nvSpPr>
          <p:spPr bwMode="auto">
            <a:xfrm>
              <a:off x="2409" y="2719"/>
              <a:ext cx="14" cy="10"/>
            </a:xfrm>
            <a:custGeom>
              <a:avLst/>
              <a:gdLst>
                <a:gd name="T0" fmla="*/ 14 w 14"/>
                <a:gd name="T1" fmla="*/ 10 h 10"/>
                <a:gd name="T2" fmla="*/ 9 w 14"/>
                <a:gd name="T3" fmla="*/ 0 h 10"/>
                <a:gd name="T4" fmla="*/ 0 w 14"/>
                <a:gd name="T5" fmla="*/ 5 h 10"/>
                <a:gd name="T6" fmla="*/ 14 w 14"/>
                <a:gd name="T7" fmla="*/ 10 h 10"/>
              </a:gdLst>
              <a:ahLst/>
              <a:cxnLst>
                <a:cxn ang="0">
                  <a:pos x="T0" y="T1"/>
                </a:cxn>
                <a:cxn ang="0">
                  <a:pos x="T2" y="T3"/>
                </a:cxn>
                <a:cxn ang="0">
                  <a:pos x="T4" y="T5"/>
                </a:cxn>
                <a:cxn ang="0">
                  <a:pos x="T6" y="T7"/>
                </a:cxn>
              </a:cxnLst>
              <a:rect l="0" t="0" r="r" b="b"/>
              <a:pathLst>
                <a:path w="14" h="10">
                  <a:moveTo>
                    <a:pt x="14" y="10"/>
                  </a:moveTo>
                  <a:lnTo>
                    <a:pt x="9" y="0"/>
                  </a:lnTo>
                  <a:lnTo>
                    <a:pt x="0" y="5"/>
                  </a:lnTo>
                  <a:lnTo>
                    <a:pt x="14" y="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74" name="Freeform 218">
              <a:extLst>
                <a:ext uri="{FF2B5EF4-FFF2-40B4-BE49-F238E27FC236}">
                  <a16:creationId xmlns:a16="http://schemas.microsoft.com/office/drawing/2014/main" id="{B7F9B2F8-E564-FF04-E54B-CC61D5732451}"/>
                </a:ext>
              </a:extLst>
            </p:cNvPr>
            <p:cNvSpPr>
              <a:spLocks/>
            </p:cNvSpPr>
            <p:nvPr/>
          </p:nvSpPr>
          <p:spPr bwMode="auto">
            <a:xfrm>
              <a:off x="2423" y="2729"/>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75" name="Freeform 219">
              <a:extLst>
                <a:ext uri="{FF2B5EF4-FFF2-40B4-BE49-F238E27FC236}">
                  <a16:creationId xmlns:a16="http://schemas.microsoft.com/office/drawing/2014/main" id="{91569A8E-E35E-2C6E-E997-F9256340229A}"/>
                </a:ext>
              </a:extLst>
            </p:cNvPr>
            <p:cNvSpPr>
              <a:spLocks/>
            </p:cNvSpPr>
            <p:nvPr/>
          </p:nvSpPr>
          <p:spPr bwMode="auto">
            <a:xfrm>
              <a:off x="2418" y="2719"/>
              <a:ext cx="15" cy="10"/>
            </a:xfrm>
            <a:custGeom>
              <a:avLst/>
              <a:gdLst>
                <a:gd name="T0" fmla="*/ 15 w 15"/>
                <a:gd name="T1" fmla="*/ 5 h 10"/>
                <a:gd name="T2" fmla="*/ 0 w 15"/>
                <a:gd name="T3" fmla="*/ 0 h 10"/>
                <a:gd name="T4" fmla="*/ 5 w 15"/>
                <a:gd name="T5" fmla="*/ 10 h 10"/>
                <a:gd name="T6" fmla="*/ 15 w 15"/>
                <a:gd name="T7" fmla="*/ 5 h 10"/>
              </a:gdLst>
              <a:ahLst/>
              <a:cxnLst>
                <a:cxn ang="0">
                  <a:pos x="T0" y="T1"/>
                </a:cxn>
                <a:cxn ang="0">
                  <a:pos x="T2" y="T3"/>
                </a:cxn>
                <a:cxn ang="0">
                  <a:pos x="T4" y="T5"/>
                </a:cxn>
                <a:cxn ang="0">
                  <a:pos x="T6" y="T7"/>
                </a:cxn>
              </a:cxnLst>
              <a:rect l="0" t="0" r="r" b="b"/>
              <a:pathLst>
                <a:path w="15" h="10">
                  <a:moveTo>
                    <a:pt x="15" y="5"/>
                  </a:moveTo>
                  <a:lnTo>
                    <a:pt x="0" y="0"/>
                  </a:lnTo>
                  <a:lnTo>
                    <a:pt x="5" y="10"/>
                  </a:lnTo>
                  <a:lnTo>
                    <a:pt x="1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76" name="Freeform 220">
              <a:extLst>
                <a:ext uri="{FF2B5EF4-FFF2-40B4-BE49-F238E27FC236}">
                  <a16:creationId xmlns:a16="http://schemas.microsoft.com/office/drawing/2014/main" id="{DFA3011A-6031-5A24-51BB-51E8A26F835E}"/>
                </a:ext>
              </a:extLst>
            </p:cNvPr>
            <p:cNvSpPr>
              <a:spLocks/>
            </p:cNvSpPr>
            <p:nvPr/>
          </p:nvSpPr>
          <p:spPr bwMode="auto">
            <a:xfrm>
              <a:off x="2418" y="2719"/>
              <a:ext cx="15" cy="5"/>
            </a:xfrm>
            <a:custGeom>
              <a:avLst/>
              <a:gdLst>
                <a:gd name="T0" fmla="*/ 15 w 15"/>
                <a:gd name="T1" fmla="*/ 5 h 5"/>
                <a:gd name="T2" fmla="*/ 15 w 15"/>
                <a:gd name="T3" fmla="*/ 0 h 5"/>
                <a:gd name="T4" fmla="*/ 0 w 15"/>
                <a:gd name="T5" fmla="*/ 0 h 5"/>
                <a:gd name="T6" fmla="*/ 15 w 15"/>
                <a:gd name="T7" fmla="*/ 5 h 5"/>
              </a:gdLst>
              <a:ahLst/>
              <a:cxnLst>
                <a:cxn ang="0">
                  <a:pos x="T0" y="T1"/>
                </a:cxn>
                <a:cxn ang="0">
                  <a:pos x="T2" y="T3"/>
                </a:cxn>
                <a:cxn ang="0">
                  <a:pos x="T4" y="T5"/>
                </a:cxn>
                <a:cxn ang="0">
                  <a:pos x="T6" y="T7"/>
                </a:cxn>
              </a:cxnLst>
              <a:rect l="0" t="0" r="r" b="b"/>
              <a:pathLst>
                <a:path w="15" h="5">
                  <a:moveTo>
                    <a:pt x="15" y="5"/>
                  </a:moveTo>
                  <a:lnTo>
                    <a:pt x="15" y="0"/>
                  </a:lnTo>
                  <a:lnTo>
                    <a:pt x="0" y="0"/>
                  </a:lnTo>
                  <a:lnTo>
                    <a:pt x="1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77" name="Freeform 221">
              <a:extLst>
                <a:ext uri="{FF2B5EF4-FFF2-40B4-BE49-F238E27FC236}">
                  <a16:creationId xmlns:a16="http://schemas.microsoft.com/office/drawing/2014/main" id="{ABC6EA99-58D3-8D68-4D19-D27D9D155B8D}"/>
                </a:ext>
              </a:extLst>
            </p:cNvPr>
            <p:cNvSpPr>
              <a:spLocks/>
            </p:cNvSpPr>
            <p:nvPr/>
          </p:nvSpPr>
          <p:spPr bwMode="auto">
            <a:xfrm>
              <a:off x="2433" y="2719"/>
              <a:ext cx="5" cy="5"/>
            </a:xfrm>
            <a:custGeom>
              <a:avLst/>
              <a:gdLst>
                <a:gd name="T0" fmla="*/ 0 w 5"/>
                <a:gd name="T1" fmla="*/ 5 h 5"/>
                <a:gd name="T2" fmla="*/ 0 w 5"/>
                <a:gd name="T3" fmla="*/ 5 h 5"/>
                <a:gd name="T4" fmla="*/ 5 w 5"/>
                <a:gd name="T5" fmla="*/ 0 h 5"/>
                <a:gd name="T6" fmla="*/ 0 w 5"/>
                <a:gd name="T7" fmla="*/ 5 h 5"/>
              </a:gdLst>
              <a:ahLst/>
              <a:cxnLst>
                <a:cxn ang="0">
                  <a:pos x="T0" y="T1"/>
                </a:cxn>
                <a:cxn ang="0">
                  <a:pos x="T2" y="T3"/>
                </a:cxn>
                <a:cxn ang="0">
                  <a:pos x="T4" y="T5"/>
                </a:cxn>
                <a:cxn ang="0">
                  <a:pos x="T6" y="T7"/>
                </a:cxn>
              </a:cxnLst>
              <a:rect l="0" t="0" r="r" b="b"/>
              <a:pathLst>
                <a:path w="5" h="5">
                  <a:moveTo>
                    <a:pt x="0" y="5"/>
                  </a:moveTo>
                  <a:lnTo>
                    <a:pt x="0" y="5"/>
                  </a:lnTo>
                  <a:lnTo>
                    <a:pt x="5"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78" name="Freeform 222">
              <a:extLst>
                <a:ext uri="{FF2B5EF4-FFF2-40B4-BE49-F238E27FC236}">
                  <a16:creationId xmlns:a16="http://schemas.microsoft.com/office/drawing/2014/main" id="{CFF9F47F-A40B-8B11-AE32-D42B6785FB02}"/>
                </a:ext>
              </a:extLst>
            </p:cNvPr>
            <p:cNvSpPr>
              <a:spLocks/>
            </p:cNvSpPr>
            <p:nvPr/>
          </p:nvSpPr>
          <p:spPr bwMode="auto">
            <a:xfrm>
              <a:off x="2433" y="2724"/>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79" name="Freeform 223">
              <a:extLst>
                <a:ext uri="{FF2B5EF4-FFF2-40B4-BE49-F238E27FC236}">
                  <a16:creationId xmlns:a16="http://schemas.microsoft.com/office/drawing/2014/main" id="{F529349D-A71A-88EE-142A-4C17BE5E5C3D}"/>
                </a:ext>
              </a:extLst>
            </p:cNvPr>
            <p:cNvSpPr>
              <a:spLocks/>
            </p:cNvSpPr>
            <p:nvPr/>
          </p:nvSpPr>
          <p:spPr bwMode="auto">
            <a:xfrm>
              <a:off x="2433" y="2719"/>
              <a:ext cx="14" cy="5"/>
            </a:xfrm>
            <a:custGeom>
              <a:avLst/>
              <a:gdLst>
                <a:gd name="T0" fmla="*/ 14 w 14"/>
                <a:gd name="T1" fmla="*/ 5 h 5"/>
                <a:gd name="T2" fmla="*/ 0 w 14"/>
                <a:gd name="T3" fmla="*/ 0 h 5"/>
                <a:gd name="T4" fmla="*/ 0 w 14"/>
                <a:gd name="T5" fmla="*/ 5 h 5"/>
                <a:gd name="T6" fmla="*/ 14 w 14"/>
                <a:gd name="T7" fmla="*/ 5 h 5"/>
              </a:gdLst>
              <a:ahLst/>
              <a:cxnLst>
                <a:cxn ang="0">
                  <a:pos x="T0" y="T1"/>
                </a:cxn>
                <a:cxn ang="0">
                  <a:pos x="T2" y="T3"/>
                </a:cxn>
                <a:cxn ang="0">
                  <a:pos x="T4" y="T5"/>
                </a:cxn>
                <a:cxn ang="0">
                  <a:pos x="T6" y="T7"/>
                </a:cxn>
              </a:cxnLst>
              <a:rect l="0" t="0" r="r" b="b"/>
              <a:pathLst>
                <a:path w="14" h="5">
                  <a:moveTo>
                    <a:pt x="14" y="5"/>
                  </a:moveTo>
                  <a:lnTo>
                    <a:pt x="0" y="0"/>
                  </a:lnTo>
                  <a:lnTo>
                    <a:pt x="0" y="5"/>
                  </a:lnTo>
                  <a:lnTo>
                    <a:pt x="14"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80" name="Freeform 224">
              <a:extLst>
                <a:ext uri="{FF2B5EF4-FFF2-40B4-BE49-F238E27FC236}">
                  <a16:creationId xmlns:a16="http://schemas.microsoft.com/office/drawing/2014/main" id="{6B8811A0-F852-228D-4FA8-D5D44EDA958B}"/>
                </a:ext>
              </a:extLst>
            </p:cNvPr>
            <p:cNvSpPr>
              <a:spLocks/>
            </p:cNvSpPr>
            <p:nvPr/>
          </p:nvSpPr>
          <p:spPr bwMode="auto">
            <a:xfrm>
              <a:off x="2433" y="2715"/>
              <a:ext cx="14" cy="9"/>
            </a:xfrm>
            <a:custGeom>
              <a:avLst/>
              <a:gdLst>
                <a:gd name="T0" fmla="*/ 14 w 14"/>
                <a:gd name="T1" fmla="*/ 9 h 9"/>
                <a:gd name="T2" fmla="*/ 14 w 14"/>
                <a:gd name="T3" fmla="*/ 0 h 9"/>
                <a:gd name="T4" fmla="*/ 0 w 14"/>
                <a:gd name="T5" fmla="*/ 4 h 9"/>
                <a:gd name="T6" fmla="*/ 14 w 14"/>
                <a:gd name="T7" fmla="*/ 9 h 9"/>
              </a:gdLst>
              <a:ahLst/>
              <a:cxnLst>
                <a:cxn ang="0">
                  <a:pos x="T0" y="T1"/>
                </a:cxn>
                <a:cxn ang="0">
                  <a:pos x="T2" y="T3"/>
                </a:cxn>
                <a:cxn ang="0">
                  <a:pos x="T4" y="T5"/>
                </a:cxn>
                <a:cxn ang="0">
                  <a:pos x="T6" y="T7"/>
                </a:cxn>
              </a:cxnLst>
              <a:rect l="0" t="0" r="r" b="b"/>
              <a:pathLst>
                <a:path w="14" h="9">
                  <a:moveTo>
                    <a:pt x="14" y="9"/>
                  </a:moveTo>
                  <a:lnTo>
                    <a:pt x="14" y="0"/>
                  </a:lnTo>
                  <a:lnTo>
                    <a:pt x="0" y="4"/>
                  </a:lnTo>
                  <a:lnTo>
                    <a:pt x="14" y="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81" name="Freeform 225">
              <a:extLst>
                <a:ext uri="{FF2B5EF4-FFF2-40B4-BE49-F238E27FC236}">
                  <a16:creationId xmlns:a16="http://schemas.microsoft.com/office/drawing/2014/main" id="{637DA5AD-800C-E376-4F6B-4858E27D89A3}"/>
                </a:ext>
              </a:extLst>
            </p:cNvPr>
            <p:cNvSpPr>
              <a:spLocks/>
            </p:cNvSpPr>
            <p:nvPr/>
          </p:nvSpPr>
          <p:spPr bwMode="auto">
            <a:xfrm>
              <a:off x="2447" y="2719"/>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82" name="Freeform 226">
              <a:extLst>
                <a:ext uri="{FF2B5EF4-FFF2-40B4-BE49-F238E27FC236}">
                  <a16:creationId xmlns:a16="http://schemas.microsoft.com/office/drawing/2014/main" id="{D17A9778-FF3A-EAF4-F741-52A52CE36782}"/>
                </a:ext>
              </a:extLst>
            </p:cNvPr>
            <p:cNvSpPr>
              <a:spLocks/>
            </p:cNvSpPr>
            <p:nvPr/>
          </p:nvSpPr>
          <p:spPr bwMode="auto">
            <a:xfrm>
              <a:off x="2447" y="2724"/>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83" name="Freeform 227">
              <a:extLst>
                <a:ext uri="{FF2B5EF4-FFF2-40B4-BE49-F238E27FC236}">
                  <a16:creationId xmlns:a16="http://schemas.microsoft.com/office/drawing/2014/main" id="{5E8A84F3-F9E4-6BA7-AA73-0247D135A398}"/>
                </a:ext>
              </a:extLst>
            </p:cNvPr>
            <p:cNvSpPr>
              <a:spLocks/>
            </p:cNvSpPr>
            <p:nvPr/>
          </p:nvSpPr>
          <p:spPr bwMode="auto">
            <a:xfrm>
              <a:off x="2447" y="2715"/>
              <a:ext cx="15" cy="9"/>
            </a:xfrm>
            <a:custGeom>
              <a:avLst/>
              <a:gdLst>
                <a:gd name="T0" fmla="*/ 15 w 15"/>
                <a:gd name="T1" fmla="*/ 4 h 9"/>
                <a:gd name="T2" fmla="*/ 0 w 15"/>
                <a:gd name="T3" fmla="*/ 0 h 9"/>
                <a:gd name="T4" fmla="*/ 0 w 15"/>
                <a:gd name="T5" fmla="*/ 9 h 9"/>
                <a:gd name="T6" fmla="*/ 15 w 15"/>
                <a:gd name="T7" fmla="*/ 4 h 9"/>
              </a:gdLst>
              <a:ahLst/>
              <a:cxnLst>
                <a:cxn ang="0">
                  <a:pos x="T0" y="T1"/>
                </a:cxn>
                <a:cxn ang="0">
                  <a:pos x="T2" y="T3"/>
                </a:cxn>
                <a:cxn ang="0">
                  <a:pos x="T4" y="T5"/>
                </a:cxn>
                <a:cxn ang="0">
                  <a:pos x="T6" y="T7"/>
                </a:cxn>
              </a:cxnLst>
              <a:rect l="0" t="0" r="r" b="b"/>
              <a:pathLst>
                <a:path w="15" h="9">
                  <a:moveTo>
                    <a:pt x="15" y="4"/>
                  </a:moveTo>
                  <a:lnTo>
                    <a:pt x="0" y="0"/>
                  </a:lnTo>
                  <a:lnTo>
                    <a:pt x="0" y="9"/>
                  </a:lnTo>
                  <a:lnTo>
                    <a:pt x="15" y="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84" name="Freeform 228">
              <a:extLst>
                <a:ext uri="{FF2B5EF4-FFF2-40B4-BE49-F238E27FC236}">
                  <a16:creationId xmlns:a16="http://schemas.microsoft.com/office/drawing/2014/main" id="{2FBF9706-53A4-9CC1-5C42-F133D6266976}"/>
                </a:ext>
              </a:extLst>
            </p:cNvPr>
            <p:cNvSpPr>
              <a:spLocks/>
            </p:cNvSpPr>
            <p:nvPr/>
          </p:nvSpPr>
          <p:spPr bwMode="auto">
            <a:xfrm>
              <a:off x="2447" y="2710"/>
              <a:ext cx="15" cy="9"/>
            </a:xfrm>
            <a:custGeom>
              <a:avLst/>
              <a:gdLst>
                <a:gd name="T0" fmla="*/ 15 w 15"/>
                <a:gd name="T1" fmla="*/ 9 h 9"/>
                <a:gd name="T2" fmla="*/ 10 w 15"/>
                <a:gd name="T3" fmla="*/ 0 h 9"/>
                <a:gd name="T4" fmla="*/ 0 w 15"/>
                <a:gd name="T5" fmla="*/ 5 h 9"/>
                <a:gd name="T6" fmla="*/ 15 w 15"/>
                <a:gd name="T7" fmla="*/ 9 h 9"/>
              </a:gdLst>
              <a:ahLst/>
              <a:cxnLst>
                <a:cxn ang="0">
                  <a:pos x="T0" y="T1"/>
                </a:cxn>
                <a:cxn ang="0">
                  <a:pos x="T2" y="T3"/>
                </a:cxn>
                <a:cxn ang="0">
                  <a:pos x="T4" y="T5"/>
                </a:cxn>
                <a:cxn ang="0">
                  <a:pos x="T6" y="T7"/>
                </a:cxn>
              </a:cxnLst>
              <a:rect l="0" t="0" r="r" b="b"/>
              <a:pathLst>
                <a:path w="15" h="9">
                  <a:moveTo>
                    <a:pt x="15" y="9"/>
                  </a:moveTo>
                  <a:lnTo>
                    <a:pt x="10" y="0"/>
                  </a:lnTo>
                  <a:lnTo>
                    <a:pt x="0" y="5"/>
                  </a:lnTo>
                  <a:lnTo>
                    <a:pt x="15" y="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85" name="Freeform 229">
              <a:extLst>
                <a:ext uri="{FF2B5EF4-FFF2-40B4-BE49-F238E27FC236}">
                  <a16:creationId xmlns:a16="http://schemas.microsoft.com/office/drawing/2014/main" id="{59642EDE-12B5-B8EE-A214-11CD4135BDBF}"/>
                </a:ext>
              </a:extLst>
            </p:cNvPr>
            <p:cNvSpPr>
              <a:spLocks/>
            </p:cNvSpPr>
            <p:nvPr/>
          </p:nvSpPr>
          <p:spPr bwMode="auto">
            <a:xfrm>
              <a:off x="2462" y="2719"/>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86" name="Freeform 230">
              <a:extLst>
                <a:ext uri="{FF2B5EF4-FFF2-40B4-BE49-F238E27FC236}">
                  <a16:creationId xmlns:a16="http://schemas.microsoft.com/office/drawing/2014/main" id="{5FF198F9-543F-112A-DA13-D9874D965D08}"/>
                </a:ext>
              </a:extLst>
            </p:cNvPr>
            <p:cNvSpPr>
              <a:spLocks/>
            </p:cNvSpPr>
            <p:nvPr/>
          </p:nvSpPr>
          <p:spPr bwMode="auto">
            <a:xfrm>
              <a:off x="2457" y="2710"/>
              <a:ext cx="19" cy="9"/>
            </a:xfrm>
            <a:custGeom>
              <a:avLst/>
              <a:gdLst>
                <a:gd name="T0" fmla="*/ 19 w 19"/>
                <a:gd name="T1" fmla="*/ 5 h 9"/>
                <a:gd name="T2" fmla="*/ 0 w 19"/>
                <a:gd name="T3" fmla="*/ 0 h 9"/>
                <a:gd name="T4" fmla="*/ 5 w 19"/>
                <a:gd name="T5" fmla="*/ 9 h 9"/>
                <a:gd name="T6" fmla="*/ 19 w 19"/>
                <a:gd name="T7" fmla="*/ 5 h 9"/>
              </a:gdLst>
              <a:ahLst/>
              <a:cxnLst>
                <a:cxn ang="0">
                  <a:pos x="T0" y="T1"/>
                </a:cxn>
                <a:cxn ang="0">
                  <a:pos x="T2" y="T3"/>
                </a:cxn>
                <a:cxn ang="0">
                  <a:pos x="T4" y="T5"/>
                </a:cxn>
                <a:cxn ang="0">
                  <a:pos x="T6" y="T7"/>
                </a:cxn>
              </a:cxnLst>
              <a:rect l="0" t="0" r="r" b="b"/>
              <a:pathLst>
                <a:path w="19" h="9">
                  <a:moveTo>
                    <a:pt x="19" y="5"/>
                  </a:moveTo>
                  <a:lnTo>
                    <a:pt x="0" y="0"/>
                  </a:lnTo>
                  <a:lnTo>
                    <a:pt x="5" y="9"/>
                  </a:lnTo>
                  <a:lnTo>
                    <a:pt x="19"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87" name="Freeform 231">
              <a:extLst>
                <a:ext uri="{FF2B5EF4-FFF2-40B4-BE49-F238E27FC236}">
                  <a16:creationId xmlns:a16="http://schemas.microsoft.com/office/drawing/2014/main" id="{BAE569DB-CE95-6CDC-1836-9EBCF7C7E078}"/>
                </a:ext>
              </a:extLst>
            </p:cNvPr>
            <p:cNvSpPr>
              <a:spLocks/>
            </p:cNvSpPr>
            <p:nvPr/>
          </p:nvSpPr>
          <p:spPr bwMode="auto">
            <a:xfrm>
              <a:off x="2457" y="2705"/>
              <a:ext cx="19" cy="10"/>
            </a:xfrm>
            <a:custGeom>
              <a:avLst/>
              <a:gdLst>
                <a:gd name="T0" fmla="*/ 19 w 19"/>
                <a:gd name="T1" fmla="*/ 10 h 10"/>
                <a:gd name="T2" fmla="*/ 14 w 19"/>
                <a:gd name="T3" fmla="*/ 0 h 10"/>
                <a:gd name="T4" fmla="*/ 0 w 19"/>
                <a:gd name="T5" fmla="*/ 5 h 10"/>
                <a:gd name="T6" fmla="*/ 19 w 19"/>
                <a:gd name="T7" fmla="*/ 10 h 10"/>
              </a:gdLst>
              <a:ahLst/>
              <a:cxnLst>
                <a:cxn ang="0">
                  <a:pos x="T0" y="T1"/>
                </a:cxn>
                <a:cxn ang="0">
                  <a:pos x="T2" y="T3"/>
                </a:cxn>
                <a:cxn ang="0">
                  <a:pos x="T4" y="T5"/>
                </a:cxn>
                <a:cxn ang="0">
                  <a:pos x="T6" y="T7"/>
                </a:cxn>
              </a:cxnLst>
              <a:rect l="0" t="0" r="r" b="b"/>
              <a:pathLst>
                <a:path w="19" h="10">
                  <a:moveTo>
                    <a:pt x="19" y="10"/>
                  </a:moveTo>
                  <a:lnTo>
                    <a:pt x="14" y="0"/>
                  </a:lnTo>
                  <a:lnTo>
                    <a:pt x="0" y="5"/>
                  </a:lnTo>
                  <a:lnTo>
                    <a:pt x="19" y="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88" name="Freeform 232">
              <a:extLst>
                <a:ext uri="{FF2B5EF4-FFF2-40B4-BE49-F238E27FC236}">
                  <a16:creationId xmlns:a16="http://schemas.microsoft.com/office/drawing/2014/main" id="{4C491024-6F01-0D1F-E12B-E6E0BD7FD56D}"/>
                </a:ext>
              </a:extLst>
            </p:cNvPr>
            <p:cNvSpPr>
              <a:spLocks/>
            </p:cNvSpPr>
            <p:nvPr/>
          </p:nvSpPr>
          <p:spPr bwMode="auto">
            <a:xfrm>
              <a:off x="2476" y="2705"/>
              <a:ext cx="1" cy="10"/>
            </a:xfrm>
            <a:custGeom>
              <a:avLst/>
              <a:gdLst>
                <a:gd name="T0" fmla="*/ 10 h 10"/>
                <a:gd name="T1" fmla="*/ 10 h 10"/>
                <a:gd name="T2" fmla="*/ 0 h 10"/>
                <a:gd name="T3" fmla="*/ 10 h 10"/>
              </a:gdLst>
              <a:ahLst/>
              <a:cxnLst>
                <a:cxn ang="0">
                  <a:pos x="0" y="T0"/>
                </a:cxn>
                <a:cxn ang="0">
                  <a:pos x="0" y="T1"/>
                </a:cxn>
                <a:cxn ang="0">
                  <a:pos x="0" y="T2"/>
                </a:cxn>
                <a:cxn ang="0">
                  <a:pos x="0" y="T3"/>
                </a:cxn>
              </a:cxnLst>
              <a:rect l="0" t="0" r="r" b="b"/>
              <a:pathLst>
                <a:path h="10">
                  <a:moveTo>
                    <a:pt x="0" y="10"/>
                  </a:moveTo>
                  <a:lnTo>
                    <a:pt x="0" y="10"/>
                  </a:lnTo>
                  <a:lnTo>
                    <a:pt x="0" y="0"/>
                  </a:lnTo>
                  <a:lnTo>
                    <a:pt x="0" y="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89" name="Freeform 233">
              <a:extLst>
                <a:ext uri="{FF2B5EF4-FFF2-40B4-BE49-F238E27FC236}">
                  <a16:creationId xmlns:a16="http://schemas.microsoft.com/office/drawing/2014/main" id="{24D0CCC5-C117-13C4-9163-2EDB6C1BBDF4}"/>
                </a:ext>
              </a:extLst>
            </p:cNvPr>
            <p:cNvSpPr>
              <a:spLocks/>
            </p:cNvSpPr>
            <p:nvPr/>
          </p:nvSpPr>
          <p:spPr bwMode="auto">
            <a:xfrm>
              <a:off x="2476" y="2715"/>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90" name="Freeform 234">
              <a:extLst>
                <a:ext uri="{FF2B5EF4-FFF2-40B4-BE49-F238E27FC236}">
                  <a16:creationId xmlns:a16="http://schemas.microsoft.com/office/drawing/2014/main" id="{B97B0324-419B-C848-7396-B2165B9E8936}"/>
                </a:ext>
              </a:extLst>
            </p:cNvPr>
            <p:cNvSpPr>
              <a:spLocks/>
            </p:cNvSpPr>
            <p:nvPr/>
          </p:nvSpPr>
          <p:spPr bwMode="auto">
            <a:xfrm>
              <a:off x="2471" y="2705"/>
              <a:ext cx="15" cy="10"/>
            </a:xfrm>
            <a:custGeom>
              <a:avLst/>
              <a:gdLst>
                <a:gd name="T0" fmla="*/ 15 w 15"/>
                <a:gd name="T1" fmla="*/ 0 h 10"/>
                <a:gd name="T2" fmla="*/ 0 w 15"/>
                <a:gd name="T3" fmla="*/ 0 h 10"/>
                <a:gd name="T4" fmla="*/ 5 w 15"/>
                <a:gd name="T5" fmla="*/ 10 h 10"/>
                <a:gd name="T6" fmla="*/ 15 w 15"/>
                <a:gd name="T7" fmla="*/ 0 h 10"/>
              </a:gdLst>
              <a:ahLst/>
              <a:cxnLst>
                <a:cxn ang="0">
                  <a:pos x="T0" y="T1"/>
                </a:cxn>
                <a:cxn ang="0">
                  <a:pos x="T2" y="T3"/>
                </a:cxn>
                <a:cxn ang="0">
                  <a:pos x="T4" y="T5"/>
                </a:cxn>
                <a:cxn ang="0">
                  <a:pos x="T6" y="T7"/>
                </a:cxn>
              </a:cxnLst>
              <a:rect l="0" t="0" r="r" b="b"/>
              <a:pathLst>
                <a:path w="15" h="10">
                  <a:moveTo>
                    <a:pt x="15" y="0"/>
                  </a:moveTo>
                  <a:lnTo>
                    <a:pt x="0" y="0"/>
                  </a:lnTo>
                  <a:lnTo>
                    <a:pt x="5" y="10"/>
                  </a:lnTo>
                  <a:lnTo>
                    <a:pt x="15"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91" name="Freeform 235">
              <a:extLst>
                <a:ext uri="{FF2B5EF4-FFF2-40B4-BE49-F238E27FC236}">
                  <a16:creationId xmlns:a16="http://schemas.microsoft.com/office/drawing/2014/main" id="{177E0801-823E-6E29-F72C-90CBAABFF76B}"/>
                </a:ext>
              </a:extLst>
            </p:cNvPr>
            <p:cNvSpPr>
              <a:spLocks/>
            </p:cNvSpPr>
            <p:nvPr/>
          </p:nvSpPr>
          <p:spPr bwMode="auto">
            <a:xfrm>
              <a:off x="2471" y="2700"/>
              <a:ext cx="15" cy="5"/>
            </a:xfrm>
            <a:custGeom>
              <a:avLst/>
              <a:gdLst>
                <a:gd name="T0" fmla="*/ 15 w 15"/>
                <a:gd name="T1" fmla="*/ 5 h 5"/>
                <a:gd name="T2" fmla="*/ 10 w 15"/>
                <a:gd name="T3" fmla="*/ 0 h 5"/>
                <a:gd name="T4" fmla="*/ 0 w 15"/>
                <a:gd name="T5" fmla="*/ 5 h 5"/>
                <a:gd name="T6" fmla="*/ 15 w 15"/>
                <a:gd name="T7" fmla="*/ 5 h 5"/>
              </a:gdLst>
              <a:ahLst/>
              <a:cxnLst>
                <a:cxn ang="0">
                  <a:pos x="T0" y="T1"/>
                </a:cxn>
                <a:cxn ang="0">
                  <a:pos x="T2" y="T3"/>
                </a:cxn>
                <a:cxn ang="0">
                  <a:pos x="T4" y="T5"/>
                </a:cxn>
                <a:cxn ang="0">
                  <a:pos x="T6" y="T7"/>
                </a:cxn>
              </a:cxnLst>
              <a:rect l="0" t="0" r="r" b="b"/>
              <a:pathLst>
                <a:path w="15" h="5">
                  <a:moveTo>
                    <a:pt x="15" y="5"/>
                  </a:moveTo>
                  <a:lnTo>
                    <a:pt x="10" y="0"/>
                  </a:lnTo>
                  <a:lnTo>
                    <a:pt x="0" y="5"/>
                  </a:lnTo>
                  <a:lnTo>
                    <a:pt x="1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92" name="Freeform 236">
              <a:extLst>
                <a:ext uri="{FF2B5EF4-FFF2-40B4-BE49-F238E27FC236}">
                  <a16:creationId xmlns:a16="http://schemas.microsoft.com/office/drawing/2014/main" id="{2343D2DE-2A6B-D94D-9C1C-01138529A6E6}"/>
                </a:ext>
              </a:extLst>
            </p:cNvPr>
            <p:cNvSpPr>
              <a:spLocks/>
            </p:cNvSpPr>
            <p:nvPr/>
          </p:nvSpPr>
          <p:spPr bwMode="auto">
            <a:xfrm>
              <a:off x="2486" y="2705"/>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93" name="Freeform 237">
              <a:extLst>
                <a:ext uri="{FF2B5EF4-FFF2-40B4-BE49-F238E27FC236}">
                  <a16:creationId xmlns:a16="http://schemas.microsoft.com/office/drawing/2014/main" id="{BB32C5BB-E37C-9A77-3083-A8DA361DE000}"/>
                </a:ext>
              </a:extLst>
            </p:cNvPr>
            <p:cNvSpPr>
              <a:spLocks/>
            </p:cNvSpPr>
            <p:nvPr/>
          </p:nvSpPr>
          <p:spPr bwMode="auto">
            <a:xfrm>
              <a:off x="2481" y="2700"/>
              <a:ext cx="19" cy="5"/>
            </a:xfrm>
            <a:custGeom>
              <a:avLst/>
              <a:gdLst>
                <a:gd name="T0" fmla="*/ 19 w 19"/>
                <a:gd name="T1" fmla="*/ 0 h 5"/>
                <a:gd name="T2" fmla="*/ 0 w 19"/>
                <a:gd name="T3" fmla="*/ 0 h 5"/>
                <a:gd name="T4" fmla="*/ 5 w 19"/>
                <a:gd name="T5" fmla="*/ 5 h 5"/>
                <a:gd name="T6" fmla="*/ 19 w 19"/>
                <a:gd name="T7" fmla="*/ 0 h 5"/>
              </a:gdLst>
              <a:ahLst/>
              <a:cxnLst>
                <a:cxn ang="0">
                  <a:pos x="T0" y="T1"/>
                </a:cxn>
                <a:cxn ang="0">
                  <a:pos x="T2" y="T3"/>
                </a:cxn>
                <a:cxn ang="0">
                  <a:pos x="T4" y="T5"/>
                </a:cxn>
                <a:cxn ang="0">
                  <a:pos x="T6" y="T7"/>
                </a:cxn>
              </a:cxnLst>
              <a:rect l="0" t="0" r="r" b="b"/>
              <a:pathLst>
                <a:path w="19" h="5">
                  <a:moveTo>
                    <a:pt x="19" y="0"/>
                  </a:moveTo>
                  <a:lnTo>
                    <a:pt x="0" y="0"/>
                  </a:lnTo>
                  <a:lnTo>
                    <a:pt x="5" y="5"/>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94" name="Freeform 238">
              <a:extLst>
                <a:ext uri="{FF2B5EF4-FFF2-40B4-BE49-F238E27FC236}">
                  <a16:creationId xmlns:a16="http://schemas.microsoft.com/office/drawing/2014/main" id="{4BE85882-612A-3F8C-CF5D-0B51F08CC767}"/>
                </a:ext>
              </a:extLst>
            </p:cNvPr>
            <p:cNvSpPr>
              <a:spLocks/>
            </p:cNvSpPr>
            <p:nvPr/>
          </p:nvSpPr>
          <p:spPr bwMode="auto">
            <a:xfrm>
              <a:off x="2481" y="2690"/>
              <a:ext cx="19" cy="10"/>
            </a:xfrm>
            <a:custGeom>
              <a:avLst/>
              <a:gdLst>
                <a:gd name="T0" fmla="*/ 19 w 19"/>
                <a:gd name="T1" fmla="*/ 10 h 10"/>
                <a:gd name="T2" fmla="*/ 15 w 19"/>
                <a:gd name="T3" fmla="*/ 0 h 10"/>
                <a:gd name="T4" fmla="*/ 0 w 19"/>
                <a:gd name="T5" fmla="*/ 10 h 10"/>
                <a:gd name="T6" fmla="*/ 19 w 19"/>
                <a:gd name="T7" fmla="*/ 10 h 10"/>
              </a:gdLst>
              <a:ahLst/>
              <a:cxnLst>
                <a:cxn ang="0">
                  <a:pos x="T0" y="T1"/>
                </a:cxn>
                <a:cxn ang="0">
                  <a:pos x="T2" y="T3"/>
                </a:cxn>
                <a:cxn ang="0">
                  <a:pos x="T4" y="T5"/>
                </a:cxn>
                <a:cxn ang="0">
                  <a:pos x="T6" y="T7"/>
                </a:cxn>
              </a:cxnLst>
              <a:rect l="0" t="0" r="r" b="b"/>
              <a:pathLst>
                <a:path w="19" h="10">
                  <a:moveTo>
                    <a:pt x="19" y="10"/>
                  </a:moveTo>
                  <a:lnTo>
                    <a:pt x="15" y="0"/>
                  </a:lnTo>
                  <a:lnTo>
                    <a:pt x="0" y="10"/>
                  </a:lnTo>
                  <a:lnTo>
                    <a:pt x="19" y="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95" name="Freeform 239">
              <a:extLst>
                <a:ext uri="{FF2B5EF4-FFF2-40B4-BE49-F238E27FC236}">
                  <a16:creationId xmlns:a16="http://schemas.microsoft.com/office/drawing/2014/main" id="{5128CF64-0222-2E25-17A6-F9AE5E05111D}"/>
                </a:ext>
              </a:extLst>
            </p:cNvPr>
            <p:cNvSpPr>
              <a:spLocks/>
            </p:cNvSpPr>
            <p:nvPr/>
          </p:nvSpPr>
          <p:spPr bwMode="auto">
            <a:xfrm>
              <a:off x="2500" y="2700"/>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96" name="Freeform 240">
              <a:extLst>
                <a:ext uri="{FF2B5EF4-FFF2-40B4-BE49-F238E27FC236}">
                  <a16:creationId xmlns:a16="http://schemas.microsoft.com/office/drawing/2014/main" id="{834D3609-7D3F-6FB7-661E-F8A254EE4D1D}"/>
                </a:ext>
              </a:extLst>
            </p:cNvPr>
            <p:cNvSpPr>
              <a:spLocks/>
            </p:cNvSpPr>
            <p:nvPr/>
          </p:nvSpPr>
          <p:spPr bwMode="auto">
            <a:xfrm>
              <a:off x="2496" y="2690"/>
              <a:ext cx="19" cy="10"/>
            </a:xfrm>
            <a:custGeom>
              <a:avLst/>
              <a:gdLst>
                <a:gd name="T0" fmla="*/ 19 w 19"/>
                <a:gd name="T1" fmla="*/ 0 h 10"/>
                <a:gd name="T2" fmla="*/ 0 w 19"/>
                <a:gd name="T3" fmla="*/ 0 h 10"/>
                <a:gd name="T4" fmla="*/ 4 w 19"/>
                <a:gd name="T5" fmla="*/ 10 h 10"/>
                <a:gd name="T6" fmla="*/ 19 w 19"/>
                <a:gd name="T7" fmla="*/ 0 h 10"/>
              </a:gdLst>
              <a:ahLst/>
              <a:cxnLst>
                <a:cxn ang="0">
                  <a:pos x="T0" y="T1"/>
                </a:cxn>
                <a:cxn ang="0">
                  <a:pos x="T2" y="T3"/>
                </a:cxn>
                <a:cxn ang="0">
                  <a:pos x="T4" y="T5"/>
                </a:cxn>
                <a:cxn ang="0">
                  <a:pos x="T6" y="T7"/>
                </a:cxn>
              </a:cxnLst>
              <a:rect l="0" t="0" r="r" b="b"/>
              <a:pathLst>
                <a:path w="19" h="10">
                  <a:moveTo>
                    <a:pt x="19" y="0"/>
                  </a:moveTo>
                  <a:lnTo>
                    <a:pt x="0" y="0"/>
                  </a:lnTo>
                  <a:lnTo>
                    <a:pt x="4" y="10"/>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97" name="Freeform 241">
              <a:extLst>
                <a:ext uri="{FF2B5EF4-FFF2-40B4-BE49-F238E27FC236}">
                  <a16:creationId xmlns:a16="http://schemas.microsoft.com/office/drawing/2014/main" id="{B3372092-0159-7C21-9762-5F7D54F530EC}"/>
                </a:ext>
              </a:extLst>
            </p:cNvPr>
            <p:cNvSpPr>
              <a:spLocks/>
            </p:cNvSpPr>
            <p:nvPr/>
          </p:nvSpPr>
          <p:spPr bwMode="auto">
            <a:xfrm>
              <a:off x="2496" y="2685"/>
              <a:ext cx="19" cy="5"/>
            </a:xfrm>
            <a:custGeom>
              <a:avLst/>
              <a:gdLst>
                <a:gd name="T0" fmla="*/ 19 w 19"/>
                <a:gd name="T1" fmla="*/ 5 h 5"/>
                <a:gd name="T2" fmla="*/ 14 w 19"/>
                <a:gd name="T3" fmla="*/ 0 h 5"/>
                <a:gd name="T4" fmla="*/ 0 w 19"/>
                <a:gd name="T5" fmla="*/ 5 h 5"/>
                <a:gd name="T6" fmla="*/ 19 w 19"/>
                <a:gd name="T7" fmla="*/ 5 h 5"/>
              </a:gdLst>
              <a:ahLst/>
              <a:cxnLst>
                <a:cxn ang="0">
                  <a:pos x="T0" y="T1"/>
                </a:cxn>
                <a:cxn ang="0">
                  <a:pos x="T2" y="T3"/>
                </a:cxn>
                <a:cxn ang="0">
                  <a:pos x="T4" y="T5"/>
                </a:cxn>
                <a:cxn ang="0">
                  <a:pos x="T6" y="T7"/>
                </a:cxn>
              </a:cxnLst>
              <a:rect l="0" t="0" r="r" b="b"/>
              <a:pathLst>
                <a:path w="19" h="5">
                  <a:moveTo>
                    <a:pt x="19" y="5"/>
                  </a:moveTo>
                  <a:lnTo>
                    <a:pt x="14" y="0"/>
                  </a:lnTo>
                  <a:lnTo>
                    <a:pt x="0" y="5"/>
                  </a:lnTo>
                  <a:lnTo>
                    <a:pt x="19"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98" name="Freeform 242">
              <a:extLst>
                <a:ext uri="{FF2B5EF4-FFF2-40B4-BE49-F238E27FC236}">
                  <a16:creationId xmlns:a16="http://schemas.microsoft.com/office/drawing/2014/main" id="{53FC42E9-B40A-083B-9D72-511B73CDECAF}"/>
                </a:ext>
              </a:extLst>
            </p:cNvPr>
            <p:cNvSpPr>
              <a:spLocks/>
            </p:cNvSpPr>
            <p:nvPr/>
          </p:nvSpPr>
          <p:spPr bwMode="auto">
            <a:xfrm>
              <a:off x="2515" y="2685"/>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499" name="Freeform 243">
              <a:extLst>
                <a:ext uri="{FF2B5EF4-FFF2-40B4-BE49-F238E27FC236}">
                  <a16:creationId xmlns:a16="http://schemas.microsoft.com/office/drawing/2014/main" id="{CEE75A3D-2471-C915-39E3-5454931F68B1}"/>
                </a:ext>
              </a:extLst>
            </p:cNvPr>
            <p:cNvSpPr>
              <a:spLocks/>
            </p:cNvSpPr>
            <p:nvPr/>
          </p:nvSpPr>
          <p:spPr bwMode="auto">
            <a:xfrm>
              <a:off x="2515" y="2690"/>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00" name="Freeform 244">
              <a:extLst>
                <a:ext uri="{FF2B5EF4-FFF2-40B4-BE49-F238E27FC236}">
                  <a16:creationId xmlns:a16="http://schemas.microsoft.com/office/drawing/2014/main" id="{99C152E7-AB9D-0AA0-4413-B20DCA40A55F}"/>
                </a:ext>
              </a:extLst>
            </p:cNvPr>
            <p:cNvSpPr>
              <a:spLocks/>
            </p:cNvSpPr>
            <p:nvPr/>
          </p:nvSpPr>
          <p:spPr bwMode="auto">
            <a:xfrm>
              <a:off x="2510" y="2681"/>
              <a:ext cx="19" cy="9"/>
            </a:xfrm>
            <a:custGeom>
              <a:avLst/>
              <a:gdLst>
                <a:gd name="T0" fmla="*/ 19 w 19"/>
                <a:gd name="T1" fmla="*/ 0 h 9"/>
                <a:gd name="T2" fmla="*/ 0 w 19"/>
                <a:gd name="T3" fmla="*/ 4 h 9"/>
                <a:gd name="T4" fmla="*/ 5 w 19"/>
                <a:gd name="T5" fmla="*/ 9 h 9"/>
                <a:gd name="T6" fmla="*/ 19 w 19"/>
                <a:gd name="T7" fmla="*/ 0 h 9"/>
              </a:gdLst>
              <a:ahLst/>
              <a:cxnLst>
                <a:cxn ang="0">
                  <a:pos x="T0" y="T1"/>
                </a:cxn>
                <a:cxn ang="0">
                  <a:pos x="T2" y="T3"/>
                </a:cxn>
                <a:cxn ang="0">
                  <a:pos x="T4" y="T5"/>
                </a:cxn>
                <a:cxn ang="0">
                  <a:pos x="T6" y="T7"/>
                </a:cxn>
              </a:cxnLst>
              <a:rect l="0" t="0" r="r" b="b"/>
              <a:pathLst>
                <a:path w="19" h="9">
                  <a:moveTo>
                    <a:pt x="19" y="0"/>
                  </a:moveTo>
                  <a:lnTo>
                    <a:pt x="0" y="4"/>
                  </a:lnTo>
                  <a:lnTo>
                    <a:pt x="5" y="9"/>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01" name="Freeform 245">
              <a:extLst>
                <a:ext uri="{FF2B5EF4-FFF2-40B4-BE49-F238E27FC236}">
                  <a16:creationId xmlns:a16="http://schemas.microsoft.com/office/drawing/2014/main" id="{92465148-09FB-0BDB-474B-438F8BDA0B88}"/>
                </a:ext>
              </a:extLst>
            </p:cNvPr>
            <p:cNvSpPr>
              <a:spLocks/>
            </p:cNvSpPr>
            <p:nvPr/>
          </p:nvSpPr>
          <p:spPr bwMode="auto">
            <a:xfrm>
              <a:off x="2510" y="2676"/>
              <a:ext cx="19" cy="9"/>
            </a:xfrm>
            <a:custGeom>
              <a:avLst/>
              <a:gdLst>
                <a:gd name="T0" fmla="*/ 19 w 19"/>
                <a:gd name="T1" fmla="*/ 5 h 9"/>
                <a:gd name="T2" fmla="*/ 10 w 19"/>
                <a:gd name="T3" fmla="*/ 0 h 9"/>
                <a:gd name="T4" fmla="*/ 0 w 19"/>
                <a:gd name="T5" fmla="*/ 9 h 9"/>
                <a:gd name="T6" fmla="*/ 19 w 19"/>
                <a:gd name="T7" fmla="*/ 5 h 9"/>
              </a:gdLst>
              <a:ahLst/>
              <a:cxnLst>
                <a:cxn ang="0">
                  <a:pos x="T0" y="T1"/>
                </a:cxn>
                <a:cxn ang="0">
                  <a:pos x="T2" y="T3"/>
                </a:cxn>
                <a:cxn ang="0">
                  <a:pos x="T4" y="T5"/>
                </a:cxn>
                <a:cxn ang="0">
                  <a:pos x="T6" y="T7"/>
                </a:cxn>
              </a:cxnLst>
              <a:rect l="0" t="0" r="r" b="b"/>
              <a:pathLst>
                <a:path w="19" h="9">
                  <a:moveTo>
                    <a:pt x="19" y="5"/>
                  </a:moveTo>
                  <a:lnTo>
                    <a:pt x="10" y="0"/>
                  </a:lnTo>
                  <a:lnTo>
                    <a:pt x="0" y="9"/>
                  </a:lnTo>
                  <a:lnTo>
                    <a:pt x="19"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02" name="Freeform 246">
              <a:extLst>
                <a:ext uri="{FF2B5EF4-FFF2-40B4-BE49-F238E27FC236}">
                  <a16:creationId xmlns:a16="http://schemas.microsoft.com/office/drawing/2014/main" id="{1F9B5F5C-05DE-E2BB-4424-608F299E10FC}"/>
                </a:ext>
              </a:extLst>
            </p:cNvPr>
            <p:cNvSpPr>
              <a:spLocks/>
            </p:cNvSpPr>
            <p:nvPr/>
          </p:nvSpPr>
          <p:spPr bwMode="auto">
            <a:xfrm>
              <a:off x="2525" y="2676"/>
              <a:ext cx="4" cy="5"/>
            </a:xfrm>
            <a:custGeom>
              <a:avLst/>
              <a:gdLst>
                <a:gd name="T0" fmla="*/ 4 w 4"/>
                <a:gd name="T1" fmla="*/ 5 h 5"/>
                <a:gd name="T2" fmla="*/ 4 w 4"/>
                <a:gd name="T3" fmla="*/ 5 h 5"/>
                <a:gd name="T4" fmla="*/ 0 w 4"/>
                <a:gd name="T5" fmla="*/ 0 h 5"/>
                <a:gd name="T6" fmla="*/ 4 w 4"/>
                <a:gd name="T7" fmla="*/ 5 h 5"/>
              </a:gdLst>
              <a:ahLst/>
              <a:cxnLst>
                <a:cxn ang="0">
                  <a:pos x="T0" y="T1"/>
                </a:cxn>
                <a:cxn ang="0">
                  <a:pos x="T2" y="T3"/>
                </a:cxn>
                <a:cxn ang="0">
                  <a:pos x="T4" y="T5"/>
                </a:cxn>
                <a:cxn ang="0">
                  <a:pos x="T6" y="T7"/>
                </a:cxn>
              </a:cxnLst>
              <a:rect l="0" t="0" r="r" b="b"/>
              <a:pathLst>
                <a:path w="4" h="5">
                  <a:moveTo>
                    <a:pt x="4" y="5"/>
                  </a:moveTo>
                  <a:lnTo>
                    <a:pt x="4" y="5"/>
                  </a:lnTo>
                  <a:lnTo>
                    <a:pt x="0" y="0"/>
                  </a:lnTo>
                  <a:lnTo>
                    <a:pt x="4"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03" name="Freeform 247">
              <a:extLst>
                <a:ext uri="{FF2B5EF4-FFF2-40B4-BE49-F238E27FC236}">
                  <a16:creationId xmlns:a16="http://schemas.microsoft.com/office/drawing/2014/main" id="{3CDFB2E3-0CA6-D439-62B1-584F564614DC}"/>
                </a:ext>
              </a:extLst>
            </p:cNvPr>
            <p:cNvSpPr>
              <a:spLocks/>
            </p:cNvSpPr>
            <p:nvPr/>
          </p:nvSpPr>
          <p:spPr bwMode="auto">
            <a:xfrm>
              <a:off x="2529" y="2681"/>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04" name="Freeform 248">
              <a:extLst>
                <a:ext uri="{FF2B5EF4-FFF2-40B4-BE49-F238E27FC236}">
                  <a16:creationId xmlns:a16="http://schemas.microsoft.com/office/drawing/2014/main" id="{18FB4046-B23A-6FC7-5C7D-ECE23F0E1688}"/>
                </a:ext>
              </a:extLst>
            </p:cNvPr>
            <p:cNvSpPr>
              <a:spLocks/>
            </p:cNvSpPr>
            <p:nvPr/>
          </p:nvSpPr>
          <p:spPr bwMode="auto">
            <a:xfrm>
              <a:off x="2520" y="2671"/>
              <a:ext cx="19" cy="10"/>
            </a:xfrm>
            <a:custGeom>
              <a:avLst/>
              <a:gdLst>
                <a:gd name="T0" fmla="*/ 19 w 19"/>
                <a:gd name="T1" fmla="*/ 0 h 10"/>
                <a:gd name="T2" fmla="*/ 0 w 19"/>
                <a:gd name="T3" fmla="*/ 5 h 10"/>
                <a:gd name="T4" fmla="*/ 9 w 19"/>
                <a:gd name="T5" fmla="*/ 10 h 10"/>
                <a:gd name="T6" fmla="*/ 19 w 19"/>
                <a:gd name="T7" fmla="*/ 0 h 10"/>
              </a:gdLst>
              <a:ahLst/>
              <a:cxnLst>
                <a:cxn ang="0">
                  <a:pos x="T0" y="T1"/>
                </a:cxn>
                <a:cxn ang="0">
                  <a:pos x="T2" y="T3"/>
                </a:cxn>
                <a:cxn ang="0">
                  <a:pos x="T4" y="T5"/>
                </a:cxn>
                <a:cxn ang="0">
                  <a:pos x="T6" y="T7"/>
                </a:cxn>
              </a:cxnLst>
              <a:rect l="0" t="0" r="r" b="b"/>
              <a:pathLst>
                <a:path w="19" h="10">
                  <a:moveTo>
                    <a:pt x="19" y="0"/>
                  </a:moveTo>
                  <a:lnTo>
                    <a:pt x="0" y="5"/>
                  </a:lnTo>
                  <a:lnTo>
                    <a:pt x="9" y="10"/>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05" name="Freeform 249">
              <a:extLst>
                <a:ext uri="{FF2B5EF4-FFF2-40B4-BE49-F238E27FC236}">
                  <a16:creationId xmlns:a16="http://schemas.microsoft.com/office/drawing/2014/main" id="{C333F5A6-AE1A-13A2-FBD8-0397DF22E0DE}"/>
                </a:ext>
              </a:extLst>
            </p:cNvPr>
            <p:cNvSpPr>
              <a:spLocks/>
            </p:cNvSpPr>
            <p:nvPr/>
          </p:nvSpPr>
          <p:spPr bwMode="auto">
            <a:xfrm>
              <a:off x="2520" y="2666"/>
              <a:ext cx="19" cy="10"/>
            </a:xfrm>
            <a:custGeom>
              <a:avLst/>
              <a:gdLst>
                <a:gd name="T0" fmla="*/ 19 w 19"/>
                <a:gd name="T1" fmla="*/ 5 h 10"/>
                <a:gd name="T2" fmla="*/ 14 w 19"/>
                <a:gd name="T3" fmla="*/ 0 h 10"/>
                <a:gd name="T4" fmla="*/ 0 w 19"/>
                <a:gd name="T5" fmla="*/ 10 h 10"/>
                <a:gd name="T6" fmla="*/ 19 w 19"/>
                <a:gd name="T7" fmla="*/ 5 h 10"/>
              </a:gdLst>
              <a:ahLst/>
              <a:cxnLst>
                <a:cxn ang="0">
                  <a:pos x="T0" y="T1"/>
                </a:cxn>
                <a:cxn ang="0">
                  <a:pos x="T2" y="T3"/>
                </a:cxn>
                <a:cxn ang="0">
                  <a:pos x="T4" y="T5"/>
                </a:cxn>
                <a:cxn ang="0">
                  <a:pos x="T6" y="T7"/>
                </a:cxn>
              </a:cxnLst>
              <a:rect l="0" t="0" r="r" b="b"/>
              <a:pathLst>
                <a:path w="19" h="10">
                  <a:moveTo>
                    <a:pt x="19" y="5"/>
                  </a:moveTo>
                  <a:lnTo>
                    <a:pt x="14" y="0"/>
                  </a:lnTo>
                  <a:lnTo>
                    <a:pt x="0" y="10"/>
                  </a:lnTo>
                  <a:lnTo>
                    <a:pt x="19"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06" name="Freeform 250">
              <a:extLst>
                <a:ext uri="{FF2B5EF4-FFF2-40B4-BE49-F238E27FC236}">
                  <a16:creationId xmlns:a16="http://schemas.microsoft.com/office/drawing/2014/main" id="{E345DF66-896D-79DC-AF97-9B9B259039BC}"/>
                </a:ext>
              </a:extLst>
            </p:cNvPr>
            <p:cNvSpPr>
              <a:spLocks/>
            </p:cNvSpPr>
            <p:nvPr/>
          </p:nvSpPr>
          <p:spPr bwMode="auto">
            <a:xfrm>
              <a:off x="2539" y="2666"/>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07" name="Freeform 251">
              <a:extLst>
                <a:ext uri="{FF2B5EF4-FFF2-40B4-BE49-F238E27FC236}">
                  <a16:creationId xmlns:a16="http://schemas.microsoft.com/office/drawing/2014/main" id="{64D632A0-F666-0B44-8FF5-8BEFD7AB7E48}"/>
                </a:ext>
              </a:extLst>
            </p:cNvPr>
            <p:cNvSpPr>
              <a:spLocks/>
            </p:cNvSpPr>
            <p:nvPr/>
          </p:nvSpPr>
          <p:spPr bwMode="auto">
            <a:xfrm>
              <a:off x="2539" y="2671"/>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08" name="Freeform 252">
              <a:extLst>
                <a:ext uri="{FF2B5EF4-FFF2-40B4-BE49-F238E27FC236}">
                  <a16:creationId xmlns:a16="http://schemas.microsoft.com/office/drawing/2014/main" id="{3D45EA6D-ED3B-FF38-AA9A-2BB6AF5F3DC2}"/>
                </a:ext>
              </a:extLst>
            </p:cNvPr>
            <p:cNvSpPr>
              <a:spLocks/>
            </p:cNvSpPr>
            <p:nvPr/>
          </p:nvSpPr>
          <p:spPr bwMode="auto">
            <a:xfrm>
              <a:off x="2534" y="2661"/>
              <a:ext cx="20" cy="10"/>
            </a:xfrm>
            <a:custGeom>
              <a:avLst/>
              <a:gdLst>
                <a:gd name="T0" fmla="*/ 20 w 20"/>
                <a:gd name="T1" fmla="*/ 0 h 10"/>
                <a:gd name="T2" fmla="*/ 0 w 20"/>
                <a:gd name="T3" fmla="*/ 5 h 10"/>
                <a:gd name="T4" fmla="*/ 5 w 20"/>
                <a:gd name="T5" fmla="*/ 10 h 10"/>
                <a:gd name="T6" fmla="*/ 20 w 20"/>
                <a:gd name="T7" fmla="*/ 0 h 10"/>
              </a:gdLst>
              <a:ahLst/>
              <a:cxnLst>
                <a:cxn ang="0">
                  <a:pos x="T0" y="T1"/>
                </a:cxn>
                <a:cxn ang="0">
                  <a:pos x="T2" y="T3"/>
                </a:cxn>
                <a:cxn ang="0">
                  <a:pos x="T4" y="T5"/>
                </a:cxn>
                <a:cxn ang="0">
                  <a:pos x="T6" y="T7"/>
                </a:cxn>
              </a:cxnLst>
              <a:rect l="0" t="0" r="r" b="b"/>
              <a:pathLst>
                <a:path w="20" h="10">
                  <a:moveTo>
                    <a:pt x="20" y="0"/>
                  </a:moveTo>
                  <a:lnTo>
                    <a:pt x="0" y="5"/>
                  </a:lnTo>
                  <a:lnTo>
                    <a:pt x="5" y="10"/>
                  </a:lnTo>
                  <a:lnTo>
                    <a:pt x="2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09" name="Freeform 253">
              <a:extLst>
                <a:ext uri="{FF2B5EF4-FFF2-40B4-BE49-F238E27FC236}">
                  <a16:creationId xmlns:a16="http://schemas.microsoft.com/office/drawing/2014/main" id="{56230C29-5530-25F0-297E-7D612B578A96}"/>
                </a:ext>
              </a:extLst>
            </p:cNvPr>
            <p:cNvSpPr>
              <a:spLocks/>
            </p:cNvSpPr>
            <p:nvPr/>
          </p:nvSpPr>
          <p:spPr bwMode="auto">
            <a:xfrm>
              <a:off x="2534" y="2652"/>
              <a:ext cx="20" cy="14"/>
            </a:xfrm>
            <a:custGeom>
              <a:avLst/>
              <a:gdLst>
                <a:gd name="T0" fmla="*/ 20 w 20"/>
                <a:gd name="T1" fmla="*/ 9 h 14"/>
                <a:gd name="T2" fmla="*/ 15 w 20"/>
                <a:gd name="T3" fmla="*/ 0 h 14"/>
                <a:gd name="T4" fmla="*/ 0 w 20"/>
                <a:gd name="T5" fmla="*/ 14 h 14"/>
                <a:gd name="T6" fmla="*/ 20 w 20"/>
                <a:gd name="T7" fmla="*/ 9 h 14"/>
              </a:gdLst>
              <a:ahLst/>
              <a:cxnLst>
                <a:cxn ang="0">
                  <a:pos x="T0" y="T1"/>
                </a:cxn>
                <a:cxn ang="0">
                  <a:pos x="T2" y="T3"/>
                </a:cxn>
                <a:cxn ang="0">
                  <a:pos x="T4" y="T5"/>
                </a:cxn>
                <a:cxn ang="0">
                  <a:pos x="T6" y="T7"/>
                </a:cxn>
              </a:cxnLst>
              <a:rect l="0" t="0" r="r" b="b"/>
              <a:pathLst>
                <a:path w="20" h="14">
                  <a:moveTo>
                    <a:pt x="20" y="9"/>
                  </a:moveTo>
                  <a:lnTo>
                    <a:pt x="15" y="0"/>
                  </a:lnTo>
                  <a:lnTo>
                    <a:pt x="0" y="14"/>
                  </a:lnTo>
                  <a:lnTo>
                    <a:pt x="20" y="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10" name="Freeform 254">
              <a:extLst>
                <a:ext uri="{FF2B5EF4-FFF2-40B4-BE49-F238E27FC236}">
                  <a16:creationId xmlns:a16="http://schemas.microsoft.com/office/drawing/2014/main" id="{EADBB81C-EDF1-B854-217D-B3FD9B24043E}"/>
                </a:ext>
              </a:extLst>
            </p:cNvPr>
            <p:cNvSpPr>
              <a:spLocks/>
            </p:cNvSpPr>
            <p:nvPr/>
          </p:nvSpPr>
          <p:spPr bwMode="auto">
            <a:xfrm>
              <a:off x="2554" y="2656"/>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11" name="Freeform 255">
              <a:extLst>
                <a:ext uri="{FF2B5EF4-FFF2-40B4-BE49-F238E27FC236}">
                  <a16:creationId xmlns:a16="http://schemas.microsoft.com/office/drawing/2014/main" id="{45C94410-7762-C6CD-C1E8-2DB20F48EE3A}"/>
                </a:ext>
              </a:extLst>
            </p:cNvPr>
            <p:cNvSpPr>
              <a:spLocks/>
            </p:cNvSpPr>
            <p:nvPr/>
          </p:nvSpPr>
          <p:spPr bwMode="auto">
            <a:xfrm>
              <a:off x="2554" y="2661"/>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12" name="Freeform 256">
              <a:extLst>
                <a:ext uri="{FF2B5EF4-FFF2-40B4-BE49-F238E27FC236}">
                  <a16:creationId xmlns:a16="http://schemas.microsoft.com/office/drawing/2014/main" id="{DAD4F6F5-BBE7-64E2-32A1-0CE4A753453B}"/>
                </a:ext>
              </a:extLst>
            </p:cNvPr>
            <p:cNvSpPr>
              <a:spLocks/>
            </p:cNvSpPr>
            <p:nvPr/>
          </p:nvSpPr>
          <p:spPr bwMode="auto">
            <a:xfrm>
              <a:off x="2549" y="2647"/>
              <a:ext cx="19" cy="14"/>
            </a:xfrm>
            <a:custGeom>
              <a:avLst/>
              <a:gdLst>
                <a:gd name="T0" fmla="*/ 19 w 19"/>
                <a:gd name="T1" fmla="*/ 0 h 14"/>
                <a:gd name="T2" fmla="*/ 0 w 19"/>
                <a:gd name="T3" fmla="*/ 9 h 14"/>
                <a:gd name="T4" fmla="*/ 5 w 19"/>
                <a:gd name="T5" fmla="*/ 14 h 14"/>
                <a:gd name="T6" fmla="*/ 19 w 19"/>
                <a:gd name="T7" fmla="*/ 0 h 14"/>
              </a:gdLst>
              <a:ahLst/>
              <a:cxnLst>
                <a:cxn ang="0">
                  <a:pos x="T0" y="T1"/>
                </a:cxn>
                <a:cxn ang="0">
                  <a:pos x="T2" y="T3"/>
                </a:cxn>
                <a:cxn ang="0">
                  <a:pos x="T4" y="T5"/>
                </a:cxn>
                <a:cxn ang="0">
                  <a:pos x="T6" y="T7"/>
                </a:cxn>
              </a:cxnLst>
              <a:rect l="0" t="0" r="r" b="b"/>
              <a:pathLst>
                <a:path w="19" h="14">
                  <a:moveTo>
                    <a:pt x="19" y="0"/>
                  </a:moveTo>
                  <a:lnTo>
                    <a:pt x="0" y="9"/>
                  </a:lnTo>
                  <a:lnTo>
                    <a:pt x="5" y="14"/>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13" name="Freeform 257">
              <a:extLst>
                <a:ext uri="{FF2B5EF4-FFF2-40B4-BE49-F238E27FC236}">
                  <a16:creationId xmlns:a16="http://schemas.microsoft.com/office/drawing/2014/main" id="{386D0FEF-0542-F0E1-2DA3-39C2FD293B47}"/>
                </a:ext>
              </a:extLst>
            </p:cNvPr>
            <p:cNvSpPr>
              <a:spLocks/>
            </p:cNvSpPr>
            <p:nvPr/>
          </p:nvSpPr>
          <p:spPr bwMode="auto">
            <a:xfrm>
              <a:off x="2549" y="2642"/>
              <a:ext cx="19" cy="14"/>
            </a:xfrm>
            <a:custGeom>
              <a:avLst/>
              <a:gdLst>
                <a:gd name="T0" fmla="*/ 19 w 19"/>
                <a:gd name="T1" fmla="*/ 5 h 14"/>
                <a:gd name="T2" fmla="*/ 10 w 19"/>
                <a:gd name="T3" fmla="*/ 0 h 14"/>
                <a:gd name="T4" fmla="*/ 0 w 19"/>
                <a:gd name="T5" fmla="*/ 14 h 14"/>
                <a:gd name="T6" fmla="*/ 19 w 19"/>
                <a:gd name="T7" fmla="*/ 5 h 14"/>
              </a:gdLst>
              <a:ahLst/>
              <a:cxnLst>
                <a:cxn ang="0">
                  <a:pos x="T0" y="T1"/>
                </a:cxn>
                <a:cxn ang="0">
                  <a:pos x="T2" y="T3"/>
                </a:cxn>
                <a:cxn ang="0">
                  <a:pos x="T4" y="T5"/>
                </a:cxn>
                <a:cxn ang="0">
                  <a:pos x="T6" y="T7"/>
                </a:cxn>
              </a:cxnLst>
              <a:rect l="0" t="0" r="r" b="b"/>
              <a:pathLst>
                <a:path w="19" h="14">
                  <a:moveTo>
                    <a:pt x="19" y="5"/>
                  </a:moveTo>
                  <a:lnTo>
                    <a:pt x="10" y="0"/>
                  </a:lnTo>
                  <a:lnTo>
                    <a:pt x="0" y="14"/>
                  </a:lnTo>
                  <a:lnTo>
                    <a:pt x="19"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14" name="Freeform 258">
              <a:extLst>
                <a:ext uri="{FF2B5EF4-FFF2-40B4-BE49-F238E27FC236}">
                  <a16:creationId xmlns:a16="http://schemas.microsoft.com/office/drawing/2014/main" id="{94D68482-1BDE-DA71-9895-26B296D0916B}"/>
                </a:ext>
              </a:extLst>
            </p:cNvPr>
            <p:cNvSpPr>
              <a:spLocks/>
            </p:cNvSpPr>
            <p:nvPr/>
          </p:nvSpPr>
          <p:spPr bwMode="auto">
            <a:xfrm>
              <a:off x="2563" y="2642"/>
              <a:ext cx="5" cy="5"/>
            </a:xfrm>
            <a:custGeom>
              <a:avLst/>
              <a:gdLst>
                <a:gd name="T0" fmla="*/ 5 w 5"/>
                <a:gd name="T1" fmla="*/ 5 h 5"/>
                <a:gd name="T2" fmla="*/ 5 w 5"/>
                <a:gd name="T3" fmla="*/ 5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lnTo>
                    <a:pt x="5" y="5"/>
                  </a:lnTo>
                  <a:lnTo>
                    <a:pt x="0" y="0"/>
                  </a:lnTo>
                  <a:lnTo>
                    <a:pt x="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15" name="Freeform 259">
              <a:extLst>
                <a:ext uri="{FF2B5EF4-FFF2-40B4-BE49-F238E27FC236}">
                  <a16:creationId xmlns:a16="http://schemas.microsoft.com/office/drawing/2014/main" id="{C7594E28-E6E5-4BEE-0544-140E900D6556}"/>
                </a:ext>
              </a:extLst>
            </p:cNvPr>
            <p:cNvSpPr>
              <a:spLocks/>
            </p:cNvSpPr>
            <p:nvPr/>
          </p:nvSpPr>
          <p:spPr bwMode="auto">
            <a:xfrm>
              <a:off x="2568" y="2647"/>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16" name="Freeform 260">
              <a:extLst>
                <a:ext uri="{FF2B5EF4-FFF2-40B4-BE49-F238E27FC236}">
                  <a16:creationId xmlns:a16="http://schemas.microsoft.com/office/drawing/2014/main" id="{244A8EE4-8455-250E-4506-A2BC070E5033}"/>
                </a:ext>
              </a:extLst>
            </p:cNvPr>
            <p:cNvSpPr>
              <a:spLocks/>
            </p:cNvSpPr>
            <p:nvPr/>
          </p:nvSpPr>
          <p:spPr bwMode="auto">
            <a:xfrm>
              <a:off x="2559" y="2632"/>
              <a:ext cx="19" cy="15"/>
            </a:xfrm>
            <a:custGeom>
              <a:avLst/>
              <a:gdLst>
                <a:gd name="T0" fmla="*/ 19 w 19"/>
                <a:gd name="T1" fmla="*/ 0 h 15"/>
                <a:gd name="T2" fmla="*/ 0 w 19"/>
                <a:gd name="T3" fmla="*/ 10 h 15"/>
                <a:gd name="T4" fmla="*/ 9 w 19"/>
                <a:gd name="T5" fmla="*/ 15 h 15"/>
                <a:gd name="T6" fmla="*/ 19 w 19"/>
                <a:gd name="T7" fmla="*/ 0 h 15"/>
              </a:gdLst>
              <a:ahLst/>
              <a:cxnLst>
                <a:cxn ang="0">
                  <a:pos x="T0" y="T1"/>
                </a:cxn>
                <a:cxn ang="0">
                  <a:pos x="T2" y="T3"/>
                </a:cxn>
                <a:cxn ang="0">
                  <a:pos x="T4" y="T5"/>
                </a:cxn>
                <a:cxn ang="0">
                  <a:pos x="T6" y="T7"/>
                </a:cxn>
              </a:cxnLst>
              <a:rect l="0" t="0" r="r" b="b"/>
              <a:pathLst>
                <a:path w="19" h="15">
                  <a:moveTo>
                    <a:pt x="19" y="0"/>
                  </a:moveTo>
                  <a:lnTo>
                    <a:pt x="0" y="10"/>
                  </a:lnTo>
                  <a:lnTo>
                    <a:pt x="9" y="15"/>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17" name="Freeform 261">
              <a:extLst>
                <a:ext uri="{FF2B5EF4-FFF2-40B4-BE49-F238E27FC236}">
                  <a16:creationId xmlns:a16="http://schemas.microsoft.com/office/drawing/2014/main" id="{DE4A2541-3B9E-969A-6BEB-452CF35F7130}"/>
                </a:ext>
              </a:extLst>
            </p:cNvPr>
            <p:cNvSpPr>
              <a:spLocks/>
            </p:cNvSpPr>
            <p:nvPr/>
          </p:nvSpPr>
          <p:spPr bwMode="auto">
            <a:xfrm>
              <a:off x="2559" y="2627"/>
              <a:ext cx="19" cy="15"/>
            </a:xfrm>
            <a:custGeom>
              <a:avLst/>
              <a:gdLst>
                <a:gd name="T0" fmla="*/ 19 w 19"/>
                <a:gd name="T1" fmla="*/ 5 h 15"/>
                <a:gd name="T2" fmla="*/ 14 w 19"/>
                <a:gd name="T3" fmla="*/ 0 h 15"/>
                <a:gd name="T4" fmla="*/ 0 w 19"/>
                <a:gd name="T5" fmla="*/ 15 h 15"/>
                <a:gd name="T6" fmla="*/ 19 w 19"/>
                <a:gd name="T7" fmla="*/ 5 h 15"/>
              </a:gdLst>
              <a:ahLst/>
              <a:cxnLst>
                <a:cxn ang="0">
                  <a:pos x="T0" y="T1"/>
                </a:cxn>
                <a:cxn ang="0">
                  <a:pos x="T2" y="T3"/>
                </a:cxn>
                <a:cxn ang="0">
                  <a:pos x="T4" y="T5"/>
                </a:cxn>
                <a:cxn ang="0">
                  <a:pos x="T6" y="T7"/>
                </a:cxn>
              </a:cxnLst>
              <a:rect l="0" t="0" r="r" b="b"/>
              <a:pathLst>
                <a:path w="19" h="15">
                  <a:moveTo>
                    <a:pt x="19" y="5"/>
                  </a:moveTo>
                  <a:lnTo>
                    <a:pt x="14" y="0"/>
                  </a:lnTo>
                  <a:lnTo>
                    <a:pt x="0" y="15"/>
                  </a:lnTo>
                  <a:lnTo>
                    <a:pt x="19"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18" name="Freeform 262">
              <a:extLst>
                <a:ext uri="{FF2B5EF4-FFF2-40B4-BE49-F238E27FC236}">
                  <a16:creationId xmlns:a16="http://schemas.microsoft.com/office/drawing/2014/main" id="{2CDA852C-40CF-EC21-9B4E-0E4481A41915}"/>
                </a:ext>
              </a:extLst>
            </p:cNvPr>
            <p:cNvSpPr>
              <a:spLocks/>
            </p:cNvSpPr>
            <p:nvPr/>
          </p:nvSpPr>
          <p:spPr bwMode="auto">
            <a:xfrm>
              <a:off x="2578" y="2627"/>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608519" name="Group 263">
              <a:extLst>
                <a:ext uri="{FF2B5EF4-FFF2-40B4-BE49-F238E27FC236}">
                  <a16:creationId xmlns:a16="http://schemas.microsoft.com/office/drawing/2014/main" id="{9679126E-0962-E0A2-BD6D-9B4D121DB551}"/>
                </a:ext>
              </a:extLst>
            </p:cNvPr>
            <p:cNvGrpSpPr>
              <a:grpSpLocks/>
            </p:cNvGrpSpPr>
            <p:nvPr/>
          </p:nvGrpSpPr>
          <p:grpSpPr bwMode="auto">
            <a:xfrm>
              <a:off x="2573" y="1428"/>
              <a:ext cx="658" cy="1205"/>
              <a:chOff x="2621" y="1610"/>
              <a:chExt cx="658" cy="1205"/>
            </a:xfrm>
          </p:grpSpPr>
          <p:sp>
            <p:nvSpPr>
              <p:cNvPr id="608520" name="Freeform 264">
                <a:extLst>
                  <a:ext uri="{FF2B5EF4-FFF2-40B4-BE49-F238E27FC236}">
                    <a16:creationId xmlns:a16="http://schemas.microsoft.com/office/drawing/2014/main" id="{82C16C9A-3D2E-69F6-7BD9-16643D956B6C}"/>
                  </a:ext>
                </a:extLst>
              </p:cNvPr>
              <p:cNvSpPr>
                <a:spLocks/>
              </p:cNvSpPr>
              <p:nvPr/>
            </p:nvSpPr>
            <p:spPr bwMode="auto">
              <a:xfrm>
                <a:off x="2626" y="2814"/>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21" name="Freeform 265">
                <a:extLst>
                  <a:ext uri="{FF2B5EF4-FFF2-40B4-BE49-F238E27FC236}">
                    <a16:creationId xmlns:a16="http://schemas.microsoft.com/office/drawing/2014/main" id="{9CD7DF8B-9FFA-0C26-875E-0C95D1C5B8D9}"/>
                  </a:ext>
                </a:extLst>
              </p:cNvPr>
              <p:cNvSpPr>
                <a:spLocks/>
              </p:cNvSpPr>
              <p:nvPr/>
            </p:nvSpPr>
            <p:spPr bwMode="auto">
              <a:xfrm>
                <a:off x="2621" y="2800"/>
                <a:ext cx="19" cy="14"/>
              </a:xfrm>
              <a:custGeom>
                <a:avLst/>
                <a:gdLst>
                  <a:gd name="T0" fmla="*/ 19 w 19"/>
                  <a:gd name="T1" fmla="*/ 0 h 14"/>
                  <a:gd name="T2" fmla="*/ 0 w 19"/>
                  <a:gd name="T3" fmla="*/ 9 h 14"/>
                  <a:gd name="T4" fmla="*/ 5 w 19"/>
                  <a:gd name="T5" fmla="*/ 14 h 14"/>
                  <a:gd name="T6" fmla="*/ 19 w 19"/>
                  <a:gd name="T7" fmla="*/ 0 h 14"/>
                </a:gdLst>
                <a:ahLst/>
                <a:cxnLst>
                  <a:cxn ang="0">
                    <a:pos x="T0" y="T1"/>
                  </a:cxn>
                  <a:cxn ang="0">
                    <a:pos x="T2" y="T3"/>
                  </a:cxn>
                  <a:cxn ang="0">
                    <a:pos x="T4" y="T5"/>
                  </a:cxn>
                  <a:cxn ang="0">
                    <a:pos x="T6" y="T7"/>
                  </a:cxn>
                </a:cxnLst>
                <a:rect l="0" t="0" r="r" b="b"/>
                <a:pathLst>
                  <a:path w="19" h="14">
                    <a:moveTo>
                      <a:pt x="19" y="0"/>
                    </a:moveTo>
                    <a:lnTo>
                      <a:pt x="0" y="9"/>
                    </a:lnTo>
                    <a:lnTo>
                      <a:pt x="5" y="14"/>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22" name="Freeform 266">
                <a:extLst>
                  <a:ext uri="{FF2B5EF4-FFF2-40B4-BE49-F238E27FC236}">
                    <a16:creationId xmlns:a16="http://schemas.microsoft.com/office/drawing/2014/main" id="{C3D92E1A-CDD0-B8D0-E736-E28AF9B08D10}"/>
                  </a:ext>
                </a:extLst>
              </p:cNvPr>
              <p:cNvSpPr>
                <a:spLocks/>
              </p:cNvSpPr>
              <p:nvPr/>
            </p:nvSpPr>
            <p:spPr bwMode="auto">
              <a:xfrm>
                <a:off x="2621" y="2795"/>
                <a:ext cx="19" cy="14"/>
              </a:xfrm>
              <a:custGeom>
                <a:avLst/>
                <a:gdLst>
                  <a:gd name="T0" fmla="*/ 19 w 19"/>
                  <a:gd name="T1" fmla="*/ 5 h 14"/>
                  <a:gd name="T2" fmla="*/ 15 w 19"/>
                  <a:gd name="T3" fmla="*/ 0 h 14"/>
                  <a:gd name="T4" fmla="*/ 0 w 19"/>
                  <a:gd name="T5" fmla="*/ 14 h 14"/>
                  <a:gd name="T6" fmla="*/ 19 w 19"/>
                  <a:gd name="T7" fmla="*/ 5 h 14"/>
                </a:gdLst>
                <a:ahLst/>
                <a:cxnLst>
                  <a:cxn ang="0">
                    <a:pos x="T0" y="T1"/>
                  </a:cxn>
                  <a:cxn ang="0">
                    <a:pos x="T2" y="T3"/>
                  </a:cxn>
                  <a:cxn ang="0">
                    <a:pos x="T4" y="T5"/>
                  </a:cxn>
                  <a:cxn ang="0">
                    <a:pos x="T6" y="T7"/>
                  </a:cxn>
                </a:cxnLst>
                <a:rect l="0" t="0" r="r" b="b"/>
                <a:pathLst>
                  <a:path w="19" h="14">
                    <a:moveTo>
                      <a:pt x="19" y="5"/>
                    </a:moveTo>
                    <a:lnTo>
                      <a:pt x="15" y="0"/>
                    </a:lnTo>
                    <a:lnTo>
                      <a:pt x="0" y="14"/>
                    </a:lnTo>
                    <a:lnTo>
                      <a:pt x="19"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23" name="Freeform 267">
                <a:extLst>
                  <a:ext uri="{FF2B5EF4-FFF2-40B4-BE49-F238E27FC236}">
                    <a16:creationId xmlns:a16="http://schemas.microsoft.com/office/drawing/2014/main" id="{52F5F2D8-F1A5-6DA6-795F-72B0EECADFD0}"/>
                  </a:ext>
                </a:extLst>
              </p:cNvPr>
              <p:cNvSpPr>
                <a:spLocks/>
              </p:cNvSpPr>
              <p:nvPr/>
            </p:nvSpPr>
            <p:spPr bwMode="auto">
              <a:xfrm>
                <a:off x="2640" y="2795"/>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24" name="Freeform 268">
                <a:extLst>
                  <a:ext uri="{FF2B5EF4-FFF2-40B4-BE49-F238E27FC236}">
                    <a16:creationId xmlns:a16="http://schemas.microsoft.com/office/drawing/2014/main" id="{365D8688-95F1-448B-9FB6-CA153E346CDD}"/>
                  </a:ext>
                </a:extLst>
              </p:cNvPr>
              <p:cNvSpPr>
                <a:spLocks/>
              </p:cNvSpPr>
              <p:nvPr/>
            </p:nvSpPr>
            <p:spPr bwMode="auto">
              <a:xfrm>
                <a:off x="2640" y="2800"/>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25" name="Freeform 269">
                <a:extLst>
                  <a:ext uri="{FF2B5EF4-FFF2-40B4-BE49-F238E27FC236}">
                    <a16:creationId xmlns:a16="http://schemas.microsoft.com/office/drawing/2014/main" id="{8D4504BB-C6A6-1942-2E2C-EF6FF3304AB6}"/>
                  </a:ext>
                </a:extLst>
              </p:cNvPr>
              <p:cNvSpPr>
                <a:spLocks/>
              </p:cNvSpPr>
              <p:nvPr/>
            </p:nvSpPr>
            <p:spPr bwMode="auto">
              <a:xfrm>
                <a:off x="2636" y="2785"/>
                <a:ext cx="19" cy="15"/>
              </a:xfrm>
              <a:custGeom>
                <a:avLst/>
                <a:gdLst>
                  <a:gd name="T0" fmla="*/ 19 w 19"/>
                  <a:gd name="T1" fmla="*/ 0 h 15"/>
                  <a:gd name="T2" fmla="*/ 0 w 19"/>
                  <a:gd name="T3" fmla="*/ 10 h 15"/>
                  <a:gd name="T4" fmla="*/ 4 w 19"/>
                  <a:gd name="T5" fmla="*/ 15 h 15"/>
                  <a:gd name="T6" fmla="*/ 19 w 19"/>
                  <a:gd name="T7" fmla="*/ 0 h 15"/>
                </a:gdLst>
                <a:ahLst/>
                <a:cxnLst>
                  <a:cxn ang="0">
                    <a:pos x="T0" y="T1"/>
                  </a:cxn>
                  <a:cxn ang="0">
                    <a:pos x="T2" y="T3"/>
                  </a:cxn>
                  <a:cxn ang="0">
                    <a:pos x="T4" y="T5"/>
                  </a:cxn>
                  <a:cxn ang="0">
                    <a:pos x="T6" y="T7"/>
                  </a:cxn>
                </a:cxnLst>
                <a:rect l="0" t="0" r="r" b="b"/>
                <a:pathLst>
                  <a:path w="19" h="15">
                    <a:moveTo>
                      <a:pt x="19" y="0"/>
                    </a:moveTo>
                    <a:lnTo>
                      <a:pt x="0" y="10"/>
                    </a:lnTo>
                    <a:lnTo>
                      <a:pt x="4" y="15"/>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26" name="Freeform 270">
                <a:extLst>
                  <a:ext uri="{FF2B5EF4-FFF2-40B4-BE49-F238E27FC236}">
                    <a16:creationId xmlns:a16="http://schemas.microsoft.com/office/drawing/2014/main" id="{C6DD9AE4-EADB-5D26-6FFB-6C425D85CB83}"/>
                  </a:ext>
                </a:extLst>
              </p:cNvPr>
              <p:cNvSpPr>
                <a:spLocks/>
              </p:cNvSpPr>
              <p:nvPr/>
            </p:nvSpPr>
            <p:spPr bwMode="auto">
              <a:xfrm>
                <a:off x="2636" y="2776"/>
                <a:ext cx="19" cy="19"/>
              </a:xfrm>
              <a:custGeom>
                <a:avLst/>
                <a:gdLst>
                  <a:gd name="T0" fmla="*/ 19 w 19"/>
                  <a:gd name="T1" fmla="*/ 9 h 19"/>
                  <a:gd name="T2" fmla="*/ 9 w 19"/>
                  <a:gd name="T3" fmla="*/ 0 h 19"/>
                  <a:gd name="T4" fmla="*/ 0 w 19"/>
                  <a:gd name="T5" fmla="*/ 19 h 19"/>
                  <a:gd name="T6" fmla="*/ 19 w 19"/>
                  <a:gd name="T7" fmla="*/ 9 h 19"/>
                </a:gdLst>
                <a:ahLst/>
                <a:cxnLst>
                  <a:cxn ang="0">
                    <a:pos x="T0" y="T1"/>
                  </a:cxn>
                  <a:cxn ang="0">
                    <a:pos x="T2" y="T3"/>
                  </a:cxn>
                  <a:cxn ang="0">
                    <a:pos x="T4" y="T5"/>
                  </a:cxn>
                  <a:cxn ang="0">
                    <a:pos x="T6" y="T7"/>
                  </a:cxn>
                </a:cxnLst>
                <a:rect l="0" t="0" r="r" b="b"/>
                <a:pathLst>
                  <a:path w="19" h="19">
                    <a:moveTo>
                      <a:pt x="19" y="9"/>
                    </a:moveTo>
                    <a:lnTo>
                      <a:pt x="9" y="0"/>
                    </a:lnTo>
                    <a:lnTo>
                      <a:pt x="0" y="19"/>
                    </a:lnTo>
                    <a:lnTo>
                      <a:pt x="19" y="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27" name="Freeform 271">
                <a:extLst>
                  <a:ext uri="{FF2B5EF4-FFF2-40B4-BE49-F238E27FC236}">
                    <a16:creationId xmlns:a16="http://schemas.microsoft.com/office/drawing/2014/main" id="{4C8030E4-E41C-522A-0C1D-36E0CDB08B5A}"/>
                  </a:ext>
                </a:extLst>
              </p:cNvPr>
              <p:cNvSpPr>
                <a:spLocks/>
              </p:cNvSpPr>
              <p:nvPr/>
            </p:nvSpPr>
            <p:spPr bwMode="auto">
              <a:xfrm>
                <a:off x="2650" y="2776"/>
                <a:ext cx="5" cy="9"/>
              </a:xfrm>
              <a:custGeom>
                <a:avLst/>
                <a:gdLst>
                  <a:gd name="T0" fmla="*/ 5 w 5"/>
                  <a:gd name="T1" fmla="*/ 4 h 9"/>
                  <a:gd name="T2" fmla="*/ 5 w 5"/>
                  <a:gd name="T3" fmla="*/ 9 h 9"/>
                  <a:gd name="T4" fmla="*/ 0 w 5"/>
                  <a:gd name="T5" fmla="*/ 0 h 9"/>
                  <a:gd name="T6" fmla="*/ 5 w 5"/>
                  <a:gd name="T7" fmla="*/ 4 h 9"/>
                </a:gdLst>
                <a:ahLst/>
                <a:cxnLst>
                  <a:cxn ang="0">
                    <a:pos x="T0" y="T1"/>
                  </a:cxn>
                  <a:cxn ang="0">
                    <a:pos x="T2" y="T3"/>
                  </a:cxn>
                  <a:cxn ang="0">
                    <a:pos x="T4" y="T5"/>
                  </a:cxn>
                  <a:cxn ang="0">
                    <a:pos x="T6" y="T7"/>
                  </a:cxn>
                </a:cxnLst>
                <a:rect l="0" t="0" r="r" b="b"/>
                <a:pathLst>
                  <a:path w="5" h="9">
                    <a:moveTo>
                      <a:pt x="5" y="4"/>
                    </a:moveTo>
                    <a:lnTo>
                      <a:pt x="5" y="9"/>
                    </a:lnTo>
                    <a:lnTo>
                      <a:pt x="0" y="0"/>
                    </a:lnTo>
                    <a:lnTo>
                      <a:pt x="5" y="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28" name="Freeform 272">
                <a:extLst>
                  <a:ext uri="{FF2B5EF4-FFF2-40B4-BE49-F238E27FC236}">
                    <a16:creationId xmlns:a16="http://schemas.microsoft.com/office/drawing/2014/main" id="{DF452423-3FEC-CA21-8ECF-05649555FC55}"/>
                  </a:ext>
                </a:extLst>
              </p:cNvPr>
              <p:cNvSpPr>
                <a:spLocks/>
              </p:cNvSpPr>
              <p:nvPr/>
            </p:nvSpPr>
            <p:spPr bwMode="auto">
              <a:xfrm>
                <a:off x="2655" y="2780"/>
                <a:ext cx="1" cy="5"/>
              </a:xfrm>
              <a:custGeom>
                <a:avLst/>
                <a:gdLst>
                  <a:gd name="T0" fmla="*/ 0 h 5"/>
                  <a:gd name="T1" fmla="*/ 0 h 5"/>
                  <a:gd name="T2" fmla="*/ 5 h 5"/>
                  <a:gd name="T3" fmla="*/ 0 h 5"/>
                </a:gdLst>
                <a:ahLst/>
                <a:cxnLst>
                  <a:cxn ang="0">
                    <a:pos x="0" y="T0"/>
                  </a:cxn>
                  <a:cxn ang="0">
                    <a:pos x="0" y="T1"/>
                  </a:cxn>
                  <a:cxn ang="0">
                    <a:pos x="0" y="T2"/>
                  </a:cxn>
                  <a:cxn ang="0">
                    <a:pos x="0" y="T3"/>
                  </a:cxn>
                </a:cxnLst>
                <a:rect l="0" t="0" r="r" b="b"/>
                <a:pathLst>
                  <a:path h="5">
                    <a:moveTo>
                      <a:pt x="0" y="0"/>
                    </a:moveTo>
                    <a:lnTo>
                      <a:pt x="0" y="0"/>
                    </a:lnTo>
                    <a:lnTo>
                      <a:pt x="0" y="5"/>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29" name="Freeform 273">
                <a:extLst>
                  <a:ext uri="{FF2B5EF4-FFF2-40B4-BE49-F238E27FC236}">
                    <a16:creationId xmlns:a16="http://schemas.microsoft.com/office/drawing/2014/main" id="{F8B0A446-03A2-58E8-8A71-999556F8CB2C}"/>
                  </a:ext>
                </a:extLst>
              </p:cNvPr>
              <p:cNvSpPr>
                <a:spLocks/>
              </p:cNvSpPr>
              <p:nvPr/>
            </p:nvSpPr>
            <p:spPr bwMode="auto">
              <a:xfrm>
                <a:off x="2645" y="2766"/>
                <a:ext cx="24" cy="14"/>
              </a:xfrm>
              <a:custGeom>
                <a:avLst/>
                <a:gdLst>
                  <a:gd name="T0" fmla="*/ 24 w 24"/>
                  <a:gd name="T1" fmla="*/ 0 h 14"/>
                  <a:gd name="T2" fmla="*/ 0 w 24"/>
                  <a:gd name="T3" fmla="*/ 10 h 14"/>
                  <a:gd name="T4" fmla="*/ 10 w 24"/>
                  <a:gd name="T5" fmla="*/ 14 h 14"/>
                  <a:gd name="T6" fmla="*/ 24 w 24"/>
                  <a:gd name="T7" fmla="*/ 0 h 14"/>
                </a:gdLst>
                <a:ahLst/>
                <a:cxnLst>
                  <a:cxn ang="0">
                    <a:pos x="T0" y="T1"/>
                  </a:cxn>
                  <a:cxn ang="0">
                    <a:pos x="T2" y="T3"/>
                  </a:cxn>
                  <a:cxn ang="0">
                    <a:pos x="T4" y="T5"/>
                  </a:cxn>
                  <a:cxn ang="0">
                    <a:pos x="T6" y="T7"/>
                  </a:cxn>
                </a:cxnLst>
                <a:rect l="0" t="0" r="r" b="b"/>
                <a:pathLst>
                  <a:path w="24" h="14">
                    <a:moveTo>
                      <a:pt x="24" y="0"/>
                    </a:moveTo>
                    <a:lnTo>
                      <a:pt x="0" y="10"/>
                    </a:lnTo>
                    <a:lnTo>
                      <a:pt x="10" y="14"/>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30" name="Freeform 274">
                <a:extLst>
                  <a:ext uri="{FF2B5EF4-FFF2-40B4-BE49-F238E27FC236}">
                    <a16:creationId xmlns:a16="http://schemas.microsoft.com/office/drawing/2014/main" id="{A315D112-B590-4AE8-3569-C3B9BEDD97FA}"/>
                  </a:ext>
                </a:extLst>
              </p:cNvPr>
              <p:cNvSpPr>
                <a:spLocks/>
              </p:cNvSpPr>
              <p:nvPr/>
            </p:nvSpPr>
            <p:spPr bwMode="auto">
              <a:xfrm>
                <a:off x="2645" y="2756"/>
                <a:ext cx="24" cy="20"/>
              </a:xfrm>
              <a:custGeom>
                <a:avLst/>
                <a:gdLst>
                  <a:gd name="T0" fmla="*/ 24 w 24"/>
                  <a:gd name="T1" fmla="*/ 10 h 20"/>
                  <a:gd name="T2" fmla="*/ 15 w 24"/>
                  <a:gd name="T3" fmla="*/ 0 h 20"/>
                  <a:gd name="T4" fmla="*/ 0 w 24"/>
                  <a:gd name="T5" fmla="*/ 20 h 20"/>
                  <a:gd name="T6" fmla="*/ 24 w 24"/>
                  <a:gd name="T7" fmla="*/ 10 h 20"/>
                </a:gdLst>
                <a:ahLst/>
                <a:cxnLst>
                  <a:cxn ang="0">
                    <a:pos x="T0" y="T1"/>
                  </a:cxn>
                  <a:cxn ang="0">
                    <a:pos x="T2" y="T3"/>
                  </a:cxn>
                  <a:cxn ang="0">
                    <a:pos x="T4" y="T5"/>
                  </a:cxn>
                  <a:cxn ang="0">
                    <a:pos x="T6" y="T7"/>
                  </a:cxn>
                </a:cxnLst>
                <a:rect l="0" t="0" r="r" b="b"/>
                <a:pathLst>
                  <a:path w="24" h="20">
                    <a:moveTo>
                      <a:pt x="24" y="10"/>
                    </a:moveTo>
                    <a:lnTo>
                      <a:pt x="15" y="0"/>
                    </a:lnTo>
                    <a:lnTo>
                      <a:pt x="0" y="20"/>
                    </a:lnTo>
                    <a:lnTo>
                      <a:pt x="24" y="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31" name="Freeform 275">
                <a:extLst>
                  <a:ext uri="{FF2B5EF4-FFF2-40B4-BE49-F238E27FC236}">
                    <a16:creationId xmlns:a16="http://schemas.microsoft.com/office/drawing/2014/main" id="{4FABE21E-3F57-7D8B-79FA-265F50FF0545}"/>
                  </a:ext>
                </a:extLst>
              </p:cNvPr>
              <p:cNvSpPr>
                <a:spLocks/>
              </p:cNvSpPr>
              <p:nvPr/>
            </p:nvSpPr>
            <p:spPr bwMode="auto">
              <a:xfrm>
                <a:off x="2665" y="2761"/>
                <a:ext cx="4" cy="5"/>
              </a:xfrm>
              <a:custGeom>
                <a:avLst/>
                <a:gdLst>
                  <a:gd name="T0" fmla="*/ 4 w 4"/>
                  <a:gd name="T1" fmla="*/ 0 h 5"/>
                  <a:gd name="T2" fmla="*/ 4 w 4"/>
                  <a:gd name="T3" fmla="*/ 5 h 5"/>
                  <a:gd name="T4" fmla="*/ 0 w 4"/>
                  <a:gd name="T5" fmla="*/ 0 h 5"/>
                  <a:gd name="T6" fmla="*/ 4 w 4"/>
                  <a:gd name="T7" fmla="*/ 0 h 5"/>
                </a:gdLst>
                <a:ahLst/>
                <a:cxnLst>
                  <a:cxn ang="0">
                    <a:pos x="T0" y="T1"/>
                  </a:cxn>
                  <a:cxn ang="0">
                    <a:pos x="T2" y="T3"/>
                  </a:cxn>
                  <a:cxn ang="0">
                    <a:pos x="T4" y="T5"/>
                  </a:cxn>
                  <a:cxn ang="0">
                    <a:pos x="T6" y="T7"/>
                  </a:cxn>
                </a:cxnLst>
                <a:rect l="0" t="0" r="r" b="b"/>
                <a:pathLst>
                  <a:path w="4" h="5">
                    <a:moveTo>
                      <a:pt x="4" y="0"/>
                    </a:moveTo>
                    <a:lnTo>
                      <a:pt x="4" y="5"/>
                    </a:lnTo>
                    <a:lnTo>
                      <a:pt x="0" y="0"/>
                    </a:lnTo>
                    <a:lnTo>
                      <a:pt x="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32" name="Rectangle 276">
                <a:extLst>
                  <a:ext uri="{FF2B5EF4-FFF2-40B4-BE49-F238E27FC236}">
                    <a16:creationId xmlns:a16="http://schemas.microsoft.com/office/drawing/2014/main" id="{28DD14FF-DAAB-3133-D2C4-145734CC4A8F}"/>
                  </a:ext>
                </a:extLst>
              </p:cNvPr>
              <p:cNvSpPr>
                <a:spLocks noChangeArrowheads="1"/>
              </p:cNvSpPr>
              <p:nvPr/>
            </p:nvSpPr>
            <p:spPr bwMode="auto">
              <a:xfrm>
                <a:off x="2669" y="2761"/>
                <a:ext cx="1" cy="5"/>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08533" name="Freeform 277">
                <a:extLst>
                  <a:ext uri="{FF2B5EF4-FFF2-40B4-BE49-F238E27FC236}">
                    <a16:creationId xmlns:a16="http://schemas.microsoft.com/office/drawing/2014/main" id="{0CF49AB0-CAAC-00C1-73ED-8C7BC0560883}"/>
                  </a:ext>
                </a:extLst>
              </p:cNvPr>
              <p:cNvSpPr>
                <a:spLocks/>
              </p:cNvSpPr>
              <p:nvPr/>
            </p:nvSpPr>
            <p:spPr bwMode="auto">
              <a:xfrm>
                <a:off x="2660" y="2742"/>
                <a:ext cx="19" cy="19"/>
              </a:xfrm>
              <a:custGeom>
                <a:avLst/>
                <a:gdLst>
                  <a:gd name="T0" fmla="*/ 19 w 19"/>
                  <a:gd name="T1" fmla="*/ 0 h 19"/>
                  <a:gd name="T2" fmla="*/ 0 w 19"/>
                  <a:gd name="T3" fmla="*/ 14 h 19"/>
                  <a:gd name="T4" fmla="*/ 9 w 19"/>
                  <a:gd name="T5" fmla="*/ 19 h 19"/>
                  <a:gd name="T6" fmla="*/ 19 w 19"/>
                  <a:gd name="T7" fmla="*/ 0 h 19"/>
                </a:gdLst>
                <a:ahLst/>
                <a:cxnLst>
                  <a:cxn ang="0">
                    <a:pos x="T0" y="T1"/>
                  </a:cxn>
                  <a:cxn ang="0">
                    <a:pos x="T2" y="T3"/>
                  </a:cxn>
                  <a:cxn ang="0">
                    <a:pos x="T4" y="T5"/>
                  </a:cxn>
                  <a:cxn ang="0">
                    <a:pos x="T6" y="T7"/>
                  </a:cxn>
                </a:cxnLst>
                <a:rect l="0" t="0" r="r" b="b"/>
                <a:pathLst>
                  <a:path w="19" h="19">
                    <a:moveTo>
                      <a:pt x="19" y="0"/>
                    </a:moveTo>
                    <a:lnTo>
                      <a:pt x="0" y="14"/>
                    </a:lnTo>
                    <a:lnTo>
                      <a:pt x="9" y="19"/>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34" name="Freeform 278">
                <a:extLst>
                  <a:ext uri="{FF2B5EF4-FFF2-40B4-BE49-F238E27FC236}">
                    <a16:creationId xmlns:a16="http://schemas.microsoft.com/office/drawing/2014/main" id="{9EF561E6-F4DC-A6EE-7288-099A60E02D3B}"/>
                  </a:ext>
                </a:extLst>
              </p:cNvPr>
              <p:cNvSpPr>
                <a:spLocks/>
              </p:cNvSpPr>
              <p:nvPr/>
            </p:nvSpPr>
            <p:spPr bwMode="auto">
              <a:xfrm>
                <a:off x="2660" y="2737"/>
                <a:ext cx="19" cy="19"/>
              </a:xfrm>
              <a:custGeom>
                <a:avLst/>
                <a:gdLst>
                  <a:gd name="T0" fmla="*/ 19 w 19"/>
                  <a:gd name="T1" fmla="*/ 5 h 19"/>
                  <a:gd name="T2" fmla="*/ 14 w 19"/>
                  <a:gd name="T3" fmla="*/ 0 h 19"/>
                  <a:gd name="T4" fmla="*/ 0 w 19"/>
                  <a:gd name="T5" fmla="*/ 19 h 19"/>
                  <a:gd name="T6" fmla="*/ 19 w 19"/>
                  <a:gd name="T7" fmla="*/ 5 h 19"/>
                </a:gdLst>
                <a:ahLst/>
                <a:cxnLst>
                  <a:cxn ang="0">
                    <a:pos x="T0" y="T1"/>
                  </a:cxn>
                  <a:cxn ang="0">
                    <a:pos x="T2" y="T3"/>
                  </a:cxn>
                  <a:cxn ang="0">
                    <a:pos x="T4" y="T5"/>
                  </a:cxn>
                  <a:cxn ang="0">
                    <a:pos x="T6" y="T7"/>
                  </a:cxn>
                </a:cxnLst>
                <a:rect l="0" t="0" r="r" b="b"/>
                <a:pathLst>
                  <a:path w="19" h="19">
                    <a:moveTo>
                      <a:pt x="19" y="5"/>
                    </a:moveTo>
                    <a:lnTo>
                      <a:pt x="14" y="0"/>
                    </a:lnTo>
                    <a:lnTo>
                      <a:pt x="0" y="19"/>
                    </a:lnTo>
                    <a:lnTo>
                      <a:pt x="19"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35" name="Freeform 279">
                <a:extLst>
                  <a:ext uri="{FF2B5EF4-FFF2-40B4-BE49-F238E27FC236}">
                    <a16:creationId xmlns:a16="http://schemas.microsoft.com/office/drawing/2014/main" id="{0978D6E4-1185-F129-FA4E-F7433D25CC9C}"/>
                  </a:ext>
                </a:extLst>
              </p:cNvPr>
              <p:cNvSpPr>
                <a:spLocks/>
              </p:cNvSpPr>
              <p:nvPr/>
            </p:nvSpPr>
            <p:spPr bwMode="auto">
              <a:xfrm>
                <a:off x="2679" y="2737"/>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36" name="Freeform 280">
                <a:extLst>
                  <a:ext uri="{FF2B5EF4-FFF2-40B4-BE49-F238E27FC236}">
                    <a16:creationId xmlns:a16="http://schemas.microsoft.com/office/drawing/2014/main" id="{854CD514-CACF-6364-9346-35B6F5DE663D}"/>
                  </a:ext>
                </a:extLst>
              </p:cNvPr>
              <p:cNvSpPr>
                <a:spLocks/>
              </p:cNvSpPr>
              <p:nvPr/>
            </p:nvSpPr>
            <p:spPr bwMode="auto">
              <a:xfrm>
                <a:off x="2679" y="2742"/>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37" name="Freeform 281">
                <a:extLst>
                  <a:ext uri="{FF2B5EF4-FFF2-40B4-BE49-F238E27FC236}">
                    <a16:creationId xmlns:a16="http://schemas.microsoft.com/office/drawing/2014/main" id="{8D8DEF21-A4EA-D8F8-2109-EF1FAA44248F}"/>
                  </a:ext>
                </a:extLst>
              </p:cNvPr>
              <p:cNvSpPr>
                <a:spLocks/>
              </p:cNvSpPr>
              <p:nvPr/>
            </p:nvSpPr>
            <p:spPr bwMode="auto">
              <a:xfrm>
                <a:off x="2674" y="2718"/>
                <a:ext cx="20" cy="24"/>
              </a:xfrm>
              <a:custGeom>
                <a:avLst/>
                <a:gdLst>
                  <a:gd name="T0" fmla="*/ 20 w 20"/>
                  <a:gd name="T1" fmla="*/ 0 h 24"/>
                  <a:gd name="T2" fmla="*/ 0 w 20"/>
                  <a:gd name="T3" fmla="*/ 19 h 24"/>
                  <a:gd name="T4" fmla="*/ 5 w 20"/>
                  <a:gd name="T5" fmla="*/ 24 h 24"/>
                  <a:gd name="T6" fmla="*/ 20 w 20"/>
                  <a:gd name="T7" fmla="*/ 0 h 24"/>
                </a:gdLst>
                <a:ahLst/>
                <a:cxnLst>
                  <a:cxn ang="0">
                    <a:pos x="T0" y="T1"/>
                  </a:cxn>
                  <a:cxn ang="0">
                    <a:pos x="T2" y="T3"/>
                  </a:cxn>
                  <a:cxn ang="0">
                    <a:pos x="T4" y="T5"/>
                  </a:cxn>
                  <a:cxn ang="0">
                    <a:pos x="T6" y="T7"/>
                  </a:cxn>
                </a:cxnLst>
                <a:rect l="0" t="0" r="r" b="b"/>
                <a:pathLst>
                  <a:path w="20" h="24">
                    <a:moveTo>
                      <a:pt x="20" y="0"/>
                    </a:moveTo>
                    <a:lnTo>
                      <a:pt x="0" y="19"/>
                    </a:lnTo>
                    <a:lnTo>
                      <a:pt x="5" y="24"/>
                    </a:lnTo>
                    <a:lnTo>
                      <a:pt x="2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38" name="Freeform 282">
                <a:extLst>
                  <a:ext uri="{FF2B5EF4-FFF2-40B4-BE49-F238E27FC236}">
                    <a16:creationId xmlns:a16="http://schemas.microsoft.com/office/drawing/2014/main" id="{56ED8C6B-2B86-FD47-051B-3D557B26082A}"/>
                  </a:ext>
                </a:extLst>
              </p:cNvPr>
              <p:cNvSpPr>
                <a:spLocks/>
              </p:cNvSpPr>
              <p:nvPr/>
            </p:nvSpPr>
            <p:spPr bwMode="auto">
              <a:xfrm>
                <a:off x="2674" y="2713"/>
                <a:ext cx="20" cy="24"/>
              </a:xfrm>
              <a:custGeom>
                <a:avLst/>
                <a:gdLst>
                  <a:gd name="T0" fmla="*/ 20 w 20"/>
                  <a:gd name="T1" fmla="*/ 5 h 24"/>
                  <a:gd name="T2" fmla="*/ 10 w 20"/>
                  <a:gd name="T3" fmla="*/ 0 h 24"/>
                  <a:gd name="T4" fmla="*/ 0 w 20"/>
                  <a:gd name="T5" fmla="*/ 24 h 24"/>
                  <a:gd name="T6" fmla="*/ 20 w 20"/>
                  <a:gd name="T7" fmla="*/ 5 h 24"/>
                </a:gdLst>
                <a:ahLst/>
                <a:cxnLst>
                  <a:cxn ang="0">
                    <a:pos x="T0" y="T1"/>
                  </a:cxn>
                  <a:cxn ang="0">
                    <a:pos x="T2" y="T3"/>
                  </a:cxn>
                  <a:cxn ang="0">
                    <a:pos x="T4" y="T5"/>
                  </a:cxn>
                  <a:cxn ang="0">
                    <a:pos x="T6" y="T7"/>
                  </a:cxn>
                </a:cxnLst>
                <a:rect l="0" t="0" r="r" b="b"/>
                <a:pathLst>
                  <a:path w="20" h="24">
                    <a:moveTo>
                      <a:pt x="20" y="5"/>
                    </a:moveTo>
                    <a:lnTo>
                      <a:pt x="10" y="0"/>
                    </a:lnTo>
                    <a:lnTo>
                      <a:pt x="0" y="24"/>
                    </a:lnTo>
                    <a:lnTo>
                      <a:pt x="2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39" name="Freeform 283">
                <a:extLst>
                  <a:ext uri="{FF2B5EF4-FFF2-40B4-BE49-F238E27FC236}">
                    <a16:creationId xmlns:a16="http://schemas.microsoft.com/office/drawing/2014/main" id="{491AF0CB-38CC-B991-CD47-8D55FE44A739}"/>
                  </a:ext>
                </a:extLst>
              </p:cNvPr>
              <p:cNvSpPr>
                <a:spLocks/>
              </p:cNvSpPr>
              <p:nvPr/>
            </p:nvSpPr>
            <p:spPr bwMode="auto">
              <a:xfrm>
                <a:off x="2689" y="2713"/>
                <a:ext cx="5" cy="5"/>
              </a:xfrm>
              <a:custGeom>
                <a:avLst/>
                <a:gdLst>
                  <a:gd name="T0" fmla="*/ 5 w 5"/>
                  <a:gd name="T1" fmla="*/ 5 h 5"/>
                  <a:gd name="T2" fmla="*/ 5 w 5"/>
                  <a:gd name="T3" fmla="*/ 5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lnTo>
                      <a:pt x="5" y="5"/>
                    </a:lnTo>
                    <a:lnTo>
                      <a:pt x="0" y="0"/>
                    </a:lnTo>
                    <a:lnTo>
                      <a:pt x="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40" name="Freeform 284">
                <a:extLst>
                  <a:ext uri="{FF2B5EF4-FFF2-40B4-BE49-F238E27FC236}">
                    <a16:creationId xmlns:a16="http://schemas.microsoft.com/office/drawing/2014/main" id="{13B9C79F-102E-88F9-CE2A-B8057ECED9D0}"/>
                  </a:ext>
                </a:extLst>
              </p:cNvPr>
              <p:cNvSpPr>
                <a:spLocks/>
              </p:cNvSpPr>
              <p:nvPr/>
            </p:nvSpPr>
            <p:spPr bwMode="auto">
              <a:xfrm>
                <a:off x="2694" y="2718"/>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41" name="Freeform 285">
                <a:extLst>
                  <a:ext uri="{FF2B5EF4-FFF2-40B4-BE49-F238E27FC236}">
                    <a16:creationId xmlns:a16="http://schemas.microsoft.com/office/drawing/2014/main" id="{97444061-4FEF-E3FF-8727-2394D68B88EF}"/>
                  </a:ext>
                </a:extLst>
              </p:cNvPr>
              <p:cNvSpPr>
                <a:spLocks/>
              </p:cNvSpPr>
              <p:nvPr/>
            </p:nvSpPr>
            <p:spPr bwMode="auto">
              <a:xfrm>
                <a:off x="2684" y="2693"/>
                <a:ext cx="24" cy="25"/>
              </a:xfrm>
              <a:custGeom>
                <a:avLst/>
                <a:gdLst>
                  <a:gd name="T0" fmla="*/ 24 w 24"/>
                  <a:gd name="T1" fmla="*/ 0 h 25"/>
                  <a:gd name="T2" fmla="*/ 0 w 24"/>
                  <a:gd name="T3" fmla="*/ 20 h 25"/>
                  <a:gd name="T4" fmla="*/ 10 w 24"/>
                  <a:gd name="T5" fmla="*/ 25 h 25"/>
                  <a:gd name="T6" fmla="*/ 24 w 24"/>
                  <a:gd name="T7" fmla="*/ 0 h 25"/>
                </a:gdLst>
                <a:ahLst/>
                <a:cxnLst>
                  <a:cxn ang="0">
                    <a:pos x="T0" y="T1"/>
                  </a:cxn>
                  <a:cxn ang="0">
                    <a:pos x="T2" y="T3"/>
                  </a:cxn>
                  <a:cxn ang="0">
                    <a:pos x="T4" y="T5"/>
                  </a:cxn>
                  <a:cxn ang="0">
                    <a:pos x="T6" y="T7"/>
                  </a:cxn>
                </a:cxnLst>
                <a:rect l="0" t="0" r="r" b="b"/>
                <a:pathLst>
                  <a:path w="24" h="25">
                    <a:moveTo>
                      <a:pt x="24" y="0"/>
                    </a:moveTo>
                    <a:lnTo>
                      <a:pt x="0" y="20"/>
                    </a:lnTo>
                    <a:lnTo>
                      <a:pt x="10" y="25"/>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42" name="Freeform 286">
                <a:extLst>
                  <a:ext uri="{FF2B5EF4-FFF2-40B4-BE49-F238E27FC236}">
                    <a16:creationId xmlns:a16="http://schemas.microsoft.com/office/drawing/2014/main" id="{9B458C61-7A4C-9A50-A04F-E209A04B6469}"/>
                  </a:ext>
                </a:extLst>
              </p:cNvPr>
              <p:cNvSpPr>
                <a:spLocks/>
              </p:cNvSpPr>
              <p:nvPr/>
            </p:nvSpPr>
            <p:spPr bwMode="auto">
              <a:xfrm>
                <a:off x="2684" y="2689"/>
                <a:ext cx="24" cy="24"/>
              </a:xfrm>
              <a:custGeom>
                <a:avLst/>
                <a:gdLst>
                  <a:gd name="T0" fmla="*/ 24 w 24"/>
                  <a:gd name="T1" fmla="*/ 4 h 24"/>
                  <a:gd name="T2" fmla="*/ 14 w 24"/>
                  <a:gd name="T3" fmla="*/ 0 h 24"/>
                  <a:gd name="T4" fmla="*/ 0 w 24"/>
                  <a:gd name="T5" fmla="*/ 24 h 24"/>
                  <a:gd name="T6" fmla="*/ 24 w 24"/>
                  <a:gd name="T7" fmla="*/ 4 h 24"/>
                </a:gdLst>
                <a:ahLst/>
                <a:cxnLst>
                  <a:cxn ang="0">
                    <a:pos x="T0" y="T1"/>
                  </a:cxn>
                  <a:cxn ang="0">
                    <a:pos x="T2" y="T3"/>
                  </a:cxn>
                  <a:cxn ang="0">
                    <a:pos x="T4" y="T5"/>
                  </a:cxn>
                  <a:cxn ang="0">
                    <a:pos x="T6" y="T7"/>
                  </a:cxn>
                </a:cxnLst>
                <a:rect l="0" t="0" r="r" b="b"/>
                <a:pathLst>
                  <a:path w="24" h="24">
                    <a:moveTo>
                      <a:pt x="24" y="4"/>
                    </a:moveTo>
                    <a:lnTo>
                      <a:pt x="14" y="0"/>
                    </a:lnTo>
                    <a:lnTo>
                      <a:pt x="0" y="24"/>
                    </a:lnTo>
                    <a:lnTo>
                      <a:pt x="24" y="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43" name="Freeform 287">
                <a:extLst>
                  <a:ext uri="{FF2B5EF4-FFF2-40B4-BE49-F238E27FC236}">
                    <a16:creationId xmlns:a16="http://schemas.microsoft.com/office/drawing/2014/main" id="{EE1C9D46-B1DA-212B-9CC8-E49DBB5F76B1}"/>
                  </a:ext>
                </a:extLst>
              </p:cNvPr>
              <p:cNvSpPr>
                <a:spLocks/>
              </p:cNvSpPr>
              <p:nvPr/>
            </p:nvSpPr>
            <p:spPr bwMode="auto">
              <a:xfrm>
                <a:off x="2703" y="2689"/>
                <a:ext cx="5" cy="4"/>
              </a:xfrm>
              <a:custGeom>
                <a:avLst/>
                <a:gdLst>
                  <a:gd name="T0" fmla="*/ 5 w 5"/>
                  <a:gd name="T1" fmla="*/ 4 h 4"/>
                  <a:gd name="T2" fmla="*/ 5 w 5"/>
                  <a:gd name="T3" fmla="*/ 4 h 4"/>
                  <a:gd name="T4" fmla="*/ 0 w 5"/>
                  <a:gd name="T5" fmla="*/ 0 h 4"/>
                  <a:gd name="T6" fmla="*/ 5 w 5"/>
                  <a:gd name="T7" fmla="*/ 4 h 4"/>
                </a:gdLst>
                <a:ahLst/>
                <a:cxnLst>
                  <a:cxn ang="0">
                    <a:pos x="T0" y="T1"/>
                  </a:cxn>
                  <a:cxn ang="0">
                    <a:pos x="T2" y="T3"/>
                  </a:cxn>
                  <a:cxn ang="0">
                    <a:pos x="T4" y="T5"/>
                  </a:cxn>
                  <a:cxn ang="0">
                    <a:pos x="T6" y="T7"/>
                  </a:cxn>
                </a:cxnLst>
                <a:rect l="0" t="0" r="r" b="b"/>
                <a:pathLst>
                  <a:path w="5" h="4">
                    <a:moveTo>
                      <a:pt x="5" y="4"/>
                    </a:moveTo>
                    <a:lnTo>
                      <a:pt x="5" y="4"/>
                    </a:lnTo>
                    <a:lnTo>
                      <a:pt x="0" y="0"/>
                    </a:lnTo>
                    <a:lnTo>
                      <a:pt x="5" y="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44" name="Freeform 288">
                <a:extLst>
                  <a:ext uri="{FF2B5EF4-FFF2-40B4-BE49-F238E27FC236}">
                    <a16:creationId xmlns:a16="http://schemas.microsoft.com/office/drawing/2014/main" id="{C17EC4ED-F456-4ED9-5803-54723DA74859}"/>
                  </a:ext>
                </a:extLst>
              </p:cNvPr>
              <p:cNvSpPr>
                <a:spLocks/>
              </p:cNvSpPr>
              <p:nvPr/>
            </p:nvSpPr>
            <p:spPr bwMode="auto">
              <a:xfrm>
                <a:off x="2708" y="2693"/>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45" name="Freeform 289">
                <a:extLst>
                  <a:ext uri="{FF2B5EF4-FFF2-40B4-BE49-F238E27FC236}">
                    <a16:creationId xmlns:a16="http://schemas.microsoft.com/office/drawing/2014/main" id="{9D5CD83C-8B18-43D7-62D3-E0A0DC8B64B9}"/>
                  </a:ext>
                </a:extLst>
              </p:cNvPr>
              <p:cNvSpPr>
                <a:spLocks/>
              </p:cNvSpPr>
              <p:nvPr/>
            </p:nvSpPr>
            <p:spPr bwMode="auto">
              <a:xfrm>
                <a:off x="2698" y="2669"/>
                <a:ext cx="20" cy="24"/>
              </a:xfrm>
              <a:custGeom>
                <a:avLst/>
                <a:gdLst>
                  <a:gd name="T0" fmla="*/ 20 w 20"/>
                  <a:gd name="T1" fmla="*/ 0 h 24"/>
                  <a:gd name="T2" fmla="*/ 0 w 20"/>
                  <a:gd name="T3" fmla="*/ 20 h 24"/>
                  <a:gd name="T4" fmla="*/ 10 w 20"/>
                  <a:gd name="T5" fmla="*/ 24 h 24"/>
                  <a:gd name="T6" fmla="*/ 20 w 20"/>
                  <a:gd name="T7" fmla="*/ 0 h 24"/>
                </a:gdLst>
                <a:ahLst/>
                <a:cxnLst>
                  <a:cxn ang="0">
                    <a:pos x="T0" y="T1"/>
                  </a:cxn>
                  <a:cxn ang="0">
                    <a:pos x="T2" y="T3"/>
                  </a:cxn>
                  <a:cxn ang="0">
                    <a:pos x="T4" y="T5"/>
                  </a:cxn>
                  <a:cxn ang="0">
                    <a:pos x="T6" y="T7"/>
                  </a:cxn>
                </a:cxnLst>
                <a:rect l="0" t="0" r="r" b="b"/>
                <a:pathLst>
                  <a:path w="20" h="24">
                    <a:moveTo>
                      <a:pt x="20" y="0"/>
                    </a:moveTo>
                    <a:lnTo>
                      <a:pt x="0" y="20"/>
                    </a:lnTo>
                    <a:lnTo>
                      <a:pt x="10" y="24"/>
                    </a:lnTo>
                    <a:lnTo>
                      <a:pt x="2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46" name="Freeform 290">
                <a:extLst>
                  <a:ext uri="{FF2B5EF4-FFF2-40B4-BE49-F238E27FC236}">
                    <a16:creationId xmlns:a16="http://schemas.microsoft.com/office/drawing/2014/main" id="{7593D2D3-C2B6-CAC0-7965-1537ACAE107D}"/>
                  </a:ext>
                </a:extLst>
              </p:cNvPr>
              <p:cNvSpPr>
                <a:spLocks/>
              </p:cNvSpPr>
              <p:nvPr/>
            </p:nvSpPr>
            <p:spPr bwMode="auto">
              <a:xfrm>
                <a:off x="2698" y="2664"/>
                <a:ext cx="20" cy="25"/>
              </a:xfrm>
              <a:custGeom>
                <a:avLst/>
                <a:gdLst>
                  <a:gd name="T0" fmla="*/ 20 w 20"/>
                  <a:gd name="T1" fmla="*/ 5 h 25"/>
                  <a:gd name="T2" fmla="*/ 15 w 20"/>
                  <a:gd name="T3" fmla="*/ 0 h 25"/>
                  <a:gd name="T4" fmla="*/ 0 w 20"/>
                  <a:gd name="T5" fmla="*/ 25 h 25"/>
                  <a:gd name="T6" fmla="*/ 20 w 20"/>
                  <a:gd name="T7" fmla="*/ 5 h 25"/>
                </a:gdLst>
                <a:ahLst/>
                <a:cxnLst>
                  <a:cxn ang="0">
                    <a:pos x="T0" y="T1"/>
                  </a:cxn>
                  <a:cxn ang="0">
                    <a:pos x="T2" y="T3"/>
                  </a:cxn>
                  <a:cxn ang="0">
                    <a:pos x="T4" y="T5"/>
                  </a:cxn>
                  <a:cxn ang="0">
                    <a:pos x="T6" y="T7"/>
                  </a:cxn>
                </a:cxnLst>
                <a:rect l="0" t="0" r="r" b="b"/>
                <a:pathLst>
                  <a:path w="20" h="25">
                    <a:moveTo>
                      <a:pt x="20" y="5"/>
                    </a:moveTo>
                    <a:lnTo>
                      <a:pt x="15" y="0"/>
                    </a:lnTo>
                    <a:lnTo>
                      <a:pt x="0" y="25"/>
                    </a:lnTo>
                    <a:lnTo>
                      <a:pt x="2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47" name="Freeform 291">
                <a:extLst>
                  <a:ext uri="{FF2B5EF4-FFF2-40B4-BE49-F238E27FC236}">
                    <a16:creationId xmlns:a16="http://schemas.microsoft.com/office/drawing/2014/main" id="{BAA1E3EC-9F67-791D-510D-4F8AA349FEF2}"/>
                  </a:ext>
                </a:extLst>
              </p:cNvPr>
              <p:cNvSpPr>
                <a:spLocks/>
              </p:cNvSpPr>
              <p:nvPr/>
            </p:nvSpPr>
            <p:spPr bwMode="auto">
              <a:xfrm>
                <a:off x="2718" y="2664"/>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48" name="Freeform 292">
                <a:extLst>
                  <a:ext uri="{FF2B5EF4-FFF2-40B4-BE49-F238E27FC236}">
                    <a16:creationId xmlns:a16="http://schemas.microsoft.com/office/drawing/2014/main" id="{A1F8901A-CA2B-0269-FC3B-A313BD5D192C}"/>
                  </a:ext>
                </a:extLst>
              </p:cNvPr>
              <p:cNvSpPr>
                <a:spLocks/>
              </p:cNvSpPr>
              <p:nvPr/>
            </p:nvSpPr>
            <p:spPr bwMode="auto">
              <a:xfrm>
                <a:off x="2718" y="2669"/>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49" name="Freeform 293">
                <a:extLst>
                  <a:ext uri="{FF2B5EF4-FFF2-40B4-BE49-F238E27FC236}">
                    <a16:creationId xmlns:a16="http://schemas.microsoft.com/office/drawing/2014/main" id="{C5B7C4A5-A906-0B47-8AF0-06D7F3852727}"/>
                  </a:ext>
                </a:extLst>
              </p:cNvPr>
              <p:cNvSpPr>
                <a:spLocks/>
              </p:cNvSpPr>
              <p:nvPr/>
            </p:nvSpPr>
            <p:spPr bwMode="auto">
              <a:xfrm>
                <a:off x="2713" y="2640"/>
                <a:ext cx="19" cy="29"/>
              </a:xfrm>
              <a:custGeom>
                <a:avLst/>
                <a:gdLst>
                  <a:gd name="T0" fmla="*/ 19 w 19"/>
                  <a:gd name="T1" fmla="*/ 0 h 29"/>
                  <a:gd name="T2" fmla="*/ 0 w 19"/>
                  <a:gd name="T3" fmla="*/ 24 h 29"/>
                  <a:gd name="T4" fmla="*/ 5 w 19"/>
                  <a:gd name="T5" fmla="*/ 29 h 29"/>
                  <a:gd name="T6" fmla="*/ 19 w 19"/>
                  <a:gd name="T7" fmla="*/ 0 h 29"/>
                </a:gdLst>
                <a:ahLst/>
                <a:cxnLst>
                  <a:cxn ang="0">
                    <a:pos x="T0" y="T1"/>
                  </a:cxn>
                  <a:cxn ang="0">
                    <a:pos x="T2" y="T3"/>
                  </a:cxn>
                  <a:cxn ang="0">
                    <a:pos x="T4" y="T5"/>
                  </a:cxn>
                  <a:cxn ang="0">
                    <a:pos x="T6" y="T7"/>
                  </a:cxn>
                </a:cxnLst>
                <a:rect l="0" t="0" r="r" b="b"/>
                <a:pathLst>
                  <a:path w="19" h="29">
                    <a:moveTo>
                      <a:pt x="19" y="0"/>
                    </a:moveTo>
                    <a:lnTo>
                      <a:pt x="0" y="24"/>
                    </a:lnTo>
                    <a:lnTo>
                      <a:pt x="5" y="29"/>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50" name="Freeform 294">
                <a:extLst>
                  <a:ext uri="{FF2B5EF4-FFF2-40B4-BE49-F238E27FC236}">
                    <a16:creationId xmlns:a16="http://schemas.microsoft.com/office/drawing/2014/main" id="{522B9860-A3D9-E019-A9E7-E0D6102FA008}"/>
                  </a:ext>
                </a:extLst>
              </p:cNvPr>
              <p:cNvSpPr>
                <a:spLocks/>
              </p:cNvSpPr>
              <p:nvPr/>
            </p:nvSpPr>
            <p:spPr bwMode="auto">
              <a:xfrm>
                <a:off x="2713" y="2635"/>
                <a:ext cx="19" cy="29"/>
              </a:xfrm>
              <a:custGeom>
                <a:avLst/>
                <a:gdLst>
                  <a:gd name="T0" fmla="*/ 19 w 19"/>
                  <a:gd name="T1" fmla="*/ 5 h 29"/>
                  <a:gd name="T2" fmla="*/ 10 w 19"/>
                  <a:gd name="T3" fmla="*/ 0 h 29"/>
                  <a:gd name="T4" fmla="*/ 0 w 19"/>
                  <a:gd name="T5" fmla="*/ 29 h 29"/>
                  <a:gd name="T6" fmla="*/ 19 w 19"/>
                  <a:gd name="T7" fmla="*/ 5 h 29"/>
                </a:gdLst>
                <a:ahLst/>
                <a:cxnLst>
                  <a:cxn ang="0">
                    <a:pos x="T0" y="T1"/>
                  </a:cxn>
                  <a:cxn ang="0">
                    <a:pos x="T2" y="T3"/>
                  </a:cxn>
                  <a:cxn ang="0">
                    <a:pos x="T4" y="T5"/>
                  </a:cxn>
                  <a:cxn ang="0">
                    <a:pos x="T6" y="T7"/>
                  </a:cxn>
                </a:cxnLst>
                <a:rect l="0" t="0" r="r" b="b"/>
                <a:pathLst>
                  <a:path w="19" h="29">
                    <a:moveTo>
                      <a:pt x="19" y="5"/>
                    </a:moveTo>
                    <a:lnTo>
                      <a:pt x="10" y="0"/>
                    </a:lnTo>
                    <a:lnTo>
                      <a:pt x="0" y="29"/>
                    </a:lnTo>
                    <a:lnTo>
                      <a:pt x="19"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51" name="Freeform 295">
                <a:extLst>
                  <a:ext uri="{FF2B5EF4-FFF2-40B4-BE49-F238E27FC236}">
                    <a16:creationId xmlns:a16="http://schemas.microsoft.com/office/drawing/2014/main" id="{E0208350-458E-1319-999C-1F6A63E79630}"/>
                  </a:ext>
                </a:extLst>
              </p:cNvPr>
              <p:cNvSpPr>
                <a:spLocks/>
              </p:cNvSpPr>
              <p:nvPr/>
            </p:nvSpPr>
            <p:spPr bwMode="auto">
              <a:xfrm>
                <a:off x="2727" y="2635"/>
                <a:ext cx="5" cy="5"/>
              </a:xfrm>
              <a:custGeom>
                <a:avLst/>
                <a:gdLst>
                  <a:gd name="T0" fmla="*/ 5 w 5"/>
                  <a:gd name="T1" fmla="*/ 5 h 5"/>
                  <a:gd name="T2" fmla="*/ 5 w 5"/>
                  <a:gd name="T3" fmla="*/ 5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lnTo>
                      <a:pt x="5" y="5"/>
                    </a:lnTo>
                    <a:lnTo>
                      <a:pt x="0" y="0"/>
                    </a:lnTo>
                    <a:lnTo>
                      <a:pt x="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52" name="Freeform 296">
                <a:extLst>
                  <a:ext uri="{FF2B5EF4-FFF2-40B4-BE49-F238E27FC236}">
                    <a16:creationId xmlns:a16="http://schemas.microsoft.com/office/drawing/2014/main" id="{BF63C0CE-E5D6-09F4-0745-25426DDCDBFC}"/>
                  </a:ext>
                </a:extLst>
              </p:cNvPr>
              <p:cNvSpPr>
                <a:spLocks/>
              </p:cNvSpPr>
              <p:nvPr/>
            </p:nvSpPr>
            <p:spPr bwMode="auto">
              <a:xfrm>
                <a:off x="2732" y="2640"/>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53" name="Freeform 297">
                <a:extLst>
                  <a:ext uri="{FF2B5EF4-FFF2-40B4-BE49-F238E27FC236}">
                    <a16:creationId xmlns:a16="http://schemas.microsoft.com/office/drawing/2014/main" id="{EF9EBF8A-FBB7-2D0C-0A50-DEBEBB0B9F84}"/>
                  </a:ext>
                </a:extLst>
              </p:cNvPr>
              <p:cNvSpPr>
                <a:spLocks/>
              </p:cNvSpPr>
              <p:nvPr/>
            </p:nvSpPr>
            <p:spPr bwMode="auto">
              <a:xfrm>
                <a:off x="2723" y="2606"/>
                <a:ext cx="24" cy="34"/>
              </a:xfrm>
              <a:custGeom>
                <a:avLst/>
                <a:gdLst>
                  <a:gd name="T0" fmla="*/ 24 w 24"/>
                  <a:gd name="T1" fmla="*/ 0 h 34"/>
                  <a:gd name="T2" fmla="*/ 0 w 24"/>
                  <a:gd name="T3" fmla="*/ 29 h 34"/>
                  <a:gd name="T4" fmla="*/ 9 w 24"/>
                  <a:gd name="T5" fmla="*/ 34 h 34"/>
                  <a:gd name="T6" fmla="*/ 24 w 24"/>
                  <a:gd name="T7" fmla="*/ 0 h 34"/>
                </a:gdLst>
                <a:ahLst/>
                <a:cxnLst>
                  <a:cxn ang="0">
                    <a:pos x="T0" y="T1"/>
                  </a:cxn>
                  <a:cxn ang="0">
                    <a:pos x="T2" y="T3"/>
                  </a:cxn>
                  <a:cxn ang="0">
                    <a:pos x="T4" y="T5"/>
                  </a:cxn>
                  <a:cxn ang="0">
                    <a:pos x="T6" y="T7"/>
                  </a:cxn>
                </a:cxnLst>
                <a:rect l="0" t="0" r="r" b="b"/>
                <a:pathLst>
                  <a:path w="24" h="34">
                    <a:moveTo>
                      <a:pt x="24" y="0"/>
                    </a:moveTo>
                    <a:lnTo>
                      <a:pt x="0" y="29"/>
                    </a:lnTo>
                    <a:lnTo>
                      <a:pt x="9" y="34"/>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54" name="Freeform 298">
                <a:extLst>
                  <a:ext uri="{FF2B5EF4-FFF2-40B4-BE49-F238E27FC236}">
                    <a16:creationId xmlns:a16="http://schemas.microsoft.com/office/drawing/2014/main" id="{71BBBEBD-862D-F6CB-6DCD-8778D4179D25}"/>
                  </a:ext>
                </a:extLst>
              </p:cNvPr>
              <p:cNvSpPr>
                <a:spLocks/>
              </p:cNvSpPr>
              <p:nvPr/>
            </p:nvSpPr>
            <p:spPr bwMode="auto">
              <a:xfrm>
                <a:off x="2723" y="2602"/>
                <a:ext cx="24" cy="33"/>
              </a:xfrm>
              <a:custGeom>
                <a:avLst/>
                <a:gdLst>
                  <a:gd name="T0" fmla="*/ 24 w 24"/>
                  <a:gd name="T1" fmla="*/ 4 h 33"/>
                  <a:gd name="T2" fmla="*/ 14 w 24"/>
                  <a:gd name="T3" fmla="*/ 0 h 33"/>
                  <a:gd name="T4" fmla="*/ 0 w 24"/>
                  <a:gd name="T5" fmla="*/ 33 h 33"/>
                  <a:gd name="T6" fmla="*/ 24 w 24"/>
                  <a:gd name="T7" fmla="*/ 4 h 33"/>
                </a:gdLst>
                <a:ahLst/>
                <a:cxnLst>
                  <a:cxn ang="0">
                    <a:pos x="T0" y="T1"/>
                  </a:cxn>
                  <a:cxn ang="0">
                    <a:pos x="T2" y="T3"/>
                  </a:cxn>
                  <a:cxn ang="0">
                    <a:pos x="T4" y="T5"/>
                  </a:cxn>
                  <a:cxn ang="0">
                    <a:pos x="T6" y="T7"/>
                  </a:cxn>
                </a:cxnLst>
                <a:rect l="0" t="0" r="r" b="b"/>
                <a:pathLst>
                  <a:path w="24" h="33">
                    <a:moveTo>
                      <a:pt x="24" y="4"/>
                    </a:moveTo>
                    <a:lnTo>
                      <a:pt x="14" y="0"/>
                    </a:lnTo>
                    <a:lnTo>
                      <a:pt x="0" y="33"/>
                    </a:lnTo>
                    <a:lnTo>
                      <a:pt x="24" y="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55" name="Freeform 299">
                <a:extLst>
                  <a:ext uri="{FF2B5EF4-FFF2-40B4-BE49-F238E27FC236}">
                    <a16:creationId xmlns:a16="http://schemas.microsoft.com/office/drawing/2014/main" id="{D6965C1C-9D03-7278-3DB6-13716EA9547C}"/>
                  </a:ext>
                </a:extLst>
              </p:cNvPr>
              <p:cNvSpPr>
                <a:spLocks/>
              </p:cNvSpPr>
              <p:nvPr/>
            </p:nvSpPr>
            <p:spPr bwMode="auto">
              <a:xfrm>
                <a:off x="2742" y="2602"/>
                <a:ext cx="5" cy="4"/>
              </a:xfrm>
              <a:custGeom>
                <a:avLst/>
                <a:gdLst>
                  <a:gd name="T0" fmla="*/ 5 w 5"/>
                  <a:gd name="T1" fmla="*/ 4 h 4"/>
                  <a:gd name="T2" fmla="*/ 5 w 5"/>
                  <a:gd name="T3" fmla="*/ 4 h 4"/>
                  <a:gd name="T4" fmla="*/ 0 w 5"/>
                  <a:gd name="T5" fmla="*/ 0 h 4"/>
                  <a:gd name="T6" fmla="*/ 5 w 5"/>
                  <a:gd name="T7" fmla="*/ 4 h 4"/>
                </a:gdLst>
                <a:ahLst/>
                <a:cxnLst>
                  <a:cxn ang="0">
                    <a:pos x="T0" y="T1"/>
                  </a:cxn>
                  <a:cxn ang="0">
                    <a:pos x="T2" y="T3"/>
                  </a:cxn>
                  <a:cxn ang="0">
                    <a:pos x="T4" y="T5"/>
                  </a:cxn>
                  <a:cxn ang="0">
                    <a:pos x="T6" y="T7"/>
                  </a:cxn>
                </a:cxnLst>
                <a:rect l="0" t="0" r="r" b="b"/>
                <a:pathLst>
                  <a:path w="5" h="4">
                    <a:moveTo>
                      <a:pt x="5" y="4"/>
                    </a:moveTo>
                    <a:lnTo>
                      <a:pt x="5" y="4"/>
                    </a:lnTo>
                    <a:lnTo>
                      <a:pt x="0" y="0"/>
                    </a:lnTo>
                    <a:lnTo>
                      <a:pt x="5" y="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56" name="Freeform 300">
                <a:extLst>
                  <a:ext uri="{FF2B5EF4-FFF2-40B4-BE49-F238E27FC236}">
                    <a16:creationId xmlns:a16="http://schemas.microsoft.com/office/drawing/2014/main" id="{3A3DF3DA-9D16-7268-F450-3F44004DA7B1}"/>
                  </a:ext>
                </a:extLst>
              </p:cNvPr>
              <p:cNvSpPr>
                <a:spLocks/>
              </p:cNvSpPr>
              <p:nvPr/>
            </p:nvSpPr>
            <p:spPr bwMode="auto">
              <a:xfrm>
                <a:off x="2747" y="2606"/>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57" name="Freeform 301">
                <a:extLst>
                  <a:ext uri="{FF2B5EF4-FFF2-40B4-BE49-F238E27FC236}">
                    <a16:creationId xmlns:a16="http://schemas.microsoft.com/office/drawing/2014/main" id="{B6C7A683-A60A-2407-3474-F55D21935E99}"/>
                  </a:ext>
                </a:extLst>
              </p:cNvPr>
              <p:cNvSpPr>
                <a:spLocks/>
              </p:cNvSpPr>
              <p:nvPr/>
            </p:nvSpPr>
            <p:spPr bwMode="auto">
              <a:xfrm>
                <a:off x="2737" y="2573"/>
                <a:ext cx="20" cy="33"/>
              </a:xfrm>
              <a:custGeom>
                <a:avLst/>
                <a:gdLst>
                  <a:gd name="T0" fmla="*/ 20 w 20"/>
                  <a:gd name="T1" fmla="*/ 0 h 33"/>
                  <a:gd name="T2" fmla="*/ 0 w 20"/>
                  <a:gd name="T3" fmla="*/ 29 h 33"/>
                  <a:gd name="T4" fmla="*/ 10 w 20"/>
                  <a:gd name="T5" fmla="*/ 33 h 33"/>
                  <a:gd name="T6" fmla="*/ 20 w 20"/>
                  <a:gd name="T7" fmla="*/ 0 h 33"/>
                </a:gdLst>
                <a:ahLst/>
                <a:cxnLst>
                  <a:cxn ang="0">
                    <a:pos x="T0" y="T1"/>
                  </a:cxn>
                  <a:cxn ang="0">
                    <a:pos x="T2" y="T3"/>
                  </a:cxn>
                  <a:cxn ang="0">
                    <a:pos x="T4" y="T5"/>
                  </a:cxn>
                  <a:cxn ang="0">
                    <a:pos x="T6" y="T7"/>
                  </a:cxn>
                </a:cxnLst>
                <a:rect l="0" t="0" r="r" b="b"/>
                <a:pathLst>
                  <a:path w="20" h="33">
                    <a:moveTo>
                      <a:pt x="20" y="0"/>
                    </a:moveTo>
                    <a:lnTo>
                      <a:pt x="0" y="29"/>
                    </a:lnTo>
                    <a:lnTo>
                      <a:pt x="10" y="33"/>
                    </a:lnTo>
                    <a:lnTo>
                      <a:pt x="2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58" name="Freeform 302">
                <a:extLst>
                  <a:ext uri="{FF2B5EF4-FFF2-40B4-BE49-F238E27FC236}">
                    <a16:creationId xmlns:a16="http://schemas.microsoft.com/office/drawing/2014/main" id="{53853193-FCFA-2D36-252F-0E1D15D422F5}"/>
                  </a:ext>
                </a:extLst>
              </p:cNvPr>
              <p:cNvSpPr>
                <a:spLocks/>
              </p:cNvSpPr>
              <p:nvPr/>
            </p:nvSpPr>
            <p:spPr bwMode="auto">
              <a:xfrm>
                <a:off x="2737" y="2568"/>
                <a:ext cx="20" cy="34"/>
              </a:xfrm>
              <a:custGeom>
                <a:avLst/>
                <a:gdLst>
                  <a:gd name="T0" fmla="*/ 20 w 20"/>
                  <a:gd name="T1" fmla="*/ 5 h 34"/>
                  <a:gd name="T2" fmla="*/ 15 w 20"/>
                  <a:gd name="T3" fmla="*/ 0 h 34"/>
                  <a:gd name="T4" fmla="*/ 0 w 20"/>
                  <a:gd name="T5" fmla="*/ 34 h 34"/>
                  <a:gd name="T6" fmla="*/ 20 w 20"/>
                  <a:gd name="T7" fmla="*/ 5 h 34"/>
                </a:gdLst>
                <a:ahLst/>
                <a:cxnLst>
                  <a:cxn ang="0">
                    <a:pos x="T0" y="T1"/>
                  </a:cxn>
                  <a:cxn ang="0">
                    <a:pos x="T2" y="T3"/>
                  </a:cxn>
                  <a:cxn ang="0">
                    <a:pos x="T4" y="T5"/>
                  </a:cxn>
                  <a:cxn ang="0">
                    <a:pos x="T6" y="T7"/>
                  </a:cxn>
                </a:cxnLst>
                <a:rect l="0" t="0" r="r" b="b"/>
                <a:pathLst>
                  <a:path w="20" h="34">
                    <a:moveTo>
                      <a:pt x="20" y="5"/>
                    </a:moveTo>
                    <a:lnTo>
                      <a:pt x="15" y="0"/>
                    </a:lnTo>
                    <a:lnTo>
                      <a:pt x="0" y="34"/>
                    </a:lnTo>
                    <a:lnTo>
                      <a:pt x="2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59" name="Freeform 303">
                <a:extLst>
                  <a:ext uri="{FF2B5EF4-FFF2-40B4-BE49-F238E27FC236}">
                    <a16:creationId xmlns:a16="http://schemas.microsoft.com/office/drawing/2014/main" id="{95658904-C025-6BCF-FDD0-C75796E3FAE6}"/>
                  </a:ext>
                </a:extLst>
              </p:cNvPr>
              <p:cNvSpPr>
                <a:spLocks/>
              </p:cNvSpPr>
              <p:nvPr/>
            </p:nvSpPr>
            <p:spPr bwMode="auto">
              <a:xfrm>
                <a:off x="2757" y="2568"/>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60" name="Freeform 304">
                <a:extLst>
                  <a:ext uri="{FF2B5EF4-FFF2-40B4-BE49-F238E27FC236}">
                    <a16:creationId xmlns:a16="http://schemas.microsoft.com/office/drawing/2014/main" id="{669D56F8-21B3-E9ED-5C0D-69085F9CF705}"/>
                  </a:ext>
                </a:extLst>
              </p:cNvPr>
              <p:cNvSpPr>
                <a:spLocks/>
              </p:cNvSpPr>
              <p:nvPr/>
            </p:nvSpPr>
            <p:spPr bwMode="auto">
              <a:xfrm>
                <a:off x="2757" y="2573"/>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61" name="Freeform 305">
                <a:extLst>
                  <a:ext uri="{FF2B5EF4-FFF2-40B4-BE49-F238E27FC236}">
                    <a16:creationId xmlns:a16="http://schemas.microsoft.com/office/drawing/2014/main" id="{5AC47141-2F86-1FE4-DFFC-63A06690ED5E}"/>
                  </a:ext>
                </a:extLst>
              </p:cNvPr>
              <p:cNvSpPr>
                <a:spLocks/>
              </p:cNvSpPr>
              <p:nvPr/>
            </p:nvSpPr>
            <p:spPr bwMode="auto">
              <a:xfrm>
                <a:off x="2752" y="2539"/>
                <a:ext cx="19" cy="34"/>
              </a:xfrm>
              <a:custGeom>
                <a:avLst/>
                <a:gdLst>
                  <a:gd name="T0" fmla="*/ 19 w 19"/>
                  <a:gd name="T1" fmla="*/ 0 h 34"/>
                  <a:gd name="T2" fmla="*/ 0 w 19"/>
                  <a:gd name="T3" fmla="*/ 29 h 34"/>
                  <a:gd name="T4" fmla="*/ 5 w 19"/>
                  <a:gd name="T5" fmla="*/ 34 h 34"/>
                  <a:gd name="T6" fmla="*/ 19 w 19"/>
                  <a:gd name="T7" fmla="*/ 0 h 34"/>
                </a:gdLst>
                <a:ahLst/>
                <a:cxnLst>
                  <a:cxn ang="0">
                    <a:pos x="T0" y="T1"/>
                  </a:cxn>
                  <a:cxn ang="0">
                    <a:pos x="T2" y="T3"/>
                  </a:cxn>
                  <a:cxn ang="0">
                    <a:pos x="T4" y="T5"/>
                  </a:cxn>
                  <a:cxn ang="0">
                    <a:pos x="T6" y="T7"/>
                  </a:cxn>
                </a:cxnLst>
                <a:rect l="0" t="0" r="r" b="b"/>
                <a:pathLst>
                  <a:path w="19" h="34">
                    <a:moveTo>
                      <a:pt x="19" y="0"/>
                    </a:moveTo>
                    <a:lnTo>
                      <a:pt x="0" y="29"/>
                    </a:lnTo>
                    <a:lnTo>
                      <a:pt x="5" y="34"/>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62" name="Freeform 306">
                <a:extLst>
                  <a:ext uri="{FF2B5EF4-FFF2-40B4-BE49-F238E27FC236}">
                    <a16:creationId xmlns:a16="http://schemas.microsoft.com/office/drawing/2014/main" id="{18B745C9-EC51-DED4-3992-CD302B2A345C}"/>
                  </a:ext>
                </a:extLst>
              </p:cNvPr>
              <p:cNvSpPr>
                <a:spLocks/>
              </p:cNvSpPr>
              <p:nvPr/>
            </p:nvSpPr>
            <p:spPr bwMode="auto">
              <a:xfrm>
                <a:off x="2752" y="2534"/>
                <a:ext cx="19" cy="34"/>
              </a:xfrm>
              <a:custGeom>
                <a:avLst/>
                <a:gdLst>
                  <a:gd name="T0" fmla="*/ 19 w 19"/>
                  <a:gd name="T1" fmla="*/ 5 h 34"/>
                  <a:gd name="T2" fmla="*/ 9 w 19"/>
                  <a:gd name="T3" fmla="*/ 0 h 34"/>
                  <a:gd name="T4" fmla="*/ 0 w 19"/>
                  <a:gd name="T5" fmla="*/ 34 h 34"/>
                  <a:gd name="T6" fmla="*/ 19 w 19"/>
                  <a:gd name="T7" fmla="*/ 5 h 34"/>
                </a:gdLst>
                <a:ahLst/>
                <a:cxnLst>
                  <a:cxn ang="0">
                    <a:pos x="T0" y="T1"/>
                  </a:cxn>
                  <a:cxn ang="0">
                    <a:pos x="T2" y="T3"/>
                  </a:cxn>
                  <a:cxn ang="0">
                    <a:pos x="T4" y="T5"/>
                  </a:cxn>
                  <a:cxn ang="0">
                    <a:pos x="T6" y="T7"/>
                  </a:cxn>
                </a:cxnLst>
                <a:rect l="0" t="0" r="r" b="b"/>
                <a:pathLst>
                  <a:path w="19" h="34">
                    <a:moveTo>
                      <a:pt x="19" y="5"/>
                    </a:moveTo>
                    <a:lnTo>
                      <a:pt x="9" y="0"/>
                    </a:lnTo>
                    <a:lnTo>
                      <a:pt x="0" y="34"/>
                    </a:lnTo>
                    <a:lnTo>
                      <a:pt x="19"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63" name="Freeform 307">
                <a:extLst>
                  <a:ext uri="{FF2B5EF4-FFF2-40B4-BE49-F238E27FC236}">
                    <a16:creationId xmlns:a16="http://schemas.microsoft.com/office/drawing/2014/main" id="{6F0E02D8-2BEE-44DF-54DF-91B06FD0BBEF}"/>
                  </a:ext>
                </a:extLst>
              </p:cNvPr>
              <p:cNvSpPr>
                <a:spLocks/>
              </p:cNvSpPr>
              <p:nvPr/>
            </p:nvSpPr>
            <p:spPr bwMode="auto">
              <a:xfrm>
                <a:off x="2766" y="2534"/>
                <a:ext cx="5" cy="5"/>
              </a:xfrm>
              <a:custGeom>
                <a:avLst/>
                <a:gdLst>
                  <a:gd name="T0" fmla="*/ 5 w 5"/>
                  <a:gd name="T1" fmla="*/ 5 h 5"/>
                  <a:gd name="T2" fmla="*/ 5 w 5"/>
                  <a:gd name="T3" fmla="*/ 5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lnTo>
                      <a:pt x="5" y="5"/>
                    </a:lnTo>
                    <a:lnTo>
                      <a:pt x="0" y="0"/>
                    </a:lnTo>
                    <a:lnTo>
                      <a:pt x="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64" name="Freeform 308">
                <a:extLst>
                  <a:ext uri="{FF2B5EF4-FFF2-40B4-BE49-F238E27FC236}">
                    <a16:creationId xmlns:a16="http://schemas.microsoft.com/office/drawing/2014/main" id="{25C149BE-D90E-675C-ADC3-333FE74ECCC5}"/>
                  </a:ext>
                </a:extLst>
              </p:cNvPr>
              <p:cNvSpPr>
                <a:spLocks/>
              </p:cNvSpPr>
              <p:nvPr/>
            </p:nvSpPr>
            <p:spPr bwMode="auto">
              <a:xfrm>
                <a:off x="2766" y="2534"/>
                <a:ext cx="5" cy="5"/>
              </a:xfrm>
              <a:custGeom>
                <a:avLst/>
                <a:gdLst>
                  <a:gd name="T0" fmla="*/ 5 w 5"/>
                  <a:gd name="T1" fmla="*/ 5 h 5"/>
                  <a:gd name="T2" fmla="*/ 5 w 5"/>
                  <a:gd name="T3" fmla="*/ 5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lnTo>
                      <a:pt x="5" y="5"/>
                    </a:lnTo>
                    <a:lnTo>
                      <a:pt x="0" y="0"/>
                    </a:lnTo>
                    <a:lnTo>
                      <a:pt x="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65" name="Freeform 309">
                <a:extLst>
                  <a:ext uri="{FF2B5EF4-FFF2-40B4-BE49-F238E27FC236}">
                    <a16:creationId xmlns:a16="http://schemas.microsoft.com/office/drawing/2014/main" id="{6CC5849F-511E-86D9-B611-51350A315B05}"/>
                  </a:ext>
                </a:extLst>
              </p:cNvPr>
              <p:cNvSpPr>
                <a:spLocks/>
              </p:cNvSpPr>
              <p:nvPr/>
            </p:nvSpPr>
            <p:spPr bwMode="auto">
              <a:xfrm>
                <a:off x="2761" y="2500"/>
                <a:ext cx="25" cy="39"/>
              </a:xfrm>
              <a:custGeom>
                <a:avLst/>
                <a:gdLst>
                  <a:gd name="T0" fmla="*/ 25 w 25"/>
                  <a:gd name="T1" fmla="*/ 0 h 39"/>
                  <a:gd name="T2" fmla="*/ 0 w 25"/>
                  <a:gd name="T3" fmla="*/ 34 h 39"/>
                  <a:gd name="T4" fmla="*/ 10 w 25"/>
                  <a:gd name="T5" fmla="*/ 39 h 39"/>
                  <a:gd name="T6" fmla="*/ 25 w 25"/>
                  <a:gd name="T7" fmla="*/ 0 h 39"/>
                </a:gdLst>
                <a:ahLst/>
                <a:cxnLst>
                  <a:cxn ang="0">
                    <a:pos x="T0" y="T1"/>
                  </a:cxn>
                  <a:cxn ang="0">
                    <a:pos x="T2" y="T3"/>
                  </a:cxn>
                  <a:cxn ang="0">
                    <a:pos x="T4" y="T5"/>
                  </a:cxn>
                  <a:cxn ang="0">
                    <a:pos x="T6" y="T7"/>
                  </a:cxn>
                </a:cxnLst>
                <a:rect l="0" t="0" r="r" b="b"/>
                <a:pathLst>
                  <a:path w="25" h="39">
                    <a:moveTo>
                      <a:pt x="25" y="0"/>
                    </a:moveTo>
                    <a:lnTo>
                      <a:pt x="0" y="34"/>
                    </a:lnTo>
                    <a:lnTo>
                      <a:pt x="10" y="39"/>
                    </a:lnTo>
                    <a:lnTo>
                      <a:pt x="25"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66" name="Freeform 310">
                <a:extLst>
                  <a:ext uri="{FF2B5EF4-FFF2-40B4-BE49-F238E27FC236}">
                    <a16:creationId xmlns:a16="http://schemas.microsoft.com/office/drawing/2014/main" id="{08535A1C-6A57-81A9-5AFD-7409A47E89F0}"/>
                  </a:ext>
                </a:extLst>
              </p:cNvPr>
              <p:cNvSpPr>
                <a:spLocks/>
              </p:cNvSpPr>
              <p:nvPr/>
            </p:nvSpPr>
            <p:spPr bwMode="auto">
              <a:xfrm>
                <a:off x="2761" y="2495"/>
                <a:ext cx="25" cy="39"/>
              </a:xfrm>
              <a:custGeom>
                <a:avLst/>
                <a:gdLst>
                  <a:gd name="T0" fmla="*/ 25 w 25"/>
                  <a:gd name="T1" fmla="*/ 5 h 39"/>
                  <a:gd name="T2" fmla="*/ 15 w 25"/>
                  <a:gd name="T3" fmla="*/ 0 h 39"/>
                  <a:gd name="T4" fmla="*/ 0 w 25"/>
                  <a:gd name="T5" fmla="*/ 39 h 39"/>
                  <a:gd name="T6" fmla="*/ 25 w 25"/>
                  <a:gd name="T7" fmla="*/ 5 h 39"/>
                </a:gdLst>
                <a:ahLst/>
                <a:cxnLst>
                  <a:cxn ang="0">
                    <a:pos x="T0" y="T1"/>
                  </a:cxn>
                  <a:cxn ang="0">
                    <a:pos x="T2" y="T3"/>
                  </a:cxn>
                  <a:cxn ang="0">
                    <a:pos x="T4" y="T5"/>
                  </a:cxn>
                  <a:cxn ang="0">
                    <a:pos x="T6" y="T7"/>
                  </a:cxn>
                </a:cxnLst>
                <a:rect l="0" t="0" r="r" b="b"/>
                <a:pathLst>
                  <a:path w="25" h="39">
                    <a:moveTo>
                      <a:pt x="25" y="5"/>
                    </a:moveTo>
                    <a:lnTo>
                      <a:pt x="15" y="0"/>
                    </a:lnTo>
                    <a:lnTo>
                      <a:pt x="0" y="39"/>
                    </a:lnTo>
                    <a:lnTo>
                      <a:pt x="2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67" name="Freeform 311">
                <a:extLst>
                  <a:ext uri="{FF2B5EF4-FFF2-40B4-BE49-F238E27FC236}">
                    <a16:creationId xmlns:a16="http://schemas.microsoft.com/office/drawing/2014/main" id="{AD7D8607-7DA5-E63A-AF83-8F8827BB9FE6}"/>
                  </a:ext>
                </a:extLst>
              </p:cNvPr>
              <p:cNvSpPr>
                <a:spLocks/>
              </p:cNvSpPr>
              <p:nvPr/>
            </p:nvSpPr>
            <p:spPr bwMode="auto">
              <a:xfrm>
                <a:off x="2781" y="2495"/>
                <a:ext cx="5" cy="5"/>
              </a:xfrm>
              <a:custGeom>
                <a:avLst/>
                <a:gdLst>
                  <a:gd name="T0" fmla="*/ 5 w 5"/>
                  <a:gd name="T1" fmla="*/ 5 h 5"/>
                  <a:gd name="T2" fmla="*/ 5 w 5"/>
                  <a:gd name="T3" fmla="*/ 5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lnTo>
                      <a:pt x="5" y="5"/>
                    </a:lnTo>
                    <a:lnTo>
                      <a:pt x="0" y="0"/>
                    </a:lnTo>
                    <a:lnTo>
                      <a:pt x="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68" name="Freeform 312">
                <a:extLst>
                  <a:ext uri="{FF2B5EF4-FFF2-40B4-BE49-F238E27FC236}">
                    <a16:creationId xmlns:a16="http://schemas.microsoft.com/office/drawing/2014/main" id="{0E731689-4C73-8AC0-E11B-10D3DFF123A5}"/>
                  </a:ext>
                </a:extLst>
              </p:cNvPr>
              <p:cNvSpPr>
                <a:spLocks/>
              </p:cNvSpPr>
              <p:nvPr/>
            </p:nvSpPr>
            <p:spPr bwMode="auto">
              <a:xfrm>
                <a:off x="2786" y="2500"/>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69" name="Freeform 313">
                <a:extLst>
                  <a:ext uri="{FF2B5EF4-FFF2-40B4-BE49-F238E27FC236}">
                    <a16:creationId xmlns:a16="http://schemas.microsoft.com/office/drawing/2014/main" id="{3FE7F41C-97AE-1002-96E1-0D3EAF57CB90}"/>
                  </a:ext>
                </a:extLst>
              </p:cNvPr>
              <p:cNvSpPr>
                <a:spLocks/>
              </p:cNvSpPr>
              <p:nvPr/>
            </p:nvSpPr>
            <p:spPr bwMode="auto">
              <a:xfrm>
                <a:off x="2776" y="2461"/>
                <a:ext cx="24" cy="39"/>
              </a:xfrm>
              <a:custGeom>
                <a:avLst/>
                <a:gdLst>
                  <a:gd name="T0" fmla="*/ 24 w 24"/>
                  <a:gd name="T1" fmla="*/ 0 h 39"/>
                  <a:gd name="T2" fmla="*/ 0 w 24"/>
                  <a:gd name="T3" fmla="*/ 34 h 39"/>
                  <a:gd name="T4" fmla="*/ 10 w 24"/>
                  <a:gd name="T5" fmla="*/ 39 h 39"/>
                  <a:gd name="T6" fmla="*/ 24 w 24"/>
                  <a:gd name="T7" fmla="*/ 0 h 39"/>
                </a:gdLst>
                <a:ahLst/>
                <a:cxnLst>
                  <a:cxn ang="0">
                    <a:pos x="T0" y="T1"/>
                  </a:cxn>
                  <a:cxn ang="0">
                    <a:pos x="T2" y="T3"/>
                  </a:cxn>
                  <a:cxn ang="0">
                    <a:pos x="T4" y="T5"/>
                  </a:cxn>
                  <a:cxn ang="0">
                    <a:pos x="T6" y="T7"/>
                  </a:cxn>
                </a:cxnLst>
                <a:rect l="0" t="0" r="r" b="b"/>
                <a:pathLst>
                  <a:path w="24" h="39">
                    <a:moveTo>
                      <a:pt x="24" y="0"/>
                    </a:moveTo>
                    <a:lnTo>
                      <a:pt x="0" y="34"/>
                    </a:lnTo>
                    <a:lnTo>
                      <a:pt x="10" y="39"/>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70" name="Freeform 314">
                <a:extLst>
                  <a:ext uri="{FF2B5EF4-FFF2-40B4-BE49-F238E27FC236}">
                    <a16:creationId xmlns:a16="http://schemas.microsoft.com/office/drawing/2014/main" id="{24DBAD4B-729E-ABF0-E63D-08A9A7290FCE}"/>
                  </a:ext>
                </a:extLst>
              </p:cNvPr>
              <p:cNvSpPr>
                <a:spLocks/>
              </p:cNvSpPr>
              <p:nvPr/>
            </p:nvSpPr>
            <p:spPr bwMode="auto">
              <a:xfrm>
                <a:off x="2776" y="2456"/>
                <a:ext cx="24" cy="39"/>
              </a:xfrm>
              <a:custGeom>
                <a:avLst/>
                <a:gdLst>
                  <a:gd name="T0" fmla="*/ 24 w 24"/>
                  <a:gd name="T1" fmla="*/ 5 h 39"/>
                  <a:gd name="T2" fmla="*/ 14 w 24"/>
                  <a:gd name="T3" fmla="*/ 0 h 39"/>
                  <a:gd name="T4" fmla="*/ 0 w 24"/>
                  <a:gd name="T5" fmla="*/ 39 h 39"/>
                  <a:gd name="T6" fmla="*/ 24 w 24"/>
                  <a:gd name="T7" fmla="*/ 5 h 39"/>
                </a:gdLst>
                <a:ahLst/>
                <a:cxnLst>
                  <a:cxn ang="0">
                    <a:pos x="T0" y="T1"/>
                  </a:cxn>
                  <a:cxn ang="0">
                    <a:pos x="T2" y="T3"/>
                  </a:cxn>
                  <a:cxn ang="0">
                    <a:pos x="T4" y="T5"/>
                  </a:cxn>
                  <a:cxn ang="0">
                    <a:pos x="T6" y="T7"/>
                  </a:cxn>
                </a:cxnLst>
                <a:rect l="0" t="0" r="r" b="b"/>
                <a:pathLst>
                  <a:path w="24" h="39">
                    <a:moveTo>
                      <a:pt x="24" y="5"/>
                    </a:moveTo>
                    <a:lnTo>
                      <a:pt x="14" y="0"/>
                    </a:lnTo>
                    <a:lnTo>
                      <a:pt x="0" y="39"/>
                    </a:lnTo>
                    <a:lnTo>
                      <a:pt x="24"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71" name="Freeform 315">
                <a:extLst>
                  <a:ext uri="{FF2B5EF4-FFF2-40B4-BE49-F238E27FC236}">
                    <a16:creationId xmlns:a16="http://schemas.microsoft.com/office/drawing/2014/main" id="{CB5E208C-AC9C-CA0D-0223-873E5842B62B}"/>
                  </a:ext>
                </a:extLst>
              </p:cNvPr>
              <p:cNvSpPr>
                <a:spLocks/>
              </p:cNvSpPr>
              <p:nvPr/>
            </p:nvSpPr>
            <p:spPr bwMode="auto">
              <a:xfrm>
                <a:off x="2795" y="2456"/>
                <a:ext cx="5" cy="5"/>
              </a:xfrm>
              <a:custGeom>
                <a:avLst/>
                <a:gdLst>
                  <a:gd name="T0" fmla="*/ 5 w 5"/>
                  <a:gd name="T1" fmla="*/ 5 h 5"/>
                  <a:gd name="T2" fmla="*/ 5 w 5"/>
                  <a:gd name="T3" fmla="*/ 5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lnTo>
                      <a:pt x="5" y="5"/>
                    </a:lnTo>
                    <a:lnTo>
                      <a:pt x="0" y="0"/>
                    </a:lnTo>
                    <a:lnTo>
                      <a:pt x="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72" name="Freeform 316">
                <a:extLst>
                  <a:ext uri="{FF2B5EF4-FFF2-40B4-BE49-F238E27FC236}">
                    <a16:creationId xmlns:a16="http://schemas.microsoft.com/office/drawing/2014/main" id="{CF879263-103A-E6A7-7BB2-44D8215238B1}"/>
                  </a:ext>
                </a:extLst>
              </p:cNvPr>
              <p:cNvSpPr>
                <a:spLocks/>
              </p:cNvSpPr>
              <p:nvPr/>
            </p:nvSpPr>
            <p:spPr bwMode="auto">
              <a:xfrm>
                <a:off x="2800" y="2461"/>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73" name="Freeform 317">
                <a:extLst>
                  <a:ext uri="{FF2B5EF4-FFF2-40B4-BE49-F238E27FC236}">
                    <a16:creationId xmlns:a16="http://schemas.microsoft.com/office/drawing/2014/main" id="{93988AD3-9366-85D4-780C-931E54C73428}"/>
                  </a:ext>
                </a:extLst>
              </p:cNvPr>
              <p:cNvSpPr>
                <a:spLocks/>
              </p:cNvSpPr>
              <p:nvPr/>
            </p:nvSpPr>
            <p:spPr bwMode="auto">
              <a:xfrm>
                <a:off x="2790" y="2423"/>
                <a:ext cx="20" cy="38"/>
              </a:xfrm>
              <a:custGeom>
                <a:avLst/>
                <a:gdLst>
                  <a:gd name="T0" fmla="*/ 20 w 20"/>
                  <a:gd name="T1" fmla="*/ 0 h 38"/>
                  <a:gd name="T2" fmla="*/ 0 w 20"/>
                  <a:gd name="T3" fmla="*/ 33 h 38"/>
                  <a:gd name="T4" fmla="*/ 10 w 20"/>
                  <a:gd name="T5" fmla="*/ 38 h 38"/>
                  <a:gd name="T6" fmla="*/ 20 w 20"/>
                  <a:gd name="T7" fmla="*/ 0 h 38"/>
                </a:gdLst>
                <a:ahLst/>
                <a:cxnLst>
                  <a:cxn ang="0">
                    <a:pos x="T0" y="T1"/>
                  </a:cxn>
                  <a:cxn ang="0">
                    <a:pos x="T2" y="T3"/>
                  </a:cxn>
                  <a:cxn ang="0">
                    <a:pos x="T4" y="T5"/>
                  </a:cxn>
                  <a:cxn ang="0">
                    <a:pos x="T6" y="T7"/>
                  </a:cxn>
                </a:cxnLst>
                <a:rect l="0" t="0" r="r" b="b"/>
                <a:pathLst>
                  <a:path w="20" h="38">
                    <a:moveTo>
                      <a:pt x="20" y="0"/>
                    </a:moveTo>
                    <a:lnTo>
                      <a:pt x="0" y="33"/>
                    </a:lnTo>
                    <a:lnTo>
                      <a:pt x="10" y="38"/>
                    </a:lnTo>
                    <a:lnTo>
                      <a:pt x="2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74" name="Freeform 318">
                <a:extLst>
                  <a:ext uri="{FF2B5EF4-FFF2-40B4-BE49-F238E27FC236}">
                    <a16:creationId xmlns:a16="http://schemas.microsoft.com/office/drawing/2014/main" id="{77D5E830-BB6A-1CAA-4F56-F64584E2B449}"/>
                  </a:ext>
                </a:extLst>
              </p:cNvPr>
              <p:cNvSpPr>
                <a:spLocks/>
              </p:cNvSpPr>
              <p:nvPr/>
            </p:nvSpPr>
            <p:spPr bwMode="auto">
              <a:xfrm>
                <a:off x="2790" y="2418"/>
                <a:ext cx="20" cy="38"/>
              </a:xfrm>
              <a:custGeom>
                <a:avLst/>
                <a:gdLst>
                  <a:gd name="T0" fmla="*/ 20 w 20"/>
                  <a:gd name="T1" fmla="*/ 5 h 38"/>
                  <a:gd name="T2" fmla="*/ 10 w 20"/>
                  <a:gd name="T3" fmla="*/ 0 h 38"/>
                  <a:gd name="T4" fmla="*/ 0 w 20"/>
                  <a:gd name="T5" fmla="*/ 38 h 38"/>
                  <a:gd name="T6" fmla="*/ 20 w 20"/>
                  <a:gd name="T7" fmla="*/ 5 h 38"/>
                </a:gdLst>
                <a:ahLst/>
                <a:cxnLst>
                  <a:cxn ang="0">
                    <a:pos x="T0" y="T1"/>
                  </a:cxn>
                  <a:cxn ang="0">
                    <a:pos x="T2" y="T3"/>
                  </a:cxn>
                  <a:cxn ang="0">
                    <a:pos x="T4" y="T5"/>
                  </a:cxn>
                  <a:cxn ang="0">
                    <a:pos x="T6" y="T7"/>
                  </a:cxn>
                </a:cxnLst>
                <a:rect l="0" t="0" r="r" b="b"/>
                <a:pathLst>
                  <a:path w="20" h="38">
                    <a:moveTo>
                      <a:pt x="20" y="5"/>
                    </a:moveTo>
                    <a:lnTo>
                      <a:pt x="10" y="0"/>
                    </a:lnTo>
                    <a:lnTo>
                      <a:pt x="0" y="38"/>
                    </a:lnTo>
                    <a:lnTo>
                      <a:pt x="2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75" name="Freeform 319">
                <a:extLst>
                  <a:ext uri="{FF2B5EF4-FFF2-40B4-BE49-F238E27FC236}">
                    <a16:creationId xmlns:a16="http://schemas.microsoft.com/office/drawing/2014/main" id="{1BE976C8-E51E-4FA7-B9EE-9B4172341D95}"/>
                  </a:ext>
                </a:extLst>
              </p:cNvPr>
              <p:cNvSpPr>
                <a:spLocks/>
              </p:cNvSpPr>
              <p:nvPr/>
            </p:nvSpPr>
            <p:spPr bwMode="auto">
              <a:xfrm>
                <a:off x="2805" y="2418"/>
                <a:ext cx="5" cy="5"/>
              </a:xfrm>
              <a:custGeom>
                <a:avLst/>
                <a:gdLst>
                  <a:gd name="T0" fmla="*/ 5 w 5"/>
                  <a:gd name="T1" fmla="*/ 5 h 5"/>
                  <a:gd name="T2" fmla="*/ 5 w 5"/>
                  <a:gd name="T3" fmla="*/ 5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lnTo>
                      <a:pt x="5" y="5"/>
                    </a:lnTo>
                    <a:lnTo>
                      <a:pt x="0" y="0"/>
                    </a:lnTo>
                    <a:lnTo>
                      <a:pt x="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76" name="Freeform 320">
                <a:extLst>
                  <a:ext uri="{FF2B5EF4-FFF2-40B4-BE49-F238E27FC236}">
                    <a16:creationId xmlns:a16="http://schemas.microsoft.com/office/drawing/2014/main" id="{7C5DFACF-D6EF-4168-89AA-3CBA665B6715}"/>
                  </a:ext>
                </a:extLst>
              </p:cNvPr>
              <p:cNvSpPr>
                <a:spLocks/>
              </p:cNvSpPr>
              <p:nvPr/>
            </p:nvSpPr>
            <p:spPr bwMode="auto">
              <a:xfrm>
                <a:off x="2810" y="2423"/>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77" name="Freeform 321">
                <a:extLst>
                  <a:ext uri="{FF2B5EF4-FFF2-40B4-BE49-F238E27FC236}">
                    <a16:creationId xmlns:a16="http://schemas.microsoft.com/office/drawing/2014/main" id="{3D18D0FE-FF87-1C89-77A0-90096946963E}"/>
                  </a:ext>
                </a:extLst>
              </p:cNvPr>
              <p:cNvSpPr>
                <a:spLocks/>
              </p:cNvSpPr>
              <p:nvPr/>
            </p:nvSpPr>
            <p:spPr bwMode="auto">
              <a:xfrm>
                <a:off x="2800" y="2379"/>
                <a:ext cx="24" cy="44"/>
              </a:xfrm>
              <a:custGeom>
                <a:avLst/>
                <a:gdLst>
                  <a:gd name="T0" fmla="*/ 24 w 24"/>
                  <a:gd name="T1" fmla="*/ 0 h 44"/>
                  <a:gd name="T2" fmla="*/ 0 w 24"/>
                  <a:gd name="T3" fmla="*/ 39 h 44"/>
                  <a:gd name="T4" fmla="*/ 10 w 24"/>
                  <a:gd name="T5" fmla="*/ 44 h 44"/>
                  <a:gd name="T6" fmla="*/ 24 w 24"/>
                  <a:gd name="T7" fmla="*/ 0 h 44"/>
                </a:gdLst>
                <a:ahLst/>
                <a:cxnLst>
                  <a:cxn ang="0">
                    <a:pos x="T0" y="T1"/>
                  </a:cxn>
                  <a:cxn ang="0">
                    <a:pos x="T2" y="T3"/>
                  </a:cxn>
                  <a:cxn ang="0">
                    <a:pos x="T4" y="T5"/>
                  </a:cxn>
                  <a:cxn ang="0">
                    <a:pos x="T6" y="T7"/>
                  </a:cxn>
                </a:cxnLst>
                <a:rect l="0" t="0" r="r" b="b"/>
                <a:pathLst>
                  <a:path w="24" h="44">
                    <a:moveTo>
                      <a:pt x="24" y="0"/>
                    </a:moveTo>
                    <a:lnTo>
                      <a:pt x="0" y="39"/>
                    </a:lnTo>
                    <a:lnTo>
                      <a:pt x="10" y="44"/>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78" name="Freeform 322">
                <a:extLst>
                  <a:ext uri="{FF2B5EF4-FFF2-40B4-BE49-F238E27FC236}">
                    <a16:creationId xmlns:a16="http://schemas.microsoft.com/office/drawing/2014/main" id="{15576B09-4BF1-A992-9665-CA33669DE4CA}"/>
                  </a:ext>
                </a:extLst>
              </p:cNvPr>
              <p:cNvSpPr>
                <a:spLocks/>
              </p:cNvSpPr>
              <p:nvPr/>
            </p:nvSpPr>
            <p:spPr bwMode="auto">
              <a:xfrm>
                <a:off x="2800" y="2374"/>
                <a:ext cx="24" cy="44"/>
              </a:xfrm>
              <a:custGeom>
                <a:avLst/>
                <a:gdLst>
                  <a:gd name="T0" fmla="*/ 24 w 24"/>
                  <a:gd name="T1" fmla="*/ 5 h 44"/>
                  <a:gd name="T2" fmla="*/ 15 w 24"/>
                  <a:gd name="T3" fmla="*/ 0 h 44"/>
                  <a:gd name="T4" fmla="*/ 0 w 24"/>
                  <a:gd name="T5" fmla="*/ 44 h 44"/>
                  <a:gd name="T6" fmla="*/ 24 w 24"/>
                  <a:gd name="T7" fmla="*/ 5 h 44"/>
                </a:gdLst>
                <a:ahLst/>
                <a:cxnLst>
                  <a:cxn ang="0">
                    <a:pos x="T0" y="T1"/>
                  </a:cxn>
                  <a:cxn ang="0">
                    <a:pos x="T2" y="T3"/>
                  </a:cxn>
                  <a:cxn ang="0">
                    <a:pos x="T4" y="T5"/>
                  </a:cxn>
                  <a:cxn ang="0">
                    <a:pos x="T6" y="T7"/>
                  </a:cxn>
                </a:cxnLst>
                <a:rect l="0" t="0" r="r" b="b"/>
                <a:pathLst>
                  <a:path w="24" h="44">
                    <a:moveTo>
                      <a:pt x="24" y="5"/>
                    </a:moveTo>
                    <a:lnTo>
                      <a:pt x="15" y="0"/>
                    </a:lnTo>
                    <a:lnTo>
                      <a:pt x="0" y="44"/>
                    </a:lnTo>
                    <a:lnTo>
                      <a:pt x="24"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79" name="Freeform 323">
                <a:extLst>
                  <a:ext uri="{FF2B5EF4-FFF2-40B4-BE49-F238E27FC236}">
                    <a16:creationId xmlns:a16="http://schemas.microsoft.com/office/drawing/2014/main" id="{71DF68C5-070F-E2B9-4377-5171F0C02209}"/>
                  </a:ext>
                </a:extLst>
              </p:cNvPr>
              <p:cNvSpPr>
                <a:spLocks/>
              </p:cNvSpPr>
              <p:nvPr/>
            </p:nvSpPr>
            <p:spPr bwMode="auto">
              <a:xfrm>
                <a:off x="2819" y="2374"/>
                <a:ext cx="5" cy="5"/>
              </a:xfrm>
              <a:custGeom>
                <a:avLst/>
                <a:gdLst>
                  <a:gd name="T0" fmla="*/ 5 w 5"/>
                  <a:gd name="T1" fmla="*/ 5 h 5"/>
                  <a:gd name="T2" fmla="*/ 5 w 5"/>
                  <a:gd name="T3" fmla="*/ 5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lnTo>
                      <a:pt x="5" y="5"/>
                    </a:lnTo>
                    <a:lnTo>
                      <a:pt x="0" y="0"/>
                    </a:lnTo>
                    <a:lnTo>
                      <a:pt x="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80" name="Freeform 324">
                <a:extLst>
                  <a:ext uri="{FF2B5EF4-FFF2-40B4-BE49-F238E27FC236}">
                    <a16:creationId xmlns:a16="http://schemas.microsoft.com/office/drawing/2014/main" id="{D0B8A499-FE8A-D942-8141-8F165AEBAB29}"/>
                  </a:ext>
                </a:extLst>
              </p:cNvPr>
              <p:cNvSpPr>
                <a:spLocks/>
              </p:cNvSpPr>
              <p:nvPr/>
            </p:nvSpPr>
            <p:spPr bwMode="auto">
              <a:xfrm>
                <a:off x="2819" y="2374"/>
                <a:ext cx="5" cy="5"/>
              </a:xfrm>
              <a:custGeom>
                <a:avLst/>
                <a:gdLst>
                  <a:gd name="T0" fmla="*/ 5 w 5"/>
                  <a:gd name="T1" fmla="*/ 5 h 5"/>
                  <a:gd name="T2" fmla="*/ 5 w 5"/>
                  <a:gd name="T3" fmla="*/ 5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lnTo>
                      <a:pt x="5" y="5"/>
                    </a:lnTo>
                    <a:lnTo>
                      <a:pt x="0" y="0"/>
                    </a:lnTo>
                    <a:lnTo>
                      <a:pt x="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81" name="Freeform 325">
                <a:extLst>
                  <a:ext uri="{FF2B5EF4-FFF2-40B4-BE49-F238E27FC236}">
                    <a16:creationId xmlns:a16="http://schemas.microsoft.com/office/drawing/2014/main" id="{66346882-E1F2-3F89-9B1B-80B125F2A782}"/>
                  </a:ext>
                </a:extLst>
              </p:cNvPr>
              <p:cNvSpPr>
                <a:spLocks/>
              </p:cNvSpPr>
              <p:nvPr/>
            </p:nvSpPr>
            <p:spPr bwMode="auto">
              <a:xfrm>
                <a:off x="2815" y="2336"/>
                <a:ext cx="24" cy="43"/>
              </a:xfrm>
              <a:custGeom>
                <a:avLst/>
                <a:gdLst>
                  <a:gd name="T0" fmla="*/ 24 w 24"/>
                  <a:gd name="T1" fmla="*/ 0 h 43"/>
                  <a:gd name="T2" fmla="*/ 0 w 24"/>
                  <a:gd name="T3" fmla="*/ 38 h 43"/>
                  <a:gd name="T4" fmla="*/ 9 w 24"/>
                  <a:gd name="T5" fmla="*/ 43 h 43"/>
                  <a:gd name="T6" fmla="*/ 24 w 24"/>
                  <a:gd name="T7" fmla="*/ 0 h 43"/>
                </a:gdLst>
                <a:ahLst/>
                <a:cxnLst>
                  <a:cxn ang="0">
                    <a:pos x="T0" y="T1"/>
                  </a:cxn>
                  <a:cxn ang="0">
                    <a:pos x="T2" y="T3"/>
                  </a:cxn>
                  <a:cxn ang="0">
                    <a:pos x="T4" y="T5"/>
                  </a:cxn>
                  <a:cxn ang="0">
                    <a:pos x="T6" y="T7"/>
                  </a:cxn>
                </a:cxnLst>
                <a:rect l="0" t="0" r="r" b="b"/>
                <a:pathLst>
                  <a:path w="24" h="43">
                    <a:moveTo>
                      <a:pt x="24" y="0"/>
                    </a:moveTo>
                    <a:lnTo>
                      <a:pt x="0" y="38"/>
                    </a:lnTo>
                    <a:lnTo>
                      <a:pt x="9" y="43"/>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82" name="Freeform 326">
                <a:extLst>
                  <a:ext uri="{FF2B5EF4-FFF2-40B4-BE49-F238E27FC236}">
                    <a16:creationId xmlns:a16="http://schemas.microsoft.com/office/drawing/2014/main" id="{4BDF80AC-44D4-45A1-6093-5195B6729055}"/>
                  </a:ext>
                </a:extLst>
              </p:cNvPr>
              <p:cNvSpPr>
                <a:spLocks/>
              </p:cNvSpPr>
              <p:nvPr/>
            </p:nvSpPr>
            <p:spPr bwMode="auto">
              <a:xfrm>
                <a:off x="2815" y="2331"/>
                <a:ext cx="24" cy="43"/>
              </a:xfrm>
              <a:custGeom>
                <a:avLst/>
                <a:gdLst>
                  <a:gd name="T0" fmla="*/ 24 w 24"/>
                  <a:gd name="T1" fmla="*/ 5 h 43"/>
                  <a:gd name="T2" fmla="*/ 14 w 24"/>
                  <a:gd name="T3" fmla="*/ 0 h 43"/>
                  <a:gd name="T4" fmla="*/ 0 w 24"/>
                  <a:gd name="T5" fmla="*/ 43 h 43"/>
                  <a:gd name="T6" fmla="*/ 24 w 24"/>
                  <a:gd name="T7" fmla="*/ 5 h 43"/>
                </a:gdLst>
                <a:ahLst/>
                <a:cxnLst>
                  <a:cxn ang="0">
                    <a:pos x="T0" y="T1"/>
                  </a:cxn>
                  <a:cxn ang="0">
                    <a:pos x="T2" y="T3"/>
                  </a:cxn>
                  <a:cxn ang="0">
                    <a:pos x="T4" y="T5"/>
                  </a:cxn>
                  <a:cxn ang="0">
                    <a:pos x="T6" y="T7"/>
                  </a:cxn>
                </a:cxnLst>
                <a:rect l="0" t="0" r="r" b="b"/>
                <a:pathLst>
                  <a:path w="24" h="43">
                    <a:moveTo>
                      <a:pt x="24" y="5"/>
                    </a:moveTo>
                    <a:lnTo>
                      <a:pt x="14" y="0"/>
                    </a:lnTo>
                    <a:lnTo>
                      <a:pt x="0" y="43"/>
                    </a:lnTo>
                    <a:lnTo>
                      <a:pt x="24"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83" name="Freeform 327">
                <a:extLst>
                  <a:ext uri="{FF2B5EF4-FFF2-40B4-BE49-F238E27FC236}">
                    <a16:creationId xmlns:a16="http://schemas.microsoft.com/office/drawing/2014/main" id="{A1772B06-1CBC-935D-52EF-670B6ED36012}"/>
                  </a:ext>
                </a:extLst>
              </p:cNvPr>
              <p:cNvSpPr>
                <a:spLocks/>
              </p:cNvSpPr>
              <p:nvPr/>
            </p:nvSpPr>
            <p:spPr bwMode="auto">
              <a:xfrm>
                <a:off x="2834" y="2331"/>
                <a:ext cx="5" cy="5"/>
              </a:xfrm>
              <a:custGeom>
                <a:avLst/>
                <a:gdLst>
                  <a:gd name="T0" fmla="*/ 5 w 5"/>
                  <a:gd name="T1" fmla="*/ 5 h 5"/>
                  <a:gd name="T2" fmla="*/ 5 w 5"/>
                  <a:gd name="T3" fmla="*/ 5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lnTo>
                      <a:pt x="5" y="5"/>
                    </a:lnTo>
                    <a:lnTo>
                      <a:pt x="0" y="0"/>
                    </a:lnTo>
                    <a:lnTo>
                      <a:pt x="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84" name="Freeform 328">
                <a:extLst>
                  <a:ext uri="{FF2B5EF4-FFF2-40B4-BE49-F238E27FC236}">
                    <a16:creationId xmlns:a16="http://schemas.microsoft.com/office/drawing/2014/main" id="{2EB54754-71B1-3C41-EAA7-4FB87ADF6032}"/>
                  </a:ext>
                </a:extLst>
              </p:cNvPr>
              <p:cNvSpPr>
                <a:spLocks/>
              </p:cNvSpPr>
              <p:nvPr/>
            </p:nvSpPr>
            <p:spPr bwMode="auto">
              <a:xfrm>
                <a:off x="2834" y="2331"/>
                <a:ext cx="5" cy="5"/>
              </a:xfrm>
              <a:custGeom>
                <a:avLst/>
                <a:gdLst>
                  <a:gd name="T0" fmla="*/ 5 w 5"/>
                  <a:gd name="T1" fmla="*/ 5 h 5"/>
                  <a:gd name="T2" fmla="*/ 5 w 5"/>
                  <a:gd name="T3" fmla="*/ 5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lnTo>
                      <a:pt x="5" y="5"/>
                    </a:lnTo>
                    <a:lnTo>
                      <a:pt x="0" y="0"/>
                    </a:lnTo>
                    <a:lnTo>
                      <a:pt x="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85" name="Freeform 329">
                <a:extLst>
                  <a:ext uri="{FF2B5EF4-FFF2-40B4-BE49-F238E27FC236}">
                    <a16:creationId xmlns:a16="http://schemas.microsoft.com/office/drawing/2014/main" id="{D6A7D35C-80CE-A259-2E93-9E9C04CEF48C}"/>
                  </a:ext>
                </a:extLst>
              </p:cNvPr>
              <p:cNvSpPr>
                <a:spLocks/>
              </p:cNvSpPr>
              <p:nvPr/>
            </p:nvSpPr>
            <p:spPr bwMode="auto">
              <a:xfrm>
                <a:off x="2829" y="2287"/>
                <a:ext cx="19" cy="49"/>
              </a:xfrm>
              <a:custGeom>
                <a:avLst/>
                <a:gdLst>
                  <a:gd name="T0" fmla="*/ 19 w 19"/>
                  <a:gd name="T1" fmla="*/ 0 h 49"/>
                  <a:gd name="T2" fmla="*/ 0 w 19"/>
                  <a:gd name="T3" fmla="*/ 44 h 49"/>
                  <a:gd name="T4" fmla="*/ 10 w 19"/>
                  <a:gd name="T5" fmla="*/ 49 h 49"/>
                  <a:gd name="T6" fmla="*/ 19 w 19"/>
                  <a:gd name="T7" fmla="*/ 0 h 49"/>
                </a:gdLst>
                <a:ahLst/>
                <a:cxnLst>
                  <a:cxn ang="0">
                    <a:pos x="T0" y="T1"/>
                  </a:cxn>
                  <a:cxn ang="0">
                    <a:pos x="T2" y="T3"/>
                  </a:cxn>
                  <a:cxn ang="0">
                    <a:pos x="T4" y="T5"/>
                  </a:cxn>
                  <a:cxn ang="0">
                    <a:pos x="T6" y="T7"/>
                  </a:cxn>
                </a:cxnLst>
                <a:rect l="0" t="0" r="r" b="b"/>
                <a:pathLst>
                  <a:path w="19" h="49">
                    <a:moveTo>
                      <a:pt x="19" y="0"/>
                    </a:moveTo>
                    <a:lnTo>
                      <a:pt x="0" y="44"/>
                    </a:lnTo>
                    <a:lnTo>
                      <a:pt x="10" y="49"/>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86" name="Freeform 330">
                <a:extLst>
                  <a:ext uri="{FF2B5EF4-FFF2-40B4-BE49-F238E27FC236}">
                    <a16:creationId xmlns:a16="http://schemas.microsoft.com/office/drawing/2014/main" id="{BDB8E553-C575-F209-56F2-81751779CCDB}"/>
                  </a:ext>
                </a:extLst>
              </p:cNvPr>
              <p:cNvSpPr>
                <a:spLocks/>
              </p:cNvSpPr>
              <p:nvPr/>
            </p:nvSpPr>
            <p:spPr bwMode="auto">
              <a:xfrm>
                <a:off x="2829" y="2287"/>
                <a:ext cx="19" cy="44"/>
              </a:xfrm>
              <a:custGeom>
                <a:avLst/>
                <a:gdLst>
                  <a:gd name="T0" fmla="*/ 19 w 19"/>
                  <a:gd name="T1" fmla="*/ 0 h 44"/>
                  <a:gd name="T2" fmla="*/ 10 w 19"/>
                  <a:gd name="T3" fmla="*/ 0 h 44"/>
                  <a:gd name="T4" fmla="*/ 0 w 19"/>
                  <a:gd name="T5" fmla="*/ 44 h 44"/>
                  <a:gd name="T6" fmla="*/ 19 w 19"/>
                  <a:gd name="T7" fmla="*/ 0 h 44"/>
                </a:gdLst>
                <a:ahLst/>
                <a:cxnLst>
                  <a:cxn ang="0">
                    <a:pos x="T0" y="T1"/>
                  </a:cxn>
                  <a:cxn ang="0">
                    <a:pos x="T2" y="T3"/>
                  </a:cxn>
                  <a:cxn ang="0">
                    <a:pos x="T4" y="T5"/>
                  </a:cxn>
                  <a:cxn ang="0">
                    <a:pos x="T6" y="T7"/>
                  </a:cxn>
                </a:cxnLst>
                <a:rect l="0" t="0" r="r" b="b"/>
                <a:pathLst>
                  <a:path w="19" h="44">
                    <a:moveTo>
                      <a:pt x="19" y="0"/>
                    </a:moveTo>
                    <a:lnTo>
                      <a:pt x="10" y="0"/>
                    </a:lnTo>
                    <a:lnTo>
                      <a:pt x="0" y="44"/>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87" name="Freeform 331">
                <a:extLst>
                  <a:ext uri="{FF2B5EF4-FFF2-40B4-BE49-F238E27FC236}">
                    <a16:creationId xmlns:a16="http://schemas.microsoft.com/office/drawing/2014/main" id="{EC4FCDA9-4E01-42AB-1AAF-467E72A819FC}"/>
                  </a:ext>
                </a:extLst>
              </p:cNvPr>
              <p:cNvSpPr>
                <a:spLocks/>
              </p:cNvSpPr>
              <p:nvPr/>
            </p:nvSpPr>
            <p:spPr bwMode="auto">
              <a:xfrm>
                <a:off x="2844" y="2282"/>
                <a:ext cx="4" cy="5"/>
              </a:xfrm>
              <a:custGeom>
                <a:avLst/>
                <a:gdLst>
                  <a:gd name="T0" fmla="*/ 4 w 4"/>
                  <a:gd name="T1" fmla="*/ 5 h 5"/>
                  <a:gd name="T2" fmla="*/ 4 w 4"/>
                  <a:gd name="T3" fmla="*/ 5 h 5"/>
                  <a:gd name="T4" fmla="*/ 0 w 4"/>
                  <a:gd name="T5" fmla="*/ 0 h 5"/>
                  <a:gd name="T6" fmla="*/ 4 w 4"/>
                  <a:gd name="T7" fmla="*/ 5 h 5"/>
                </a:gdLst>
                <a:ahLst/>
                <a:cxnLst>
                  <a:cxn ang="0">
                    <a:pos x="T0" y="T1"/>
                  </a:cxn>
                  <a:cxn ang="0">
                    <a:pos x="T2" y="T3"/>
                  </a:cxn>
                  <a:cxn ang="0">
                    <a:pos x="T4" y="T5"/>
                  </a:cxn>
                  <a:cxn ang="0">
                    <a:pos x="T6" y="T7"/>
                  </a:cxn>
                </a:cxnLst>
                <a:rect l="0" t="0" r="r" b="b"/>
                <a:pathLst>
                  <a:path w="4" h="5">
                    <a:moveTo>
                      <a:pt x="4" y="5"/>
                    </a:moveTo>
                    <a:lnTo>
                      <a:pt x="4" y="5"/>
                    </a:lnTo>
                    <a:lnTo>
                      <a:pt x="0" y="0"/>
                    </a:lnTo>
                    <a:lnTo>
                      <a:pt x="4"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88" name="Freeform 332">
                <a:extLst>
                  <a:ext uri="{FF2B5EF4-FFF2-40B4-BE49-F238E27FC236}">
                    <a16:creationId xmlns:a16="http://schemas.microsoft.com/office/drawing/2014/main" id="{6E3BD5E3-C4BF-4899-2DB0-FB8E6F3C34E6}"/>
                  </a:ext>
                </a:extLst>
              </p:cNvPr>
              <p:cNvSpPr>
                <a:spLocks/>
              </p:cNvSpPr>
              <p:nvPr/>
            </p:nvSpPr>
            <p:spPr bwMode="auto">
              <a:xfrm>
                <a:off x="2844" y="2282"/>
                <a:ext cx="4" cy="5"/>
              </a:xfrm>
              <a:custGeom>
                <a:avLst/>
                <a:gdLst>
                  <a:gd name="T0" fmla="*/ 0 w 4"/>
                  <a:gd name="T1" fmla="*/ 0 h 5"/>
                  <a:gd name="T2" fmla="*/ 4 w 4"/>
                  <a:gd name="T3" fmla="*/ 5 h 5"/>
                  <a:gd name="T4" fmla="*/ 4 w 4"/>
                  <a:gd name="T5" fmla="*/ 5 h 5"/>
                  <a:gd name="T6" fmla="*/ 0 w 4"/>
                  <a:gd name="T7" fmla="*/ 0 h 5"/>
                </a:gdLst>
                <a:ahLst/>
                <a:cxnLst>
                  <a:cxn ang="0">
                    <a:pos x="T0" y="T1"/>
                  </a:cxn>
                  <a:cxn ang="0">
                    <a:pos x="T2" y="T3"/>
                  </a:cxn>
                  <a:cxn ang="0">
                    <a:pos x="T4" y="T5"/>
                  </a:cxn>
                  <a:cxn ang="0">
                    <a:pos x="T6" y="T7"/>
                  </a:cxn>
                </a:cxnLst>
                <a:rect l="0" t="0" r="r" b="b"/>
                <a:pathLst>
                  <a:path w="4" h="5">
                    <a:moveTo>
                      <a:pt x="0" y="0"/>
                    </a:moveTo>
                    <a:lnTo>
                      <a:pt x="4" y="5"/>
                    </a:lnTo>
                    <a:lnTo>
                      <a:pt x="4" y="5"/>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89" name="Freeform 333">
                <a:extLst>
                  <a:ext uri="{FF2B5EF4-FFF2-40B4-BE49-F238E27FC236}">
                    <a16:creationId xmlns:a16="http://schemas.microsoft.com/office/drawing/2014/main" id="{2BE32A3B-FE50-B345-EC3F-4E62BCBC8934}"/>
                  </a:ext>
                </a:extLst>
              </p:cNvPr>
              <p:cNvSpPr>
                <a:spLocks/>
              </p:cNvSpPr>
              <p:nvPr/>
            </p:nvSpPr>
            <p:spPr bwMode="auto">
              <a:xfrm>
                <a:off x="2839" y="2244"/>
                <a:ext cx="24" cy="43"/>
              </a:xfrm>
              <a:custGeom>
                <a:avLst/>
                <a:gdLst>
                  <a:gd name="T0" fmla="*/ 24 w 24"/>
                  <a:gd name="T1" fmla="*/ 0 h 43"/>
                  <a:gd name="T2" fmla="*/ 0 w 24"/>
                  <a:gd name="T3" fmla="*/ 43 h 43"/>
                  <a:gd name="T4" fmla="*/ 9 w 24"/>
                  <a:gd name="T5" fmla="*/ 43 h 43"/>
                  <a:gd name="T6" fmla="*/ 24 w 24"/>
                  <a:gd name="T7" fmla="*/ 0 h 43"/>
                </a:gdLst>
                <a:ahLst/>
                <a:cxnLst>
                  <a:cxn ang="0">
                    <a:pos x="T0" y="T1"/>
                  </a:cxn>
                  <a:cxn ang="0">
                    <a:pos x="T2" y="T3"/>
                  </a:cxn>
                  <a:cxn ang="0">
                    <a:pos x="T4" y="T5"/>
                  </a:cxn>
                  <a:cxn ang="0">
                    <a:pos x="T6" y="T7"/>
                  </a:cxn>
                </a:cxnLst>
                <a:rect l="0" t="0" r="r" b="b"/>
                <a:pathLst>
                  <a:path w="24" h="43">
                    <a:moveTo>
                      <a:pt x="24" y="0"/>
                    </a:moveTo>
                    <a:lnTo>
                      <a:pt x="0" y="43"/>
                    </a:lnTo>
                    <a:lnTo>
                      <a:pt x="9" y="43"/>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90" name="Freeform 334">
                <a:extLst>
                  <a:ext uri="{FF2B5EF4-FFF2-40B4-BE49-F238E27FC236}">
                    <a16:creationId xmlns:a16="http://schemas.microsoft.com/office/drawing/2014/main" id="{AA06A107-E944-213C-9A0B-223FCD806042}"/>
                  </a:ext>
                </a:extLst>
              </p:cNvPr>
              <p:cNvSpPr>
                <a:spLocks/>
              </p:cNvSpPr>
              <p:nvPr/>
            </p:nvSpPr>
            <p:spPr bwMode="auto">
              <a:xfrm>
                <a:off x="2839" y="2239"/>
                <a:ext cx="24" cy="48"/>
              </a:xfrm>
              <a:custGeom>
                <a:avLst/>
                <a:gdLst>
                  <a:gd name="T0" fmla="*/ 24 w 24"/>
                  <a:gd name="T1" fmla="*/ 5 h 48"/>
                  <a:gd name="T2" fmla="*/ 14 w 24"/>
                  <a:gd name="T3" fmla="*/ 0 h 48"/>
                  <a:gd name="T4" fmla="*/ 0 w 24"/>
                  <a:gd name="T5" fmla="*/ 48 h 48"/>
                  <a:gd name="T6" fmla="*/ 24 w 24"/>
                  <a:gd name="T7" fmla="*/ 5 h 48"/>
                </a:gdLst>
                <a:ahLst/>
                <a:cxnLst>
                  <a:cxn ang="0">
                    <a:pos x="T0" y="T1"/>
                  </a:cxn>
                  <a:cxn ang="0">
                    <a:pos x="T2" y="T3"/>
                  </a:cxn>
                  <a:cxn ang="0">
                    <a:pos x="T4" y="T5"/>
                  </a:cxn>
                  <a:cxn ang="0">
                    <a:pos x="T6" y="T7"/>
                  </a:cxn>
                </a:cxnLst>
                <a:rect l="0" t="0" r="r" b="b"/>
                <a:pathLst>
                  <a:path w="24" h="48">
                    <a:moveTo>
                      <a:pt x="24" y="5"/>
                    </a:moveTo>
                    <a:lnTo>
                      <a:pt x="14" y="0"/>
                    </a:lnTo>
                    <a:lnTo>
                      <a:pt x="0" y="48"/>
                    </a:lnTo>
                    <a:lnTo>
                      <a:pt x="24"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91" name="Freeform 335">
                <a:extLst>
                  <a:ext uri="{FF2B5EF4-FFF2-40B4-BE49-F238E27FC236}">
                    <a16:creationId xmlns:a16="http://schemas.microsoft.com/office/drawing/2014/main" id="{31DD963E-4E0B-161B-3852-FAD96EF0D9AE}"/>
                  </a:ext>
                </a:extLst>
              </p:cNvPr>
              <p:cNvSpPr>
                <a:spLocks/>
              </p:cNvSpPr>
              <p:nvPr/>
            </p:nvSpPr>
            <p:spPr bwMode="auto">
              <a:xfrm>
                <a:off x="2858" y="2239"/>
                <a:ext cx="5" cy="5"/>
              </a:xfrm>
              <a:custGeom>
                <a:avLst/>
                <a:gdLst>
                  <a:gd name="T0" fmla="*/ 5 w 5"/>
                  <a:gd name="T1" fmla="*/ 5 h 5"/>
                  <a:gd name="T2" fmla="*/ 5 w 5"/>
                  <a:gd name="T3" fmla="*/ 5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lnTo>
                      <a:pt x="5" y="5"/>
                    </a:lnTo>
                    <a:lnTo>
                      <a:pt x="0" y="0"/>
                    </a:lnTo>
                    <a:lnTo>
                      <a:pt x="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92" name="Freeform 336">
                <a:extLst>
                  <a:ext uri="{FF2B5EF4-FFF2-40B4-BE49-F238E27FC236}">
                    <a16:creationId xmlns:a16="http://schemas.microsoft.com/office/drawing/2014/main" id="{CE864489-D06B-AAC8-ED7A-C50CE5A31237}"/>
                  </a:ext>
                </a:extLst>
              </p:cNvPr>
              <p:cNvSpPr>
                <a:spLocks/>
              </p:cNvSpPr>
              <p:nvPr/>
            </p:nvSpPr>
            <p:spPr bwMode="auto">
              <a:xfrm>
                <a:off x="2863" y="2244"/>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93" name="Freeform 337">
                <a:extLst>
                  <a:ext uri="{FF2B5EF4-FFF2-40B4-BE49-F238E27FC236}">
                    <a16:creationId xmlns:a16="http://schemas.microsoft.com/office/drawing/2014/main" id="{00E85C02-F746-5A36-8760-BE9E7FB46634}"/>
                  </a:ext>
                </a:extLst>
              </p:cNvPr>
              <p:cNvSpPr>
                <a:spLocks/>
              </p:cNvSpPr>
              <p:nvPr/>
            </p:nvSpPr>
            <p:spPr bwMode="auto">
              <a:xfrm>
                <a:off x="2853" y="2195"/>
                <a:ext cx="24" cy="49"/>
              </a:xfrm>
              <a:custGeom>
                <a:avLst/>
                <a:gdLst>
                  <a:gd name="T0" fmla="*/ 24 w 24"/>
                  <a:gd name="T1" fmla="*/ 0 h 49"/>
                  <a:gd name="T2" fmla="*/ 0 w 24"/>
                  <a:gd name="T3" fmla="*/ 44 h 49"/>
                  <a:gd name="T4" fmla="*/ 10 w 24"/>
                  <a:gd name="T5" fmla="*/ 49 h 49"/>
                  <a:gd name="T6" fmla="*/ 24 w 24"/>
                  <a:gd name="T7" fmla="*/ 0 h 49"/>
                </a:gdLst>
                <a:ahLst/>
                <a:cxnLst>
                  <a:cxn ang="0">
                    <a:pos x="T0" y="T1"/>
                  </a:cxn>
                  <a:cxn ang="0">
                    <a:pos x="T2" y="T3"/>
                  </a:cxn>
                  <a:cxn ang="0">
                    <a:pos x="T4" y="T5"/>
                  </a:cxn>
                  <a:cxn ang="0">
                    <a:pos x="T6" y="T7"/>
                  </a:cxn>
                </a:cxnLst>
                <a:rect l="0" t="0" r="r" b="b"/>
                <a:pathLst>
                  <a:path w="24" h="49">
                    <a:moveTo>
                      <a:pt x="24" y="0"/>
                    </a:moveTo>
                    <a:lnTo>
                      <a:pt x="0" y="44"/>
                    </a:lnTo>
                    <a:lnTo>
                      <a:pt x="10" y="49"/>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94" name="Freeform 338">
                <a:extLst>
                  <a:ext uri="{FF2B5EF4-FFF2-40B4-BE49-F238E27FC236}">
                    <a16:creationId xmlns:a16="http://schemas.microsoft.com/office/drawing/2014/main" id="{AB0B5F5D-92AD-D424-DF85-EC09778D05E4}"/>
                  </a:ext>
                </a:extLst>
              </p:cNvPr>
              <p:cNvSpPr>
                <a:spLocks/>
              </p:cNvSpPr>
              <p:nvPr/>
            </p:nvSpPr>
            <p:spPr bwMode="auto">
              <a:xfrm>
                <a:off x="2853" y="2191"/>
                <a:ext cx="24" cy="48"/>
              </a:xfrm>
              <a:custGeom>
                <a:avLst/>
                <a:gdLst>
                  <a:gd name="T0" fmla="*/ 24 w 24"/>
                  <a:gd name="T1" fmla="*/ 4 h 48"/>
                  <a:gd name="T2" fmla="*/ 15 w 24"/>
                  <a:gd name="T3" fmla="*/ 0 h 48"/>
                  <a:gd name="T4" fmla="*/ 0 w 24"/>
                  <a:gd name="T5" fmla="*/ 48 h 48"/>
                  <a:gd name="T6" fmla="*/ 24 w 24"/>
                  <a:gd name="T7" fmla="*/ 4 h 48"/>
                </a:gdLst>
                <a:ahLst/>
                <a:cxnLst>
                  <a:cxn ang="0">
                    <a:pos x="T0" y="T1"/>
                  </a:cxn>
                  <a:cxn ang="0">
                    <a:pos x="T2" y="T3"/>
                  </a:cxn>
                  <a:cxn ang="0">
                    <a:pos x="T4" y="T5"/>
                  </a:cxn>
                  <a:cxn ang="0">
                    <a:pos x="T6" y="T7"/>
                  </a:cxn>
                </a:cxnLst>
                <a:rect l="0" t="0" r="r" b="b"/>
                <a:pathLst>
                  <a:path w="24" h="48">
                    <a:moveTo>
                      <a:pt x="24" y="4"/>
                    </a:moveTo>
                    <a:lnTo>
                      <a:pt x="15" y="0"/>
                    </a:lnTo>
                    <a:lnTo>
                      <a:pt x="0" y="48"/>
                    </a:lnTo>
                    <a:lnTo>
                      <a:pt x="24" y="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95" name="Freeform 339">
                <a:extLst>
                  <a:ext uri="{FF2B5EF4-FFF2-40B4-BE49-F238E27FC236}">
                    <a16:creationId xmlns:a16="http://schemas.microsoft.com/office/drawing/2014/main" id="{00F962B9-427F-69CD-4941-DCBC7C707765}"/>
                  </a:ext>
                </a:extLst>
              </p:cNvPr>
              <p:cNvSpPr>
                <a:spLocks/>
              </p:cNvSpPr>
              <p:nvPr/>
            </p:nvSpPr>
            <p:spPr bwMode="auto">
              <a:xfrm>
                <a:off x="2873" y="2191"/>
                <a:ext cx="4" cy="4"/>
              </a:xfrm>
              <a:custGeom>
                <a:avLst/>
                <a:gdLst>
                  <a:gd name="T0" fmla="*/ 4 w 4"/>
                  <a:gd name="T1" fmla="*/ 4 h 4"/>
                  <a:gd name="T2" fmla="*/ 4 w 4"/>
                  <a:gd name="T3" fmla="*/ 4 h 4"/>
                  <a:gd name="T4" fmla="*/ 0 w 4"/>
                  <a:gd name="T5" fmla="*/ 0 h 4"/>
                  <a:gd name="T6" fmla="*/ 4 w 4"/>
                  <a:gd name="T7" fmla="*/ 4 h 4"/>
                </a:gdLst>
                <a:ahLst/>
                <a:cxnLst>
                  <a:cxn ang="0">
                    <a:pos x="T0" y="T1"/>
                  </a:cxn>
                  <a:cxn ang="0">
                    <a:pos x="T2" y="T3"/>
                  </a:cxn>
                  <a:cxn ang="0">
                    <a:pos x="T4" y="T5"/>
                  </a:cxn>
                  <a:cxn ang="0">
                    <a:pos x="T6" y="T7"/>
                  </a:cxn>
                </a:cxnLst>
                <a:rect l="0" t="0" r="r" b="b"/>
                <a:pathLst>
                  <a:path w="4" h="4">
                    <a:moveTo>
                      <a:pt x="4" y="4"/>
                    </a:moveTo>
                    <a:lnTo>
                      <a:pt x="4" y="4"/>
                    </a:lnTo>
                    <a:lnTo>
                      <a:pt x="0" y="0"/>
                    </a:lnTo>
                    <a:lnTo>
                      <a:pt x="4" y="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96" name="Freeform 340">
                <a:extLst>
                  <a:ext uri="{FF2B5EF4-FFF2-40B4-BE49-F238E27FC236}">
                    <a16:creationId xmlns:a16="http://schemas.microsoft.com/office/drawing/2014/main" id="{B7DAE9B6-878F-51E9-EE88-3A848AF7CD78}"/>
                  </a:ext>
                </a:extLst>
              </p:cNvPr>
              <p:cNvSpPr>
                <a:spLocks/>
              </p:cNvSpPr>
              <p:nvPr/>
            </p:nvSpPr>
            <p:spPr bwMode="auto">
              <a:xfrm>
                <a:off x="2873" y="2191"/>
                <a:ext cx="4" cy="4"/>
              </a:xfrm>
              <a:custGeom>
                <a:avLst/>
                <a:gdLst>
                  <a:gd name="T0" fmla="*/ 0 w 4"/>
                  <a:gd name="T1" fmla="*/ 0 h 4"/>
                  <a:gd name="T2" fmla="*/ 4 w 4"/>
                  <a:gd name="T3" fmla="*/ 4 h 4"/>
                  <a:gd name="T4" fmla="*/ 4 w 4"/>
                  <a:gd name="T5" fmla="*/ 4 h 4"/>
                  <a:gd name="T6" fmla="*/ 0 w 4"/>
                  <a:gd name="T7" fmla="*/ 0 h 4"/>
                </a:gdLst>
                <a:ahLst/>
                <a:cxnLst>
                  <a:cxn ang="0">
                    <a:pos x="T0" y="T1"/>
                  </a:cxn>
                  <a:cxn ang="0">
                    <a:pos x="T2" y="T3"/>
                  </a:cxn>
                  <a:cxn ang="0">
                    <a:pos x="T4" y="T5"/>
                  </a:cxn>
                  <a:cxn ang="0">
                    <a:pos x="T6" y="T7"/>
                  </a:cxn>
                </a:cxnLst>
                <a:rect l="0" t="0" r="r" b="b"/>
                <a:pathLst>
                  <a:path w="4" h="4">
                    <a:moveTo>
                      <a:pt x="0" y="0"/>
                    </a:moveTo>
                    <a:lnTo>
                      <a:pt x="4" y="4"/>
                    </a:lnTo>
                    <a:lnTo>
                      <a:pt x="4" y="4"/>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97" name="Freeform 341">
                <a:extLst>
                  <a:ext uri="{FF2B5EF4-FFF2-40B4-BE49-F238E27FC236}">
                    <a16:creationId xmlns:a16="http://schemas.microsoft.com/office/drawing/2014/main" id="{8828D65E-924A-40B4-72A1-44118528E47E}"/>
                  </a:ext>
                </a:extLst>
              </p:cNvPr>
              <p:cNvSpPr>
                <a:spLocks/>
              </p:cNvSpPr>
              <p:nvPr/>
            </p:nvSpPr>
            <p:spPr bwMode="auto">
              <a:xfrm>
                <a:off x="2868" y="2147"/>
                <a:ext cx="19" cy="48"/>
              </a:xfrm>
              <a:custGeom>
                <a:avLst/>
                <a:gdLst>
                  <a:gd name="T0" fmla="*/ 19 w 19"/>
                  <a:gd name="T1" fmla="*/ 0 h 48"/>
                  <a:gd name="T2" fmla="*/ 0 w 19"/>
                  <a:gd name="T3" fmla="*/ 44 h 48"/>
                  <a:gd name="T4" fmla="*/ 9 w 19"/>
                  <a:gd name="T5" fmla="*/ 48 h 48"/>
                  <a:gd name="T6" fmla="*/ 19 w 19"/>
                  <a:gd name="T7" fmla="*/ 0 h 48"/>
                </a:gdLst>
                <a:ahLst/>
                <a:cxnLst>
                  <a:cxn ang="0">
                    <a:pos x="T0" y="T1"/>
                  </a:cxn>
                  <a:cxn ang="0">
                    <a:pos x="T2" y="T3"/>
                  </a:cxn>
                  <a:cxn ang="0">
                    <a:pos x="T4" y="T5"/>
                  </a:cxn>
                  <a:cxn ang="0">
                    <a:pos x="T6" y="T7"/>
                  </a:cxn>
                </a:cxnLst>
                <a:rect l="0" t="0" r="r" b="b"/>
                <a:pathLst>
                  <a:path w="19" h="48">
                    <a:moveTo>
                      <a:pt x="19" y="0"/>
                    </a:moveTo>
                    <a:lnTo>
                      <a:pt x="0" y="44"/>
                    </a:lnTo>
                    <a:lnTo>
                      <a:pt x="9" y="48"/>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98" name="Freeform 342">
                <a:extLst>
                  <a:ext uri="{FF2B5EF4-FFF2-40B4-BE49-F238E27FC236}">
                    <a16:creationId xmlns:a16="http://schemas.microsoft.com/office/drawing/2014/main" id="{5396D48D-B6DA-FBC3-08BE-35478ADAF090}"/>
                  </a:ext>
                </a:extLst>
              </p:cNvPr>
              <p:cNvSpPr>
                <a:spLocks/>
              </p:cNvSpPr>
              <p:nvPr/>
            </p:nvSpPr>
            <p:spPr bwMode="auto">
              <a:xfrm>
                <a:off x="2868" y="2142"/>
                <a:ext cx="19" cy="49"/>
              </a:xfrm>
              <a:custGeom>
                <a:avLst/>
                <a:gdLst>
                  <a:gd name="T0" fmla="*/ 19 w 19"/>
                  <a:gd name="T1" fmla="*/ 5 h 49"/>
                  <a:gd name="T2" fmla="*/ 9 w 19"/>
                  <a:gd name="T3" fmla="*/ 0 h 49"/>
                  <a:gd name="T4" fmla="*/ 0 w 19"/>
                  <a:gd name="T5" fmla="*/ 49 h 49"/>
                  <a:gd name="T6" fmla="*/ 19 w 19"/>
                  <a:gd name="T7" fmla="*/ 5 h 49"/>
                </a:gdLst>
                <a:ahLst/>
                <a:cxnLst>
                  <a:cxn ang="0">
                    <a:pos x="T0" y="T1"/>
                  </a:cxn>
                  <a:cxn ang="0">
                    <a:pos x="T2" y="T3"/>
                  </a:cxn>
                  <a:cxn ang="0">
                    <a:pos x="T4" y="T5"/>
                  </a:cxn>
                  <a:cxn ang="0">
                    <a:pos x="T6" y="T7"/>
                  </a:cxn>
                </a:cxnLst>
                <a:rect l="0" t="0" r="r" b="b"/>
                <a:pathLst>
                  <a:path w="19" h="49">
                    <a:moveTo>
                      <a:pt x="19" y="5"/>
                    </a:moveTo>
                    <a:lnTo>
                      <a:pt x="9" y="0"/>
                    </a:lnTo>
                    <a:lnTo>
                      <a:pt x="0" y="49"/>
                    </a:lnTo>
                    <a:lnTo>
                      <a:pt x="19"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599" name="Freeform 343">
                <a:extLst>
                  <a:ext uri="{FF2B5EF4-FFF2-40B4-BE49-F238E27FC236}">
                    <a16:creationId xmlns:a16="http://schemas.microsoft.com/office/drawing/2014/main" id="{4303F75B-13CD-8D93-0179-5F896B9C2DF1}"/>
                  </a:ext>
                </a:extLst>
              </p:cNvPr>
              <p:cNvSpPr>
                <a:spLocks/>
              </p:cNvSpPr>
              <p:nvPr/>
            </p:nvSpPr>
            <p:spPr bwMode="auto">
              <a:xfrm>
                <a:off x="2882" y="2142"/>
                <a:ext cx="5" cy="5"/>
              </a:xfrm>
              <a:custGeom>
                <a:avLst/>
                <a:gdLst>
                  <a:gd name="T0" fmla="*/ 5 w 5"/>
                  <a:gd name="T1" fmla="*/ 5 h 5"/>
                  <a:gd name="T2" fmla="*/ 5 w 5"/>
                  <a:gd name="T3" fmla="*/ 5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lnTo>
                      <a:pt x="5" y="5"/>
                    </a:lnTo>
                    <a:lnTo>
                      <a:pt x="0" y="0"/>
                    </a:lnTo>
                    <a:lnTo>
                      <a:pt x="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00" name="Freeform 344">
                <a:extLst>
                  <a:ext uri="{FF2B5EF4-FFF2-40B4-BE49-F238E27FC236}">
                    <a16:creationId xmlns:a16="http://schemas.microsoft.com/office/drawing/2014/main" id="{5DE99F60-D820-540B-6B8D-D4A29DD42471}"/>
                  </a:ext>
                </a:extLst>
              </p:cNvPr>
              <p:cNvSpPr>
                <a:spLocks/>
              </p:cNvSpPr>
              <p:nvPr/>
            </p:nvSpPr>
            <p:spPr bwMode="auto">
              <a:xfrm>
                <a:off x="2887" y="2147"/>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01" name="Freeform 345">
                <a:extLst>
                  <a:ext uri="{FF2B5EF4-FFF2-40B4-BE49-F238E27FC236}">
                    <a16:creationId xmlns:a16="http://schemas.microsoft.com/office/drawing/2014/main" id="{1099B555-63C9-EE0B-AF47-7ECE62F590FE}"/>
                  </a:ext>
                </a:extLst>
              </p:cNvPr>
              <p:cNvSpPr>
                <a:spLocks/>
              </p:cNvSpPr>
              <p:nvPr/>
            </p:nvSpPr>
            <p:spPr bwMode="auto">
              <a:xfrm>
                <a:off x="2877" y="2099"/>
                <a:ext cx="25" cy="48"/>
              </a:xfrm>
              <a:custGeom>
                <a:avLst/>
                <a:gdLst>
                  <a:gd name="T0" fmla="*/ 25 w 25"/>
                  <a:gd name="T1" fmla="*/ 0 h 48"/>
                  <a:gd name="T2" fmla="*/ 0 w 25"/>
                  <a:gd name="T3" fmla="*/ 43 h 48"/>
                  <a:gd name="T4" fmla="*/ 10 w 25"/>
                  <a:gd name="T5" fmla="*/ 48 h 48"/>
                  <a:gd name="T6" fmla="*/ 25 w 25"/>
                  <a:gd name="T7" fmla="*/ 0 h 48"/>
                </a:gdLst>
                <a:ahLst/>
                <a:cxnLst>
                  <a:cxn ang="0">
                    <a:pos x="T0" y="T1"/>
                  </a:cxn>
                  <a:cxn ang="0">
                    <a:pos x="T2" y="T3"/>
                  </a:cxn>
                  <a:cxn ang="0">
                    <a:pos x="T4" y="T5"/>
                  </a:cxn>
                  <a:cxn ang="0">
                    <a:pos x="T6" y="T7"/>
                  </a:cxn>
                </a:cxnLst>
                <a:rect l="0" t="0" r="r" b="b"/>
                <a:pathLst>
                  <a:path w="25" h="48">
                    <a:moveTo>
                      <a:pt x="25" y="0"/>
                    </a:moveTo>
                    <a:lnTo>
                      <a:pt x="0" y="43"/>
                    </a:lnTo>
                    <a:lnTo>
                      <a:pt x="10" y="48"/>
                    </a:lnTo>
                    <a:lnTo>
                      <a:pt x="25"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02" name="Freeform 346">
                <a:extLst>
                  <a:ext uri="{FF2B5EF4-FFF2-40B4-BE49-F238E27FC236}">
                    <a16:creationId xmlns:a16="http://schemas.microsoft.com/office/drawing/2014/main" id="{ED424B4E-7F64-F80A-3BD9-CB4957E2045B}"/>
                  </a:ext>
                </a:extLst>
              </p:cNvPr>
              <p:cNvSpPr>
                <a:spLocks/>
              </p:cNvSpPr>
              <p:nvPr/>
            </p:nvSpPr>
            <p:spPr bwMode="auto">
              <a:xfrm>
                <a:off x="2877" y="2099"/>
                <a:ext cx="25" cy="43"/>
              </a:xfrm>
              <a:custGeom>
                <a:avLst/>
                <a:gdLst>
                  <a:gd name="T0" fmla="*/ 25 w 25"/>
                  <a:gd name="T1" fmla="*/ 0 h 43"/>
                  <a:gd name="T2" fmla="*/ 15 w 25"/>
                  <a:gd name="T3" fmla="*/ 0 h 43"/>
                  <a:gd name="T4" fmla="*/ 0 w 25"/>
                  <a:gd name="T5" fmla="*/ 43 h 43"/>
                  <a:gd name="T6" fmla="*/ 25 w 25"/>
                  <a:gd name="T7" fmla="*/ 0 h 43"/>
                </a:gdLst>
                <a:ahLst/>
                <a:cxnLst>
                  <a:cxn ang="0">
                    <a:pos x="T0" y="T1"/>
                  </a:cxn>
                  <a:cxn ang="0">
                    <a:pos x="T2" y="T3"/>
                  </a:cxn>
                  <a:cxn ang="0">
                    <a:pos x="T4" y="T5"/>
                  </a:cxn>
                  <a:cxn ang="0">
                    <a:pos x="T6" y="T7"/>
                  </a:cxn>
                </a:cxnLst>
                <a:rect l="0" t="0" r="r" b="b"/>
                <a:pathLst>
                  <a:path w="25" h="43">
                    <a:moveTo>
                      <a:pt x="25" y="0"/>
                    </a:moveTo>
                    <a:lnTo>
                      <a:pt x="15" y="0"/>
                    </a:lnTo>
                    <a:lnTo>
                      <a:pt x="0" y="43"/>
                    </a:lnTo>
                    <a:lnTo>
                      <a:pt x="25"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03" name="Freeform 347">
                <a:extLst>
                  <a:ext uri="{FF2B5EF4-FFF2-40B4-BE49-F238E27FC236}">
                    <a16:creationId xmlns:a16="http://schemas.microsoft.com/office/drawing/2014/main" id="{A6B3BA0C-4175-D8B8-B1D4-334667CB8010}"/>
                  </a:ext>
                </a:extLst>
              </p:cNvPr>
              <p:cNvSpPr>
                <a:spLocks/>
              </p:cNvSpPr>
              <p:nvPr/>
            </p:nvSpPr>
            <p:spPr bwMode="auto">
              <a:xfrm>
                <a:off x="2892" y="2094"/>
                <a:ext cx="5" cy="5"/>
              </a:xfrm>
              <a:custGeom>
                <a:avLst/>
                <a:gdLst>
                  <a:gd name="T0" fmla="*/ 0 w 5"/>
                  <a:gd name="T1" fmla="*/ 5 h 5"/>
                  <a:gd name="T2" fmla="*/ 0 w 5"/>
                  <a:gd name="T3" fmla="*/ 5 h 5"/>
                  <a:gd name="T4" fmla="*/ 5 w 5"/>
                  <a:gd name="T5" fmla="*/ 0 h 5"/>
                  <a:gd name="T6" fmla="*/ 0 w 5"/>
                  <a:gd name="T7" fmla="*/ 5 h 5"/>
                </a:gdLst>
                <a:ahLst/>
                <a:cxnLst>
                  <a:cxn ang="0">
                    <a:pos x="T0" y="T1"/>
                  </a:cxn>
                  <a:cxn ang="0">
                    <a:pos x="T2" y="T3"/>
                  </a:cxn>
                  <a:cxn ang="0">
                    <a:pos x="T4" y="T5"/>
                  </a:cxn>
                  <a:cxn ang="0">
                    <a:pos x="T6" y="T7"/>
                  </a:cxn>
                </a:cxnLst>
                <a:rect l="0" t="0" r="r" b="b"/>
                <a:pathLst>
                  <a:path w="5" h="5">
                    <a:moveTo>
                      <a:pt x="0" y="5"/>
                    </a:moveTo>
                    <a:lnTo>
                      <a:pt x="0" y="5"/>
                    </a:lnTo>
                    <a:lnTo>
                      <a:pt x="5"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04" name="Freeform 348">
                <a:extLst>
                  <a:ext uri="{FF2B5EF4-FFF2-40B4-BE49-F238E27FC236}">
                    <a16:creationId xmlns:a16="http://schemas.microsoft.com/office/drawing/2014/main" id="{23B4D879-14F8-90EC-B07D-3E5474873377}"/>
                  </a:ext>
                </a:extLst>
              </p:cNvPr>
              <p:cNvSpPr>
                <a:spLocks/>
              </p:cNvSpPr>
              <p:nvPr/>
            </p:nvSpPr>
            <p:spPr bwMode="auto">
              <a:xfrm>
                <a:off x="2892" y="2099"/>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05" name="Freeform 349">
                <a:extLst>
                  <a:ext uri="{FF2B5EF4-FFF2-40B4-BE49-F238E27FC236}">
                    <a16:creationId xmlns:a16="http://schemas.microsoft.com/office/drawing/2014/main" id="{B745F1A2-674E-9E4A-EE37-A2DBA844F9A4}"/>
                  </a:ext>
                </a:extLst>
              </p:cNvPr>
              <p:cNvSpPr>
                <a:spLocks/>
              </p:cNvSpPr>
              <p:nvPr/>
            </p:nvSpPr>
            <p:spPr bwMode="auto">
              <a:xfrm>
                <a:off x="2892" y="2050"/>
                <a:ext cx="24" cy="49"/>
              </a:xfrm>
              <a:custGeom>
                <a:avLst/>
                <a:gdLst>
                  <a:gd name="T0" fmla="*/ 24 w 24"/>
                  <a:gd name="T1" fmla="*/ 0 h 49"/>
                  <a:gd name="T2" fmla="*/ 0 w 24"/>
                  <a:gd name="T3" fmla="*/ 49 h 49"/>
                  <a:gd name="T4" fmla="*/ 10 w 24"/>
                  <a:gd name="T5" fmla="*/ 49 h 49"/>
                  <a:gd name="T6" fmla="*/ 24 w 24"/>
                  <a:gd name="T7" fmla="*/ 0 h 49"/>
                </a:gdLst>
                <a:ahLst/>
                <a:cxnLst>
                  <a:cxn ang="0">
                    <a:pos x="T0" y="T1"/>
                  </a:cxn>
                  <a:cxn ang="0">
                    <a:pos x="T2" y="T3"/>
                  </a:cxn>
                  <a:cxn ang="0">
                    <a:pos x="T4" y="T5"/>
                  </a:cxn>
                  <a:cxn ang="0">
                    <a:pos x="T6" y="T7"/>
                  </a:cxn>
                </a:cxnLst>
                <a:rect l="0" t="0" r="r" b="b"/>
                <a:pathLst>
                  <a:path w="24" h="49">
                    <a:moveTo>
                      <a:pt x="24" y="0"/>
                    </a:moveTo>
                    <a:lnTo>
                      <a:pt x="0" y="49"/>
                    </a:lnTo>
                    <a:lnTo>
                      <a:pt x="10" y="49"/>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06" name="Freeform 350">
                <a:extLst>
                  <a:ext uri="{FF2B5EF4-FFF2-40B4-BE49-F238E27FC236}">
                    <a16:creationId xmlns:a16="http://schemas.microsoft.com/office/drawing/2014/main" id="{FEF62040-09B6-AEE2-83A8-21256007EB1E}"/>
                  </a:ext>
                </a:extLst>
              </p:cNvPr>
              <p:cNvSpPr>
                <a:spLocks/>
              </p:cNvSpPr>
              <p:nvPr/>
            </p:nvSpPr>
            <p:spPr bwMode="auto">
              <a:xfrm>
                <a:off x="2892" y="2050"/>
                <a:ext cx="24" cy="49"/>
              </a:xfrm>
              <a:custGeom>
                <a:avLst/>
                <a:gdLst>
                  <a:gd name="T0" fmla="*/ 24 w 24"/>
                  <a:gd name="T1" fmla="*/ 0 h 49"/>
                  <a:gd name="T2" fmla="*/ 15 w 24"/>
                  <a:gd name="T3" fmla="*/ 0 h 49"/>
                  <a:gd name="T4" fmla="*/ 0 w 24"/>
                  <a:gd name="T5" fmla="*/ 49 h 49"/>
                  <a:gd name="T6" fmla="*/ 24 w 24"/>
                  <a:gd name="T7" fmla="*/ 0 h 49"/>
                </a:gdLst>
                <a:ahLst/>
                <a:cxnLst>
                  <a:cxn ang="0">
                    <a:pos x="T0" y="T1"/>
                  </a:cxn>
                  <a:cxn ang="0">
                    <a:pos x="T2" y="T3"/>
                  </a:cxn>
                  <a:cxn ang="0">
                    <a:pos x="T4" y="T5"/>
                  </a:cxn>
                  <a:cxn ang="0">
                    <a:pos x="T6" y="T7"/>
                  </a:cxn>
                </a:cxnLst>
                <a:rect l="0" t="0" r="r" b="b"/>
                <a:pathLst>
                  <a:path w="24" h="49">
                    <a:moveTo>
                      <a:pt x="24" y="0"/>
                    </a:moveTo>
                    <a:lnTo>
                      <a:pt x="15" y="0"/>
                    </a:lnTo>
                    <a:lnTo>
                      <a:pt x="0" y="49"/>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07" name="Freeform 351">
                <a:extLst>
                  <a:ext uri="{FF2B5EF4-FFF2-40B4-BE49-F238E27FC236}">
                    <a16:creationId xmlns:a16="http://schemas.microsoft.com/office/drawing/2014/main" id="{56E489BD-85BB-5ADF-F865-E6764AA0F499}"/>
                  </a:ext>
                </a:extLst>
              </p:cNvPr>
              <p:cNvSpPr>
                <a:spLocks/>
              </p:cNvSpPr>
              <p:nvPr/>
            </p:nvSpPr>
            <p:spPr bwMode="auto">
              <a:xfrm>
                <a:off x="2907" y="2050"/>
                <a:ext cx="4" cy="1"/>
              </a:xfrm>
              <a:custGeom>
                <a:avLst/>
                <a:gdLst>
                  <a:gd name="T0" fmla="*/ 0 w 4"/>
                  <a:gd name="T1" fmla="*/ 0 w 4"/>
                  <a:gd name="T2" fmla="*/ 4 w 4"/>
                  <a:gd name="T3" fmla="*/ 0 w 4"/>
                </a:gdLst>
                <a:ahLst/>
                <a:cxnLst>
                  <a:cxn ang="0">
                    <a:pos x="T0" y="0"/>
                  </a:cxn>
                  <a:cxn ang="0">
                    <a:pos x="T1" y="0"/>
                  </a:cxn>
                  <a:cxn ang="0">
                    <a:pos x="T2" y="0"/>
                  </a:cxn>
                  <a:cxn ang="0">
                    <a:pos x="T3" y="0"/>
                  </a:cxn>
                </a:cxnLst>
                <a:rect l="0" t="0" r="r" b="b"/>
                <a:pathLst>
                  <a:path w="4">
                    <a:moveTo>
                      <a:pt x="0" y="0"/>
                    </a:moveTo>
                    <a:lnTo>
                      <a:pt x="0" y="0"/>
                    </a:lnTo>
                    <a:lnTo>
                      <a:pt x="4"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08" name="Freeform 352">
                <a:extLst>
                  <a:ext uri="{FF2B5EF4-FFF2-40B4-BE49-F238E27FC236}">
                    <a16:creationId xmlns:a16="http://schemas.microsoft.com/office/drawing/2014/main" id="{E610F6C1-71AB-7709-DCAA-DC6034732009}"/>
                  </a:ext>
                </a:extLst>
              </p:cNvPr>
              <p:cNvSpPr>
                <a:spLocks/>
              </p:cNvSpPr>
              <p:nvPr/>
            </p:nvSpPr>
            <p:spPr bwMode="auto">
              <a:xfrm>
                <a:off x="2907" y="2050"/>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09" name="Freeform 353">
                <a:extLst>
                  <a:ext uri="{FF2B5EF4-FFF2-40B4-BE49-F238E27FC236}">
                    <a16:creationId xmlns:a16="http://schemas.microsoft.com/office/drawing/2014/main" id="{32BAC3A5-C0F8-6BB2-D073-6901D3291342}"/>
                  </a:ext>
                </a:extLst>
              </p:cNvPr>
              <p:cNvSpPr>
                <a:spLocks/>
              </p:cNvSpPr>
              <p:nvPr/>
            </p:nvSpPr>
            <p:spPr bwMode="auto">
              <a:xfrm>
                <a:off x="2907" y="2007"/>
                <a:ext cx="19" cy="43"/>
              </a:xfrm>
              <a:custGeom>
                <a:avLst/>
                <a:gdLst>
                  <a:gd name="T0" fmla="*/ 19 w 19"/>
                  <a:gd name="T1" fmla="*/ 0 h 43"/>
                  <a:gd name="T2" fmla="*/ 0 w 19"/>
                  <a:gd name="T3" fmla="*/ 43 h 43"/>
                  <a:gd name="T4" fmla="*/ 9 w 19"/>
                  <a:gd name="T5" fmla="*/ 43 h 43"/>
                  <a:gd name="T6" fmla="*/ 19 w 19"/>
                  <a:gd name="T7" fmla="*/ 0 h 43"/>
                </a:gdLst>
                <a:ahLst/>
                <a:cxnLst>
                  <a:cxn ang="0">
                    <a:pos x="T0" y="T1"/>
                  </a:cxn>
                  <a:cxn ang="0">
                    <a:pos x="T2" y="T3"/>
                  </a:cxn>
                  <a:cxn ang="0">
                    <a:pos x="T4" y="T5"/>
                  </a:cxn>
                  <a:cxn ang="0">
                    <a:pos x="T6" y="T7"/>
                  </a:cxn>
                </a:cxnLst>
                <a:rect l="0" t="0" r="r" b="b"/>
                <a:pathLst>
                  <a:path w="19" h="43">
                    <a:moveTo>
                      <a:pt x="19" y="0"/>
                    </a:moveTo>
                    <a:lnTo>
                      <a:pt x="0" y="43"/>
                    </a:lnTo>
                    <a:lnTo>
                      <a:pt x="9" y="43"/>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10" name="Freeform 354">
                <a:extLst>
                  <a:ext uri="{FF2B5EF4-FFF2-40B4-BE49-F238E27FC236}">
                    <a16:creationId xmlns:a16="http://schemas.microsoft.com/office/drawing/2014/main" id="{2124FB2D-D233-0E9E-9174-E08D2C57E878}"/>
                  </a:ext>
                </a:extLst>
              </p:cNvPr>
              <p:cNvSpPr>
                <a:spLocks/>
              </p:cNvSpPr>
              <p:nvPr/>
            </p:nvSpPr>
            <p:spPr bwMode="auto">
              <a:xfrm>
                <a:off x="2907" y="2002"/>
                <a:ext cx="19" cy="48"/>
              </a:xfrm>
              <a:custGeom>
                <a:avLst/>
                <a:gdLst>
                  <a:gd name="T0" fmla="*/ 19 w 19"/>
                  <a:gd name="T1" fmla="*/ 5 h 48"/>
                  <a:gd name="T2" fmla="*/ 9 w 19"/>
                  <a:gd name="T3" fmla="*/ 0 h 48"/>
                  <a:gd name="T4" fmla="*/ 0 w 19"/>
                  <a:gd name="T5" fmla="*/ 48 h 48"/>
                  <a:gd name="T6" fmla="*/ 19 w 19"/>
                  <a:gd name="T7" fmla="*/ 5 h 48"/>
                </a:gdLst>
                <a:ahLst/>
                <a:cxnLst>
                  <a:cxn ang="0">
                    <a:pos x="T0" y="T1"/>
                  </a:cxn>
                  <a:cxn ang="0">
                    <a:pos x="T2" y="T3"/>
                  </a:cxn>
                  <a:cxn ang="0">
                    <a:pos x="T4" y="T5"/>
                  </a:cxn>
                  <a:cxn ang="0">
                    <a:pos x="T6" y="T7"/>
                  </a:cxn>
                </a:cxnLst>
                <a:rect l="0" t="0" r="r" b="b"/>
                <a:pathLst>
                  <a:path w="19" h="48">
                    <a:moveTo>
                      <a:pt x="19" y="5"/>
                    </a:moveTo>
                    <a:lnTo>
                      <a:pt x="9" y="0"/>
                    </a:lnTo>
                    <a:lnTo>
                      <a:pt x="0" y="48"/>
                    </a:lnTo>
                    <a:lnTo>
                      <a:pt x="19"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11" name="Freeform 355">
                <a:extLst>
                  <a:ext uri="{FF2B5EF4-FFF2-40B4-BE49-F238E27FC236}">
                    <a16:creationId xmlns:a16="http://schemas.microsoft.com/office/drawing/2014/main" id="{579A940A-526A-3CCF-642B-F1B3A2939DD7}"/>
                  </a:ext>
                </a:extLst>
              </p:cNvPr>
              <p:cNvSpPr>
                <a:spLocks/>
              </p:cNvSpPr>
              <p:nvPr/>
            </p:nvSpPr>
            <p:spPr bwMode="auto">
              <a:xfrm>
                <a:off x="2916" y="2002"/>
                <a:ext cx="10" cy="1"/>
              </a:xfrm>
              <a:custGeom>
                <a:avLst/>
                <a:gdLst>
                  <a:gd name="T0" fmla="*/ 0 w 10"/>
                  <a:gd name="T1" fmla="*/ 0 w 10"/>
                  <a:gd name="T2" fmla="*/ 10 w 10"/>
                  <a:gd name="T3" fmla="*/ 0 w 10"/>
                </a:gdLst>
                <a:ahLst/>
                <a:cxnLst>
                  <a:cxn ang="0">
                    <a:pos x="T0" y="0"/>
                  </a:cxn>
                  <a:cxn ang="0">
                    <a:pos x="T1" y="0"/>
                  </a:cxn>
                  <a:cxn ang="0">
                    <a:pos x="T2" y="0"/>
                  </a:cxn>
                  <a:cxn ang="0">
                    <a:pos x="T3" y="0"/>
                  </a:cxn>
                </a:cxnLst>
                <a:rect l="0" t="0" r="r" b="b"/>
                <a:pathLst>
                  <a:path w="10">
                    <a:moveTo>
                      <a:pt x="0" y="0"/>
                    </a:moveTo>
                    <a:lnTo>
                      <a:pt x="0" y="0"/>
                    </a:lnTo>
                    <a:lnTo>
                      <a:pt x="1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12" name="Freeform 356">
                <a:extLst>
                  <a:ext uri="{FF2B5EF4-FFF2-40B4-BE49-F238E27FC236}">
                    <a16:creationId xmlns:a16="http://schemas.microsoft.com/office/drawing/2014/main" id="{C85F528E-D1E3-17EC-8FFE-23DF1E633929}"/>
                  </a:ext>
                </a:extLst>
              </p:cNvPr>
              <p:cNvSpPr>
                <a:spLocks/>
              </p:cNvSpPr>
              <p:nvPr/>
            </p:nvSpPr>
            <p:spPr bwMode="auto">
              <a:xfrm>
                <a:off x="2916" y="2002"/>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13" name="Freeform 357">
                <a:extLst>
                  <a:ext uri="{FF2B5EF4-FFF2-40B4-BE49-F238E27FC236}">
                    <a16:creationId xmlns:a16="http://schemas.microsoft.com/office/drawing/2014/main" id="{ED916DAC-D5DC-DE81-4C8D-4587AB7D7614}"/>
                  </a:ext>
                </a:extLst>
              </p:cNvPr>
              <p:cNvSpPr>
                <a:spLocks/>
              </p:cNvSpPr>
              <p:nvPr/>
            </p:nvSpPr>
            <p:spPr bwMode="auto">
              <a:xfrm>
                <a:off x="2916" y="1958"/>
                <a:ext cx="24" cy="49"/>
              </a:xfrm>
              <a:custGeom>
                <a:avLst/>
                <a:gdLst>
                  <a:gd name="T0" fmla="*/ 24 w 24"/>
                  <a:gd name="T1" fmla="*/ 0 h 49"/>
                  <a:gd name="T2" fmla="*/ 0 w 24"/>
                  <a:gd name="T3" fmla="*/ 44 h 49"/>
                  <a:gd name="T4" fmla="*/ 10 w 24"/>
                  <a:gd name="T5" fmla="*/ 49 h 49"/>
                  <a:gd name="T6" fmla="*/ 24 w 24"/>
                  <a:gd name="T7" fmla="*/ 0 h 49"/>
                </a:gdLst>
                <a:ahLst/>
                <a:cxnLst>
                  <a:cxn ang="0">
                    <a:pos x="T0" y="T1"/>
                  </a:cxn>
                  <a:cxn ang="0">
                    <a:pos x="T2" y="T3"/>
                  </a:cxn>
                  <a:cxn ang="0">
                    <a:pos x="T4" y="T5"/>
                  </a:cxn>
                  <a:cxn ang="0">
                    <a:pos x="T6" y="T7"/>
                  </a:cxn>
                </a:cxnLst>
                <a:rect l="0" t="0" r="r" b="b"/>
                <a:pathLst>
                  <a:path w="24" h="49">
                    <a:moveTo>
                      <a:pt x="24" y="0"/>
                    </a:moveTo>
                    <a:lnTo>
                      <a:pt x="0" y="44"/>
                    </a:lnTo>
                    <a:lnTo>
                      <a:pt x="10" y="49"/>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14" name="Freeform 358">
                <a:extLst>
                  <a:ext uri="{FF2B5EF4-FFF2-40B4-BE49-F238E27FC236}">
                    <a16:creationId xmlns:a16="http://schemas.microsoft.com/office/drawing/2014/main" id="{E7FBB908-D483-ABFC-1503-44F037E33B3F}"/>
                  </a:ext>
                </a:extLst>
              </p:cNvPr>
              <p:cNvSpPr>
                <a:spLocks/>
              </p:cNvSpPr>
              <p:nvPr/>
            </p:nvSpPr>
            <p:spPr bwMode="auto">
              <a:xfrm>
                <a:off x="2916" y="1958"/>
                <a:ext cx="24" cy="44"/>
              </a:xfrm>
              <a:custGeom>
                <a:avLst/>
                <a:gdLst>
                  <a:gd name="T0" fmla="*/ 24 w 24"/>
                  <a:gd name="T1" fmla="*/ 0 h 44"/>
                  <a:gd name="T2" fmla="*/ 15 w 24"/>
                  <a:gd name="T3" fmla="*/ 0 h 44"/>
                  <a:gd name="T4" fmla="*/ 0 w 24"/>
                  <a:gd name="T5" fmla="*/ 44 h 44"/>
                  <a:gd name="T6" fmla="*/ 24 w 24"/>
                  <a:gd name="T7" fmla="*/ 0 h 44"/>
                </a:gdLst>
                <a:ahLst/>
                <a:cxnLst>
                  <a:cxn ang="0">
                    <a:pos x="T0" y="T1"/>
                  </a:cxn>
                  <a:cxn ang="0">
                    <a:pos x="T2" y="T3"/>
                  </a:cxn>
                  <a:cxn ang="0">
                    <a:pos x="T4" y="T5"/>
                  </a:cxn>
                  <a:cxn ang="0">
                    <a:pos x="T6" y="T7"/>
                  </a:cxn>
                </a:cxnLst>
                <a:rect l="0" t="0" r="r" b="b"/>
                <a:pathLst>
                  <a:path w="24" h="44">
                    <a:moveTo>
                      <a:pt x="24" y="0"/>
                    </a:moveTo>
                    <a:lnTo>
                      <a:pt x="15" y="0"/>
                    </a:lnTo>
                    <a:lnTo>
                      <a:pt x="0" y="44"/>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15" name="Freeform 359">
                <a:extLst>
                  <a:ext uri="{FF2B5EF4-FFF2-40B4-BE49-F238E27FC236}">
                    <a16:creationId xmlns:a16="http://schemas.microsoft.com/office/drawing/2014/main" id="{183F13F1-E76F-092A-986B-48984646B1D4}"/>
                  </a:ext>
                </a:extLst>
              </p:cNvPr>
              <p:cNvSpPr>
                <a:spLocks/>
              </p:cNvSpPr>
              <p:nvPr/>
            </p:nvSpPr>
            <p:spPr bwMode="auto">
              <a:xfrm>
                <a:off x="2931" y="1954"/>
                <a:ext cx="5" cy="4"/>
              </a:xfrm>
              <a:custGeom>
                <a:avLst/>
                <a:gdLst>
                  <a:gd name="T0" fmla="*/ 0 w 5"/>
                  <a:gd name="T1" fmla="*/ 4 h 4"/>
                  <a:gd name="T2" fmla="*/ 0 w 5"/>
                  <a:gd name="T3" fmla="*/ 4 h 4"/>
                  <a:gd name="T4" fmla="*/ 5 w 5"/>
                  <a:gd name="T5" fmla="*/ 0 h 4"/>
                  <a:gd name="T6" fmla="*/ 0 w 5"/>
                  <a:gd name="T7" fmla="*/ 4 h 4"/>
                </a:gdLst>
                <a:ahLst/>
                <a:cxnLst>
                  <a:cxn ang="0">
                    <a:pos x="T0" y="T1"/>
                  </a:cxn>
                  <a:cxn ang="0">
                    <a:pos x="T2" y="T3"/>
                  </a:cxn>
                  <a:cxn ang="0">
                    <a:pos x="T4" y="T5"/>
                  </a:cxn>
                  <a:cxn ang="0">
                    <a:pos x="T6" y="T7"/>
                  </a:cxn>
                </a:cxnLst>
                <a:rect l="0" t="0" r="r" b="b"/>
                <a:pathLst>
                  <a:path w="5" h="4">
                    <a:moveTo>
                      <a:pt x="0" y="4"/>
                    </a:moveTo>
                    <a:lnTo>
                      <a:pt x="0" y="4"/>
                    </a:lnTo>
                    <a:lnTo>
                      <a:pt x="5" y="0"/>
                    </a:lnTo>
                    <a:lnTo>
                      <a:pt x="0" y="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16" name="Freeform 360">
                <a:extLst>
                  <a:ext uri="{FF2B5EF4-FFF2-40B4-BE49-F238E27FC236}">
                    <a16:creationId xmlns:a16="http://schemas.microsoft.com/office/drawing/2014/main" id="{699B7CA5-2C0C-FBF6-2093-850A4593E3B7}"/>
                  </a:ext>
                </a:extLst>
              </p:cNvPr>
              <p:cNvSpPr>
                <a:spLocks/>
              </p:cNvSpPr>
              <p:nvPr/>
            </p:nvSpPr>
            <p:spPr bwMode="auto">
              <a:xfrm>
                <a:off x="2931" y="1958"/>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17" name="Freeform 361">
                <a:extLst>
                  <a:ext uri="{FF2B5EF4-FFF2-40B4-BE49-F238E27FC236}">
                    <a16:creationId xmlns:a16="http://schemas.microsoft.com/office/drawing/2014/main" id="{BF0CC0DA-516F-B5E6-2005-825CDACB8E99}"/>
                  </a:ext>
                </a:extLst>
              </p:cNvPr>
              <p:cNvSpPr>
                <a:spLocks/>
              </p:cNvSpPr>
              <p:nvPr/>
            </p:nvSpPr>
            <p:spPr bwMode="auto">
              <a:xfrm>
                <a:off x="2931" y="1915"/>
                <a:ext cx="24" cy="43"/>
              </a:xfrm>
              <a:custGeom>
                <a:avLst/>
                <a:gdLst>
                  <a:gd name="T0" fmla="*/ 24 w 24"/>
                  <a:gd name="T1" fmla="*/ 0 h 43"/>
                  <a:gd name="T2" fmla="*/ 0 w 24"/>
                  <a:gd name="T3" fmla="*/ 43 h 43"/>
                  <a:gd name="T4" fmla="*/ 9 w 24"/>
                  <a:gd name="T5" fmla="*/ 43 h 43"/>
                  <a:gd name="T6" fmla="*/ 24 w 24"/>
                  <a:gd name="T7" fmla="*/ 0 h 43"/>
                </a:gdLst>
                <a:ahLst/>
                <a:cxnLst>
                  <a:cxn ang="0">
                    <a:pos x="T0" y="T1"/>
                  </a:cxn>
                  <a:cxn ang="0">
                    <a:pos x="T2" y="T3"/>
                  </a:cxn>
                  <a:cxn ang="0">
                    <a:pos x="T4" y="T5"/>
                  </a:cxn>
                  <a:cxn ang="0">
                    <a:pos x="T6" y="T7"/>
                  </a:cxn>
                </a:cxnLst>
                <a:rect l="0" t="0" r="r" b="b"/>
                <a:pathLst>
                  <a:path w="24" h="43">
                    <a:moveTo>
                      <a:pt x="24" y="0"/>
                    </a:moveTo>
                    <a:lnTo>
                      <a:pt x="0" y="43"/>
                    </a:lnTo>
                    <a:lnTo>
                      <a:pt x="9" y="43"/>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18" name="Freeform 362">
                <a:extLst>
                  <a:ext uri="{FF2B5EF4-FFF2-40B4-BE49-F238E27FC236}">
                    <a16:creationId xmlns:a16="http://schemas.microsoft.com/office/drawing/2014/main" id="{1F23E559-D0FA-F10A-C6C8-C97FA0F41356}"/>
                  </a:ext>
                </a:extLst>
              </p:cNvPr>
              <p:cNvSpPr>
                <a:spLocks/>
              </p:cNvSpPr>
              <p:nvPr/>
            </p:nvSpPr>
            <p:spPr bwMode="auto">
              <a:xfrm>
                <a:off x="2931" y="1910"/>
                <a:ext cx="24" cy="48"/>
              </a:xfrm>
              <a:custGeom>
                <a:avLst/>
                <a:gdLst>
                  <a:gd name="T0" fmla="*/ 24 w 24"/>
                  <a:gd name="T1" fmla="*/ 5 h 48"/>
                  <a:gd name="T2" fmla="*/ 14 w 24"/>
                  <a:gd name="T3" fmla="*/ 0 h 48"/>
                  <a:gd name="T4" fmla="*/ 0 w 24"/>
                  <a:gd name="T5" fmla="*/ 48 h 48"/>
                  <a:gd name="T6" fmla="*/ 24 w 24"/>
                  <a:gd name="T7" fmla="*/ 5 h 48"/>
                </a:gdLst>
                <a:ahLst/>
                <a:cxnLst>
                  <a:cxn ang="0">
                    <a:pos x="T0" y="T1"/>
                  </a:cxn>
                  <a:cxn ang="0">
                    <a:pos x="T2" y="T3"/>
                  </a:cxn>
                  <a:cxn ang="0">
                    <a:pos x="T4" y="T5"/>
                  </a:cxn>
                  <a:cxn ang="0">
                    <a:pos x="T6" y="T7"/>
                  </a:cxn>
                </a:cxnLst>
                <a:rect l="0" t="0" r="r" b="b"/>
                <a:pathLst>
                  <a:path w="24" h="48">
                    <a:moveTo>
                      <a:pt x="24" y="5"/>
                    </a:moveTo>
                    <a:lnTo>
                      <a:pt x="14" y="0"/>
                    </a:lnTo>
                    <a:lnTo>
                      <a:pt x="0" y="48"/>
                    </a:lnTo>
                    <a:lnTo>
                      <a:pt x="24"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19" name="Freeform 363">
                <a:extLst>
                  <a:ext uri="{FF2B5EF4-FFF2-40B4-BE49-F238E27FC236}">
                    <a16:creationId xmlns:a16="http://schemas.microsoft.com/office/drawing/2014/main" id="{59A1CAD9-1D5F-9DDA-875C-4521EC424A78}"/>
                  </a:ext>
                </a:extLst>
              </p:cNvPr>
              <p:cNvSpPr>
                <a:spLocks/>
              </p:cNvSpPr>
              <p:nvPr/>
            </p:nvSpPr>
            <p:spPr bwMode="auto">
              <a:xfrm>
                <a:off x="2945" y="1910"/>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20" name="Freeform 364">
                <a:extLst>
                  <a:ext uri="{FF2B5EF4-FFF2-40B4-BE49-F238E27FC236}">
                    <a16:creationId xmlns:a16="http://schemas.microsoft.com/office/drawing/2014/main" id="{528D0820-026F-7B70-74CE-FCB85249A1CA}"/>
                  </a:ext>
                </a:extLst>
              </p:cNvPr>
              <p:cNvSpPr>
                <a:spLocks/>
              </p:cNvSpPr>
              <p:nvPr/>
            </p:nvSpPr>
            <p:spPr bwMode="auto">
              <a:xfrm>
                <a:off x="2945" y="1910"/>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21" name="Freeform 365">
                <a:extLst>
                  <a:ext uri="{FF2B5EF4-FFF2-40B4-BE49-F238E27FC236}">
                    <a16:creationId xmlns:a16="http://schemas.microsoft.com/office/drawing/2014/main" id="{F6652CC2-2CCB-7EB2-4738-12D7C2876B7D}"/>
                  </a:ext>
                </a:extLst>
              </p:cNvPr>
              <p:cNvSpPr>
                <a:spLocks/>
              </p:cNvSpPr>
              <p:nvPr/>
            </p:nvSpPr>
            <p:spPr bwMode="auto">
              <a:xfrm>
                <a:off x="2945" y="1871"/>
                <a:ext cx="20" cy="44"/>
              </a:xfrm>
              <a:custGeom>
                <a:avLst/>
                <a:gdLst>
                  <a:gd name="T0" fmla="*/ 20 w 20"/>
                  <a:gd name="T1" fmla="*/ 0 h 44"/>
                  <a:gd name="T2" fmla="*/ 0 w 20"/>
                  <a:gd name="T3" fmla="*/ 39 h 44"/>
                  <a:gd name="T4" fmla="*/ 10 w 20"/>
                  <a:gd name="T5" fmla="*/ 44 h 44"/>
                  <a:gd name="T6" fmla="*/ 20 w 20"/>
                  <a:gd name="T7" fmla="*/ 0 h 44"/>
                </a:gdLst>
                <a:ahLst/>
                <a:cxnLst>
                  <a:cxn ang="0">
                    <a:pos x="T0" y="T1"/>
                  </a:cxn>
                  <a:cxn ang="0">
                    <a:pos x="T2" y="T3"/>
                  </a:cxn>
                  <a:cxn ang="0">
                    <a:pos x="T4" y="T5"/>
                  </a:cxn>
                  <a:cxn ang="0">
                    <a:pos x="T6" y="T7"/>
                  </a:cxn>
                </a:cxnLst>
                <a:rect l="0" t="0" r="r" b="b"/>
                <a:pathLst>
                  <a:path w="20" h="44">
                    <a:moveTo>
                      <a:pt x="20" y="0"/>
                    </a:moveTo>
                    <a:lnTo>
                      <a:pt x="0" y="39"/>
                    </a:lnTo>
                    <a:lnTo>
                      <a:pt x="10" y="44"/>
                    </a:lnTo>
                    <a:lnTo>
                      <a:pt x="2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22" name="Freeform 366">
                <a:extLst>
                  <a:ext uri="{FF2B5EF4-FFF2-40B4-BE49-F238E27FC236}">
                    <a16:creationId xmlns:a16="http://schemas.microsoft.com/office/drawing/2014/main" id="{C75677C7-51CA-0A7F-A5F9-3B92347465D4}"/>
                  </a:ext>
                </a:extLst>
              </p:cNvPr>
              <p:cNvSpPr>
                <a:spLocks/>
              </p:cNvSpPr>
              <p:nvPr/>
            </p:nvSpPr>
            <p:spPr bwMode="auto">
              <a:xfrm>
                <a:off x="2945" y="1871"/>
                <a:ext cx="20" cy="39"/>
              </a:xfrm>
              <a:custGeom>
                <a:avLst/>
                <a:gdLst>
                  <a:gd name="T0" fmla="*/ 20 w 20"/>
                  <a:gd name="T1" fmla="*/ 0 h 39"/>
                  <a:gd name="T2" fmla="*/ 10 w 20"/>
                  <a:gd name="T3" fmla="*/ 0 h 39"/>
                  <a:gd name="T4" fmla="*/ 0 w 20"/>
                  <a:gd name="T5" fmla="*/ 39 h 39"/>
                  <a:gd name="T6" fmla="*/ 20 w 20"/>
                  <a:gd name="T7" fmla="*/ 0 h 39"/>
                </a:gdLst>
                <a:ahLst/>
                <a:cxnLst>
                  <a:cxn ang="0">
                    <a:pos x="T0" y="T1"/>
                  </a:cxn>
                  <a:cxn ang="0">
                    <a:pos x="T2" y="T3"/>
                  </a:cxn>
                  <a:cxn ang="0">
                    <a:pos x="T4" y="T5"/>
                  </a:cxn>
                  <a:cxn ang="0">
                    <a:pos x="T6" y="T7"/>
                  </a:cxn>
                </a:cxnLst>
                <a:rect l="0" t="0" r="r" b="b"/>
                <a:pathLst>
                  <a:path w="20" h="39">
                    <a:moveTo>
                      <a:pt x="20" y="0"/>
                    </a:moveTo>
                    <a:lnTo>
                      <a:pt x="10" y="0"/>
                    </a:lnTo>
                    <a:lnTo>
                      <a:pt x="0" y="39"/>
                    </a:lnTo>
                    <a:lnTo>
                      <a:pt x="2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23" name="Freeform 367">
                <a:extLst>
                  <a:ext uri="{FF2B5EF4-FFF2-40B4-BE49-F238E27FC236}">
                    <a16:creationId xmlns:a16="http://schemas.microsoft.com/office/drawing/2014/main" id="{7AFD45CA-F655-20C9-544A-8D92EE0E4D07}"/>
                  </a:ext>
                </a:extLst>
              </p:cNvPr>
              <p:cNvSpPr>
                <a:spLocks/>
              </p:cNvSpPr>
              <p:nvPr/>
            </p:nvSpPr>
            <p:spPr bwMode="auto">
              <a:xfrm>
                <a:off x="2955" y="1867"/>
                <a:ext cx="10" cy="4"/>
              </a:xfrm>
              <a:custGeom>
                <a:avLst/>
                <a:gdLst>
                  <a:gd name="T0" fmla="*/ 0 w 10"/>
                  <a:gd name="T1" fmla="*/ 4 h 4"/>
                  <a:gd name="T2" fmla="*/ 0 w 10"/>
                  <a:gd name="T3" fmla="*/ 4 h 4"/>
                  <a:gd name="T4" fmla="*/ 10 w 10"/>
                  <a:gd name="T5" fmla="*/ 0 h 4"/>
                  <a:gd name="T6" fmla="*/ 0 w 10"/>
                  <a:gd name="T7" fmla="*/ 4 h 4"/>
                </a:gdLst>
                <a:ahLst/>
                <a:cxnLst>
                  <a:cxn ang="0">
                    <a:pos x="T0" y="T1"/>
                  </a:cxn>
                  <a:cxn ang="0">
                    <a:pos x="T2" y="T3"/>
                  </a:cxn>
                  <a:cxn ang="0">
                    <a:pos x="T4" y="T5"/>
                  </a:cxn>
                  <a:cxn ang="0">
                    <a:pos x="T6" y="T7"/>
                  </a:cxn>
                </a:cxnLst>
                <a:rect l="0" t="0" r="r" b="b"/>
                <a:pathLst>
                  <a:path w="10" h="4">
                    <a:moveTo>
                      <a:pt x="0" y="4"/>
                    </a:moveTo>
                    <a:lnTo>
                      <a:pt x="0" y="4"/>
                    </a:lnTo>
                    <a:lnTo>
                      <a:pt x="10" y="0"/>
                    </a:lnTo>
                    <a:lnTo>
                      <a:pt x="0" y="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24" name="Freeform 368">
                <a:extLst>
                  <a:ext uri="{FF2B5EF4-FFF2-40B4-BE49-F238E27FC236}">
                    <a16:creationId xmlns:a16="http://schemas.microsoft.com/office/drawing/2014/main" id="{C6F6FCF3-8B55-288D-72AA-F2582A547A80}"/>
                  </a:ext>
                </a:extLst>
              </p:cNvPr>
              <p:cNvSpPr>
                <a:spLocks/>
              </p:cNvSpPr>
              <p:nvPr/>
            </p:nvSpPr>
            <p:spPr bwMode="auto">
              <a:xfrm>
                <a:off x="2955" y="1867"/>
                <a:ext cx="10" cy="4"/>
              </a:xfrm>
              <a:custGeom>
                <a:avLst/>
                <a:gdLst>
                  <a:gd name="T0" fmla="*/ 0 w 10"/>
                  <a:gd name="T1" fmla="*/ 4 h 4"/>
                  <a:gd name="T2" fmla="*/ 0 w 10"/>
                  <a:gd name="T3" fmla="*/ 4 h 4"/>
                  <a:gd name="T4" fmla="*/ 10 w 10"/>
                  <a:gd name="T5" fmla="*/ 0 h 4"/>
                  <a:gd name="T6" fmla="*/ 0 w 10"/>
                  <a:gd name="T7" fmla="*/ 4 h 4"/>
                </a:gdLst>
                <a:ahLst/>
                <a:cxnLst>
                  <a:cxn ang="0">
                    <a:pos x="T0" y="T1"/>
                  </a:cxn>
                  <a:cxn ang="0">
                    <a:pos x="T2" y="T3"/>
                  </a:cxn>
                  <a:cxn ang="0">
                    <a:pos x="T4" y="T5"/>
                  </a:cxn>
                  <a:cxn ang="0">
                    <a:pos x="T6" y="T7"/>
                  </a:cxn>
                </a:cxnLst>
                <a:rect l="0" t="0" r="r" b="b"/>
                <a:pathLst>
                  <a:path w="10" h="4">
                    <a:moveTo>
                      <a:pt x="0" y="4"/>
                    </a:moveTo>
                    <a:lnTo>
                      <a:pt x="0" y="4"/>
                    </a:lnTo>
                    <a:lnTo>
                      <a:pt x="10" y="0"/>
                    </a:lnTo>
                    <a:lnTo>
                      <a:pt x="0" y="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25" name="Freeform 369">
                <a:extLst>
                  <a:ext uri="{FF2B5EF4-FFF2-40B4-BE49-F238E27FC236}">
                    <a16:creationId xmlns:a16="http://schemas.microsoft.com/office/drawing/2014/main" id="{D5DDFF55-D4D1-1D50-97CA-D07F2A1E0769}"/>
                  </a:ext>
                </a:extLst>
              </p:cNvPr>
              <p:cNvSpPr>
                <a:spLocks/>
              </p:cNvSpPr>
              <p:nvPr/>
            </p:nvSpPr>
            <p:spPr bwMode="auto">
              <a:xfrm>
                <a:off x="2955" y="1833"/>
                <a:ext cx="24" cy="38"/>
              </a:xfrm>
              <a:custGeom>
                <a:avLst/>
                <a:gdLst>
                  <a:gd name="T0" fmla="*/ 24 w 24"/>
                  <a:gd name="T1" fmla="*/ 0 h 38"/>
                  <a:gd name="T2" fmla="*/ 0 w 24"/>
                  <a:gd name="T3" fmla="*/ 38 h 38"/>
                  <a:gd name="T4" fmla="*/ 10 w 24"/>
                  <a:gd name="T5" fmla="*/ 38 h 38"/>
                  <a:gd name="T6" fmla="*/ 24 w 24"/>
                  <a:gd name="T7" fmla="*/ 0 h 38"/>
                </a:gdLst>
                <a:ahLst/>
                <a:cxnLst>
                  <a:cxn ang="0">
                    <a:pos x="T0" y="T1"/>
                  </a:cxn>
                  <a:cxn ang="0">
                    <a:pos x="T2" y="T3"/>
                  </a:cxn>
                  <a:cxn ang="0">
                    <a:pos x="T4" y="T5"/>
                  </a:cxn>
                  <a:cxn ang="0">
                    <a:pos x="T6" y="T7"/>
                  </a:cxn>
                </a:cxnLst>
                <a:rect l="0" t="0" r="r" b="b"/>
                <a:pathLst>
                  <a:path w="24" h="38">
                    <a:moveTo>
                      <a:pt x="24" y="0"/>
                    </a:moveTo>
                    <a:lnTo>
                      <a:pt x="0" y="38"/>
                    </a:lnTo>
                    <a:lnTo>
                      <a:pt x="10" y="38"/>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26" name="Freeform 370">
                <a:extLst>
                  <a:ext uri="{FF2B5EF4-FFF2-40B4-BE49-F238E27FC236}">
                    <a16:creationId xmlns:a16="http://schemas.microsoft.com/office/drawing/2014/main" id="{8208549E-DDDF-8A1C-2346-B4AEA7085F11}"/>
                  </a:ext>
                </a:extLst>
              </p:cNvPr>
              <p:cNvSpPr>
                <a:spLocks/>
              </p:cNvSpPr>
              <p:nvPr/>
            </p:nvSpPr>
            <p:spPr bwMode="auto">
              <a:xfrm>
                <a:off x="2955" y="1828"/>
                <a:ext cx="24" cy="43"/>
              </a:xfrm>
              <a:custGeom>
                <a:avLst/>
                <a:gdLst>
                  <a:gd name="T0" fmla="*/ 24 w 24"/>
                  <a:gd name="T1" fmla="*/ 5 h 43"/>
                  <a:gd name="T2" fmla="*/ 14 w 24"/>
                  <a:gd name="T3" fmla="*/ 0 h 43"/>
                  <a:gd name="T4" fmla="*/ 0 w 24"/>
                  <a:gd name="T5" fmla="*/ 43 h 43"/>
                  <a:gd name="T6" fmla="*/ 24 w 24"/>
                  <a:gd name="T7" fmla="*/ 5 h 43"/>
                </a:gdLst>
                <a:ahLst/>
                <a:cxnLst>
                  <a:cxn ang="0">
                    <a:pos x="T0" y="T1"/>
                  </a:cxn>
                  <a:cxn ang="0">
                    <a:pos x="T2" y="T3"/>
                  </a:cxn>
                  <a:cxn ang="0">
                    <a:pos x="T4" y="T5"/>
                  </a:cxn>
                  <a:cxn ang="0">
                    <a:pos x="T6" y="T7"/>
                  </a:cxn>
                </a:cxnLst>
                <a:rect l="0" t="0" r="r" b="b"/>
                <a:pathLst>
                  <a:path w="24" h="43">
                    <a:moveTo>
                      <a:pt x="24" y="5"/>
                    </a:moveTo>
                    <a:lnTo>
                      <a:pt x="14" y="0"/>
                    </a:lnTo>
                    <a:lnTo>
                      <a:pt x="0" y="43"/>
                    </a:lnTo>
                    <a:lnTo>
                      <a:pt x="24"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27" name="Freeform 371">
                <a:extLst>
                  <a:ext uri="{FF2B5EF4-FFF2-40B4-BE49-F238E27FC236}">
                    <a16:creationId xmlns:a16="http://schemas.microsoft.com/office/drawing/2014/main" id="{07208A9C-EC28-3A9E-278C-812873690B88}"/>
                  </a:ext>
                </a:extLst>
              </p:cNvPr>
              <p:cNvSpPr>
                <a:spLocks/>
              </p:cNvSpPr>
              <p:nvPr/>
            </p:nvSpPr>
            <p:spPr bwMode="auto">
              <a:xfrm>
                <a:off x="2969" y="1828"/>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28" name="Freeform 372">
                <a:extLst>
                  <a:ext uri="{FF2B5EF4-FFF2-40B4-BE49-F238E27FC236}">
                    <a16:creationId xmlns:a16="http://schemas.microsoft.com/office/drawing/2014/main" id="{7E773063-27D6-D726-0025-6144F6A4F91B}"/>
                  </a:ext>
                </a:extLst>
              </p:cNvPr>
              <p:cNvSpPr>
                <a:spLocks/>
              </p:cNvSpPr>
              <p:nvPr/>
            </p:nvSpPr>
            <p:spPr bwMode="auto">
              <a:xfrm>
                <a:off x="2969" y="1828"/>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29" name="Freeform 373">
                <a:extLst>
                  <a:ext uri="{FF2B5EF4-FFF2-40B4-BE49-F238E27FC236}">
                    <a16:creationId xmlns:a16="http://schemas.microsoft.com/office/drawing/2014/main" id="{015985CB-3B15-AAA4-2674-0663943220A5}"/>
                  </a:ext>
                </a:extLst>
              </p:cNvPr>
              <p:cNvSpPr>
                <a:spLocks/>
              </p:cNvSpPr>
              <p:nvPr/>
            </p:nvSpPr>
            <p:spPr bwMode="auto">
              <a:xfrm>
                <a:off x="2969" y="1794"/>
                <a:ext cx="25" cy="39"/>
              </a:xfrm>
              <a:custGeom>
                <a:avLst/>
                <a:gdLst>
                  <a:gd name="T0" fmla="*/ 25 w 25"/>
                  <a:gd name="T1" fmla="*/ 0 h 39"/>
                  <a:gd name="T2" fmla="*/ 0 w 25"/>
                  <a:gd name="T3" fmla="*/ 34 h 39"/>
                  <a:gd name="T4" fmla="*/ 10 w 25"/>
                  <a:gd name="T5" fmla="*/ 39 h 39"/>
                  <a:gd name="T6" fmla="*/ 25 w 25"/>
                  <a:gd name="T7" fmla="*/ 0 h 39"/>
                </a:gdLst>
                <a:ahLst/>
                <a:cxnLst>
                  <a:cxn ang="0">
                    <a:pos x="T0" y="T1"/>
                  </a:cxn>
                  <a:cxn ang="0">
                    <a:pos x="T2" y="T3"/>
                  </a:cxn>
                  <a:cxn ang="0">
                    <a:pos x="T4" y="T5"/>
                  </a:cxn>
                  <a:cxn ang="0">
                    <a:pos x="T6" y="T7"/>
                  </a:cxn>
                </a:cxnLst>
                <a:rect l="0" t="0" r="r" b="b"/>
                <a:pathLst>
                  <a:path w="25" h="39">
                    <a:moveTo>
                      <a:pt x="25" y="0"/>
                    </a:moveTo>
                    <a:lnTo>
                      <a:pt x="0" y="34"/>
                    </a:lnTo>
                    <a:lnTo>
                      <a:pt x="10" y="39"/>
                    </a:lnTo>
                    <a:lnTo>
                      <a:pt x="25"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30" name="Freeform 374">
                <a:extLst>
                  <a:ext uri="{FF2B5EF4-FFF2-40B4-BE49-F238E27FC236}">
                    <a16:creationId xmlns:a16="http://schemas.microsoft.com/office/drawing/2014/main" id="{72F100A4-F074-A5CD-4F25-0AD0E6F0D092}"/>
                  </a:ext>
                </a:extLst>
              </p:cNvPr>
              <p:cNvSpPr>
                <a:spLocks/>
              </p:cNvSpPr>
              <p:nvPr/>
            </p:nvSpPr>
            <p:spPr bwMode="auto">
              <a:xfrm>
                <a:off x="2969" y="1789"/>
                <a:ext cx="25" cy="39"/>
              </a:xfrm>
              <a:custGeom>
                <a:avLst/>
                <a:gdLst>
                  <a:gd name="T0" fmla="*/ 25 w 25"/>
                  <a:gd name="T1" fmla="*/ 5 h 39"/>
                  <a:gd name="T2" fmla="*/ 15 w 25"/>
                  <a:gd name="T3" fmla="*/ 0 h 39"/>
                  <a:gd name="T4" fmla="*/ 0 w 25"/>
                  <a:gd name="T5" fmla="*/ 39 h 39"/>
                  <a:gd name="T6" fmla="*/ 25 w 25"/>
                  <a:gd name="T7" fmla="*/ 5 h 39"/>
                </a:gdLst>
                <a:ahLst/>
                <a:cxnLst>
                  <a:cxn ang="0">
                    <a:pos x="T0" y="T1"/>
                  </a:cxn>
                  <a:cxn ang="0">
                    <a:pos x="T2" y="T3"/>
                  </a:cxn>
                  <a:cxn ang="0">
                    <a:pos x="T4" y="T5"/>
                  </a:cxn>
                  <a:cxn ang="0">
                    <a:pos x="T6" y="T7"/>
                  </a:cxn>
                </a:cxnLst>
                <a:rect l="0" t="0" r="r" b="b"/>
                <a:pathLst>
                  <a:path w="25" h="39">
                    <a:moveTo>
                      <a:pt x="25" y="5"/>
                    </a:moveTo>
                    <a:lnTo>
                      <a:pt x="15" y="0"/>
                    </a:lnTo>
                    <a:lnTo>
                      <a:pt x="0" y="39"/>
                    </a:lnTo>
                    <a:lnTo>
                      <a:pt x="2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31" name="Freeform 375">
                <a:extLst>
                  <a:ext uri="{FF2B5EF4-FFF2-40B4-BE49-F238E27FC236}">
                    <a16:creationId xmlns:a16="http://schemas.microsoft.com/office/drawing/2014/main" id="{5DD313B1-CF7C-B450-55B9-E04436CEFC61}"/>
                  </a:ext>
                </a:extLst>
              </p:cNvPr>
              <p:cNvSpPr>
                <a:spLocks/>
              </p:cNvSpPr>
              <p:nvPr/>
            </p:nvSpPr>
            <p:spPr bwMode="auto">
              <a:xfrm>
                <a:off x="2984" y="1789"/>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32" name="Freeform 376">
                <a:extLst>
                  <a:ext uri="{FF2B5EF4-FFF2-40B4-BE49-F238E27FC236}">
                    <a16:creationId xmlns:a16="http://schemas.microsoft.com/office/drawing/2014/main" id="{42A7E446-A03C-4401-2115-0FE25E6A0B3F}"/>
                  </a:ext>
                </a:extLst>
              </p:cNvPr>
              <p:cNvSpPr>
                <a:spLocks/>
              </p:cNvSpPr>
              <p:nvPr/>
            </p:nvSpPr>
            <p:spPr bwMode="auto">
              <a:xfrm>
                <a:off x="2984" y="1789"/>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33" name="Freeform 377">
                <a:extLst>
                  <a:ext uri="{FF2B5EF4-FFF2-40B4-BE49-F238E27FC236}">
                    <a16:creationId xmlns:a16="http://schemas.microsoft.com/office/drawing/2014/main" id="{78F88C9A-787E-4656-CAA4-72EF1AE5DA42}"/>
                  </a:ext>
                </a:extLst>
              </p:cNvPr>
              <p:cNvSpPr>
                <a:spLocks/>
              </p:cNvSpPr>
              <p:nvPr/>
            </p:nvSpPr>
            <p:spPr bwMode="auto">
              <a:xfrm>
                <a:off x="2984" y="1760"/>
                <a:ext cx="19" cy="34"/>
              </a:xfrm>
              <a:custGeom>
                <a:avLst/>
                <a:gdLst>
                  <a:gd name="T0" fmla="*/ 19 w 19"/>
                  <a:gd name="T1" fmla="*/ 0 h 34"/>
                  <a:gd name="T2" fmla="*/ 0 w 19"/>
                  <a:gd name="T3" fmla="*/ 29 h 34"/>
                  <a:gd name="T4" fmla="*/ 10 w 19"/>
                  <a:gd name="T5" fmla="*/ 34 h 34"/>
                  <a:gd name="T6" fmla="*/ 19 w 19"/>
                  <a:gd name="T7" fmla="*/ 0 h 34"/>
                </a:gdLst>
                <a:ahLst/>
                <a:cxnLst>
                  <a:cxn ang="0">
                    <a:pos x="T0" y="T1"/>
                  </a:cxn>
                  <a:cxn ang="0">
                    <a:pos x="T2" y="T3"/>
                  </a:cxn>
                  <a:cxn ang="0">
                    <a:pos x="T4" y="T5"/>
                  </a:cxn>
                  <a:cxn ang="0">
                    <a:pos x="T6" y="T7"/>
                  </a:cxn>
                </a:cxnLst>
                <a:rect l="0" t="0" r="r" b="b"/>
                <a:pathLst>
                  <a:path w="19" h="34">
                    <a:moveTo>
                      <a:pt x="19" y="0"/>
                    </a:moveTo>
                    <a:lnTo>
                      <a:pt x="0" y="29"/>
                    </a:lnTo>
                    <a:lnTo>
                      <a:pt x="10" y="34"/>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34" name="Freeform 378">
                <a:extLst>
                  <a:ext uri="{FF2B5EF4-FFF2-40B4-BE49-F238E27FC236}">
                    <a16:creationId xmlns:a16="http://schemas.microsoft.com/office/drawing/2014/main" id="{D8EE3E0C-6CF7-F198-9D7C-F08B0080E354}"/>
                  </a:ext>
                </a:extLst>
              </p:cNvPr>
              <p:cNvSpPr>
                <a:spLocks/>
              </p:cNvSpPr>
              <p:nvPr/>
            </p:nvSpPr>
            <p:spPr bwMode="auto">
              <a:xfrm>
                <a:off x="2984" y="1755"/>
                <a:ext cx="19" cy="34"/>
              </a:xfrm>
              <a:custGeom>
                <a:avLst/>
                <a:gdLst>
                  <a:gd name="T0" fmla="*/ 19 w 19"/>
                  <a:gd name="T1" fmla="*/ 5 h 34"/>
                  <a:gd name="T2" fmla="*/ 14 w 19"/>
                  <a:gd name="T3" fmla="*/ 0 h 34"/>
                  <a:gd name="T4" fmla="*/ 0 w 19"/>
                  <a:gd name="T5" fmla="*/ 34 h 34"/>
                  <a:gd name="T6" fmla="*/ 19 w 19"/>
                  <a:gd name="T7" fmla="*/ 5 h 34"/>
                </a:gdLst>
                <a:ahLst/>
                <a:cxnLst>
                  <a:cxn ang="0">
                    <a:pos x="T0" y="T1"/>
                  </a:cxn>
                  <a:cxn ang="0">
                    <a:pos x="T2" y="T3"/>
                  </a:cxn>
                  <a:cxn ang="0">
                    <a:pos x="T4" y="T5"/>
                  </a:cxn>
                  <a:cxn ang="0">
                    <a:pos x="T6" y="T7"/>
                  </a:cxn>
                </a:cxnLst>
                <a:rect l="0" t="0" r="r" b="b"/>
                <a:pathLst>
                  <a:path w="19" h="34">
                    <a:moveTo>
                      <a:pt x="19" y="5"/>
                    </a:moveTo>
                    <a:lnTo>
                      <a:pt x="14" y="0"/>
                    </a:lnTo>
                    <a:lnTo>
                      <a:pt x="0" y="34"/>
                    </a:lnTo>
                    <a:lnTo>
                      <a:pt x="19"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35" name="Freeform 379">
                <a:extLst>
                  <a:ext uri="{FF2B5EF4-FFF2-40B4-BE49-F238E27FC236}">
                    <a16:creationId xmlns:a16="http://schemas.microsoft.com/office/drawing/2014/main" id="{A79872F2-E09F-C33F-37D2-BB3CE00F0003}"/>
                  </a:ext>
                </a:extLst>
              </p:cNvPr>
              <p:cNvSpPr>
                <a:spLocks/>
              </p:cNvSpPr>
              <p:nvPr/>
            </p:nvSpPr>
            <p:spPr bwMode="auto">
              <a:xfrm>
                <a:off x="2998" y="1755"/>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36" name="Freeform 380">
                <a:extLst>
                  <a:ext uri="{FF2B5EF4-FFF2-40B4-BE49-F238E27FC236}">
                    <a16:creationId xmlns:a16="http://schemas.microsoft.com/office/drawing/2014/main" id="{25321B49-8BF1-018C-5EB0-84F3FCA44B27}"/>
                  </a:ext>
                </a:extLst>
              </p:cNvPr>
              <p:cNvSpPr>
                <a:spLocks/>
              </p:cNvSpPr>
              <p:nvPr/>
            </p:nvSpPr>
            <p:spPr bwMode="auto">
              <a:xfrm>
                <a:off x="2998" y="1755"/>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37" name="Freeform 381">
                <a:extLst>
                  <a:ext uri="{FF2B5EF4-FFF2-40B4-BE49-F238E27FC236}">
                    <a16:creationId xmlns:a16="http://schemas.microsoft.com/office/drawing/2014/main" id="{141234BD-797C-AD54-A437-B75CDCFA93B3}"/>
                  </a:ext>
                </a:extLst>
              </p:cNvPr>
              <p:cNvSpPr>
                <a:spLocks/>
              </p:cNvSpPr>
              <p:nvPr/>
            </p:nvSpPr>
            <p:spPr bwMode="auto">
              <a:xfrm>
                <a:off x="2998" y="1726"/>
                <a:ext cx="20" cy="34"/>
              </a:xfrm>
              <a:custGeom>
                <a:avLst/>
                <a:gdLst>
                  <a:gd name="T0" fmla="*/ 20 w 20"/>
                  <a:gd name="T1" fmla="*/ 0 h 34"/>
                  <a:gd name="T2" fmla="*/ 0 w 20"/>
                  <a:gd name="T3" fmla="*/ 29 h 34"/>
                  <a:gd name="T4" fmla="*/ 5 w 20"/>
                  <a:gd name="T5" fmla="*/ 34 h 34"/>
                  <a:gd name="T6" fmla="*/ 20 w 20"/>
                  <a:gd name="T7" fmla="*/ 0 h 34"/>
                </a:gdLst>
                <a:ahLst/>
                <a:cxnLst>
                  <a:cxn ang="0">
                    <a:pos x="T0" y="T1"/>
                  </a:cxn>
                  <a:cxn ang="0">
                    <a:pos x="T2" y="T3"/>
                  </a:cxn>
                  <a:cxn ang="0">
                    <a:pos x="T4" y="T5"/>
                  </a:cxn>
                  <a:cxn ang="0">
                    <a:pos x="T6" y="T7"/>
                  </a:cxn>
                </a:cxnLst>
                <a:rect l="0" t="0" r="r" b="b"/>
                <a:pathLst>
                  <a:path w="20" h="34">
                    <a:moveTo>
                      <a:pt x="20" y="0"/>
                    </a:moveTo>
                    <a:lnTo>
                      <a:pt x="0" y="29"/>
                    </a:lnTo>
                    <a:lnTo>
                      <a:pt x="5" y="34"/>
                    </a:lnTo>
                    <a:lnTo>
                      <a:pt x="2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38" name="Freeform 382">
                <a:extLst>
                  <a:ext uri="{FF2B5EF4-FFF2-40B4-BE49-F238E27FC236}">
                    <a16:creationId xmlns:a16="http://schemas.microsoft.com/office/drawing/2014/main" id="{A31E52CF-550A-4998-3086-31C59A2CB211}"/>
                  </a:ext>
                </a:extLst>
              </p:cNvPr>
              <p:cNvSpPr>
                <a:spLocks/>
              </p:cNvSpPr>
              <p:nvPr/>
            </p:nvSpPr>
            <p:spPr bwMode="auto">
              <a:xfrm>
                <a:off x="2998" y="1721"/>
                <a:ext cx="20" cy="34"/>
              </a:xfrm>
              <a:custGeom>
                <a:avLst/>
                <a:gdLst>
                  <a:gd name="T0" fmla="*/ 20 w 20"/>
                  <a:gd name="T1" fmla="*/ 5 h 34"/>
                  <a:gd name="T2" fmla="*/ 10 w 20"/>
                  <a:gd name="T3" fmla="*/ 0 h 34"/>
                  <a:gd name="T4" fmla="*/ 0 w 20"/>
                  <a:gd name="T5" fmla="*/ 34 h 34"/>
                  <a:gd name="T6" fmla="*/ 20 w 20"/>
                  <a:gd name="T7" fmla="*/ 5 h 34"/>
                </a:gdLst>
                <a:ahLst/>
                <a:cxnLst>
                  <a:cxn ang="0">
                    <a:pos x="T0" y="T1"/>
                  </a:cxn>
                  <a:cxn ang="0">
                    <a:pos x="T2" y="T3"/>
                  </a:cxn>
                  <a:cxn ang="0">
                    <a:pos x="T4" y="T5"/>
                  </a:cxn>
                  <a:cxn ang="0">
                    <a:pos x="T6" y="T7"/>
                  </a:cxn>
                </a:cxnLst>
                <a:rect l="0" t="0" r="r" b="b"/>
                <a:pathLst>
                  <a:path w="20" h="34">
                    <a:moveTo>
                      <a:pt x="20" y="5"/>
                    </a:moveTo>
                    <a:lnTo>
                      <a:pt x="10" y="0"/>
                    </a:lnTo>
                    <a:lnTo>
                      <a:pt x="0" y="34"/>
                    </a:lnTo>
                    <a:lnTo>
                      <a:pt x="2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39" name="Freeform 383">
                <a:extLst>
                  <a:ext uri="{FF2B5EF4-FFF2-40B4-BE49-F238E27FC236}">
                    <a16:creationId xmlns:a16="http://schemas.microsoft.com/office/drawing/2014/main" id="{433871A5-4EF0-BC92-21F8-65B3F957F64A}"/>
                  </a:ext>
                </a:extLst>
              </p:cNvPr>
              <p:cNvSpPr>
                <a:spLocks/>
              </p:cNvSpPr>
              <p:nvPr/>
            </p:nvSpPr>
            <p:spPr bwMode="auto">
              <a:xfrm>
                <a:off x="3008" y="1721"/>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40" name="Freeform 384">
                <a:extLst>
                  <a:ext uri="{FF2B5EF4-FFF2-40B4-BE49-F238E27FC236}">
                    <a16:creationId xmlns:a16="http://schemas.microsoft.com/office/drawing/2014/main" id="{65699B84-EBD2-466D-53CF-A40D09D092A8}"/>
                  </a:ext>
                </a:extLst>
              </p:cNvPr>
              <p:cNvSpPr>
                <a:spLocks/>
              </p:cNvSpPr>
              <p:nvPr/>
            </p:nvSpPr>
            <p:spPr bwMode="auto">
              <a:xfrm>
                <a:off x="3008" y="1721"/>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41" name="Freeform 385">
                <a:extLst>
                  <a:ext uri="{FF2B5EF4-FFF2-40B4-BE49-F238E27FC236}">
                    <a16:creationId xmlns:a16="http://schemas.microsoft.com/office/drawing/2014/main" id="{8BF77C85-57AD-CBC1-2FE6-741C820DA797}"/>
                  </a:ext>
                </a:extLst>
              </p:cNvPr>
              <p:cNvSpPr>
                <a:spLocks/>
              </p:cNvSpPr>
              <p:nvPr/>
            </p:nvSpPr>
            <p:spPr bwMode="auto">
              <a:xfrm>
                <a:off x="3008" y="1697"/>
                <a:ext cx="24" cy="29"/>
              </a:xfrm>
              <a:custGeom>
                <a:avLst/>
                <a:gdLst>
                  <a:gd name="T0" fmla="*/ 24 w 24"/>
                  <a:gd name="T1" fmla="*/ 0 h 29"/>
                  <a:gd name="T2" fmla="*/ 0 w 24"/>
                  <a:gd name="T3" fmla="*/ 24 h 29"/>
                  <a:gd name="T4" fmla="*/ 10 w 24"/>
                  <a:gd name="T5" fmla="*/ 29 h 29"/>
                  <a:gd name="T6" fmla="*/ 24 w 24"/>
                  <a:gd name="T7" fmla="*/ 0 h 29"/>
                </a:gdLst>
                <a:ahLst/>
                <a:cxnLst>
                  <a:cxn ang="0">
                    <a:pos x="T0" y="T1"/>
                  </a:cxn>
                  <a:cxn ang="0">
                    <a:pos x="T2" y="T3"/>
                  </a:cxn>
                  <a:cxn ang="0">
                    <a:pos x="T4" y="T5"/>
                  </a:cxn>
                  <a:cxn ang="0">
                    <a:pos x="T6" y="T7"/>
                  </a:cxn>
                </a:cxnLst>
                <a:rect l="0" t="0" r="r" b="b"/>
                <a:pathLst>
                  <a:path w="24" h="29">
                    <a:moveTo>
                      <a:pt x="24" y="0"/>
                    </a:moveTo>
                    <a:lnTo>
                      <a:pt x="0" y="24"/>
                    </a:lnTo>
                    <a:lnTo>
                      <a:pt x="10" y="29"/>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42" name="Freeform 386">
                <a:extLst>
                  <a:ext uri="{FF2B5EF4-FFF2-40B4-BE49-F238E27FC236}">
                    <a16:creationId xmlns:a16="http://schemas.microsoft.com/office/drawing/2014/main" id="{04460EE8-1265-DDF9-DAE1-61BEA52B6F0F}"/>
                  </a:ext>
                </a:extLst>
              </p:cNvPr>
              <p:cNvSpPr>
                <a:spLocks/>
              </p:cNvSpPr>
              <p:nvPr/>
            </p:nvSpPr>
            <p:spPr bwMode="auto">
              <a:xfrm>
                <a:off x="3008" y="1692"/>
                <a:ext cx="24" cy="29"/>
              </a:xfrm>
              <a:custGeom>
                <a:avLst/>
                <a:gdLst>
                  <a:gd name="T0" fmla="*/ 24 w 24"/>
                  <a:gd name="T1" fmla="*/ 5 h 29"/>
                  <a:gd name="T2" fmla="*/ 15 w 24"/>
                  <a:gd name="T3" fmla="*/ 0 h 29"/>
                  <a:gd name="T4" fmla="*/ 0 w 24"/>
                  <a:gd name="T5" fmla="*/ 29 h 29"/>
                  <a:gd name="T6" fmla="*/ 24 w 24"/>
                  <a:gd name="T7" fmla="*/ 5 h 29"/>
                </a:gdLst>
                <a:ahLst/>
                <a:cxnLst>
                  <a:cxn ang="0">
                    <a:pos x="T0" y="T1"/>
                  </a:cxn>
                  <a:cxn ang="0">
                    <a:pos x="T2" y="T3"/>
                  </a:cxn>
                  <a:cxn ang="0">
                    <a:pos x="T4" y="T5"/>
                  </a:cxn>
                  <a:cxn ang="0">
                    <a:pos x="T6" y="T7"/>
                  </a:cxn>
                </a:cxnLst>
                <a:rect l="0" t="0" r="r" b="b"/>
                <a:pathLst>
                  <a:path w="24" h="29">
                    <a:moveTo>
                      <a:pt x="24" y="5"/>
                    </a:moveTo>
                    <a:lnTo>
                      <a:pt x="15" y="0"/>
                    </a:lnTo>
                    <a:lnTo>
                      <a:pt x="0" y="29"/>
                    </a:lnTo>
                    <a:lnTo>
                      <a:pt x="24"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43" name="Freeform 387">
                <a:extLst>
                  <a:ext uri="{FF2B5EF4-FFF2-40B4-BE49-F238E27FC236}">
                    <a16:creationId xmlns:a16="http://schemas.microsoft.com/office/drawing/2014/main" id="{75613D55-37FB-2E1B-AFD3-83A64253B951}"/>
                  </a:ext>
                </a:extLst>
              </p:cNvPr>
              <p:cNvSpPr>
                <a:spLocks/>
              </p:cNvSpPr>
              <p:nvPr/>
            </p:nvSpPr>
            <p:spPr bwMode="auto">
              <a:xfrm>
                <a:off x="3023" y="1692"/>
                <a:ext cx="4" cy="1"/>
              </a:xfrm>
              <a:custGeom>
                <a:avLst/>
                <a:gdLst>
                  <a:gd name="T0" fmla="*/ 0 w 4"/>
                  <a:gd name="T1" fmla="*/ 0 w 4"/>
                  <a:gd name="T2" fmla="*/ 4 w 4"/>
                  <a:gd name="T3" fmla="*/ 0 w 4"/>
                </a:gdLst>
                <a:ahLst/>
                <a:cxnLst>
                  <a:cxn ang="0">
                    <a:pos x="T0" y="0"/>
                  </a:cxn>
                  <a:cxn ang="0">
                    <a:pos x="T1" y="0"/>
                  </a:cxn>
                  <a:cxn ang="0">
                    <a:pos x="T2" y="0"/>
                  </a:cxn>
                  <a:cxn ang="0">
                    <a:pos x="T3" y="0"/>
                  </a:cxn>
                </a:cxnLst>
                <a:rect l="0" t="0" r="r" b="b"/>
                <a:pathLst>
                  <a:path w="4">
                    <a:moveTo>
                      <a:pt x="0" y="0"/>
                    </a:moveTo>
                    <a:lnTo>
                      <a:pt x="0" y="0"/>
                    </a:lnTo>
                    <a:lnTo>
                      <a:pt x="4"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44" name="Freeform 388">
                <a:extLst>
                  <a:ext uri="{FF2B5EF4-FFF2-40B4-BE49-F238E27FC236}">
                    <a16:creationId xmlns:a16="http://schemas.microsoft.com/office/drawing/2014/main" id="{4A2B7F80-95FA-A697-A482-91CA9BA04E81}"/>
                  </a:ext>
                </a:extLst>
              </p:cNvPr>
              <p:cNvSpPr>
                <a:spLocks/>
              </p:cNvSpPr>
              <p:nvPr/>
            </p:nvSpPr>
            <p:spPr bwMode="auto">
              <a:xfrm>
                <a:off x="3023" y="1692"/>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45" name="Freeform 389">
                <a:extLst>
                  <a:ext uri="{FF2B5EF4-FFF2-40B4-BE49-F238E27FC236}">
                    <a16:creationId xmlns:a16="http://schemas.microsoft.com/office/drawing/2014/main" id="{D1F49A7C-3A0B-EF1E-14BE-F5F1BB8E67DF}"/>
                  </a:ext>
                </a:extLst>
              </p:cNvPr>
              <p:cNvSpPr>
                <a:spLocks/>
              </p:cNvSpPr>
              <p:nvPr/>
            </p:nvSpPr>
            <p:spPr bwMode="auto">
              <a:xfrm>
                <a:off x="3023" y="1673"/>
                <a:ext cx="19" cy="24"/>
              </a:xfrm>
              <a:custGeom>
                <a:avLst/>
                <a:gdLst>
                  <a:gd name="T0" fmla="*/ 19 w 19"/>
                  <a:gd name="T1" fmla="*/ 0 h 24"/>
                  <a:gd name="T2" fmla="*/ 0 w 19"/>
                  <a:gd name="T3" fmla="*/ 19 h 24"/>
                  <a:gd name="T4" fmla="*/ 9 w 19"/>
                  <a:gd name="T5" fmla="*/ 24 h 24"/>
                  <a:gd name="T6" fmla="*/ 19 w 19"/>
                  <a:gd name="T7" fmla="*/ 0 h 24"/>
                </a:gdLst>
                <a:ahLst/>
                <a:cxnLst>
                  <a:cxn ang="0">
                    <a:pos x="T0" y="T1"/>
                  </a:cxn>
                  <a:cxn ang="0">
                    <a:pos x="T2" y="T3"/>
                  </a:cxn>
                  <a:cxn ang="0">
                    <a:pos x="T4" y="T5"/>
                  </a:cxn>
                  <a:cxn ang="0">
                    <a:pos x="T6" y="T7"/>
                  </a:cxn>
                </a:cxnLst>
                <a:rect l="0" t="0" r="r" b="b"/>
                <a:pathLst>
                  <a:path w="19" h="24">
                    <a:moveTo>
                      <a:pt x="19" y="0"/>
                    </a:moveTo>
                    <a:lnTo>
                      <a:pt x="0" y="19"/>
                    </a:lnTo>
                    <a:lnTo>
                      <a:pt x="9" y="24"/>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46" name="Freeform 390">
                <a:extLst>
                  <a:ext uri="{FF2B5EF4-FFF2-40B4-BE49-F238E27FC236}">
                    <a16:creationId xmlns:a16="http://schemas.microsoft.com/office/drawing/2014/main" id="{22ADE9E5-7CD7-67CE-1EC1-FE8394AD2234}"/>
                  </a:ext>
                </a:extLst>
              </p:cNvPr>
              <p:cNvSpPr>
                <a:spLocks/>
              </p:cNvSpPr>
              <p:nvPr/>
            </p:nvSpPr>
            <p:spPr bwMode="auto">
              <a:xfrm>
                <a:off x="3023" y="1668"/>
                <a:ext cx="19" cy="24"/>
              </a:xfrm>
              <a:custGeom>
                <a:avLst/>
                <a:gdLst>
                  <a:gd name="T0" fmla="*/ 19 w 19"/>
                  <a:gd name="T1" fmla="*/ 5 h 24"/>
                  <a:gd name="T2" fmla="*/ 14 w 19"/>
                  <a:gd name="T3" fmla="*/ 0 h 24"/>
                  <a:gd name="T4" fmla="*/ 0 w 19"/>
                  <a:gd name="T5" fmla="*/ 24 h 24"/>
                  <a:gd name="T6" fmla="*/ 19 w 19"/>
                  <a:gd name="T7" fmla="*/ 5 h 24"/>
                </a:gdLst>
                <a:ahLst/>
                <a:cxnLst>
                  <a:cxn ang="0">
                    <a:pos x="T0" y="T1"/>
                  </a:cxn>
                  <a:cxn ang="0">
                    <a:pos x="T2" y="T3"/>
                  </a:cxn>
                  <a:cxn ang="0">
                    <a:pos x="T4" y="T5"/>
                  </a:cxn>
                  <a:cxn ang="0">
                    <a:pos x="T6" y="T7"/>
                  </a:cxn>
                </a:cxnLst>
                <a:rect l="0" t="0" r="r" b="b"/>
                <a:pathLst>
                  <a:path w="19" h="24">
                    <a:moveTo>
                      <a:pt x="19" y="5"/>
                    </a:moveTo>
                    <a:lnTo>
                      <a:pt x="14" y="0"/>
                    </a:lnTo>
                    <a:lnTo>
                      <a:pt x="0" y="24"/>
                    </a:lnTo>
                    <a:lnTo>
                      <a:pt x="19"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47" name="Freeform 391">
                <a:extLst>
                  <a:ext uri="{FF2B5EF4-FFF2-40B4-BE49-F238E27FC236}">
                    <a16:creationId xmlns:a16="http://schemas.microsoft.com/office/drawing/2014/main" id="{56648103-60C9-6D5D-7D12-D1F22B86DC90}"/>
                  </a:ext>
                </a:extLst>
              </p:cNvPr>
              <p:cNvSpPr>
                <a:spLocks/>
              </p:cNvSpPr>
              <p:nvPr/>
            </p:nvSpPr>
            <p:spPr bwMode="auto">
              <a:xfrm>
                <a:off x="3037" y="1668"/>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48" name="Freeform 392">
                <a:extLst>
                  <a:ext uri="{FF2B5EF4-FFF2-40B4-BE49-F238E27FC236}">
                    <a16:creationId xmlns:a16="http://schemas.microsoft.com/office/drawing/2014/main" id="{14B105E1-28D2-7213-9F74-0B57FF821498}"/>
                  </a:ext>
                </a:extLst>
              </p:cNvPr>
              <p:cNvSpPr>
                <a:spLocks/>
              </p:cNvSpPr>
              <p:nvPr/>
            </p:nvSpPr>
            <p:spPr bwMode="auto">
              <a:xfrm>
                <a:off x="3037" y="1668"/>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49" name="Freeform 393">
                <a:extLst>
                  <a:ext uri="{FF2B5EF4-FFF2-40B4-BE49-F238E27FC236}">
                    <a16:creationId xmlns:a16="http://schemas.microsoft.com/office/drawing/2014/main" id="{A881B8D8-9990-924D-976C-41BDCE761A3E}"/>
                  </a:ext>
                </a:extLst>
              </p:cNvPr>
              <p:cNvSpPr>
                <a:spLocks/>
              </p:cNvSpPr>
              <p:nvPr/>
            </p:nvSpPr>
            <p:spPr bwMode="auto">
              <a:xfrm>
                <a:off x="3037" y="1654"/>
                <a:ext cx="20" cy="19"/>
              </a:xfrm>
              <a:custGeom>
                <a:avLst/>
                <a:gdLst>
                  <a:gd name="T0" fmla="*/ 20 w 20"/>
                  <a:gd name="T1" fmla="*/ 0 h 19"/>
                  <a:gd name="T2" fmla="*/ 0 w 20"/>
                  <a:gd name="T3" fmla="*/ 14 h 19"/>
                  <a:gd name="T4" fmla="*/ 5 w 20"/>
                  <a:gd name="T5" fmla="*/ 19 h 19"/>
                  <a:gd name="T6" fmla="*/ 20 w 20"/>
                  <a:gd name="T7" fmla="*/ 0 h 19"/>
                </a:gdLst>
                <a:ahLst/>
                <a:cxnLst>
                  <a:cxn ang="0">
                    <a:pos x="T0" y="T1"/>
                  </a:cxn>
                  <a:cxn ang="0">
                    <a:pos x="T2" y="T3"/>
                  </a:cxn>
                  <a:cxn ang="0">
                    <a:pos x="T4" y="T5"/>
                  </a:cxn>
                  <a:cxn ang="0">
                    <a:pos x="T6" y="T7"/>
                  </a:cxn>
                </a:cxnLst>
                <a:rect l="0" t="0" r="r" b="b"/>
                <a:pathLst>
                  <a:path w="20" h="19">
                    <a:moveTo>
                      <a:pt x="20" y="0"/>
                    </a:moveTo>
                    <a:lnTo>
                      <a:pt x="0" y="14"/>
                    </a:lnTo>
                    <a:lnTo>
                      <a:pt x="5" y="19"/>
                    </a:lnTo>
                    <a:lnTo>
                      <a:pt x="2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50" name="Freeform 394">
                <a:extLst>
                  <a:ext uri="{FF2B5EF4-FFF2-40B4-BE49-F238E27FC236}">
                    <a16:creationId xmlns:a16="http://schemas.microsoft.com/office/drawing/2014/main" id="{F1E93F19-646E-D15A-67A0-333C0E17FA9A}"/>
                  </a:ext>
                </a:extLst>
              </p:cNvPr>
              <p:cNvSpPr>
                <a:spLocks/>
              </p:cNvSpPr>
              <p:nvPr/>
            </p:nvSpPr>
            <p:spPr bwMode="auto">
              <a:xfrm>
                <a:off x="3037" y="1649"/>
                <a:ext cx="20" cy="19"/>
              </a:xfrm>
              <a:custGeom>
                <a:avLst/>
                <a:gdLst>
                  <a:gd name="T0" fmla="*/ 20 w 20"/>
                  <a:gd name="T1" fmla="*/ 5 h 19"/>
                  <a:gd name="T2" fmla="*/ 10 w 20"/>
                  <a:gd name="T3" fmla="*/ 0 h 19"/>
                  <a:gd name="T4" fmla="*/ 0 w 20"/>
                  <a:gd name="T5" fmla="*/ 19 h 19"/>
                  <a:gd name="T6" fmla="*/ 20 w 20"/>
                  <a:gd name="T7" fmla="*/ 5 h 19"/>
                </a:gdLst>
                <a:ahLst/>
                <a:cxnLst>
                  <a:cxn ang="0">
                    <a:pos x="T0" y="T1"/>
                  </a:cxn>
                  <a:cxn ang="0">
                    <a:pos x="T2" y="T3"/>
                  </a:cxn>
                  <a:cxn ang="0">
                    <a:pos x="T4" y="T5"/>
                  </a:cxn>
                  <a:cxn ang="0">
                    <a:pos x="T6" y="T7"/>
                  </a:cxn>
                </a:cxnLst>
                <a:rect l="0" t="0" r="r" b="b"/>
                <a:pathLst>
                  <a:path w="20" h="19">
                    <a:moveTo>
                      <a:pt x="20" y="5"/>
                    </a:moveTo>
                    <a:lnTo>
                      <a:pt x="10" y="0"/>
                    </a:lnTo>
                    <a:lnTo>
                      <a:pt x="0" y="19"/>
                    </a:lnTo>
                    <a:lnTo>
                      <a:pt x="2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51" name="Freeform 395">
                <a:extLst>
                  <a:ext uri="{FF2B5EF4-FFF2-40B4-BE49-F238E27FC236}">
                    <a16:creationId xmlns:a16="http://schemas.microsoft.com/office/drawing/2014/main" id="{22455C56-3894-62DD-6845-C37286568AD7}"/>
                  </a:ext>
                </a:extLst>
              </p:cNvPr>
              <p:cNvSpPr>
                <a:spLocks/>
              </p:cNvSpPr>
              <p:nvPr/>
            </p:nvSpPr>
            <p:spPr bwMode="auto">
              <a:xfrm>
                <a:off x="3047" y="1649"/>
                <a:ext cx="10" cy="1"/>
              </a:xfrm>
              <a:custGeom>
                <a:avLst/>
                <a:gdLst>
                  <a:gd name="T0" fmla="*/ 0 w 10"/>
                  <a:gd name="T1" fmla="*/ 0 w 10"/>
                  <a:gd name="T2" fmla="*/ 10 w 10"/>
                  <a:gd name="T3" fmla="*/ 0 w 10"/>
                </a:gdLst>
                <a:ahLst/>
                <a:cxnLst>
                  <a:cxn ang="0">
                    <a:pos x="T0" y="0"/>
                  </a:cxn>
                  <a:cxn ang="0">
                    <a:pos x="T1" y="0"/>
                  </a:cxn>
                  <a:cxn ang="0">
                    <a:pos x="T2" y="0"/>
                  </a:cxn>
                  <a:cxn ang="0">
                    <a:pos x="T3" y="0"/>
                  </a:cxn>
                </a:cxnLst>
                <a:rect l="0" t="0" r="r" b="b"/>
                <a:pathLst>
                  <a:path w="10">
                    <a:moveTo>
                      <a:pt x="0" y="0"/>
                    </a:moveTo>
                    <a:lnTo>
                      <a:pt x="0" y="0"/>
                    </a:lnTo>
                    <a:lnTo>
                      <a:pt x="1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52" name="Freeform 396">
                <a:extLst>
                  <a:ext uri="{FF2B5EF4-FFF2-40B4-BE49-F238E27FC236}">
                    <a16:creationId xmlns:a16="http://schemas.microsoft.com/office/drawing/2014/main" id="{B4A100DC-C495-2E99-2A22-ADE1779FAE4A}"/>
                  </a:ext>
                </a:extLst>
              </p:cNvPr>
              <p:cNvSpPr>
                <a:spLocks/>
              </p:cNvSpPr>
              <p:nvPr/>
            </p:nvSpPr>
            <p:spPr bwMode="auto">
              <a:xfrm>
                <a:off x="3047" y="1649"/>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53" name="Freeform 397">
                <a:extLst>
                  <a:ext uri="{FF2B5EF4-FFF2-40B4-BE49-F238E27FC236}">
                    <a16:creationId xmlns:a16="http://schemas.microsoft.com/office/drawing/2014/main" id="{8B855626-61DA-57F4-8506-67B030CB8A2E}"/>
                  </a:ext>
                </a:extLst>
              </p:cNvPr>
              <p:cNvSpPr>
                <a:spLocks/>
              </p:cNvSpPr>
              <p:nvPr/>
            </p:nvSpPr>
            <p:spPr bwMode="auto">
              <a:xfrm>
                <a:off x="3047" y="1639"/>
                <a:ext cx="24" cy="15"/>
              </a:xfrm>
              <a:custGeom>
                <a:avLst/>
                <a:gdLst>
                  <a:gd name="T0" fmla="*/ 24 w 24"/>
                  <a:gd name="T1" fmla="*/ 0 h 15"/>
                  <a:gd name="T2" fmla="*/ 0 w 24"/>
                  <a:gd name="T3" fmla="*/ 10 h 15"/>
                  <a:gd name="T4" fmla="*/ 10 w 24"/>
                  <a:gd name="T5" fmla="*/ 15 h 15"/>
                  <a:gd name="T6" fmla="*/ 24 w 24"/>
                  <a:gd name="T7" fmla="*/ 0 h 15"/>
                </a:gdLst>
                <a:ahLst/>
                <a:cxnLst>
                  <a:cxn ang="0">
                    <a:pos x="T0" y="T1"/>
                  </a:cxn>
                  <a:cxn ang="0">
                    <a:pos x="T2" y="T3"/>
                  </a:cxn>
                  <a:cxn ang="0">
                    <a:pos x="T4" y="T5"/>
                  </a:cxn>
                  <a:cxn ang="0">
                    <a:pos x="T6" y="T7"/>
                  </a:cxn>
                </a:cxnLst>
                <a:rect l="0" t="0" r="r" b="b"/>
                <a:pathLst>
                  <a:path w="24" h="15">
                    <a:moveTo>
                      <a:pt x="24" y="0"/>
                    </a:moveTo>
                    <a:lnTo>
                      <a:pt x="0" y="10"/>
                    </a:lnTo>
                    <a:lnTo>
                      <a:pt x="10" y="15"/>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54" name="Freeform 398">
                <a:extLst>
                  <a:ext uri="{FF2B5EF4-FFF2-40B4-BE49-F238E27FC236}">
                    <a16:creationId xmlns:a16="http://schemas.microsoft.com/office/drawing/2014/main" id="{EFFCEE8B-8C6B-651B-41AF-3777CF6FB452}"/>
                  </a:ext>
                </a:extLst>
              </p:cNvPr>
              <p:cNvSpPr>
                <a:spLocks/>
              </p:cNvSpPr>
              <p:nvPr/>
            </p:nvSpPr>
            <p:spPr bwMode="auto">
              <a:xfrm>
                <a:off x="3047" y="1634"/>
                <a:ext cx="24" cy="15"/>
              </a:xfrm>
              <a:custGeom>
                <a:avLst/>
                <a:gdLst>
                  <a:gd name="T0" fmla="*/ 24 w 24"/>
                  <a:gd name="T1" fmla="*/ 5 h 15"/>
                  <a:gd name="T2" fmla="*/ 14 w 24"/>
                  <a:gd name="T3" fmla="*/ 0 h 15"/>
                  <a:gd name="T4" fmla="*/ 0 w 24"/>
                  <a:gd name="T5" fmla="*/ 15 h 15"/>
                  <a:gd name="T6" fmla="*/ 24 w 24"/>
                  <a:gd name="T7" fmla="*/ 5 h 15"/>
                </a:gdLst>
                <a:ahLst/>
                <a:cxnLst>
                  <a:cxn ang="0">
                    <a:pos x="T0" y="T1"/>
                  </a:cxn>
                  <a:cxn ang="0">
                    <a:pos x="T2" y="T3"/>
                  </a:cxn>
                  <a:cxn ang="0">
                    <a:pos x="T4" y="T5"/>
                  </a:cxn>
                  <a:cxn ang="0">
                    <a:pos x="T6" y="T7"/>
                  </a:cxn>
                </a:cxnLst>
                <a:rect l="0" t="0" r="r" b="b"/>
                <a:pathLst>
                  <a:path w="24" h="15">
                    <a:moveTo>
                      <a:pt x="24" y="5"/>
                    </a:moveTo>
                    <a:lnTo>
                      <a:pt x="14" y="0"/>
                    </a:lnTo>
                    <a:lnTo>
                      <a:pt x="0" y="15"/>
                    </a:lnTo>
                    <a:lnTo>
                      <a:pt x="24"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55" name="Freeform 399">
                <a:extLst>
                  <a:ext uri="{FF2B5EF4-FFF2-40B4-BE49-F238E27FC236}">
                    <a16:creationId xmlns:a16="http://schemas.microsoft.com/office/drawing/2014/main" id="{D0F00C5A-A627-3171-320F-8BDDE7C37E89}"/>
                  </a:ext>
                </a:extLst>
              </p:cNvPr>
              <p:cNvSpPr>
                <a:spLocks/>
              </p:cNvSpPr>
              <p:nvPr/>
            </p:nvSpPr>
            <p:spPr bwMode="auto">
              <a:xfrm>
                <a:off x="3061" y="1630"/>
                <a:ext cx="5" cy="4"/>
              </a:xfrm>
              <a:custGeom>
                <a:avLst/>
                <a:gdLst>
                  <a:gd name="T0" fmla="*/ 0 w 5"/>
                  <a:gd name="T1" fmla="*/ 0 h 4"/>
                  <a:gd name="T2" fmla="*/ 0 w 5"/>
                  <a:gd name="T3" fmla="*/ 4 h 4"/>
                  <a:gd name="T4" fmla="*/ 5 w 5"/>
                  <a:gd name="T5" fmla="*/ 4 h 4"/>
                  <a:gd name="T6" fmla="*/ 0 w 5"/>
                  <a:gd name="T7" fmla="*/ 0 h 4"/>
                </a:gdLst>
                <a:ahLst/>
                <a:cxnLst>
                  <a:cxn ang="0">
                    <a:pos x="T0" y="T1"/>
                  </a:cxn>
                  <a:cxn ang="0">
                    <a:pos x="T2" y="T3"/>
                  </a:cxn>
                  <a:cxn ang="0">
                    <a:pos x="T4" y="T5"/>
                  </a:cxn>
                  <a:cxn ang="0">
                    <a:pos x="T6" y="T7"/>
                  </a:cxn>
                </a:cxnLst>
                <a:rect l="0" t="0" r="r" b="b"/>
                <a:pathLst>
                  <a:path w="5" h="4">
                    <a:moveTo>
                      <a:pt x="0" y="0"/>
                    </a:moveTo>
                    <a:lnTo>
                      <a:pt x="0" y="4"/>
                    </a:lnTo>
                    <a:lnTo>
                      <a:pt x="5" y="4"/>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56" name="Freeform 400">
                <a:extLst>
                  <a:ext uri="{FF2B5EF4-FFF2-40B4-BE49-F238E27FC236}">
                    <a16:creationId xmlns:a16="http://schemas.microsoft.com/office/drawing/2014/main" id="{34B4A14F-597D-7FB0-F933-7E15B90E96F7}"/>
                  </a:ext>
                </a:extLst>
              </p:cNvPr>
              <p:cNvSpPr>
                <a:spLocks/>
              </p:cNvSpPr>
              <p:nvPr/>
            </p:nvSpPr>
            <p:spPr bwMode="auto">
              <a:xfrm>
                <a:off x="3061" y="1630"/>
                <a:ext cx="1" cy="4"/>
              </a:xfrm>
              <a:custGeom>
                <a:avLst/>
                <a:gdLst>
                  <a:gd name="T0" fmla="*/ 0 h 4"/>
                  <a:gd name="T1" fmla="*/ 0 h 4"/>
                  <a:gd name="T2" fmla="*/ 4 h 4"/>
                  <a:gd name="T3" fmla="*/ 0 h 4"/>
                </a:gdLst>
                <a:ahLst/>
                <a:cxnLst>
                  <a:cxn ang="0">
                    <a:pos x="0" y="T0"/>
                  </a:cxn>
                  <a:cxn ang="0">
                    <a:pos x="0" y="T1"/>
                  </a:cxn>
                  <a:cxn ang="0">
                    <a:pos x="0" y="T2"/>
                  </a:cxn>
                  <a:cxn ang="0">
                    <a:pos x="0" y="T3"/>
                  </a:cxn>
                </a:cxnLst>
                <a:rect l="0" t="0" r="r" b="b"/>
                <a:pathLst>
                  <a:path h="4">
                    <a:moveTo>
                      <a:pt x="0" y="0"/>
                    </a:moveTo>
                    <a:lnTo>
                      <a:pt x="0" y="0"/>
                    </a:lnTo>
                    <a:lnTo>
                      <a:pt x="0" y="4"/>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57" name="Freeform 401">
                <a:extLst>
                  <a:ext uri="{FF2B5EF4-FFF2-40B4-BE49-F238E27FC236}">
                    <a16:creationId xmlns:a16="http://schemas.microsoft.com/office/drawing/2014/main" id="{094176D6-4DCA-119B-7747-31326839AE37}"/>
                  </a:ext>
                </a:extLst>
              </p:cNvPr>
              <p:cNvSpPr>
                <a:spLocks/>
              </p:cNvSpPr>
              <p:nvPr/>
            </p:nvSpPr>
            <p:spPr bwMode="auto">
              <a:xfrm>
                <a:off x="3061" y="1630"/>
                <a:ext cx="20" cy="9"/>
              </a:xfrm>
              <a:custGeom>
                <a:avLst/>
                <a:gdLst>
                  <a:gd name="T0" fmla="*/ 20 w 20"/>
                  <a:gd name="T1" fmla="*/ 0 h 9"/>
                  <a:gd name="T2" fmla="*/ 0 w 20"/>
                  <a:gd name="T3" fmla="*/ 0 h 9"/>
                  <a:gd name="T4" fmla="*/ 10 w 20"/>
                  <a:gd name="T5" fmla="*/ 9 h 9"/>
                  <a:gd name="T6" fmla="*/ 20 w 20"/>
                  <a:gd name="T7" fmla="*/ 0 h 9"/>
                </a:gdLst>
                <a:ahLst/>
                <a:cxnLst>
                  <a:cxn ang="0">
                    <a:pos x="T0" y="T1"/>
                  </a:cxn>
                  <a:cxn ang="0">
                    <a:pos x="T2" y="T3"/>
                  </a:cxn>
                  <a:cxn ang="0">
                    <a:pos x="T4" y="T5"/>
                  </a:cxn>
                  <a:cxn ang="0">
                    <a:pos x="T6" y="T7"/>
                  </a:cxn>
                </a:cxnLst>
                <a:rect l="0" t="0" r="r" b="b"/>
                <a:pathLst>
                  <a:path w="20" h="9">
                    <a:moveTo>
                      <a:pt x="20" y="0"/>
                    </a:moveTo>
                    <a:lnTo>
                      <a:pt x="0" y="0"/>
                    </a:lnTo>
                    <a:lnTo>
                      <a:pt x="10" y="9"/>
                    </a:lnTo>
                    <a:lnTo>
                      <a:pt x="2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58" name="Freeform 402">
                <a:extLst>
                  <a:ext uri="{FF2B5EF4-FFF2-40B4-BE49-F238E27FC236}">
                    <a16:creationId xmlns:a16="http://schemas.microsoft.com/office/drawing/2014/main" id="{185AFF8E-1833-E3CE-4EFE-3036CC9A25B0}"/>
                  </a:ext>
                </a:extLst>
              </p:cNvPr>
              <p:cNvSpPr>
                <a:spLocks/>
              </p:cNvSpPr>
              <p:nvPr/>
            </p:nvSpPr>
            <p:spPr bwMode="auto">
              <a:xfrm>
                <a:off x="3061" y="1620"/>
                <a:ext cx="20" cy="10"/>
              </a:xfrm>
              <a:custGeom>
                <a:avLst/>
                <a:gdLst>
                  <a:gd name="T0" fmla="*/ 20 w 20"/>
                  <a:gd name="T1" fmla="*/ 10 h 10"/>
                  <a:gd name="T2" fmla="*/ 15 w 20"/>
                  <a:gd name="T3" fmla="*/ 0 h 10"/>
                  <a:gd name="T4" fmla="*/ 0 w 20"/>
                  <a:gd name="T5" fmla="*/ 10 h 10"/>
                  <a:gd name="T6" fmla="*/ 20 w 20"/>
                  <a:gd name="T7" fmla="*/ 10 h 10"/>
                </a:gdLst>
                <a:ahLst/>
                <a:cxnLst>
                  <a:cxn ang="0">
                    <a:pos x="T0" y="T1"/>
                  </a:cxn>
                  <a:cxn ang="0">
                    <a:pos x="T2" y="T3"/>
                  </a:cxn>
                  <a:cxn ang="0">
                    <a:pos x="T4" y="T5"/>
                  </a:cxn>
                  <a:cxn ang="0">
                    <a:pos x="T6" y="T7"/>
                  </a:cxn>
                </a:cxnLst>
                <a:rect l="0" t="0" r="r" b="b"/>
                <a:pathLst>
                  <a:path w="20" h="10">
                    <a:moveTo>
                      <a:pt x="20" y="10"/>
                    </a:moveTo>
                    <a:lnTo>
                      <a:pt x="15" y="0"/>
                    </a:lnTo>
                    <a:lnTo>
                      <a:pt x="0" y="10"/>
                    </a:lnTo>
                    <a:lnTo>
                      <a:pt x="20" y="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59" name="Freeform 403">
                <a:extLst>
                  <a:ext uri="{FF2B5EF4-FFF2-40B4-BE49-F238E27FC236}">
                    <a16:creationId xmlns:a16="http://schemas.microsoft.com/office/drawing/2014/main" id="{596296F6-4250-6B80-B9AE-BAEB2F13E182}"/>
                  </a:ext>
                </a:extLst>
              </p:cNvPr>
              <p:cNvSpPr>
                <a:spLocks/>
              </p:cNvSpPr>
              <p:nvPr/>
            </p:nvSpPr>
            <p:spPr bwMode="auto">
              <a:xfrm>
                <a:off x="3076" y="1620"/>
                <a:ext cx="5" cy="5"/>
              </a:xfrm>
              <a:custGeom>
                <a:avLst/>
                <a:gdLst>
                  <a:gd name="T0" fmla="*/ 0 w 5"/>
                  <a:gd name="T1" fmla="*/ 0 h 5"/>
                  <a:gd name="T2" fmla="*/ 0 w 5"/>
                  <a:gd name="T3" fmla="*/ 0 h 5"/>
                  <a:gd name="T4" fmla="*/ 5 w 5"/>
                  <a:gd name="T5" fmla="*/ 5 h 5"/>
                  <a:gd name="T6" fmla="*/ 0 w 5"/>
                  <a:gd name="T7" fmla="*/ 0 h 5"/>
                </a:gdLst>
                <a:ahLst/>
                <a:cxnLst>
                  <a:cxn ang="0">
                    <a:pos x="T0" y="T1"/>
                  </a:cxn>
                  <a:cxn ang="0">
                    <a:pos x="T2" y="T3"/>
                  </a:cxn>
                  <a:cxn ang="0">
                    <a:pos x="T4" y="T5"/>
                  </a:cxn>
                  <a:cxn ang="0">
                    <a:pos x="T6" y="T7"/>
                  </a:cxn>
                </a:cxnLst>
                <a:rect l="0" t="0" r="r" b="b"/>
                <a:pathLst>
                  <a:path w="5" h="5">
                    <a:moveTo>
                      <a:pt x="0" y="0"/>
                    </a:moveTo>
                    <a:lnTo>
                      <a:pt x="0" y="0"/>
                    </a:lnTo>
                    <a:lnTo>
                      <a:pt x="5" y="5"/>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60" name="Freeform 404">
                <a:extLst>
                  <a:ext uri="{FF2B5EF4-FFF2-40B4-BE49-F238E27FC236}">
                    <a16:creationId xmlns:a16="http://schemas.microsoft.com/office/drawing/2014/main" id="{D54E88A2-A79A-333B-E72E-47FA56129F06}"/>
                  </a:ext>
                </a:extLst>
              </p:cNvPr>
              <p:cNvSpPr>
                <a:spLocks/>
              </p:cNvSpPr>
              <p:nvPr/>
            </p:nvSpPr>
            <p:spPr bwMode="auto">
              <a:xfrm>
                <a:off x="3076" y="1620"/>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61" name="Freeform 405">
                <a:extLst>
                  <a:ext uri="{FF2B5EF4-FFF2-40B4-BE49-F238E27FC236}">
                    <a16:creationId xmlns:a16="http://schemas.microsoft.com/office/drawing/2014/main" id="{EF3E6DB4-7A82-C31B-B4A0-135EE445C369}"/>
                  </a:ext>
                </a:extLst>
              </p:cNvPr>
              <p:cNvSpPr>
                <a:spLocks/>
              </p:cNvSpPr>
              <p:nvPr/>
            </p:nvSpPr>
            <p:spPr bwMode="auto">
              <a:xfrm>
                <a:off x="3076" y="1620"/>
                <a:ext cx="19" cy="10"/>
              </a:xfrm>
              <a:custGeom>
                <a:avLst/>
                <a:gdLst>
                  <a:gd name="T0" fmla="*/ 19 w 19"/>
                  <a:gd name="T1" fmla="*/ 0 h 10"/>
                  <a:gd name="T2" fmla="*/ 0 w 19"/>
                  <a:gd name="T3" fmla="*/ 0 h 10"/>
                  <a:gd name="T4" fmla="*/ 5 w 19"/>
                  <a:gd name="T5" fmla="*/ 10 h 10"/>
                  <a:gd name="T6" fmla="*/ 19 w 19"/>
                  <a:gd name="T7" fmla="*/ 0 h 10"/>
                </a:gdLst>
                <a:ahLst/>
                <a:cxnLst>
                  <a:cxn ang="0">
                    <a:pos x="T0" y="T1"/>
                  </a:cxn>
                  <a:cxn ang="0">
                    <a:pos x="T2" y="T3"/>
                  </a:cxn>
                  <a:cxn ang="0">
                    <a:pos x="T4" y="T5"/>
                  </a:cxn>
                  <a:cxn ang="0">
                    <a:pos x="T6" y="T7"/>
                  </a:cxn>
                </a:cxnLst>
                <a:rect l="0" t="0" r="r" b="b"/>
                <a:pathLst>
                  <a:path w="19" h="10">
                    <a:moveTo>
                      <a:pt x="19" y="0"/>
                    </a:moveTo>
                    <a:lnTo>
                      <a:pt x="0" y="0"/>
                    </a:lnTo>
                    <a:lnTo>
                      <a:pt x="5" y="10"/>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62" name="Freeform 406">
                <a:extLst>
                  <a:ext uri="{FF2B5EF4-FFF2-40B4-BE49-F238E27FC236}">
                    <a16:creationId xmlns:a16="http://schemas.microsoft.com/office/drawing/2014/main" id="{6081E067-D87A-8EB3-DD7A-76265403D7FF}"/>
                  </a:ext>
                </a:extLst>
              </p:cNvPr>
              <p:cNvSpPr>
                <a:spLocks/>
              </p:cNvSpPr>
              <p:nvPr/>
            </p:nvSpPr>
            <p:spPr bwMode="auto">
              <a:xfrm>
                <a:off x="3076" y="1610"/>
                <a:ext cx="19" cy="10"/>
              </a:xfrm>
              <a:custGeom>
                <a:avLst/>
                <a:gdLst>
                  <a:gd name="T0" fmla="*/ 19 w 19"/>
                  <a:gd name="T1" fmla="*/ 10 h 10"/>
                  <a:gd name="T2" fmla="*/ 14 w 19"/>
                  <a:gd name="T3" fmla="*/ 0 h 10"/>
                  <a:gd name="T4" fmla="*/ 0 w 19"/>
                  <a:gd name="T5" fmla="*/ 10 h 10"/>
                  <a:gd name="T6" fmla="*/ 19 w 19"/>
                  <a:gd name="T7" fmla="*/ 10 h 10"/>
                </a:gdLst>
                <a:ahLst/>
                <a:cxnLst>
                  <a:cxn ang="0">
                    <a:pos x="T0" y="T1"/>
                  </a:cxn>
                  <a:cxn ang="0">
                    <a:pos x="T2" y="T3"/>
                  </a:cxn>
                  <a:cxn ang="0">
                    <a:pos x="T4" y="T5"/>
                  </a:cxn>
                  <a:cxn ang="0">
                    <a:pos x="T6" y="T7"/>
                  </a:cxn>
                </a:cxnLst>
                <a:rect l="0" t="0" r="r" b="b"/>
                <a:pathLst>
                  <a:path w="19" h="10">
                    <a:moveTo>
                      <a:pt x="19" y="10"/>
                    </a:moveTo>
                    <a:lnTo>
                      <a:pt x="14" y="0"/>
                    </a:lnTo>
                    <a:lnTo>
                      <a:pt x="0" y="10"/>
                    </a:lnTo>
                    <a:lnTo>
                      <a:pt x="19" y="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63" name="Freeform 407">
                <a:extLst>
                  <a:ext uri="{FF2B5EF4-FFF2-40B4-BE49-F238E27FC236}">
                    <a16:creationId xmlns:a16="http://schemas.microsoft.com/office/drawing/2014/main" id="{967D36E8-BD8C-E1ED-59DC-90F6C94B00F1}"/>
                  </a:ext>
                </a:extLst>
              </p:cNvPr>
              <p:cNvSpPr>
                <a:spLocks/>
              </p:cNvSpPr>
              <p:nvPr/>
            </p:nvSpPr>
            <p:spPr bwMode="auto">
              <a:xfrm>
                <a:off x="3090" y="1610"/>
                <a:ext cx="5" cy="5"/>
              </a:xfrm>
              <a:custGeom>
                <a:avLst/>
                <a:gdLst>
                  <a:gd name="T0" fmla="*/ 0 w 5"/>
                  <a:gd name="T1" fmla="*/ 0 h 5"/>
                  <a:gd name="T2" fmla="*/ 0 w 5"/>
                  <a:gd name="T3" fmla="*/ 0 h 5"/>
                  <a:gd name="T4" fmla="*/ 5 w 5"/>
                  <a:gd name="T5" fmla="*/ 5 h 5"/>
                  <a:gd name="T6" fmla="*/ 0 w 5"/>
                  <a:gd name="T7" fmla="*/ 0 h 5"/>
                </a:gdLst>
                <a:ahLst/>
                <a:cxnLst>
                  <a:cxn ang="0">
                    <a:pos x="T0" y="T1"/>
                  </a:cxn>
                  <a:cxn ang="0">
                    <a:pos x="T2" y="T3"/>
                  </a:cxn>
                  <a:cxn ang="0">
                    <a:pos x="T4" y="T5"/>
                  </a:cxn>
                  <a:cxn ang="0">
                    <a:pos x="T6" y="T7"/>
                  </a:cxn>
                </a:cxnLst>
                <a:rect l="0" t="0" r="r" b="b"/>
                <a:pathLst>
                  <a:path w="5" h="5">
                    <a:moveTo>
                      <a:pt x="0" y="0"/>
                    </a:moveTo>
                    <a:lnTo>
                      <a:pt x="0" y="0"/>
                    </a:lnTo>
                    <a:lnTo>
                      <a:pt x="5" y="5"/>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64" name="Freeform 408">
                <a:extLst>
                  <a:ext uri="{FF2B5EF4-FFF2-40B4-BE49-F238E27FC236}">
                    <a16:creationId xmlns:a16="http://schemas.microsoft.com/office/drawing/2014/main" id="{B766D4ED-2A46-3BC5-24E9-4FA493A6A276}"/>
                  </a:ext>
                </a:extLst>
              </p:cNvPr>
              <p:cNvSpPr>
                <a:spLocks/>
              </p:cNvSpPr>
              <p:nvPr/>
            </p:nvSpPr>
            <p:spPr bwMode="auto">
              <a:xfrm>
                <a:off x="3090" y="1610"/>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65" name="Freeform 409">
                <a:extLst>
                  <a:ext uri="{FF2B5EF4-FFF2-40B4-BE49-F238E27FC236}">
                    <a16:creationId xmlns:a16="http://schemas.microsoft.com/office/drawing/2014/main" id="{0ED8E746-CD80-EB8E-CA29-A0811BBFF637}"/>
                  </a:ext>
                </a:extLst>
              </p:cNvPr>
              <p:cNvSpPr>
                <a:spLocks/>
              </p:cNvSpPr>
              <p:nvPr/>
            </p:nvSpPr>
            <p:spPr bwMode="auto">
              <a:xfrm>
                <a:off x="3090" y="1610"/>
                <a:ext cx="15" cy="10"/>
              </a:xfrm>
              <a:custGeom>
                <a:avLst/>
                <a:gdLst>
                  <a:gd name="T0" fmla="*/ 15 w 15"/>
                  <a:gd name="T1" fmla="*/ 10 h 10"/>
                  <a:gd name="T2" fmla="*/ 0 w 15"/>
                  <a:gd name="T3" fmla="*/ 0 h 10"/>
                  <a:gd name="T4" fmla="*/ 0 w 15"/>
                  <a:gd name="T5" fmla="*/ 10 h 10"/>
                  <a:gd name="T6" fmla="*/ 15 w 15"/>
                  <a:gd name="T7" fmla="*/ 10 h 10"/>
                </a:gdLst>
                <a:ahLst/>
                <a:cxnLst>
                  <a:cxn ang="0">
                    <a:pos x="T0" y="T1"/>
                  </a:cxn>
                  <a:cxn ang="0">
                    <a:pos x="T2" y="T3"/>
                  </a:cxn>
                  <a:cxn ang="0">
                    <a:pos x="T4" y="T5"/>
                  </a:cxn>
                  <a:cxn ang="0">
                    <a:pos x="T6" y="T7"/>
                  </a:cxn>
                </a:cxnLst>
                <a:rect l="0" t="0" r="r" b="b"/>
                <a:pathLst>
                  <a:path w="15" h="10">
                    <a:moveTo>
                      <a:pt x="15" y="10"/>
                    </a:moveTo>
                    <a:lnTo>
                      <a:pt x="0" y="0"/>
                    </a:lnTo>
                    <a:lnTo>
                      <a:pt x="0" y="10"/>
                    </a:lnTo>
                    <a:lnTo>
                      <a:pt x="15" y="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66" name="Freeform 410">
                <a:extLst>
                  <a:ext uri="{FF2B5EF4-FFF2-40B4-BE49-F238E27FC236}">
                    <a16:creationId xmlns:a16="http://schemas.microsoft.com/office/drawing/2014/main" id="{296C1B30-D284-25F1-33AA-03F7F6912472}"/>
                  </a:ext>
                </a:extLst>
              </p:cNvPr>
              <p:cNvSpPr>
                <a:spLocks/>
              </p:cNvSpPr>
              <p:nvPr/>
            </p:nvSpPr>
            <p:spPr bwMode="auto">
              <a:xfrm>
                <a:off x="3090" y="1610"/>
                <a:ext cx="15" cy="10"/>
              </a:xfrm>
              <a:custGeom>
                <a:avLst/>
                <a:gdLst>
                  <a:gd name="T0" fmla="*/ 15 w 15"/>
                  <a:gd name="T1" fmla="*/ 10 h 10"/>
                  <a:gd name="T2" fmla="*/ 15 w 15"/>
                  <a:gd name="T3" fmla="*/ 0 h 10"/>
                  <a:gd name="T4" fmla="*/ 0 w 15"/>
                  <a:gd name="T5" fmla="*/ 0 h 10"/>
                  <a:gd name="T6" fmla="*/ 15 w 15"/>
                  <a:gd name="T7" fmla="*/ 10 h 10"/>
                </a:gdLst>
                <a:ahLst/>
                <a:cxnLst>
                  <a:cxn ang="0">
                    <a:pos x="T0" y="T1"/>
                  </a:cxn>
                  <a:cxn ang="0">
                    <a:pos x="T2" y="T3"/>
                  </a:cxn>
                  <a:cxn ang="0">
                    <a:pos x="T4" y="T5"/>
                  </a:cxn>
                  <a:cxn ang="0">
                    <a:pos x="T6" y="T7"/>
                  </a:cxn>
                </a:cxnLst>
                <a:rect l="0" t="0" r="r" b="b"/>
                <a:pathLst>
                  <a:path w="15" h="10">
                    <a:moveTo>
                      <a:pt x="15" y="10"/>
                    </a:moveTo>
                    <a:lnTo>
                      <a:pt x="15" y="0"/>
                    </a:lnTo>
                    <a:lnTo>
                      <a:pt x="0" y="0"/>
                    </a:lnTo>
                    <a:lnTo>
                      <a:pt x="15" y="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67" name="Freeform 411">
                <a:extLst>
                  <a:ext uri="{FF2B5EF4-FFF2-40B4-BE49-F238E27FC236}">
                    <a16:creationId xmlns:a16="http://schemas.microsoft.com/office/drawing/2014/main" id="{F40C92F5-034E-179F-24C1-7C0586EFF6F0}"/>
                  </a:ext>
                </a:extLst>
              </p:cNvPr>
              <p:cNvSpPr>
                <a:spLocks/>
              </p:cNvSpPr>
              <p:nvPr/>
            </p:nvSpPr>
            <p:spPr bwMode="auto">
              <a:xfrm>
                <a:off x="3105" y="1610"/>
                <a:ext cx="1" cy="5"/>
              </a:xfrm>
              <a:custGeom>
                <a:avLst/>
                <a:gdLst>
                  <a:gd name="T0" fmla="*/ 0 h 5"/>
                  <a:gd name="T1" fmla="*/ 0 h 5"/>
                  <a:gd name="T2" fmla="*/ 5 h 5"/>
                  <a:gd name="T3" fmla="*/ 0 h 5"/>
                </a:gdLst>
                <a:ahLst/>
                <a:cxnLst>
                  <a:cxn ang="0">
                    <a:pos x="0" y="T0"/>
                  </a:cxn>
                  <a:cxn ang="0">
                    <a:pos x="0" y="T1"/>
                  </a:cxn>
                  <a:cxn ang="0">
                    <a:pos x="0" y="T2"/>
                  </a:cxn>
                  <a:cxn ang="0">
                    <a:pos x="0" y="T3"/>
                  </a:cxn>
                </a:cxnLst>
                <a:rect l="0" t="0" r="r" b="b"/>
                <a:pathLst>
                  <a:path h="5">
                    <a:moveTo>
                      <a:pt x="0" y="0"/>
                    </a:moveTo>
                    <a:lnTo>
                      <a:pt x="0" y="0"/>
                    </a:lnTo>
                    <a:lnTo>
                      <a:pt x="0" y="5"/>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68" name="Freeform 412">
                <a:extLst>
                  <a:ext uri="{FF2B5EF4-FFF2-40B4-BE49-F238E27FC236}">
                    <a16:creationId xmlns:a16="http://schemas.microsoft.com/office/drawing/2014/main" id="{26F9FD66-AAAB-46A8-4888-DE207CB965A6}"/>
                  </a:ext>
                </a:extLst>
              </p:cNvPr>
              <p:cNvSpPr>
                <a:spLocks/>
              </p:cNvSpPr>
              <p:nvPr/>
            </p:nvSpPr>
            <p:spPr bwMode="auto">
              <a:xfrm>
                <a:off x="3105" y="1610"/>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69" name="Freeform 413">
                <a:extLst>
                  <a:ext uri="{FF2B5EF4-FFF2-40B4-BE49-F238E27FC236}">
                    <a16:creationId xmlns:a16="http://schemas.microsoft.com/office/drawing/2014/main" id="{68963189-620C-FE6C-E318-0BD4B422D117}"/>
                  </a:ext>
                </a:extLst>
              </p:cNvPr>
              <p:cNvSpPr>
                <a:spLocks/>
              </p:cNvSpPr>
              <p:nvPr/>
            </p:nvSpPr>
            <p:spPr bwMode="auto">
              <a:xfrm>
                <a:off x="3105" y="1610"/>
                <a:ext cx="10" cy="10"/>
              </a:xfrm>
              <a:custGeom>
                <a:avLst/>
                <a:gdLst>
                  <a:gd name="T0" fmla="*/ 10 w 10"/>
                  <a:gd name="T1" fmla="*/ 10 h 10"/>
                  <a:gd name="T2" fmla="*/ 0 w 10"/>
                  <a:gd name="T3" fmla="*/ 0 h 10"/>
                  <a:gd name="T4" fmla="*/ 0 w 10"/>
                  <a:gd name="T5" fmla="*/ 10 h 10"/>
                  <a:gd name="T6" fmla="*/ 10 w 10"/>
                  <a:gd name="T7" fmla="*/ 10 h 10"/>
                </a:gdLst>
                <a:ahLst/>
                <a:cxnLst>
                  <a:cxn ang="0">
                    <a:pos x="T0" y="T1"/>
                  </a:cxn>
                  <a:cxn ang="0">
                    <a:pos x="T2" y="T3"/>
                  </a:cxn>
                  <a:cxn ang="0">
                    <a:pos x="T4" y="T5"/>
                  </a:cxn>
                  <a:cxn ang="0">
                    <a:pos x="T6" y="T7"/>
                  </a:cxn>
                </a:cxnLst>
                <a:rect l="0" t="0" r="r" b="b"/>
                <a:pathLst>
                  <a:path w="10" h="10">
                    <a:moveTo>
                      <a:pt x="10" y="10"/>
                    </a:moveTo>
                    <a:lnTo>
                      <a:pt x="0" y="0"/>
                    </a:lnTo>
                    <a:lnTo>
                      <a:pt x="0" y="10"/>
                    </a:lnTo>
                    <a:lnTo>
                      <a:pt x="10" y="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70" name="Freeform 414">
                <a:extLst>
                  <a:ext uri="{FF2B5EF4-FFF2-40B4-BE49-F238E27FC236}">
                    <a16:creationId xmlns:a16="http://schemas.microsoft.com/office/drawing/2014/main" id="{326721CB-2A33-7013-F51B-8089B528C053}"/>
                  </a:ext>
                </a:extLst>
              </p:cNvPr>
              <p:cNvSpPr>
                <a:spLocks/>
              </p:cNvSpPr>
              <p:nvPr/>
            </p:nvSpPr>
            <p:spPr bwMode="auto">
              <a:xfrm>
                <a:off x="3105" y="1610"/>
                <a:ext cx="14" cy="10"/>
              </a:xfrm>
              <a:custGeom>
                <a:avLst/>
                <a:gdLst>
                  <a:gd name="T0" fmla="*/ 10 w 14"/>
                  <a:gd name="T1" fmla="*/ 10 h 10"/>
                  <a:gd name="T2" fmla="*/ 14 w 14"/>
                  <a:gd name="T3" fmla="*/ 0 h 10"/>
                  <a:gd name="T4" fmla="*/ 0 w 14"/>
                  <a:gd name="T5" fmla="*/ 0 h 10"/>
                  <a:gd name="T6" fmla="*/ 10 w 14"/>
                  <a:gd name="T7" fmla="*/ 10 h 10"/>
                </a:gdLst>
                <a:ahLst/>
                <a:cxnLst>
                  <a:cxn ang="0">
                    <a:pos x="T0" y="T1"/>
                  </a:cxn>
                  <a:cxn ang="0">
                    <a:pos x="T2" y="T3"/>
                  </a:cxn>
                  <a:cxn ang="0">
                    <a:pos x="T4" y="T5"/>
                  </a:cxn>
                  <a:cxn ang="0">
                    <a:pos x="T6" y="T7"/>
                  </a:cxn>
                </a:cxnLst>
                <a:rect l="0" t="0" r="r" b="b"/>
                <a:pathLst>
                  <a:path w="14" h="10">
                    <a:moveTo>
                      <a:pt x="10" y="10"/>
                    </a:moveTo>
                    <a:lnTo>
                      <a:pt x="14" y="0"/>
                    </a:lnTo>
                    <a:lnTo>
                      <a:pt x="0" y="0"/>
                    </a:lnTo>
                    <a:lnTo>
                      <a:pt x="10" y="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71" name="Freeform 415">
                <a:extLst>
                  <a:ext uri="{FF2B5EF4-FFF2-40B4-BE49-F238E27FC236}">
                    <a16:creationId xmlns:a16="http://schemas.microsoft.com/office/drawing/2014/main" id="{BD7720CC-A2BF-B808-3C5B-0A6D3040BCF4}"/>
                  </a:ext>
                </a:extLst>
              </p:cNvPr>
              <p:cNvSpPr>
                <a:spLocks/>
              </p:cNvSpPr>
              <p:nvPr/>
            </p:nvSpPr>
            <p:spPr bwMode="auto">
              <a:xfrm>
                <a:off x="3119" y="1610"/>
                <a:ext cx="1" cy="10"/>
              </a:xfrm>
              <a:custGeom>
                <a:avLst/>
                <a:gdLst>
                  <a:gd name="T0" fmla="*/ 0 h 10"/>
                  <a:gd name="T1" fmla="*/ 0 h 10"/>
                  <a:gd name="T2" fmla="*/ 10 h 10"/>
                  <a:gd name="T3" fmla="*/ 0 h 10"/>
                </a:gdLst>
                <a:ahLst/>
                <a:cxnLst>
                  <a:cxn ang="0">
                    <a:pos x="0" y="T0"/>
                  </a:cxn>
                  <a:cxn ang="0">
                    <a:pos x="0" y="T1"/>
                  </a:cxn>
                  <a:cxn ang="0">
                    <a:pos x="0" y="T2"/>
                  </a:cxn>
                  <a:cxn ang="0">
                    <a:pos x="0" y="T3"/>
                  </a:cxn>
                </a:cxnLst>
                <a:rect l="0" t="0" r="r" b="b"/>
                <a:pathLst>
                  <a:path h="10">
                    <a:moveTo>
                      <a:pt x="0" y="0"/>
                    </a:moveTo>
                    <a:lnTo>
                      <a:pt x="0" y="0"/>
                    </a:lnTo>
                    <a:lnTo>
                      <a:pt x="0" y="1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72" name="Freeform 416">
                <a:extLst>
                  <a:ext uri="{FF2B5EF4-FFF2-40B4-BE49-F238E27FC236}">
                    <a16:creationId xmlns:a16="http://schemas.microsoft.com/office/drawing/2014/main" id="{09FB98A3-EFD4-0B79-129D-B6ECF4219D5D}"/>
                  </a:ext>
                </a:extLst>
              </p:cNvPr>
              <p:cNvSpPr>
                <a:spLocks/>
              </p:cNvSpPr>
              <p:nvPr/>
            </p:nvSpPr>
            <p:spPr bwMode="auto">
              <a:xfrm>
                <a:off x="3119" y="1610"/>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73" name="Freeform 417">
                <a:extLst>
                  <a:ext uri="{FF2B5EF4-FFF2-40B4-BE49-F238E27FC236}">
                    <a16:creationId xmlns:a16="http://schemas.microsoft.com/office/drawing/2014/main" id="{7AB14481-715A-2DD2-9D0A-FE263466931C}"/>
                  </a:ext>
                </a:extLst>
              </p:cNvPr>
              <p:cNvSpPr>
                <a:spLocks/>
              </p:cNvSpPr>
              <p:nvPr/>
            </p:nvSpPr>
            <p:spPr bwMode="auto">
              <a:xfrm>
                <a:off x="3115" y="1610"/>
                <a:ext cx="14" cy="20"/>
              </a:xfrm>
              <a:custGeom>
                <a:avLst/>
                <a:gdLst>
                  <a:gd name="T0" fmla="*/ 14 w 14"/>
                  <a:gd name="T1" fmla="*/ 20 h 20"/>
                  <a:gd name="T2" fmla="*/ 4 w 14"/>
                  <a:gd name="T3" fmla="*/ 0 h 20"/>
                  <a:gd name="T4" fmla="*/ 0 w 14"/>
                  <a:gd name="T5" fmla="*/ 10 h 20"/>
                  <a:gd name="T6" fmla="*/ 14 w 14"/>
                  <a:gd name="T7" fmla="*/ 20 h 20"/>
                </a:gdLst>
                <a:ahLst/>
                <a:cxnLst>
                  <a:cxn ang="0">
                    <a:pos x="T0" y="T1"/>
                  </a:cxn>
                  <a:cxn ang="0">
                    <a:pos x="T2" y="T3"/>
                  </a:cxn>
                  <a:cxn ang="0">
                    <a:pos x="T4" y="T5"/>
                  </a:cxn>
                  <a:cxn ang="0">
                    <a:pos x="T6" y="T7"/>
                  </a:cxn>
                </a:cxnLst>
                <a:rect l="0" t="0" r="r" b="b"/>
                <a:pathLst>
                  <a:path w="14" h="20">
                    <a:moveTo>
                      <a:pt x="14" y="20"/>
                    </a:moveTo>
                    <a:lnTo>
                      <a:pt x="4" y="0"/>
                    </a:lnTo>
                    <a:lnTo>
                      <a:pt x="0" y="10"/>
                    </a:lnTo>
                    <a:lnTo>
                      <a:pt x="14" y="2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74" name="Freeform 418">
                <a:extLst>
                  <a:ext uri="{FF2B5EF4-FFF2-40B4-BE49-F238E27FC236}">
                    <a16:creationId xmlns:a16="http://schemas.microsoft.com/office/drawing/2014/main" id="{6B65ACCC-0510-6D04-4864-E9C22F85A77E}"/>
                  </a:ext>
                </a:extLst>
              </p:cNvPr>
              <p:cNvSpPr>
                <a:spLocks/>
              </p:cNvSpPr>
              <p:nvPr/>
            </p:nvSpPr>
            <p:spPr bwMode="auto">
              <a:xfrm>
                <a:off x="3119" y="1610"/>
                <a:ext cx="15" cy="20"/>
              </a:xfrm>
              <a:custGeom>
                <a:avLst/>
                <a:gdLst>
                  <a:gd name="T0" fmla="*/ 10 w 15"/>
                  <a:gd name="T1" fmla="*/ 20 h 20"/>
                  <a:gd name="T2" fmla="*/ 15 w 15"/>
                  <a:gd name="T3" fmla="*/ 10 h 20"/>
                  <a:gd name="T4" fmla="*/ 0 w 15"/>
                  <a:gd name="T5" fmla="*/ 0 h 20"/>
                  <a:gd name="T6" fmla="*/ 10 w 15"/>
                  <a:gd name="T7" fmla="*/ 20 h 20"/>
                </a:gdLst>
                <a:ahLst/>
                <a:cxnLst>
                  <a:cxn ang="0">
                    <a:pos x="T0" y="T1"/>
                  </a:cxn>
                  <a:cxn ang="0">
                    <a:pos x="T2" y="T3"/>
                  </a:cxn>
                  <a:cxn ang="0">
                    <a:pos x="T4" y="T5"/>
                  </a:cxn>
                  <a:cxn ang="0">
                    <a:pos x="T6" y="T7"/>
                  </a:cxn>
                </a:cxnLst>
                <a:rect l="0" t="0" r="r" b="b"/>
                <a:pathLst>
                  <a:path w="15" h="20">
                    <a:moveTo>
                      <a:pt x="10" y="20"/>
                    </a:moveTo>
                    <a:lnTo>
                      <a:pt x="15" y="10"/>
                    </a:lnTo>
                    <a:lnTo>
                      <a:pt x="0" y="0"/>
                    </a:lnTo>
                    <a:lnTo>
                      <a:pt x="10" y="2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75" name="Freeform 419">
                <a:extLst>
                  <a:ext uri="{FF2B5EF4-FFF2-40B4-BE49-F238E27FC236}">
                    <a16:creationId xmlns:a16="http://schemas.microsoft.com/office/drawing/2014/main" id="{E4414E14-3E16-81CE-F1C0-B09C5E3F9704}"/>
                  </a:ext>
                </a:extLst>
              </p:cNvPr>
              <p:cNvSpPr>
                <a:spLocks/>
              </p:cNvSpPr>
              <p:nvPr/>
            </p:nvSpPr>
            <p:spPr bwMode="auto">
              <a:xfrm>
                <a:off x="3134" y="1620"/>
                <a:ext cx="1" cy="5"/>
              </a:xfrm>
              <a:custGeom>
                <a:avLst/>
                <a:gdLst>
                  <a:gd name="T0" fmla="*/ 0 h 5"/>
                  <a:gd name="T1" fmla="*/ 0 h 5"/>
                  <a:gd name="T2" fmla="*/ 5 h 5"/>
                  <a:gd name="T3" fmla="*/ 0 h 5"/>
                </a:gdLst>
                <a:ahLst/>
                <a:cxnLst>
                  <a:cxn ang="0">
                    <a:pos x="0" y="T0"/>
                  </a:cxn>
                  <a:cxn ang="0">
                    <a:pos x="0" y="T1"/>
                  </a:cxn>
                  <a:cxn ang="0">
                    <a:pos x="0" y="T2"/>
                  </a:cxn>
                  <a:cxn ang="0">
                    <a:pos x="0" y="T3"/>
                  </a:cxn>
                </a:cxnLst>
                <a:rect l="0" t="0" r="r" b="b"/>
                <a:pathLst>
                  <a:path h="5">
                    <a:moveTo>
                      <a:pt x="0" y="0"/>
                    </a:moveTo>
                    <a:lnTo>
                      <a:pt x="0" y="0"/>
                    </a:lnTo>
                    <a:lnTo>
                      <a:pt x="0" y="5"/>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76" name="Freeform 420">
                <a:extLst>
                  <a:ext uri="{FF2B5EF4-FFF2-40B4-BE49-F238E27FC236}">
                    <a16:creationId xmlns:a16="http://schemas.microsoft.com/office/drawing/2014/main" id="{1DDFC03B-06F6-58A1-2382-663E3342E70E}"/>
                  </a:ext>
                </a:extLst>
              </p:cNvPr>
              <p:cNvSpPr>
                <a:spLocks/>
              </p:cNvSpPr>
              <p:nvPr/>
            </p:nvSpPr>
            <p:spPr bwMode="auto">
              <a:xfrm>
                <a:off x="3134" y="1620"/>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77" name="Freeform 421">
                <a:extLst>
                  <a:ext uri="{FF2B5EF4-FFF2-40B4-BE49-F238E27FC236}">
                    <a16:creationId xmlns:a16="http://schemas.microsoft.com/office/drawing/2014/main" id="{FE73B7C6-816C-441A-E63C-6AFB77C80290}"/>
                  </a:ext>
                </a:extLst>
              </p:cNvPr>
              <p:cNvSpPr>
                <a:spLocks/>
              </p:cNvSpPr>
              <p:nvPr/>
            </p:nvSpPr>
            <p:spPr bwMode="auto">
              <a:xfrm>
                <a:off x="3129" y="1620"/>
                <a:ext cx="10" cy="19"/>
              </a:xfrm>
              <a:custGeom>
                <a:avLst/>
                <a:gdLst>
                  <a:gd name="T0" fmla="*/ 10 w 10"/>
                  <a:gd name="T1" fmla="*/ 19 h 19"/>
                  <a:gd name="T2" fmla="*/ 5 w 10"/>
                  <a:gd name="T3" fmla="*/ 0 h 19"/>
                  <a:gd name="T4" fmla="*/ 0 w 10"/>
                  <a:gd name="T5" fmla="*/ 10 h 19"/>
                  <a:gd name="T6" fmla="*/ 10 w 10"/>
                  <a:gd name="T7" fmla="*/ 19 h 19"/>
                </a:gdLst>
                <a:ahLst/>
                <a:cxnLst>
                  <a:cxn ang="0">
                    <a:pos x="T0" y="T1"/>
                  </a:cxn>
                  <a:cxn ang="0">
                    <a:pos x="T2" y="T3"/>
                  </a:cxn>
                  <a:cxn ang="0">
                    <a:pos x="T4" y="T5"/>
                  </a:cxn>
                  <a:cxn ang="0">
                    <a:pos x="T6" y="T7"/>
                  </a:cxn>
                </a:cxnLst>
                <a:rect l="0" t="0" r="r" b="b"/>
                <a:pathLst>
                  <a:path w="10" h="19">
                    <a:moveTo>
                      <a:pt x="10" y="19"/>
                    </a:moveTo>
                    <a:lnTo>
                      <a:pt x="5" y="0"/>
                    </a:lnTo>
                    <a:lnTo>
                      <a:pt x="0" y="10"/>
                    </a:lnTo>
                    <a:lnTo>
                      <a:pt x="10" y="1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78" name="Freeform 422">
                <a:extLst>
                  <a:ext uri="{FF2B5EF4-FFF2-40B4-BE49-F238E27FC236}">
                    <a16:creationId xmlns:a16="http://schemas.microsoft.com/office/drawing/2014/main" id="{80362FD5-036F-E32A-347B-DCF644B57D30}"/>
                  </a:ext>
                </a:extLst>
              </p:cNvPr>
              <p:cNvSpPr>
                <a:spLocks/>
              </p:cNvSpPr>
              <p:nvPr/>
            </p:nvSpPr>
            <p:spPr bwMode="auto">
              <a:xfrm>
                <a:off x="3134" y="1620"/>
                <a:ext cx="14" cy="19"/>
              </a:xfrm>
              <a:custGeom>
                <a:avLst/>
                <a:gdLst>
                  <a:gd name="T0" fmla="*/ 5 w 14"/>
                  <a:gd name="T1" fmla="*/ 19 h 19"/>
                  <a:gd name="T2" fmla="*/ 14 w 14"/>
                  <a:gd name="T3" fmla="*/ 10 h 19"/>
                  <a:gd name="T4" fmla="*/ 0 w 14"/>
                  <a:gd name="T5" fmla="*/ 0 h 19"/>
                  <a:gd name="T6" fmla="*/ 5 w 14"/>
                  <a:gd name="T7" fmla="*/ 19 h 19"/>
                </a:gdLst>
                <a:ahLst/>
                <a:cxnLst>
                  <a:cxn ang="0">
                    <a:pos x="T0" y="T1"/>
                  </a:cxn>
                  <a:cxn ang="0">
                    <a:pos x="T2" y="T3"/>
                  </a:cxn>
                  <a:cxn ang="0">
                    <a:pos x="T4" y="T5"/>
                  </a:cxn>
                  <a:cxn ang="0">
                    <a:pos x="T6" y="T7"/>
                  </a:cxn>
                </a:cxnLst>
                <a:rect l="0" t="0" r="r" b="b"/>
                <a:pathLst>
                  <a:path w="14" h="19">
                    <a:moveTo>
                      <a:pt x="5" y="19"/>
                    </a:moveTo>
                    <a:lnTo>
                      <a:pt x="14" y="10"/>
                    </a:lnTo>
                    <a:lnTo>
                      <a:pt x="0" y="0"/>
                    </a:lnTo>
                    <a:lnTo>
                      <a:pt x="5" y="1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79" name="Freeform 423">
                <a:extLst>
                  <a:ext uri="{FF2B5EF4-FFF2-40B4-BE49-F238E27FC236}">
                    <a16:creationId xmlns:a16="http://schemas.microsoft.com/office/drawing/2014/main" id="{8E8935E5-05BC-D87B-6061-DCDB6A9B79A4}"/>
                  </a:ext>
                </a:extLst>
              </p:cNvPr>
              <p:cNvSpPr>
                <a:spLocks/>
              </p:cNvSpPr>
              <p:nvPr/>
            </p:nvSpPr>
            <p:spPr bwMode="auto">
              <a:xfrm>
                <a:off x="3144" y="1630"/>
                <a:ext cx="4" cy="9"/>
              </a:xfrm>
              <a:custGeom>
                <a:avLst/>
                <a:gdLst>
                  <a:gd name="T0" fmla="*/ 4 w 4"/>
                  <a:gd name="T1" fmla="*/ 4 h 9"/>
                  <a:gd name="T2" fmla="*/ 4 w 4"/>
                  <a:gd name="T3" fmla="*/ 0 h 9"/>
                  <a:gd name="T4" fmla="*/ 0 w 4"/>
                  <a:gd name="T5" fmla="*/ 9 h 9"/>
                  <a:gd name="T6" fmla="*/ 4 w 4"/>
                  <a:gd name="T7" fmla="*/ 4 h 9"/>
                </a:gdLst>
                <a:ahLst/>
                <a:cxnLst>
                  <a:cxn ang="0">
                    <a:pos x="T0" y="T1"/>
                  </a:cxn>
                  <a:cxn ang="0">
                    <a:pos x="T2" y="T3"/>
                  </a:cxn>
                  <a:cxn ang="0">
                    <a:pos x="T4" y="T5"/>
                  </a:cxn>
                  <a:cxn ang="0">
                    <a:pos x="T6" y="T7"/>
                  </a:cxn>
                </a:cxnLst>
                <a:rect l="0" t="0" r="r" b="b"/>
                <a:pathLst>
                  <a:path w="4" h="9">
                    <a:moveTo>
                      <a:pt x="4" y="4"/>
                    </a:moveTo>
                    <a:lnTo>
                      <a:pt x="4" y="0"/>
                    </a:lnTo>
                    <a:lnTo>
                      <a:pt x="0" y="9"/>
                    </a:lnTo>
                    <a:lnTo>
                      <a:pt x="4" y="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80" name="Rectangle 424">
                <a:extLst>
                  <a:ext uri="{FF2B5EF4-FFF2-40B4-BE49-F238E27FC236}">
                    <a16:creationId xmlns:a16="http://schemas.microsoft.com/office/drawing/2014/main" id="{1F72FD70-7A1D-2052-1FC7-8874585C6770}"/>
                  </a:ext>
                </a:extLst>
              </p:cNvPr>
              <p:cNvSpPr>
                <a:spLocks noChangeArrowheads="1"/>
              </p:cNvSpPr>
              <p:nvPr/>
            </p:nvSpPr>
            <p:spPr bwMode="auto">
              <a:xfrm>
                <a:off x="3148" y="1630"/>
                <a:ext cx="1" cy="4"/>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08681" name="Freeform 425">
                <a:extLst>
                  <a:ext uri="{FF2B5EF4-FFF2-40B4-BE49-F238E27FC236}">
                    <a16:creationId xmlns:a16="http://schemas.microsoft.com/office/drawing/2014/main" id="{4E614F7D-390A-86C8-DA5C-A94B3F93688A}"/>
                  </a:ext>
                </a:extLst>
              </p:cNvPr>
              <p:cNvSpPr>
                <a:spLocks/>
              </p:cNvSpPr>
              <p:nvPr/>
            </p:nvSpPr>
            <p:spPr bwMode="auto">
              <a:xfrm>
                <a:off x="3139" y="1634"/>
                <a:ext cx="14" cy="20"/>
              </a:xfrm>
              <a:custGeom>
                <a:avLst/>
                <a:gdLst>
                  <a:gd name="T0" fmla="*/ 14 w 14"/>
                  <a:gd name="T1" fmla="*/ 20 h 20"/>
                  <a:gd name="T2" fmla="*/ 9 w 14"/>
                  <a:gd name="T3" fmla="*/ 0 h 20"/>
                  <a:gd name="T4" fmla="*/ 0 w 14"/>
                  <a:gd name="T5" fmla="*/ 5 h 20"/>
                  <a:gd name="T6" fmla="*/ 14 w 14"/>
                  <a:gd name="T7" fmla="*/ 20 h 20"/>
                </a:gdLst>
                <a:ahLst/>
                <a:cxnLst>
                  <a:cxn ang="0">
                    <a:pos x="T0" y="T1"/>
                  </a:cxn>
                  <a:cxn ang="0">
                    <a:pos x="T2" y="T3"/>
                  </a:cxn>
                  <a:cxn ang="0">
                    <a:pos x="T4" y="T5"/>
                  </a:cxn>
                  <a:cxn ang="0">
                    <a:pos x="T6" y="T7"/>
                  </a:cxn>
                </a:cxnLst>
                <a:rect l="0" t="0" r="r" b="b"/>
                <a:pathLst>
                  <a:path w="14" h="20">
                    <a:moveTo>
                      <a:pt x="14" y="20"/>
                    </a:moveTo>
                    <a:lnTo>
                      <a:pt x="9" y="0"/>
                    </a:lnTo>
                    <a:lnTo>
                      <a:pt x="0" y="5"/>
                    </a:lnTo>
                    <a:lnTo>
                      <a:pt x="14" y="2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82" name="Freeform 426">
                <a:extLst>
                  <a:ext uri="{FF2B5EF4-FFF2-40B4-BE49-F238E27FC236}">
                    <a16:creationId xmlns:a16="http://schemas.microsoft.com/office/drawing/2014/main" id="{841F3179-091A-0D0A-01C6-D89357C400A7}"/>
                  </a:ext>
                </a:extLst>
              </p:cNvPr>
              <p:cNvSpPr>
                <a:spLocks/>
              </p:cNvSpPr>
              <p:nvPr/>
            </p:nvSpPr>
            <p:spPr bwMode="auto">
              <a:xfrm>
                <a:off x="3148" y="1634"/>
                <a:ext cx="10" cy="20"/>
              </a:xfrm>
              <a:custGeom>
                <a:avLst/>
                <a:gdLst>
                  <a:gd name="T0" fmla="*/ 5 w 10"/>
                  <a:gd name="T1" fmla="*/ 20 h 20"/>
                  <a:gd name="T2" fmla="*/ 10 w 10"/>
                  <a:gd name="T3" fmla="*/ 15 h 20"/>
                  <a:gd name="T4" fmla="*/ 0 w 10"/>
                  <a:gd name="T5" fmla="*/ 0 h 20"/>
                  <a:gd name="T6" fmla="*/ 5 w 10"/>
                  <a:gd name="T7" fmla="*/ 20 h 20"/>
                </a:gdLst>
                <a:ahLst/>
                <a:cxnLst>
                  <a:cxn ang="0">
                    <a:pos x="T0" y="T1"/>
                  </a:cxn>
                  <a:cxn ang="0">
                    <a:pos x="T2" y="T3"/>
                  </a:cxn>
                  <a:cxn ang="0">
                    <a:pos x="T4" y="T5"/>
                  </a:cxn>
                  <a:cxn ang="0">
                    <a:pos x="T6" y="T7"/>
                  </a:cxn>
                </a:cxnLst>
                <a:rect l="0" t="0" r="r" b="b"/>
                <a:pathLst>
                  <a:path w="10" h="20">
                    <a:moveTo>
                      <a:pt x="5" y="20"/>
                    </a:moveTo>
                    <a:lnTo>
                      <a:pt x="10" y="15"/>
                    </a:lnTo>
                    <a:lnTo>
                      <a:pt x="0" y="0"/>
                    </a:lnTo>
                    <a:lnTo>
                      <a:pt x="5" y="2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83" name="Freeform 427">
                <a:extLst>
                  <a:ext uri="{FF2B5EF4-FFF2-40B4-BE49-F238E27FC236}">
                    <a16:creationId xmlns:a16="http://schemas.microsoft.com/office/drawing/2014/main" id="{91408463-BA4E-8211-1A44-3BD1209A1ED9}"/>
                  </a:ext>
                </a:extLst>
              </p:cNvPr>
              <p:cNvSpPr>
                <a:spLocks/>
              </p:cNvSpPr>
              <p:nvPr/>
            </p:nvSpPr>
            <p:spPr bwMode="auto">
              <a:xfrm>
                <a:off x="3158" y="1649"/>
                <a:ext cx="5" cy="5"/>
              </a:xfrm>
              <a:custGeom>
                <a:avLst/>
                <a:gdLst>
                  <a:gd name="T0" fmla="*/ 5 w 5"/>
                  <a:gd name="T1" fmla="*/ 0 h 5"/>
                  <a:gd name="T2" fmla="*/ 0 w 5"/>
                  <a:gd name="T3" fmla="*/ 0 h 5"/>
                  <a:gd name="T4" fmla="*/ 0 w 5"/>
                  <a:gd name="T5" fmla="*/ 5 h 5"/>
                  <a:gd name="T6" fmla="*/ 5 w 5"/>
                  <a:gd name="T7" fmla="*/ 0 h 5"/>
                </a:gdLst>
                <a:ahLst/>
                <a:cxnLst>
                  <a:cxn ang="0">
                    <a:pos x="T0" y="T1"/>
                  </a:cxn>
                  <a:cxn ang="0">
                    <a:pos x="T2" y="T3"/>
                  </a:cxn>
                  <a:cxn ang="0">
                    <a:pos x="T4" y="T5"/>
                  </a:cxn>
                  <a:cxn ang="0">
                    <a:pos x="T6" y="T7"/>
                  </a:cxn>
                </a:cxnLst>
                <a:rect l="0" t="0" r="r" b="b"/>
                <a:pathLst>
                  <a:path w="5" h="5">
                    <a:moveTo>
                      <a:pt x="5" y="0"/>
                    </a:moveTo>
                    <a:lnTo>
                      <a:pt x="0" y="0"/>
                    </a:lnTo>
                    <a:lnTo>
                      <a:pt x="0" y="5"/>
                    </a:lnTo>
                    <a:lnTo>
                      <a:pt x="5"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84" name="Rectangle 428">
                <a:extLst>
                  <a:ext uri="{FF2B5EF4-FFF2-40B4-BE49-F238E27FC236}">
                    <a16:creationId xmlns:a16="http://schemas.microsoft.com/office/drawing/2014/main" id="{77EF7A2F-47DC-D182-3A9A-4782A8E894DC}"/>
                  </a:ext>
                </a:extLst>
              </p:cNvPr>
              <p:cNvSpPr>
                <a:spLocks noChangeArrowheads="1"/>
              </p:cNvSpPr>
              <p:nvPr/>
            </p:nvSpPr>
            <p:spPr bwMode="auto">
              <a:xfrm>
                <a:off x="3158" y="1649"/>
                <a:ext cx="5" cy="1"/>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08685" name="Freeform 429">
                <a:extLst>
                  <a:ext uri="{FF2B5EF4-FFF2-40B4-BE49-F238E27FC236}">
                    <a16:creationId xmlns:a16="http://schemas.microsoft.com/office/drawing/2014/main" id="{C2363B2A-71AE-0311-3C93-D54F14CB968E}"/>
                  </a:ext>
                </a:extLst>
              </p:cNvPr>
              <p:cNvSpPr>
                <a:spLocks/>
              </p:cNvSpPr>
              <p:nvPr/>
            </p:nvSpPr>
            <p:spPr bwMode="auto">
              <a:xfrm>
                <a:off x="3153" y="1649"/>
                <a:ext cx="15" cy="24"/>
              </a:xfrm>
              <a:custGeom>
                <a:avLst/>
                <a:gdLst>
                  <a:gd name="T0" fmla="*/ 15 w 15"/>
                  <a:gd name="T1" fmla="*/ 24 h 24"/>
                  <a:gd name="T2" fmla="*/ 10 w 15"/>
                  <a:gd name="T3" fmla="*/ 0 h 24"/>
                  <a:gd name="T4" fmla="*/ 0 w 15"/>
                  <a:gd name="T5" fmla="*/ 5 h 24"/>
                  <a:gd name="T6" fmla="*/ 15 w 15"/>
                  <a:gd name="T7" fmla="*/ 24 h 24"/>
                </a:gdLst>
                <a:ahLst/>
                <a:cxnLst>
                  <a:cxn ang="0">
                    <a:pos x="T0" y="T1"/>
                  </a:cxn>
                  <a:cxn ang="0">
                    <a:pos x="T2" y="T3"/>
                  </a:cxn>
                  <a:cxn ang="0">
                    <a:pos x="T4" y="T5"/>
                  </a:cxn>
                  <a:cxn ang="0">
                    <a:pos x="T6" y="T7"/>
                  </a:cxn>
                </a:cxnLst>
                <a:rect l="0" t="0" r="r" b="b"/>
                <a:pathLst>
                  <a:path w="15" h="24">
                    <a:moveTo>
                      <a:pt x="15" y="24"/>
                    </a:moveTo>
                    <a:lnTo>
                      <a:pt x="10" y="0"/>
                    </a:lnTo>
                    <a:lnTo>
                      <a:pt x="0" y="5"/>
                    </a:lnTo>
                    <a:lnTo>
                      <a:pt x="15" y="2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86" name="Freeform 430">
                <a:extLst>
                  <a:ext uri="{FF2B5EF4-FFF2-40B4-BE49-F238E27FC236}">
                    <a16:creationId xmlns:a16="http://schemas.microsoft.com/office/drawing/2014/main" id="{2F95B546-9FE9-B0F0-5E86-271474535CAD}"/>
                  </a:ext>
                </a:extLst>
              </p:cNvPr>
              <p:cNvSpPr>
                <a:spLocks/>
              </p:cNvSpPr>
              <p:nvPr/>
            </p:nvSpPr>
            <p:spPr bwMode="auto">
              <a:xfrm>
                <a:off x="3163" y="1649"/>
                <a:ext cx="10" cy="24"/>
              </a:xfrm>
              <a:custGeom>
                <a:avLst/>
                <a:gdLst>
                  <a:gd name="T0" fmla="*/ 5 w 10"/>
                  <a:gd name="T1" fmla="*/ 24 h 24"/>
                  <a:gd name="T2" fmla="*/ 10 w 10"/>
                  <a:gd name="T3" fmla="*/ 19 h 24"/>
                  <a:gd name="T4" fmla="*/ 0 w 10"/>
                  <a:gd name="T5" fmla="*/ 0 h 24"/>
                  <a:gd name="T6" fmla="*/ 5 w 10"/>
                  <a:gd name="T7" fmla="*/ 24 h 24"/>
                </a:gdLst>
                <a:ahLst/>
                <a:cxnLst>
                  <a:cxn ang="0">
                    <a:pos x="T0" y="T1"/>
                  </a:cxn>
                  <a:cxn ang="0">
                    <a:pos x="T2" y="T3"/>
                  </a:cxn>
                  <a:cxn ang="0">
                    <a:pos x="T4" y="T5"/>
                  </a:cxn>
                  <a:cxn ang="0">
                    <a:pos x="T6" y="T7"/>
                  </a:cxn>
                </a:cxnLst>
                <a:rect l="0" t="0" r="r" b="b"/>
                <a:pathLst>
                  <a:path w="10" h="24">
                    <a:moveTo>
                      <a:pt x="5" y="24"/>
                    </a:moveTo>
                    <a:lnTo>
                      <a:pt x="10" y="19"/>
                    </a:lnTo>
                    <a:lnTo>
                      <a:pt x="0" y="0"/>
                    </a:lnTo>
                    <a:lnTo>
                      <a:pt x="5" y="2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87" name="Freeform 431">
                <a:extLst>
                  <a:ext uri="{FF2B5EF4-FFF2-40B4-BE49-F238E27FC236}">
                    <a16:creationId xmlns:a16="http://schemas.microsoft.com/office/drawing/2014/main" id="{57347E37-1318-E7F8-384E-C62ADB9EDEE1}"/>
                  </a:ext>
                </a:extLst>
              </p:cNvPr>
              <p:cNvSpPr>
                <a:spLocks/>
              </p:cNvSpPr>
              <p:nvPr/>
            </p:nvSpPr>
            <p:spPr bwMode="auto">
              <a:xfrm>
                <a:off x="3173" y="1668"/>
                <a:ext cx="1" cy="5"/>
              </a:xfrm>
              <a:custGeom>
                <a:avLst/>
                <a:gdLst>
                  <a:gd name="T0" fmla="*/ 0 h 5"/>
                  <a:gd name="T1" fmla="*/ 0 h 5"/>
                  <a:gd name="T2" fmla="*/ 5 h 5"/>
                  <a:gd name="T3" fmla="*/ 0 h 5"/>
                </a:gdLst>
                <a:ahLst/>
                <a:cxnLst>
                  <a:cxn ang="0">
                    <a:pos x="0" y="T0"/>
                  </a:cxn>
                  <a:cxn ang="0">
                    <a:pos x="0" y="T1"/>
                  </a:cxn>
                  <a:cxn ang="0">
                    <a:pos x="0" y="T2"/>
                  </a:cxn>
                  <a:cxn ang="0">
                    <a:pos x="0" y="T3"/>
                  </a:cxn>
                </a:cxnLst>
                <a:rect l="0" t="0" r="r" b="b"/>
                <a:pathLst>
                  <a:path h="5">
                    <a:moveTo>
                      <a:pt x="0" y="0"/>
                    </a:moveTo>
                    <a:lnTo>
                      <a:pt x="0" y="0"/>
                    </a:lnTo>
                    <a:lnTo>
                      <a:pt x="0" y="5"/>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88" name="Freeform 432">
                <a:extLst>
                  <a:ext uri="{FF2B5EF4-FFF2-40B4-BE49-F238E27FC236}">
                    <a16:creationId xmlns:a16="http://schemas.microsoft.com/office/drawing/2014/main" id="{96F38FEE-F61B-BEDD-8057-A168606ED671}"/>
                  </a:ext>
                </a:extLst>
              </p:cNvPr>
              <p:cNvSpPr>
                <a:spLocks/>
              </p:cNvSpPr>
              <p:nvPr/>
            </p:nvSpPr>
            <p:spPr bwMode="auto">
              <a:xfrm>
                <a:off x="3173" y="1668"/>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89" name="Freeform 433">
                <a:extLst>
                  <a:ext uri="{FF2B5EF4-FFF2-40B4-BE49-F238E27FC236}">
                    <a16:creationId xmlns:a16="http://schemas.microsoft.com/office/drawing/2014/main" id="{18257556-3F78-C54F-660F-926071ADCA0A}"/>
                  </a:ext>
                </a:extLst>
              </p:cNvPr>
              <p:cNvSpPr>
                <a:spLocks/>
              </p:cNvSpPr>
              <p:nvPr/>
            </p:nvSpPr>
            <p:spPr bwMode="auto">
              <a:xfrm>
                <a:off x="3163" y="1668"/>
                <a:ext cx="14" cy="29"/>
              </a:xfrm>
              <a:custGeom>
                <a:avLst/>
                <a:gdLst>
                  <a:gd name="T0" fmla="*/ 14 w 14"/>
                  <a:gd name="T1" fmla="*/ 29 h 29"/>
                  <a:gd name="T2" fmla="*/ 10 w 14"/>
                  <a:gd name="T3" fmla="*/ 0 h 29"/>
                  <a:gd name="T4" fmla="*/ 0 w 14"/>
                  <a:gd name="T5" fmla="*/ 5 h 29"/>
                  <a:gd name="T6" fmla="*/ 14 w 14"/>
                  <a:gd name="T7" fmla="*/ 29 h 29"/>
                </a:gdLst>
                <a:ahLst/>
                <a:cxnLst>
                  <a:cxn ang="0">
                    <a:pos x="T0" y="T1"/>
                  </a:cxn>
                  <a:cxn ang="0">
                    <a:pos x="T2" y="T3"/>
                  </a:cxn>
                  <a:cxn ang="0">
                    <a:pos x="T4" y="T5"/>
                  </a:cxn>
                  <a:cxn ang="0">
                    <a:pos x="T6" y="T7"/>
                  </a:cxn>
                </a:cxnLst>
                <a:rect l="0" t="0" r="r" b="b"/>
                <a:pathLst>
                  <a:path w="14" h="29">
                    <a:moveTo>
                      <a:pt x="14" y="29"/>
                    </a:moveTo>
                    <a:lnTo>
                      <a:pt x="10" y="0"/>
                    </a:lnTo>
                    <a:lnTo>
                      <a:pt x="0" y="5"/>
                    </a:lnTo>
                    <a:lnTo>
                      <a:pt x="14" y="2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90" name="Freeform 434">
                <a:extLst>
                  <a:ext uri="{FF2B5EF4-FFF2-40B4-BE49-F238E27FC236}">
                    <a16:creationId xmlns:a16="http://schemas.microsoft.com/office/drawing/2014/main" id="{BAFB08B4-99F7-211D-667D-07C0AB0865CB}"/>
                  </a:ext>
                </a:extLst>
              </p:cNvPr>
              <p:cNvSpPr>
                <a:spLocks/>
              </p:cNvSpPr>
              <p:nvPr/>
            </p:nvSpPr>
            <p:spPr bwMode="auto">
              <a:xfrm>
                <a:off x="3173" y="1668"/>
                <a:ext cx="14" cy="29"/>
              </a:xfrm>
              <a:custGeom>
                <a:avLst/>
                <a:gdLst>
                  <a:gd name="T0" fmla="*/ 4 w 14"/>
                  <a:gd name="T1" fmla="*/ 29 h 29"/>
                  <a:gd name="T2" fmla="*/ 14 w 14"/>
                  <a:gd name="T3" fmla="*/ 24 h 29"/>
                  <a:gd name="T4" fmla="*/ 0 w 14"/>
                  <a:gd name="T5" fmla="*/ 0 h 29"/>
                  <a:gd name="T6" fmla="*/ 4 w 14"/>
                  <a:gd name="T7" fmla="*/ 29 h 29"/>
                </a:gdLst>
                <a:ahLst/>
                <a:cxnLst>
                  <a:cxn ang="0">
                    <a:pos x="T0" y="T1"/>
                  </a:cxn>
                  <a:cxn ang="0">
                    <a:pos x="T2" y="T3"/>
                  </a:cxn>
                  <a:cxn ang="0">
                    <a:pos x="T4" y="T5"/>
                  </a:cxn>
                  <a:cxn ang="0">
                    <a:pos x="T6" y="T7"/>
                  </a:cxn>
                </a:cxnLst>
                <a:rect l="0" t="0" r="r" b="b"/>
                <a:pathLst>
                  <a:path w="14" h="29">
                    <a:moveTo>
                      <a:pt x="4" y="29"/>
                    </a:moveTo>
                    <a:lnTo>
                      <a:pt x="14" y="24"/>
                    </a:lnTo>
                    <a:lnTo>
                      <a:pt x="0" y="0"/>
                    </a:lnTo>
                    <a:lnTo>
                      <a:pt x="4" y="2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91" name="Freeform 435">
                <a:extLst>
                  <a:ext uri="{FF2B5EF4-FFF2-40B4-BE49-F238E27FC236}">
                    <a16:creationId xmlns:a16="http://schemas.microsoft.com/office/drawing/2014/main" id="{BCC57F2B-E0A7-3D97-F370-F796BD940D60}"/>
                  </a:ext>
                </a:extLst>
              </p:cNvPr>
              <p:cNvSpPr>
                <a:spLocks/>
              </p:cNvSpPr>
              <p:nvPr/>
            </p:nvSpPr>
            <p:spPr bwMode="auto">
              <a:xfrm>
                <a:off x="3182" y="1692"/>
                <a:ext cx="5" cy="5"/>
              </a:xfrm>
              <a:custGeom>
                <a:avLst/>
                <a:gdLst>
                  <a:gd name="T0" fmla="*/ 5 w 5"/>
                  <a:gd name="T1" fmla="*/ 0 h 5"/>
                  <a:gd name="T2" fmla="*/ 5 w 5"/>
                  <a:gd name="T3" fmla="*/ 0 h 5"/>
                  <a:gd name="T4" fmla="*/ 0 w 5"/>
                  <a:gd name="T5" fmla="*/ 5 h 5"/>
                  <a:gd name="T6" fmla="*/ 5 w 5"/>
                  <a:gd name="T7" fmla="*/ 0 h 5"/>
                </a:gdLst>
                <a:ahLst/>
                <a:cxnLst>
                  <a:cxn ang="0">
                    <a:pos x="T0" y="T1"/>
                  </a:cxn>
                  <a:cxn ang="0">
                    <a:pos x="T2" y="T3"/>
                  </a:cxn>
                  <a:cxn ang="0">
                    <a:pos x="T4" y="T5"/>
                  </a:cxn>
                  <a:cxn ang="0">
                    <a:pos x="T6" y="T7"/>
                  </a:cxn>
                </a:cxnLst>
                <a:rect l="0" t="0" r="r" b="b"/>
                <a:pathLst>
                  <a:path w="5" h="5">
                    <a:moveTo>
                      <a:pt x="5" y="0"/>
                    </a:moveTo>
                    <a:lnTo>
                      <a:pt x="5" y="0"/>
                    </a:lnTo>
                    <a:lnTo>
                      <a:pt x="0" y="5"/>
                    </a:lnTo>
                    <a:lnTo>
                      <a:pt x="5"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92" name="Freeform 436">
                <a:extLst>
                  <a:ext uri="{FF2B5EF4-FFF2-40B4-BE49-F238E27FC236}">
                    <a16:creationId xmlns:a16="http://schemas.microsoft.com/office/drawing/2014/main" id="{3753059C-0211-7419-56F2-F7A7AFCCA22A}"/>
                  </a:ext>
                </a:extLst>
              </p:cNvPr>
              <p:cNvSpPr>
                <a:spLocks/>
              </p:cNvSpPr>
              <p:nvPr/>
            </p:nvSpPr>
            <p:spPr bwMode="auto">
              <a:xfrm>
                <a:off x="3187" y="1692"/>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93" name="Freeform 437">
                <a:extLst>
                  <a:ext uri="{FF2B5EF4-FFF2-40B4-BE49-F238E27FC236}">
                    <a16:creationId xmlns:a16="http://schemas.microsoft.com/office/drawing/2014/main" id="{FA81484A-24F6-20EA-1F33-47061DF2BB98}"/>
                  </a:ext>
                </a:extLst>
              </p:cNvPr>
              <p:cNvSpPr>
                <a:spLocks/>
              </p:cNvSpPr>
              <p:nvPr/>
            </p:nvSpPr>
            <p:spPr bwMode="auto">
              <a:xfrm>
                <a:off x="3177" y="1692"/>
                <a:ext cx="15" cy="34"/>
              </a:xfrm>
              <a:custGeom>
                <a:avLst/>
                <a:gdLst>
                  <a:gd name="T0" fmla="*/ 15 w 15"/>
                  <a:gd name="T1" fmla="*/ 34 h 34"/>
                  <a:gd name="T2" fmla="*/ 10 w 15"/>
                  <a:gd name="T3" fmla="*/ 0 h 34"/>
                  <a:gd name="T4" fmla="*/ 0 w 15"/>
                  <a:gd name="T5" fmla="*/ 5 h 34"/>
                  <a:gd name="T6" fmla="*/ 15 w 15"/>
                  <a:gd name="T7" fmla="*/ 34 h 34"/>
                </a:gdLst>
                <a:ahLst/>
                <a:cxnLst>
                  <a:cxn ang="0">
                    <a:pos x="T0" y="T1"/>
                  </a:cxn>
                  <a:cxn ang="0">
                    <a:pos x="T2" y="T3"/>
                  </a:cxn>
                  <a:cxn ang="0">
                    <a:pos x="T4" y="T5"/>
                  </a:cxn>
                  <a:cxn ang="0">
                    <a:pos x="T6" y="T7"/>
                  </a:cxn>
                </a:cxnLst>
                <a:rect l="0" t="0" r="r" b="b"/>
                <a:pathLst>
                  <a:path w="15" h="34">
                    <a:moveTo>
                      <a:pt x="15" y="34"/>
                    </a:moveTo>
                    <a:lnTo>
                      <a:pt x="10" y="0"/>
                    </a:lnTo>
                    <a:lnTo>
                      <a:pt x="0" y="5"/>
                    </a:lnTo>
                    <a:lnTo>
                      <a:pt x="15" y="3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94" name="Freeform 438">
                <a:extLst>
                  <a:ext uri="{FF2B5EF4-FFF2-40B4-BE49-F238E27FC236}">
                    <a16:creationId xmlns:a16="http://schemas.microsoft.com/office/drawing/2014/main" id="{D57E578C-02CD-BACB-F6E3-EFC45BA5C97D}"/>
                  </a:ext>
                </a:extLst>
              </p:cNvPr>
              <p:cNvSpPr>
                <a:spLocks/>
              </p:cNvSpPr>
              <p:nvPr/>
            </p:nvSpPr>
            <p:spPr bwMode="auto">
              <a:xfrm>
                <a:off x="3187" y="1692"/>
                <a:ext cx="15" cy="34"/>
              </a:xfrm>
              <a:custGeom>
                <a:avLst/>
                <a:gdLst>
                  <a:gd name="T0" fmla="*/ 5 w 15"/>
                  <a:gd name="T1" fmla="*/ 34 h 34"/>
                  <a:gd name="T2" fmla="*/ 15 w 15"/>
                  <a:gd name="T3" fmla="*/ 29 h 34"/>
                  <a:gd name="T4" fmla="*/ 0 w 15"/>
                  <a:gd name="T5" fmla="*/ 0 h 34"/>
                  <a:gd name="T6" fmla="*/ 5 w 15"/>
                  <a:gd name="T7" fmla="*/ 34 h 34"/>
                </a:gdLst>
                <a:ahLst/>
                <a:cxnLst>
                  <a:cxn ang="0">
                    <a:pos x="T0" y="T1"/>
                  </a:cxn>
                  <a:cxn ang="0">
                    <a:pos x="T2" y="T3"/>
                  </a:cxn>
                  <a:cxn ang="0">
                    <a:pos x="T4" y="T5"/>
                  </a:cxn>
                  <a:cxn ang="0">
                    <a:pos x="T6" y="T7"/>
                  </a:cxn>
                </a:cxnLst>
                <a:rect l="0" t="0" r="r" b="b"/>
                <a:pathLst>
                  <a:path w="15" h="34">
                    <a:moveTo>
                      <a:pt x="5" y="34"/>
                    </a:moveTo>
                    <a:lnTo>
                      <a:pt x="15" y="29"/>
                    </a:lnTo>
                    <a:lnTo>
                      <a:pt x="0" y="0"/>
                    </a:lnTo>
                    <a:lnTo>
                      <a:pt x="5" y="3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95" name="Freeform 439">
                <a:extLst>
                  <a:ext uri="{FF2B5EF4-FFF2-40B4-BE49-F238E27FC236}">
                    <a16:creationId xmlns:a16="http://schemas.microsoft.com/office/drawing/2014/main" id="{39CA44C4-3764-EB9F-BB82-29B1ED5549FF}"/>
                  </a:ext>
                </a:extLst>
              </p:cNvPr>
              <p:cNvSpPr>
                <a:spLocks/>
              </p:cNvSpPr>
              <p:nvPr/>
            </p:nvSpPr>
            <p:spPr bwMode="auto">
              <a:xfrm>
                <a:off x="3197" y="1721"/>
                <a:ext cx="5" cy="5"/>
              </a:xfrm>
              <a:custGeom>
                <a:avLst/>
                <a:gdLst>
                  <a:gd name="T0" fmla="*/ 5 w 5"/>
                  <a:gd name="T1" fmla="*/ 0 h 5"/>
                  <a:gd name="T2" fmla="*/ 5 w 5"/>
                  <a:gd name="T3" fmla="*/ 0 h 5"/>
                  <a:gd name="T4" fmla="*/ 0 w 5"/>
                  <a:gd name="T5" fmla="*/ 5 h 5"/>
                  <a:gd name="T6" fmla="*/ 5 w 5"/>
                  <a:gd name="T7" fmla="*/ 0 h 5"/>
                </a:gdLst>
                <a:ahLst/>
                <a:cxnLst>
                  <a:cxn ang="0">
                    <a:pos x="T0" y="T1"/>
                  </a:cxn>
                  <a:cxn ang="0">
                    <a:pos x="T2" y="T3"/>
                  </a:cxn>
                  <a:cxn ang="0">
                    <a:pos x="T4" y="T5"/>
                  </a:cxn>
                  <a:cxn ang="0">
                    <a:pos x="T6" y="T7"/>
                  </a:cxn>
                </a:cxnLst>
                <a:rect l="0" t="0" r="r" b="b"/>
                <a:pathLst>
                  <a:path w="5" h="5">
                    <a:moveTo>
                      <a:pt x="5" y="0"/>
                    </a:moveTo>
                    <a:lnTo>
                      <a:pt x="5" y="0"/>
                    </a:lnTo>
                    <a:lnTo>
                      <a:pt x="0" y="5"/>
                    </a:lnTo>
                    <a:lnTo>
                      <a:pt x="5"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96" name="Freeform 440">
                <a:extLst>
                  <a:ext uri="{FF2B5EF4-FFF2-40B4-BE49-F238E27FC236}">
                    <a16:creationId xmlns:a16="http://schemas.microsoft.com/office/drawing/2014/main" id="{EC959DF5-B868-4966-C298-566F0C3A233F}"/>
                  </a:ext>
                </a:extLst>
              </p:cNvPr>
              <p:cNvSpPr>
                <a:spLocks/>
              </p:cNvSpPr>
              <p:nvPr/>
            </p:nvSpPr>
            <p:spPr bwMode="auto">
              <a:xfrm>
                <a:off x="3202" y="1721"/>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97" name="Freeform 441">
                <a:extLst>
                  <a:ext uri="{FF2B5EF4-FFF2-40B4-BE49-F238E27FC236}">
                    <a16:creationId xmlns:a16="http://schemas.microsoft.com/office/drawing/2014/main" id="{16192AFB-55F4-86A8-757F-B9108018AE30}"/>
                  </a:ext>
                </a:extLst>
              </p:cNvPr>
              <p:cNvSpPr>
                <a:spLocks/>
              </p:cNvSpPr>
              <p:nvPr/>
            </p:nvSpPr>
            <p:spPr bwMode="auto">
              <a:xfrm>
                <a:off x="3192" y="1721"/>
                <a:ext cx="10" cy="39"/>
              </a:xfrm>
              <a:custGeom>
                <a:avLst/>
                <a:gdLst>
                  <a:gd name="T0" fmla="*/ 10 w 10"/>
                  <a:gd name="T1" fmla="*/ 39 h 39"/>
                  <a:gd name="T2" fmla="*/ 10 w 10"/>
                  <a:gd name="T3" fmla="*/ 0 h 39"/>
                  <a:gd name="T4" fmla="*/ 0 w 10"/>
                  <a:gd name="T5" fmla="*/ 5 h 39"/>
                  <a:gd name="T6" fmla="*/ 10 w 10"/>
                  <a:gd name="T7" fmla="*/ 39 h 39"/>
                </a:gdLst>
                <a:ahLst/>
                <a:cxnLst>
                  <a:cxn ang="0">
                    <a:pos x="T0" y="T1"/>
                  </a:cxn>
                  <a:cxn ang="0">
                    <a:pos x="T2" y="T3"/>
                  </a:cxn>
                  <a:cxn ang="0">
                    <a:pos x="T4" y="T5"/>
                  </a:cxn>
                  <a:cxn ang="0">
                    <a:pos x="T6" y="T7"/>
                  </a:cxn>
                </a:cxnLst>
                <a:rect l="0" t="0" r="r" b="b"/>
                <a:pathLst>
                  <a:path w="10" h="39">
                    <a:moveTo>
                      <a:pt x="10" y="39"/>
                    </a:moveTo>
                    <a:lnTo>
                      <a:pt x="10" y="0"/>
                    </a:lnTo>
                    <a:lnTo>
                      <a:pt x="0" y="5"/>
                    </a:lnTo>
                    <a:lnTo>
                      <a:pt x="10" y="3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98" name="Freeform 442">
                <a:extLst>
                  <a:ext uri="{FF2B5EF4-FFF2-40B4-BE49-F238E27FC236}">
                    <a16:creationId xmlns:a16="http://schemas.microsoft.com/office/drawing/2014/main" id="{AED82750-114A-A72D-0094-E2D137F8DD5B}"/>
                  </a:ext>
                </a:extLst>
              </p:cNvPr>
              <p:cNvSpPr>
                <a:spLocks/>
              </p:cNvSpPr>
              <p:nvPr/>
            </p:nvSpPr>
            <p:spPr bwMode="auto">
              <a:xfrm>
                <a:off x="3202" y="1721"/>
                <a:ext cx="9" cy="39"/>
              </a:xfrm>
              <a:custGeom>
                <a:avLst/>
                <a:gdLst>
                  <a:gd name="T0" fmla="*/ 0 w 9"/>
                  <a:gd name="T1" fmla="*/ 39 h 39"/>
                  <a:gd name="T2" fmla="*/ 9 w 9"/>
                  <a:gd name="T3" fmla="*/ 34 h 39"/>
                  <a:gd name="T4" fmla="*/ 0 w 9"/>
                  <a:gd name="T5" fmla="*/ 0 h 39"/>
                  <a:gd name="T6" fmla="*/ 0 w 9"/>
                  <a:gd name="T7" fmla="*/ 39 h 39"/>
                </a:gdLst>
                <a:ahLst/>
                <a:cxnLst>
                  <a:cxn ang="0">
                    <a:pos x="T0" y="T1"/>
                  </a:cxn>
                  <a:cxn ang="0">
                    <a:pos x="T2" y="T3"/>
                  </a:cxn>
                  <a:cxn ang="0">
                    <a:pos x="T4" y="T5"/>
                  </a:cxn>
                  <a:cxn ang="0">
                    <a:pos x="T6" y="T7"/>
                  </a:cxn>
                </a:cxnLst>
                <a:rect l="0" t="0" r="r" b="b"/>
                <a:pathLst>
                  <a:path w="9" h="39">
                    <a:moveTo>
                      <a:pt x="0" y="39"/>
                    </a:moveTo>
                    <a:lnTo>
                      <a:pt x="9" y="34"/>
                    </a:lnTo>
                    <a:lnTo>
                      <a:pt x="0" y="0"/>
                    </a:lnTo>
                    <a:lnTo>
                      <a:pt x="0" y="3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699" name="Freeform 443">
                <a:extLst>
                  <a:ext uri="{FF2B5EF4-FFF2-40B4-BE49-F238E27FC236}">
                    <a16:creationId xmlns:a16="http://schemas.microsoft.com/office/drawing/2014/main" id="{20E3C3FB-0892-9F3B-8737-58AD74A7F465}"/>
                  </a:ext>
                </a:extLst>
              </p:cNvPr>
              <p:cNvSpPr>
                <a:spLocks/>
              </p:cNvSpPr>
              <p:nvPr/>
            </p:nvSpPr>
            <p:spPr bwMode="auto">
              <a:xfrm>
                <a:off x="3211" y="1755"/>
                <a:ext cx="1" cy="5"/>
              </a:xfrm>
              <a:custGeom>
                <a:avLst/>
                <a:gdLst>
                  <a:gd name="T0" fmla="*/ 0 h 5"/>
                  <a:gd name="T1" fmla="*/ 0 h 5"/>
                  <a:gd name="T2" fmla="*/ 5 h 5"/>
                  <a:gd name="T3" fmla="*/ 0 h 5"/>
                </a:gdLst>
                <a:ahLst/>
                <a:cxnLst>
                  <a:cxn ang="0">
                    <a:pos x="0" y="T0"/>
                  </a:cxn>
                  <a:cxn ang="0">
                    <a:pos x="0" y="T1"/>
                  </a:cxn>
                  <a:cxn ang="0">
                    <a:pos x="0" y="T2"/>
                  </a:cxn>
                  <a:cxn ang="0">
                    <a:pos x="0" y="T3"/>
                  </a:cxn>
                </a:cxnLst>
                <a:rect l="0" t="0" r="r" b="b"/>
                <a:pathLst>
                  <a:path h="5">
                    <a:moveTo>
                      <a:pt x="0" y="0"/>
                    </a:moveTo>
                    <a:lnTo>
                      <a:pt x="0" y="0"/>
                    </a:lnTo>
                    <a:lnTo>
                      <a:pt x="0" y="5"/>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00" name="Freeform 444">
                <a:extLst>
                  <a:ext uri="{FF2B5EF4-FFF2-40B4-BE49-F238E27FC236}">
                    <a16:creationId xmlns:a16="http://schemas.microsoft.com/office/drawing/2014/main" id="{BA03F78F-D9F0-9A34-9F58-C42CBA926186}"/>
                  </a:ext>
                </a:extLst>
              </p:cNvPr>
              <p:cNvSpPr>
                <a:spLocks/>
              </p:cNvSpPr>
              <p:nvPr/>
            </p:nvSpPr>
            <p:spPr bwMode="auto">
              <a:xfrm>
                <a:off x="3211" y="1755"/>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01" name="Freeform 445">
                <a:extLst>
                  <a:ext uri="{FF2B5EF4-FFF2-40B4-BE49-F238E27FC236}">
                    <a16:creationId xmlns:a16="http://schemas.microsoft.com/office/drawing/2014/main" id="{843D0767-C52F-1CC6-04EE-445EA55794EF}"/>
                  </a:ext>
                </a:extLst>
              </p:cNvPr>
              <p:cNvSpPr>
                <a:spLocks/>
              </p:cNvSpPr>
              <p:nvPr/>
            </p:nvSpPr>
            <p:spPr bwMode="auto">
              <a:xfrm>
                <a:off x="3202" y="1755"/>
                <a:ext cx="14" cy="39"/>
              </a:xfrm>
              <a:custGeom>
                <a:avLst/>
                <a:gdLst>
                  <a:gd name="T0" fmla="*/ 14 w 14"/>
                  <a:gd name="T1" fmla="*/ 39 h 39"/>
                  <a:gd name="T2" fmla="*/ 9 w 14"/>
                  <a:gd name="T3" fmla="*/ 0 h 39"/>
                  <a:gd name="T4" fmla="*/ 0 w 14"/>
                  <a:gd name="T5" fmla="*/ 5 h 39"/>
                  <a:gd name="T6" fmla="*/ 14 w 14"/>
                  <a:gd name="T7" fmla="*/ 39 h 39"/>
                </a:gdLst>
                <a:ahLst/>
                <a:cxnLst>
                  <a:cxn ang="0">
                    <a:pos x="T0" y="T1"/>
                  </a:cxn>
                  <a:cxn ang="0">
                    <a:pos x="T2" y="T3"/>
                  </a:cxn>
                  <a:cxn ang="0">
                    <a:pos x="T4" y="T5"/>
                  </a:cxn>
                  <a:cxn ang="0">
                    <a:pos x="T6" y="T7"/>
                  </a:cxn>
                </a:cxnLst>
                <a:rect l="0" t="0" r="r" b="b"/>
                <a:pathLst>
                  <a:path w="14" h="39">
                    <a:moveTo>
                      <a:pt x="14" y="39"/>
                    </a:moveTo>
                    <a:lnTo>
                      <a:pt x="9" y="0"/>
                    </a:lnTo>
                    <a:lnTo>
                      <a:pt x="0" y="5"/>
                    </a:lnTo>
                    <a:lnTo>
                      <a:pt x="14" y="3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02" name="Freeform 446">
                <a:extLst>
                  <a:ext uri="{FF2B5EF4-FFF2-40B4-BE49-F238E27FC236}">
                    <a16:creationId xmlns:a16="http://schemas.microsoft.com/office/drawing/2014/main" id="{52B6E552-3FCB-7649-10B6-ED08B439BDA5}"/>
                  </a:ext>
                </a:extLst>
              </p:cNvPr>
              <p:cNvSpPr>
                <a:spLocks/>
              </p:cNvSpPr>
              <p:nvPr/>
            </p:nvSpPr>
            <p:spPr bwMode="auto">
              <a:xfrm>
                <a:off x="3211" y="1755"/>
                <a:ext cx="15" cy="39"/>
              </a:xfrm>
              <a:custGeom>
                <a:avLst/>
                <a:gdLst>
                  <a:gd name="T0" fmla="*/ 5 w 15"/>
                  <a:gd name="T1" fmla="*/ 39 h 39"/>
                  <a:gd name="T2" fmla="*/ 15 w 15"/>
                  <a:gd name="T3" fmla="*/ 34 h 39"/>
                  <a:gd name="T4" fmla="*/ 0 w 15"/>
                  <a:gd name="T5" fmla="*/ 0 h 39"/>
                  <a:gd name="T6" fmla="*/ 5 w 15"/>
                  <a:gd name="T7" fmla="*/ 39 h 39"/>
                </a:gdLst>
                <a:ahLst/>
                <a:cxnLst>
                  <a:cxn ang="0">
                    <a:pos x="T0" y="T1"/>
                  </a:cxn>
                  <a:cxn ang="0">
                    <a:pos x="T2" y="T3"/>
                  </a:cxn>
                  <a:cxn ang="0">
                    <a:pos x="T4" y="T5"/>
                  </a:cxn>
                  <a:cxn ang="0">
                    <a:pos x="T6" y="T7"/>
                  </a:cxn>
                </a:cxnLst>
                <a:rect l="0" t="0" r="r" b="b"/>
                <a:pathLst>
                  <a:path w="15" h="39">
                    <a:moveTo>
                      <a:pt x="5" y="39"/>
                    </a:moveTo>
                    <a:lnTo>
                      <a:pt x="15" y="34"/>
                    </a:lnTo>
                    <a:lnTo>
                      <a:pt x="0" y="0"/>
                    </a:lnTo>
                    <a:lnTo>
                      <a:pt x="5" y="3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03" name="Freeform 447">
                <a:extLst>
                  <a:ext uri="{FF2B5EF4-FFF2-40B4-BE49-F238E27FC236}">
                    <a16:creationId xmlns:a16="http://schemas.microsoft.com/office/drawing/2014/main" id="{1F8E86CE-B746-C826-0D5E-C795DA1398A3}"/>
                  </a:ext>
                </a:extLst>
              </p:cNvPr>
              <p:cNvSpPr>
                <a:spLocks/>
              </p:cNvSpPr>
              <p:nvPr/>
            </p:nvSpPr>
            <p:spPr bwMode="auto">
              <a:xfrm>
                <a:off x="3221" y="1789"/>
                <a:ext cx="5" cy="5"/>
              </a:xfrm>
              <a:custGeom>
                <a:avLst/>
                <a:gdLst>
                  <a:gd name="T0" fmla="*/ 5 w 5"/>
                  <a:gd name="T1" fmla="*/ 0 h 5"/>
                  <a:gd name="T2" fmla="*/ 5 w 5"/>
                  <a:gd name="T3" fmla="*/ 0 h 5"/>
                  <a:gd name="T4" fmla="*/ 0 w 5"/>
                  <a:gd name="T5" fmla="*/ 5 h 5"/>
                  <a:gd name="T6" fmla="*/ 5 w 5"/>
                  <a:gd name="T7" fmla="*/ 0 h 5"/>
                </a:gdLst>
                <a:ahLst/>
                <a:cxnLst>
                  <a:cxn ang="0">
                    <a:pos x="T0" y="T1"/>
                  </a:cxn>
                  <a:cxn ang="0">
                    <a:pos x="T2" y="T3"/>
                  </a:cxn>
                  <a:cxn ang="0">
                    <a:pos x="T4" y="T5"/>
                  </a:cxn>
                  <a:cxn ang="0">
                    <a:pos x="T6" y="T7"/>
                  </a:cxn>
                </a:cxnLst>
                <a:rect l="0" t="0" r="r" b="b"/>
                <a:pathLst>
                  <a:path w="5" h="5">
                    <a:moveTo>
                      <a:pt x="5" y="0"/>
                    </a:moveTo>
                    <a:lnTo>
                      <a:pt x="5" y="0"/>
                    </a:lnTo>
                    <a:lnTo>
                      <a:pt x="0" y="5"/>
                    </a:lnTo>
                    <a:lnTo>
                      <a:pt x="5"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04" name="Freeform 448">
                <a:extLst>
                  <a:ext uri="{FF2B5EF4-FFF2-40B4-BE49-F238E27FC236}">
                    <a16:creationId xmlns:a16="http://schemas.microsoft.com/office/drawing/2014/main" id="{4F64B774-F422-9675-4CDB-86F5D85C63AD}"/>
                  </a:ext>
                </a:extLst>
              </p:cNvPr>
              <p:cNvSpPr>
                <a:spLocks/>
              </p:cNvSpPr>
              <p:nvPr/>
            </p:nvSpPr>
            <p:spPr bwMode="auto">
              <a:xfrm>
                <a:off x="3226" y="1789"/>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05" name="Freeform 449">
                <a:extLst>
                  <a:ext uri="{FF2B5EF4-FFF2-40B4-BE49-F238E27FC236}">
                    <a16:creationId xmlns:a16="http://schemas.microsoft.com/office/drawing/2014/main" id="{D6F6C1FB-43BF-E071-08E3-46DAB238A2EA}"/>
                  </a:ext>
                </a:extLst>
              </p:cNvPr>
              <p:cNvSpPr>
                <a:spLocks/>
              </p:cNvSpPr>
              <p:nvPr/>
            </p:nvSpPr>
            <p:spPr bwMode="auto">
              <a:xfrm>
                <a:off x="3216" y="1789"/>
                <a:ext cx="15" cy="44"/>
              </a:xfrm>
              <a:custGeom>
                <a:avLst/>
                <a:gdLst>
                  <a:gd name="T0" fmla="*/ 15 w 15"/>
                  <a:gd name="T1" fmla="*/ 44 h 44"/>
                  <a:gd name="T2" fmla="*/ 10 w 15"/>
                  <a:gd name="T3" fmla="*/ 0 h 44"/>
                  <a:gd name="T4" fmla="*/ 0 w 15"/>
                  <a:gd name="T5" fmla="*/ 5 h 44"/>
                  <a:gd name="T6" fmla="*/ 15 w 15"/>
                  <a:gd name="T7" fmla="*/ 44 h 44"/>
                </a:gdLst>
                <a:ahLst/>
                <a:cxnLst>
                  <a:cxn ang="0">
                    <a:pos x="T0" y="T1"/>
                  </a:cxn>
                  <a:cxn ang="0">
                    <a:pos x="T2" y="T3"/>
                  </a:cxn>
                  <a:cxn ang="0">
                    <a:pos x="T4" y="T5"/>
                  </a:cxn>
                  <a:cxn ang="0">
                    <a:pos x="T6" y="T7"/>
                  </a:cxn>
                </a:cxnLst>
                <a:rect l="0" t="0" r="r" b="b"/>
                <a:pathLst>
                  <a:path w="15" h="44">
                    <a:moveTo>
                      <a:pt x="15" y="44"/>
                    </a:moveTo>
                    <a:lnTo>
                      <a:pt x="10" y="0"/>
                    </a:lnTo>
                    <a:lnTo>
                      <a:pt x="0" y="5"/>
                    </a:lnTo>
                    <a:lnTo>
                      <a:pt x="15" y="4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06" name="Freeform 450">
                <a:extLst>
                  <a:ext uri="{FF2B5EF4-FFF2-40B4-BE49-F238E27FC236}">
                    <a16:creationId xmlns:a16="http://schemas.microsoft.com/office/drawing/2014/main" id="{53AF0F36-7D20-4FF2-34AA-94C2B02BF4E7}"/>
                  </a:ext>
                </a:extLst>
              </p:cNvPr>
              <p:cNvSpPr>
                <a:spLocks/>
              </p:cNvSpPr>
              <p:nvPr/>
            </p:nvSpPr>
            <p:spPr bwMode="auto">
              <a:xfrm>
                <a:off x="3226" y="1789"/>
                <a:ext cx="14" cy="44"/>
              </a:xfrm>
              <a:custGeom>
                <a:avLst/>
                <a:gdLst>
                  <a:gd name="T0" fmla="*/ 5 w 14"/>
                  <a:gd name="T1" fmla="*/ 44 h 44"/>
                  <a:gd name="T2" fmla="*/ 14 w 14"/>
                  <a:gd name="T3" fmla="*/ 39 h 44"/>
                  <a:gd name="T4" fmla="*/ 0 w 14"/>
                  <a:gd name="T5" fmla="*/ 0 h 44"/>
                  <a:gd name="T6" fmla="*/ 5 w 14"/>
                  <a:gd name="T7" fmla="*/ 44 h 44"/>
                </a:gdLst>
                <a:ahLst/>
                <a:cxnLst>
                  <a:cxn ang="0">
                    <a:pos x="T0" y="T1"/>
                  </a:cxn>
                  <a:cxn ang="0">
                    <a:pos x="T2" y="T3"/>
                  </a:cxn>
                  <a:cxn ang="0">
                    <a:pos x="T4" y="T5"/>
                  </a:cxn>
                  <a:cxn ang="0">
                    <a:pos x="T6" y="T7"/>
                  </a:cxn>
                </a:cxnLst>
                <a:rect l="0" t="0" r="r" b="b"/>
                <a:pathLst>
                  <a:path w="14" h="44">
                    <a:moveTo>
                      <a:pt x="5" y="44"/>
                    </a:moveTo>
                    <a:lnTo>
                      <a:pt x="14" y="39"/>
                    </a:lnTo>
                    <a:lnTo>
                      <a:pt x="0" y="0"/>
                    </a:lnTo>
                    <a:lnTo>
                      <a:pt x="5" y="4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07" name="Freeform 451">
                <a:extLst>
                  <a:ext uri="{FF2B5EF4-FFF2-40B4-BE49-F238E27FC236}">
                    <a16:creationId xmlns:a16="http://schemas.microsoft.com/office/drawing/2014/main" id="{1225F017-CE52-3146-4EFA-19044D943A44}"/>
                  </a:ext>
                </a:extLst>
              </p:cNvPr>
              <p:cNvSpPr>
                <a:spLocks/>
              </p:cNvSpPr>
              <p:nvPr/>
            </p:nvSpPr>
            <p:spPr bwMode="auto">
              <a:xfrm>
                <a:off x="3236" y="1828"/>
                <a:ext cx="4" cy="5"/>
              </a:xfrm>
              <a:custGeom>
                <a:avLst/>
                <a:gdLst>
                  <a:gd name="T0" fmla="*/ 4 w 4"/>
                  <a:gd name="T1" fmla="*/ 0 h 5"/>
                  <a:gd name="T2" fmla="*/ 4 w 4"/>
                  <a:gd name="T3" fmla="*/ 0 h 5"/>
                  <a:gd name="T4" fmla="*/ 0 w 4"/>
                  <a:gd name="T5" fmla="*/ 5 h 5"/>
                  <a:gd name="T6" fmla="*/ 4 w 4"/>
                  <a:gd name="T7" fmla="*/ 0 h 5"/>
                </a:gdLst>
                <a:ahLst/>
                <a:cxnLst>
                  <a:cxn ang="0">
                    <a:pos x="T0" y="T1"/>
                  </a:cxn>
                  <a:cxn ang="0">
                    <a:pos x="T2" y="T3"/>
                  </a:cxn>
                  <a:cxn ang="0">
                    <a:pos x="T4" y="T5"/>
                  </a:cxn>
                  <a:cxn ang="0">
                    <a:pos x="T6" y="T7"/>
                  </a:cxn>
                </a:cxnLst>
                <a:rect l="0" t="0" r="r" b="b"/>
                <a:pathLst>
                  <a:path w="4" h="5">
                    <a:moveTo>
                      <a:pt x="4" y="0"/>
                    </a:moveTo>
                    <a:lnTo>
                      <a:pt x="4" y="0"/>
                    </a:lnTo>
                    <a:lnTo>
                      <a:pt x="0" y="5"/>
                    </a:lnTo>
                    <a:lnTo>
                      <a:pt x="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08" name="Freeform 452">
                <a:extLst>
                  <a:ext uri="{FF2B5EF4-FFF2-40B4-BE49-F238E27FC236}">
                    <a16:creationId xmlns:a16="http://schemas.microsoft.com/office/drawing/2014/main" id="{AD1720EB-5678-1322-780D-44320BDF4E39}"/>
                  </a:ext>
                </a:extLst>
              </p:cNvPr>
              <p:cNvSpPr>
                <a:spLocks/>
              </p:cNvSpPr>
              <p:nvPr/>
            </p:nvSpPr>
            <p:spPr bwMode="auto">
              <a:xfrm>
                <a:off x="3240" y="1828"/>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09" name="Freeform 453">
                <a:extLst>
                  <a:ext uri="{FF2B5EF4-FFF2-40B4-BE49-F238E27FC236}">
                    <a16:creationId xmlns:a16="http://schemas.microsoft.com/office/drawing/2014/main" id="{A576F31B-1DBE-259F-B281-19D9C9BF79F5}"/>
                  </a:ext>
                </a:extLst>
              </p:cNvPr>
              <p:cNvSpPr>
                <a:spLocks/>
              </p:cNvSpPr>
              <p:nvPr/>
            </p:nvSpPr>
            <p:spPr bwMode="auto">
              <a:xfrm>
                <a:off x="3231" y="1828"/>
                <a:ext cx="14" cy="43"/>
              </a:xfrm>
              <a:custGeom>
                <a:avLst/>
                <a:gdLst>
                  <a:gd name="T0" fmla="*/ 14 w 14"/>
                  <a:gd name="T1" fmla="*/ 43 h 43"/>
                  <a:gd name="T2" fmla="*/ 9 w 14"/>
                  <a:gd name="T3" fmla="*/ 0 h 43"/>
                  <a:gd name="T4" fmla="*/ 0 w 14"/>
                  <a:gd name="T5" fmla="*/ 5 h 43"/>
                  <a:gd name="T6" fmla="*/ 14 w 14"/>
                  <a:gd name="T7" fmla="*/ 43 h 43"/>
                </a:gdLst>
                <a:ahLst/>
                <a:cxnLst>
                  <a:cxn ang="0">
                    <a:pos x="T0" y="T1"/>
                  </a:cxn>
                  <a:cxn ang="0">
                    <a:pos x="T2" y="T3"/>
                  </a:cxn>
                  <a:cxn ang="0">
                    <a:pos x="T4" y="T5"/>
                  </a:cxn>
                  <a:cxn ang="0">
                    <a:pos x="T6" y="T7"/>
                  </a:cxn>
                </a:cxnLst>
                <a:rect l="0" t="0" r="r" b="b"/>
                <a:pathLst>
                  <a:path w="14" h="43">
                    <a:moveTo>
                      <a:pt x="14" y="43"/>
                    </a:moveTo>
                    <a:lnTo>
                      <a:pt x="9" y="0"/>
                    </a:lnTo>
                    <a:lnTo>
                      <a:pt x="0" y="5"/>
                    </a:lnTo>
                    <a:lnTo>
                      <a:pt x="14" y="43"/>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10" name="Freeform 454">
                <a:extLst>
                  <a:ext uri="{FF2B5EF4-FFF2-40B4-BE49-F238E27FC236}">
                    <a16:creationId xmlns:a16="http://schemas.microsoft.com/office/drawing/2014/main" id="{6D8B46E9-86BC-2BAB-FBCE-7C6989D62935}"/>
                  </a:ext>
                </a:extLst>
              </p:cNvPr>
              <p:cNvSpPr>
                <a:spLocks/>
              </p:cNvSpPr>
              <p:nvPr/>
            </p:nvSpPr>
            <p:spPr bwMode="auto">
              <a:xfrm>
                <a:off x="3240" y="1828"/>
                <a:ext cx="10" cy="43"/>
              </a:xfrm>
              <a:custGeom>
                <a:avLst/>
                <a:gdLst>
                  <a:gd name="T0" fmla="*/ 5 w 10"/>
                  <a:gd name="T1" fmla="*/ 43 h 43"/>
                  <a:gd name="T2" fmla="*/ 10 w 10"/>
                  <a:gd name="T3" fmla="*/ 43 h 43"/>
                  <a:gd name="T4" fmla="*/ 0 w 10"/>
                  <a:gd name="T5" fmla="*/ 0 h 43"/>
                  <a:gd name="T6" fmla="*/ 5 w 10"/>
                  <a:gd name="T7" fmla="*/ 43 h 43"/>
                </a:gdLst>
                <a:ahLst/>
                <a:cxnLst>
                  <a:cxn ang="0">
                    <a:pos x="T0" y="T1"/>
                  </a:cxn>
                  <a:cxn ang="0">
                    <a:pos x="T2" y="T3"/>
                  </a:cxn>
                  <a:cxn ang="0">
                    <a:pos x="T4" y="T5"/>
                  </a:cxn>
                  <a:cxn ang="0">
                    <a:pos x="T6" y="T7"/>
                  </a:cxn>
                </a:cxnLst>
                <a:rect l="0" t="0" r="r" b="b"/>
                <a:pathLst>
                  <a:path w="10" h="43">
                    <a:moveTo>
                      <a:pt x="5" y="43"/>
                    </a:moveTo>
                    <a:lnTo>
                      <a:pt x="10" y="43"/>
                    </a:lnTo>
                    <a:lnTo>
                      <a:pt x="0" y="0"/>
                    </a:lnTo>
                    <a:lnTo>
                      <a:pt x="5" y="43"/>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11" name="Freeform 455">
                <a:extLst>
                  <a:ext uri="{FF2B5EF4-FFF2-40B4-BE49-F238E27FC236}">
                    <a16:creationId xmlns:a16="http://schemas.microsoft.com/office/drawing/2014/main" id="{AA84819C-4383-B5AD-8098-75742199D4CB}"/>
                  </a:ext>
                </a:extLst>
              </p:cNvPr>
              <p:cNvSpPr>
                <a:spLocks/>
              </p:cNvSpPr>
              <p:nvPr/>
            </p:nvSpPr>
            <p:spPr bwMode="auto">
              <a:xfrm>
                <a:off x="3250" y="1871"/>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12" name="Freeform 456">
                <a:extLst>
                  <a:ext uri="{FF2B5EF4-FFF2-40B4-BE49-F238E27FC236}">
                    <a16:creationId xmlns:a16="http://schemas.microsoft.com/office/drawing/2014/main" id="{13B384AA-1FBD-9CAD-F460-7BC1684718FA}"/>
                  </a:ext>
                </a:extLst>
              </p:cNvPr>
              <p:cNvSpPr>
                <a:spLocks/>
              </p:cNvSpPr>
              <p:nvPr/>
            </p:nvSpPr>
            <p:spPr bwMode="auto">
              <a:xfrm>
                <a:off x="3250" y="1871"/>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13" name="Freeform 457">
                <a:extLst>
                  <a:ext uri="{FF2B5EF4-FFF2-40B4-BE49-F238E27FC236}">
                    <a16:creationId xmlns:a16="http://schemas.microsoft.com/office/drawing/2014/main" id="{E119C74E-1D23-1187-42E7-9C0908CEBC02}"/>
                  </a:ext>
                </a:extLst>
              </p:cNvPr>
              <p:cNvSpPr>
                <a:spLocks/>
              </p:cNvSpPr>
              <p:nvPr/>
            </p:nvSpPr>
            <p:spPr bwMode="auto">
              <a:xfrm>
                <a:off x="3245" y="1871"/>
                <a:ext cx="10" cy="44"/>
              </a:xfrm>
              <a:custGeom>
                <a:avLst/>
                <a:gdLst>
                  <a:gd name="T0" fmla="*/ 10 w 10"/>
                  <a:gd name="T1" fmla="*/ 44 h 44"/>
                  <a:gd name="T2" fmla="*/ 5 w 10"/>
                  <a:gd name="T3" fmla="*/ 0 h 44"/>
                  <a:gd name="T4" fmla="*/ 0 w 10"/>
                  <a:gd name="T5" fmla="*/ 0 h 44"/>
                  <a:gd name="T6" fmla="*/ 10 w 10"/>
                  <a:gd name="T7" fmla="*/ 44 h 44"/>
                </a:gdLst>
                <a:ahLst/>
                <a:cxnLst>
                  <a:cxn ang="0">
                    <a:pos x="T0" y="T1"/>
                  </a:cxn>
                  <a:cxn ang="0">
                    <a:pos x="T2" y="T3"/>
                  </a:cxn>
                  <a:cxn ang="0">
                    <a:pos x="T4" y="T5"/>
                  </a:cxn>
                  <a:cxn ang="0">
                    <a:pos x="T6" y="T7"/>
                  </a:cxn>
                </a:cxnLst>
                <a:rect l="0" t="0" r="r" b="b"/>
                <a:pathLst>
                  <a:path w="10" h="44">
                    <a:moveTo>
                      <a:pt x="10" y="44"/>
                    </a:moveTo>
                    <a:lnTo>
                      <a:pt x="5" y="0"/>
                    </a:lnTo>
                    <a:lnTo>
                      <a:pt x="0" y="0"/>
                    </a:lnTo>
                    <a:lnTo>
                      <a:pt x="10" y="4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14" name="Freeform 458">
                <a:extLst>
                  <a:ext uri="{FF2B5EF4-FFF2-40B4-BE49-F238E27FC236}">
                    <a16:creationId xmlns:a16="http://schemas.microsoft.com/office/drawing/2014/main" id="{BEABB6D5-9D1F-2C68-1470-D042BAF09A0C}"/>
                  </a:ext>
                </a:extLst>
              </p:cNvPr>
              <p:cNvSpPr>
                <a:spLocks/>
              </p:cNvSpPr>
              <p:nvPr/>
            </p:nvSpPr>
            <p:spPr bwMode="auto">
              <a:xfrm>
                <a:off x="3250" y="1871"/>
                <a:ext cx="15" cy="44"/>
              </a:xfrm>
              <a:custGeom>
                <a:avLst/>
                <a:gdLst>
                  <a:gd name="T0" fmla="*/ 5 w 15"/>
                  <a:gd name="T1" fmla="*/ 44 h 44"/>
                  <a:gd name="T2" fmla="*/ 15 w 15"/>
                  <a:gd name="T3" fmla="*/ 39 h 44"/>
                  <a:gd name="T4" fmla="*/ 0 w 15"/>
                  <a:gd name="T5" fmla="*/ 0 h 44"/>
                  <a:gd name="T6" fmla="*/ 5 w 15"/>
                  <a:gd name="T7" fmla="*/ 44 h 44"/>
                </a:gdLst>
                <a:ahLst/>
                <a:cxnLst>
                  <a:cxn ang="0">
                    <a:pos x="T0" y="T1"/>
                  </a:cxn>
                  <a:cxn ang="0">
                    <a:pos x="T2" y="T3"/>
                  </a:cxn>
                  <a:cxn ang="0">
                    <a:pos x="T4" y="T5"/>
                  </a:cxn>
                  <a:cxn ang="0">
                    <a:pos x="T6" y="T7"/>
                  </a:cxn>
                </a:cxnLst>
                <a:rect l="0" t="0" r="r" b="b"/>
                <a:pathLst>
                  <a:path w="15" h="44">
                    <a:moveTo>
                      <a:pt x="5" y="44"/>
                    </a:moveTo>
                    <a:lnTo>
                      <a:pt x="15" y="39"/>
                    </a:lnTo>
                    <a:lnTo>
                      <a:pt x="0" y="0"/>
                    </a:lnTo>
                    <a:lnTo>
                      <a:pt x="5" y="4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15" name="Freeform 459">
                <a:extLst>
                  <a:ext uri="{FF2B5EF4-FFF2-40B4-BE49-F238E27FC236}">
                    <a16:creationId xmlns:a16="http://schemas.microsoft.com/office/drawing/2014/main" id="{88F35610-B7C1-837B-F2D1-EE3C21B8B22E}"/>
                  </a:ext>
                </a:extLst>
              </p:cNvPr>
              <p:cNvSpPr>
                <a:spLocks/>
              </p:cNvSpPr>
              <p:nvPr/>
            </p:nvSpPr>
            <p:spPr bwMode="auto">
              <a:xfrm>
                <a:off x="3260" y="1910"/>
                <a:ext cx="5" cy="5"/>
              </a:xfrm>
              <a:custGeom>
                <a:avLst/>
                <a:gdLst>
                  <a:gd name="T0" fmla="*/ 0 w 5"/>
                  <a:gd name="T1" fmla="*/ 5 h 5"/>
                  <a:gd name="T2" fmla="*/ 5 w 5"/>
                  <a:gd name="T3" fmla="*/ 0 h 5"/>
                  <a:gd name="T4" fmla="*/ 5 w 5"/>
                  <a:gd name="T5" fmla="*/ 0 h 5"/>
                  <a:gd name="T6" fmla="*/ 0 w 5"/>
                  <a:gd name="T7" fmla="*/ 5 h 5"/>
                </a:gdLst>
                <a:ahLst/>
                <a:cxnLst>
                  <a:cxn ang="0">
                    <a:pos x="T0" y="T1"/>
                  </a:cxn>
                  <a:cxn ang="0">
                    <a:pos x="T2" y="T3"/>
                  </a:cxn>
                  <a:cxn ang="0">
                    <a:pos x="T4" y="T5"/>
                  </a:cxn>
                  <a:cxn ang="0">
                    <a:pos x="T6" y="T7"/>
                  </a:cxn>
                </a:cxnLst>
                <a:rect l="0" t="0" r="r" b="b"/>
                <a:pathLst>
                  <a:path w="5" h="5">
                    <a:moveTo>
                      <a:pt x="0" y="5"/>
                    </a:moveTo>
                    <a:lnTo>
                      <a:pt x="5" y="0"/>
                    </a:lnTo>
                    <a:lnTo>
                      <a:pt x="5"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16" name="Freeform 460">
                <a:extLst>
                  <a:ext uri="{FF2B5EF4-FFF2-40B4-BE49-F238E27FC236}">
                    <a16:creationId xmlns:a16="http://schemas.microsoft.com/office/drawing/2014/main" id="{231F463A-7549-611B-B4A1-E49B32CA8C0E}"/>
                  </a:ext>
                </a:extLst>
              </p:cNvPr>
              <p:cNvSpPr>
                <a:spLocks/>
              </p:cNvSpPr>
              <p:nvPr/>
            </p:nvSpPr>
            <p:spPr bwMode="auto">
              <a:xfrm>
                <a:off x="3260" y="1910"/>
                <a:ext cx="5" cy="5"/>
              </a:xfrm>
              <a:custGeom>
                <a:avLst/>
                <a:gdLst>
                  <a:gd name="T0" fmla="*/ 0 w 5"/>
                  <a:gd name="T1" fmla="*/ 5 h 5"/>
                  <a:gd name="T2" fmla="*/ 5 w 5"/>
                  <a:gd name="T3" fmla="*/ 0 h 5"/>
                  <a:gd name="T4" fmla="*/ 5 w 5"/>
                  <a:gd name="T5" fmla="*/ 0 h 5"/>
                  <a:gd name="T6" fmla="*/ 0 w 5"/>
                  <a:gd name="T7" fmla="*/ 5 h 5"/>
                </a:gdLst>
                <a:ahLst/>
                <a:cxnLst>
                  <a:cxn ang="0">
                    <a:pos x="T0" y="T1"/>
                  </a:cxn>
                  <a:cxn ang="0">
                    <a:pos x="T2" y="T3"/>
                  </a:cxn>
                  <a:cxn ang="0">
                    <a:pos x="T4" y="T5"/>
                  </a:cxn>
                  <a:cxn ang="0">
                    <a:pos x="T6" y="T7"/>
                  </a:cxn>
                </a:cxnLst>
                <a:rect l="0" t="0" r="r" b="b"/>
                <a:pathLst>
                  <a:path w="5" h="5">
                    <a:moveTo>
                      <a:pt x="0" y="5"/>
                    </a:moveTo>
                    <a:lnTo>
                      <a:pt x="5" y="0"/>
                    </a:lnTo>
                    <a:lnTo>
                      <a:pt x="5"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17" name="Freeform 461">
                <a:extLst>
                  <a:ext uri="{FF2B5EF4-FFF2-40B4-BE49-F238E27FC236}">
                    <a16:creationId xmlns:a16="http://schemas.microsoft.com/office/drawing/2014/main" id="{4D65A17D-7A69-A553-0239-9807A1899A5A}"/>
                  </a:ext>
                </a:extLst>
              </p:cNvPr>
              <p:cNvSpPr>
                <a:spLocks/>
              </p:cNvSpPr>
              <p:nvPr/>
            </p:nvSpPr>
            <p:spPr bwMode="auto">
              <a:xfrm>
                <a:off x="3255" y="1910"/>
                <a:ext cx="14" cy="48"/>
              </a:xfrm>
              <a:custGeom>
                <a:avLst/>
                <a:gdLst>
                  <a:gd name="T0" fmla="*/ 14 w 14"/>
                  <a:gd name="T1" fmla="*/ 48 h 48"/>
                  <a:gd name="T2" fmla="*/ 10 w 14"/>
                  <a:gd name="T3" fmla="*/ 0 h 48"/>
                  <a:gd name="T4" fmla="*/ 0 w 14"/>
                  <a:gd name="T5" fmla="*/ 5 h 48"/>
                  <a:gd name="T6" fmla="*/ 14 w 14"/>
                  <a:gd name="T7" fmla="*/ 48 h 48"/>
                </a:gdLst>
                <a:ahLst/>
                <a:cxnLst>
                  <a:cxn ang="0">
                    <a:pos x="T0" y="T1"/>
                  </a:cxn>
                  <a:cxn ang="0">
                    <a:pos x="T2" y="T3"/>
                  </a:cxn>
                  <a:cxn ang="0">
                    <a:pos x="T4" y="T5"/>
                  </a:cxn>
                  <a:cxn ang="0">
                    <a:pos x="T6" y="T7"/>
                  </a:cxn>
                </a:cxnLst>
                <a:rect l="0" t="0" r="r" b="b"/>
                <a:pathLst>
                  <a:path w="14" h="48">
                    <a:moveTo>
                      <a:pt x="14" y="48"/>
                    </a:moveTo>
                    <a:lnTo>
                      <a:pt x="10" y="0"/>
                    </a:lnTo>
                    <a:lnTo>
                      <a:pt x="0" y="5"/>
                    </a:lnTo>
                    <a:lnTo>
                      <a:pt x="14" y="4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18" name="Freeform 462">
                <a:extLst>
                  <a:ext uri="{FF2B5EF4-FFF2-40B4-BE49-F238E27FC236}">
                    <a16:creationId xmlns:a16="http://schemas.microsoft.com/office/drawing/2014/main" id="{757D3EF1-93EA-CBED-5D4C-5558CF9452E8}"/>
                  </a:ext>
                </a:extLst>
              </p:cNvPr>
              <p:cNvSpPr>
                <a:spLocks/>
              </p:cNvSpPr>
              <p:nvPr/>
            </p:nvSpPr>
            <p:spPr bwMode="auto">
              <a:xfrm>
                <a:off x="3265" y="1910"/>
                <a:ext cx="14" cy="48"/>
              </a:xfrm>
              <a:custGeom>
                <a:avLst/>
                <a:gdLst>
                  <a:gd name="T0" fmla="*/ 4 w 14"/>
                  <a:gd name="T1" fmla="*/ 48 h 48"/>
                  <a:gd name="T2" fmla="*/ 14 w 14"/>
                  <a:gd name="T3" fmla="*/ 48 h 48"/>
                  <a:gd name="T4" fmla="*/ 0 w 14"/>
                  <a:gd name="T5" fmla="*/ 0 h 48"/>
                  <a:gd name="T6" fmla="*/ 4 w 14"/>
                  <a:gd name="T7" fmla="*/ 48 h 48"/>
                </a:gdLst>
                <a:ahLst/>
                <a:cxnLst>
                  <a:cxn ang="0">
                    <a:pos x="T0" y="T1"/>
                  </a:cxn>
                  <a:cxn ang="0">
                    <a:pos x="T2" y="T3"/>
                  </a:cxn>
                  <a:cxn ang="0">
                    <a:pos x="T4" y="T5"/>
                  </a:cxn>
                  <a:cxn ang="0">
                    <a:pos x="T6" y="T7"/>
                  </a:cxn>
                </a:cxnLst>
                <a:rect l="0" t="0" r="r" b="b"/>
                <a:pathLst>
                  <a:path w="14" h="48">
                    <a:moveTo>
                      <a:pt x="4" y="48"/>
                    </a:moveTo>
                    <a:lnTo>
                      <a:pt x="14" y="48"/>
                    </a:lnTo>
                    <a:lnTo>
                      <a:pt x="0" y="0"/>
                    </a:lnTo>
                    <a:lnTo>
                      <a:pt x="4" y="4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19" name="Freeform 463">
                <a:extLst>
                  <a:ext uri="{FF2B5EF4-FFF2-40B4-BE49-F238E27FC236}">
                    <a16:creationId xmlns:a16="http://schemas.microsoft.com/office/drawing/2014/main" id="{18D2C5F4-3443-B60E-E373-C5AF875CD952}"/>
                  </a:ext>
                </a:extLst>
              </p:cNvPr>
              <p:cNvSpPr>
                <a:spLocks/>
              </p:cNvSpPr>
              <p:nvPr/>
            </p:nvSpPr>
            <p:spPr bwMode="auto">
              <a:xfrm>
                <a:off x="3274" y="1958"/>
                <a:ext cx="5" cy="1"/>
              </a:xfrm>
              <a:custGeom>
                <a:avLst/>
                <a:gdLst>
                  <a:gd name="T0" fmla="*/ 5 w 5"/>
                  <a:gd name="T1" fmla="*/ 5 w 5"/>
                  <a:gd name="T2" fmla="*/ 0 w 5"/>
                  <a:gd name="T3" fmla="*/ 5 w 5"/>
                </a:gdLst>
                <a:ahLst/>
                <a:cxnLst>
                  <a:cxn ang="0">
                    <a:pos x="T0" y="0"/>
                  </a:cxn>
                  <a:cxn ang="0">
                    <a:pos x="T1" y="0"/>
                  </a:cxn>
                  <a:cxn ang="0">
                    <a:pos x="T2" y="0"/>
                  </a:cxn>
                  <a:cxn ang="0">
                    <a:pos x="T3" y="0"/>
                  </a:cxn>
                </a:cxnLst>
                <a:rect l="0" t="0" r="r" b="b"/>
                <a:pathLst>
                  <a:path w="5">
                    <a:moveTo>
                      <a:pt x="5" y="0"/>
                    </a:moveTo>
                    <a:lnTo>
                      <a:pt x="5" y="0"/>
                    </a:lnTo>
                    <a:lnTo>
                      <a:pt x="0" y="0"/>
                    </a:lnTo>
                    <a:lnTo>
                      <a:pt x="5"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608720" name="Group 464">
              <a:extLst>
                <a:ext uri="{FF2B5EF4-FFF2-40B4-BE49-F238E27FC236}">
                  <a16:creationId xmlns:a16="http://schemas.microsoft.com/office/drawing/2014/main" id="{5762C443-943B-72D1-8E8A-7E2B27E38F49}"/>
                </a:ext>
              </a:extLst>
            </p:cNvPr>
            <p:cNvGrpSpPr>
              <a:grpSpLocks/>
            </p:cNvGrpSpPr>
            <p:nvPr/>
          </p:nvGrpSpPr>
          <p:grpSpPr bwMode="auto">
            <a:xfrm>
              <a:off x="2273" y="1776"/>
              <a:ext cx="1432" cy="959"/>
              <a:chOff x="2321" y="1958"/>
              <a:chExt cx="1432" cy="959"/>
            </a:xfrm>
          </p:grpSpPr>
          <p:sp>
            <p:nvSpPr>
              <p:cNvPr id="608721" name="Freeform 465">
                <a:extLst>
                  <a:ext uri="{FF2B5EF4-FFF2-40B4-BE49-F238E27FC236}">
                    <a16:creationId xmlns:a16="http://schemas.microsoft.com/office/drawing/2014/main" id="{2D87F8A3-A533-3357-56AE-6161BC2CD30A}"/>
                  </a:ext>
                </a:extLst>
              </p:cNvPr>
              <p:cNvSpPr>
                <a:spLocks/>
              </p:cNvSpPr>
              <p:nvPr/>
            </p:nvSpPr>
            <p:spPr bwMode="auto">
              <a:xfrm>
                <a:off x="3279" y="1958"/>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22" name="Freeform 466">
                <a:extLst>
                  <a:ext uri="{FF2B5EF4-FFF2-40B4-BE49-F238E27FC236}">
                    <a16:creationId xmlns:a16="http://schemas.microsoft.com/office/drawing/2014/main" id="{D8ADE501-3C56-3379-6D7F-251F523B4342}"/>
                  </a:ext>
                </a:extLst>
              </p:cNvPr>
              <p:cNvSpPr>
                <a:spLocks/>
              </p:cNvSpPr>
              <p:nvPr/>
            </p:nvSpPr>
            <p:spPr bwMode="auto">
              <a:xfrm>
                <a:off x="3269" y="1958"/>
                <a:ext cx="15" cy="49"/>
              </a:xfrm>
              <a:custGeom>
                <a:avLst/>
                <a:gdLst>
                  <a:gd name="T0" fmla="*/ 15 w 15"/>
                  <a:gd name="T1" fmla="*/ 49 h 49"/>
                  <a:gd name="T2" fmla="*/ 10 w 15"/>
                  <a:gd name="T3" fmla="*/ 0 h 49"/>
                  <a:gd name="T4" fmla="*/ 0 w 15"/>
                  <a:gd name="T5" fmla="*/ 0 h 49"/>
                  <a:gd name="T6" fmla="*/ 15 w 15"/>
                  <a:gd name="T7" fmla="*/ 49 h 49"/>
                </a:gdLst>
                <a:ahLst/>
                <a:cxnLst>
                  <a:cxn ang="0">
                    <a:pos x="T0" y="T1"/>
                  </a:cxn>
                  <a:cxn ang="0">
                    <a:pos x="T2" y="T3"/>
                  </a:cxn>
                  <a:cxn ang="0">
                    <a:pos x="T4" y="T5"/>
                  </a:cxn>
                  <a:cxn ang="0">
                    <a:pos x="T6" y="T7"/>
                  </a:cxn>
                </a:cxnLst>
                <a:rect l="0" t="0" r="r" b="b"/>
                <a:pathLst>
                  <a:path w="15" h="49">
                    <a:moveTo>
                      <a:pt x="15" y="49"/>
                    </a:moveTo>
                    <a:lnTo>
                      <a:pt x="10" y="0"/>
                    </a:lnTo>
                    <a:lnTo>
                      <a:pt x="0" y="0"/>
                    </a:lnTo>
                    <a:lnTo>
                      <a:pt x="15" y="4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23" name="Freeform 467">
                <a:extLst>
                  <a:ext uri="{FF2B5EF4-FFF2-40B4-BE49-F238E27FC236}">
                    <a16:creationId xmlns:a16="http://schemas.microsoft.com/office/drawing/2014/main" id="{9FD2221B-5285-A9C0-E82A-AB6B5099345E}"/>
                  </a:ext>
                </a:extLst>
              </p:cNvPr>
              <p:cNvSpPr>
                <a:spLocks/>
              </p:cNvSpPr>
              <p:nvPr/>
            </p:nvSpPr>
            <p:spPr bwMode="auto">
              <a:xfrm>
                <a:off x="3279" y="1958"/>
                <a:ext cx="10" cy="49"/>
              </a:xfrm>
              <a:custGeom>
                <a:avLst/>
                <a:gdLst>
                  <a:gd name="T0" fmla="*/ 5 w 10"/>
                  <a:gd name="T1" fmla="*/ 49 h 49"/>
                  <a:gd name="T2" fmla="*/ 10 w 10"/>
                  <a:gd name="T3" fmla="*/ 44 h 49"/>
                  <a:gd name="T4" fmla="*/ 0 w 10"/>
                  <a:gd name="T5" fmla="*/ 0 h 49"/>
                  <a:gd name="T6" fmla="*/ 5 w 10"/>
                  <a:gd name="T7" fmla="*/ 49 h 49"/>
                </a:gdLst>
                <a:ahLst/>
                <a:cxnLst>
                  <a:cxn ang="0">
                    <a:pos x="T0" y="T1"/>
                  </a:cxn>
                  <a:cxn ang="0">
                    <a:pos x="T2" y="T3"/>
                  </a:cxn>
                  <a:cxn ang="0">
                    <a:pos x="T4" y="T5"/>
                  </a:cxn>
                  <a:cxn ang="0">
                    <a:pos x="T6" y="T7"/>
                  </a:cxn>
                </a:cxnLst>
                <a:rect l="0" t="0" r="r" b="b"/>
                <a:pathLst>
                  <a:path w="10" h="49">
                    <a:moveTo>
                      <a:pt x="5" y="49"/>
                    </a:moveTo>
                    <a:lnTo>
                      <a:pt x="10" y="44"/>
                    </a:lnTo>
                    <a:lnTo>
                      <a:pt x="0" y="0"/>
                    </a:lnTo>
                    <a:lnTo>
                      <a:pt x="5" y="4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24" name="Freeform 468">
                <a:extLst>
                  <a:ext uri="{FF2B5EF4-FFF2-40B4-BE49-F238E27FC236}">
                    <a16:creationId xmlns:a16="http://schemas.microsoft.com/office/drawing/2014/main" id="{E2AB3931-C272-17CF-B218-062D262C8FAC}"/>
                  </a:ext>
                </a:extLst>
              </p:cNvPr>
              <p:cNvSpPr>
                <a:spLocks/>
              </p:cNvSpPr>
              <p:nvPr/>
            </p:nvSpPr>
            <p:spPr bwMode="auto">
              <a:xfrm>
                <a:off x="3289" y="2002"/>
                <a:ext cx="1" cy="5"/>
              </a:xfrm>
              <a:custGeom>
                <a:avLst/>
                <a:gdLst>
                  <a:gd name="T0" fmla="*/ 0 h 5"/>
                  <a:gd name="T1" fmla="*/ 0 h 5"/>
                  <a:gd name="T2" fmla="*/ 5 h 5"/>
                  <a:gd name="T3" fmla="*/ 0 h 5"/>
                </a:gdLst>
                <a:ahLst/>
                <a:cxnLst>
                  <a:cxn ang="0">
                    <a:pos x="0" y="T0"/>
                  </a:cxn>
                  <a:cxn ang="0">
                    <a:pos x="0" y="T1"/>
                  </a:cxn>
                  <a:cxn ang="0">
                    <a:pos x="0" y="T2"/>
                  </a:cxn>
                  <a:cxn ang="0">
                    <a:pos x="0" y="T3"/>
                  </a:cxn>
                </a:cxnLst>
                <a:rect l="0" t="0" r="r" b="b"/>
                <a:pathLst>
                  <a:path h="5">
                    <a:moveTo>
                      <a:pt x="0" y="0"/>
                    </a:moveTo>
                    <a:lnTo>
                      <a:pt x="0" y="0"/>
                    </a:lnTo>
                    <a:lnTo>
                      <a:pt x="0" y="5"/>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25" name="Freeform 469">
                <a:extLst>
                  <a:ext uri="{FF2B5EF4-FFF2-40B4-BE49-F238E27FC236}">
                    <a16:creationId xmlns:a16="http://schemas.microsoft.com/office/drawing/2014/main" id="{C73AA3EF-433D-8B8C-CADA-8B2F3EFB3076}"/>
                  </a:ext>
                </a:extLst>
              </p:cNvPr>
              <p:cNvSpPr>
                <a:spLocks/>
              </p:cNvSpPr>
              <p:nvPr/>
            </p:nvSpPr>
            <p:spPr bwMode="auto">
              <a:xfrm>
                <a:off x="3289" y="2002"/>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26" name="Freeform 470">
                <a:extLst>
                  <a:ext uri="{FF2B5EF4-FFF2-40B4-BE49-F238E27FC236}">
                    <a16:creationId xmlns:a16="http://schemas.microsoft.com/office/drawing/2014/main" id="{A846B10D-F7FE-69CE-FC18-01B7079FC843}"/>
                  </a:ext>
                </a:extLst>
              </p:cNvPr>
              <p:cNvSpPr>
                <a:spLocks/>
              </p:cNvSpPr>
              <p:nvPr/>
            </p:nvSpPr>
            <p:spPr bwMode="auto">
              <a:xfrm>
                <a:off x="3284" y="2002"/>
                <a:ext cx="10" cy="48"/>
              </a:xfrm>
              <a:custGeom>
                <a:avLst/>
                <a:gdLst>
                  <a:gd name="T0" fmla="*/ 10 w 10"/>
                  <a:gd name="T1" fmla="*/ 48 h 48"/>
                  <a:gd name="T2" fmla="*/ 5 w 10"/>
                  <a:gd name="T3" fmla="*/ 0 h 48"/>
                  <a:gd name="T4" fmla="*/ 0 w 10"/>
                  <a:gd name="T5" fmla="*/ 5 h 48"/>
                  <a:gd name="T6" fmla="*/ 10 w 10"/>
                  <a:gd name="T7" fmla="*/ 48 h 48"/>
                </a:gdLst>
                <a:ahLst/>
                <a:cxnLst>
                  <a:cxn ang="0">
                    <a:pos x="T0" y="T1"/>
                  </a:cxn>
                  <a:cxn ang="0">
                    <a:pos x="T2" y="T3"/>
                  </a:cxn>
                  <a:cxn ang="0">
                    <a:pos x="T4" y="T5"/>
                  </a:cxn>
                  <a:cxn ang="0">
                    <a:pos x="T6" y="T7"/>
                  </a:cxn>
                </a:cxnLst>
                <a:rect l="0" t="0" r="r" b="b"/>
                <a:pathLst>
                  <a:path w="10" h="48">
                    <a:moveTo>
                      <a:pt x="10" y="48"/>
                    </a:moveTo>
                    <a:lnTo>
                      <a:pt x="5" y="0"/>
                    </a:lnTo>
                    <a:lnTo>
                      <a:pt x="0" y="5"/>
                    </a:lnTo>
                    <a:lnTo>
                      <a:pt x="10" y="4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27" name="Freeform 471">
                <a:extLst>
                  <a:ext uri="{FF2B5EF4-FFF2-40B4-BE49-F238E27FC236}">
                    <a16:creationId xmlns:a16="http://schemas.microsoft.com/office/drawing/2014/main" id="{4F30DAC5-7FDA-F941-182A-9BD956CE2ECE}"/>
                  </a:ext>
                </a:extLst>
              </p:cNvPr>
              <p:cNvSpPr>
                <a:spLocks/>
              </p:cNvSpPr>
              <p:nvPr/>
            </p:nvSpPr>
            <p:spPr bwMode="auto">
              <a:xfrm>
                <a:off x="3289" y="2002"/>
                <a:ext cx="14" cy="48"/>
              </a:xfrm>
              <a:custGeom>
                <a:avLst/>
                <a:gdLst>
                  <a:gd name="T0" fmla="*/ 5 w 14"/>
                  <a:gd name="T1" fmla="*/ 48 h 48"/>
                  <a:gd name="T2" fmla="*/ 14 w 14"/>
                  <a:gd name="T3" fmla="*/ 48 h 48"/>
                  <a:gd name="T4" fmla="*/ 0 w 14"/>
                  <a:gd name="T5" fmla="*/ 0 h 48"/>
                  <a:gd name="T6" fmla="*/ 5 w 14"/>
                  <a:gd name="T7" fmla="*/ 48 h 48"/>
                </a:gdLst>
                <a:ahLst/>
                <a:cxnLst>
                  <a:cxn ang="0">
                    <a:pos x="T0" y="T1"/>
                  </a:cxn>
                  <a:cxn ang="0">
                    <a:pos x="T2" y="T3"/>
                  </a:cxn>
                  <a:cxn ang="0">
                    <a:pos x="T4" y="T5"/>
                  </a:cxn>
                  <a:cxn ang="0">
                    <a:pos x="T6" y="T7"/>
                  </a:cxn>
                </a:cxnLst>
                <a:rect l="0" t="0" r="r" b="b"/>
                <a:pathLst>
                  <a:path w="14" h="48">
                    <a:moveTo>
                      <a:pt x="5" y="48"/>
                    </a:moveTo>
                    <a:lnTo>
                      <a:pt x="14" y="48"/>
                    </a:lnTo>
                    <a:lnTo>
                      <a:pt x="0" y="0"/>
                    </a:lnTo>
                    <a:lnTo>
                      <a:pt x="5" y="4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28" name="Freeform 472">
                <a:extLst>
                  <a:ext uri="{FF2B5EF4-FFF2-40B4-BE49-F238E27FC236}">
                    <a16:creationId xmlns:a16="http://schemas.microsoft.com/office/drawing/2014/main" id="{1B28021A-DEC5-4AE9-C5A3-757C9A93EE8C}"/>
                  </a:ext>
                </a:extLst>
              </p:cNvPr>
              <p:cNvSpPr>
                <a:spLocks/>
              </p:cNvSpPr>
              <p:nvPr/>
            </p:nvSpPr>
            <p:spPr bwMode="auto">
              <a:xfrm>
                <a:off x="3298" y="2050"/>
                <a:ext cx="5" cy="5"/>
              </a:xfrm>
              <a:custGeom>
                <a:avLst/>
                <a:gdLst>
                  <a:gd name="T0" fmla="*/ 0 w 5"/>
                  <a:gd name="T1" fmla="*/ 5 h 5"/>
                  <a:gd name="T2" fmla="*/ 5 w 5"/>
                  <a:gd name="T3" fmla="*/ 0 h 5"/>
                  <a:gd name="T4" fmla="*/ 5 w 5"/>
                  <a:gd name="T5" fmla="*/ 0 h 5"/>
                  <a:gd name="T6" fmla="*/ 0 w 5"/>
                  <a:gd name="T7" fmla="*/ 5 h 5"/>
                </a:gdLst>
                <a:ahLst/>
                <a:cxnLst>
                  <a:cxn ang="0">
                    <a:pos x="T0" y="T1"/>
                  </a:cxn>
                  <a:cxn ang="0">
                    <a:pos x="T2" y="T3"/>
                  </a:cxn>
                  <a:cxn ang="0">
                    <a:pos x="T4" y="T5"/>
                  </a:cxn>
                  <a:cxn ang="0">
                    <a:pos x="T6" y="T7"/>
                  </a:cxn>
                </a:cxnLst>
                <a:rect l="0" t="0" r="r" b="b"/>
                <a:pathLst>
                  <a:path w="5" h="5">
                    <a:moveTo>
                      <a:pt x="0" y="5"/>
                    </a:moveTo>
                    <a:lnTo>
                      <a:pt x="5" y="0"/>
                    </a:lnTo>
                    <a:lnTo>
                      <a:pt x="5"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29" name="Freeform 473">
                <a:extLst>
                  <a:ext uri="{FF2B5EF4-FFF2-40B4-BE49-F238E27FC236}">
                    <a16:creationId xmlns:a16="http://schemas.microsoft.com/office/drawing/2014/main" id="{92729C0C-B669-DB4D-E65D-0A6DD0AB2116}"/>
                  </a:ext>
                </a:extLst>
              </p:cNvPr>
              <p:cNvSpPr>
                <a:spLocks/>
              </p:cNvSpPr>
              <p:nvPr/>
            </p:nvSpPr>
            <p:spPr bwMode="auto">
              <a:xfrm>
                <a:off x="3298" y="2050"/>
                <a:ext cx="5" cy="5"/>
              </a:xfrm>
              <a:custGeom>
                <a:avLst/>
                <a:gdLst>
                  <a:gd name="T0" fmla="*/ 0 w 5"/>
                  <a:gd name="T1" fmla="*/ 5 h 5"/>
                  <a:gd name="T2" fmla="*/ 5 w 5"/>
                  <a:gd name="T3" fmla="*/ 0 h 5"/>
                  <a:gd name="T4" fmla="*/ 5 w 5"/>
                  <a:gd name="T5" fmla="*/ 0 h 5"/>
                  <a:gd name="T6" fmla="*/ 0 w 5"/>
                  <a:gd name="T7" fmla="*/ 5 h 5"/>
                </a:gdLst>
                <a:ahLst/>
                <a:cxnLst>
                  <a:cxn ang="0">
                    <a:pos x="T0" y="T1"/>
                  </a:cxn>
                  <a:cxn ang="0">
                    <a:pos x="T2" y="T3"/>
                  </a:cxn>
                  <a:cxn ang="0">
                    <a:pos x="T4" y="T5"/>
                  </a:cxn>
                  <a:cxn ang="0">
                    <a:pos x="T6" y="T7"/>
                  </a:cxn>
                </a:cxnLst>
                <a:rect l="0" t="0" r="r" b="b"/>
                <a:pathLst>
                  <a:path w="5" h="5">
                    <a:moveTo>
                      <a:pt x="0" y="5"/>
                    </a:moveTo>
                    <a:lnTo>
                      <a:pt x="5" y="0"/>
                    </a:lnTo>
                    <a:lnTo>
                      <a:pt x="5"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30" name="Freeform 474">
                <a:extLst>
                  <a:ext uri="{FF2B5EF4-FFF2-40B4-BE49-F238E27FC236}">
                    <a16:creationId xmlns:a16="http://schemas.microsoft.com/office/drawing/2014/main" id="{CF5B90FB-8B96-E8EA-3B72-EC44B74AFEEE}"/>
                  </a:ext>
                </a:extLst>
              </p:cNvPr>
              <p:cNvSpPr>
                <a:spLocks/>
              </p:cNvSpPr>
              <p:nvPr/>
            </p:nvSpPr>
            <p:spPr bwMode="auto">
              <a:xfrm>
                <a:off x="3294" y="2050"/>
                <a:ext cx="14" cy="49"/>
              </a:xfrm>
              <a:custGeom>
                <a:avLst/>
                <a:gdLst>
                  <a:gd name="T0" fmla="*/ 14 w 14"/>
                  <a:gd name="T1" fmla="*/ 49 h 49"/>
                  <a:gd name="T2" fmla="*/ 9 w 14"/>
                  <a:gd name="T3" fmla="*/ 0 h 49"/>
                  <a:gd name="T4" fmla="*/ 0 w 14"/>
                  <a:gd name="T5" fmla="*/ 0 h 49"/>
                  <a:gd name="T6" fmla="*/ 14 w 14"/>
                  <a:gd name="T7" fmla="*/ 49 h 49"/>
                </a:gdLst>
                <a:ahLst/>
                <a:cxnLst>
                  <a:cxn ang="0">
                    <a:pos x="T0" y="T1"/>
                  </a:cxn>
                  <a:cxn ang="0">
                    <a:pos x="T2" y="T3"/>
                  </a:cxn>
                  <a:cxn ang="0">
                    <a:pos x="T4" y="T5"/>
                  </a:cxn>
                  <a:cxn ang="0">
                    <a:pos x="T6" y="T7"/>
                  </a:cxn>
                </a:cxnLst>
                <a:rect l="0" t="0" r="r" b="b"/>
                <a:pathLst>
                  <a:path w="14" h="49">
                    <a:moveTo>
                      <a:pt x="14" y="49"/>
                    </a:moveTo>
                    <a:lnTo>
                      <a:pt x="9" y="0"/>
                    </a:lnTo>
                    <a:lnTo>
                      <a:pt x="0" y="0"/>
                    </a:lnTo>
                    <a:lnTo>
                      <a:pt x="14" y="4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31" name="Freeform 475">
                <a:extLst>
                  <a:ext uri="{FF2B5EF4-FFF2-40B4-BE49-F238E27FC236}">
                    <a16:creationId xmlns:a16="http://schemas.microsoft.com/office/drawing/2014/main" id="{FA96B50A-8ECD-154D-46F8-8F2E56E5A5D9}"/>
                  </a:ext>
                </a:extLst>
              </p:cNvPr>
              <p:cNvSpPr>
                <a:spLocks/>
              </p:cNvSpPr>
              <p:nvPr/>
            </p:nvSpPr>
            <p:spPr bwMode="auto">
              <a:xfrm>
                <a:off x="3303" y="2050"/>
                <a:ext cx="15" cy="49"/>
              </a:xfrm>
              <a:custGeom>
                <a:avLst/>
                <a:gdLst>
                  <a:gd name="T0" fmla="*/ 5 w 15"/>
                  <a:gd name="T1" fmla="*/ 49 h 49"/>
                  <a:gd name="T2" fmla="*/ 15 w 15"/>
                  <a:gd name="T3" fmla="*/ 49 h 49"/>
                  <a:gd name="T4" fmla="*/ 0 w 15"/>
                  <a:gd name="T5" fmla="*/ 0 h 49"/>
                  <a:gd name="T6" fmla="*/ 5 w 15"/>
                  <a:gd name="T7" fmla="*/ 49 h 49"/>
                </a:gdLst>
                <a:ahLst/>
                <a:cxnLst>
                  <a:cxn ang="0">
                    <a:pos x="T0" y="T1"/>
                  </a:cxn>
                  <a:cxn ang="0">
                    <a:pos x="T2" y="T3"/>
                  </a:cxn>
                  <a:cxn ang="0">
                    <a:pos x="T4" y="T5"/>
                  </a:cxn>
                  <a:cxn ang="0">
                    <a:pos x="T6" y="T7"/>
                  </a:cxn>
                </a:cxnLst>
                <a:rect l="0" t="0" r="r" b="b"/>
                <a:pathLst>
                  <a:path w="15" h="49">
                    <a:moveTo>
                      <a:pt x="5" y="49"/>
                    </a:moveTo>
                    <a:lnTo>
                      <a:pt x="15" y="49"/>
                    </a:lnTo>
                    <a:lnTo>
                      <a:pt x="0" y="0"/>
                    </a:lnTo>
                    <a:lnTo>
                      <a:pt x="5" y="4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32" name="Freeform 476">
                <a:extLst>
                  <a:ext uri="{FF2B5EF4-FFF2-40B4-BE49-F238E27FC236}">
                    <a16:creationId xmlns:a16="http://schemas.microsoft.com/office/drawing/2014/main" id="{EA5547F1-8A2A-9E19-6824-A9E4F57F53C6}"/>
                  </a:ext>
                </a:extLst>
              </p:cNvPr>
              <p:cNvSpPr>
                <a:spLocks/>
              </p:cNvSpPr>
              <p:nvPr/>
            </p:nvSpPr>
            <p:spPr bwMode="auto">
              <a:xfrm>
                <a:off x="3313" y="2099"/>
                <a:ext cx="5" cy="1"/>
              </a:xfrm>
              <a:custGeom>
                <a:avLst/>
                <a:gdLst>
                  <a:gd name="T0" fmla="*/ 5 w 5"/>
                  <a:gd name="T1" fmla="*/ 5 w 5"/>
                  <a:gd name="T2" fmla="*/ 0 w 5"/>
                  <a:gd name="T3" fmla="*/ 5 w 5"/>
                </a:gdLst>
                <a:ahLst/>
                <a:cxnLst>
                  <a:cxn ang="0">
                    <a:pos x="T0" y="0"/>
                  </a:cxn>
                  <a:cxn ang="0">
                    <a:pos x="T1" y="0"/>
                  </a:cxn>
                  <a:cxn ang="0">
                    <a:pos x="T2" y="0"/>
                  </a:cxn>
                  <a:cxn ang="0">
                    <a:pos x="T3" y="0"/>
                  </a:cxn>
                </a:cxnLst>
                <a:rect l="0" t="0" r="r" b="b"/>
                <a:pathLst>
                  <a:path w="5">
                    <a:moveTo>
                      <a:pt x="5" y="0"/>
                    </a:moveTo>
                    <a:lnTo>
                      <a:pt x="5" y="0"/>
                    </a:lnTo>
                    <a:lnTo>
                      <a:pt x="0" y="0"/>
                    </a:lnTo>
                    <a:lnTo>
                      <a:pt x="5"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33" name="Freeform 477">
                <a:extLst>
                  <a:ext uri="{FF2B5EF4-FFF2-40B4-BE49-F238E27FC236}">
                    <a16:creationId xmlns:a16="http://schemas.microsoft.com/office/drawing/2014/main" id="{F9220B1B-DDDF-91A5-7540-D27B3FAA025D}"/>
                  </a:ext>
                </a:extLst>
              </p:cNvPr>
              <p:cNvSpPr>
                <a:spLocks/>
              </p:cNvSpPr>
              <p:nvPr/>
            </p:nvSpPr>
            <p:spPr bwMode="auto">
              <a:xfrm>
                <a:off x="3318" y="2099"/>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34" name="Freeform 478">
                <a:extLst>
                  <a:ext uri="{FF2B5EF4-FFF2-40B4-BE49-F238E27FC236}">
                    <a16:creationId xmlns:a16="http://schemas.microsoft.com/office/drawing/2014/main" id="{667924C8-914A-92AD-4F91-CAAEEBF0CE87}"/>
                  </a:ext>
                </a:extLst>
              </p:cNvPr>
              <p:cNvSpPr>
                <a:spLocks/>
              </p:cNvSpPr>
              <p:nvPr/>
            </p:nvSpPr>
            <p:spPr bwMode="auto">
              <a:xfrm>
                <a:off x="3308" y="2099"/>
                <a:ext cx="15" cy="48"/>
              </a:xfrm>
              <a:custGeom>
                <a:avLst/>
                <a:gdLst>
                  <a:gd name="T0" fmla="*/ 15 w 15"/>
                  <a:gd name="T1" fmla="*/ 48 h 48"/>
                  <a:gd name="T2" fmla="*/ 10 w 15"/>
                  <a:gd name="T3" fmla="*/ 0 h 48"/>
                  <a:gd name="T4" fmla="*/ 0 w 15"/>
                  <a:gd name="T5" fmla="*/ 0 h 48"/>
                  <a:gd name="T6" fmla="*/ 15 w 15"/>
                  <a:gd name="T7" fmla="*/ 48 h 48"/>
                </a:gdLst>
                <a:ahLst/>
                <a:cxnLst>
                  <a:cxn ang="0">
                    <a:pos x="T0" y="T1"/>
                  </a:cxn>
                  <a:cxn ang="0">
                    <a:pos x="T2" y="T3"/>
                  </a:cxn>
                  <a:cxn ang="0">
                    <a:pos x="T4" y="T5"/>
                  </a:cxn>
                  <a:cxn ang="0">
                    <a:pos x="T6" y="T7"/>
                  </a:cxn>
                </a:cxnLst>
                <a:rect l="0" t="0" r="r" b="b"/>
                <a:pathLst>
                  <a:path w="15" h="48">
                    <a:moveTo>
                      <a:pt x="15" y="48"/>
                    </a:moveTo>
                    <a:lnTo>
                      <a:pt x="10" y="0"/>
                    </a:lnTo>
                    <a:lnTo>
                      <a:pt x="0" y="0"/>
                    </a:lnTo>
                    <a:lnTo>
                      <a:pt x="15" y="4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35" name="Freeform 479">
                <a:extLst>
                  <a:ext uri="{FF2B5EF4-FFF2-40B4-BE49-F238E27FC236}">
                    <a16:creationId xmlns:a16="http://schemas.microsoft.com/office/drawing/2014/main" id="{419C6A1A-4147-FD29-6A2B-F2A0354085D6}"/>
                  </a:ext>
                </a:extLst>
              </p:cNvPr>
              <p:cNvSpPr>
                <a:spLocks/>
              </p:cNvSpPr>
              <p:nvPr/>
            </p:nvSpPr>
            <p:spPr bwMode="auto">
              <a:xfrm>
                <a:off x="3318" y="2099"/>
                <a:ext cx="14" cy="48"/>
              </a:xfrm>
              <a:custGeom>
                <a:avLst/>
                <a:gdLst>
                  <a:gd name="T0" fmla="*/ 5 w 14"/>
                  <a:gd name="T1" fmla="*/ 48 h 48"/>
                  <a:gd name="T2" fmla="*/ 14 w 14"/>
                  <a:gd name="T3" fmla="*/ 43 h 48"/>
                  <a:gd name="T4" fmla="*/ 0 w 14"/>
                  <a:gd name="T5" fmla="*/ 0 h 48"/>
                  <a:gd name="T6" fmla="*/ 5 w 14"/>
                  <a:gd name="T7" fmla="*/ 48 h 48"/>
                </a:gdLst>
                <a:ahLst/>
                <a:cxnLst>
                  <a:cxn ang="0">
                    <a:pos x="T0" y="T1"/>
                  </a:cxn>
                  <a:cxn ang="0">
                    <a:pos x="T2" y="T3"/>
                  </a:cxn>
                  <a:cxn ang="0">
                    <a:pos x="T4" y="T5"/>
                  </a:cxn>
                  <a:cxn ang="0">
                    <a:pos x="T6" y="T7"/>
                  </a:cxn>
                </a:cxnLst>
                <a:rect l="0" t="0" r="r" b="b"/>
                <a:pathLst>
                  <a:path w="14" h="48">
                    <a:moveTo>
                      <a:pt x="5" y="48"/>
                    </a:moveTo>
                    <a:lnTo>
                      <a:pt x="14" y="43"/>
                    </a:lnTo>
                    <a:lnTo>
                      <a:pt x="0" y="0"/>
                    </a:lnTo>
                    <a:lnTo>
                      <a:pt x="5" y="4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36" name="Freeform 480">
                <a:extLst>
                  <a:ext uri="{FF2B5EF4-FFF2-40B4-BE49-F238E27FC236}">
                    <a16:creationId xmlns:a16="http://schemas.microsoft.com/office/drawing/2014/main" id="{D56BDF7E-4976-0303-18F4-AA1C960DC11F}"/>
                  </a:ext>
                </a:extLst>
              </p:cNvPr>
              <p:cNvSpPr>
                <a:spLocks/>
              </p:cNvSpPr>
              <p:nvPr/>
            </p:nvSpPr>
            <p:spPr bwMode="auto">
              <a:xfrm>
                <a:off x="3323" y="2147"/>
                <a:ext cx="4" cy="1"/>
              </a:xfrm>
              <a:custGeom>
                <a:avLst/>
                <a:gdLst>
                  <a:gd name="T0" fmla="*/ 0 w 4"/>
                  <a:gd name="T1" fmla="*/ 0 w 4"/>
                  <a:gd name="T2" fmla="*/ 4 w 4"/>
                  <a:gd name="T3" fmla="*/ 0 w 4"/>
                </a:gdLst>
                <a:ahLst/>
                <a:cxnLst>
                  <a:cxn ang="0">
                    <a:pos x="T0" y="0"/>
                  </a:cxn>
                  <a:cxn ang="0">
                    <a:pos x="T1" y="0"/>
                  </a:cxn>
                  <a:cxn ang="0">
                    <a:pos x="T2" y="0"/>
                  </a:cxn>
                  <a:cxn ang="0">
                    <a:pos x="T3" y="0"/>
                  </a:cxn>
                </a:cxnLst>
                <a:rect l="0" t="0" r="r" b="b"/>
                <a:pathLst>
                  <a:path w="4">
                    <a:moveTo>
                      <a:pt x="0" y="0"/>
                    </a:moveTo>
                    <a:lnTo>
                      <a:pt x="0" y="0"/>
                    </a:lnTo>
                    <a:lnTo>
                      <a:pt x="4"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37" name="Freeform 481">
                <a:extLst>
                  <a:ext uri="{FF2B5EF4-FFF2-40B4-BE49-F238E27FC236}">
                    <a16:creationId xmlns:a16="http://schemas.microsoft.com/office/drawing/2014/main" id="{94485106-60C7-356B-904D-CDF412E6F1D6}"/>
                  </a:ext>
                </a:extLst>
              </p:cNvPr>
              <p:cNvSpPr>
                <a:spLocks/>
              </p:cNvSpPr>
              <p:nvPr/>
            </p:nvSpPr>
            <p:spPr bwMode="auto">
              <a:xfrm>
                <a:off x="3323" y="2147"/>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38" name="Freeform 482">
                <a:extLst>
                  <a:ext uri="{FF2B5EF4-FFF2-40B4-BE49-F238E27FC236}">
                    <a16:creationId xmlns:a16="http://schemas.microsoft.com/office/drawing/2014/main" id="{A6A6AA42-C6C9-2886-5F50-0C1E852EBC50}"/>
                  </a:ext>
                </a:extLst>
              </p:cNvPr>
              <p:cNvSpPr>
                <a:spLocks/>
              </p:cNvSpPr>
              <p:nvPr/>
            </p:nvSpPr>
            <p:spPr bwMode="auto">
              <a:xfrm>
                <a:off x="3323" y="2142"/>
                <a:ext cx="9" cy="53"/>
              </a:xfrm>
              <a:custGeom>
                <a:avLst/>
                <a:gdLst>
                  <a:gd name="T0" fmla="*/ 9 w 9"/>
                  <a:gd name="T1" fmla="*/ 53 h 53"/>
                  <a:gd name="T2" fmla="*/ 9 w 9"/>
                  <a:gd name="T3" fmla="*/ 0 h 53"/>
                  <a:gd name="T4" fmla="*/ 0 w 9"/>
                  <a:gd name="T5" fmla="*/ 5 h 53"/>
                  <a:gd name="T6" fmla="*/ 9 w 9"/>
                  <a:gd name="T7" fmla="*/ 53 h 53"/>
                </a:gdLst>
                <a:ahLst/>
                <a:cxnLst>
                  <a:cxn ang="0">
                    <a:pos x="T0" y="T1"/>
                  </a:cxn>
                  <a:cxn ang="0">
                    <a:pos x="T2" y="T3"/>
                  </a:cxn>
                  <a:cxn ang="0">
                    <a:pos x="T4" y="T5"/>
                  </a:cxn>
                  <a:cxn ang="0">
                    <a:pos x="T6" y="T7"/>
                  </a:cxn>
                </a:cxnLst>
                <a:rect l="0" t="0" r="r" b="b"/>
                <a:pathLst>
                  <a:path w="9" h="53">
                    <a:moveTo>
                      <a:pt x="9" y="53"/>
                    </a:moveTo>
                    <a:lnTo>
                      <a:pt x="9" y="0"/>
                    </a:lnTo>
                    <a:lnTo>
                      <a:pt x="0" y="5"/>
                    </a:lnTo>
                    <a:lnTo>
                      <a:pt x="9" y="53"/>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39" name="Freeform 483">
                <a:extLst>
                  <a:ext uri="{FF2B5EF4-FFF2-40B4-BE49-F238E27FC236}">
                    <a16:creationId xmlns:a16="http://schemas.microsoft.com/office/drawing/2014/main" id="{D5B9557F-05D9-F38E-22C7-B0ABF560787B}"/>
                  </a:ext>
                </a:extLst>
              </p:cNvPr>
              <p:cNvSpPr>
                <a:spLocks/>
              </p:cNvSpPr>
              <p:nvPr/>
            </p:nvSpPr>
            <p:spPr bwMode="auto">
              <a:xfrm>
                <a:off x="3332" y="2142"/>
                <a:ext cx="10" cy="53"/>
              </a:xfrm>
              <a:custGeom>
                <a:avLst/>
                <a:gdLst>
                  <a:gd name="T0" fmla="*/ 0 w 10"/>
                  <a:gd name="T1" fmla="*/ 53 h 53"/>
                  <a:gd name="T2" fmla="*/ 10 w 10"/>
                  <a:gd name="T3" fmla="*/ 49 h 53"/>
                  <a:gd name="T4" fmla="*/ 0 w 10"/>
                  <a:gd name="T5" fmla="*/ 0 h 53"/>
                  <a:gd name="T6" fmla="*/ 0 w 10"/>
                  <a:gd name="T7" fmla="*/ 53 h 53"/>
                </a:gdLst>
                <a:ahLst/>
                <a:cxnLst>
                  <a:cxn ang="0">
                    <a:pos x="T0" y="T1"/>
                  </a:cxn>
                  <a:cxn ang="0">
                    <a:pos x="T2" y="T3"/>
                  </a:cxn>
                  <a:cxn ang="0">
                    <a:pos x="T4" y="T5"/>
                  </a:cxn>
                  <a:cxn ang="0">
                    <a:pos x="T6" y="T7"/>
                  </a:cxn>
                </a:cxnLst>
                <a:rect l="0" t="0" r="r" b="b"/>
                <a:pathLst>
                  <a:path w="10" h="53">
                    <a:moveTo>
                      <a:pt x="0" y="53"/>
                    </a:moveTo>
                    <a:lnTo>
                      <a:pt x="10" y="49"/>
                    </a:lnTo>
                    <a:lnTo>
                      <a:pt x="0" y="0"/>
                    </a:lnTo>
                    <a:lnTo>
                      <a:pt x="0" y="53"/>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40" name="Freeform 484">
                <a:extLst>
                  <a:ext uri="{FF2B5EF4-FFF2-40B4-BE49-F238E27FC236}">
                    <a16:creationId xmlns:a16="http://schemas.microsoft.com/office/drawing/2014/main" id="{6523FF7F-7FF3-9E5A-D9E7-AC7D9A56246A}"/>
                  </a:ext>
                </a:extLst>
              </p:cNvPr>
              <p:cNvSpPr>
                <a:spLocks/>
              </p:cNvSpPr>
              <p:nvPr/>
            </p:nvSpPr>
            <p:spPr bwMode="auto">
              <a:xfrm>
                <a:off x="3332" y="2195"/>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41" name="Freeform 485">
                <a:extLst>
                  <a:ext uri="{FF2B5EF4-FFF2-40B4-BE49-F238E27FC236}">
                    <a16:creationId xmlns:a16="http://schemas.microsoft.com/office/drawing/2014/main" id="{BAD42F7C-E16B-A922-66A5-31F5D0E24F04}"/>
                  </a:ext>
                </a:extLst>
              </p:cNvPr>
              <p:cNvSpPr>
                <a:spLocks/>
              </p:cNvSpPr>
              <p:nvPr/>
            </p:nvSpPr>
            <p:spPr bwMode="auto">
              <a:xfrm>
                <a:off x="3332" y="2195"/>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42" name="Freeform 486">
                <a:extLst>
                  <a:ext uri="{FF2B5EF4-FFF2-40B4-BE49-F238E27FC236}">
                    <a16:creationId xmlns:a16="http://schemas.microsoft.com/office/drawing/2014/main" id="{BBE54A13-D490-54E3-1C6A-D17EEAE53AD4}"/>
                  </a:ext>
                </a:extLst>
              </p:cNvPr>
              <p:cNvSpPr>
                <a:spLocks/>
              </p:cNvSpPr>
              <p:nvPr/>
            </p:nvSpPr>
            <p:spPr bwMode="auto">
              <a:xfrm>
                <a:off x="3332" y="2191"/>
                <a:ext cx="15" cy="53"/>
              </a:xfrm>
              <a:custGeom>
                <a:avLst/>
                <a:gdLst>
                  <a:gd name="T0" fmla="*/ 15 w 15"/>
                  <a:gd name="T1" fmla="*/ 53 h 53"/>
                  <a:gd name="T2" fmla="*/ 10 w 15"/>
                  <a:gd name="T3" fmla="*/ 0 h 53"/>
                  <a:gd name="T4" fmla="*/ 0 w 15"/>
                  <a:gd name="T5" fmla="*/ 4 h 53"/>
                  <a:gd name="T6" fmla="*/ 15 w 15"/>
                  <a:gd name="T7" fmla="*/ 53 h 53"/>
                </a:gdLst>
                <a:ahLst/>
                <a:cxnLst>
                  <a:cxn ang="0">
                    <a:pos x="T0" y="T1"/>
                  </a:cxn>
                  <a:cxn ang="0">
                    <a:pos x="T2" y="T3"/>
                  </a:cxn>
                  <a:cxn ang="0">
                    <a:pos x="T4" y="T5"/>
                  </a:cxn>
                  <a:cxn ang="0">
                    <a:pos x="T6" y="T7"/>
                  </a:cxn>
                </a:cxnLst>
                <a:rect l="0" t="0" r="r" b="b"/>
                <a:pathLst>
                  <a:path w="15" h="53">
                    <a:moveTo>
                      <a:pt x="15" y="53"/>
                    </a:moveTo>
                    <a:lnTo>
                      <a:pt x="10" y="0"/>
                    </a:lnTo>
                    <a:lnTo>
                      <a:pt x="0" y="4"/>
                    </a:lnTo>
                    <a:lnTo>
                      <a:pt x="15" y="53"/>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43" name="Freeform 487">
                <a:extLst>
                  <a:ext uri="{FF2B5EF4-FFF2-40B4-BE49-F238E27FC236}">
                    <a16:creationId xmlns:a16="http://schemas.microsoft.com/office/drawing/2014/main" id="{443A9958-0099-C31B-5D07-2FEA23504EF6}"/>
                  </a:ext>
                </a:extLst>
              </p:cNvPr>
              <p:cNvSpPr>
                <a:spLocks/>
              </p:cNvSpPr>
              <p:nvPr/>
            </p:nvSpPr>
            <p:spPr bwMode="auto">
              <a:xfrm>
                <a:off x="3342" y="2191"/>
                <a:ext cx="15" cy="53"/>
              </a:xfrm>
              <a:custGeom>
                <a:avLst/>
                <a:gdLst>
                  <a:gd name="T0" fmla="*/ 5 w 15"/>
                  <a:gd name="T1" fmla="*/ 53 h 53"/>
                  <a:gd name="T2" fmla="*/ 15 w 15"/>
                  <a:gd name="T3" fmla="*/ 48 h 53"/>
                  <a:gd name="T4" fmla="*/ 0 w 15"/>
                  <a:gd name="T5" fmla="*/ 0 h 53"/>
                  <a:gd name="T6" fmla="*/ 5 w 15"/>
                  <a:gd name="T7" fmla="*/ 53 h 53"/>
                </a:gdLst>
                <a:ahLst/>
                <a:cxnLst>
                  <a:cxn ang="0">
                    <a:pos x="T0" y="T1"/>
                  </a:cxn>
                  <a:cxn ang="0">
                    <a:pos x="T2" y="T3"/>
                  </a:cxn>
                  <a:cxn ang="0">
                    <a:pos x="T4" y="T5"/>
                  </a:cxn>
                  <a:cxn ang="0">
                    <a:pos x="T6" y="T7"/>
                  </a:cxn>
                </a:cxnLst>
                <a:rect l="0" t="0" r="r" b="b"/>
                <a:pathLst>
                  <a:path w="15" h="53">
                    <a:moveTo>
                      <a:pt x="5" y="53"/>
                    </a:moveTo>
                    <a:lnTo>
                      <a:pt x="15" y="48"/>
                    </a:lnTo>
                    <a:lnTo>
                      <a:pt x="0" y="0"/>
                    </a:lnTo>
                    <a:lnTo>
                      <a:pt x="5" y="53"/>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44" name="Freeform 488">
                <a:extLst>
                  <a:ext uri="{FF2B5EF4-FFF2-40B4-BE49-F238E27FC236}">
                    <a16:creationId xmlns:a16="http://schemas.microsoft.com/office/drawing/2014/main" id="{812C1CDA-4750-FAB4-E228-C0640517A4BE}"/>
                  </a:ext>
                </a:extLst>
              </p:cNvPr>
              <p:cNvSpPr>
                <a:spLocks/>
              </p:cNvSpPr>
              <p:nvPr/>
            </p:nvSpPr>
            <p:spPr bwMode="auto">
              <a:xfrm>
                <a:off x="3347" y="2244"/>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45" name="Freeform 489">
                <a:extLst>
                  <a:ext uri="{FF2B5EF4-FFF2-40B4-BE49-F238E27FC236}">
                    <a16:creationId xmlns:a16="http://schemas.microsoft.com/office/drawing/2014/main" id="{FAC531A4-0F00-8D8A-F5E1-CA56D6107FD6}"/>
                  </a:ext>
                </a:extLst>
              </p:cNvPr>
              <p:cNvSpPr>
                <a:spLocks/>
              </p:cNvSpPr>
              <p:nvPr/>
            </p:nvSpPr>
            <p:spPr bwMode="auto">
              <a:xfrm>
                <a:off x="3347" y="2244"/>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46" name="Freeform 490">
                <a:extLst>
                  <a:ext uri="{FF2B5EF4-FFF2-40B4-BE49-F238E27FC236}">
                    <a16:creationId xmlns:a16="http://schemas.microsoft.com/office/drawing/2014/main" id="{B55245FE-BCF6-225E-08DE-E4AD5FD5A885}"/>
                  </a:ext>
                </a:extLst>
              </p:cNvPr>
              <p:cNvSpPr>
                <a:spLocks/>
              </p:cNvSpPr>
              <p:nvPr/>
            </p:nvSpPr>
            <p:spPr bwMode="auto">
              <a:xfrm>
                <a:off x="3347" y="2239"/>
                <a:ext cx="14" cy="48"/>
              </a:xfrm>
              <a:custGeom>
                <a:avLst/>
                <a:gdLst>
                  <a:gd name="T0" fmla="*/ 14 w 14"/>
                  <a:gd name="T1" fmla="*/ 48 h 48"/>
                  <a:gd name="T2" fmla="*/ 10 w 14"/>
                  <a:gd name="T3" fmla="*/ 0 h 48"/>
                  <a:gd name="T4" fmla="*/ 0 w 14"/>
                  <a:gd name="T5" fmla="*/ 5 h 48"/>
                  <a:gd name="T6" fmla="*/ 14 w 14"/>
                  <a:gd name="T7" fmla="*/ 48 h 48"/>
                </a:gdLst>
                <a:ahLst/>
                <a:cxnLst>
                  <a:cxn ang="0">
                    <a:pos x="T0" y="T1"/>
                  </a:cxn>
                  <a:cxn ang="0">
                    <a:pos x="T2" y="T3"/>
                  </a:cxn>
                  <a:cxn ang="0">
                    <a:pos x="T4" y="T5"/>
                  </a:cxn>
                  <a:cxn ang="0">
                    <a:pos x="T6" y="T7"/>
                  </a:cxn>
                </a:cxnLst>
                <a:rect l="0" t="0" r="r" b="b"/>
                <a:pathLst>
                  <a:path w="14" h="48">
                    <a:moveTo>
                      <a:pt x="14" y="48"/>
                    </a:moveTo>
                    <a:lnTo>
                      <a:pt x="10" y="0"/>
                    </a:lnTo>
                    <a:lnTo>
                      <a:pt x="0" y="5"/>
                    </a:lnTo>
                    <a:lnTo>
                      <a:pt x="14" y="4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47" name="Freeform 491">
                <a:extLst>
                  <a:ext uri="{FF2B5EF4-FFF2-40B4-BE49-F238E27FC236}">
                    <a16:creationId xmlns:a16="http://schemas.microsoft.com/office/drawing/2014/main" id="{26E83053-6EB2-644A-A852-FB39FD68EE42}"/>
                  </a:ext>
                </a:extLst>
              </p:cNvPr>
              <p:cNvSpPr>
                <a:spLocks/>
              </p:cNvSpPr>
              <p:nvPr/>
            </p:nvSpPr>
            <p:spPr bwMode="auto">
              <a:xfrm>
                <a:off x="3357" y="2239"/>
                <a:ext cx="14" cy="48"/>
              </a:xfrm>
              <a:custGeom>
                <a:avLst/>
                <a:gdLst>
                  <a:gd name="T0" fmla="*/ 4 w 14"/>
                  <a:gd name="T1" fmla="*/ 48 h 48"/>
                  <a:gd name="T2" fmla="*/ 14 w 14"/>
                  <a:gd name="T3" fmla="*/ 48 h 48"/>
                  <a:gd name="T4" fmla="*/ 0 w 14"/>
                  <a:gd name="T5" fmla="*/ 0 h 48"/>
                  <a:gd name="T6" fmla="*/ 4 w 14"/>
                  <a:gd name="T7" fmla="*/ 48 h 48"/>
                </a:gdLst>
                <a:ahLst/>
                <a:cxnLst>
                  <a:cxn ang="0">
                    <a:pos x="T0" y="T1"/>
                  </a:cxn>
                  <a:cxn ang="0">
                    <a:pos x="T2" y="T3"/>
                  </a:cxn>
                  <a:cxn ang="0">
                    <a:pos x="T4" y="T5"/>
                  </a:cxn>
                  <a:cxn ang="0">
                    <a:pos x="T6" y="T7"/>
                  </a:cxn>
                </a:cxnLst>
                <a:rect l="0" t="0" r="r" b="b"/>
                <a:pathLst>
                  <a:path w="14" h="48">
                    <a:moveTo>
                      <a:pt x="4" y="48"/>
                    </a:moveTo>
                    <a:lnTo>
                      <a:pt x="14" y="48"/>
                    </a:lnTo>
                    <a:lnTo>
                      <a:pt x="0" y="0"/>
                    </a:lnTo>
                    <a:lnTo>
                      <a:pt x="4" y="4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48" name="Freeform 492">
                <a:extLst>
                  <a:ext uri="{FF2B5EF4-FFF2-40B4-BE49-F238E27FC236}">
                    <a16:creationId xmlns:a16="http://schemas.microsoft.com/office/drawing/2014/main" id="{8005F1DA-56CA-7D4A-70F0-DFF34F894422}"/>
                  </a:ext>
                </a:extLst>
              </p:cNvPr>
              <p:cNvSpPr>
                <a:spLocks/>
              </p:cNvSpPr>
              <p:nvPr/>
            </p:nvSpPr>
            <p:spPr bwMode="auto">
              <a:xfrm>
                <a:off x="3361" y="2287"/>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49" name="Freeform 493">
                <a:extLst>
                  <a:ext uri="{FF2B5EF4-FFF2-40B4-BE49-F238E27FC236}">
                    <a16:creationId xmlns:a16="http://schemas.microsoft.com/office/drawing/2014/main" id="{B9B867A8-EC44-496A-B718-4B79E944406F}"/>
                  </a:ext>
                </a:extLst>
              </p:cNvPr>
              <p:cNvSpPr>
                <a:spLocks/>
              </p:cNvSpPr>
              <p:nvPr/>
            </p:nvSpPr>
            <p:spPr bwMode="auto">
              <a:xfrm>
                <a:off x="3361" y="2287"/>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50" name="Freeform 494">
                <a:extLst>
                  <a:ext uri="{FF2B5EF4-FFF2-40B4-BE49-F238E27FC236}">
                    <a16:creationId xmlns:a16="http://schemas.microsoft.com/office/drawing/2014/main" id="{0582F387-C15F-0ADB-C961-732B167BF8E1}"/>
                  </a:ext>
                </a:extLst>
              </p:cNvPr>
              <p:cNvSpPr>
                <a:spLocks/>
              </p:cNvSpPr>
              <p:nvPr/>
            </p:nvSpPr>
            <p:spPr bwMode="auto">
              <a:xfrm>
                <a:off x="3361" y="2287"/>
                <a:ext cx="10" cy="49"/>
              </a:xfrm>
              <a:custGeom>
                <a:avLst/>
                <a:gdLst>
                  <a:gd name="T0" fmla="*/ 10 w 10"/>
                  <a:gd name="T1" fmla="*/ 49 h 49"/>
                  <a:gd name="T2" fmla="*/ 10 w 10"/>
                  <a:gd name="T3" fmla="*/ 0 h 49"/>
                  <a:gd name="T4" fmla="*/ 0 w 10"/>
                  <a:gd name="T5" fmla="*/ 0 h 49"/>
                  <a:gd name="T6" fmla="*/ 10 w 10"/>
                  <a:gd name="T7" fmla="*/ 49 h 49"/>
                </a:gdLst>
                <a:ahLst/>
                <a:cxnLst>
                  <a:cxn ang="0">
                    <a:pos x="T0" y="T1"/>
                  </a:cxn>
                  <a:cxn ang="0">
                    <a:pos x="T2" y="T3"/>
                  </a:cxn>
                  <a:cxn ang="0">
                    <a:pos x="T4" y="T5"/>
                  </a:cxn>
                  <a:cxn ang="0">
                    <a:pos x="T6" y="T7"/>
                  </a:cxn>
                </a:cxnLst>
                <a:rect l="0" t="0" r="r" b="b"/>
                <a:pathLst>
                  <a:path w="10" h="49">
                    <a:moveTo>
                      <a:pt x="10" y="49"/>
                    </a:moveTo>
                    <a:lnTo>
                      <a:pt x="10" y="0"/>
                    </a:lnTo>
                    <a:lnTo>
                      <a:pt x="0" y="0"/>
                    </a:lnTo>
                    <a:lnTo>
                      <a:pt x="10" y="4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51" name="Freeform 495">
                <a:extLst>
                  <a:ext uri="{FF2B5EF4-FFF2-40B4-BE49-F238E27FC236}">
                    <a16:creationId xmlns:a16="http://schemas.microsoft.com/office/drawing/2014/main" id="{AC843C17-7EA2-25C7-5F84-8E5DAD473ED9}"/>
                  </a:ext>
                </a:extLst>
              </p:cNvPr>
              <p:cNvSpPr>
                <a:spLocks/>
              </p:cNvSpPr>
              <p:nvPr/>
            </p:nvSpPr>
            <p:spPr bwMode="auto">
              <a:xfrm>
                <a:off x="3371" y="2287"/>
                <a:ext cx="10" cy="49"/>
              </a:xfrm>
              <a:custGeom>
                <a:avLst/>
                <a:gdLst>
                  <a:gd name="T0" fmla="*/ 0 w 10"/>
                  <a:gd name="T1" fmla="*/ 49 h 49"/>
                  <a:gd name="T2" fmla="*/ 10 w 10"/>
                  <a:gd name="T3" fmla="*/ 44 h 49"/>
                  <a:gd name="T4" fmla="*/ 0 w 10"/>
                  <a:gd name="T5" fmla="*/ 0 h 49"/>
                  <a:gd name="T6" fmla="*/ 0 w 10"/>
                  <a:gd name="T7" fmla="*/ 49 h 49"/>
                </a:gdLst>
                <a:ahLst/>
                <a:cxnLst>
                  <a:cxn ang="0">
                    <a:pos x="T0" y="T1"/>
                  </a:cxn>
                  <a:cxn ang="0">
                    <a:pos x="T2" y="T3"/>
                  </a:cxn>
                  <a:cxn ang="0">
                    <a:pos x="T4" y="T5"/>
                  </a:cxn>
                  <a:cxn ang="0">
                    <a:pos x="T6" y="T7"/>
                  </a:cxn>
                </a:cxnLst>
                <a:rect l="0" t="0" r="r" b="b"/>
                <a:pathLst>
                  <a:path w="10" h="49">
                    <a:moveTo>
                      <a:pt x="0" y="49"/>
                    </a:moveTo>
                    <a:lnTo>
                      <a:pt x="10" y="44"/>
                    </a:lnTo>
                    <a:lnTo>
                      <a:pt x="0" y="0"/>
                    </a:lnTo>
                    <a:lnTo>
                      <a:pt x="0" y="4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52" name="Rectangle 496">
                <a:extLst>
                  <a:ext uri="{FF2B5EF4-FFF2-40B4-BE49-F238E27FC236}">
                    <a16:creationId xmlns:a16="http://schemas.microsoft.com/office/drawing/2014/main" id="{C6633AC3-BBD1-3748-DD9B-741AB67A58A7}"/>
                  </a:ext>
                </a:extLst>
              </p:cNvPr>
              <p:cNvSpPr>
                <a:spLocks noChangeArrowheads="1"/>
              </p:cNvSpPr>
              <p:nvPr/>
            </p:nvSpPr>
            <p:spPr bwMode="auto">
              <a:xfrm>
                <a:off x="3371" y="2336"/>
                <a:ext cx="5" cy="1"/>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08753" name="Rectangle 497">
                <a:extLst>
                  <a:ext uri="{FF2B5EF4-FFF2-40B4-BE49-F238E27FC236}">
                    <a16:creationId xmlns:a16="http://schemas.microsoft.com/office/drawing/2014/main" id="{BF684835-7AE5-0509-7670-D13FA6836F8E}"/>
                  </a:ext>
                </a:extLst>
              </p:cNvPr>
              <p:cNvSpPr>
                <a:spLocks noChangeArrowheads="1"/>
              </p:cNvSpPr>
              <p:nvPr/>
            </p:nvSpPr>
            <p:spPr bwMode="auto">
              <a:xfrm>
                <a:off x="3371" y="2336"/>
                <a:ext cx="5" cy="1"/>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08754" name="Freeform 498">
                <a:extLst>
                  <a:ext uri="{FF2B5EF4-FFF2-40B4-BE49-F238E27FC236}">
                    <a16:creationId xmlns:a16="http://schemas.microsoft.com/office/drawing/2014/main" id="{18077D4F-895C-F1EB-93C2-0770F8FD7C56}"/>
                  </a:ext>
                </a:extLst>
              </p:cNvPr>
              <p:cNvSpPr>
                <a:spLocks/>
              </p:cNvSpPr>
              <p:nvPr/>
            </p:nvSpPr>
            <p:spPr bwMode="auto">
              <a:xfrm>
                <a:off x="3371" y="2331"/>
                <a:ext cx="15" cy="48"/>
              </a:xfrm>
              <a:custGeom>
                <a:avLst/>
                <a:gdLst>
                  <a:gd name="T0" fmla="*/ 15 w 15"/>
                  <a:gd name="T1" fmla="*/ 48 h 48"/>
                  <a:gd name="T2" fmla="*/ 10 w 15"/>
                  <a:gd name="T3" fmla="*/ 0 h 48"/>
                  <a:gd name="T4" fmla="*/ 0 w 15"/>
                  <a:gd name="T5" fmla="*/ 5 h 48"/>
                  <a:gd name="T6" fmla="*/ 15 w 15"/>
                  <a:gd name="T7" fmla="*/ 48 h 48"/>
                </a:gdLst>
                <a:ahLst/>
                <a:cxnLst>
                  <a:cxn ang="0">
                    <a:pos x="T0" y="T1"/>
                  </a:cxn>
                  <a:cxn ang="0">
                    <a:pos x="T2" y="T3"/>
                  </a:cxn>
                  <a:cxn ang="0">
                    <a:pos x="T4" y="T5"/>
                  </a:cxn>
                  <a:cxn ang="0">
                    <a:pos x="T6" y="T7"/>
                  </a:cxn>
                </a:cxnLst>
                <a:rect l="0" t="0" r="r" b="b"/>
                <a:pathLst>
                  <a:path w="15" h="48">
                    <a:moveTo>
                      <a:pt x="15" y="48"/>
                    </a:moveTo>
                    <a:lnTo>
                      <a:pt x="10" y="0"/>
                    </a:lnTo>
                    <a:lnTo>
                      <a:pt x="0" y="5"/>
                    </a:lnTo>
                    <a:lnTo>
                      <a:pt x="15" y="4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55" name="Freeform 499">
                <a:extLst>
                  <a:ext uri="{FF2B5EF4-FFF2-40B4-BE49-F238E27FC236}">
                    <a16:creationId xmlns:a16="http://schemas.microsoft.com/office/drawing/2014/main" id="{4964E837-B13D-37B1-717A-D76E7532EF22}"/>
                  </a:ext>
                </a:extLst>
              </p:cNvPr>
              <p:cNvSpPr>
                <a:spLocks/>
              </p:cNvSpPr>
              <p:nvPr/>
            </p:nvSpPr>
            <p:spPr bwMode="auto">
              <a:xfrm>
                <a:off x="3381" y="2331"/>
                <a:ext cx="14" cy="48"/>
              </a:xfrm>
              <a:custGeom>
                <a:avLst/>
                <a:gdLst>
                  <a:gd name="T0" fmla="*/ 5 w 14"/>
                  <a:gd name="T1" fmla="*/ 48 h 48"/>
                  <a:gd name="T2" fmla="*/ 14 w 14"/>
                  <a:gd name="T3" fmla="*/ 43 h 48"/>
                  <a:gd name="T4" fmla="*/ 0 w 14"/>
                  <a:gd name="T5" fmla="*/ 0 h 48"/>
                  <a:gd name="T6" fmla="*/ 5 w 14"/>
                  <a:gd name="T7" fmla="*/ 48 h 48"/>
                </a:gdLst>
                <a:ahLst/>
                <a:cxnLst>
                  <a:cxn ang="0">
                    <a:pos x="T0" y="T1"/>
                  </a:cxn>
                  <a:cxn ang="0">
                    <a:pos x="T2" y="T3"/>
                  </a:cxn>
                  <a:cxn ang="0">
                    <a:pos x="T4" y="T5"/>
                  </a:cxn>
                  <a:cxn ang="0">
                    <a:pos x="T6" y="T7"/>
                  </a:cxn>
                </a:cxnLst>
                <a:rect l="0" t="0" r="r" b="b"/>
                <a:pathLst>
                  <a:path w="14" h="48">
                    <a:moveTo>
                      <a:pt x="5" y="48"/>
                    </a:moveTo>
                    <a:lnTo>
                      <a:pt x="14" y="43"/>
                    </a:lnTo>
                    <a:lnTo>
                      <a:pt x="0" y="0"/>
                    </a:lnTo>
                    <a:lnTo>
                      <a:pt x="5" y="4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56" name="Freeform 500">
                <a:extLst>
                  <a:ext uri="{FF2B5EF4-FFF2-40B4-BE49-F238E27FC236}">
                    <a16:creationId xmlns:a16="http://schemas.microsoft.com/office/drawing/2014/main" id="{29779367-CAEE-9F94-7764-E51694912150}"/>
                  </a:ext>
                </a:extLst>
              </p:cNvPr>
              <p:cNvSpPr>
                <a:spLocks/>
              </p:cNvSpPr>
              <p:nvPr/>
            </p:nvSpPr>
            <p:spPr bwMode="auto">
              <a:xfrm>
                <a:off x="3386" y="2379"/>
                <a:ext cx="4" cy="1"/>
              </a:xfrm>
              <a:custGeom>
                <a:avLst/>
                <a:gdLst>
                  <a:gd name="T0" fmla="*/ 0 w 4"/>
                  <a:gd name="T1" fmla="*/ 0 w 4"/>
                  <a:gd name="T2" fmla="*/ 4 w 4"/>
                  <a:gd name="T3" fmla="*/ 0 w 4"/>
                </a:gdLst>
                <a:ahLst/>
                <a:cxnLst>
                  <a:cxn ang="0">
                    <a:pos x="T0" y="0"/>
                  </a:cxn>
                  <a:cxn ang="0">
                    <a:pos x="T1" y="0"/>
                  </a:cxn>
                  <a:cxn ang="0">
                    <a:pos x="T2" y="0"/>
                  </a:cxn>
                  <a:cxn ang="0">
                    <a:pos x="T3" y="0"/>
                  </a:cxn>
                </a:cxnLst>
                <a:rect l="0" t="0" r="r" b="b"/>
                <a:pathLst>
                  <a:path w="4">
                    <a:moveTo>
                      <a:pt x="0" y="0"/>
                    </a:moveTo>
                    <a:lnTo>
                      <a:pt x="0" y="0"/>
                    </a:lnTo>
                    <a:lnTo>
                      <a:pt x="4"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57" name="Freeform 501">
                <a:extLst>
                  <a:ext uri="{FF2B5EF4-FFF2-40B4-BE49-F238E27FC236}">
                    <a16:creationId xmlns:a16="http://schemas.microsoft.com/office/drawing/2014/main" id="{90A56B1E-337A-8612-43C8-049EEDBAE967}"/>
                  </a:ext>
                </a:extLst>
              </p:cNvPr>
              <p:cNvSpPr>
                <a:spLocks/>
              </p:cNvSpPr>
              <p:nvPr/>
            </p:nvSpPr>
            <p:spPr bwMode="auto">
              <a:xfrm>
                <a:off x="3386" y="2379"/>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58" name="Freeform 502">
                <a:extLst>
                  <a:ext uri="{FF2B5EF4-FFF2-40B4-BE49-F238E27FC236}">
                    <a16:creationId xmlns:a16="http://schemas.microsoft.com/office/drawing/2014/main" id="{1517EA94-5AB1-EF95-9F35-BAA33FC23019}"/>
                  </a:ext>
                </a:extLst>
              </p:cNvPr>
              <p:cNvSpPr>
                <a:spLocks/>
              </p:cNvSpPr>
              <p:nvPr/>
            </p:nvSpPr>
            <p:spPr bwMode="auto">
              <a:xfrm>
                <a:off x="3386" y="2374"/>
                <a:ext cx="14" cy="49"/>
              </a:xfrm>
              <a:custGeom>
                <a:avLst/>
                <a:gdLst>
                  <a:gd name="T0" fmla="*/ 14 w 14"/>
                  <a:gd name="T1" fmla="*/ 49 h 49"/>
                  <a:gd name="T2" fmla="*/ 9 w 14"/>
                  <a:gd name="T3" fmla="*/ 0 h 49"/>
                  <a:gd name="T4" fmla="*/ 0 w 14"/>
                  <a:gd name="T5" fmla="*/ 5 h 49"/>
                  <a:gd name="T6" fmla="*/ 14 w 14"/>
                  <a:gd name="T7" fmla="*/ 49 h 49"/>
                </a:gdLst>
                <a:ahLst/>
                <a:cxnLst>
                  <a:cxn ang="0">
                    <a:pos x="T0" y="T1"/>
                  </a:cxn>
                  <a:cxn ang="0">
                    <a:pos x="T2" y="T3"/>
                  </a:cxn>
                  <a:cxn ang="0">
                    <a:pos x="T4" y="T5"/>
                  </a:cxn>
                  <a:cxn ang="0">
                    <a:pos x="T6" y="T7"/>
                  </a:cxn>
                </a:cxnLst>
                <a:rect l="0" t="0" r="r" b="b"/>
                <a:pathLst>
                  <a:path w="14" h="49">
                    <a:moveTo>
                      <a:pt x="14" y="49"/>
                    </a:moveTo>
                    <a:lnTo>
                      <a:pt x="9" y="0"/>
                    </a:lnTo>
                    <a:lnTo>
                      <a:pt x="0" y="5"/>
                    </a:lnTo>
                    <a:lnTo>
                      <a:pt x="14" y="4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59" name="Freeform 503">
                <a:extLst>
                  <a:ext uri="{FF2B5EF4-FFF2-40B4-BE49-F238E27FC236}">
                    <a16:creationId xmlns:a16="http://schemas.microsoft.com/office/drawing/2014/main" id="{0BEC0380-06C6-2189-FA08-0800B91B8535}"/>
                  </a:ext>
                </a:extLst>
              </p:cNvPr>
              <p:cNvSpPr>
                <a:spLocks/>
              </p:cNvSpPr>
              <p:nvPr/>
            </p:nvSpPr>
            <p:spPr bwMode="auto">
              <a:xfrm>
                <a:off x="3395" y="2374"/>
                <a:ext cx="15" cy="49"/>
              </a:xfrm>
              <a:custGeom>
                <a:avLst/>
                <a:gdLst>
                  <a:gd name="T0" fmla="*/ 5 w 15"/>
                  <a:gd name="T1" fmla="*/ 49 h 49"/>
                  <a:gd name="T2" fmla="*/ 15 w 15"/>
                  <a:gd name="T3" fmla="*/ 44 h 49"/>
                  <a:gd name="T4" fmla="*/ 0 w 15"/>
                  <a:gd name="T5" fmla="*/ 0 h 49"/>
                  <a:gd name="T6" fmla="*/ 5 w 15"/>
                  <a:gd name="T7" fmla="*/ 49 h 49"/>
                </a:gdLst>
                <a:ahLst/>
                <a:cxnLst>
                  <a:cxn ang="0">
                    <a:pos x="T0" y="T1"/>
                  </a:cxn>
                  <a:cxn ang="0">
                    <a:pos x="T2" y="T3"/>
                  </a:cxn>
                  <a:cxn ang="0">
                    <a:pos x="T4" y="T5"/>
                  </a:cxn>
                  <a:cxn ang="0">
                    <a:pos x="T6" y="T7"/>
                  </a:cxn>
                </a:cxnLst>
                <a:rect l="0" t="0" r="r" b="b"/>
                <a:pathLst>
                  <a:path w="15" h="49">
                    <a:moveTo>
                      <a:pt x="5" y="49"/>
                    </a:moveTo>
                    <a:lnTo>
                      <a:pt x="15" y="44"/>
                    </a:lnTo>
                    <a:lnTo>
                      <a:pt x="0" y="0"/>
                    </a:lnTo>
                    <a:lnTo>
                      <a:pt x="5" y="4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60" name="Freeform 504">
                <a:extLst>
                  <a:ext uri="{FF2B5EF4-FFF2-40B4-BE49-F238E27FC236}">
                    <a16:creationId xmlns:a16="http://schemas.microsoft.com/office/drawing/2014/main" id="{C07D94AF-9EFC-5675-FC40-A1F367CE746A}"/>
                  </a:ext>
                </a:extLst>
              </p:cNvPr>
              <p:cNvSpPr>
                <a:spLocks/>
              </p:cNvSpPr>
              <p:nvPr/>
            </p:nvSpPr>
            <p:spPr bwMode="auto">
              <a:xfrm>
                <a:off x="3400" y="2423"/>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61" name="Freeform 505">
                <a:extLst>
                  <a:ext uri="{FF2B5EF4-FFF2-40B4-BE49-F238E27FC236}">
                    <a16:creationId xmlns:a16="http://schemas.microsoft.com/office/drawing/2014/main" id="{2C02E1E8-552C-4F71-9246-F9FB4EEBF2D8}"/>
                  </a:ext>
                </a:extLst>
              </p:cNvPr>
              <p:cNvSpPr>
                <a:spLocks/>
              </p:cNvSpPr>
              <p:nvPr/>
            </p:nvSpPr>
            <p:spPr bwMode="auto">
              <a:xfrm>
                <a:off x="3400" y="2423"/>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62" name="Freeform 506">
                <a:extLst>
                  <a:ext uri="{FF2B5EF4-FFF2-40B4-BE49-F238E27FC236}">
                    <a16:creationId xmlns:a16="http://schemas.microsoft.com/office/drawing/2014/main" id="{A1AE3891-33D2-4E50-5BBD-B7FB5041D644}"/>
                  </a:ext>
                </a:extLst>
              </p:cNvPr>
              <p:cNvSpPr>
                <a:spLocks/>
              </p:cNvSpPr>
              <p:nvPr/>
            </p:nvSpPr>
            <p:spPr bwMode="auto">
              <a:xfrm>
                <a:off x="3400" y="2418"/>
                <a:ext cx="10" cy="43"/>
              </a:xfrm>
              <a:custGeom>
                <a:avLst/>
                <a:gdLst>
                  <a:gd name="T0" fmla="*/ 10 w 10"/>
                  <a:gd name="T1" fmla="*/ 43 h 43"/>
                  <a:gd name="T2" fmla="*/ 10 w 10"/>
                  <a:gd name="T3" fmla="*/ 0 h 43"/>
                  <a:gd name="T4" fmla="*/ 0 w 10"/>
                  <a:gd name="T5" fmla="*/ 5 h 43"/>
                  <a:gd name="T6" fmla="*/ 10 w 10"/>
                  <a:gd name="T7" fmla="*/ 43 h 43"/>
                </a:gdLst>
                <a:ahLst/>
                <a:cxnLst>
                  <a:cxn ang="0">
                    <a:pos x="T0" y="T1"/>
                  </a:cxn>
                  <a:cxn ang="0">
                    <a:pos x="T2" y="T3"/>
                  </a:cxn>
                  <a:cxn ang="0">
                    <a:pos x="T4" y="T5"/>
                  </a:cxn>
                  <a:cxn ang="0">
                    <a:pos x="T6" y="T7"/>
                  </a:cxn>
                </a:cxnLst>
                <a:rect l="0" t="0" r="r" b="b"/>
                <a:pathLst>
                  <a:path w="10" h="43">
                    <a:moveTo>
                      <a:pt x="10" y="43"/>
                    </a:moveTo>
                    <a:lnTo>
                      <a:pt x="10" y="0"/>
                    </a:lnTo>
                    <a:lnTo>
                      <a:pt x="0" y="5"/>
                    </a:lnTo>
                    <a:lnTo>
                      <a:pt x="10" y="43"/>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63" name="Freeform 507">
                <a:extLst>
                  <a:ext uri="{FF2B5EF4-FFF2-40B4-BE49-F238E27FC236}">
                    <a16:creationId xmlns:a16="http://schemas.microsoft.com/office/drawing/2014/main" id="{A3565967-47E5-D600-E6F4-E80E7B424B02}"/>
                  </a:ext>
                </a:extLst>
              </p:cNvPr>
              <p:cNvSpPr>
                <a:spLocks/>
              </p:cNvSpPr>
              <p:nvPr/>
            </p:nvSpPr>
            <p:spPr bwMode="auto">
              <a:xfrm>
                <a:off x="3410" y="2418"/>
                <a:ext cx="9" cy="43"/>
              </a:xfrm>
              <a:custGeom>
                <a:avLst/>
                <a:gdLst>
                  <a:gd name="T0" fmla="*/ 0 w 9"/>
                  <a:gd name="T1" fmla="*/ 43 h 43"/>
                  <a:gd name="T2" fmla="*/ 9 w 9"/>
                  <a:gd name="T3" fmla="*/ 38 h 43"/>
                  <a:gd name="T4" fmla="*/ 0 w 9"/>
                  <a:gd name="T5" fmla="*/ 0 h 43"/>
                  <a:gd name="T6" fmla="*/ 0 w 9"/>
                  <a:gd name="T7" fmla="*/ 43 h 43"/>
                </a:gdLst>
                <a:ahLst/>
                <a:cxnLst>
                  <a:cxn ang="0">
                    <a:pos x="T0" y="T1"/>
                  </a:cxn>
                  <a:cxn ang="0">
                    <a:pos x="T2" y="T3"/>
                  </a:cxn>
                  <a:cxn ang="0">
                    <a:pos x="T4" y="T5"/>
                  </a:cxn>
                  <a:cxn ang="0">
                    <a:pos x="T6" y="T7"/>
                  </a:cxn>
                </a:cxnLst>
                <a:rect l="0" t="0" r="r" b="b"/>
                <a:pathLst>
                  <a:path w="9" h="43">
                    <a:moveTo>
                      <a:pt x="0" y="43"/>
                    </a:moveTo>
                    <a:lnTo>
                      <a:pt x="9" y="38"/>
                    </a:lnTo>
                    <a:lnTo>
                      <a:pt x="0" y="0"/>
                    </a:lnTo>
                    <a:lnTo>
                      <a:pt x="0" y="43"/>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64" name="Rectangle 508">
                <a:extLst>
                  <a:ext uri="{FF2B5EF4-FFF2-40B4-BE49-F238E27FC236}">
                    <a16:creationId xmlns:a16="http://schemas.microsoft.com/office/drawing/2014/main" id="{11161D41-6731-1C71-34B5-9F0C66C676DA}"/>
                  </a:ext>
                </a:extLst>
              </p:cNvPr>
              <p:cNvSpPr>
                <a:spLocks noChangeArrowheads="1"/>
              </p:cNvSpPr>
              <p:nvPr/>
            </p:nvSpPr>
            <p:spPr bwMode="auto">
              <a:xfrm>
                <a:off x="3410" y="2461"/>
                <a:ext cx="5" cy="1"/>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08765" name="Rectangle 509">
                <a:extLst>
                  <a:ext uri="{FF2B5EF4-FFF2-40B4-BE49-F238E27FC236}">
                    <a16:creationId xmlns:a16="http://schemas.microsoft.com/office/drawing/2014/main" id="{EEF9678F-DB3D-6369-7A46-1337623598CE}"/>
                  </a:ext>
                </a:extLst>
              </p:cNvPr>
              <p:cNvSpPr>
                <a:spLocks noChangeArrowheads="1"/>
              </p:cNvSpPr>
              <p:nvPr/>
            </p:nvSpPr>
            <p:spPr bwMode="auto">
              <a:xfrm>
                <a:off x="3410" y="2461"/>
                <a:ext cx="5" cy="1"/>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08766" name="Freeform 510">
                <a:extLst>
                  <a:ext uri="{FF2B5EF4-FFF2-40B4-BE49-F238E27FC236}">
                    <a16:creationId xmlns:a16="http://schemas.microsoft.com/office/drawing/2014/main" id="{2C6D568F-221D-A4AB-3CF2-8764DAF199E3}"/>
                  </a:ext>
                </a:extLst>
              </p:cNvPr>
              <p:cNvSpPr>
                <a:spLocks/>
              </p:cNvSpPr>
              <p:nvPr/>
            </p:nvSpPr>
            <p:spPr bwMode="auto">
              <a:xfrm>
                <a:off x="3410" y="2456"/>
                <a:ext cx="14" cy="44"/>
              </a:xfrm>
              <a:custGeom>
                <a:avLst/>
                <a:gdLst>
                  <a:gd name="T0" fmla="*/ 14 w 14"/>
                  <a:gd name="T1" fmla="*/ 44 h 44"/>
                  <a:gd name="T2" fmla="*/ 9 w 14"/>
                  <a:gd name="T3" fmla="*/ 0 h 44"/>
                  <a:gd name="T4" fmla="*/ 0 w 14"/>
                  <a:gd name="T5" fmla="*/ 5 h 44"/>
                  <a:gd name="T6" fmla="*/ 14 w 14"/>
                  <a:gd name="T7" fmla="*/ 44 h 44"/>
                </a:gdLst>
                <a:ahLst/>
                <a:cxnLst>
                  <a:cxn ang="0">
                    <a:pos x="T0" y="T1"/>
                  </a:cxn>
                  <a:cxn ang="0">
                    <a:pos x="T2" y="T3"/>
                  </a:cxn>
                  <a:cxn ang="0">
                    <a:pos x="T4" y="T5"/>
                  </a:cxn>
                  <a:cxn ang="0">
                    <a:pos x="T6" y="T7"/>
                  </a:cxn>
                </a:cxnLst>
                <a:rect l="0" t="0" r="r" b="b"/>
                <a:pathLst>
                  <a:path w="14" h="44">
                    <a:moveTo>
                      <a:pt x="14" y="44"/>
                    </a:moveTo>
                    <a:lnTo>
                      <a:pt x="9" y="0"/>
                    </a:lnTo>
                    <a:lnTo>
                      <a:pt x="0" y="5"/>
                    </a:lnTo>
                    <a:lnTo>
                      <a:pt x="14" y="4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67" name="Freeform 511">
                <a:extLst>
                  <a:ext uri="{FF2B5EF4-FFF2-40B4-BE49-F238E27FC236}">
                    <a16:creationId xmlns:a16="http://schemas.microsoft.com/office/drawing/2014/main" id="{FAFCC133-6ADD-0A50-8008-8A28B513588A}"/>
                  </a:ext>
                </a:extLst>
              </p:cNvPr>
              <p:cNvSpPr>
                <a:spLocks/>
              </p:cNvSpPr>
              <p:nvPr/>
            </p:nvSpPr>
            <p:spPr bwMode="auto">
              <a:xfrm>
                <a:off x="3419" y="2456"/>
                <a:ext cx="15" cy="44"/>
              </a:xfrm>
              <a:custGeom>
                <a:avLst/>
                <a:gdLst>
                  <a:gd name="T0" fmla="*/ 5 w 15"/>
                  <a:gd name="T1" fmla="*/ 44 h 44"/>
                  <a:gd name="T2" fmla="*/ 15 w 15"/>
                  <a:gd name="T3" fmla="*/ 39 h 44"/>
                  <a:gd name="T4" fmla="*/ 0 w 15"/>
                  <a:gd name="T5" fmla="*/ 0 h 44"/>
                  <a:gd name="T6" fmla="*/ 5 w 15"/>
                  <a:gd name="T7" fmla="*/ 44 h 44"/>
                </a:gdLst>
                <a:ahLst/>
                <a:cxnLst>
                  <a:cxn ang="0">
                    <a:pos x="T0" y="T1"/>
                  </a:cxn>
                  <a:cxn ang="0">
                    <a:pos x="T2" y="T3"/>
                  </a:cxn>
                  <a:cxn ang="0">
                    <a:pos x="T4" y="T5"/>
                  </a:cxn>
                  <a:cxn ang="0">
                    <a:pos x="T6" y="T7"/>
                  </a:cxn>
                </a:cxnLst>
                <a:rect l="0" t="0" r="r" b="b"/>
                <a:pathLst>
                  <a:path w="15" h="44">
                    <a:moveTo>
                      <a:pt x="5" y="44"/>
                    </a:moveTo>
                    <a:lnTo>
                      <a:pt x="15" y="39"/>
                    </a:lnTo>
                    <a:lnTo>
                      <a:pt x="0" y="0"/>
                    </a:lnTo>
                    <a:lnTo>
                      <a:pt x="5" y="4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68" name="Rectangle 512">
                <a:extLst>
                  <a:ext uri="{FF2B5EF4-FFF2-40B4-BE49-F238E27FC236}">
                    <a16:creationId xmlns:a16="http://schemas.microsoft.com/office/drawing/2014/main" id="{45D19308-FC12-4037-71F4-0983DB667554}"/>
                  </a:ext>
                </a:extLst>
              </p:cNvPr>
              <p:cNvSpPr>
                <a:spLocks noChangeArrowheads="1"/>
              </p:cNvSpPr>
              <p:nvPr/>
            </p:nvSpPr>
            <p:spPr bwMode="auto">
              <a:xfrm>
                <a:off x="3424" y="2500"/>
                <a:ext cx="5" cy="1"/>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08769" name="Rectangle 513">
                <a:extLst>
                  <a:ext uri="{FF2B5EF4-FFF2-40B4-BE49-F238E27FC236}">
                    <a16:creationId xmlns:a16="http://schemas.microsoft.com/office/drawing/2014/main" id="{CF1161A2-4AC7-AFCE-65E8-78C70BE4AE17}"/>
                  </a:ext>
                </a:extLst>
              </p:cNvPr>
              <p:cNvSpPr>
                <a:spLocks noChangeArrowheads="1"/>
              </p:cNvSpPr>
              <p:nvPr/>
            </p:nvSpPr>
            <p:spPr bwMode="auto">
              <a:xfrm>
                <a:off x="3424" y="2500"/>
                <a:ext cx="5" cy="1"/>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08770" name="Freeform 514">
                <a:extLst>
                  <a:ext uri="{FF2B5EF4-FFF2-40B4-BE49-F238E27FC236}">
                    <a16:creationId xmlns:a16="http://schemas.microsoft.com/office/drawing/2014/main" id="{AC077B58-18F5-8BA2-899A-462617BBF7CA}"/>
                  </a:ext>
                </a:extLst>
              </p:cNvPr>
              <p:cNvSpPr>
                <a:spLocks/>
              </p:cNvSpPr>
              <p:nvPr/>
            </p:nvSpPr>
            <p:spPr bwMode="auto">
              <a:xfrm>
                <a:off x="3424" y="2495"/>
                <a:ext cx="15" cy="44"/>
              </a:xfrm>
              <a:custGeom>
                <a:avLst/>
                <a:gdLst>
                  <a:gd name="T0" fmla="*/ 15 w 15"/>
                  <a:gd name="T1" fmla="*/ 44 h 44"/>
                  <a:gd name="T2" fmla="*/ 10 w 15"/>
                  <a:gd name="T3" fmla="*/ 0 h 44"/>
                  <a:gd name="T4" fmla="*/ 0 w 15"/>
                  <a:gd name="T5" fmla="*/ 5 h 44"/>
                  <a:gd name="T6" fmla="*/ 15 w 15"/>
                  <a:gd name="T7" fmla="*/ 44 h 44"/>
                </a:gdLst>
                <a:ahLst/>
                <a:cxnLst>
                  <a:cxn ang="0">
                    <a:pos x="T0" y="T1"/>
                  </a:cxn>
                  <a:cxn ang="0">
                    <a:pos x="T2" y="T3"/>
                  </a:cxn>
                  <a:cxn ang="0">
                    <a:pos x="T4" y="T5"/>
                  </a:cxn>
                  <a:cxn ang="0">
                    <a:pos x="T6" y="T7"/>
                  </a:cxn>
                </a:cxnLst>
                <a:rect l="0" t="0" r="r" b="b"/>
                <a:pathLst>
                  <a:path w="15" h="44">
                    <a:moveTo>
                      <a:pt x="15" y="44"/>
                    </a:moveTo>
                    <a:lnTo>
                      <a:pt x="10" y="0"/>
                    </a:lnTo>
                    <a:lnTo>
                      <a:pt x="0" y="5"/>
                    </a:lnTo>
                    <a:lnTo>
                      <a:pt x="15" y="4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71" name="Freeform 515">
                <a:extLst>
                  <a:ext uri="{FF2B5EF4-FFF2-40B4-BE49-F238E27FC236}">
                    <a16:creationId xmlns:a16="http://schemas.microsoft.com/office/drawing/2014/main" id="{9BE16A02-B1DB-4C7A-3E6A-35FA9BAF0CF6}"/>
                  </a:ext>
                </a:extLst>
              </p:cNvPr>
              <p:cNvSpPr>
                <a:spLocks/>
              </p:cNvSpPr>
              <p:nvPr/>
            </p:nvSpPr>
            <p:spPr bwMode="auto">
              <a:xfrm>
                <a:off x="3434" y="2495"/>
                <a:ext cx="14" cy="44"/>
              </a:xfrm>
              <a:custGeom>
                <a:avLst/>
                <a:gdLst>
                  <a:gd name="T0" fmla="*/ 5 w 14"/>
                  <a:gd name="T1" fmla="*/ 44 h 44"/>
                  <a:gd name="T2" fmla="*/ 14 w 14"/>
                  <a:gd name="T3" fmla="*/ 39 h 44"/>
                  <a:gd name="T4" fmla="*/ 0 w 14"/>
                  <a:gd name="T5" fmla="*/ 0 h 44"/>
                  <a:gd name="T6" fmla="*/ 5 w 14"/>
                  <a:gd name="T7" fmla="*/ 44 h 44"/>
                </a:gdLst>
                <a:ahLst/>
                <a:cxnLst>
                  <a:cxn ang="0">
                    <a:pos x="T0" y="T1"/>
                  </a:cxn>
                  <a:cxn ang="0">
                    <a:pos x="T2" y="T3"/>
                  </a:cxn>
                  <a:cxn ang="0">
                    <a:pos x="T4" y="T5"/>
                  </a:cxn>
                  <a:cxn ang="0">
                    <a:pos x="T6" y="T7"/>
                  </a:cxn>
                </a:cxnLst>
                <a:rect l="0" t="0" r="r" b="b"/>
                <a:pathLst>
                  <a:path w="14" h="44">
                    <a:moveTo>
                      <a:pt x="5" y="44"/>
                    </a:moveTo>
                    <a:lnTo>
                      <a:pt x="14" y="39"/>
                    </a:lnTo>
                    <a:lnTo>
                      <a:pt x="0" y="0"/>
                    </a:lnTo>
                    <a:lnTo>
                      <a:pt x="5" y="4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72" name="Freeform 516">
                <a:extLst>
                  <a:ext uri="{FF2B5EF4-FFF2-40B4-BE49-F238E27FC236}">
                    <a16:creationId xmlns:a16="http://schemas.microsoft.com/office/drawing/2014/main" id="{0091A0FF-9DF2-B11B-A218-F9E56E65BD69}"/>
                  </a:ext>
                </a:extLst>
              </p:cNvPr>
              <p:cNvSpPr>
                <a:spLocks/>
              </p:cNvSpPr>
              <p:nvPr/>
            </p:nvSpPr>
            <p:spPr bwMode="auto">
              <a:xfrm>
                <a:off x="3439" y="2539"/>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73" name="Freeform 517">
                <a:extLst>
                  <a:ext uri="{FF2B5EF4-FFF2-40B4-BE49-F238E27FC236}">
                    <a16:creationId xmlns:a16="http://schemas.microsoft.com/office/drawing/2014/main" id="{F3149A9E-6151-C709-98B2-CE71BAEE8B21}"/>
                  </a:ext>
                </a:extLst>
              </p:cNvPr>
              <p:cNvSpPr>
                <a:spLocks/>
              </p:cNvSpPr>
              <p:nvPr/>
            </p:nvSpPr>
            <p:spPr bwMode="auto">
              <a:xfrm>
                <a:off x="3439" y="2539"/>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74" name="Freeform 518">
                <a:extLst>
                  <a:ext uri="{FF2B5EF4-FFF2-40B4-BE49-F238E27FC236}">
                    <a16:creationId xmlns:a16="http://schemas.microsoft.com/office/drawing/2014/main" id="{801C48EA-2C72-03B8-E34E-C7C5C63A6318}"/>
                  </a:ext>
                </a:extLst>
              </p:cNvPr>
              <p:cNvSpPr>
                <a:spLocks/>
              </p:cNvSpPr>
              <p:nvPr/>
            </p:nvSpPr>
            <p:spPr bwMode="auto">
              <a:xfrm>
                <a:off x="3439" y="2534"/>
                <a:ext cx="9" cy="39"/>
              </a:xfrm>
              <a:custGeom>
                <a:avLst/>
                <a:gdLst>
                  <a:gd name="T0" fmla="*/ 9 w 9"/>
                  <a:gd name="T1" fmla="*/ 39 h 39"/>
                  <a:gd name="T2" fmla="*/ 9 w 9"/>
                  <a:gd name="T3" fmla="*/ 0 h 39"/>
                  <a:gd name="T4" fmla="*/ 0 w 9"/>
                  <a:gd name="T5" fmla="*/ 5 h 39"/>
                  <a:gd name="T6" fmla="*/ 9 w 9"/>
                  <a:gd name="T7" fmla="*/ 39 h 39"/>
                </a:gdLst>
                <a:ahLst/>
                <a:cxnLst>
                  <a:cxn ang="0">
                    <a:pos x="T0" y="T1"/>
                  </a:cxn>
                  <a:cxn ang="0">
                    <a:pos x="T2" y="T3"/>
                  </a:cxn>
                  <a:cxn ang="0">
                    <a:pos x="T4" y="T5"/>
                  </a:cxn>
                  <a:cxn ang="0">
                    <a:pos x="T6" y="T7"/>
                  </a:cxn>
                </a:cxnLst>
                <a:rect l="0" t="0" r="r" b="b"/>
                <a:pathLst>
                  <a:path w="9" h="39">
                    <a:moveTo>
                      <a:pt x="9" y="39"/>
                    </a:moveTo>
                    <a:lnTo>
                      <a:pt x="9" y="0"/>
                    </a:lnTo>
                    <a:lnTo>
                      <a:pt x="0" y="5"/>
                    </a:lnTo>
                    <a:lnTo>
                      <a:pt x="9" y="3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75" name="Freeform 519">
                <a:extLst>
                  <a:ext uri="{FF2B5EF4-FFF2-40B4-BE49-F238E27FC236}">
                    <a16:creationId xmlns:a16="http://schemas.microsoft.com/office/drawing/2014/main" id="{9427D260-D8DD-8235-B435-9EDDAC6C9052}"/>
                  </a:ext>
                </a:extLst>
              </p:cNvPr>
              <p:cNvSpPr>
                <a:spLocks/>
              </p:cNvSpPr>
              <p:nvPr/>
            </p:nvSpPr>
            <p:spPr bwMode="auto">
              <a:xfrm>
                <a:off x="3448" y="2534"/>
                <a:ext cx="10" cy="39"/>
              </a:xfrm>
              <a:custGeom>
                <a:avLst/>
                <a:gdLst>
                  <a:gd name="T0" fmla="*/ 0 w 10"/>
                  <a:gd name="T1" fmla="*/ 39 h 39"/>
                  <a:gd name="T2" fmla="*/ 10 w 10"/>
                  <a:gd name="T3" fmla="*/ 34 h 39"/>
                  <a:gd name="T4" fmla="*/ 0 w 10"/>
                  <a:gd name="T5" fmla="*/ 0 h 39"/>
                  <a:gd name="T6" fmla="*/ 0 w 10"/>
                  <a:gd name="T7" fmla="*/ 39 h 39"/>
                </a:gdLst>
                <a:ahLst/>
                <a:cxnLst>
                  <a:cxn ang="0">
                    <a:pos x="T0" y="T1"/>
                  </a:cxn>
                  <a:cxn ang="0">
                    <a:pos x="T2" y="T3"/>
                  </a:cxn>
                  <a:cxn ang="0">
                    <a:pos x="T4" y="T5"/>
                  </a:cxn>
                  <a:cxn ang="0">
                    <a:pos x="T6" y="T7"/>
                  </a:cxn>
                </a:cxnLst>
                <a:rect l="0" t="0" r="r" b="b"/>
                <a:pathLst>
                  <a:path w="10" h="39">
                    <a:moveTo>
                      <a:pt x="0" y="39"/>
                    </a:moveTo>
                    <a:lnTo>
                      <a:pt x="10" y="34"/>
                    </a:lnTo>
                    <a:lnTo>
                      <a:pt x="0" y="0"/>
                    </a:lnTo>
                    <a:lnTo>
                      <a:pt x="0" y="3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76" name="Rectangle 520">
                <a:extLst>
                  <a:ext uri="{FF2B5EF4-FFF2-40B4-BE49-F238E27FC236}">
                    <a16:creationId xmlns:a16="http://schemas.microsoft.com/office/drawing/2014/main" id="{7F51EDAC-55A9-2BC7-7C9D-00583C0FA79B}"/>
                  </a:ext>
                </a:extLst>
              </p:cNvPr>
              <p:cNvSpPr>
                <a:spLocks noChangeArrowheads="1"/>
              </p:cNvSpPr>
              <p:nvPr/>
            </p:nvSpPr>
            <p:spPr bwMode="auto">
              <a:xfrm>
                <a:off x="3448" y="2573"/>
                <a:ext cx="10" cy="1"/>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08777" name="Rectangle 521">
                <a:extLst>
                  <a:ext uri="{FF2B5EF4-FFF2-40B4-BE49-F238E27FC236}">
                    <a16:creationId xmlns:a16="http://schemas.microsoft.com/office/drawing/2014/main" id="{D27ECD7A-56E2-6C83-B38F-09FBF3F51851}"/>
                  </a:ext>
                </a:extLst>
              </p:cNvPr>
              <p:cNvSpPr>
                <a:spLocks noChangeArrowheads="1"/>
              </p:cNvSpPr>
              <p:nvPr/>
            </p:nvSpPr>
            <p:spPr bwMode="auto">
              <a:xfrm>
                <a:off x="3448" y="2573"/>
                <a:ext cx="10" cy="1"/>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08778" name="Freeform 522">
                <a:extLst>
                  <a:ext uri="{FF2B5EF4-FFF2-40B4-BE49-F238E27FC236}">
                    <a16:creationId xmlns:a16="http://schemas.microsoft.com/office/drawing/2014/main" id="{8A658F58-A161-446D-7368-772418C803B4}"/>
                  </a:ext>
                </a:extLst>
              </p:cNvPr>
              <p:cNvSpPr>
                <a:spLocks/>
              </p:cNvSpPr>
              <p:nvPr/>
            </p:nvSpPr>
            <p:spPr bwMode="auto">
              <a:xfrm>
                <a:off x="3448" y="2568"/>
                <a:ext cx="15" cy="38"/>
              </a:xfrm>
              <a:custGeom>
                <a:avLst/>
                <a:gdLst>
                  <a:gd name="T0" fmla="*/ 15 w 15"/>
                  <a:gd name="T1" fmla="*/ 38 h 38"/>
                  <a:gd name="T2" fmla="*/ 10 w 15"/>
                  <a:gd name="T3" fmla="*/ 0 h 38"/>
                  <a:gd name="T4" fmla="*/ 0 w 15"/>
                  <a:gd name="T5" fmla="*/ 5 h 38"/>
                  <a:gd name="T6" fmla="*/ 15 w 15"/>
                  <a:gd name="T7" fmla="*/ 38 h 38"/>
                </a:gdLst>
                <a:ahLst/>
                <a:cxnLst>
                  <a:cxn ang="0">
                    <a:pos x="T0" y="T1"/>
                  </a:cxn>
                  <a:cxn ang="0">
                    <a:pos x="T2" y="T3"/>
                  </a:cxn>
                  <a:cxn ang="0">
                    <a:pos x="T4" y="T5"/>
                  </a:cxn>
                  <a:cxn ang="0">
                    <a:pos x="T6" y="T7"/>
                  </a:cxn>
                </a:cxnLst>
                <a:rect l="0" t="0" r="r" b="b"/>
                <a:pathLst>
                  <a:path w="15" h="38">
                    <a:moveTo>
                      <a:pt x="15" y="38"/>
                    </a:moveTo>
                    <a:lnTo>
                      <a:pt x="10" y="0"/>
                    </a:lnTo>
                    <a:lnTo>
                      <a:pt x="0" y="5"/>
                    </a:lnTo>
                    <a:lnTo>
                      <a:pt x="15" y="3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79" name="Freeform 523">
                <a:extLst>
                  <a:ext uri="{FF2B5EF4-FFF2-40B4-BE49-F238E27FC236}">
                    <a16:creationId xmlns:a16="http://schemas.microsoft.com/office/drawing/2014/main" id="{D128C92C-062E-FAD6-458D-668FD1079BF2}"/>
                  </a:ext>
                </a:extLst>
              </p:cNvPr>
              <p:cNvSpPr>
                <a:spLocks/>
              </p:cNvSpPr>
              <p:nvPr/>
            </p:nvSpPr>
            <p:spPr bwMode="auto">
              <a:xfrm>
                <a:off x="3458" y="2568"/>
                <a:ext cx="15" cy="38"/>
              </a:xfrm>
              <a:custGeom>
                <a:avLst/>
                <a:gdLst>
                  <a:gd name="T0" fmla="*/ 5 w 15"/>
                  <a:gd name="T1" fmla="*/ 38 h 38"/>
                  <a:gd name="T2" fmla="*/ 15 w 15"/>
                  <a:gd name="T3" fmla="*/ 34 h 38"/>
                  <a:gd name="T4" fmla="*/ 0 w 15"/>
                  <a:gd name="T5" fmla="*/ 0 h 38"/>
                  <a:gd name="T6" fmla="*/ 5 w 15"/>
                  <a:gd name="T7" fmla="*/ 38 h 38"/>
                </a:gdLst>
                <a:ahLst/>
                <a:cxnLst>
                  <a:cxn ang="0">
                    <a:pos x="T0" y="T1"/>
                  </a:cxn>
                  <a:cxn ang="0">
                    <a:pos x="T2" y="T3"/>
                  </a:cxn>
                  <a:cxn ang="0">
                    <a:pos x="T4" y="T5"/>
                  </a:cxn>
                  <a:cxn ang="0">
                    <a:pos x="T6" y="T7"/>
                  </a:cxn>
                </a:cxnLst>
                <a:rect l="0" t="0" r="r" b="b"/>
                <a:pathLst>
                  <a:path w="15" h="38">
                    <a:moveTo>
                      <a:pt x="5" y="38"/>
                    </a:moveTo>
                    <a:lnTo>
                      <a:pt x="15" y="34"/>
                    </a:lnTo>
                    <a:lnTo>
                      <a:pt x="0" y="0"/>
                    </a:lnTo>
                    <a:lnTo>
                      <a:pt x="5" y="3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80" name="Freeform 524">
                <a:extLst>
                  <a:ext uri="{FF2B5EF4-FFF2-40B4-BE49-F238E27FC236}">
                    <a16:creationId xmlns:a16="http://schemas.microsoft.com/office/drawing/2014/main" id="{004BFA2A-2133-080F-5611-4EA1C0838E57}"/>
                  </a:ext>
                </a:extLst>
              </p:cNvPr>
              <p:cNvSpPr>
                <a:spLocks/>
              </p:cNvSpPr>
              <p:nvPr/>
            </p:nvSpPr>
            <p:spPr bwMode="auto">
              <a:xfrm>
                <a:off x="3463" y="2606"/>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81" name="Freeform 525">
                <a:extLst>
                  <a:ext uri="{FF2B5EF4-FFF2-40B4-BE49-F238E27FC236}">
                    <a16:creationId xmlns:a16="http://schemas.microsoft.com/office/drawing/2014/main" id="{7600F7AB-F14D-8CD4-28EB-EB7524E7013F}"/>
                  </a:ext>
                </a:extLst>
              </p:cNvPr>
              <p:cNvSpPr>
                <a:spLocks/>
              </p:cNvSpPr>
              <p:nvPr/>
            </p:nvSpPr>
            <p:spPr bwMode="auto">
              <a:xfrm>
                <a:off x="3463" y="2606"/>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82" name="Freeform 526">
                <a:extLst>
                  <a:ext uri="{FF2B5EF4-FFF2-40B4-BE49-F238E27FC236}">
                    <a16:creationId xmlns:a16="http://schemas.microsoft.com/office/drawing/2014/main" id="{6ECE28CF-651A-5FF7-2AD3-5FA775861B31}"/>
                  </a:ext>
                </a:extLst>
              </p:cNvPr>
              <p:cNvSpPr>
                <a:spLocks/>
              </p:cNvSpPr>
              <p:nvPr/>
            </p:nvSpPr>
            <p:spPr bwMode="auto">
              <a:xfrm>
                <a:off x="3463" y="2602"/>
                <a:ext cx="14" cy="38"/>
              </a:xfrm>
              <a:custGeom>
                <a:avLst/>
                <a:gdLst>
                  <a:gd name="T0" fmla="*/ 14 w 14"/>
                  <a:gd name="T1" fmla="*/ 38 h 38"/>
                  <a:gd name="T2" fmla="*/ 10 w 14"/>
                  <a:gd name="T3" fmla="*/ 0 h 38"/>
                  <a:gd name="T4" fmla="*/ 0 w 14"/>
                  <a:gd name="T5" fmla="*/ 4 h 38"/>
                  <a:gd name="T6" fmla="*/ 14 w 14"/>
                  <a:gd name="T7" fmla="*/ 38 h 38"/>
                </a:gdLst>
                <a:ahLst/>
                <a:cxnLst>
                  <a:cxn ang="0">
                    <a:pos x="T0" y="T1"/>
                  </a:cxn>
                  <a:cxn ang="0">
                    <a:pos x="T2" y="T3"/>
                  </a:cxn>
                  <a:cxn ang="0">
                    <a:pos x="T4" y="T5"/>
                  </a:cxn>
                  <a:cxn ang="0">
                    <a:pos x="T6" y="T7"/>
                  </a:cxn>
                </a:cxnLst>
                <a:rect l="0" t="0" r="r" b="b"/>
                <a:pathLst>
                  <a:path w="14" h="38">
                    <a:moveTo>
                      <a:pt x="14" y="38"/>
                    </a:moveTo>
                    <a:lnTo>
                      <a:pt x="10" y="0"/>
                    </a:lnTo>
                    <a:lnTo>
                      <a:pt x="0" y="4"/>
                    </a:lnTo>
                    <a:lnTo>
                      <a:pt x="14" y="3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83" name="Freeform 527">
                <a:extLst>
                  <a:ext uri="{FF2B5EF4-FFF2-40B4-BE49-F238E27FC236}">
                    <a16:creationId xmlns:a16="http://schemas.microsoft.com/office/drawing/2014/main" id="{F83FDB33-C216-44A2-BA84-F914C9C6DB36}"/>
                  </a:ext>
                </a:extLst>
              </p:cNvPr>
              <p:cNvSpPr>
                <a:spLocks/>
              </p:cNvSpPr>
              <p:nvPr/>
            </p:nvSpPr>
            <p:spPr bwMode="auto">
              <a:xfrm>
                <a:off x="3473" y="2602"/>
                <a:ext cx="14" cy="38"/>
              </a:xfrm>
              <a:custGeom>
                <a:avLst/>
                <a:gdLst>
                  <a:gd name="T0" fmla="*/ 4 w 14"/>
                  <a:gd name="T1" fmla="*/ 38 h 38"/>
                  <a:gd name="T2" fmla="*/ 14 w 14"/>
                  <a:gd name="T3" fmla="*/ 33 h 38"/>
                  <a:gd name="T4" fmla="*/ 0 w 14"/>
                  <a:gd name="T5" fmla="*/ 0 h 38"/>
                  <a:gd name="T6" fmla="*/ 4 w 14"/>
                  <a:gd name="T7" fmla="*/ 38 h 38"/>
                </a:gdLst>
                <a:ahLst/>
                <a:cxnLst>
                  <a:cxn ang="0">
                    <a:pos x="T0" y="T1"/>
                  </a:cxn>
                  <a:cxn ang="0">
                    <a:pos x="T2" y="T3"/>
                  </a:cxn>
                  <a:cxn ang="0">
                    <a:pos x="T4" y="T5"/>
                  </a:cxn>
                  <a:cxn ang="0">
                    <a:pos x="T6" y="T7"/>
                  </a:cxn>
                </a:cxnLst>
                <a:rect l="0" t="0" r="r" b="b"/>
                <a:pathLst>
                  <a:path w="14" h="38">
                    <a:moveTo>
                      <a:pt x="4" y="38"/>
                    </a:moveTo>
                    <a:lnTo>
                      <a:pt x="14" y="33"/>
                    </a:lnTo>
                    <a:lnTo>
                      <a:pt x="0" y="0"/>
                    </a:lnTo>
                    <a:lnTo>
                      <a:pt x="4" y="3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84" name="Freeform 528">
                <a:extLst>
                  <a:ext uri="{FF2B5EF4-FFF2-40B4-BE49-F238E27FC236}">
                    <a16:creationId xmlns:a16="http://schemas.microsoft.com/office/drawing/2014/main" id="{5695DA0C-2824-B826-029A-098F65CD2736}"/>
                  </a:ext>
                </a:extLst>
              </p:cNvPr>
              <p:cNvSpPr>
                <a:spLocks/>
              </p:cNvSpPr>
              <p:nvPr/>
            </p:nvSpPr>
            <p:spPr bwMode="auto">
              <a:xfrm>
                <a:off x="3477" y="2640"/>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85" name="Freeform 529">
                <a:extLst>
                  <a:ext uri="{FF2B5EF4-FFF2-40B4-BE49-F238E27FC236}">
                    <a16:creationId xmlns:a16="http://schemas.microsoft.com/office/drawing/2014/main" id="{D0685036-0420-3D94-BD1A-E6336FA59A05}"/>
                  </a:ext>
                </a:extLst>
              </p:cNvPr>
              <p:cNvSpPr>
                <a:spLocks/>
              </p:cNvSpPr>
              <p:nvPr/>
            </p:nvSpPr>
            <p:spPr bwMode="auto">
              <a:xfrm>
                <a:off x="3477" y="2640"/>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86" name="Freeform 530">
                <a:extLst>
                  <a:ext uri="{FF2B5EF4-FFF2-40B4-BE49-F238E27FC236}">
                    <a16:creationId xmlns:a16="http://schemas.microsoft.com/office/drawing/2014/main" id="{53EA947A-AD8B-4F6D-E453-ED1EDFE9CAC4}"/>
                  </a:ext>
                </a:extLst>
              </p:cNvPr>
              <p:cNvSpPr>
                <a:spLocks/>
              </p:cNvSpPr>
              <p:nvPr/>
            </p:nvSpPr>
            <p:spPr bwMode="auto">
              <a:xfrm>
                <a:off x="3477" y="2635"/>
                <a:ext cx="15" cy="34"/>
              </a:xfrm>
              <a:custGeom>
                <a:avLst/>
                <a:gdLst>
                  <a:gd name="T0" fmla="*/ 15 w 15"/>
                  <a:gd name="T1" fmla="*/ 34 h 34"/>
                  <a:gd name="T2" fmla="*/ 10 w 15"/>
                  <a:gd name="T3" fmla="*/ 0 h 34"/>
                  <a:gd name="T4" fmla="*/ 0 w 15"/>
                  <a:gd name="T5" fmla="*/ 5 h 34"/>
                  <a:gd name="T6" fmla="*/ 15 w 15"/>
                  <a:gd name="T7" fmla="*/ 34 h 34"/>
                </a:gdLst>
                <a:ahLst/>
                <a:cxnLst>
                  <a:cxn ang="0">
                    <a:pos x="T0" y="T1"/>
                  </a:cxn>
                  <a:cxn ang="0">
                    <a:pos x="T2" y="T3"/>
                  </a:cxn>
                  <a:cxn ang="0">
                    <a:pos x="T4" y="T5"/>
                  </a:cxn>
                  <a:cxn ang="0">
                    <a:pos x="T6" y="T7"/>
                  </a:cxn>
                </a:cxnLst>
                <a:rect l="0" t="0" r="r" b="b"/>
                <a:pathLst>
                  <a:path w="15" h="34">
                    <a:moveTo>
                      <a:pt x="15" y="34"/>
                    </a:moveTo>
                    <a:lnTo>
                      <a:pt x="10" y="0"/>
                    </a:lnTo>
                    <a:lnTo>
                      <a:pt x="0" y="5"/>
                    </a:lnTo>
                    <a:lnTo>
                      <a:pt x="15" y="3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87" name="Freeform 531">
                <a:extLst>
                  <a:ext uri="{FF2B5EF4-FFF2-40B4-BE49-F238E27FC236}">
                    <a16:creationId xmlns:a16="http://schemas.microsoft.com/office/drawing/2014/main" id="{177D670D-86C5-853D-D0A3-8009578616BE}"/>
                  </a:ext>
                </a:extLst>
              </p:cNvPr>
              <p:cNvSpPr>
                <a:spLocks/>
              </p:cNvSpPr>
              <p:nvPr/>
            </p:nvSpPr>
            <p:spPr bwMode="auto">
              <a:xfrm>
                <a:off x="3487" y="2635"/>
                <a:ext cx="10" cy="34"/>
              </a:xfrm>
              <a:custGeom>
                <a:avLst/>
                <a:gdLst>
                  <a:gd name="T0" fmla="*/ 5 w 10"/>
                  <a:gd name="T1" fmla="*/ 34 h 34"/>
                  <a:gd name="T2" fmla="*/ 10 w 10"/>
                  <a:gd name="T3" fmla="*/ 29 h 34"/>
                  <a:gd name="T4" fmla="*/ 0 w 10"/>
                  <a:gd name="T5" fmla="*/ 0 h 34"/>
                  <a:gd name="T6" fmla="*/ 5 w 10"/>
                  <a:gd name="T7" fmla="*/ 34 h 34"/>
                </a:gdLst>
                <a:ahLst/>
                <a:cxnLst>
                  <a:cxn ang="0">
                    <a:pos x="T0" y="T1"/>
                  </a:cxn>
                  <a:cxn ang="0">
                    <a:pos x="T2" y="T3"/>
                  </a:cxn>
                  <a:cxn ang="0">
                    <a:pos x="T4" y="T5"/>
                  </a:cxn>
                  <a:cxn ang="0">
                    <a:pos x="T6" y="T7"/>
                  </a:cxn>
                </a:cxnLst>
                <a:rect l="0" t="0" r="r" b="b"/>
                <a:pathLst>
                  <a:path w="10" h="34">
                    <a:moveTo>
                      <a:pt x="5" y="34"/>
                    </a:moveTo>
                    <a:lnTo>
                      <a:pt x="10" y="29"/>
                    </a:lnTo>
                    <a:lnTo>
                      <a:pt x="0" y="0"/>
                    </a:lnTo>
                    <a:lnTo>
                      <a:pt x="5" y="3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88" name="Freeform 532">
                <a:extLst>
                  <a:ext uri="{FF2B5EF4-FFF2-40B4-BE49-F238E27FC236}">
                    <a16:creationId xmlns:a16="http://schemas.microsoft.com/office/drawing/2014/main" id="{2A562C50-D3DF-8362-0A80-58F3C913E20B}"/>
                  </a:ext>
                </a:extLst>
              </p:cNvPr>
              <p:cNvSpPr>
                <a:spLocks/>
              </p:cNvSpPr>
              <p:nvPr/>
            </p:nvSpPr>
            <p:spPr bwMode="auto">
              <a:xfrm>
                <a:off x="3492" y="2669"/>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89" name="Freeform 533">
                <a:extLst>
                  <a:ext uri="{FF2B5EF4-FFF2-40B4-BE49-F238E27FC236}">
                    <a16:creationId xmlns:a16="http://schemas.microsoft.com/office/drawing/2014/main" id="{14F489C3-FC53-2360-D331-CCB87EE6FC82}"/>
                  </a:ext>
                </a:extLst>
              </p:cNvPr>
              <p:cNvSpPr>
                <a:spLocks/>
              </p:cNvSpPr>
              <p:nvPr/>
            </p:nvSpPr>
            <p:spPr bwMode="auto">
              <a:xfrm>
                <a:off x="3492" y="2669"/>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90" name="Freeform 534">
                <a:extLst>
                  <a:ext uri="{FF2B5EF4-FFF2-40B4-BE49-F238E27FC236}">
                    <a16:creationId xmlns:a16="http://schemas.microsoft.com/office/drawing/2014/main" id="{708888EC-7901-38C6-76AB-912B7D8C80D7}"/>
                  </a:ext>
                </a:extLst>
              </p:cNvPr>
              <p:cNvSpPr>
                <a:spLocks/>
              </p:cNvSpPr>
              <p:nvPr/>
            </p:nvSpPr>
            <p:spPr bwMode="auto">
              <a:xfrm>
                <a:off x="3492" y="2664"/>
                <a:ext cx="10" cy="29"/>
              </a:xfrm>
              <a:custGeom>
                <a:avLst/>
                <a:gdLst>
                  <a:gd name="T0" fmla="*/ 10 w 10"/>
                  <a:gd name="T1" fmla="*/ 29 h 29"/>
                  <a:gd name="T2" fmla="*/ 5 w 10"/>
                  <a:gd name="T3" fmla="*/ 0 h 29"/>
                  <a:gd name="T4" fmla="*/ 0 w 10"/>
                  <a:gd name="T5" fmla="*/ 5 h 29"/>
                  <a:gd name="T6" fmla="*/ 10 w 10"/>
                  <a:gd name="T7" fmla="*/ 29 h 29"/>
                </a:gdLst>
                <a:ahLst/>
                <a:cxnLst>
                  <a:cxn ang="0">
                    <a:pos x="T0" y="T1"/>
                  </a:cxn>
                  <a:cxn ang="0">
                    <a:pos x="T2" y="T3"/>
                  </a:cxn>
                  <a:cxn ang="0">
                    <a:pos x="T4" y="T5"/>
                  </a:cxn>
                  <a:cxn ang="0">
                    <a:pos x="T6" y="T7"/>
                  </a:cxn>
                </a:cxnLst>
                <a:rect l="0" t="0" r="r" b="b"/>
                <a:pathLst>
                  <a:path w="10" h="29">
                    <a:moveTo>
                      <a:pt x="10" y="29"/>
                    </a:moveTo>
                    <a:lnTo>
                      <a:pt x="5" y="0"/>
                    </a:lnTo>
                    <a:lnTo>
                      <a:pt x="0" y="5"/>
                    </a:lnTo>
                    <a:lnTo>
                      <a:pt x="10" y="2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91" name="Freeform 535">
                <a:extLst>
                  <a:ext uri="{FF2B5EF4-FFF2-40B4-BE49-F238E27FC236}">
                    <a16:creationId xmlns:a16="http://schemas.microsoft.com/office/drawing/2014/main" id="{B63EF7B0-A312-495A-5DD0-9959ED6C1A6B}"/>
                  </a:ext>
                </a:extLst>
              </p:cNvPr>
              <p:cNvSpPr>
                <a:spLocks/>
              </p:cNvSpPr>
              <p:nvPr/>
            </p:nvSpPr>
            <p:spPr bwMode="auto">
              <a:xfrm>
                <a:off x="3497" y="2664"/>
                <a:ext cx="14" cy="29"/>
              </a:xfrm>
              <a:custGeom>
                <a:avLst/>
                <a:gdLst>
                  <a:gd name="T0" fmla="*/ 5 w 14"/>
                  <a:gd name="T1" fmla="*/ 29 h 29"/>
                  <a:gd name="T2" fmla="*/ 14 w 14"/>
                  <a:gd name="T3" fmla="*/ 25 h 29"/>
                  <a:gd name="T4" fmla="*/ 0 w 14"/>
                  <a:gd name="T5" fmla="*/ 0 h 29"/>
                  <a:gd name="T6" fmla="*/ 5 w 14"/>
                  <a:gd name="T7" fmla="*/ 29 h 29"/>
                </a:gdLst>
                <a:ahLst/>
                <a:cxnLst>
                  <a:cxn ang="0">
                    <a:pos x="T0" y="T1"/>
                  </a:cxn>
                  <a:cxn ang="0">
                    <a:pos x="T2" y="T3"/>
                  </a:cxn>
                  <a:cxn ang="0">
                    <a:pos x="T4" y="T5"/>
                  </a:cxn>
                  <a:cxn ang="0">
                    <a:pos x="T6" y="T7"/>
                  </a:cxn>
                </a:cxnLst>
                <a:rect l="0" t="0" r="r" b="b"/>
                <a:pathLst>
                  <a:path w="14" h="29">
                    <a:moveTo>
                      <a:pt x="5" y="29"/>
                    </a:moveTo>
                    <a:lnTo>
                      <a:pt x="14" y="25"/>
                    </a:lnTo>
                    <a:lnTo>
                      <a:pt x="0" y="0"/>
                    </a:lnTo>
                    <a:lnTo>
                      <a:pt x="5" y="2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92" name="Freeform 536">
                <a:extLst>
                  <a:ext uri="{FF2B5EF4-FFF2-40B4-BE49-F238E27FC236}">
                    <a16:creationId xmlns:a16="http://schemas.microsoft.com/office/drawing/2014/main" id="{B46FB586-CFD4-B363-55C0-EF4C6987D3DF}"/>
                  </a:ext>
                </a:extLst>
              </p:cNvPr>
              <p:cNvSpPr>
                <a:spLocks/>
              </p:cNvSpPr>
              <p:nvPr/>
            </p:nvSpPr>
            <p:spPr bwMode="auto">
              <a:xfrm>
                <a:off x="3502" y="2693"/>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93" name="Freeform 537">
                <a:extLst>
                  <a:ext uri="{FF2B5EF4-FFF2-40B4-BE49-F238E27FC236}">
                    <a16:creationId xmlns:a16="http://schemas.microsoft.com/office/drawing/2014/main" id="{B3E5D987-1EB5-2A35-BB74-86918E3DD23B}"/>
                  </a:ext>
                </a:extLst>
              </p:cNvPr>
              <p:cNvSpPr>
                <a:spLocks/>
              </p:cNvSpPr>
              <p:nvPr/>
            </p:nvSpPr>
            <p:spPr bwMode="auto">
              <a:xfrm>
                <a:off x="3502" y="2693"/>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94" name="Freeform 538">
                <a:extLst>
                  <a:ext uri="{FF2B5EF4-FFF2-40B4-BE49-F238E27FC236}">
                    <a16:creationId xmlns:a16="http://schemas.microsoft.com/office/drawing/2014/main" id="{1E506DFF-5E97-1683-3B98-97F71E5F8999}"/>
                  </a:ext>
                </a:extLst>
              </p:cNvPr>
              <p:cNvSpPr>
                <a:spLocks/>
              </p:cNvSpPr>
              <p:nvPr/>
            </p:nvSpPr>
            <p:spPr bwMode="auto">
              <a:xfrm>
                <a:off x="3502" y="2689"/>
                <a:ext cx="14" cy="29"/>
              </a:xfrm>
              <a:custGeom>
                <a:avLst/>
                <a:gdLst>
                  <a:gd name="T0" fmla="*/ 14 w 14"/>
                  <a:gd name="T1" fmla="*/ 29 h 29"/>
                  <a:gd name="T2" fmla="*/ 9 w 14"/>
                  <a:gd name="T3" fmla="*/ 0 h 29"/>
                  <a:gd name="T4" fmla="*/ 0 w 14"/>
                  <a:gd name="T5" fmla="*/ 4 h 29"/>
                  <a:gd name="T6" fmla="*/ 14 w 14"/>
                  <a:gd name="T7" fmla="*/ 29 h 29"/>
                </a:gdLst>
                <a:ahLst/>
                <a:cxnLst>
                  <a:cxn ang="0">
                    <a:pos x="T0" y="T1"/>
                  </a:cxn>
                  <a:cxn ang="0">
                    <a:pos x="T2" y="T3"/>
                  </a:cxn>
                  <a:cxn ang="0">
                    <a:pos x="T4" y="T5"/>
                  </a:cxn>
                  <a:cxn ang="0">
                    <a:pos x="T6" y="T7"/>
                  </a:cxn>
                </a:cxnLst>
                <a:rect l="0" t="0" r="r" b="b"/>
                <a:pathLst>
                  <a:path w="14" h="29">
                    <a:moveTo>
                      <a:pt x="14" y="29"/>
                    </a:moveTo>
                    <a:lnTo>
                      <a:pt x="9" y="0"/>
                    </a:lnTo>
                    <a:lnTo>
                      <a:pt x="0" y="4"/>
                    </a:lnTo>
                    <a:lnTo>
                      <a:pt x="14" y="2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95" name="Freeform 539">
                <a:extLst>
                  <a:ext uri="{FF2B5EF4-FFF2-40B4-BE49-F238E27FC236}">
                    <a16:creationId xmlns:a16="http://schemas.microsoft.com/office/drawing/2014/main" id="{1999472F-DE11-02F9-B8B4-4018608BBFCF}"/>
                  </a:ext>
                </a:extLst>
              </p:cNvPr>
              <p:cNvSpPr>
                <a:spLocks/>
              </p:cNvSpPr>
              <p:nvPr/>
            </p:nvSpPr>
            <p:spPr bwMode="auto">
              <a:xfrm>
                <a:off x="3511" y="2689"/>
                <a:ext cx="15" cy="29"/>
              </a:xfrm>
              <a:custGeom>
                <a:avLst/>
                <a:gdLst>
                  <a:gd name="T0" fmla="*/ 5 w 15"/>
                  <a:gd name="T1" fmla="*/ 29 h 29"/>
                  <a:gd name="T2" fmla="*/ 15 w 15"/>
                  <a:gd name="T3" fmla="*/ 24 h 29"/>
                  <a:gd name="T4" fmla="*/ 0 w 15"/>
                  <a:gd name="T5" fmla="*/ 0 h 29"/>
                  <a:gd name="T6" fmla="*/ 5 w 15"/>
                  <a:gd name="T7" fmla="*/ 29 h 29"/>
                </a:gdLst>
                <a:ahLst/>
                <a:cxnLst>
                  <a:cxn ang="0">
                    <a:pos x="T0" y="T1"/>
                  </a:cxn>
                  <a:cxn ang="0">
                    <a:pos x="T2" y="T3"/>
                  </a:cxn>
                  <a:cxn ang="0">
                    <a:pos x="T4" y="T5"/>
                  </a:cxn>
                  <a:cxn ang="0">
                    <a:pos x="T6" y="T7"/>
                  </a:cxn>
                </a:cxnLst>
                <a:rect l="0" t="0" r="r" b="b"/>
                <a:pathLst>
                  <a:path w="15" h="29">
                    <a:moveTo>
                      <a:pt x="5" y="29"/>
                    </a:moveTo>
                    <a:lnTo>
                      <a:pt x="15" y="24"/>
                    </a:lnTo>
                    <a:lnTo>
                      <a:pt x="0" y="0"/>
                    </a:lnTo>
                    <a:lnTo>
                      <a:pt x="5" y="2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96" name="Freeform 540">
                <a:extLst>
                  <a:ext uri="{FF2B5EF4-FFF2-40B4-BE49-F238E27FC236}">
                    <a16:creationId xmlns:a16="http://schemas.microsoft.com/office/drawing/2014/main" id="{8E8B0FE2-37DA-4DD0-9C91-E4201FFE06C3}"/>
                  </a:ext>
                </a:extLst>
              </p:cNvPr>
              <p:cNvSpPr>
                <a:spLocks/>
              </p:cNvSpPr>
              <p:nvPr/>
            </p:nvSpPr>
            <p:spPr bwMode="auto">
              <a:xfrm>
                <a:off x="3516" y="2718"/>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97" name="Freeform 541">
                <a:extLst>
                  <a:ext uri="{FF2B5EF4-FFF2-40B4-BE49-F238E27FC236}">
                    <a16:creationId xmlns:a16="http://schemas.microsoft.com/office/drawing/2014/main" id="{0588F030-428E-1FB5-0B16-CC650B064A9A}"/>
                  </a:ext>
                </a:extLst>
              </p:cNvPr>
              <p:cNvSpPr>
                <a:spLocks/>
              </p:cNvSpPr>
              <p:nvPr/>
            </p:nvSpPr>
            <p:spPr bwMode="auto">
              <a:xfrm>
                <a:off x="3516" y="2718"/>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98" name="Freeform 542">
                <a:extLst>
                  <a:ext uri="{FF2B5EF4-FFF2-40B4-BE49-F238E27FC236}">
                    <a16:creationId xmlns:a16="http://schemas.microsoft.com/office/drawing/2014/main" id="{A18AB094-B2B1-3E70-8E60-8D6DA6AE468B}"/>
                  </a:ext>
                </a:extLst>
              </p:cNvPr>
              <p:cNvSpPr>
                <a:spLocks/>
              </p:cNvSpPr>
              <p:nvPr/>
            </p:nvSpPr>
            <p:spPr bwMode="auto">
              <a:xfrm>
                <a:off x="3516" y="2713"/>
                <a:ext cx="15" cy="29"/>
              </a:xfrm>
              <a:custGeom>
                <a:avLst/>
                <a:gdLst>
                  <a:gd name="T0" fmla="*/ 15 w 15"/>
                  <a:gd name="T1" fmla="*/ 29 h 29"/>
                  <a:gd name="T2" fmla="*/ 10 w 15"/>
                  <a:gd name="T3" fmla="*/ 0 h 29"/>
                  <a:gd name="T4" fmla="*/ 0 w 15"/>
                  <a:gd name="T5" fmla="*/ 5 h 29"/>
                  <a:gd name="T6" fmla="*/ 15 w 15"/>
                  <a:gd name="T7" fmla="*/ 29 h 29"/>
                </a:gdLst>
                <a:ahLst/>
                <a:cxnLst>
                  <a:cxn ang="0">
                    <a:pos x="T0" y="T1"/>
                  </a:cxn>
                  <a:cxn ang="0">
                    <a:pos x="T2" y="T3"/>
                  </a:cxn>
                  <a:cxn ang="0">
                    <a:pos x="T4" y="T5"/>
                  </a:cxn>
                  <a:cxn ang="0">
                    <a:pos x="T6" y="T7"/>
                  </a:cxn>
                </a:cxnLst>
                <a:rect l="0" t="0" r="r" b="b"/>
                <a:pathLst>
                  <a:path w="15" h="29">
                    <a:moveTo>
                      <a:pt x="15" y="29"/>
                    </a:moveTo>
                    <a:lnTo>
                      <a:pt x="10" y="0"/>
                    </a:lnTo>
                    <a:lnTo>
                      <a:pt x="0" y="5"/>
                    </a:lnTo>
                    <a:lnTo>
                      <a:pt x="15" y="2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799" name="Freeform 543">
                <a:extLst>
                  <a:ext uri="{FF2B5EF4-FFF2-40B4-BE49-F238E27FC236}">
                    <a16:creationId xmlns:a16="http://schemas.microsoft.com/office/drawing/2014/main" id="{F78CC5A5-1773-EAB8-4E4F-32800F2FC5D4}"/>
                  </a:ext>
                </a:extLst>
              </p:cNvPr>
              <p:cNvSpPr>
                <a:spLocks/>
              </p:cNvSpPr>
              <p:nvPr/>
            </p:nvSpPr>
            <p:spPr bwMode="auto">
              <a:xfrm>
                <a:off x="3526" y="2713"/>
                <a:ext cx="10" cy="29"/>
              </a:xfrm>
              <a:custGeom>
                <a:avLst/>
                <a:gdLst>
                  <a:gd name="T0" fmla="*/ 5 w 10"/>
                  <a:gd name="T1" fmla="*/ 29 h 29"/>
                  <a:gd name="T2" fmla="*/ 10 w 10"/>
                  <a:gd name="T3" fmla="*/ 24 h 29"/>
                  <a:gd name="T4" fmla="*/ 0 w 10"/>
                  <a:gd name="T5" fmla="*/ 0 h 29"/>
                  <a:gd name="T6" fmla="*/ 5 w 10"/>
                  <a:gd name="T7" fmla="*/ 29 h 29"/>
                </a:gdLst>
                <a:ahLst/>
                <a:cxnLst>
                  <a:cxn ang="0">
                    <a:pos x="T0" y="T1"/>
                  </a:cxn>
                  <a:cxn ang="0">
                    <a:pos x="T2" y="T3"/>
                  </a:cxn>
                  <a:cxn ang="0">
                    <a:pos x="T4" y="T5"/>
                  </a:cxn>
                  <a:cxn ang="0">
                    <a:pos x="T6" y="T7"/>
                  </a:cxn>
                </a:cxnLst>
                <a:rect l="0" t="0" r="r" b="b"/>
                <a:pathLst>
                  <a:path w="10" h="29">
                    <a:moveTo>
                      <a:pt x="5" y="29"/>
                    </a:moveTo>
                    <a:lnTo>
                      <a:pt x="10" y="24"/>
                    </a:lnTo>
                    <a:lnTo>
                      <a:pt x="0" y="0"/>
                    </a:lnTo>
                    <a:lnTo>
                      <a:pt x="5" y="2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00" name="Freeform 544">
                <a:extLst>
                  <a:ext uri="{FF2B5EF4-FFF2-40B4-BE49-F238E27FC236}">
                    <a16:creationId xmlns:a16="http://schemas.microsoft.com/office/drawing/2014/main" id="{EFABCBF8-6EDD-31F9-D3AE-60E3227C9A25}"/>
                  </a:ext>
                </a:extLst>
              </p:cNvPr>
              <p:cNvSpPr>
                <a:spLocks/>
              </p:cNvSpPr>
              <p:nvPr/>
            </p:nvSpPr>
            <p:spPr bwMode="auto">
              <a:xfrm>
                <a:off x="3531" y="2742"/>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01" name="Freeform 545">
                <a:extLst>
                  <a:ext uri="{FF2B5EF4-FFF2-40B4-BE49-F238E27FC236}">
                    <a16:creationId xmlns:a16="http://schemas.microsoft.com/office/drawing/2014/main" id="{453A081A-6626-2125-160F-51205208A8A3}"/>
                  </a:ext>
                </a:extLst>
              </p:cNvPr>
              <p:cNvSpPr>
                <a:spLocks/>
              </p:cNvSpPr>
              <p:nvPr/>
            </p:nvSpPr>
            <p:spPr bwMode="auto">
              <a:xfrm>
                <a:off x="3531" y="2742"/>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02" name="Freeform 546">
                <a:extLst>
                  <a:ext uri="{FF2B5EF4-FFF2-40B4-BE49-F238E27FC236}">
                    <a16:creationId xmlns:a16="http://schemas.microsoft.com/office/drawing/2014/main" id="{538F6C4A-0C7A-DBC4-9423-1C41556AD35F}"/>
                  </a:ext>
                </a:extLst>
              </p:cNvPr>
              <p:cNvSpPr>
                <a:spLocks/>
              </p:cNvSpPr>
              <p:nvPr/>
            </p:nvSpPr>
            <p:spPr bwMode="auto">
              <a:xfrm>
                <a:off x="3531" y="2737"/>
                <a:ext cx="9" cy="24"/>
              </a:xfrm>
              <a:custGeom>
                <a:avLst/>
                <a:gdLst>
                  <a:gd name="T0" fmla="*/ 9 w 9"/>
                  <a:gd name="T1" fmla="*/ 24 h 24"/>
                  <a:gd name="T2" fmla="*/ 5 w 9"/>
                  <a:gd name="T3" fmla="*/ 0 h 24"/>
                  <a:gd name="T4" fmla="*/ 0 w 9"/>
                  <a:gd name="T5" fmla="*/ 5 h 24"/>
                  <a:gd name="T6" fmla="*/ 9 w 9"/>
                  <a:gd name="T7" fmla="*/ 24 h 24"/>
                </a:gdLst>
                <a:ahLst/>
                <a:cxnLst>
                  <a:cxn ang="0">
                    <a:pos x="T0" y="T1"/>
                  </a:cxn>
                  <a:cxn ang="0">
                    <a:pos x="T2" y="T3"/>
                  </a:cxn>
                  <a:cxn ang="0">
                    <a:pos x="T4" y="T5"/>
                  </a:cxn>
                  <a:cxn ang="0">
                    <a:pos x="T6" y="T7"/>
                  </a:cxn>
                </a:cxnLst>
                <a:rect l="0" t="0" r="r" b="b"/>
                <a:pathLst>
                  <a:path w="9" h="24">
                    <a:moveTo>
                      <a:pt x="9" y="24"/>
                    </a:moveTo>
                    <a:lnTo>
                      <a:pt x="5" y="0"/>
                    </a:lnTo>
                    <a:lnTo>
                      <a:pt x="0" y="5"/>
                    </a:lnTo>
                    <a:lnTo>
                      <a:pt x="9" y="2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03" name="Freeform 547">
                <a:extLst>
                  <a:ext uri="{FF2B5EF4-FFF2-40B4-BE49-F238E27FC236}">
                    <a16:creationId xmlns:a16="http://schemas.microsoft.com/office/drawing/2014/main" id="{2F49A09C-809B-1880-490A-B549303FEA9E}"/>
                  </a:ext>
                </a:extLst>
              </p:cNvPr>
              <p:cNvSpPr>
                <a:spLocks/>
              </p:cNvSpPr>
              <p:nvPr/>
            </p:nvSpPr>
            <p:spPr bwMode="auto">
              <a:xfrm>
                <a:off x="3536" y="2737"/>
                <a:ext cx="14" cy="24"/>
              </a:xfrm>
              <a:custGeom>
                <a:avLst/>
                <a:gdLst>
                  <a:gd name="T0" fmla="*/ 4 w 14"/>
                  <a:gd name="T1" fmla="*/ 24 h 24"/>
                  <a:gd name="T2" fmla="*/ 14 w 14"/>
                  <a:gd name="T3" fmla="*/ 19 h 24"/>
                  <a:gd name="T4" fmla="*/ 0 w 14"/>
                  <a:gd name="T5" fmla="*/ 0 h 24"/>
                  <a:gd name="T6" fmla="*/ 4 w 14"/>
                  <a:gd name="T7" fmla="*/ 24 h 24"/>
                </a:gdLst>
                <a:ahLst/>
                <a:cxnLst>
                  <a:cxn ang="0">
                    <a:pos x="T0" y="T1"/>
                  </a:cxn>
                  <a:cxn ang="0">
                    <a:pos x="T2" y="T3"/>
                  </a:cxn>
                  <a:cxn ang="0">
                    <a:pos x="T4" y="T5"/>
                  </a:cxn>
                  <a:cxn ang="0">
                    <a:pos x="T6" y="T7"/>
                  </a:cxn>
                </a:cxnLst>
                <a:rect l="0" t="0" r="r" b="b"/>
                <a:pathLst>
                  <a:path w="14" h="24">
                    <a:moveTo>
                      <a:pt x="4" y="24"/>
                    </a:moveTo>
                    <a:lnTo>
                      <a:pt x="14" y="19"/>
                    </a:lnTo>
                    <a:lnTo>
                      <a:pt x="0" y="0"/>
                    </a:lnTo>
                    <a:lnTo>
                      <a:pt x="4" y="2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04" name="Freeform 548">
                <a:extLst>
                  <a:ext uri="{FF2B5EF4-FFF2-40B4-BE49-F238E27FC236}">
                    <a16:creationId xmlns:a16="http://schemas.microsoft.com/office/drawing/2014/main" id="{7DD0604E-C135-D9E4-57DA-C4BA3C81459F}"/>
                  </a:ext>
                </a:extLst>
              </p:cNvPr>
              <p:cNvSpPr>
                <a:spLocks/>
              </p:cNvSpPr>
              <p:nvPr/>
            </p:nvSpPr>
            <p:spPr bwMode="auto">
              <a:xfrm>
                <a:off x="3540" y="2761"/>
                <a:ext cx="5" cy="5"/>
              </a:xfrm>
              <a:custGeom>
                <a:avLst/>
                <a:gdLst>
                  <a:gd name="T0" fmla="*/ 0 w 5"/>
                  <a:gd name="T1" fmla="*/ 5 h 5"/>
                  <a:gd name="T2" fmla="*/ 0 w 5"/>
                  <a:gd name="T3" fmla="*/ 0 h 5"/>
                  <a:gd name="T4" fmla="*/ 5 w 5"/>
                  <a:gd name="T5" fmla="*/ 0 h 5"/>
                  <a:gd name="T6" fmla="*/ 0 w 5"/>
                  <a:gd name="T7" fmla="*/ 5 h 5"/>
                </a:gdLst>
                <a:ahLst/>
                <a:cxnLst>
                  <a:cxn ang="0">
                    <a:pos x="T0" y="T1"/>
                  </a:cxn>
                  <a:cxn ang="0">
                    <a:pos x="T2" y="T3"/>
                  </a:cxn>
                  <a:cxn ang="0">
                    <a:pos x="T4" y="T5"/>
                  </a:cxn>
                  <a:cxn ang="0">
                    <a:pos x="T6" y="T7"/>
                  </a:cxn>
                </a:cxnLst>
                <a:rect l="0" t="0" r="r" b="b"/>
                <a:pathLst>
                  <a:path w="5" h="5">
                    <a:moveTo>
                      <a:pt x="0" y="5"/>
                    </a:moveTo>
                    <a:lnTo>
                      <a:pt x="0" y="0"/>
                    </a:lnTo>
                    <a:lnTo>
                      <a:pt x="5"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05" name="Rectangle 549">
                <a:extLst>
                  <a:ext uri="{FF2B5EF4-FFF2-40B4-BE49-F238E27FC236}">
                    <a16:creationId xmlns:a16="http://schemas.microsoft.com/office/drawing/2014/main" id="{DEBFC325-1659-C733-6A7F-E6BFAB6BCC91}"/>
                  </a:ext>
                </a:extLst>
              </p:cNvPr>
              <p:cNvSpPr>
                <a:spLocks noChangeArrowheads="1"/>
              </p:cNvSpPr>
              <p:nvPr/>
            </p:nvSpPr>
            <p:spPr bwMode="auto">
              <a:xfrm>
                <a:off x="3540" y="2761"/>
                <a:ext cx="1" cy="5"/>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08806" name="Freeform 550">
                <a:extLst>
                  <a:ext uri="{FF2B5EF4-FFF2-40B4-BE49-F238E27FC236}">
                    <a16:creationId xmlns:a16="http://schemas.microsoft.com/office/drawing/2014/main" id="{286B8B7E-7DEA-A806-9DD0-1C5E5E63B12D}"/>
                  </a:ext>
                </a:extLst>
              </p:cNvPr>
              <p:cNvSpPr>
                <a:spLocks/>
              </p:cNvSpPr>
              <p:nvPr/>
            </p:nvSpPr>
            <p:spPr bwMode="auto">
              <a:xfrm>
                <a:off x="3540" y="2756"/>
                <a:ext cx="15" cy="24"/>
              </a:xfrm>
              <a:custGeom>
                <a:avLst/>
                <a:gdLst>
                  <a:gd name="T0" fmla="*/ 15 w 15"/>
                  <a:gd name="T1" fmla="*/ 24 h 24"/>
                  <a:gd name="T2" fmla="*/ 10 w 15"/>
                  <a:gd name="T3" fmla="*/ 0 h 24"/>
                  <a:gd name="T4" fmla="*/ 0 w 15"/>
                  <a:gd name="T5" fmla="*/ 10 h 24"/>
                  <a:gd name="T6" fmla="*/ 15 w 15"/>
                  <a:gd name="T7" fmla="*/ 24 h 24"/>
                </a:gdLst>
                <a:ahLst/>
                <a:cxnLst>
                  <a:cxn ang="0">
                    <a:pos x="T0" y="T1"/>
                  </a:cxn>
                  <a:cxn ang="0">
                    <a:pos x="T2" y="T3"/>
                  </a:cxn>
                  <a:cxn ang="0">
                    <a:pos x="T4" y="T5"/>
                  </a:cxn>
                  <a:cxn ang="0">
                    <a:pos x="T6" y="T7"/>
                  </a:cxn>
                </a:cxnLst>
                <a:rect l="0" t="0" r="r" b="b"/>
                <a:pathLst>
                  <a:path w="15" h="24">
                    <a:moveTo>
                      <a:pt x="15" y="24"/>
                    </a:moveTo>
                    <a:lnTo>
                      <a:pt x="10" y="0"/>
                    </a:lnTo>
                    <a:lnTo>
                      <a:pt x="0" y="10"/>
                    </a:lnTo>
                    <a:lnTo>
                      <a:pt x="15" y="2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07" name="Freeform 551">
                <a:extLst>
                  <a:ext uri="{FF2B5EF4-FFF2-40B4-BE49-F238E27FC236}">
                    <a16:creationId xmlns:a16="http://schemas.microsoft.com/office/drawing/2014/main" id="{D774929A-CEA3-DDC8-9B30-EF31EE2B5D83}"/>
                  </a:ext>
                </a:extLst>
              </p:cNvPr>
              <p:cNvSpPr>
                <a:spLocks/>
              </p:cNvSpPr>
              <p:nvPr/>
            </p:nvSpPr>
            <p:spPr bwMode="auto">
              <a:xfrm>
                <a:off x="3550" y="2756"/>
                <a:ext cx="15" cy="24"/>
              </a:xfrm>
              <a:custGeom>
                <a:avLst/>
                <a:gdLst>
                  <a:gd name="T0" fmla="*/ 5 w 15"/>
                  <a:gd name="T1" fmla="*/ 24 h 24"/>
                  <a:gd name="T2" fmla="*/ 15 w 15"/>
                  <a:gd name="T3" fmla="*/ 20 h 24"/>
                  <a:gd name="T4" fmla="*/ 0 w 15"/>
                  <a:gd name="T5" fmla="*/ 0 h 24"/>
                  <a:gd name="T6" fmla="*/ 5 w 15"/>
                  <a:gd name="T7" fmla="*/ 24 h 24"/>
                </a:gdLst>
                <a:ahLst/>
                <a:cxnLst>
                  <a:cxn ang="0">
                    <a:pos x="T0" y="T1"/>
                  </a:cxn>
                  <a:cxn ang="0">
                    <a:pos x="T2" y="T3"/>
                  </a:cxn>
                  <a:cxn ang="0">
                    <a:pos x="T4" y="T5"/>
                  </a:cxn>
                  <a:cxn ang="0">
                    <a:pos x="T6" y="T7"/>
                  </a:cxn>
                </a:cxnLst>
                <a:rect l="0" t="0" r="r" b="b"/>
                <a:pathLst>
                  <a:path w="15" h="24">
                    <a:moveTo>
                      <a:pt x="5" y="24"/>
                    </a:moveTo>
                    <a:lnTo>
                      <a:pt x="15" y="20"/>
                    </a:lnTo>
                    <a:lnTo>
                      <a:pt x="0" y="0"/>
                    </a:lnTo>
                    <a:lnTo>
                      <a:pt x="5" y="2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08" name="Freeform 552">
                <a:extLst>
                  <a:ext uri="{FF2B5EF4-FFF2-40B4-BE49-F238E27FC236}">
                    <a16:creationId xmlns:a16="http://schemas.microsoft.com/office/drawing/2014/main" id="{BA434044-421D-2D3D-AF36-57D3AF10E699}"/>
                  </a:ext>
                </a:extLst>
              </p:cNvPr>
              <p:cNvSpPr>
                <a:spLocks/>
              </p:cNvSpPr>
              <p:nvPr/>
            </p:nvSpPr>
            <p:spPr bwMode="auto">
              <a:xfrm>
                <a:off x="3555" y="2780"/>
                <a:ext cx="5" cy="5"/>
              </a:xfrm>
              <a:custGeom>
                <a:avLst/>
                <a:gdLst>
                  <a:gd name="T0" fmla="*/ 0 w 5"/>
                  <a:gd name="T1" fmla="*/ 5 h 5"/>
                  <a:gd name="T2" fmla="*/ 0 w 5"/>
                  <a:gd name="T3" fmla="*/ 0 h 5"/>
                  <a:gd name="T4" fmla="*/ 5 w 5"/>
                  <a:gd name="T5" fmla="*/ 0 h 5"/>
                  <a:gd name="T6" fmla="*/ 0 w 5"/>
                  <a:gd name="T7" fmla="*/ 5 h 5"/>
                </a:gdLst>
                <a:ahLst/>
                <a:cxnLst>
                  <a:cxn ang="0">
                    <a:pos x="T0" y="T1"/>
                  </a:cxn>
                  <a:cxn ang="0">
                    <a:pos x="T2" y="T3"/>
                  </a:cxn>
                  <a:cxn ang="0">
                    <a:pos x="T4" y="T5"/>
                  </a:cxn>
                  <a:cxn ang="0">
                    <a:pos x="T6" y="T7"/>
                  </a:cxn>
                </a:cxnLst>
                <a:rect l="0" t="0" r="r" b="b"/>
                <a:pathLst>
                  <a:path w="5" h="5">
                    <a:moveTo>
                      <a:pt x="0" y="5"/>
                    </a:moveTo>
                    <a:lnTo>
                      <a:pt x="0" y="0"/>
                    </a:lnTo>
                    <a:lnTo>
                      <a:pt x="5"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09" name="Rectangle 553">
                <a:extLst>
                  <a:ext uri="{FF2B5EF4-FFF2-40B4-BE49-F238E27FC236}">
                    <a16:creationId xmlns:a16="http://schemas.microsoft.com/office/drawing/2014/main" id="{F9E011B8-FD92-C86D-B463-1531BA7AAF9E}"/>
                  </a:ext>
                </a:extLst>
              </p:cNvPr>
              <p:cNvSpPr>
                <a:spLocks noChangeArrowheads="1"/>
              </p:cNvSpPr>
              <p:nvPr/>
            </p:nvSpPr>
            <p:spPr bwMode="auto">
              <a:xfrm>
                <a:off x="3555" y="2780"/>
                <a:ext cx="1" cy="5"/>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08810" name="Freeform 554">
                <a:extLst>
                  <a:ext uri="{FF2B5EF4-FFF2-40B4-BE49-F238E27FC236}">
                    <a16:creationId xmlns:a16="http://schemas.microsoft.com/office/drawing/2014/main" id="{F2DBB0D5-0C2B-C0ED-1366-2D94785E7291}"/>
                  </a:ext>
                </a:extLst>
              </p:cNvPr>
              <p:cNvSpPr>
                <a:spLocks/>
              </p:cNvSpPr>
              <p:nvPr/>
            </p:nvSpPr>
            <p:spPr bwMode="auto">
              <a:xfrm>
                <a:off x="3555" y="2776"/>
                <a:ext cx="14" cy="24"/>
              </a:xfrm>
              <a:custGeom>
                <a:avLst/>
                <a:gdLst>
                  <a:gd name="T0" fmla="*/ 14 w 14"/>
                  <a:gd name="T1" fmla="*/ 24 h 24"/>
                  <a:gd name="T2" fmla="*/ 10 w 14"/>
                  <a:gd name="T3" fmla="*/ 0 h 24"/>
                  <a:gd name="T4" fmla="*/ 0 w 14"/>
                  <a:gd name="T5" fmla="*/ 9 h 24"/>
                  <a:gd name="T6" fmla="*/ 14 w 14"/>
                  <a:gd name="T7" fmla="*/ 24 h 24"/>
                </a:gdLst>
                <a:ahLst/>
                <a:cxnLst>
                  <a:cxn ang="0">
                    <a:pos x="T0" y="T1"/>
                  </a:cxn>
                  <a:cxn ang="0">
                    <a:pos x="T2" y="T3"/>
                  </a:cxn>
                  <a:cxn ang="0">
                    <a:pos x="T4" y="T5"/>
                  </a:cxn>
                  <a:cxn ang="0">
                    <a:pos x="T6" y="T7"/>
                  </a:cxn>
                </a:cxnLst>
                <a:rect l="0" t="0" r="r" b="b"/>
                <a:pathLst>
                  <a:path w="14" h="24">
                    <a:moveTo>
                      <a:pt x="14" y="24"/>
                    </a:moveTo>
                    <a:lnTo>
                      <a:pt x="10" y="0"/>
                    </a:lnTo>
                    <a:lnTo>
                      <a:pt x="0" y="9"/>
                    </a:lnTo>
                    <a:lnTo>
                      <a:pt x="14" y="2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11" name="Freeform 555">
                <a:extLst>
                  <a:ext uri="{FF2B5EF4-FFF2-40B4-BE49-F238E27FC236}">
                    <a16:creationId xmlns:a16="http://schemas.microsoft.com/office/drawing/2014/main" id="{082C8D91-7A48-14A5-2CD7-EA6AF4F76DAC}"/>
                  </a:ext>
                </a:extLst>
              </p:cNvPr>
              <p:cNvSpPr>
                <a:spLocks/>
              </p:cNvSpPr>
              <p:nvPr/>
            </p:nvSpPr>
            <p:spPr bwMode="auto">
              <a:xfrm>
                <a:off x="3565" y="2776"/>
                <a:ext cx="9" cy="24"/>
              </a:xfrm>
              <a:custGeom>
                <a:avLst/>
                <a:gdLst>
                  <a:gd name="T0" fmla="*/ 4 w 9"/>
                  <a:gd name="T1" fmla="*/ 24 h 24"/>
                  <a:gd name="T2" fmla="*/ 9 w 9"/>
                  <a:gd name="T3" fmla="*/ 19 h 24"/>
                  <a:gd name="T4" fmla="*/ 0 w 9"/>
                  <a:gd name="T5" fmla="*/ 0 h 24"/>
                  <a:gd name="T6" fmla="*/ 4 w 9"/>
                  <a:gd name="T7" fmla="*/ 24 h 24"/>
                </a:gdLst>
                <a:ahLst/>
                <a:cxnLst>
                  <a:cxn ang="0">
                    <a:pos x="T0" y="T1"/>
                  </a:cxn>
                  <a:cxn ang="0">
                    <a:pos x="T2" y="T3"/>
                  </a:cxn>
                  <a:cxn ang="0">
                    <a:pos x="T4" y="T5"/>
                  </a:cxn>
                  <a:cxn ang="0">
                    <a:pos x="T6" y="T7"/>
                  </a:cxn>
                </a:cxnLst>
                <a:rect l="0" t="0" r="r" b="b"/>
                <a:pathLst>
                  <a:path w="9" h="24">
                    <a:moveTo>
                      <a:pt x="4" y="24"/>
                    </a:moveTo>
                    <a:lnTo>
                      <a:pt x="9" y="19"/>
                    </a:lnTo>
                    <a:lnTo>
                      <a:pt x="0" y="0"/>
                    </a:lnTo>
                    <a:lnTo>
                      <a:pt x="4" y="2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12" name="Freeform 556">
                <a:extLst>
                  <a:ext uri="{FF2B5EF4-FFF2-40B4-BE49-F238E27FC236}">
                    <a16:creationId xmlns:a16="http://schemas.microsoft.com/office/drawing/2014/main" id="{E909AB39-FFA0-F672-A44F-D9450EC92256}"/>
                  </a:ext>
                </a:extLst>
              </p:cNvPr>
              <p:cNvSpPr>
                <a:spLocks/>
              </p:cNvSpPr>
              <p:nvPr/>
            </p:nvSpPr>
            <p:spPr bwMode="auto">
              <a:xfrm>
                <a:off x="3569" y="2800"/>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13" name="Freeform 557">
                <a:extLst>
                  <a:ext uri="{FF2B5EF4-FFF2-40B4-BE49-F238E27FC236}">
                    <a16:creationId xmlns:a16="http://schemas.microsoft.com/office/drawing/2014/main" id="{8F65A667-A9D5-4F0D-5F85-D67F79430D07}"/>
                  </a:ext>
                </a:extLst>
              </p:cNvPr>
              <p:cNvSpPr>
                <a:spLocks/>
              </p:cNvSpPr>
              <p:nvPr/>
            </p:nvSpPr>
            <p:spPr bwMode="auto">
              <a:xfrm>
                <a:off x="3569" y="2800"/>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14" name="Freeform 558">
                <a:extLst>
                  <a:ext uri="{FF2B5EF4-FFF2-40B4-BE49-F238E27FC236}">
                    <a16:creationId xmlns:a16="http://schemas.microsoft.com/office/drawing/2014/main" id="{0A5E9963-4190-47A0-3627-941FBB508E65}"/>
                  </a:ext>
                </a:extLst>
              </p:cNvPr>
              <p:cNvSpPr>
                <a:spLocks/>
              </p:cNvSpPr>
              <p:nvPr/>
            </p:nvSpPr>
            <p:spPr bwMode="auto">
              <a:xfrm>
                <a:off x="3569" y="2795"/>
                <a:ext cx="10" cy="19"/>
              </a:xfrm>
              <a:custGeom>
                <a:avLst/>
                <a:gdLst>
                  <a:gd name="T0" fmla="*/ 10 w 10"/>
                  <a:gd name="T1" fmla="*/ 19 h 19"/>
                  <a:gd name="T2" fmla="*/ 5 w 10"/>
                  <a:gd name="T3" fmla="*/ 0 h 19"/>
                  <a:gd name="T4" fmla="*/ 0 w 10"/>
                  <a:gd name="T5" fmla="*/ 5 h 19"/>
                  <a:gd name="T6" fmla="*/ 10 w 10"/>
                  <a:gd name="T7" fmla="*/ 19 h 19"/>
                </a:gdLst>
                <a:ahLst/>
                <a:cxnLst>
                  <a:cxn ang="0">
                    <a:pos x="T0" y="T1"/>
                  </a:cxn>
                  <a:cxn ang="0">
                    <a:pos x="T2" y="T3"/>
                  </a:cxn>
                  <a:cxn ang="0">
                    <a:pos x="T4" y="T5"/>
                  </a:cxn>
                  <a:cxn ang="0">
                    <a:pos x="T6" y="T7"/>
                  </a:cxn>
                </a:cxnLst>
                <a:rect l="0" t="0" r="r" b="b"/>
                <a:pathLst>
                  <a:path w="10" h="19">
                    <a:moveTo>
                      <a:pt x="10" y="19"/>
                    </a:moveTo>
                    <a:lnTo>
                      <a:pt x="5" y="0"/>
                    </a:lnTo>
                    <a:lnTo>
                      <a:pt x="0" y="5"/>
                    </a:lnTo>
                    <a:lnTo>
                      <a:pt x="10" y="1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15" name="Freeform 559">
                <a:extLst>
                  <a:ext uri="{FF2B5EF4-FFF2-40B4-BE49-F238E27FC236}">
                    <a16:creationId xmlns:a16="http://schemas.microsoft.com/office/drawing/2014/main" id="{55382C14-3C01-6F52-5907-6D8C65DA9724}"/>
                  </a:ext>
                </a:extLst>
              </p:cNvPr>
              <p:cNvSpPr>
                <a:spLocks/>
              </p:cNvSpPr>
              <p:nvPr/>
            </p:nvSpPr>
            <p:spPr bwMode="auto">
              <a:xfrm>
                <a:off x="3574" y="2795"/>
                <a:ext cx="15" cy="19"/>
              </a:xfrm>
              <a:custGeom>
                <a:avLst/>
                <a:gdLst>
                  <a:gd name="T0" fmla="*/ 5 w 15"/>
                  <a:gd name="T1" fmla="*/ 19 h 19"/>
                  <a:gd name="T2" fmla="*/ 15 w 15"/>
                  <a:gd name="T3" fmla="*/ 14 h 19"/>
                  <a:gd name="T4" fmla="*/ 0 w 15"/>
                  <a:gd name="T5" fmla="*/ 0 h 19"/>
                  <a:gd name="T6" fmla="*/ 5 w 15"/>
                  <a:gd name="T7" fmla="*/ 19 h 19"/>
                </a:gdLst>
                <a:ahLst/>
                <a:cxnLst>
                  <a:cxn ang="0">
                    <a:pos x="T0" y="T1"/>
                  </a:cxn>
                  <a:cxn ang="0">
                    <a:pos x="T2" y="T3"/>
                  </a:cxn>
                  <a:cxn ang="0">
                    <a:pos x="T4" y="T5"/>
                  </a:cxn>
                  <a:cxn ang="0">
                    <a:pos x="T6" y="T7"/>
                  </a:cxn>
                </a:cxnLst>
                <a:rect l="0" t="0" r="r" b="b"/>
                <a:pathLst>
                  <a:path w="15" h="19">
                    <a:moveTo>
                      <a:pt x="5" y="19"/>
                    </a:moveTo>
                    <a:lnTo>
                      <a:pt x="15" y="14"/>
                    </a:lnTo>
                    <a:lnTo>
                      <a:pt x="0" y="0"/>
                    </a:lnTo>
                    <a:lnTo>
                      <a:pt x="5" y="1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16" name="Freeform 560">
                <a:extLst>
                  <a:ext uri="{FF2B5EF4-FFF2-40B4-BE49-F238E27FC236}">
                    <a16:creationId xmlns:a16="http://schemas.microsoft.com/office/drawing/2014/main" id="{0D49F634-E3A5-B240-8F3B-EF8147F2C09E}"/>
                  </a:ext>
                </a:extLst>
              </p:cNvPr>
              <p:cNvSpPr>
                <a:spLocks/>
              </p:cNvSpPr>
              <p:nvPr/>
            </p:nvSpPr>
            <p:spPr bwMode="auto">
              <a:xfrm>
                <a:off x="3579" y="2814"/>
                <a:ext cx="10" cy="1"/>
              </a:xfrm>
              <a:custGeom>
                <a:avLst/>
                <a:gdLst>
                  <a:gd name="T0" fmla="*/ 0 w 10"/>
                  <a:gd name="T1" fmla="*/ 0 w 10"/>
                  <a:gd name="T2" fmla="*/ 10 w 10"/>
                  <a:gd name="T3" fmla="*/ 0 w 10"/>
                </a:gdLst>
                <a:ahLst/>
                <a:cxnLst>
                  <a:cxn ang="0">
                    <a:pos x="T0" y="0"/>
                  </a:cxn>
                  <a:cxn ang="0">
                    <a:pos x="T1" y="0"/>
                  </a:cxn>
                  <a:cxn ang="0">
                    <a:pos x="T2" y="0"/>
                  </a:cxn>
                  <a:cxn ang="0">
                    <a:pos x="T3" y="0"/>
                  </a:cxn>
                </a:cxnLst>
                <a:rect l="0" t="0" r="r" b="b"/>
                <a:pathLst>
                  <a:path w="10">
                    <a:moveTo>
                      <a:pt x="0" y="0"/>
                    </a:moveTo>
                    <a:lnTo>
                      <a:pt x="0" y="0"/>
                    </a:lnTo>
                    <a:lnTo>
                      <a:pt x="1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17" name="Freeform 561">
                <a:extLst>
                  <a:ext uri="{FF2B5EF4-FFF2-40B4-BE49-F238E27FC236}">
                    <a16:creationId xmlns:a16="http://schemas.microsoft.com/office/drawing/2014/main" id="{52540F8B-5EC7-4153-BEFE-B0A90AD1C28E}"/>
                  </a:ext>
                </a:extLst>
              </p:cNvPr>
              <p:cNvSpPr>
                <a:spLocks/>
              </p:cNvSpPr>
              <p:nvPr/>
            </p:nvSpPr>
            <p:spPr bwMode="auto">
              <a:xfrm>
                <a:off x="3579" y="2814"/>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18" name="Freeform 562">
                <a:extLst>
                  <a:ext uri="{FF2B5EF4-FFF2-40B4-BE49-F238E27FC236}">
                    <a16:creationId xmlns:a16="http://schemas.microsoft.com/office/drawing/2014/main" id="{3C20D377-BC4E-F488-3B72-1E311D28750B}"/>
                  </a:ext>
                </a:extLst>
              </p:cNvPr>
              <p:cNvSpPr>
                <a:spLocks/>
              </p:cNvSpPr>
              <p:nvPr/>
            </p:nvSpPr>
            <p:spPr bwMode="auto">
              <a:xfrm>
                <a:off x="3579" y="2809"/>
                <a:ext cx="15" cy="20"/>
              </a:xfrm>
              <a:custGeom>
                <a:avLst/>
                <a:gdLst>
                  <a:gd name="T0" fmla="*/ 15 w 15"/>
                  <a:gd name="T1" fmla="*/ 20 h 20"/>
                  <a:gd name="T2" fmla="*/ 10 w 15"/>
                  <a:gd name="T3" fmla="*/ 0 h 20"/>
                  <a:gd name="T4" fmla="*/ 0 w 15"/>
                  <a:gd name="T5" fmla="*/ 5 h 20"/>
                  <a:gd name="T6" fmla="*/ 15 w 15"/>
                  <a:gd name="T7" fmla="*/ 20 h 20"/>
                </a:gdLst>
                <a:ahLst/>
                <a:cxnLst>
                  <a:cxn ang="0">
                    <a:pos x="T0" y="T1"/>
                  </a:cxn>
                  <a:cxn ang="0">
                    <a:pos x="T2" y="T3"/>
                  </a:cxn>
                  <a:cxn ang="0">
                    <a:pos x="T4" y="T5"/>
                  </a:cxn>
                  <a:cxn ang="0">
                    <a:pos x="T6" y="T7"/>
                  </a:cxn>
                </a:cxnLst>
                <a:rect l="0" t="0" r="r" b="b"/>
                <a:pathLst>
                  <a:path w="15" h="20">
                    <a:moveTo>
                      <a:pt x="15" y="20"/>
                    </a:moveTo>
                    <a:lnTo>
                      <a:pt x="10" y="0"/>
                    </a:lnTo>
                    <a:lnTo>
                      <a:pt x="0" y="5"/>
                    </a:lnTo>
                    <a:lnTo>
                      <a:pt x="15" y="2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19" name="Freeform 563">
                <a:extLst>
                  <a:ext uri="{FF2B5EF4-FFF2-40B4-BE49-F238E27FC236}">
                    <a16:creationId xmlns:a16="http://schemas.microsoft.com/office/drawing/2014/main" id="{C6CE4C6A-ED68-8ADE-7298-126827C4109F}"/>
                  </a:ext>
                </a:extLst>
              </p:cNvPr>
              <p:cNvSpPr>
                <a:spLocks/>
              </p:cNvSpPr>
              <p:nvPr/>
            </p:nvSpPr>
            <p:spPr bwMode="auto">
              <a:xfrm>
                <a:off x="3589" y="2809"/>
                <a:ext cx="14" cy="20"/>
              </a:xfrm>
              <a:custGeom>
                <a:avLst/>
                <a:gdLst>
                  <a:gd name="T0" fmla="*/ 5 w 14"/>
                  <a:gd name="T1" fmla="*/ 20 h 20"/>
                  <a:gd name="T2" fmla="*/ 14 w 14"/>
                  <a:gd name="T3" fmla="*/ 15 h 20"/>
                  <a:gd name="T4" fmla="*/ 0 w 14"/>
                  <a:gd name="T5" fmla="*/ 0 h 20"/>
                  <a:gd name="T6" fmla="*/ 5 w 14"/>
                  <a:gd name="T7" fmla="*/ 20 h 20"/>
                </a:gdLst>
                <a:ahLst/>
                <a:cxnLst>
                  <a:cxn ang="0">
                    <a:pos x="T0" y="T1"/>
                  </a:cxn>
                  <a:cxn ang="0">
                    <a:pos x="T2" y="T3"/>
                  </a:cxn>
                  <a:cxn ang="0">
                    <a:pos x="T4" y="T5"/>
                  </a:cxn>
                  <a:cxn ang="0">
                    <a:pos x="T6" y="T7"/>
                  </a:cxn>
                </a:cxnLst>
                <a:rect l="0" t="0" r="r" b="b"/>
                <a:pathLst>
                  <a:path w="14" h="20">
                    <a:moveTo>
                      <a:pt x="5" y="20"/>
                    </a:moveTo>
                    <a:lnTo>
                      <a:pt x="14" y="15"/>
                    </a:lnTo>
                    <a:lnTo>
                      <a:pt x="0" y="0"/>
                    </a:lnTo>
                    <a:lnTo>
                      <a:pt x="5" y="2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20" name="Freeform 564">
                <a:extLst>
                  <a:ext uri="{FF2B5EF4-FFF2-40B4-BE49-F238E27FC236}">
                    <a16:creationId xmlns:a16="http://schemas.microsoft.com/office/drawing/2014/main" id="{703A3B50-CE6E-B32E-8A8C-163B82CF14A6}"/>
                  </a:ext>
                </a:extLst>
              </p:cNvPr>
              <p:cNvSpPr>
                <a:spLocks/>
              </p:cNvSpPr>
              <p:nvPr/>
            </p:nvSpPr>
            <p:spPr bwMode="auto">
              <a:xfrm>
                <a:off x="3594" y="2829"/>
                <a:ext cx="4" cy="1"/>
              </a:xfrm>
              <a:custGeom>
                <a:avLst/>
                <a:gdLst>
                  <a:gd name="T0" fmla="*/ 0 w 4"/>
                  <a:gd name="T1" fmla="*/ 0 w 4"/>
                  <a:gd name="T2" fmla="*/ 4 w 4"/>
                  <a:gd name="T3" fmla="*/ 0 w 4"/>
                </a:gdLst>
                <a:ahLst/>
                <a:cxnLst>
                  <a:cxn ang="0">
                    <a:pos x="T0" y="0"/>
                  </a:cxn>
                  <a:cxn ang="0">
                    <a:pos x="T1" y="0"/>
                  </a:cxn>
                  <a:cxn ang="0">
                    <a:pos x="T2" y="0"/>
                  </a:cxn>
                  <a:cxn ang="0">
                    <a:pos x="T3" y="0"/>
                  </a:cxn>
                </a:cxnLst>
                <a:rect l="0" t="0" r="r" b="b"/>
                <a:pathLst>
                  <a:path w="4">
                    <a:moveTo>
                      <a:pt x="0" y="0"/>
                    </a:moveTo>
                    <a:lnTo>
                      <a:pt x="0" y="0"/>
                    </a:lnTo>
                    <a:lnTo>
                      <a:pt x="4"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21" name="Freeform 565">
                <a:extLst>
                  <a:ext uri="{FF2B5EF4-FFF2-40B4-BE49-F238E27FC236}">
                    <a16:creationId xmlns:a16="http://schemas.microsoft.com/office/drawing/2014/main" id="{76000F74-3D62-CA85-EBD7-27F518F6B9C5}"/>
                  </a:ext>
                </a:extLst>
              </p:cNvPr>
              <p:cNvSpPr>
                <a:spLocks/>
              </p:cNvSpPr>
              <p:nvPr/>
            </p:nvSpPr>
            <p:spPr bwMode="auto">
              <a:xfrm>
                <a:off x="3594" y="2829"/>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22" name="Freeform 566">
                <a:extLst>
                  <a:ext uri="{FF2B5EF4-FFF2-40B4-BE49-F238E27FC236}">
                    <a16:creationId xmlns:a16="http://schemas.microsoft.com/office/drawing/2014/main" id="{B6AC538F-86DF-D042-8A89-733FADC3C2A4}"/>
                  </a:ext>
                </a:extLst>
              </p:cNvPr>
              <p:cNvSpPr>
                <a:spLocks/>
              </p:cNvSpPr>
              <p:nvPr/>
            </p:nvSpPr>
            <p:spPr bwMode="auto">
              <a:xfrm>
                <a:off x="3594" y="2824"/>
                <a:ext cx="14" cy="19"/>
              </a:xfrm>
              <a:custGeom>
                <a:avLst/>
                <a:gdLst>
                  <a:gd name="T0" fmla="*/ 14 w 14"/>
                  <a:gd name="T1" fmla="*/ 19 h 19"/>
                  <a:gd name="T2" fmla="*/ 9 w 14"/>
                  <a:gd name="T3" fmla="*/ 0 h 19"/>
                  <a:gd name="T4" fmla="*/ 0 w 14"/>
                  <a:gd name="T5" fmla="*/ 5 h 19"/>
                  <a:gd name="T6" fmla="*/ 14 w 14"/>
                  <a:gd name="T7" fmla="*/ 19 h 19"/>
                </a:gdLst>
                <a:ahLst/>
                <a:cxnLst>
                  <a:cxn ang="0">
                    <a:pos x="T0" y="T1"/>
                  </a:cxn>
                  <a:cxn ang="0">
                    <a:pos x="T2" y="T3"/>
                  </a:cxn>
                  <a:cxn ang="0">
                    <a:pos x="T4" y="T5"/>
                  </a:cxn>
                  <a:cxn ang="0">
                    <a:pos x="T6" y="T7"/>
                  </a:cxn>
                </a:cxnLst>
                <a:rect l="0" t="0" r="r" b="b"/>
                <a:pathLst>
                  <a:path w="14" h="19">
                    <a:moveTo>
                      <a:pt x="14" y="19"/>
                    </a:moveTo>
                    <a:lnTo>
                      <a:pt x="9" y="0"/>
                    </a:lnTo>
                    <a:lnTo>
                      <a:pt x="0" y="5"/>
                    </a:lnTo>
                    <a:lnTo>
                      <a:pt x="14" y="1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23" name="Freeform 567">
                <a:extLst>
                  <a:ext uri="{FF2B5EF4-FFF2-40B4-BE49-F238E27FC236}">
                    <a16:creationId xmlns:a16="http://schemas.microsoft.com/office/drawing/2014/main" id="{E5BC7920-938E-22F1-A606-19BD03BAC453}"/>
                  </a:ext>
                </a:extLst>
              </p:cNvPr>
              <p:cNvSpPr>
                <a:spLocks/>
              </p:cNvSpPr>
              <p:nvPr/>
            </p:nvSpPr>
            <p:spPr bwMode="auto">
              <a:xfrm>
                <a:off x="3603" y="2824"/>
                <a:ext cx="10" cy="19"/>
              </a:xfrm>
              <a:custGeom>
                <a:avLst/>
                <a:gdLst>
                  <a:gd name="T0" fmla="*/ 5 w 10"/>
                  <a:gd name="T1" fmla="*/ 19 h 19"/>
                  <a:gd name="T2" fmla="*/ 10 w 10"/>
                  <a:gd name="T3" fmla="*/ 14 h 19"/>
                  <a:gd name="T4" fmla="*/ 0 w 10"/>
                  <a:gd name="T5" fmla="*/ 0 h 19"/>
                  <a:gd name="T6" fmla="*/ 5 w 10"/>
                  <a:gd name="T7" fmla="*/ 19 h 19"/>
                </a:gdLst>
                <a:ahLst/>
                <a:cxnLst>
                  <a:cxn ang="0">
                    <a:pos x="T0" y="T1"/>
                  </a:cxn>
                  <a:cxn ang="0">
                    <a:pos x="T2" y="T3"/>
                  </a:cxn>
                  <a:cxn ang="0">
                    <a:pos x="T4" y="T5"/>
                  </a:cxn>
                  <a:cxn ang="0">
                    <a:pos x="T6" y="T7"/>
                  </a:cxn>
                </a:cxnLst>
                <a:rect l="0" t="0" r="r" b="b"/>
                <a:pathLst>
                  <a:path w="10" h="19">
                    <a:moveTo>
                      <a:pt x="5" y="19"/>
                    </a:moveTo>
                    <a:lnTo>
                      <a:pt x="10" y="14"/>
                    </a:lnTo>
                    <a:lnTo>
                      <a:pt x="0" y="0"/>
                    </a:lnTo>
                    <a:lnTo>
                      <a:pt x="5" y="1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24" name="Freeform 568">
                <a:extLst>
                  <a:ext uri="{FF2B5EF4-FFF2-40B4-BE49-F238E27FC236}">
                    <a16:creationId xmlns:a16="http://schemas.microsoft.com/office/drawing/2014/main" id="{BCFA0124-8338-5F4A-2829-2997E6D3A21C}"/>
                  </a:ext>
                </a:extLst>
              </p:cNvPr>
              <p:cNvSpPr>
                <a:spLocks/>
              </p:cNvSpPr>
              <p:nvPr/>
            </p:nvSpPr>
            <p:spPr bwMode="auto">
              <a:xfrm>
                <a:off x="3608" y="2843"/>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25" name="Freeform 569">
                <a:extLst>
                  <a:ext uri="{FF2B5EF4-FFF2-40B4-BE49-F238E27FC236}">
                    <a16:creationId xmlns:a16="http://schemas.microsoft.com/office/drawing/2014/main" id="{95D2B80D-5999-200F-2B42-73033EF88DEA}"/>
                  </a:ext>
                </a:extLst>
              </p:cNvPr>
              <p:cNvSpPr>
                <a:spLocks/>
              </p:cNvSpPr>
              <p:nvPr/>
            </p:nvSpPr>
            <p:spPr bwMode="auto">
              <a:xfrm>
                <a:off x="3608" y="2843"/>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26" name="Freeform 570">
                <a:extLst>
                  <a:ext uri="{FF2B5EF4-FFF2-40B4-BE49-F238E27FC236}">
                    <a16:creationId xmlns:a16="http://schemas.microsoft.com/office/drawing/2014/main" id="{DB5DDDD7-DAA2-72B8-E7D7-F2E6D6CEEAD2}"/>
                  </a:ext>
                </a:extLst>
              </p:cNvPr>
              <p:cNvSpPr>
                <a:spLocks/>
              </p:cNvSpPr>
              <p:nvPr/>
            </p:nvSpPr>
            <p:spPr bwMode="auto">
              <a:xfrm>
                <a:off x="3608" y="2834"/>
                <a:ext cx="15" cy="19"/>
              </a:xfrm>
              <a:custGeom>
                <a:avLst/>
                <a:gdLst>
                  <a:gd name="T0" fmla="*/ 15 w 15"/>
                  <a:gd name="T1" fmla="*/ 19 h 19"/>
                  <a:gd name="T2" fmla="*/ 5 w 15"/>
                  <a:gd name="T3" fmla="*/ 0 h 19"/>
                  <a:gd name="T4" fmla="*/ 0 w 15"/>
                  <a:gd name="T5" fmla="*/ 9 h 19"/>
                  <a:gd name="T6" fmla="*/ 15 w 15"/>
                  <a:gd name="T7" fmla="*/ 19 h 19"/>
                </a:gdLst>
                <a:ahLst/>
                <a:cxnLst>
                  <a:cxn ang="0">
                    <a:pos x="T0" y="T1"/>
                  </a:cxn>
                  <a:cxn ang="0">
                    <a:pos x="T2" y="T3"/>
                  </a:cxn>
                  <a:cxn ang="0">
                    <a:pos x="T4" y="T5"/>
                  </a:cxn>
                  <a:cxn ang="0">
                    <a:pos x="T6" y="T7"/>
                  </a:cxn>
                </a:cxnLst>
                <a:rect l="0" t="0" r="r" b="b"/>
                <a:pathLst>
                  <a:path w="15" h="19">
                    <a:moveTo>
                      <a:pt x="15" y="19"/>
                    </a:moveTo>
                    <a:lnTo>
                      <a:pt x="5" y="0"/>
                    </a:lnTo>
                    <a:lnTo>
                      <a:pt x="0" y="9"/>
                    </a:lnTo>
                    <a:lnTo>
                      <a:pt x="15" y="1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27" name="Freeform 571">
                <a:extLst>
                  <a:ext uri="{FF2B5EF4-FFF2-40B4-BE49-F238E27FC236}">
                    <a16:creationId xmlns:a16="http://schemas.microsoft.com/office/drawing/2014/main" id="{74935164-BF71-BA9B-9EDA-A6AA47FE6896}"/>
                  </a:ext>
                </a:extLst>
              </p:cNvPr>
              <p:cNvSpPr>
                <a:spLocks/>
              </p:cNvSpPr>
              <p:nvPr/>
            </p:nvSpPr>
            <p:spPr bwMode="auto">
              <a:xfrm>
                <a:off x="3613" y="2834"/>
                <a:ext cx="14" cy="19"/>
              </a:xfrm>
              <a:custGeom>
                <a:avLst/>
                <a:gdLst>
                  <a:gd name="T0" fmla="*/ 10 w 14"/>
                  <a:gd name="T1" fmla="*/ 19 h 19"/>
                  <a:gd name="T2" fmla="*/ 14 w 14"/>
                  <a:gd name="T3" fmla="*/ 14 h 19"/>
                  <a:gd name="T4" fmla="*/ 0 w 14"/>
                  <a:gd name="T5" fmla="*/ 0 h 19"/>
                  <a:gd name="T6" fmla="*/ 10 w 14"/>
                  <a:gd name="T7" fmla="*/ 19 h 19"/>
                </a:gdLst>
                <a:ahLst/>
                <a:cxnLst>
                  <a:cxn ang="0">
                    <a:pos x="T0" y="T1"/>
                  </a:cxn>
                  <a:cxn ang="0">
                    <a:pos x="T2" y="T3"/>
                  </a:cxn>
                  <a:cxn ang="0">
                    <a:pos x="T4" y="T5"/>
                  </a:cxn>
                  <a:cxn ang="0">
                    <a:pos x="T6" y="T7"/>
                  </a:cxn>
                </a:cxnLst>
                <a:rect l="0" t="0" r="r" b="b"/>
                <a:pathLst>
                  <a:path w="14" h="19">
                    <a:moveTo>
                      <a:pt x="10" y="19"/>
                    </a:moveTo>
                    <a:lnTo>
                      <a:pt x="14" y="14"/>
                    </a:lnTo>
                    <a:lnTo>
                      <a:pt x="0" y="0"/>
                    </a:lnTo>
                    <a:lnTo>
                      <a:pt x="10" y="1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28" name="Freeform 572">
                <a:extLst>
                  <a:ext uri="{FF2B5EF4-FFF2-40B4-BE49-F238E27FC236}">
                    <a16:creationId xmlns:a16="http://schemas.microsoft.com/office/drawing/2014/main" id="{13823F90-2F09-A792-D91A-1EAB3F72A622}"/>
                  </a:ext>
                </a:extLst>
              </p:cNvPr>
              <p:cNvSpPr>
                <a:spLocks/>
              </p:cNvSpPr>
              <p:nvPr/>
            </p:nvSpPr>
            <p:spPr bwMode="auto">
              <a:xfrm>
                <a:off x="3623" y="2853"/>
                <a:ext cx="4" cy="1"/>
              </a:xfrm>
              <a:custGeom>
                <a:avLst/>
                <a:gdLst>
                  <a:gd name="T0" fmla="*/ 0 w 4"/>
                  <a:gd name="T1" fmla="*/ 0 w 4"/>
                  <a:gd name="T2" fmla="*/ 4 w 4"/>
                  <a:gd name="T3" fmla="*/ 0 w 4"/>
                </a:gdLst>
                <a:ahLst/>
                <a:cxnLst>
                  <a:cxn ang="0">
                    <a:pos x="T0" y="0"/>
                  </a:cxn>
                  <a:cxn ang="0">
                    <a:pos x="T1" y="0"/>
                  </a:cxn>
                  <a:cxn ang="0">
                    <a:pos x="T2" y="0"/>
                  </a:cxn>
                  <a:cxn ang="0">
                    <a:pos x="T3" y="0"/>
                  </a:cxn>
                </a:cxnLst>
                <a:rect l="0" t="0" r="r" b="b"/>
                <a:pathLst>
                  <a:path w="4">
                    <a:moveTo>
                      <a:pt x="0" y="0"/>
                    </a:moveTo>
                    <a:lnTo>
                      <a:pt x="0" y="0"/>
                    </a:lnTo>
                    <a:lnTo>
                      <a:pt x="4"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29" name="Freeform 573">
                <a:extLst>
                  <a:ext uri="{FF2B5EF4-FFF2-40B4-BE49-F238E27FC236}">
                    <a16:creationId xmlns:a16="http://schemas.microsoft.com/office/drawing/2014/main" id="{FBA923D7-35F2-EFCB-A545-07ED97FCC77A}"/>
                  </a:ext>
                </a:extLst>
              </p:cNvPr>
              <p:cNvSpPr>
                <a:spLocks/>
              </p:cNvSpPr>
              <p:nvPr/>
            </p:nvSpPr>
            <p:spPr bwMode="auto">
              <a:xfrm>
                <a:off x="3623" y="2853"/>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30" name="Freeform 574">
                <a:extLst>
                  <a:ext uri="{FF2B5EF4-FFF2-40B4-BE49-F238E27FC236}">
                    <a16:creationId xmlns:a16="http://schemas.microsoft.com/office/drawing/2014/main" id="{5C07E1F2-C3C5-5AA0-1B5B-296584FE1196}"/>
                  </a:ext>
                </a:extLst>
              </p:cNvPr>
              <p:cNvSpPr>
                <a:spLocks/>
              </p:cNvSpPr>
              <p:nvPr/>
            </p:nvSpPr>
            <p:spPr bwMode="auto">
              <a:xfrm>
                <a:off x="3623" y="2848"/>
                <a:ext cx="9" cy="15"/>
              </a:xfrm>
              <a:custGeom>
                <a:avLst/>
                <a:gdLst>
                  <a:gd name="T0" fmla="*/ 9 w 9"/>
                  <a:gd name="T1" fmla="*/ 15 h 15"/>
                  <a:gd name="T2" fmla="*/ 4 w 9"/>
                  <a:gd name="T3" fmla="*/ 0 h 15"/>
                  <a:gd name="T4" fmla="*/ 0 w 9"/>
                  <a:gd name="T5" fmla="*/ 5 h 15"/>
                  <a:gd name="T6" fmla="*/ 9 w 9"/>
                  <a:gd name="T7" fmla="*/ 15 h 15"/>
                </a:gdLst>
                <a:ahLst/>
                <a:cxnLst>
                  <a:cxn ang="0">
                    <a:pos x="T0" y="T1"/>
                  </a:cxn>
                  <a:cxn ang="0">
                    <a:pos x="T2" y="T3"/>
                  </a:cxn>
                  <a:cxn ang="0">
                    <a:pos x="T4" y="T5"/>
                  </a:cxn>
                  <a:cxn ang="0">
                    <a:pos x="T6" y="T7"/>
                  </a:cxn>
                </a:cxnLst>
                <a:rect l="0" t="0" r="r" b="b"/>
                <a:pathLst>
                  <a:path w="9" h="15">
                    <a:moveTo>
                      <a:pt x="9" y="15"/>
                    </a:moveTo>
                    <a:lnTo>
                      <a:pt x="4" y="0"/>
                    </a:lnTo>
                    <a:lnTo>
                      <a:pt x="0" y="5"/>
                    </a:lnTo>
                    <a:lnTo>
                      <a:pt x="9" y="1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31" name="Freeform 575">
                <a:extLst>
                  <a:ext uri="{FF2B5EF4-FFF2-40B4-BE49-F238E27FC236}">
                    <a16:creationId xmlns:a16="http://schemas.microsoft.com/office/drawing/2014/main" id="{2195AE2C-2A27-71FC-292C-39206870007D}"/>
                  </a:ext>
                </a:extLst>
              </p:cNvPr>
              <p:cNvSpPr>
                <a:spLocks/>
              </p:cNvSpPr>
              <p:nvPr/>
            </p:nvSpPr>
            <p:spPr bwMode="auto">
              <a:xfrm>
                <a:off x="3627" y="2848"/>
                <a:ext cx="15" cy="15"/>
              </a:xfrm>
              <a:custGeom>
                <a:avLst/>
                <a:gdLst>
                  <a:gd name="T0" fmla="*/ 5 w 15"/>
                  <a:gd name="T1" fmla="*/ 15 h 15"/>
                  <a:gd name="T2" fmla="*/ 15 w 15"/>
                  <a:gd name="T3" fmla="*/ 10 h 15"/>
                  <a:gd name="T4" fmla="*/ 0 w 15"/>
                  <a:gd name="T5" fmla="*/ 0 h 15"/>
                  <a:gd name="T6" fmla="*/ 5 w 15"/>
                  <a:gd name="T7" fmla="*/ 15 h 15"/>
                </a:gdLst>
                <a:ahLst/>
                <a:cxnLst>
                  <a:cxn ang="0">
                    <a:pos x="T0" y="T1"/>
                  </a:cxn>
                  <a:cxn ang="0">
                    <a:pos x="T2" y="T3"/>
                  </a:cxn>
                  <a:cxn ang="0">
                    <a:pos x="T4" y="T5"/>
                  </a:cxn>
                  <a:cxn ang="0">
                    <a:pos x="T6" y="T7"/>
                  </a:cxn>
                </a:cxnLst>
                <a:rect l="0" t="0" r="r" b="b"/>
                <a:pathLst>
                  <a:path w="15" h="15">
                    <a:moveTo>
                      <a:pt x="5" y="15"/>
                    </a:moveTo>
                    <a:lnTo>
                      <a:pt x="15" y="10"/>
                    </a:lnTo>
                    <a:lnTo>
                      <a:pt x="0" y="0"/>
                    </a:lnTo>
                    <a:lnTo>
                      <a:pt x="5" y="1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32" name="Freeform 576">
                <a:extLst>
                  <a:ext uri="{FF2B5EF4-FFF2-40B4-BE49-F238E27FC236}">
                    <a16:creationId xmlns:a16="http://schemas.microsoft.com/office/drawing/2014/main" id="{BBD986DC-ACCF-8C98-88F6-6AEB44E694BD}"/>
                  </a:ext>
                </a:extLst>
              </p:cNvPr>
              <p:cNvSpPr>
                <a:spLocks/>
              </p:cNvSpPr>
              <p:nvPr/>
            </p:nvSpPr>
            <p:spPr bwMode="auto">
              <a:xfrm>
                <a:off x="3632" y="2863"/>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33" name="Freeform 577">
                <a:extLst>
                  <a:ext uri="{FF2B5EF4-FFF2-40B4-BE49-F238E27FC236}">
                    <a16:creationId xmlns:a16="http://schemas.microsoft.com/office/drawing/2014/main" id="{CBD3CA7E-B021-766C-EA88-C2F0057BB756}"/>
                  </a:ext>
                </a:extLst>
              </p:cNvPr>
              <p:cNvSpPr>
                <a:spLocks/>
              </p:cNvSpPr>
              <p:nvPr/>
            </p:nvSpPr>
            <p:spPr bwMode="auto">
              <a:xfrm>
                <a:off x="3632" y="2863"/>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34" name="Freeform 578">
                <a:extLst>
                  <a:ext uri="{FF2B5EF4-FFF2-40B4-BE49-F238E27FC236}">
                    <a16:creationId xmlns:a16="http://schemas.microsoft.com/office/drawing/2014/main" id="{381FA52F-EAE3-15CD-6460-706D0BB85246}"/>
                  </a:ext>
                </a:extLst>
              </p:cNvPr>
              <p:cNvSpPr>
                <a:spLocks/>
              </p:cNvSpPr>
              <p:nvPr/>
            </p:nvSpPr>
            <p:spPr bwMode="auto">
              <a:xfrm>
                <a:off x="3632" y="2858"/>
                <a:ext cx="15" cy="14"/>
              </a:xfrm>
              <a:custGeom>
                <a:avLst/>
                <a:gdLst>
                  <a:gd name="T0" fmla="*/ 15 w 15"/>
                  <a:gd name="T1" fmla="*/ 14 h 14"/>
                  <a:gd name="T2" fmla="*/ 10 w 15"/>
                  <a:gd name="T3" fmla="*/ 0 h 14"/>
                  <a:gd name="T4" fmla="*/ 0 w 15"/>
                  <a:gd name="T5" fmla="*/ 5 h 14"/>
                  <a:gd name="T6" fmla="*/ 15 w 15"/>
                  <a:gd name="T7" fmla="*/ 14 h 14"/>
                </a:gdLst>
                <a:ahLst/>
                <a:cxnLst>
                  <a:cxn ang="0">
                    <a:pos x="T0" y="T1"/>
                  </a:cxn>
                  <a:cxn ang="0">
                    <a:pos x="T2" y="T3"/>
                  </a:cxn>
                  <a:cxn ang="0">
                    <a:pos x="T4" y="T5"/>
                  </a:cxn>
                  <a:cxn ang="0">
                    <a:pos x="T6" y="T7"/>
                  </a:cxn>
                </a:cxnLst>
                <a:rect l="0" t="0" r="r" b="b"/>
                <a:pathLst>
                  <a:path w="15" h="14">
                    <a:moveTo>
                      <a:pt x="15" y="14"/>
                    </a:moveTo>
                    <a:lnTo>
                      <a:pt x="10" y="0"/>
                    </a:lnTo>
                    <a:lnTo>
                      <a:pt x="0" y="5"/>
                    </a:lnTo>
                    <a:lnTo>
                      <a:pt x="15" y="1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35" name="Freeform 579">
                <a:extLst>
                  <a:ext uri="{FF2B5EF4-FFF2-40B4-BE49-F238E27FC236}">
                    <a16:creationId xmlns:a16="http://schemas.microsoft.com/office/drawing/2014/main" id="{C5237808-795C-5D1E-3BB9-3D5A9F084F2E}"/>
                  </a:ext>
                </a:extLst>
              </p:cNvPr>
              <p:cNvSpPr>
                <a:spLocks/>
              </p:cNvSpPr>
              <p:nvPr/>
            </p:nvSpPr>
            <p:spPr bwMode="auto">
              <a:xfrm>
                <a:off x="3642" y="2858"/>
                <a:ext cx="10" cy="14"/>
              </a:xfrm>
              <a:custGeom>
                <a:avLst/>
                <a:gdLst>
                  <a:gd name="T0" fmla="*/ 5 w 10"/>
                  <a:gd name="T1" fmla="*/ 14 h 14"/>
                  <a:gd name="T2" fmla="*/ 10 w 10"/>
                  <a:gd name="T3" fmla="*/ 9 h 14"/>
                  <a:gd name="T4" fmla="*/ 0 w 10"/>
                  <a:gd name="T5" fmla="*/ 0 h 14"/>
                  <a:gd name="T6" fmla="*/ 5 w 10"/>
                  <a:gd name="T7" fmla="*/ 14 h 14"/>
                </a:gdLst>
                <a:ahLst/>
                <a:cxnLst>
                  <a:cxn ang="0">
                    <a:pos x="T0" y="T1"/>
                  </a:cxn>
                  <a:cxn ang="0">
                    <a:pos x="T2" y="T3"/>
                  </a:cxn>
                  <a:cxn ang="0">
                    <a:pos x="T4" y="T5"/>
                  </a:cxn>
                  <a:cxn ang="0">
                    <a:pos x="T6" y="T7"/>
                  </a:cxn>
                </a:cxnLst>
                <a:rect l="0" t="0" r="r" b="b"/>
                <a:pathLst>
                  <a:path w="10" h="14">
                    <a:moveTo>
                      <a:pt x="5" y="14"/>
                    </a:moveTo>
                    <a:lnTo>
                      <a:pt x="10" y="9"/>
                    </a:lnTo>
                    <a:lnTo>
                      <a:pt x="0" y="0"/>
                    </a:lnTo>
                    <a:lnTo>
                      <a:pt x="5" y="1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36" name="Freeform 580">
                <a:extLst>
                  <a:ext uri="{FF2B5EF4-FFF2-40B4-BE49-F238E27FC236}">
                    <a16:creationId xmlns:a16="http://schemas.microsoft.com/office/drawing/2014/main" id="{0197F108-02EC-522E-D1EC-21268062FA78}"/>
                  </a:ext>
                </a:extLst>
              </p:cNvPr>
              <p:cNvSpPr>
                <a:spLocks/>
              </p:cNvSpPr>
              <p:nvPr/>
            </p:nvSpPr>
            <p:spPr bwMode="auto">
              <a:xfrm>
                <a:off x="3647" y="2872"/>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37" name="Freeform 581">
                <a:extLst>
                  <a:ext uri="{FF2B5EF4-FFF2-40B4-BE49-F238E27FC236}">
                    <a16:creationId xmlns:a16="http://schemas.microsoft.com/office/drawing/2014/main" id="{3717A135-74B8-448F-FF3F-34B76FAB1432}"/>
                  </a:ext>
                </a:extLst>
              </p:cNvPr>
              <p:cNvSpPr>
                <a:spLocks/>
              </p:cNvSpPr>
              <p:nvPr/>
            </p:nvSpPr>
            <p:spPr bwMode="auto">
              <a:xfrm>
                <a:off x="3647" y="2872"/>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38" name="Freeform 582">
                <a:extLst>
                  <a:ext uri="{FF2B5EF4-FFF2-40B4-BE49-F238E27FC236}">
                    <a16:creationId xmlns:a16="http://schemas.microsoft.com/office/drawing/2014/main" id="{2B6D96C0-BEF9-F29C-8262-9414CDDAED71}"/>
                  </a:ext>
                </a:extLst>
              </p:cNvPr>
              <p:cNvSpPr>
                <a:spLocks/>
              </p:cNvSpPr>
              <p:nvPr/>
            </p:nvSpPr>
            <p:spPr bwMode="auto">
              <a:xfrm>
                <a:off x="3647" y="2867"/>
                <a:ext cx="14" cy="15"/>
              </a:xfrm>
              <a:custGeom>
                <a:avLst/>
                <a:gdLst>
                  <a:gd name="T0" fmla="*/ 14 w 14"/>
                  <a:gd name="T1" fmla="*/ 15 h 15"/>
                  <a:gd name="T2" fmla="*/ 5 w 14"/>
                  <a:gd name="T3" fmla="*/ 0 h 15"/>
                  <a:gd name="T4" fmla="*/ 0 w 14"/>
                  <a:gd name="T5" fmla="*/ 5 h 15"/>
                  <a:gd name="T6" fmla="*/ 14 w 14"/>
                  <a:gd name="T7" fmla="*/ 15 h 15"/>
                </a:gdLst>
                <a:ahLst/>
                <a:cxnLst>
                  <a:cxn ang="0">
                    <a:pos x="T0" y="T1"/>
                  </a:cxn>
                  <a:cxn ang="0">
                    <a:pos x="T2" y="T3"/>
                  </a:cxn>
                  <a:cxn ang="0">
                    <a:pos x="T4" y="T5"/>
                  </a:cxn>
                  <a:cxn ang="0">
                    <a:pos x="T6" y="T7"/>
                  </a:cxn>
                </a:cxnLst>
                <a:rect l="0" t="0" r="r" b="b"/>
                <a:pathLst>
                  <a:path w="14" h="15">
                    <a:moveTo>
                      <a:pt x="14" y="15"/>
                    </a:moveTo>
                    <a:lnTo>
                      <a:pt x="5" y="0"/>
                    </a:lnTo>
                    <a:lnTo>
                      <a:pt x="0" y="5"/>
                    </a:lnTo>
                    <a:lnTo>
                      <a:pt x="14" y="1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39" name="Freeform 583">
                <a:extLst>
                  <a:ext uri="{FF2B5EF4-FFF2-40B4-BE49-F238E27FC236}">
                    <a16:creationId xmlns:a16="http://schemas.microsoft.com/office/drawing/2014/main" id="{B935B051-F668-7D15-DCDB-FBAD7FC9B560}"/>
                  </a:ext>
                </a:extLst>
              </p:cNvPr>
              <p:cNvSpPr>
                <a:spLocks/>
              </p:cNvSpPr>
              <p:nvPr/>
            </p:nvSpPr>
            <p:spPr bwMode="auto">
              <a:xfrm>
                <a:off x="3652" y="2867"/>
                <a:ext cx="14" cy="15"/>
              </a:xfrm>
              <a:custGeom>
                <a:avLst/>
                <a:gdLst>
                  <a:gd name="T0" fmla="*/ 9 w 14"/>
                  <a:gd name="T1" fmla="*/ 15 h 15"/>
                  <a:gd name="T2" fmla="*/ 14 w 14"/>
                  <a:gd name="T3" fmla="*/ 5 h 15"/>
                  <a:gd name="T4" fmla="*/ 0 w 14"/>
                  <a:gd name="T5" fmla="*/ 0 h 15"/>
                  <a:gd name="T6" fmla="*/ 9 w 14"/>
                  <a:gd name="T7" fmla="*/ 15 h 15"/>
                </a:gdLst>
                <a:ahLst/>
                <a:cxnLst>
                  <a:cxn ang="0">
                    <a:pos x="T0" y="T1"/>
                  </a:cxn>
                  <a:cxn ang="0">
                    <a:pos x="T2" y="T3"/>
                  </a:cxn>
                  <a:cxn ang="0">
                    <a:pos x="T4" y="T5"/>
                  </a:cxn>
                  <a:cxn ang="0">
                    <a:pos x="T6" y="T7"/>
                  </a:cxn>
                </a:cxnLst>
                <a:rect l="0" t="0" r="r" b="b"/>
                <a:pathLst>
                  <a:path w="14" h="15">
                    <a:moveTo>
                      <a:pt x="9" y="15"/>
                    </a:moveTo>
                    <a:lnTo>
                      <a:pt x="14" y="5"/>
                    </a:lnTo>
                    <a:lnTo>
                      <a:pt x="0" y="0"/>
                    </a:lnTo>
                    <a:lnTo>
                      <a:pt x="9" y="1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40" name="Freeform 584">
                <a:extLst>
                  <a:ext uri="{FF2B5EF4-FFF2-40B4-BE49-F238E27FC236}">
                    <a16:creationId xmlns:a16="http://schemas.microsoft.com/office/drawing/2014/main" id="{B7FC3A41-6D22-6212-F781-12E83B4D385B}"/>
                  </a:ext>
                </a:extLst>
              </p:cNvPr>
              <p:cNvSpPr>
                <a:spLocks/>
              </p:cNvSpPr>
              <p:nvPr/>
            </p:nvSpPr>
            <p:spPr bwMode="auto">
              <a:xfrm>
                <a:off x="3661" y="2877"/>
                <a:ext cx="5" cy="5"/>
              </a:xfrm>
              <a:custGeom>
                <a:avLst/>
                <a:gdLst>
                  <a:gd name="T0" fmla="*/ 0 w 5"/>
                  <a:gd name="T1" fmla="*/ 5 h 5"/>
                  <a:gd name="T2" fmla="*/ 0 w 5"/>
                  <a:gd name="T3" fmla="*/ 5 h 5"/>
                  <a:gd name="T4" fmla="*/ 5 w 5"/>
                  <a:gd name="T5" fmla="*/ 0 h 5"/>
                  <a:gd name="T6" fmla="*/ 0 w 5"/>
                  <a:gd name="T7" fmla="*/ 5 h 5"/>
                </a:gdLst>
                <a:ahLst/>
                <a:cxnLst>
                  <a:cxn ang="0">
                    <a:pos x="T0" y="T1"/>
                  </a:cxn>
                  <a:cxn ang="0">
                    <a:pos x="T2" y="T3"/>
                  </a:cxn>
                  <a:cxn ang="0">
                    <a:pos x="T4" y="T5"/>
                  </a:cxn>
                  <a:cxn ang="0">
                    <a:pos x="T6" y="T7"/>
                  </a:cxn>
                </a:cxnLst>
                <a:rect l="0" t="0" r="r" b="b"/>
                <a:pathLst>
                  <a:path w="5" h="5">
                    <a:moveTo>
                      <a:pt x="0" y="5"/>
                    </a:moveTo>
                    <a:lnTo>
                      <a:pt x="0" y="5"/>
                    </a:lnTo>
                    <a:lnTo>
                      <a:pt x="5"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41" name="Freeform 585">
                <a:extLst>
                  <a:ext uri="{FF2B5EF4-FFF2-40B4-BE49-F238E27FC236}">
                    <a16:creationId xmlns:a16="http://schemas.microsoft.com/office/drawing/2014/main" id="{77BE6060-9372-703B-D60D-97D0379887CB}"/>
                  </a:ext>
                </a:extLst>
              </p:cNvPr>
              <p:cNvSpPr>
                <a:spLocks/>
              </p:cNvSpPr>
              <p:nvPr/>
            </p:nvSpPr>
            <p:spPr bwMode="auto">
              <a:xfrm>
                <a:off x="3661" y="2882"/>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42" name="Freeform 586">
                <a:extLst>
                  <a:ext uri="{FF2B5EF4-FFF2-40B4-BE49-F238E27FC236}">
                    <a16:creationId xmlns:a16="http://schemas.microsoft.com/office/drawing/2014/main" id="{6F99C3F5-F9A5-7ACF-C7F0-962F02DEBE44}"/>
                  </a:ext>
                </a:extLst>
              </p:cNvPr>
              <p:cNvSpPr>
                <a:spLocks/>
              </p:cNvSpPr>
              <p:nvPr/>
            </p:nvSpPr>
            <p:spPr bwMode="auto">
              <a:xfrm>
                <a:off x="3661" y="2872"/>
                <a:ext cx="15" cy="15"/>
              </a:xfrm>
              <a:custGeom>
                <a:avLst/>
                <a:gdLst>
                  <a:gd name="T0" fmla="*/ 15 w 15"/>
                  <a:gd name="T1" fmla="*/ 15 h 15"/>
                  <a:gd name="T2" fmla="*/ 5 w 15"/>
                  <a:gd name="T3" fmla="*/ 0 h 15"/>
                  <a:gd name="T4" fmla="*/ 0 w 15"/>
                  <a:gd name="T5" fmla="*/ 10 h 15"/>
                  <a:gd name="T6" fmla="*/ 15 w 15"/>
                  <a:gd name="T7" fmla="*/ 15 h 15"/>
                </a:gdLst>
                <a:ahLst/>
                <a:cxnLst>
                  <a:cxn ang="0">
                    <a:pos x="T0" y="T1"/>
                  </a:cxn>
                  <a:cxn ang="0">
                    <a:pos x="T2" y="T3"/>
                  </a:cxn>
                  <a:cxn ang="0">
                    <a:pos x="T4" y="T5"/>
                  </a:cxn>
                  <a:cxn ang="0">
                    <a:pos x="T6" y="T7"/>
                  </a:cxn>
                </a:cxnLst>
                <a:rect l="0" t="0" r="r" b="b"/>
                <a:pathLst>
                  <a:path w="15" h="15">
                    <a:moveTo>
                      <a:pt x="15" y="15"/>
                    </a:moveTo>
                    <a:lnTo>
                      <a:pt x="5" y="0"/>
                    </a:lnTo>
                    <a:lnTo>
                      <a:pt x="0" y="10"/>
                    </a:lnTo>
                    <a:lnTo>
                      <a:pt x="15" y="1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43" name="Freeform 587">
                <a:extLst>
                  <a:ext uri="{FF2B5EF4-FFF2-40B4-BE49-F238E27FC236}">
                    <a16:creationId xmlns:a16="http://schemas.microsoft.com/office/drawing/2014/main" id="{02007095-E20B-02C3-08C1-2447F4923490}"/>
                  </a:ext>
                </a:extLst>
              </p:cNvPr>
              <p:cNvSpPr>
                <a:spLocks/>
              </p:cNvSpPr>
              <p:nvPr/>
            </p:nvSpPr>
            <p:spPr bwMode="auto">
              <a:xfrm>
                <a:off x="3666" y="2872"/>
                <a:ext cx="10" cy="15"/>
              </a:xfrm>
              <a:custGeom>
                <a:avLst/>
                <a:gdLst>
                  <a:gd name="T0" fmla="*/ 10 w 10"/>
                  <a:gd name="T1" fmla="*/ 15 h 15"/>
                  <a:gd name="T2" fmla="*/ 10 w 10"/>
                  <a:gd name="T3" fmla="*/ 10 h 15"/>
                  <a:gd name="T4" fmla="*/ 0 w 10"/>
                  <a:gd name="T5" fmla="*/ 0 h 15"/>
                  <a:gd name="T6" fmla="*/ 10 w 10"/>
                  <a:gd name="T7" fmla="*/ 15 h 15"/>
                </a:gdLst>
                <a:ahLst/>
                <a:cxnLst>
                  <a:cxn ang="0">
                    <a:pos x="T0" y="T1"/>
                  </a:cxn>
                  <a:cxn ang="0">
                    <a:pos x="T2" y="T3"/>
                  </a:cxn>
                  <a:cxn ang="0">
                    <a:pos x="T4" y="T5"/>
                  </a:cxn>
                  <a:cxn ang="0">
                    <a:pos x="T6" y="T7"/>
                  </a:cxn>
                </a:cxnLst>
                <a:rect l="0" t="0" r="r" b="b"/>
                <a:pathLst>
                  <a:path w="10" h="15">
                    <a:moveTo>
                      <a:pt x="10" y="15"/>
                    </a:moveTo>
                    <a:lnTo>
                      <a:pt x="10" y="10"/>
                    </a:lnTo>
                    <a:lnTo>
                      <a:pt x="0" y="0"/>
                    </a:lnTo>
                    <a:lnTo>
                      <a:pt x="10" y="1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44" name="Freeform 588">
                <a:extLst>
                  <a:ext uri="{FF2B5EF4-FFF2-40B4-BE49-F238E27FC236}">
                    <a16:creationId xmlns:a16="http://schemas.microsoft.com/office/drawing/2014/main" id="{76CDC805-3DC7-806F-E237-1B0BA47C6E54}"/>
                  </a:ext>
                </a:extLst>
              </p:cNvPr>
              <p:cNvSpPr>
                <a:spLocks/>
              </p:cNvSpPr>
              <p:nvPr/>
            </p:nvSpPr>
            <p:spPr bwMode="auto">
              <a:xfrm>
                <a:off x="3676" y="2887"/>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45" name="Freeform 589">
                <a:extLst>
                  <a:ext uri="{FF2B5EF4-FFF2-40B4-BE49-F238E27FC236}">
                    <a16:creationId xmlns:a16="http://schemas.microsoft.com/office/drawing/2014/main" id="{A07C94F5-A823-9C97-0D3D-95565CDD6ED1}"/>
                  </a:ext>
                </a:extLst>
              </p:cNvPr>
              <p:cNvSpPr>
                <a:spLocks/>
              </p:cNvSpPr>
              <p:nvPr/>
            </p:nvSpPr>
            <p:spPr bwMode="auto">
              <a:xfrm>
                <a:off x="3676" y="2887"/>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46" name="Freeform 590">
                <a:extLst>
                  <a:ext uri="{FF2B5EF4-FFF2-40B4-BE49-F238E27FC236}">
                    <a16:creationId xmlns:a16="http://schemas.microsoft.com/office/drawing/2014/main" id="{0ABCB818-B32E-8517-FADA-531DE0769E5E}"/>
                  </a:ext>
                </a:extLst>
              </p:cNvPr>
              <p:cNvSpPr>
                <a:spLocks/>
              </p:cNvSpPr>
              <p:nvPr/>
            </p:nvSpPr>
            <p:spPr bwMode="auto">
              <a:xfrm>
                <a:off x="3676" y="2882"/>
                <a:ext cx="10" cy="15"/>
              </a:xfrm>
              <a:custGeom>
                <a:avLst/>
                <a:gdLst>
                  <a:gd name="T0" fmla="*/ 10 w 10"/>
                  <a:gd name="T1" fmla="*/ 15 h 15"/>
                  <a:gd name="T2" fmla="*/ 0 w 10"/>
                  <a:gd name="T3" fmla="*/ 0 h 15"/>
                  <a:gd name="T4" fmla="*/ 0 w 10"/>
                  <a:gd name="T5" fmla="*/ 5 h 15"/>
                  <a:gd name="T6" fmla="*/ 10 w 10"/>
                  <a:gd name="T7" fmla="*/ 15 h 15"/>
                </a:gdLst>
                <a:ahLst/>
                <a:cxnLst>
                  <a:cxn ang="0">
                    <a:pos x="T0" y="T1"/>
                  </a:cxn>
                  <a:cxn ang="0">
                    <a:pos x="T2" y="T3"/>
                  </a:cxn>
                  <a:cxn ang="0">
                    <a:pos x="T4" y="T5"/>
                  </a:cxn>
                  <a:cxn ang="0">
                    <a:pos x="T6" y="T7"/>
                  </a:cxn>
                </a:cxnLst>
                <a:rect l="0" t="0" r="r" b="b"/>
                <a:pathLst>
                  <a:path w="10" h="15">
                    <a:moveTo>
                      <a:pt x="10" y="15"/>
                    </a:moveTo>
                    <a:lnTo>
                      <a:pt x="0" y="0"/>
                    </a:lnTo>
                    <a:lnTo>
                      <a:pt x="0" y="5"/>
                    </a:lnTo>
                    <a:lnTo>
                      <a:pt x="10" y="1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47" name="Freeform 591">
                <a:extLst>
                  <a:ext uri="{FF2B5EF4-FFF2-40B4-BE49-F238E27FC236}">
                    <a16:creationId xmlns:a16="http://schemas.microsoft.com/office/drawing/2014/main" id="{875132FF-0701-7FBB-BDA1-58892EC08BCA}"/>
                  </a:ext>
                </a:extLst>
              </p:cNvPr>
              <p:cNvSpPr>
                <a:spLocks/>
              </p:cNvSpPr>
              <p:nvPr/>
            </p:nvSpPr>
            <p:spPr bwMode="auto">
              <a:xfrm>
                <a:off x="3676" y="2882"/>
                <a:ext cx="14" cy="15"/>
              </a:xfrm>
              <a:custGeom>
                <a:avLst/>
                <a:gdLst>
                  <a:gd name="T0" fmla="*/ 10 w 14"/>
                  <a:gd name="T1" fmla="*/ 15 h 15"/>
                  <a:gd name="T2" fmla="*/ 14 w 14"/>
                  <a:gd name="T3" fmla="*/ 5 h 15"/>
                  <a:gd name="T4" fmla="*/ 0 w 14"/>
                  <a:gd name="T5" fmla="*/ 0 h 15"/>
                  <a:gd name="T6" fmla="*/ 10 w 14"/>
                  <a:gd name="T7" fmla="*/ 15 h 15"/>
                </a:gdLst>
                <a:ahLst/>
                <a:cxnLst>
                  <a:cxn ang="0">
                    <a:pos x="T0" y="T1"/>
                  </a:cxn>
                  <a:cxn ang="0">
                    <a:pos x="T2" y="T3"/>
                  </a:cxn>
                  <a:cxn ang="0">
                    <a:pos x="T4" y="T5"/>
                  </a:cxn>
                  <a:cxn ang="0">
                    <a:pos x="T6" y="T7"/>
                  </a:cxn>
                </a:cxnLst>
                <a:rect l="0" t="0" r="r" b="b"/>
                <a:pathLst>
                  <a:path w="14" h="15">
                    <a:moveTo>
                      <a:pt x="10" y="15"/>
                    </a:moveTo>
                    <a:lnTo>
                      <a:pt x="14" y="5"/>
                    </a:lnTo>
                    <a:lnTo>
                      <a:pt x="0" y="0"/>
                    </a:lnTo>
                    <a:lnTo>
                      <a:pt x="10" y="1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48" name="Freeform 592">
                <a:extLst>
                  <a:ext uri="{FF2B5EF4-FFF2-40B4-BE49-F238E27FC236}">
                    <a16:creationId xmlns:a16="http://schemas.microsoft.com/office/drawing/2014/main" id="{9C76714F-E03F-D3E8-D76B-6D0559566F4C}"/>
                  </a:ext>
                </a:extLst>
              </p:cNvPr>
              <p:cNvSpPr>
                <a:spLocks/>
              </p:cNvSpPr>
              <p:nvPr/>
            </p:nvSpPr>
            <p:spPr bwMode="auto">
              <a:xfrm>
                <a:off x="3686" y="2892"/>
                <a:ext cx="4" cy="5"/>
              </a:xfrm>
              <a:custGeom>
                <a:avLst/>
                <a:gdLst>
                  <a:gd name="T0" fmla="*/ 0 w 4"/>
                  <a:gd name="T1" fmla="*/ 5 h 5"/>
                  <a:gd name="T2" fmla="*/ 0 w 4"/>
                  <a:gd name="T3" fmla="*/ 5 h 5"/>
                  <a:gd name="T4" fmla="*/ 4 w 4"/>
                  <a:gd name="T5" fmla="*/ 0 h 5"/>
                  <a:gd name="T6" fmla="*/ 0 w 4"/>
                  <a:gd name="T7" fmla="*/ 5 h 5"/>
                </a:gdLst>
                <a:ahLst/>
                <a:cxnLst>
                  <a:cxn ang="0">
                    <a:pos x="T0" y="T1"/>
                  </a:cxn>
                  <a:cxn ang="0">
                    <a:pos x="T2" y="T3"/>
                  </a:cxn>
                  <a:cxn ang="0">
                    <a:pos x="T4" y="T5"/>
                  </a:cxn>
                  <a:cxn ang="0">
                    <a:pos x="T6" y="T7"/>
                  </a:cxn>
                </a:cxnLst>
                <a:rect l="0" t="0" r="r" b="b"/>
                <a:pathLst>
                  <a:path w="4" h="5">
                    <a:moveTo>
                      <a:pt x="0" y="5"/>
                    </a:moveTo>
                    <a:lnTo>
                      <a:pt x="0" y="5"/>
                    </a:lnTo>
                    <a:lnTo>
                      <a:pt x="4"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49" name="Freeform 593">
                <a:extLst>
                  <a:ext uri="{FF2B5EF4-FFF2-40B4-BE49-F238E27FC236}">
                    <a16:creationId xmlns:a16="http://schemas.microsoft.com/office/drawing/2014/main" id="{3299512D-BEC9-E2AA-A6A3-FE0CEE751792}"/>
                  </a:ext>
                </a:extLst>
              </p:cNvPr>
              <p:cNvSpPr>
                <a:spLocks/>
              </p:cNvSpPr>
              <p:nvPr/>
            </p:nvSpPr>
            <p:spPr bwMode="auto">
              <a:xfrm>
                <a:off x="3686" y="2897"/>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50" name="Freeform 594">
                <a:extLst>
                  <a:ext uri="{FF2B5EF4-FFF2-40B4-BE49-F238E27FC236}">
                    <a16:creationId xmlns:a16="http://schemas.microsoft.com/office/drawing/2014/main" id="{93B0F16F-E9BA-98F0-D396-F8D3BE38F89C}"/>
                  </a:ext>
                </a:extLst>
              </p:cNvPr>
              <p:cNvSpPr>
                <a:spLocks/>
              </p:cNvSpPr>
              <p:nvPr/>
            </p:nvSpPr>
            <p:spPr bwMode="auto">
              <a:xfrm>
                <a:off x="3686" y="2887"/>
                <a:ext cx="14" cy="14"/>
              </a:xfrm>
              <a:custGeom>
                <a:avLst/>
                <a:gdLst>
                  <a:gd name="T0" fmla="*/ 14 w 14"/>
                  <a:gd name="T1" fmla="*/ 14 h 14"/>
                  <a:gd name="T2" fmla="*/ 4 w 14"/>
                  <a:gd name="T3" fmla="*/ 0 h 14"/>
                  <a:gd name="T4" fmla="*/ 0 w 14"/>
                  <a:gd name="T5" fmla="*/ 10 h 14"/>
                  <a:gd name="T6" fmla="*/ 14 w 14"/>
                  <a:gd name="T7" fmla="*/ 14 h 14"/>
                </a:gdLst>
                <a:ahLst/>
                <a:cxnLst>
                  <a:cxn ang="0">
                    <a:pos x="T0" y="T1"/>
                  </a:cxn>
                  <a:cxn ang="0">
                    <a:pos x="T2" y="T3"/>
                  </a:cxn>
                  <a:cxn ang="0">
                    <a:pos x="T4" y="T5"/>
                  </a:cxn>
                  <a:cxn ang="0">
                    <a:pos x="T6" y="T7"/>
                  </a:cxn>
                </a:cxnLst>
                <a:rect l="0" t="0" r="r" b="b"/>
                <a:pathLst>
                  <a:path w="14" h="14">
                    <a:moveTo>
                      <a:pt x="14" y="14"/>
                    </a:moveTo>
                    <a:lnTo>
                      <a:pt x="4" y="0"/>
                    </a:lnTo>
                    <a:lnTo>
                      <a:pt x="0" y="10"/>
                    </a:lnTo>
                    <a:lnTo>
                      <a:pt x="14" y="1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51" name="Freeform 595">
                <a:extLst>
                  <a:ext uri="{FF2B5EF4-FFF2-40B4-BE49-F238E27FC236}">
                    <a16:creationId xmlns:a16="http://schemas.microsoft.com/office/drawing/2014/main" id="{7E93DD02-69D6-2293-B7E6-15255DF673AD}"/>
                  </a:ext>
                </a:extLst>
              </p:cNvPr>
              <p:cNvSpPr>
                <a:spLocks/>
              </p:cNvSpPr>
              <p:nvPr/>
            </p:nvSpPr>
            <p:spPr bwMode="auto">
              <a:xfrm>
                <a:off x="3690" y="2887"/>
                <a:ext cx="15" cy="14"/>
              </a:xfrm>
              <a:custGeom>
                <a:avLst/>
                <a:gdLst>
                  <a:gd name="T0" fmla="*/ 10 w 15"/>
                  <a:gd name="T1" fmla="*/ 14 h 14"/>
                  <a:gd name="T2" fmla="*/ 15 w 15"/>
                  <a:gd name="T3" fmla="*/ 5 h 14"/>
                  <a:gd name="T4" fmla="*/ 0 w 15"/>
                  <a:gd name="T5" fmla="*/ 0 h 14"/>
                  <a:gd name="T6" fmla="*/ 10 w 15"/>
                  <a:gd name="T7" fmla="*/ 14 h 14"/>
                </a:gdLst>
                <a:ahLst/>
                <a:cxnLst>
                  <a:cxn ang="0">
                    <a:pos x="T0" y="T1"/>
                  </a:cxn>
                  <a:cxn ang="0">
                    <a:pos x="T2" y="T3"/>
                  </a:cxn>
                  <a:cxn ang="0">
                    <a:pos x="T4" y="T5"/>
                  </a:cxn>
                  <a:cxn ang="0">
                    <a:pos x="T6" y="T7"/>
                  </a:cxn>
                </a:cxnLst>
                <a:rect l="0" t="0" r="r" b="b"/>
                <a:pathLst>
                  <a:path w="15" h="14">
                    <a:moveTo>
                      <a:pt x="10" y="14"/>
                    </a:moveTo>
                    <a:lnTo>
                      <a:pt x="15" y="5"/>
                    </a:lnTo>
                    <a:lnTo>
                      <a:pt x="0" y="0"/>
                    </a:lnTo>
                    <a:lnTo>
                      <a:pt x="10" y="1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52" name="Freeform 596">
                <a:extLst>
                  <a:ext uri="{FF2B5EF4-FFF2-40B4-BE49-F238E27FC236}">
                    <a16:creationId xmlns:a16="http://schemas.microsoft.com/office/drawing/2014/main" id="{3824C1B2-4A46-15D6-75D7-3F0E97C25FE3}"/>
                  </a:ext>
                </a:extLst>
              </p:cNvPr>
              <p:cNvSpPr>
                <a:spLocks/>
              </p:cNvSpPr>
              <p:nvPr/>
            </p:nvSpPr>
            <p:spPr bwMode="auto">
              <a:xfrm>
                <a:off x="3700" y="2897"/>
                <a:ext cx="5" cy="4"/>
              </a:xfrm>
              <a:custGeom>
                <a:avLst/>
                <a:gdLst>
                  <a:gd name="T0" fmla="*/ 0 w 5"/>
                  <a:gd name="T1" fmla="*/ 4 h 4"/>
                  <a:gd name="T2" fmla="*/ 0 w 5"/>
                  <a:gd name="T3" fmla="*/ 4 h 4"/>
                  <a:gd name="T4" fmla="*/ 5 w 5"/>
                  <a:gd name="T5" fmla="*/ 0 h 4"/>
                  <a:gd name="T6" fmla="*/ 0 w 5"/>
                  <a:gd name="T7" fmla="*/ 4 h 4"/>
                </a:gdLst>
                <a:ahLst/>
                <a:cxnLst>
                  <a:cxn ang="0">
                    <a:pos x="T0" y="T1"/>
                  </a:cxn>
                  <a:cxn ang="0">
                    <a:pos x="T2" y="T3"/>
                  </a:cxn>
                  <a:cxn ang="0">
                    <a:pos x="T4" y="T5"/>
                  </a:cxn>
                  <a:cxn ang="0">
                    <a:pos x="T6" y="T7"/>
                  </a:cxn>
                </a:cxnLst>
                <a:rect l="0" t="0" r="r" b="b"/>
                <a:pathLst>
                  <a:path w="5" h="4">
                    <a:moveTo>
                      <a:pt x="0" y="4"/>
                    </a:moveTo>
                    <a:lnTo>
                      <a:pt x="0" y="4"/>
                    </a:lnTo>
                    <a:lnTo>
                      <a:pt x="5" y="0"/>
                    </a:lnTo>
                    <a:lnTo>
                      <a:pt x="0" y="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53" name="Freeform 597">
                <a:extLst>
                  <a:ext uri="{FF2B5EF4-FFF2-40B4-BE49-F238E27FC236}">
                    <a16:creationId xmlns:a16="http://schemas.microsoft.com/office/drawing/2014/main" id="{700926A5-8D3C-82ED-30D4-6C3BB60332BC}"/>
                  </a:ext>
                </a:extLst>
              </p:cNvPr>
              <p:cNvSpPr>
                <a:spLocks/>
              </p:cNvSpPr>
              <p:nvPr/>
            </p:nvSpPr>
            <p:spPr bwMode="auto">
              <a:xfrm>
                <a:off x="3700" y="2901"/>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54" name="Freeform 598">
                <a:extLst>
                  <a:ext uri="{FF2B5EF4-FFF2-40B4-BE49-F238E27FC236}">
                    <a16:creationId xmlns:a16="http://schemas.microsoft.com/office/drawing/2014/main" id="{5A7CB5D7-90F8-86AF-C907-33A919C1AF6A}"/>
                  </a:ext>
                </a:extLst>
              </p:cNvPr>
              <p:cNvSpPr>
                <a:spLocks/>
              </p:cNvSpPr>
              <p:nvPr/>
            </p:nvSpPr>
            <p:spPr bwMode="auto">
              <a:xfrm>
                <a:off x="3700" y="2892"/>
                <a:ext cx="15" cy="14"/>
              </a:xfrm>
              <a:custGeom>
                <a:avLst/>
                <a:gdLst>
                  <a:gd name="T0" fmla="*/ 15 w 15"/>
                  <a:gd name="T1" fmla="*/ 14 h 14"/>
                  <a:gd name="T2" fmla="*/ 5 w 15"/>
                  <a:gd name="T3" fmla="*/ 0 h 14"/>
                  <a:gd name="T4" fmla="*/ 0 w 15"/>
                  <a:gd name="T5" fmla="*/ 9 h 14"/>
                  <a:gd name="T6" fmla="*/ 15 w 15"/>
                  <a:gd name="T7" fmla="*/ 14 h 14"/>
                </a:gdLst>
                <a:ahLst/>
                <a:cxnLst>
                  <a:cxn ang="0">
                    <a:pos x="T0" y="T1"/>
                  </a:cxn>
                  <a:cxn ang="0">
                    <a:pos x="T2" y="T3"/>
                  </a:cxn>
                  <a:cxn ang="0">
                    <a:pos x="T4" y="T5"/>
                  </a:cxn>
                  <a:cxn ang="0">
                    <a:pos x="T6" y="T7"/>
                  </a:cxn>
                </a:cxnLst>
                <a:rect l="0" t="0" r="r" b="b"/>
                <a:pathLst>
                  <a:path w="15" h="14">
                    <a:moveTo>
                      <a:pt x="15" y="14"/>
                    </a:moveTo>
                    <a:lnTo>
                      <a:pt x="5" y="0"/>
                    </a:lnTo>
                    <a:lnTo>
                      <a:pt x="0" y="9"/>
                    </a:lnTo>
                    <a:lnTo>
                      <a:pt x="15" y="1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55" name="Freeform 599">
                <a:extLst>
                  <a:ext uri="{FF2B5EF4-FFF2-40B4-BE49-F238E27FC236}">
                    <a16:creationId xmlns:a16="http://schemas.microsoft.com/office/drawing/2014/main" id="{4C20F994-A7B1-B3FC-67E9-F0338D2CCF0D}"/>
                  </a:ext>
                </a:extLst>
              </p:cNvPr>
              <p:cNvSpPr>
                <a:spLocks/>
              </p:cNvSpPr>
              <p:nvPr/>
            </p:nvSpPr>
            <p:spPr bwMode="auto">
              <a:xfrm>
                <a:off x="3705" y="2892"/>
                <a:ext cx="10" cy="14"/>
              </a:xfrm>
              <a:custGeom>
                <a:avLst/>
                <a:gdLst>
                  <a:gd name="T0" fmla="*/ 10 w 10"/>
                  <a:gd name="T1" fmla="*/ 14 h 14"/>
                  <a:gd name="T2" fmla="*/ 10 w 10"/>
                  <a:gd name="T3" fmla="*/ 5 h 14"/>
                  <a:gd name="T4" fmla="*/ 0 w 10"/>
                  <a:gd name="T5" fmla="*/ 0 h 14"/>
                  <a:gd name="T6" fmla="*/ 10 w 10"/>
                  <a:gd name="T7" fmla="*/ 14 h 14"/>
                </a:gdLst>
                <a:ahLst/>
                <a:cxnLst>
                  <a:cxn ang="0">
                    <a:pos x="T0" y="T1"/>
                  </a:cxn>
                  <a:cxn ang="0">
                    <a:pos x="T2" y="T3"/>
                  </a:cxn>
                  <a:cxn ang="0">
                    <a:pos x="T4" y="T5"/>
                  </a:cxn>
                  <a:cxn ang="0">
                    <a:pos x="T6" y="T7"/>
                  </a:cxn>
                </a:cxnLst>
                <a:rect l="0" t="0" r="r" b="b"/>
                <a:pathLst>
                  <a:path w="10" h="14">
                    <a:moveTo>
                      <a:pt x="10" y="14"/>
                    </a:moveTo>
                    <a:lnTo>
                      <a:pt x="10" y="5"/>
                    </a:lnTo>
                    <a:lnTo>
                      <a:pt x="0" y="0"/>
                    </a:lnTo>
                    <a:lnTo>
                      <a:pt x="10" y="1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56" name="Freeform 600">
                <a:extLst>
                  <a:ext uri="{FF2B5EF4-FFF2-40B4-BE49-F238E27FC236}">
                    <a16:creationId xmlns:a16="http://schemas.microsoft.com/office/drawing/2014/main" id="{B5D779CC-CFED-A017-11EE-AE144522FF15}"/>
                  </a:ext>
                </a:extLst>
              </p:cNvPr>
              <p:cNvSpPr>
                <a:spLocks/>
              </p:cNvSpPr>
              <p:nvPr/>
            </p:nvSpPr>
            <p:spPr bwMode="auto">
              <a:xfrm>
                <a:off x="3715" y="2901"/>
                <a:ext cx="4" cy="5"/>
              </a:xfrm>
              <a:custGeom>
                <a:avLst/>
                <a:gdLst>
                  <a:gd name="T0" fmla="*/ 0 w 4"/>
                  <a:gd name="T1" fmla="*/ 5 h 5"/>
                  <a:gd name="T2" fmla="*/ 0 w 4"/>
                  <a:gd name="T3" fmla="*/ 5 h 5"/>
                  <a:gd name="T4" fmla="*/ 4 w 4"/>
                  <a:gd name="T5" fmla="*/ 0 h 5"/>
                  <a:gd name="T6" fmla="*/ 0 w 4"/>
                  <a:gd name="T7" fmla="*/ 5 h 5"/>
                </a:gdLst>
                <a:ahLst/>
                <a:cxnLst>
                  <a:cxn ang="0">
                    <a:pos x="T0" y="T1"/>
                  </a:cxn>
                  <a:cxn ang="0">
                    <a:pos x="T2" y="T3"/>
                  </a:cxn>
                  <a:cxn ang="0">
                    <a:pos x="T4" y="T5"/>
                  </a:cxn>
                  <a:cxn ang="0">
                    <a:pos x="T6" y="T7"/>
                  </a:cxn>
                </a:cxnLst>
                <a:rect l="0" t="0" r="r" b="b"/>
                <a:pathLst>
                  <a:path w="4" h="5">
                    <a:moveTo>
                      <a:pt x="0" y="5"/>
                    </a:moveTo>
                    <a:lnTo>
                      <a:pt x="0" y="5"/>
                    </a:lnTo>
                    <a:lnTo>
                      <a:pt x="4"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57" name="Freeform 601">
                <a:extLst>
                  <a:ext uri="{FF2B5EF4-FFF2-40B4-BE49-F238E27FC236}">
                    <a16:creationId xmlns:a16="http://schemas.microsoft.com/office/drawing/2014/main" id="{EA098374-C121-2F14-FB36-D41CDBCBE187}"/>
                  </a:ext>
                </a:extLst>
              </p:cNvPr>
              <p:cNvSpPr>
                <a:spLocks/>
              </p:cNvSpPr>
              <p:nvPr/>
            </p:nvSpPr>
            <p:spPr bwMode="auto">
              <a:xfrm>
                <a:off x="3715" y="2906"/>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58" name="Freeform 602">
                <a:extLst>
                  <a:ext uri="{FF2B5EF4-FFF2-40B4-BE49-F238E27FC236}">
                    <a16:creationId xmlns:a16="http://schemas.microsoft.com/office/drawing/2014/main" id="{27253C3F-24BD-68F4-4803-7E4E7A2A642D}"/>
                  </a:ext>
                </a:extLst>
              </p:cNvPr>
              <p:cNvSpPr>
                <a:spLocks/>
              </p:cNvSpPr>
              <p:nvPr/>
            </p:nvSpPr>
            <p:spPr bwMode="auto">
              <a:xfrm>
                <a:off x="3715" y="2897"/>
                <a:ext cx="9" cy="9"/>
              </a:xfrm>
              <a:custGeom>
                <a:avLst/>
                <a:gdLst>
                  <a:gd name="T0" fmla="*/ 9 w 9"/>
                  <a:gd name="T1" fmla="*/ 9 h 9"/>
                  <a:gd name="T2" fmla="*/ 0 w 9"/>
                  <a:gd name="T3" fmla="*/ 0 h 9"/>
                  <a:gd name="T4" fmla="*/ 0 w 9"/>
                  <a:gd name="T5" fmla="*/ 9 h 9"/>
                  <a:gd name="T6" fmla="*/ 9 w 9"/>
                  <a:gd name="T7" fmla="*/ 9 h 9"/>
                </a:gdLst>
                <a:ahLst/>
                <a:cxnLst>
                  <a:cxn ang="0">
                    <a:pos x="T0" y="T1"/>
                  </a:cxn>
                  <a:cxn ang="0">
                    <a:pos x="T2" y="T3"/>
                  </a:cxn>
                  <a:cxn ang="0">
                    <a:pos x="T4" y="T5"/>
                  </a:cxn>
                  <a:cxn ang="0">
                    <a:pos x="T6" y="T7"/>
                  </a:cxn>
                </a:cxnLst>
                <a:rect l="0" t="0" r="r" b="b"/>
                <a:pathLst>
                  <a:path w="9" h="9">
                    <a:moveTo>
                      <a:pt x="9" y="9"/>
                    </a:moveTo>
                    <a:lnTo>
                      <a:pt x="0" y="0"/>
                    </a:lnTo>
                    <a:lnTo>
                      <a:pt x="0" y="9"/>
                    </a:lnTo>
                    <a:lnTo>
                      <a:pt x="9" y="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59" name="Freeform 603">
                <a:extLst>
                  <a:ext uri="{FF2B5EF4-FFF2-40B4-BE49-F238E27FC236}">
                    <a16:creationId xmlns:a16="http://schemas.microsoft.com/office/drawing/2014/main" id="{2A876885-000A-DCA8-4D6B-473BC78A7F9C}"/>
                  </a:ext>
                </a:extLst>
              </p:cNvPr>
              <p:cNvSpPr>
                <a:spLocks/>
              </p:cNvSpPr>
              <p:nvPr/>
            </p:nvSpPr>
            <p:spPr bwMode="auto">
              <a:xfrm>
                <a:off x="3715" y="2897"/>
                <a:ext cx="14" cy="9"/>
              </a:xfrm>
              <a:custGeom>
                <a:avLst/>
                <a:gdLst>
                  <a:gd name="T0" fmla="*/ 9 w 14"/>
                  <a:gd name="T1" fmla="*/ 9 h 9"/>
                  <a:gd name="T2" fmla="*/ 14 w 14"/>
                  <a:gd name="T3" fmla="*/ 4 h 9"/>
                  <a:gd name="T4" fmla="*/ 0 w 14"/>
                  <a:gd name="T5" fmla="*/ 0 h 9"/>
                  <a:gd name="T6" fmla="*/ 9 w 14"/>
                  <a:gd name="T7" fmla="*/ 9 h 9"/>
                </a:gdLst>
                <a:ahLst/>
                <a:cxnLst>
                  <a:cxn ang="0">
                    <a:pos x="T0" y="T1"/>
                  </a:cxn>
                  <a:cxn ang="0">
                    <a:pos x="T2" y="T3"/>
                  </a:cxn>
                  <a:cxn ang="0">
                    <a:pos x="T4" y="T5"/>
                  </a:cxn>
                  <a:cxn ang="0">
                    <a:pos x="T6" y="T7"/>
                  </a:cxn>
                </a:cxnLst>
                <a:rect l="0" t="0" r="r" b="b"/>
                <a:pathLst>
                  <a:path w="14" h="9">
                    <a:moveTo>
                      <a:pt x="9" y="9"/>
                    </a:moveTo>
                    <a:lnTo>
                      <a:pt x="14" y="4"/>
                    </a:lnTo>
                    <a:lnTo>
                      <a:pt x="0" y="0"/>
                    </a:lnTo>
                    <a:lnTo>
                      <a:pt x="9" y="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60" name="Freeform 604">
                <a:extLst>
                  <a:ext uri="{FF2B5EF4-FFF2-40B4-BE49-F238E27FC236}">
                    <a16:creationId xmlns:a16="http://schemas.microsoft.com/office/drawing/2014/main" id="{F5F823AD-5F82-D404-3844-4DE724A4C054}"/>
                  </a:ext>
                </a:extLst>
              </p:cNvPr>
              <p:cNvSpPr>
                <a:spLocks/>
              </p:cNvSpPr>
              <p:nvPr/>
            </p:nvSpPr>
            <p:spPr bwMode="auto">
              <a:xfrm>
                <a:off x="3724" y="2906"/>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61" name="Freeform 605">
                <a:extLst>
                  <a:ext uri="{FF2B5EF4-FFF2-40B4-BE49-F238E27FC236}">
                    <a16:creationId xmlns:a16="http://schemas.microsoft.com/office/drawing/2014/main" id="{9CC969CF-6184-EA56-8A5C-9810F1DEF08F}"/>
                  </a:ext>
                </a:extLst>
              </p:cNvPr>
              <p:cNvSpPr>
                <a:spLocks/>
              </p:cNvSpPr>
              <p:nvPr/>
            </p:nvSpPr>
            <p:spPr bwMode="auto">
              <a:xfrm>
                <a:off x="3724" y="2906"/>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62" name="Freeform 606">
                <a:extLst>
                  <a:ext uri="{FF2B5EF4-FFF2-40B4-BE49-F238E27FC236}">
                    <a16:creationId xmlns:a16="http://schemas.microsoft.com/office/drawing/2014/main" id="{167D2520-F0A9-A9D3-7603-507FF638FED2}"/>
                  </a:ext>
                </a:extLst>
              </p:cNvPr>
              <p:cNvSpPr>
                <a:spLocks/>
              </p:cNvSpPr>
              <p:nvPr/>
            </p:nvSpPr>
            <p:spPr bwMode="auto">
              <a:xfrm>
                <a:off x="3724" y="2901"/>
                <a:ext cx="15" cy="10"/>
              </a:xfrm>
              <a:custGeom>
                <a:avLst/>
                <a:gdLst>
                  <a:gd name="T0" fmla="*/ 15 w 15"/>
                  <a:gd name="T1" fmla="*/ 10 h 10"/>
                  <a:gd name="T2" fmla="*/ 5 w 15"/>
                  <a:gd name="T3" fmla="*/ 0 h 10"/>
                  <a:gd name="T4" fmla="*/ 0 w 15"/>
                  <a:gd name="T5" fmla="*/ 5 h 10"/>
                  <a:gd name="T6" fmla="*/ 15 w 15"/>
                  <a:gd name="T7" fmla="*/ 10 h 10"/>
                </a:gdLst>
                <a:ahLst/>
                <a:cxnLst>
                  <a:cxn ang="0">
                    <a:pos x="T0" y="T1"/>
                  </a:cxn>
                  <a:cxn ang="0">
                    <a:pos x="T2" y="T3"/>
                  </a:cxn>
                  <a:cxn ang="0">
                    <a:pos x="T4" y="T5"/>
                  </a:cxn>
                  <a:cxn ang="0">
                    <a:pos x="T6" y="T7"/>
                  </a:cxn>
                </a:cxnLst>
                <a:rect l="0" t="0" r="r" b="b"/>
                <a:pathLst>
                  <a:path w="15" h="10">
                    <a:moveTo>
                      <a:pt x="15" y="10"/>
                    </a:moveTo>
                    <a:lnTo>
                      <a:pt x="5" y="0"/>
                    </a:lnTo>
                    <a:lnTo>
                      <a:pt x="0" y="5"/>
                    </a:lnTo>
                    <a:lnTo>
                      <a:pt x="15" y="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63" name="Freeform 607">
                <a:extLst>
                  <a:ext uri="{FF2B5EF4-FFF2-40B4-BE49-F238E27FC236}">
                    <a16:creationId xmlns:a16="http://schemas.microsoft.com/office/drawing/2014/main" id="{CDD5A59C-DB23-998B-D239-93DF767C1F64}"/>
                  </a:ext>
                </a:extLst>
              </p:cNvPr>
              <p:cNvSpPr>
                <a:spLocks/>
              </p:cNvSpPr>
              <p:nvPr/>
            </p:nvSpPr>
            <p:spPr bwMode="auto">
              <a:xfrm>
                <a:off x="3729" y="2901"/>
                <a:ext cx="15" cy="10"/>
              </a:xfrm>
              <a:custGeom>
                <a:avLst/>
                <a:gdLst>
                  <a:gd name="T0" fmla="*/ 10 w 15"/>
                  <a:gd name="T1" fmla="*/ 10 h 10"/>
                  <a:gd name="T2" fmla="*/ 15 w 15"/>
                  <a:gd name="T3" fmla="*/ 0 h 10"/>
                  <a:gd name="T4" fmla="*/ 0 w 15"/>
                  <a:gd name="T5" fmla="*/ 0 h 10"/>
                  <a:gd name="T6" fmla="*/ 10 w 15"/>
                  <a:gd name="T7" fmla="*/ 10 h 10"/>
                </a:gdLst>
                <a:ahLst/>
                <a:cxnLst>
                  <a:cxn ang="0">
                    <a:pos x="T0" y="T1"/>
                  </a:cxn>
                  <a:cxn ang="0">
                    <a:pos x="T2" y="T3"/>
                  </a:cxn>
                  <a:cxn ang="0">
                    <a:pos x="T4" y="T5"/>
                  </a:cxn>
                  <a:cxn ang="0">
                    <a:pos x="T6" y="T7"/>
                  </a:cxn>
                </a:cxnLst>
                <a:rect l="0" t="0" r="r" b="b"/>
                <a:pathLst>
                  <a:path w="15" h="10">
                    <a:moveTo>
                      <a:pt x="10" y="10"/>
                    </a:moveTo>
                    <a:lnTo>
                      <a:pt x="15" y="0"/>
                    </a:lnTo>
                    <a:lnTo>
                      <a:pt x="0" y="0"/>
                    </a:lnTo>
                    <a:lnTo>
                      <a:pt x="10" y="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64" name="Freeform 608">
                <a:extLst>
                  <a:ext uri="{FF2B5EF4-FFF2-40B4-BE49-F238E27FC236}">
                    <a16:creationId xmlns:a16="http://schemas.microsoft.com/office/drawing/2014/main" id="{0A152C28-0EEB-24B6-A75D-D335215E5C06}"/>
                  </a:ext>
                </a:extLst>
              </p:cNvPr>
              <p:cNvSpPr>
                <a:spLocks/>
              </p:cNvSpPr>
              <p:nvPr/>
            </p:nvSpPr>
            <p:spPr bwMode="auto">
              <a:xfrm>
                <a:off x="3739" y="2906"/>
                <a:ext cx="5" cy="5"/>
              </a:xfrm>
              <a:custGeom>
                <a:avLst/>
                <a:gdLst>
                  <a:gd name="T0" fmla="*/ 0 w 5"/>
                  <a:gd name="T1" fmla="*/ 5 h 5"/>
                  <a:gd name="T2" fmla="*/ 0 w 5"/>
                  <a:gd name="T3" fmla="*/ 5 h 5"/>
                  <a:gd name="T4" fmla="*/ 5 w 5"/>
                  <a:gd name="T5" fmla="*/ 0 h 5"/>
                  <a:gd name="T6" fmla="*/ 0 w 5"/>
                  <a:gd name="T7" fmla="*/ 5 h 5"/>
                </a:gdLst>
                <a:ahLst/>
                <a:cxnLst>
                  <a:cxn ang="0">
                    <a:pos x="T0" y="T1"/>
                  </a:cxn>
                  <a:cxn ang="0">
                    <a:pos x="T2" y="T3"/>
                  </a:cxn>
                  <a:cxn ang="0">
                    <a:pos x="T4" y="T5"/>
                  </a:cxn>
                  <a:cxn ang="0">
                    <a:pos x="T6" y="T7"/>
                  </a:cxn>
                </a:cxnLst>
                <a:rect l="0" t="0" r="r" b="b"/>
                <a:pathLst>
                  <a:path w="5" h="5">
                    <a:moveTo>
                      <a:pt x="0" y="5"/>
                    </a:moveTo>
                    <a:lnTo>
                      <a:pt x="0" y="5"/>
                    </a:lnTo>
                    <a:lnTo>
                      <a:pt x="5"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65" name="Freeform 609">
                <a:extLst>
                  <a:ext uri="{FF2B5EF4-FFF2-40B4-BE49-F238E27FC236}">
                    <a16:creationId xmlns:a16="http://schemas.microsoft.com/office/drawing/2014/main" id="{B21A6069-82D3-8255-5F8D-10C06476C46C}"/>
                  </a:ext>
                </a:extLst>
              </p:cNvPr>
              <p:cNvSpPr>
                <a:spLocks/>
              </p:cNvSpPr>
              <p:nvPr/>
            </p:nvSpPr>
            <p:spPr bwMode="auto">
              <a:xfrm>
                <a:off x="3739" y="2911"/>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66" name="Freeform 610">
                <a:extLst>
                  <a:ext uri="{FF2B5EF4-FFF2-40B4-BE49-F238E27FC236}">
                    <a16:creationId xmlns:a16="http://schemas.microsoft.com/office/drawing/2014/main" id="{1EB0FDB9-0797-E3B6-51AA-BA703D3E3CA7}"/>
                  </a:ext>
                </a:extLst>
              </p:cNvPr>
              <p:cNvSpPr>
                <a:spLocks/>
              </p:cNvSpPr>
              <p:nvPr/>
            </p:nvSpPr>
            <p:spPr bwMode="auto">
              <a:xfrm>
                <a:off x="3739" y="2901"/>
                <a:ext cx="14" cy="15"/>
              </a:xfrm>
              <a:custGeom>
                <a:avLst/>
                <a:gdLst>
                  <a:gd name="T0" fmla="*/ 14 w 14"/>
                  <a:gd name="T1" fmla="*/ 15 h 15"/>
                  <a:gd name="T2" fmla="*/ 5 w 14"/>
                  <a:gd name="T3" fmla="*/ 0 h 15"/>
                  <a:gd name="T4" fmla="*/ 0 w 14"/>
                  <a:gd name="T5" fmla="*/ 10 h 15"/>
                  <a:gd name="T6" fmla="*/ 14 w 14"/>
                  <a:gd name="T7" fmla="*/ 15 h 15"/>
                </a:gdLst>
                <a:ahLst/>
                <a:cxnLst>
                  <a:cxn ang="0">
                    <a:pos x="T0" y="T1"/>
                  </a:cxn>
                  <a:cxn ang="0">
                    <a:pos x="T2" y="T3"/>
                  </a:cxn>
                  <a:cxn ang="0">
                    <a:pos x="T4" y="T5"/>
                  </a:cxn>
                  <a:cxn ang="0">
                    <a:pos x="T6" y="T7"/>
                  </a:cxn>
                </a:cxnLst>
                <a:rect l="0" t="0" r="r" b="b"/>
                <a:pathLst>
                  <a:path w="14" h="15">
                    <a:moveTo>
                      <a:pt x="14" y="15"/>
                    </a:moveTo>
                    <a:lnTo>
                      <a:pt x="5" y="0"/>
                    </a:lnTo>
                    <a:lnTo>
                      <a:pt x="0" y="10"/>
                    </a:lnTo>
                    <a:lnTo>
                      <a:pt x="14" y="1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67" name="Freeform 611">
                <a:extLst>
                  <a:ext uri="{FF2B5EF4-FFF2-40B4-BE49-F238E27FC236}">
                    <a16:creationId xmlns:a16="http://schemas.microsoft.com/office/drawing/2014/main" id="{DE0B7E81-88BD-2C2B-B226-3E6AAB605E2C}"/>
                  </a:ext>
                </a:extLst>
              </p:cNvPr>
              <p:cNvSpPr>
                <a:spLocks/>
              </p:cNvSpPr>
              <p:nvPr/>
            </p:nvSpPr>
            <p:spPr bwMode="auto">
              <a:xfrm>
                <a:off x="3744" y="2901"/>
                <a:ext cx="9" cy="15"/>
              </a:xfrm>
              <a:custGeom>
                <a:avLst/>
                <a:gdLst>
                  <a:gd name="T0" fmla="*/ 9 w 9"/>
                  <a:gd name="T1" fmla="*/ 15 h 15"/>
                  <a:gd name="T2" fmla="*/ 9 w 9"/>
                  <a:gd name="T3" fmla="*/ 5 h 15"/>
                  <a:gd name="T4" fmla="*/ 0 w 9"/>
                  <a:gd name="T5" fmla="*/ 0 h 15"/>
                  <a:gd name="T6" fmla="*/ 9 w 9"/>
                  <a:gd name="T7" fmla="*/ 15 h 15"/>
                </a:gdLst>
                <a:ahLst/>
                <a:cxnLst>
                  <a:cxn ang="0">
                    <a:pos x="T0" y="T1"/>
                  </a:cxn>
                  <a:cxn ang="0">
                    <a:pos x="T2" y="T3"/>
                  </a:cxn>
                  <a:cxn ang="0">
                    <a:pos x="T4" y="T5"/>
                  </a:cxn>
                  <a:cxn ang="0">
                    <a:pos x="T6" y="T7"/>
                  </a:cxn>
                </a:cxnLst>
                <a:rect l="0" t="0" r="r" b="b"/>
                <a:pathLst>
                  <a:path w="9" h="15">
                    <a:moveTo>
                      <a:pt x="9" y="15"/>
                    </a:moveTo>
                    <a:lnTo>
                      <a:pt x="9" y="5"/>
                    </a:lnTo>
                    <a:lnTo>
                      <a:pt x="0" y="0"/>
                    </a:lnTo>
                    <a:lnTo>
                      <a:pt x="9" y="1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68" name="Freeform 612">
                <a:extLst>
                  <a:ext uri="{FF2B5EF4-FFF2-40B4-BE49-F238E27FC236}">
                    <a16:creationId xmlns:a16="http://schemas.microsoft.com/office/drawing/2014/main" id="{E747B09D-9401-D94D-0C77-54EF25A4F80D}"/>
                  </a:ext>
                </a:extLst>
              </p:cNvPr>
              <p:cNvSpPr>
                <a:spLocks/>
              </p:cNvSpPr>
              <p:nvPr/>
            </p:nvSpPr>
            <p:spPr bwMode="auto">
              <a:xfrm>
                <a:off x="2321" y="2906"/>
                <a:ext cx="15" cy="10"/>
              </a:xfrm>
              <a:custGeom>
                <a:avLst/>
                <a:gdLst>
                  <a:gd name="T0" fmla="*/ 15 w 15"/>
                  <a:gd name="T1" fmla="*/ 10 h 10"/>
                  <a:gd name="T2" fmla="*/ 0 w 15"/>
                  <a:gd name="T3" fmla="*/ 0 h 10"/>
                  <a:gd name="T4" fmla="*/ 0 w 15"/>
                  <a:gd name="T5" fmla="*/ 10 h 10"/>
                  <a:gd name="T6" fmla="*/ 15 w 15"/>
                  <a:gd name="T7" fmla="*/ 10 h 10"/>
                </a:gdLst>
                <a:ahLst/>
                <a:cxnLst>
                  <a:cxn ang="0">
                    <a:pos x="T0" y="T1"/>
                  </a:cxn>
                  <a:cxn ang="0">
                    <a:pos x="T2" y="T3"/>
                  </a:cxn>
                  <a:cxn ang="0">
                    <a:pos x="T4" y="T5"/>
                  </a:cxn>
                  <a:cxn ang="0">
                    <a:pos x="T6" y="T7"/>
                  </a:cxn>
                </a:cxnLst>
                <a:rect l="0" t="0" r="r" b="b"/>
                <a:pathLst>
                  <a:path w="15" h="10">
                    <a:moveTo>
                      <a:pt x="15" y="10"/>
                    </a:moveTo>
                    <a:lnTo>
                      <a:pt x="0" y="0"/>
                    </a:lnTo>
                    <a:lnTo>
                      <a:pt x="0" y="10"/>
                    </a:lnTo>
                    <a:lnTo>
                      <a:pt x="15"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69" name="Freeform 613">
                <a:extLst>
                  <a:ext uri="{FF2B5EF4-FFF2-40B4-BE49-F238E27FC236}">
                    <a16:creationId xmlns:a16="http://schemas.microsoft.com/office/drawing/2014/main" id="{BE33CE1C-60D1-29BE-0483-22E30303AC45}"/>
                  </a:ext>
                </a:extLst>
              </p:cNvPr>
              <p:cNvSpPr>
                <a:spLocks/>
              </p:cNvSpPr>
              <p:nvPr/>
            </p:nvSpPr>
            <p:spPr bwMode="auto">
              <a:xfrm>
                <a:off x="2321" y="2906"/>
                <a:ext cx="15" cy="10"/>
              </a:xfrm>
              <a:custGeom>
                <a:avLst/>
                <a:gdLst>
                  <a:gd name="T0" fmla="*/ 15 w 15"/>
                  <a:gd name="T1" fmla="*/ 10 h 10"/>
                  <a:gd name="T2" fmla="*/ 15 w 15"/>
                  <a:gd name="T3" fmla="*/ 0 h 10"/>
                  <a:gd name="T4" fmla="*/ 0 w 15"/>
                  <a:gd name="T5" fmla="*/ 0 h 10"/>
                  <a:gd name="T6" fmla="*/ 15 w 15"/>
                  <a:gd name="T7" fmla="*/ 10 h 10"/>
                </a:gdLst>
                <a:ahLst/>
                <a:cxnLst>
                  <a:cxn ang="0">
                    <a:pos x="T0" y="T1"/>
                  </a:cxn>
                  <a:cxn ang="0">
                    <a:pos x="T2" y="T3"/>
                  </a:cxn>
                  <a:cxn ang="0">
                    <a:pos x="T4" y="T5"/>
                  </a:cxn>
                  <a:cxn ang="0">
                    <a:pos x="T6" y="T7"/>
                  </a:cxn>
                </a:cxnLst>
                <a:rect l="0" t="0" r="r" b="b"/>
                <a:pathLst>
                  <a:path w="15" h="10">
                    <a:moveTo>
                      <a:pt x="15" y="10"/>
                    </a:moveTo>
                    <a:lnTo>
                      <a:pt x="15" y="0"/>
                    </a:lnTo>
                    <a:lnTo>
                      <a:pt x="0" y="0"/>
                    </a:lnTo>
                    <a:lnTo>
                      <a:pt x="15"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70" name="Freeform 614">
                <a:extLst>
                  <a:ext uri="{FF2B5EF4-FFF2-40B4-BE49-F238E27FC236}">
                    <a16:creationId xmlns:a16="http://schemas.microsoft.com/office/drawing/2014/main" id="{7FC6ACC8-3E0D-A635-1A92-C202299E7369}"/>
                  </a:ext>
                </a:extLst>
              </p:cNvPr>
              <p:cNvSpPr>
                <a:spLocks/>
              </p:cNvSpPr>
              <p:nvPr/>
            </p:nvSpPr>
            <p:spPr bwMode="auto">
              <a:xfrm>
                <a:off x="2336" y="2911"/>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71" name="Freeform 615">
                <a:extLst>
                  <a:ext uri="{FF2B5EF4-FFF2-40B4-BE49-F238E27FC236}">
                    <a16:creationId xmlns:a16="http://schemas.microsoft.com/office/drawing/2014/main" id="{6E941F16-C622-4394-6EC2-2ED6EB9F13B1}"/>
                  </a:ext>
                </a:extLst>
              </p:cNvPr>
              <p:cNvSpPr>
                <a:spLocks/>
              </p:cNvSpPr>
              <p:nvPr/>
            </p:nvSpPr>
            <p:spPr bwMode="auto">
              <a:xfrm>
                <a:off x="2336" y="2916"/>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72" name="Freeform 616">
                <a:extLst>
                  <a:ext uri="{FF2B5EF4-FFF2-40B4-BE49-F238E27FC236}">
                    <a16:creationId xmlns:a16="http://schemas.microsoft.com/office/drawing/2014/main" id="{35971CF8-5DB0-11C6-43E4-E720A949EBFF}"/>
                  </a:ext>
                </a:extLst>
              </p:cNvPr>
              <p:cNvSpPr>
                <a:spLocks/>
              </p:cNvSpPr>
              <p:nvPr/>
            </p:nvSpPr>
            <p:spPr bwMode="auto">
              <a:xfrm>
                <a:off x="2350" y="2906"/>
                <a:ext cx="5" cy="5"/>
              </a:xfrm>
              <a:custGeom>
                <a:avLst/>
                <a:gdLst>
                  <a:gd name="T0" fmla="*/ 0 w 5"/>
                  <a:gd name="T1" fmla="*/ 5 h 5"/>
                  <a:gd name="T2" fmla="*/ 0 w 5"/>
                  <a:gd name="T3" fmla="*/ 5 h 5"/>
                  <a:gd name="T4" fmla="*/ 5 w 5"/>
                  <a:gd name="T5" fmla="*/ 0 h 5"/>
                  <a:gd name="T6" fmla="*/ 0 w 5"/>
                  <a:gd name="T7" fmla="*/ 5 h 5"/>
                </a:gdLst>
                <a:ahLst/>
                <a:cxnLst>
                  <a:cxn ang="0">
                    <a:pos x="T0" y="T1"/>
                  </a:cxn>
                  <a:cxn ang="0">
                    <a:pos x="T2" y="T3"/>
                  </a:cxn>
                  <a:cxn ang="0">
                    <a:pos x="T4" y="T5"/>
                  </a:cxn>
                  <a:cxn ang="0">
                    <a:pos x="T6" y="T7"/>
                  </a:cxn>
                </a:cxnLst>
                <a:rect l="0" t="0" r="r" b="b"/>
                <a:pathLst>
                  <a:path w="5" h="5">
                    <a:moveTo>
                      <a:pt x="0" y="5"/>
                    </a:moveTo>
                    <a:lnTo>
                      <a:pt x="0" y="5"/>
                    </a:lnTo>
                    <a:lnTo>
                      <a:pt x="5" y="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73" name="Freeform 617">
                <a:extLst>
                  <a:ext uri="{FF2B5EF4-FFF2-40B4-BE49-F238E27FC236}">
                    <a16:creationId xmlns:a16="http://schemas.microsoft.com/office/drawing/2014/main" id="{5CDF9522-CE0B-30BF-6B75-A1ED9AED228F}"/>
                  </a:ext>
                </a:extLst>
              </p:cNvPr>
              <p:cNvSpPr>
                <a:spLocks/>
              </p:cNvSpPr>
              <p:nvPr/>
            </p:nvSpPr>
            <p:spPr bwMode="auto">
              <a:xfrm>
                <a:off x="2350" y="2911"/>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74" name="Freeform 618">
                <a:extLst>
                  <a:ext uri="{FF2B5EF4-FFF2-40B4-BE49-F238E27FC236}">
                    <a16:creationId xmlns:a16="http://schemas.microsoft.com/office/drawing/2014/main" id="{5DFFB203-4EEE-D1D4-95A8-730C1D61EEFD}"/>
                  </a:ext>
                </a:extLst>
              </p:cNvPr>
              <p:cNvSpPr>
                <a:spLocks/>
              </p:cNvSpPr>
              <p:nvPr/>
            </p:nvSpPr>
            <p:spPr bwMode="auto">
              <a:xfrm>
                <a:off x="2355" y="2901"/>
                <a:ext cx="14" cy="10"/>
              </a:xfrm>
              <a:custGeom>
                <a:avLst/>
                <a:gdLst>
                  <a:gd name="T0" fmla="*/ 14 w 14"/>
                  <a:gd name="T1" fmla="*/ 10 h 10"/>
                  <a:gd name="T2" fmla="*/ 0 w 14"/>
                  <a:gd name="T3" fmla="*/ 0 h 10"/>
                  <a:gd name="T4" fmla="*/ 5 w 14"/>
                  <a:gd name="T5" fmla="*/ 10 h 10"/>
                  <a:gd name="T6" fmla="*/ 14 w 14"/>
                  <a:gd name="T7" fmla="*/ 10 h 10"/>
                </a:gdLst>
                <a:ahLst/>
                <a:cxnLst>
                  <a:cxn ang="0">
                    <a:pos x="T0" y="T1"/>
                  </a:cxn>
                  <a:cxn ang="0">
                    <a:pos x="T2" y="T3"/>
                  </a:cxn>
                  <a:cxn ang="0">
                    <a:pos x="T4" y="T5"/>
                  </a:cxn>
                  <a:cxn ang="0">
                    <a:pos x="T6" y="T7"/>
                  </a:cxn>
                </a:cxnLst>
                <a:rect l="0" t="0" r="r" b="b"/>
                <a:pathLst>
                  <a:path w="14" h="10">
                    <a:moveTo>
                      <a:pt x="14" y="10"/>
                    </a:moveTo>
                    <a:lnTo>
                      <a:pt x="0" y="0"/>
                    </a:lnTo>
                    <a:lnTo>
                      <a:pt x="5" y="10"/>
                    </a:lnTo>
                    <a:lnTo>
                      <a:pt x="1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75" name="Freeform 619">
                <a:extLst>
                  <a:ext uri="{FF2B5EF4-FFF2-40B4-BE49-F238E27FC236}">
                    <a16:creationId xmlns:a16="http://schemas.microsoft.com/office/drawing/2014/main" id="{A5354B7B-3369-7E26-71C3-35A3624E8A3C}"/>
                  </a:ext>
                </a:extLst>
              </p:cNvPr>
              <p:cNvSpPr>
                <a:spLocks/>
              </p:cNvSpPr>
              <p:nvPr/>
            </p:nvSpPr>
            <p:spPr bwMode="auto">
              <a:xfrm>
                <a:off x="2355" y="2901"/>
                <a:ext cx="14" cy="10"/>
              </a:xfrm>
              <a:custGeom>
                <a:avLst/>
                <a:gdLst>
                  <a:gd name="T0" fmla="*/ 14 w 14"/>
                  <a:gd name="T1" fmla="*/ 10 h 10"/>
                  <a:gd name="T2" fmla="*/ 10 w 14"/>
                  <a:gd name="T3" fmla="*/ 0 h 10"/>
                  <a:gd name="T4" fmla="*/ 0 w 14"/>
                  <a:gd name="T5" fmla="*/ 0 h 10"/>
                  <a:gd name="T6" fmla="*/ 14 w 14"/>
                  <a:gd name="T7" fmla="*/ 10 h 10"/>
                </a:gdLst>
                <a:ahLst/>
                <a:cxnLst>
                  <a:cxn ang="0">
                    <a:pos x="T0" y="T1"/>
                  </a:cxn>
                  <a:cxn ang="0">
                    <a:pos x="T2" y="T3"/>
                  </a:cxn>
                  <a:cxn ang="0">
                    <a:pos x="T4" y="T5"/>
                  </a:cxn>
                  <a:cxn ang="0">
                    <a:pos x="T6" y="T7"/>
                  </a:cxn>
                </a:cxnLst>
                <a:rect l="0" t="0" r="r" b="b"/>
                <a:pathLst>
                  <a:path w="14" h="10">
                    <a:moveTo>
                      <a:pt x="14" y="10"/>
                    </a:moveTo>
                    <a:lnTo>
                      <a:pt x="10" y="0"/>
                    </a:lnTo>
                    <a:lnTo>
                      <a:pt x="0" y="0"/>
                    </a:lnTo>
                    <a:lnTo>
                      <a:pt x="1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76" name="Freeform 620">
                <a:extLst>
                  <a:ext uri="{FF2B5EF4-FFF2-40B4-BE49-F238E27FC236}">
                    <a16:creationId xmlns:a16="http://schemas.microsoft.com/office/drawing/2014/main" id="{1ABD0B96-350E-56AA-44D4-D5DE0127A266}"/>
                  </a:ext>
                </a:extLst>
              </p:cNvPr>
              <p:cNvSpPr>
                <a:spLocks/>
              </p:cNvSpPr>
              <p:nvPr/>
            </p:nvSpPr>
            <p:spPr bwMode="auto">
              <a:xfrm>
                <a:off x="2369" y="2901"/>
                <a:ext cx="1" cy="10"/>
              </a:xfrm>
              <a:custGeom>
                <a:avLst/>
                <a:gdLst>
                  <a:gd name="T0" fmla="*/ 10 h 10"/>
                  <a:gd name="T1" fmla="*/ 10 h 10"/>
                  <a:gd name="T2" fmla="*/ 0 h 10"/>
                  <a:gd name="T3" fmla="*/ 10 h 10"/>
                </a:gdLst>
                <a:ahLst/>
                <a:cxnLst>
                  <a:cxn ang="0">
                    <a:pos x="0" y="T0"/>
                  </a:cxn>
                  <a:cxn ang="0">
                    <a:pos x="0" y="T1"/>
                  </a:cxn>
                  <a:cxn ang="0">
                    <a:pos x="0" y="T2"/>
                  </a:cxn>
                  <a:cxn ang="0">
                    <a:pos x="0" y="T3"/>
                  </a:cxn>
                </a:cxnLst>
                <a:rect l="0" t="0" r="r" b="b"/>
                <a:pathLst>
                  <a:path h="10">
                    <a:moveTo>
                      <a:pt x="0" y="10"/>
                    </a:moveTo>
                    <a:lnTo>
                      <a:pt x="0" y="10"/>
                    </a:lnTo>
                    <a:lnTo>
                      <a:pt x="0" y="0"/>
                    </a:lnTo>
                    <a:lnTo>
                      <a:pt x="0"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77" name="Freeform 621">
                <a:extLst>
                  <a:ext uri="{FF2B5EF4-FFF2-40B4-BE49-F238E27FC236}">
                    <a16:creationId xmlns:a16="http://schemas.microsoft.com/office/drawing/2014/main" id="{B03BA4E6-2B24-C590-4C96-401039D04F31}"/>
                  </a:ext>
                </a:extLst>
              </p:cNvPr>
              <p:cNvSpPr>
                <a:spLocks/>
              </p:cNvSpPr>
              <p:nvPr/>
            </p:nvSpPr>
            <p:spPr bwMode="auto">
              <a:xfrm>
                <a:off x="2369" y="2911"/>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78" name="Freeform 622">
                <a:extLst>
                  <a:ext uri="{FF2B5EF4-FFF2-40B4-BE49-F238E27FC236}">
                    <a16:creationId xmlns:a16="http://schemas.microsoft.com/office/drawing/2014/main" id="{1F5BA549-4A6B-20CF-53D4-A0263A49A465}"/>
                  </a:ext>
                </a:extLst>
              </p:cNvPr>
              <p:cNvSpPr>
                <a:spLocks/>
              </p:cNvSpPr>
              <p:nvPr/>
            </p:nvSpPr>
            <p:spPr bwMode="auto">
              <a:xfrm>
                <a:off x="2365" y="2901"/>
                <a:ext cx="9" cy="10"/>
              </a:xfrm>
              <a:custGeom>
                <a:avLst/>
                <a:gdLst>
                  <a:gd name="T0" fmla="*/ 9 w 9"/>
                  <a:gd name="T1" fmla="*/ 5 h 10"/>
                  <a:gd name="T2" fmla="*/ 0 w 9"/>
                  <a:gd name="T3" fmla="*/ 0 h 10"/>
                  <a:gd name="T4" fmla="*/ 4 w 9"/>
                  <a:gd name="T5" fmla="*/ 10 h 10"/>
                  <a:gd name="T6" fmla="*/ 9 w 9"/>
                  <a:gd name="T7" fmla="*/ 5 h 10"/>
                </a:gdLst>
                <a:ahLst/>
                <a:cxnLst>
                  <a:cxn ang="0">
                    <a:pos x="T0" y="T1"/>
                  </a:cxn>
                  <a:cxn ang="0">
                    <a:pos x="T2" y="T3"/>
                  </a:cxn>
                  <a:cxn ang="0">
                    <a:pos x="T4" y="T5"/>
                  </a:cxn>
                  <a:cxn ang="0">
                    <a:pos x="T6" y="T7"/>
                  </a:cxn>
                </a:cxnLst>
                <a:rect l="0" t="0" r="r" b="b"/>
                <a:pathLst>
                  <a:path w="9" h="10">
                    <a:moveTo>
                      <a:pt x="9" y="5"/>
                    </a:moveTo>
                    <a:lnTo>
                      <a:pt x="0" y="0"/>
                    </a:lnTo>
                    <a:lnTo>
                      <a:pt x="4" y="10"/>
                    </a:lnTo>
                    <a:lnTo>
                      <a:pt x="9"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79" name="Freeform 623">
                <a:extLst>
                  <a:ext uri="{FF2B5EF4-FFF2-40B4-BE49-F238E27FC236}">
                    <a16:creationId xmlns:a16="http://schemas.microsoft.com/office/drawing/2014/main" id="{4F3BDA66-D85F-F5C5-2CC2-215CD3A12168}"/>
                  </a:ext>
                </a:extLst>
              </p:cNvPr>
              <p:cNvSpPr>
                <a:spLocks/>
              </p:cNvSpPr>
              <p:nvPr/>
            </p:nvSpPr>
            <p:spPr bwMode="auto">
              <a:xfrm>
                <a:off x="2365" y="2897"/>
                <a:ext cx="9" cy="9"/>
              </a:xfrm>
              <a:custGeom>
                <a:avLst/>
                <a:gdLst>
                  <a:gd name="T0" fmla="*/ 9 w 9"/>
                  <a:gd name="T1" fmla="*/ 9 h 9"/>
                  <a:gd name="T2" fmla="*/ 4 w 9"/>
                  <a:gd name="T3" fmla="*/ 0 h 9"/>
                  <a:gd name="T4" fmla="*/ 0 w 9"/>
                  <a:gd name="T5" fmla="*/ 4 h 9"/>
                  <a:gd name="T6" fmla="*/ 9 w 9"/>
                  <a:gd name="T7" fmla="*/ 9 h 9"/>
                </a:gdLst>
                <a:ahLst/>
                <a:cxnLst>
                  <a:cxn ang="0">
                    <a:pos x="T0" y="T1"/>
                  </a:cxn>
                  <a:cxn ang="0">
                    <a:pos x="T2" y="T3"/>
                  </a:cxn>
                  <a:cxn ang="0">
                    <a:pos x="T4" y="T5"/>
                  </a:cxn>
                  <a:cxn ang="0">
                    <a:pos x="T6" y="T7"/>
                  </a:cxn>
                </a:cxnLst>
                <a:rect l="0" t="0" r="r" b="b"/>
                <a:pathLst>
                  <a:path w="9" h="9">
                    <a:moveTo>
                      <a:pt x="9" y="9"/>
                    </a:moveTo>
                    <a:lnTo>
                      <a:pt x="4" y="0"/>
                    </a:lnTo>
                    <a:lnTo>
                      <a:pt x="0" y="4"/>
                    </a:lnTo>
                    <a:lnTo>
                      <a:pt x="9"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80" name="Freeform 624">
                <a:extLst>
                  <a:ext uri="{FF2B5EF4-FFF2-40B4-BE49-F238E27FC236}">
                    <a16:creationId xmlns:a16="http://schemas.microsoft.com/office/drawing/2014/main" id="{5835BEDC-A512-E9F3-A4C3-8AD731575443}"/>
                  </a:ext>
                </a:extLst>
              </p:cNvPr>
              <p:cNvSpPr>
                <a:spLocks/>
              </p:cNvSpPr>
              <p:nvPr/>
            </p:nvSpPr>
            <p:spPr bwMode="auto">
              <a:xfrm>
                <a:off x="2384" y="2901"/>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81" name="Freeform 625">
                <a:extLst>
                  <a:ext uri="{FF2B5EF4-FFF2-40B4-BE49-F238E27FC236}">
                    <a16:creationId xmlns:a16="http://schemas.microsoft.com/office/drawing/2014/main" id="{1E325BA2-599C-C324-B134-D720BF2813D4}"/>
                  </a:ext>
                </a:extLst>
              </p:cNvPr>
              <p:cNvSpPr>
                <a:spLocks/>
              </p:cNvSpPr>
              <p:nvPr/>
            </p:nvSpPr>
            <p:spPr bwMode="auto">
              <a:xfrm>
                <a:off x="2384" y="2906"/>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82" name="Freeform 626">
                <a:extLst>
                  <a:ext uri="{FF2B5EF4-FFF2-40B4-BE49-F238E27FC236}">
                    <a16:creationId xmlns:a16="http://schemas.microsoft.com/office/drawing/2014/main" id="{BC3F92D2-9C55-5261-A74D-168856763C1E}"/>
                  </a:ext>
                </a:extLst>
              </p:cNvPr>
              <p:cNvSpPr>
                <a:spLocks/>
              </p:cNvSpPr>
              <p:nvPr/>
            </p:nvSpPr>
            <p:spPr bwMode="auto">
              <a:xfrm>
                <a:off x="2394" y="2892"/>
                <a:ext cx="4" cy="9"/>
              </a:xfrm>
              <a:custGeom>
                <a:avLst/>
                <a:gdLst>
                  <a:gd name="T0" fmla="*/ 4 w 4"/>
                  <a:gd name="T1" fmla="*/ 9 h 9"/>
                  <a:gd name="T2" fmla="*/ 0 w 4"/>
                  <a:gd name="T3" fmla="*/ 0 h 9"/>
                  <a:gd name="T4" fmla="*/ 4 w 4"/>
                  <a:gd name="T5" fmla="*/ 9 h 9"/>
                </a:gdLst>
                <a:ahLst/>
                <a:cxnLst>
                  <a:cxn ang="0">
                    <a:pos x="T0" y="T1"/>
                  </a:cxn>
                  <a:cxn ang="0">
                    <a:pos x="T2" y="T3"/>
                  </a:cxn>
                  <a:cxn ang="0">
                    <a:pos x="T4" y="T5"/>
                  </a:cxn>
                </a:cxnLst>
                <a:rect l="0" t="0" r="r" b="b"/>
                <a:pathLst>
                  <a:path w="4" h="9">
                    <a:moveTo>
                      <a:pt x="4" y="9"/>
                    </a:moveTo>
                    <a:lnTo>
                      <a:pt x="0" y="0"/>
                    </a:lnTo>
                    <a:lnTo>
                      <a:pt x="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83" name="Freeform 627">
                <a:extLst>
                  <a:ext uri="{FF2B5EF4-FFF2-40B4-BE49-F238E27FC236}">
                    <a16:creationId xmlns:a16="http://schemas.microsoft.com/office/drawing/2014/main" id="{03B260E9-A137-C898-4F28-340ADC0EC567}"/>
                  </a:ext>
                </a:extLst>
              </p:cNvPr>
              <p:cNvSpPr>
                <a:spLocks/>
              </p:cNvSpPr>
              <p:nvPr/>
            </p:nvSpPr>
            <p:spPr bwMode="auto">
              <a:xfrm>
                <a:off x="2394" y="2892"/>
                <a:ext cx="4" cy="9"/>
              </a:xfrm>
              <a:custGeom>
                <a:avLst/>
                <a:gdLst>
                  <a:gd name="T0" fmla="*/ 4 w 4"/>
                  <a:gd name="T1" fmla="*/ 9 h 9"/>
                  <a:gd name="T2" fmla="*/ 4 w 4"/>
                  <a:gd name="T3" fmla="*/ 0 h 9"/>
                  <a:gd name="T4" fmla="*/ 0 w 4"/>
                  <a:gd name="T5" fmla="*/ 0 h 9"/>
                  <a:gd name="T6" fmla="*/ 4 w 4"/>
                  <a:gd name="T7" fmla="*/ 9 h 9"/>
                </a:gdLst>
                <a:ahLst/>
                <a:cxnLst>
                  <a:cxn ang="0">
                    <a:pos x="T0" y="T1"/>
                  </a:cxn>
                  <a:cxn ang="0">
                    <a:pos x="T2" y="T3"/>
                  </a:cxn>
                  <a:cxn ang="0">
                    <a:pos x="T4" y="T5"/>
                  </a:cxn>
                  <a:cxn ang="0">
                    <a:pos x="T6" y="T7"/>
                  </a:cxn>
                </a:cxnLst>
                <a:rect l="0" t="0" r="r" b="b"/>
                <a:pathLst>
                  <a:path w="4" h="9">
                    <a:moveTo>
                      <a:pt x="4" y="9"/>
                    </a:moveTo>
                    <a:lnTo>
                      <a:pt x="4" y="0"/>
                    </a:lnTo>
                    <a:lnTo>
                      <a:pt x="0" y="0"/>
                    </a:lnTo>
                    <a:lnTo>
                      <a:pt x="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84" name="Freeform 628">
                <a:extLst>
                  <a:ext uri="{FF2B5EF4-FFF2-40B4-BE49-F238E27FC236}">
                    <a16:creationId xmlns:a16="http://schemas.microsoft.com/office/drawing/2014/main" id="{A3099E7A-CF77-FE74-EFD2-CF5BFF528119}"/>
                  </a:ext>
                </a:extLst>
              </p:cNvPr>
              <p:cNvSpPr>
                <a:spLocks/>
              </p:cNvSpPr>
              <p:nvPr/>
            </p:nvSpPr>
            <p:spPr bwMode="auto">
              <a:xfrm>
                <a:off x="2398" y="2897"/>
                <a:ext cx="1" cy="4"/>
              </a:xfrm>
              <a:custGeom>
                <a:avLst/>
                <a:gdLst>
                  <a:gd name="T0" fmla="*/ 4 h 4"/>
                  <a:gd name="T1" fmla="*/ 4 h 4"/>
                  <a:gd name="T2" fmla="*/ 0 h 4"/>
                  <a:gd name="T3" fmla="*/ 4 h 4"/>
                </a:gdLst>
                <a:ahLst/>
                <a:cxnLst>
                  <a:cxn ang="0">
                    <a:pos x="0" y="T0"/>
                  </a:cxn>
                  <a:cxn ang="0">
                    <a:pos x="0" y="T1"/>
                  </a:cxn>
                  <a:cxn ang="0">
                    <a:pos x="0" y="T2"/>
                  </a:cxn>
                  <a:cxn ang="0">
                    <a:pos x="0" y="T3"/>
                  </a:cxn>
                </a:cxnLst>
                <a:rect l="0" t="0" r="r" b="b"/>
                <a:pathLst>
                  <a:path h="4">
                    <a:moveTo>
                      <a:pt x="0" y="4"/>
                    </a:moveTo>
                    <a:lnTo>
                      <a:pt x="0" y="4"/>
                    </a:lnTo>
                    <a:lnTo>
                      <a:pt x="0" y="0"/>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85" name="Freeform 629">
                <a:extLst>
                  <a:ext uri="{FF2B5EF4-FFF2-40B4-BE49-F238E27FC236}">
                    <a16:creationId xmlns:a16="http://schemas.microsoft.com/office/drawing/2014/main" id="{38281B9A-5BB2-B36B-4CDB-0DF40A191D54}"/>
                  </a:ext>
                </a:extLst>
              </p:cNvPr>
              <p:cNvSpPr>
                <a:spLocks/>
              </p:cNvSpPr>
              <p:nvPr/>
            </p:nvSpPr>
            <p:spPr bwMode="auto">
              <a:xfrm>
                <a:off x="2398" y="2901"/>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86" name="Freeform 630">
                <a:extLst>
                  <a:ext uri="{FF2B5EF4-FFF2-40B4-BE49-F238E27FC236}">
                    <a16:creationId xmlns:a16="http://schemas.microsoft.com/office/drawing/2014/main" id="{DFD383F8-B078-1038-2942-D207F173515F}"/>
                  </a:ext>
                </a:extLst>
              </p:cNvPr>
              <p:cNvSpPr>
                <a:spLocks/>
              </p:cNvSpPr>
              <p:nvPr/>
            </p:nvSpPr>
            <p:spPr bwMode="auto">
              <a:xfrm>
                <a:off x="2398" y="2892"/>
                <a:ext cx="15" cy="9"/>
              </a:xfrm>
              <a:custGeom>
                <a:avLst/>
                <a:gdLst>
                  <a:gd name="T0" fmla="*/ 15 w 15"/>
                  <a:gd name="T1" fmla="*/ 5 h 9"/>
                  <a:gd name="T2" fmla="*/ 0 w 15"/>
                  <a:gd name="T3" fmla="*/ 0 h 9"/>
                  <a:gd name="T4" fmla="*/ 0 w 15"/>
                  <a:gd name="T5" fmla="*/ 9 h 9"/>
                  <a:gd name="T6" fmla="*/ 15 w 15"/>
                  <a:gd name="T7" fmla="*/ 5 h 9"/>
                </a:gdLst>
                <a:ahLst/>
                <a:cxnLst>
                  <a:cxn ang="0">
                    <a:pos x="T0" y="T1"/>
                  </a:cxn>
                  <a:cxn ang="0">
                    <a:pos x="T2" y="T3"/>
                  </a:cxn>
                  <a:cxn ang="0">
                    <a:pos x="T4" y="T5"/>
                  </a:cxn>
                  <a:cxn ang="0">
                    <a:pos x="T6" y="T7"/>
                  </a:cxn>
                </a:cxnLst>
                <a:rect l="0" t="0" r="r" b="b"/>
                <a:pathLst>
                  <a:path w="15" h="9">
                    <a:moveTo>
                      <a:pt x="15" y="5"/>
                    </a:moveTo>
                    <a:lnTo>
                      <a:pt x="0" y="0"/>
                    </a:lnTo>
                    <a:lnTo>
                      <a:pt x="0" y="9"/>
                    </a:lnTo>
                    <a:lnTo>
                      <a:pt x="1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87" name="Freeform 631">
                <a:extLst>
                  <a:ext uri="{FF2B5EF4-FFF2-40B4-BE49-F238E27FC236}">
                    <a16:creationId xmlns:a16="http://schemas.microsoft.com/office/drawing/2014/main" id="{F4B7A31D-26E1-F871-714A-7CC133D8A387}"/>
                  </a:ext>
                </a:extLst>
              </p:cNvPr>
              <p:cNvSpPr>
                <a:spLocks/>
              </p:cNvSpPr>
              <p:nvPr/>
            </p:nvSpPr>
            <p:spPr bwMode="auto">
              <a:xfrm>
                <a:off x="2398" y="2887"/>
                <a:ext cx="15" cy="10"/>
              </a:xfrm>
              <a:custGeom>
                <a:avLst/>
                <a:gdLst>
                  <a:gd name="T0" fmla="*/ 15 w 15"/>
                  <a:gd name="T1" fmla="*/ 10 h 10"/>
                  <a:gd name="T2" fmla="*/ 10 w 15"/>
                  <a:gd name="T3" fmla="*/ 0 h 10"/>
                  <a:gd name="T4" fmla="*/ 0 w 15"/>
                  <a:gd name="T5" fmla="*/ 5 h 10"/>
                  <a:gd name="T6" fmla="*/ 15 w 15"/>
                  <a:gd name="T7" fmla="*/ 10 h 10"/>
                </a:gdLst>
                <a:ahLst/>
                <a:cxnLst>
                  <a:cxn ang="0">
                    <a:pos x="T0" y="T1"/>
                  </a:cxn>
                  <a:cxn ang="0">
                    <a:pos x="T2" y="T3"/>
                  </a:cxn>
                  <a:cxn ang="0">
                    <a:pos x="T4" y="T5"/>
                  </a:cxn>
                  <a:cxn ang="0">
                    <a:pos x="T6" y="T7"/>
                  </a:cxn>
                </a:cxnLst>
                <a:rect l="0" t="0" r="r" b="b"/>
                <a:pathLst>
                  <a:path w="15" h="10">
                    <a:moveTo>
                      <a:pt x="15" y="10"/>
                    </a:moveTo>
                    <a:lnTo>
                      <a:pt x="10" y="0"/>
                    </a:lnTo>
                    <a:lnTo>
                      <a:pt x="0" y="5"/>
                    </a:lnTo>
                    <a:lnTo>
                      <a:pt x="15"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88" name="Freeform 632">
                <a:extLst>
                  <a:ext uri="{FF2B5EF4-FFF2-40B4-BE49-F238E27FC236}">
                    <a16:creationId xmlns:a16="http://schemas.microsoft.com/office/drawing/2014/main" id="{636E0365-8DE8-47F0-9D29-EE2659B83D1C}"/>
                  </a:ext>
                </a:extLst>
              </p:cNvPr>
              <p:cNvSpPr>
                <a:spLocks/>
              </p:cNvSpPr>
              <p:nvPr/>
            </p:nvSpPr>
            <p:spPr bwMode="auto">
              <a:xfrm>
                <a:off x="2418" y="2892"/>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89" name="Freeform 633">
                <a:extLst>
                  <a:ext uri="{FF2B5EF4-FFF2-40B4-BE49-F238E27FC236}">
                    <a16:creationId xmlns:a16="http://schemas.microsoft.com/office/drawing/2014/main" id="{7C956733-16D6-DB29-7ACF-7E4D49F57039}"/>
                  </a:ext>
                </a:extLst>
              </p:cNvPr>
              <p:cNvSpPr>
                <a:spLocks/>
              </p:cNvSpPr>
              <p:nvPr/>
            </p:nvSpPr>
            <p:spPr bwMode="auto">
              <a:xfrm>
                <a:off x="2418" y="2897"/>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90" name="Freeform 634">
                <a:extLst>
                  <a:ext uri="{FF2B5EF4-FFF2-40B4-BE49-F238E27FC236}">
                    <a16:creationId xmlns:a16="http://schemas.microsoft.com/office/drawing/2014/main" id="{2ACA7A6F-CBBA-AD32-4540-13BDC7A23F88}"/>
                  </a:ext>
                </a:extLst>
              </p:cNvPr>
              <p:cNvSpPr>
                <a:spLocks/>
              </p:cNvSpPr>
              <p:nvPr/>
            </p:nvSpPr>
            <p:spPr bwMode="auto">
              <a:xfrm>
                <a:off x="2432" y="2887"/>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91" name="Freeform 635">
                <a:extLst>
                  <a:ext uri="{FF2B5EF4-FFF2-40B4-BE49-F238E27FC236}">
                    <a16:creationId xmlns:a16="http://schemas.microsoft.com/office/drawing/2014/main" id="{C8FF65D0-760C-4E97-E84E-4AAB499E5243}"/>
                  </a:ext>
                </a:extLst>
              </p:cNvPr>
              <p:cNvSpPr>
                <a:spLocks/>
              </p:cNvSpPr>
              <p:nvPr/>
            </p:nvSpPr>
            <p:spPr bwMode="auto">
              <a:xfrm>
                <a:off x="2432" y="2892"/>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92" name="Freeform 636">
                <a:extLst>
                  <a:ext uri="{FF2B5EF4-FFF2-40B4-BE49-F238E27FC236}">
                    <a16:creationId xmlns:a16="http://schemas.microsoft.com/office/drawing/2014/main" id="{107D8CB8-9FFA-720C-B2B2-7C407C7E82A0}"/>
                  </a:ext>
                </a:extLst>
              </p:cNvPr>
              <p:cNvSpPr>
                <a:spLocks/>
              </p:cNvSpPr>
              <p:nvPr/>
            </p:nvSpPr>
            <p:spPr bwMode="auto">
              <a:xfrm>
                <a:off x="2432" y="2882"/>
                <a:ext cx="15" cy="5"/>
              </a:xfrm>
              <a:custGeom>
                <a:avLst/>
                <a:gdLst>
                  <a:gd name="T0" fmla="*/ 15 w 15"/>
                  <a:gd name="T1" fmla="*/ 0 h 5"/>
                  <a:gd name="T2" fmla="*/ 0 w 15"/>
                  <a:gd name="T3" fmla="*/ 0 h 5"/>
                  <a:gd name="T4" fmla="*/ 0 w 15"/>
                  <a:gd name="T5" fmla="*/ 5 h 5"/>
                  <a:gd name="T6" fmla="*/ 15 w 15"/>
                  <a:gd name="T7" fmla="*/ 0 h 5"/>
                </a:gdLst>
                <a:ahLst/>
                <a:cxnLst>
                  <a:cxn ang="0">
                    <a:pos x="T0" y="T1"/>
                  </a:cxn>
                  <a:cxn ang="0">
                    <a:pos x="T2" y="T3"/>
                  </a:cxn>
                  <a:cxn ang="0">
                    <a:pos x="T4" y="T5"/>
                  </a:cxn>
                  <a:cxn ang="0">
                    <a:pos x="T6" y="T7"/>
                  </a:cxn>
                </a:cxnLst>
                <a:rect l="0" t="0" r="r" b="b"/>
                <a:pathLst>
                  <a:path w="15" h="5">
                    <a:moveTo>
                      <a:pt x="15" y="0"/>
                    </a:moveTo>
                    <a:lnTo>
                      <a:pt x="0" y="0"/>
                    </a:lnTo>
                    <a:lnTo>
                      <a:pt x="0" y="5"/>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93" name="Freeform 637">
                <a:extLst>
                  <a:ext uri="{FF2B5EF4-FFF2-40B4-BE49-F238E27FC236}">
                    <a16:creationId xmlns:a16="http://schemas.microsoft.com/office/drawing/2014/main" id="{4C756BD5-7B98-8FB1-0F66-32B57F9D13ED}"/>
                  </a:ext>
                </a:extLst>
              </p:cNvPr>
              <p:cNvSpPr>
                <a:spLocks/>
              </p:cNvSpPr>
              <p:nvPr/>
            </p:nvSpPr>
            <p:spPr bwMode="auto">
              <a:xfrm>
                <a:off x="2432" y="2872"/>
                <a:ext cx="15" cy="10"/>
              </a:xfrm>
              <a:custGeom>
                <a:avLst/>
                <a:gdLst>
                  <a:gd name="T0" fmla="*/ 15 w 15"/>
                  <a:gd name="T1" fmla="*/ 10 h 10"/>
                  <a:gd name="T2" fmla="*/ 10 w 15"/>
                  <a:gd name="T3" fmla="*/ 0 h 10"/>
                  <a:gd name="T4" fmla="*/ 0 w 15"/>
                  <a:gd name="T5" fmla="*/ 10 h 10"/>
                  <a:gd name="T6" fmla="*/ 15 w 15"/>
                  <a:gd name="T7" fmla="*/ 10 h 10"/>
                </a:gdLst>
                <a:ahLst/>
                <a:cxnLst>
                  <a:cxn ang="0">
                    <a:pos x="T0" y="T1"/>
                  </a:cxn>
                  <a:cxn ang="0">
                    <a:pos x="T2" y="T3"/>
                  </a:cxn>
                  <a:cxn ang="0">
                    <a:pos x="T4" y="T5"/>
                  </a:cxn>
                  <a:cxn ang="0">
                    <a:pos x="T6" y="T7"/>
                  </a:cxn>
                </a:cxnLst>
                <a:rect l="0" t="0" r="r" b="b"/>
                <a:pathLst>
                  <a:path w="15" h="10">
                    <a:moveTo>
                      <a:pt x="15" y="10"/>
                    </a:moveTo>
                    <a:lnTo>
                      <a:pt x="10" y="0"/>
                    </a:lnTo>
                    <a:lnTo>
                      <a:pt x="0" y="10"/>
                    </a:lnTo>
                    <a:lnTo>
                      <a:pt x="15"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94" name="Freeform 638">
                <a:extLst>
                  <a:ext uri="{FF2B5EF4-FFF2-40B4-BE49-F238E27FC236}">
                    <a16:creationId xmlns:a16="http://schemas.microsoft.com/office/drawing/2014/main" id="{2DC5B6C1-A3A8-8291-9B6E-862EA2780180}"/>
                  </a:ext>
                </a:extLst>
              </p:cNvPr>
              <p:cNvSpPr>
                <a:spLocks/>
              </p:cNvSpPr>
              <p:nvPr/>
            </p:nvSpPr>
            <p:spPr bwMode="auto">
              <a:xfrm>
                <a:off x="2447" y="2877"/>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95" name="Freeform 639">
                <a:extLst>
                  <a:ext uri="{FF2B5EF4-FFF2-40B4-BE49-F238E27FC236}">
                    <a16:creationId xmlns:a16="http://schemas.microsoft.com/office/drawing/2014/main" id="{A632BEC1-2506-20E6-6840-10269452F8CE}"/>
                  </a:ext>
                </a:extLst>
              </p:cNvPr>
              <p:cNvSpPr>
                <a:spLocks/>
              </p:cNvSpPr>
              <p:nvPr/>
            </p:nvSpPr>
            <p:spPr bwMode="auto">
              <a:xfrm>
                <a:off x="2447" y="2882"/>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96" name="Freeform 640">
                <a:extLst>
                  <a:ext uri="{FF2B5EF4-FFF2-40B4-BE49-F238E27FC236}">
                    <a16:creationId xmlns:a16="http://schemas.microsoft.com/office/drawing/2014/main" id="{B9A938FD-DCBD-DE33-8883-9850E307D0D2}"/>
                  </a:ext>
                </a:extLst>
              </p:cNvPr>
              <p:cNvSpPr>
                <a:spLocks/>
              </p:cNvSpPr>
              <p:nvPr/>
            </p:nvSpPr>
            <p:spPr bwMode="auto">
              <a:xfrm>
                <a:off x="2442" y="2877"/>
                <a:ext cx="5" cy="5"/>
              </a:xfrm>
              <a:custGeom>
                <a:avLst/>
                <a:gdLst>
                  <a:gd name="T0" fmla="*/ 5 w 5"/>
                  <a:gd name="T1" fmla="*/ 5 h 5"/>
                  <a:gd name="T2" fmla="*/ 0 w 5"/>
                  <a:gd name="T3" fmla="*/ 0 h 5"/>
                  <a:gd name="T4" fmla="*/ 5 w 5"/>
                  <a:gd name="T5" fmla="*/ 5 h 5"/>
                </a:gdLst>
                <a:ahLst/>
                <a:cxnLst>
                  <a:cxn ang="0">
                    <a:pos x="T0" y="T1"/>
                  </a:cxn>
                  <a:cxn ang="0">
                    <a:pos x="T2" y="T3"/>
                  </a:cxn>
                  <a:cxn ang="0">
                    <a:pos x="T4" y="T5"/>
                  </a:cxn>
                </a:cxnLst>
                <a:rect l="0" t="0" r="r" b="b"/>
                <a:pathLst>
                  <a:path w="5" h="5">
                    <a:moveTo>
                      <a:pt x="5" y="5"/>
                    </a:moveTo>
                    <a:lnTo>
                      <a:pt x="0" y="0"/>
                    </a:lnTo>
                    <a:lnTo>
                      <a:pt x="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97" name="Freeform 641">
                <a:extLst>
                  <a:ext uri="{FF2B5EF4-FFF2-40B4-BE49-F238E27FC236}">
                    <a16:creationId xmlns:a16="http://schemas.microsoft.com/office/drawing/2014/main" id="{8C4E0249-19A6-469E-359B-A139C4E92C43}"/>
                  </a:ext>
                </a:extLst>
              </p:cNvPr>
              <p:cNvSpPr>
                <a:spLocks/>
              </p:cNvSpPr>
              <p:nvPr/>
            </p:nvSpPr>
            <p:spPr bwMode="auto">
              <a:xfrm>
                <a:off x="2442" y="2872"/>
                <a:ext cx="5" cy="10"/>
              </a:xfrm>
              <a:custGeom>
                <a:avLst/>
                <a:gdLst>
                  <a:gd name="T0" fmla="*/ 5 w 5"/>
                  <a:gd name="T1" fmla="*/ 10 h 10"/>
                  <a:gd name="T2" fmla="*/ 0 w 5"/>
                  <a:gd name="T3" fmla="*/ 0 h 10"/>
                  <a:gd name="T4" fmla="*/ 0 w 5"/>
                  <a:gd name="T5" fmla="*/ 5 h 10"/>
                  <a:gd name="T6" fmla="*/ 5 w 5"/>
                  <a:gd name="T7" fmla="*/ 10 h 10"/>
                </a:gdLst>
                <a:ahLst/>
                <a:cxnLst>
                  <a:cxn ang="0">
                    <a:pos x="T0" y="T1"/>
                  </a:cxn>
                  <a:cxn ang="0">
                    <a:pos x="T2" y="T3"/>
                  </a:cxn>
                  <a:cxn ang="0">
                    <a:pos x="T4" y="T5"/>
                  </a:cxn>
                  <a:cxn ang="0">
                    <a:pos x="T6" y="T7"/>
                  </a:cxn>
                </a:cxnLst>
                <a:rect l="0" t="0" r="r" b="b"/>
                <a:pathLst>
                  <a:path w="5" h="10">
                    <a:moveTo>
                      <a:pt x="5" y="10"/>
                    </a:moveTo>
                    <a:lnTo>
                      <a:pt x="0" y="0"/>
                    </a:lnTo>
                    <a:lnTo>
                      <a:pt x="0" y="5"/>
                    </a:lnTo>
                    <a:lnTo>
                      <a:pt x="5"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98" name="Freeform 642">
                <a:extLst>
                  <a:ext uri="{FF2B5EF4-FFF2-40B4-BE49-F238E27FC236}">
                    <a16:creationId xmlns:a16="http://schemas.microsoft.com/office/drawing/2014/main" id="{852CF767-14CF-A370-EB84-5916FF96205A}"/>
                  </a:ext>
                </a:extLst>
              </p:cNvPr>
              <p:cNvSpPr>
                <a:spLocks/>
              </p:cNvSpPr>
              <p:nvPr/>
            </p:nvSpPr>
            <p:spPr bwMode="auto">
              <a:xfrm>
                <a:off x="2461" y="2872"/>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899" name="Freeform 643">
                <a:extLst>
                  <a:ext uri="{FF2B5EF4-FFF2-40B4-BE49-F238E27FC236}">
                    <a16:creationId xmlns:a16="http://schemas.microsoft.com/office/drawing/2014/main" id="{544C9117-D797-595E-B31C-A99D385909D7}"/>
                  </a:ext>
                </a:extLst>
              </p:cNvPr>
              <p:cNvSpPr>
                <a:spLocks/>
              </p:cNvSpPr>
              <p:nvPr/>
            </p:nvSpPr>
            <p:spPr bwMode="auto">
              <a:xfrm>
                <a:off x="2461" y="2877"/>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00" name="Freeform 644">
                <a:extLst>
                  <a:ext uri="{FF2B5EF4-FFF2-40B4-BE49-F238E27FC236}">
                    <a16:creationId xmlns:a16="http://schemas.microsoft.com/office/drawing/2014/main" id="{87C7D7D0-1334-3B13-300D-83C660753553}"/>
                  </a:ext>
                </a:extLst>
              </p:cNvPr>
              <p:cNvSpPr>
                <a:spLocks/>
              </p:cNvSpPr>
              <p:nvPr/>
            </p:nvSpPr>
            <p:spPr bwMode="auto">
              <a:xfrm>
                <a:off x="2466" y="2863"/>
                <a:ext cx="15" cy="9"/>
              </a:xfrm>
              <a:custGeom>
                <a:avLst/>
                <a:gdLst>
                  <a:gd name="T0" fmla="*/ 15 w 15"/>
                  <a:gd name="T1" fmla="*/ 4 h 9"/>
                  <a:gd name="T2" fmla="*/ 0 w 15"/>
                  <a:gd name="T3" fmla="*/ 0 h 9"/>
                  <a:gd name="T4" fmla="*/ 5 w 15"/>
                  <a:gd name="T5" fmla="*/ 9 h 9"/>
                  <a:gd name="T6" fmla="*/ 15 w 15"/>
                  <a:gd name="T7" fmla="*/ 4 h 9"/>
                </a:gdLst>
                <a:ahLst/>
                <a:cxnLst>
                  <a:cxn ang="0">
                    <a:pos x="T0" y="T1"/>
                  </a:cxn>
                  <a:cxn ang="0">
                    <a:pos x="T2" y="T3"/>
                  </a:cxn>
                  <a:cxn ang="0">
                    <a:pos x="T4" y="T5"/>
                  </a:cxn>
                  <a:cxn ang="0">
                    <a:pos x="T6" y="T7"/>
                  </a:cxn>
                </a:cxnLst>
                <a:rect l="0" t="0" r="r" b="b"/>
                <a:pathLst>
                  <a:path w="15" h="9">
                    <a:moveTo>
                      <a:pt x="15" y="4"/>
                    </a:moveTo>
                    <a:lnTo>
                      <a:pt x="0" y="0"/>
                    </a:lnTo>
                    <a:lnTo>
                      <a:pt x="5" y="9"/>
                    </a:lnTo>
                    <a:lnTo>
                      <a:pt x="15"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01" name="Freeform 645">
                <a:extLst>
                  <a:ext uri="{FF2B5EF4-FFF2-40B4-BE49-F238E27FC236}">
                    <a16:creationId xmlns:a16="http://schemas.microsoft.com/office/drawing/2014/main" id="{C4E3C46A-6BF9-4761-75D2-5E44078E0678}"/>
                  </a:ext>
                </a:extLst>
              </p:cNvPr>
              <p:cNvSpPr>
                <a:spLocks/>
              </p:cNvSpPr>
              <p:nvPr/>
            </p:nvSpPr>
            <p:spPr bwMode="auto">
              <a:xfrm>
                <a:off x="2466" y="2858"/>
                <a:ext cx="15" cy="9"/>
              </a:xfrm>
              <a:custGeom>
                <a:avLst/>
                <a:gdLst>
                  <a:gd name="T0" fmla="*/ 15 w 15"/>
                  <a:gd name="T1" fmla="*/ 9 h 9"/>
                  <a:gd name="T2" fmla="*/ 10 w 15"/>
                  <a:gd name="T3" fmla="*/ 0 h 9"/>
                  <a:gd name="T4" fmla="*/ 0 w 15"/>
                  <a:gd name="T5" fmla="*/ 5 h 9"/>
                  <a:gd name="T6" fmla="*/ 15 w 15"/>
                  <a:gd name="T7" fmla="*/ 9 h 9"/>
                </a:gdLst>
                <a:ahLst/>
                <a:cxnLst>
                  <a:cxn ang="0">
                    <a:pos x="T0" y="T1"/>
                  </a:cxn>
                  <a:cxn ang="0">
                    <a:pos x="T2" y="T3"/>
                  </a:cxn>
                  <a:cxn ang="0">
                    <a:pos x="T4" y="T5"/>
                  </a:cxn>
                  <a:cxn ang="0">
                    <a:pos x="T6" y="T7"/>
                  </a:cxn>
                </a:cxnLst>
                <a:rect l="0" t="0" r="r" b="b"/>
                <a:pathLst>
                  <a:path w="15" h="9">
                    <a:moveTo>
                      <a:pt x="15" y="9"/>
                    </a:moveTo>
                    <a:lnTo>
                      <a:pt x="10" y="0"/>
                    </a:lnTo>
                    <a:lnTo>
                      <a:pt x="0" y="5"/>
                    </a:lnTo>
                    <a:lnTo>
                      <a:pt x="15"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02" name="Freeform 646">
                <a:extLst>
                  <a:ext uri="{FF2B5EF4-FFF2-40B4-BE49-F238E27FC236}">
                    <a16:creationId xmlns:a16="http://schemas.microsoft.com/office/drawing/2014/main" id="{07C932A1-A6DF-879C-EAC3-46F4D6BBDA5E}"/>
                  </a:ext>
                </a:extLst>
              </p:cNvPr>
              <p:cNvSpPr>
                <a:spLocks/>
              </p:cNvSpPr>
              <p:nvPr/>
            </p:nvSpPr>
            <p:spPr bwMode="auto">
              <a:xfrm>
                <a:off x="2481" y="2863"/>
                <a:ext cx="1" cy="4"/>
              </a:xfrm>
              <a:custGeom>
                <a:avLst/>
                <a:gdLst>
                  <a:gd name="T0" fmla="*/ 4 h 4"/>
                  <a:gd name="T1" fmla="*/ 4 h 4"/>
                  <a:gd name="T2" fmla="*/ 0 h 4"/>
                  <a:gd name="T3" fmla="*/ 4 h 4"/>
                </a:gdLst>
                <a:ahLst/>
                <a:cxnLst>
                  <a:cxn ang="0">
                    <a:pos x="0" y="T0"/>
                  </a:cxn>
                  <a:cxn ang="0">
                    <a:pos x="0" y="T1"/>
                  </a:cxn>
                  <a:cxn ang="0">
                    <a:pos x="0" y="T2"/>
                  </a:cxn>
                  <a:cxn ang="0">
                    <a:pos x="0" y="T3"/>
                  </a:cxn>
                </a:cxnLst>
                <a:rect l="0" t="0" r="r" b="b"/>
                <a:pathLst>
                  <a:path h="4">
                    <a:moveTo>
                      <a:pt x="0" y="4"/>
                    </a:moveTo>
                    <a:lnTo>
                      <a:pt x="0" y="4"/>
                    </a:lnTo>
                    <a:lnTo>
                      <a:pt x="0" y="0"/>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03" name="Freeform 647">
                <a:extLst>
                  <a:ext uri="{FF2B5EF4-FFF2-40B4-BE49-F238E27FC236}">
                    <a16:creationId xmlns:a16="http://schemas.microsoft.com/office/drawing/2014/main" id="{CB1A5342-2BAD-9F8F-1B6A-857D9519EE9F}"/>
                  </a:ext>
                </a:extLst>
              </p:cNvPr>
              <p:cNvSpPr>
                <a:spLocks/>
              </p:cNvSpPr>
              <p:nvPr/>
            </p:nvSpPr>
            <p:spPr bwMode="auto">
              <a:xfrm>
                <a:off x="2481" y="2867"/>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04" name="Freeform 648">
                <a:extLst>
                  <a:ext uri="{FF2B5EF4-FFF2-40B4-BE49-F238E27FC236}">
                    <a16:creationId xmlns:a16="http://schemas.microsoft.com/office/drawing/2014/main" id="{927B3C99-87A6-212B-AABD-C57BCFDCF36A}"/>
                  </a:ext>
                </a:extLst>
              </p:cNvPr>
              <p:cNvSpPr>
                <a:spLocks/>
              </p:cNvSpPr>
              <p:nvPr/>
            </p:nvSpPr>
            <p:spPr bwMode="auto">
              <a:xfrm>
                <a:off x="2476" y="2858"/>
                <a:ext cx="5" cy="9"/>
              </a:xfrm>
              <a:custGeom>
                <a:avLst/>
                <a:gdLst>
                  <a:gd name="T0" fmla="*/ 5 w 5"/>
                  <a:gd name="T1" fmla="*/ 9 h 9"/>
                  <a:gd name="T2" fmla="*/ 0 w 5"/>
                  <a:gd name="T3" fmla="*/ 0 h 9"/>
                  <a:gd name="T4" fmla="*/ 5 w 5"/>
                  <a:gd name="T5" fmla="*/ 9 h 9"/>
                </a:gdLst>
                <a:ahLst/>
                <a:cxnLst>
                  <a:cxn ang="0">
                    <a:pos x="T0" y="T1"/>
                  </a:cxn>
                  <a:cxn ang="0">
                    <a:pos x="T2" y="T3"/>
                  </a:cxn>
                  <a:cxn ang="0">
                    <a:pos x="T4" y="T5"/>
                  </a:cxn>
                </a:cxnLst>
                <a:rect l="0" t="0" r="r" b="b"/>
                <a:pathLst>
                  <a:path w="5" h="9">
                    <a:moveTo>
                      <a:pt x="5" y="9"/>
                    </a:moveTo>
                    <a:lnTo>
                      <a:pt x="0" y="0"/>
                    </a:lnTo>
                    <a:lnTo>
                      <a:pt x="5"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05" name="Freeform 649">
                <a:extLst>
                  <a:ext uri="{FF2B5EF4-FFF2-40B4-BE49-F238E27FC236}">
                    <a16:creationId xmlns:a16="http://schemas.microsoft.com/office/drawing/2014/main" id="{39B6126B-8D94-9003-CC94-596C3AF35114}"/>
                  </a:ext>
                </a:extLst>
              </p:cNvPr>
              <p:cNvSpPr>
                <a:spLocks/>
              </p:cNvSpPr>
              <p:nvPr/>
            </p:nvSpPr>
            <p:spPr bwMode="auto">
              <a:xfrm>
                <a:off x="2476" y="2858"/>
                <a:ext cx="5" cy="9"/>
              </a:xfrm>
              <a:custGeom>
                <a:avLst/>
                <a:gdLst>
                  <a:gd name="T0" fmla="*/ 5 w 5"/>
                  <a:gd name="T1" fmla="*/ 9 h 9"/>
                  <a:gd name="T2" fmla="*/ 0 w 5"/>
                  <a:gd name="T3" fmla="*/ 0 h 9"/>
                  <a:gd name="T4" fmla="*/ 0 w 5"/>
                  <a:gd name="T5" fmla="*/ 0 h 9"/>
                  <a:gd name="T6" fmla="*/ 5 w 5"/>
                  <a:gd name="T7" fmla="*/ 9 h 9"/>
                </a:gdLst>
                <a:ahLst/>
                <a:cxnLst>
                  <a:cxn ang="0">
                    <a:pos x="T0" y="T1"/>
                  </a:cxn>
                  <a:cxn ang="0">
                    <a:pos x="T2" y="T3"/>
                  </a:cxn>
                  <a:cxn ang="0">
                    <a:pos x="T4" y="T5"/>
                  </a:cxn>
                  <a:cxn ang="0">
                    <a:pos x="T6" y="T7"/>
                  </a:cxn>
                </a:cxnLst>
                <a:rect l="0" t="0" r="r" b="b"/>
                <a:pathLst>
                  <a:path w="5" h="9">
                    <a:moveTo>
                      <a:pt x="5" y="9"/>
                    </a:moveTo>
                    <a:lnTo>
                      <a:pt x="0" y="0"/>
                    </a:lnTo>
                    <a:lnTo>
                      <a:pt x="0" y="0"/>
                    </a:lnTo>
                    <a:lnTo>
                      <a:pt x="5"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06" name="Freeform 650">
                <a:extLst>
                  <a:ext uri="{FF2B5EF4-FFF2-40B4-BE49-F238E27FC236}">
                    <a16:creationId xmlns:a16="http://schemas.microsoft.com/office/drawing/2014/main" id="{C36CB1D1-CA22-2DE0-3D9D-884AE58B145C}"/>
                  </a:ext>
                </a:extLst>
              </p:cNvPr>
              <p:cNvSpPr>
                <a:spLocks/>
              </p:cNvSpPr>
              <p:nvPr/>
            </p:nvSpPr>
            <p:spPr bwMode="auto">
              <a:xfrm>
                <a:off x="2495" y="2853"/>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07" name="Freeform 651">
                <a:extLst>
                  <a:ext uri="{FF2B5EF4-FFF2-40B4-BE49-F238E27FC236}">
                    <a16:creationId xmlns:a16="http://schemas.microsoft.com/office/drawing/2014/main" id="{43C270B4-AC1A-BF8A-17CE-62545CDAA554}"/>
                  </a:ext>
                </a:extLst>
              </p:cNvPr>
              <p:cNvSpPr>
                <a:spLocks/>
              </p:cNvSpPr>
              <p:nvPr/>
            </p:nvSpPr>
            <p:spPr bwMode="auto">
              <a:xfrm>
                <a:off x="2495" y="2858"/>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08" name="Freeform 652">
                <a:extLst>
                  <a:ext uri="{FF2B5EF4-FFF2-40B4-BE49-F238E27FC236}">
                    <a16:creationId xmlns:a16="http://schemas.microsoft.com/office/drawing/2014/main" id="{69694FE9-D29C-0BE3-2560-0C6F010F491C}"/>
                  </a:ext>
                </a:extLst>
              </p:cNvPr>
              <p:cNvSpPr>
                <a:spLocks/>
              </p:cNvSpPr>
              <p:nvPr/>
            </p:nvSpPr>
            <p:spPr bwMode="auto">
              <a:xfrm>
                <a:off x="2500" y="2843"/>
                <a:ext cx="10" cy="10"/>
              </a:xfrm>
              <a:custGeom>
                <a:avLst/>
                <a:gdLst>
                  <a:gd name="T0" fmla="*/ 10 w 10"/>
                  <a:gd name="T1" fmla="*/ 5 h 10"/>
                  <a:gd name="T2" fmla="*/ 0 w 10"/>
                  <a:gd name="T3" fmla="*/ 0 h 10"/>
                  <a:gd name="T4" fmla="*/ 5 w 10"/>
                  <a:gd name="T5" fmla="*/ 10 h 10"/>
                  <a:gd name="T6" fmla="*/ 10 w 10"/>
                  <a:gd name="T7" fmla="*/ 5 h 10"/>
                </a:gdLst>
                <a:ahLst/>
                <a:cxnLst>
                  <a:cxn ang="0">
                    <a:pos x="T0" y="T1"/>
                  </a:cxn>
                  <a:cxn ang="0">
                    <a:pos x="T2" y="T3"/>
                  </a:cxn>
                  <a:cxn ang="0">
                    <a:pos x="T4" y="T5"/>
                  </a:cxn>
                  <a:cxn ang="0">
                    <a:pos x="T6" y="T7"/>
                  </a:cxn>
                </a:cxnLst>
                <a:rect l="0" t="0" r="r" b="b"/>
                <a:pathLst>
                  <a:path w="10" h="10">
                    <a:moveTo>
                      <a:pt x="10" y="5"/>
                    </a:moveTo>
                    <a:lnTo>
                      <a:pt x="0" y="0"/>
                    </a:lnTo>
                    <a:lnTo>
                      <a:pt x="5" y="10"/>
                    </a:lnTo>
                    <a:lnTo>
                      <a:pt x="1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09" name="Freeform 653">
                <a:extLst>
                  <a:ext uri="{FF2B5EF4-FFF2-40B4-BE49-F238E27FC236}">
                    <a16:creationId xmlns:a16="http://schemas.microsoft.com/office/drawing/2014/main" id="{6D5A7E35-0613-7E62-A96E-C6420B609043}"/>
                  </a:ext>
                </a:extLst>
              </p:cNvPr>
              <p:cNvSpPr>
                <a:spLocks/>
              </p:cNvSpPr>
              <p:nvPr/>
            </p:nvSpPr>
            <p:spPr bwMode="auto">
              <a:xfrm>
                <a:off x="2500" y="2838"/>
                <a:ext cx="10" cy="10"/>
              </a:xfrm>
              <a:custGeom>
                <a:avLst/>
                <a:gdLst>
                  <a:gd name="T0" fmla="*/ 10 w 10"/>
                  <a:gd name="T1" fmla="*/ 10 h 10"/>
                  <a:gd name="T2" fmla="*/ 5 w 10"/>
                  <a:gd name="T3" fmla="*/ 0 h 10"/>
                  <a:gd name="T4" fmla="*/ 0 w 10"/>
                  <a:gd name="T5" fmla="*/ 5 h 10"/>
                  <a:gd name="T6" fmla="*/ 10 w 10"/>
                  <a:gd name="T7" fmla="*/ 10 h 10"/>
                </a:gdLst>
                <a:ahLst/>
                <a:cxnLst>
                  <a:cxn ang="0">
                    <a:pos x="T0" y="T1"/>
                  </a:cxn>
                  <a:cxn ang="0">
                    <a:pos x="T2" y="T3"/>
                  </a:cxn>
                  <a:cxn ang="0">
                    <a:pos x="T4" y="T5"/>
                  </a:cxn>
                  <a:cxn ang="0">
                    <a:pos x="T6" y="T7"/>
                  </a:cxn>
                </a:cxnLst>
                <a:rect l="0" t="0" r="r" b="b"/>
                <a:pathLst>
                  <a:path w="10" h="10">
                    <a:moveTo>
                      <a:pt x="10" y="10"/>
                    </a:moveTo>
                    <a:lnTo>
                      <a:pt x="5" y="0"/>
                    </a:lnTo>
                    <a:lnTo>
                      <a:pt x="0" y="5"/>
                    </a:lnTo>
                    <a:lnTo>
                      <a:pt x="10"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10" name="Freeform 654">
                <a:extLst>
                  <a:ext uri="{FF2B5EF4-FFF2-40B4-BE49-F238E27FC236}">
                    <a16:creationId xmlns:a16="http://schemas.microsoft.com/office/drawing/2014/main" id="{04C57E32-0381-0AE8-5029-AF631F2955B3}"/>
                  </a:ext>
                </a:extLst>
              </p:cNvPr>
              <p:cNvSpPr>
                <a:spLocks/>
              </p:cNvSpPr>
              <p:nvPr/>
            </p:nvSpPr>
            <p:spPr bwMode="auto">
              <a:xfrm>
                <a:off x="2510" y="2843"/>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11" name="Freeform 655">
                <a:extLst>
                  <a:ext uri="{FF2B5EF4-FFF2-40B4-BE49-F238E27FC236}">
                    <a16:creationId xmlns:a16="http://schemas.microsoft.com/office/drawing/2014/main" id="{11A5C87C-8BB3-FD83-E0C6-67659013586F}"/>
                  </a:ext>
                </a:extLst>
              </p:cNvPr>
              <p:cNvSpPr>
                <a:spLocks/>
              </p:cNvSpPr>
              <p:nvPr/>
            </p:nvSpPr>
            <p:spPr bwMode="auto">
              <a:xfrm>
                <a:off x="2510" y="2848"/>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12" name="Freeform 656">
                <a:extLst>
                  <a:ext uri="{FF2B5EF4-FFF2-40B4-BE49-F238E27FC236}">
                    <a16:creationId xmlns:a16="http://schemas.microsoft.com/office/drawing/2014/main" id="{AA549B6B-A000-3AA8-5DD1-C24C8F67B65B}"/>
                  </a:ext>
                </a:extLst>
              </p:cNvPr>
              <p:cNvSpPr>
                <a:spLocks/>
              </p:cNvSpPr>
              <p:nvPr/>
            </p:nvSpPr>
            <p:spPr bwMode="auto">
              <a:xfrm>
                <a:off x="2505" y="2838"/>
                <a:ext cx="10" cy="10"/>
              </a:xfrm>
              <a:custGeom>
                <a:avLst/>
                <a:gdLst>
                  <a:gd name="T0" fmla="*/ 10 w 10"/>
                  <a:gd name="T1" fmla="*/ 5 h 10"/>
                  <a:gd name="T2" fmla="*/ 0 w 10"/>
                  <a:gd name="T3" fmla="*/ 0 h 10"/>
                  <a:gd name="T4" fmla="*/ 5 w 10"/>
                  <a:gd name="T5" fmla="*/ 10 h 10"/>
                  <a:gd name="T6" fmla="*/ 10 w 10"/>
                  <a:gd name="T7" fmla="*/ 5 h 10"/>
                </a:gdLst>
                <a:ahLst/>
                <a:cxnLst>
                  <a:cxn ang="0">
                    <a:pos x="T0" y="T1"/>
                  </a:cxn>
                  <a:cxn ang="0">
                    <a:pos x="T2" y="T3"/>
                  </a:cxn>
                  <a:cxn ang="0">
                    <a:pos x="T4" y="T5"/>
                  </a:cxn>
                  <a:cxn ang="0">
                    <a:pos x="T6" y="T7"/>
                  </a:cxn>
                </a:cxnLst>
                <a:rect l="0" t="0" r="r" b="b"/>
                <a:pathLst>
                  <a:path w="10" h="10">
                    <a:moveTo>
                      <a:pt x="10" y="5"/>
                    </a:moveTo>
                    <a:lnTo>
                      <a:pt x="0" y="0"/>
                    </a:lnTo>
                    <a:lnTo>
                      <a:pt x="5" y="10"/>
                    </a:lnTo>
                    <a:lnTo>
                      <a:pt x="1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13" name="Freeform 657">
                <a:extLst>
                  <a:ext uri="{FF2B5EF4-FFF2-40B4-BE49-F238E27FC236}">
                    <a16:creationId xmlns:a16="http://schemas.microsoft.com/office/drawing/2014/main" id="{7F625E6F-334F-7AFE-57B9-FD2D72793F4C}"/>
                  </a:ext>
                </a:extLst>
              </p:cNvPr>
              <p:cNvSpPr>
                <a:spLocks/>
              </p:cNvSpPr>
              <p:nvPr/>
            </p:nvSpPr>
            <p:spPr bwMode="auto">
              <a:xfrm>
                <a:off x="2505" y="2838"/>
                <a:ext cx="10" cy="5"/>
              </a:xfrm>
              <a:custGeom>
                <a:avLst/>
                <a:gdLst>
                  <a:gd name="T0" fmla="*/ 10 w 10"/>
                  <a:gd name="T1" fmla="*/ 5 h 5"/>
                  <a:gd name="T2" fmla="*/ 5 w 10"/>
                  <a:gd name="T3" fmla="*/ 0 h 5"/>
                  <a:gd name="T4" fmla="*/ 0 w 10"/>
                  <a:gd name="T5" fmla="*/ 0 h 5"/>
                  <a:gd name="T6" fmla="*/ 10 w 10"/>
                  <a:gd name="T7" fmla="*/ 5 h 5"/>
                </a:gdLst>
                <a:ahLst/>
                <a:cxnLst>
                  <a:cxn ang="0">
                    <a:pos x="T0" y="T1"/>
                  </a:cxn>
                  <a:cxn ang="0">
                    <a:pos x="T2" y="T3"/>
                  </a:cxn>
                  <a:cxn ang="0">
                    <a:pos x="T4" y="T5"/>
                  </a:cxn>
                  <a:cxn ang="0">
                    <a:pos x="T6" y="T7"/>
                  </a:cxn>
                </a:cxnLst>
                <a:rect l="0" t="0" r="r" b="b"/>
                <a:pathLst>
                  <a:path w="10" h="5">
                    <a:moveTo>
                      <a:pt x="10" y="5"/>
                    </a:moveTo>
                    <a:lnTo>
                      <a:pt x="5" y="0"/>
                    </a:lnTo>
                    <a:lnTo>
                      <a:pt x="0" y="0"/>
                    </a:lnTo>
                    <a:lnTo>
                      <a:pt x="1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14" name="Freeform 658">
                <a:extLst>
                  <a:ext uri="{FF2B5EF4-FFF2-40B4-BE49-F238E27FC236}">
                    <a16:creationId xmlns:a16="http://schemas.microsoft.com/office/drawing/2014/main" id="{9C620332-8AF1-A55F-D9C4-35758A5912C6}"/>
                  </a:ext>
                </a:extLst>
              </p:cNvPr>
              <p:cNvSpPr>
                <a:spLocks/>
              </p:cNvSpPr>
              <p:nvPr/>
            </p:nvSpPr>
            <p:spPr bwMode="auto">
              <a:xfrm>
                <a:off x="2524" y="2829"/>
                <a:ext cx="5" cy="9"/>
              </a:xfrm>
              <a:custGeom>
                <a:avLst/>
                <a:gdLst>
                  <a:gd name="T0" fmla="*/ 5 w 5"/>
                  <a:gd name="T1" fmla="*/ 5 h 9"/>
                  <a:gd name="T2" fmla="*/ 5 w 5"/>
                  <a:gd name="T3" fmla="*/ 9 h 9"/>
                  <a:gd name="T4" fmla="*/ 0 w 5"/>
                  <a:gd name="T5" fmla="*/ 0 h 9"/>
                  <a:gd name="T6" fmla="*/ 5 w 5"/>
                  <a:gd name="T7" fmla="*/ 5 h 9"/>
                </a:gdLst>
                <a:ahLst/>
                <a:cxnLst>
                  <a:cxn ang="0">
                    <a:pos x="T0" y="T1"/>
                  </a:cxn>
                  <a:cxn ang="0">
                    <a:pos x="T2" y="T3"/>
                  </a:cxn>
                  <a:cxn ang="0">
                    <a:pos x="T4" y="T5"/>
                  </a:cxn>
                  <a:cxn ang="0">
                    <a:pos x="T6" y="T7"/>
                  </a:cxn>
                </a:cxnLst>
                <a:rect l="0" t="0" r="r" b="b"/>
                <a:pathLst>
                  <a:path w="5" h="9">
                    <a:moveTo>
                      <a:pt x="5" y="5"/>
                    </a:moveTo>
                    <a:lnTo>
                      <a:pt x="5" y="9"/>
                    </a:lnTo>
                    <a:lnTo>
                      <a:pt x="0" y="0"/>
                    </a:lnTo>
                    <a:lnTo>
                      <a:pt x="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15" name="Rectangle 659">
                <a:extLst>
                  <a:ext uri="{FF2B5EF4-FFF2-40B4-BE49-F238E27FC236}">
                    <a16:creationId xmlns:a16="http://schemas.microsoft.com/office/drawing/2014/main" id="{94083C54-0F06-7972-77A4-1355B116ED55}"/>
                  </a:ext>
                </a:extLst>
              </p:cNvPr>
              <p:cNvSpPr>
                <a:spLocks noChangeArrowheads="1"/>
              </p:cNvSpPr>
              <p:nvPr/>
            </p:nvSpPr>
            <p:spPr bwMode="auto">
              <a:xfrm>
                <a:off x="2529" y="2834"/>
                <a:ext cx="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08916" name="Freeform 660">
                <a:extLst>
                  <a:ext uri="{FF2B5EF4-FFF2-40B4-BE49-F238E27FC236}">
                    <a16:creationId xmlns:a16="http://schemas.microsoft.com/office/drawing/2014/main" id="{F131F2F3-3D03-B0D1-EEE6-D458D7A3E1CE}"/>
                  </a:ext>
                </a:extLst>
              </p:cNvPr>
              <p:cNvSpPr>
                <a:spLocks/>
              </p:cNvSpPr>
              <p:nvPr/>
            </p:nvSpPr>
            <p:spPr bwMode="auto">
              <a:xfrm>
                <a:off x="2529" y="2824"/>
                <a:ext cx="15" cy="5"/>
              </a:xfrm>
              <a:custGeom>
                <a:avLst/>
                <a:gdLst>
                  <a:gd name="T0" fmla="*/ 15 w 15"/>
                  <a:gd name="T1" fmla="*/ 0 h 5"/>
                  <a:gd name="T2" fmla="*/ 0 w 15"/>
                  <a:gd name="T3" fmla="*/ 0 h 5"/>
                  <a:gd name="T4" fmla="*/ 5 w 15"/>
                  <a:gd name="T5" fmla="*/ 5 h 5"/>
                  <a:gd name="T6" fmla="*/ 15 w 15"/>
                  <a:gd name="T7" fmla="*/ 0 h 5"/>
                </a:gdLst>
                <a:ahLst/>
                <a:cxnLst>
                  <a:cxn ang="0">
                    <a:pos x="T0" y="T1"/>
                  </a:cxn>
                  <a:cxn ang="0">
                    <a:pos x="T2" y="T3"/>
                  </a:cxn>
                  <a:cxn ang="0">
                    <a:pos x="T4" y="T5"/>
                  </a:cxn>
                  <a:cxn ang="0">
                    <a:pos x="T6" y="T7"/>
                  </a:cxn>
                </a:cxnLst>
                <a:rect l="0" t="0" r="r" b="b"/>
                <a:pathLst>
                  <a:path w="15" h="5">
                    <a:moveTo>
                      <a:pt x="15" y="0"/>
                    </a:moveTo>
                    <a:lnTo>
                      <a:pt x="0" y="0"/>
                    </a:lnTo>
                    <a:lnTo>
                      <a:pt x="5" y="5"/>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17" name="Freeform 661">
                <a:extLst>
                  <a:ext uri="{FF2B5EF4-FFF2-40B4-BE49-F238E27FC236}">
                    <a16:creationId xmlns:a16="http://schemas.microsoft.com/office/drawing/2014/main" id="{FA11DEA5-B690-53AA-2AC2-163944BCC5AA}"/>
                  </a:ext>
                </a:extLst>
              </p:cNvPr>
              <p:cNvSpPr>
                <a:spLocks/>
              </p:cNvSpPr>
              <p:nvPr/>
            </p:nvSpPr>
            <p:spPr bwMode="auto">
              <a:xfrm>
                <a:off x="2529" y="2814"/>
                <a:ext cx="15" cy="10"/>
              </a:xfrm>
              <a:custGeom>
                <a:avLst/>
                <a:gdLst>
                  <a:gd name="T0" fmla="*/ 15 w 15"/>
                  <a:gd name="T1" fmla="*/ 10 h 10"/>
                  <a:gd name="T2" fmla="*/ 10 w 15"/>
                  <a:gd name="T3" fmla="*/ 0 h 10"/>
                  <a:gd name="T4" fmla="*/ 0 w 15"/>
                  <a:gd name="T5" fmla="*/ 10 h 10"/>
                  <a:gd name="T6" fmla="*/ 15 w 15"/>
                  <a:gd name="T7" fmla="*/ 10 h 10"/>
                </a:gdLst>
                <a:ahLst/>
                <a:cxnLst>
                  <a:cxn ang="0">
                    <a:pos x="T0" y="T1"/>
                  </a:cxn>
                  <a:cxn ang="0">
                    <a:pos x="T2" y="T3"/>
                  </a:cxn>
                  <a:cxn ang="0">
                    <a:pos x="T4" y="T5"/>
                  </a:cxn>
                  <a:cxn ang="0">
                    <a:pos x="T6" y="T7"/>
                  </a:cxn>
                </a:cxnLst>
                <a:rect l="0" t="0" r="r" b="b"/>
                <a:pathLst>
                  <a:path w="15" h="10">
                    <a:moveTo>
                      <a:pt x="15" y="10"/>
                    </a:moveTo>
                    <a:lnTo>
                      <a:pt x="10" y="0"/>
                    </a:lnTo>
                    <a:lnTo>
                      <a:pt x="0" y="10"/>
                    </a:lnTo>
                    <a:lnTo>
                      <a:pt x="15"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18" name="Freeform 662">
                <a:extLst>
                  <a:ext uri="{FF2B5EF4-FFF2-40B4-BE49-F238E27FC236}">
                    <a16:creationId xmlns:a16="http://schemas.microsoft.com/office/drawing/2014/main" id="{8BD3F87A-A0D5-2B1E-0625-BBB2CA531798}"/>
                  </a:ext>
                </a:extLst>
              </p:cNvPr>
              <p:cNvSpPr>
                <a:spLocks/>
              </p:cNvSpPr>
              <p:nvPr/>
            </p:nvSpPr>
            <p:spPr bwMode="auto">
              <a:xfrm>
                <a:off x="2544" y="2819"/>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19" name="Freeform 663">
                <a:extLst>
                  <a:ext uri="{FF2B5EF4-FFF2-40B4-BE49-F238E27FC236}">
                    <a16:creationId xmlns:a16="http://schemas.microsoft.com/office/drawing/2014/main" id="{5A675594-0993-7C50-5712-B28AC41E9267}"/>
                  </a:ext>
                </a:extLst>
              </p:cNvPr>
              <p:cNvSpPr>
                <a:spLocks/>
              </p:cNvSpPr>
              <p:nvPr/>
            </p:nvSpPr>
            <p:spPr bwMode="auto">
              <a:xfrm>
                <a:off x="2544" y="2824"/>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20" name="Freeform 664">
                <a:extLst>
                  <a:ext uri="{FF2B5EF4-FFF2-40B4-BE49-F238E27FC236}">
                    <a16:creationId xmlns:a16="http://schemas.microsoft.com/office/drawing/2014/main" id="{FBAB2ED8-DE1D-21E0-6DA1-1DEE69A85DDD}"/>
                  </a:ext>
                </a:extLst>
              </p:cNvPr>
              <p:cNvSpPr>
                <a:spLocks/>
              </p:cNvSpPr>
              <p:nvPr/>
            </p:nvSpPr>
            <p:spPr bwMode="auto">
              <a:xfrm>
                <a:off x="2534" y="2814"/>
                <a:ext cx="14" cy="10"/>
              </a:xfrm>
              <a:custGeom>
                <a:avLst/>
                <a:gdLst>
                  <a:gd name="T0" fmla="*/ 14 w 14"/>
                  <a:gd name="T1" fmla="*/ 5 h 10"/>
                  <a:gd name="T2" fmla="*/ 0 w 14"/>
                  <a:gd name="T3" fmla="*/ 0 h 10"/>
                  <a:gd name="T4" fmla="*/ 10 w 14"/>
                  <a:gd name="T5" fmla="*/ 10 h 10"/>
                  <a:gd name="T6" fmla="*/ 14 w 14"/>
                  <a:gd name="T7" fmla="*/ 5 h 10"/>
                </a:gdLst>
                <a:ahLst/>
                <a:cxnLst>
                  <a:cxn ang="0">
                    <a:pos x="T0" y="T1"/>
                  </a:cxn>
                  <a:cxn ang="0">
                    <a:pos x="T2" y="T3"/>
                  </a:cxn>
                  <a:cxn ang="0">
                    <a:pos x="T4" y="T5"/>
                  </a:cxn>
                  <a:cxn ang="0">
                    <a:pos x="T6" y="T7"/>
                  </a:cxn>
                </a:cxnLst>
                <a:rect l="0" t="0" r="r" b="b"/>
                <a:pathLst>
                  <a:path w="14" h="10">
                    <a:moveTo>
                      <a:pt x="14" y="5"/>
                    </a:moveTo>
                    <a:lnTo>
                      <a:pt x="0" y="0"/>
                    </a:lnTo>
                    <a:lnTo>
                      <a:pt x="10" y="10"/>
                    </a:lnTo>
                    <a:lnTo>
                      <a:pt x="14"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608921" name="Group 665">
              <a:extLst>
                <a:ext uri="{FF2B5EF4-FFF2-40B4-BE49-F238E27FC236}">
                  <a16:creationId xmlns:a16="http://schemas.microsoft.com/office/drawing/2014/main" id="{29CD7C25-16EB-F555-13D1-5316BD10294E}"/>
                </a:ext>
              </a:extLst>
            </p:cNvPr>
            <p:cNvGrpSpPr>
              <a:grpSpLocks/>
            </p:cNvGrpSpPr>
            <p:nvPr/>
          </p:nvGrpSpPr>
          <p:grpSpPr bwMode="auto">
            <a:xfrm>
              <a:off x="2486" y="1656"/>
              <a:ext cx="740" cy="981"/>
              <a:chOff x="2534" y="1838"/>
              <a:chExt cx="740" cy="981"/>
            </a:xfrm>
          </p:grpSpPr>
          <p:sp>
            <p:nvSpPr>
              <p:cNvPr id="608922" name="Freeform 666">
                <a:extLst>
                  <a:ext uri="{FF2B5EF4-FFF2-40B4-BE49-F238E27FC236}">
                    <a16:creationId xmlns:a16="http://schemas.microsoft.com/office/drawing/2014/main" id="{7CBB5C6E-3C35-36A4-A030-67EC7C974376}"/>
                  </a:ext>
                </a:extLst>
              </p:cNvPr>
              <p:cNvSpPr>
                <a:spLocks/>
              </p:cNvSpPr>
              <p:nvPr/>
            </p:nvSpPr>
            <p:spPr bwMode="auto">
              <a:xfrm>
                <a:off x="2534" y="2814"/>
                <a:ext cx="14" cy="5"/>
              </a:xfrm>
              <a:custGeom>
                <a:avLst/>
                <a:gdLst>
                  <a:gd name="T0" fmla="*/ 14 w 14"/>
                  <a:gd name="T1" fmla="*/ 5 h 5"/>
                  <a:gd name="T2" fmla="*/ 5 w 14"/>
                  <a:gd name="T3" fmla="*/ 0 h 5"/>
                  <a:gd name="T4" fmla="*/ 0 w 14"/>
                  <a:gd name="T5" fmla="*/ 0 h 5"/>
                  <a:gd name="T6" fmla="*/ 14 w 14"/>
                  <a:gd name="T7" fmla="*/ 5 h 5"/>
                </a:gdLst>
                <a:ahLst/>
                <a:cxnLst>
                  <a:cxn ang="0">
                    <a:pos x="T0" y="T1"/>
                  </a:cxn>
                  <a:cxn ang="0">
                    <a:pos x="T2" y="T3"/>
                  </a:cxn>
                  <a:cxn ang="0">
                    <a:pos x="T4" y="T5"/>
                  </a:cxn>
                  <a:cxn ang="0">
                    <a:pos x="T6" y="T7"/>
                  </a:cxn>
                </a:cxnLst>
                <a:rect l="0" t="0" r="r" b="b"/>
                <a:pathLst>
                  <a:path w="14" h="5">
                    <a:moveTo>
                      <a:pt x="14" y="5"/>
                    </a:moveTo>
                    <a:lnTo>
                      <a:pt x="5" y="0"/>
                    </a:lnTo>
                    <a:lnTo>
                      <a:pt x="0" y="0"/>
                    </a:lnTo>
                    <a:lnTo>
                      <a:pt x="14"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23" name="Freeform 667">
                <a:extLst>
                  <a:ext uri="{FF2B5EF4-FFF2-40B4-BE49-F238E27FC236}">
                    <a16:creationId xmlns:a16="http://schemas.microsoft.com/office/drawing/2014/main" id="{62F70A93-FA90-6B5E-5E2D-4F7C8904C3A2}"/>
                  </a:ext>
                </a:extLst>
              </p:cNvPr>
              <p:cNvSpPr>
                <a:spLocks/>
              </p:cNvSpPr>
              <p:nvPr/>
            </p:nvSpPr>
            <p:spPr bwMode="auto">
              <a:xfrm>
                <a:off x="2558" y="2805"/>
                <a:ext cx="1" cy="4"/>
              </a:xfrm>
              <a:custGeom>
                <a:avLst/>
                <a:gdLst>
                  <a:gd name="T0" fmla="*/ 4 h 4"/>
                  <a:gd name="T1" fmla="*/ 4 h 4"/>
                  <a:gd name="T2" fmla="*/ 0 h 4"/>
                  <a:gd name="T3" fmla="*/ 4 h 4"/>
                </a:gdLst>
                <a:ahLst/>
                <a:cxnLst>
                  <a:cxn ang="0">
                    <a:pos x="0" y="T0"/>
                  </a:cxn>
                  <a:cxn ang="0">
                    <a:pos x="0" y="T1"/>
                  </a:cxn>
                  <a:cxn ang="0">
                    <a:pos x="0" y="T2"/>
                  </a:cxn>
                  <a:cxn ang="0">
                    <a:pos x="0" y="T3"/>
                  </a:cxn>
                </a:cxnLst>
                <a:rect l="0" t="0" r="r" b="b"/>
                <a:pathLst>
                  <a:path h="4">
                    <a:moveTo>
                      <a:pt x="0" y="4"/>
                    </a:moveTo>
                    <a:lnTo>
                      <a:pt x="0" y="4"/>
                    </a:lnTo>
                    <a:lnTo>
                      <a:pt x="0" y="0"/>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24" name="Freeform 668">
                <a:extLst>
                  <a:ext uri="{FF2B5EF4-FFF2-40B4-BE49-F238E27FC236}">
                    <a16:creationId xmlns:a16="http://schemas.microsoft.com/office/drawing/2014/main" id="{FF9C507C-580A-BC50-84AE-CA24647640F1}"/>
                  </a:ext>
                </a:extLst>
              </p:cNvPr>
              <p:cNvSpPr>
                <a:spLocks/>
              </p:cNvSpPr>
              <p:nvPr/>
            </p:nvSpPr>
            <p:spPr bwMode="auto">
              <a:xfrm>
                <a:off x="2558" y="2809"/>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25" name="Freeform 669">
                <a:extLst>
                  <a:ext uri="{FF2B5EF4-FFF2-40B4-BE49-F238E27FC236}">
                    <a16:creationId xmlns:a16="http://schemas.microsoft.com/office/drawing/2014/main" id="{32C273FF-DA0A-FDD9-8210-A1325D1FD706}"/>
                  </a:ext>
                </a:extLst>
              </p:cNvPr>
              <p:cNvSpPr>
                <a:spLocks/>
              </p:cNvSpPr>
              <p:nvPr/>
            </p:nvSpPr>
            <p:spPr bwMode="auto">
              <a:xfrm>
                <a:off x="2558" y="2795"/>
                <a:ext cx="15" cy="10"/>
              </a:xfrm>
              <a:custGeom>
                <a:avLst/>
                <a:gdLst>
                  <a:gd name="T0" fmla="*/ 15 w 15"/>
                  <a:gd name="T1" fmla="*/ 0 h 10"/>
                  <a:gd name="T2" fmla="*/ 0 w 15"/>
                  <a:gd name="T3" fmla="*/ 0 h 10"/>
                  <a:gd name="T4" fmla="*/ 5 w 15"/>
                  <a:gd name="T5" fmla="*/ 10 h 10"/>
                  <a:gd name="T6" fmla="*/ 15 w 15"/>
                  <a:gd name="T7" fmla="*/ 0 h 10"/>
                </a:gdLst>
                <a:ahLst/>
                <a:cxnLst>
                  <a:cxn ang="0">
                    <a:pos x="T0" y="T1"/>
                  </a:cxn>
                  <a:cxn ang="0">
                    <a:pos x="T2" y="T3"/>
                  </a:cxn>
                  <a:cxn ang="0">
                    <a:pos x="T4" y="T5"/>
                  </a:cxn>
                  <a:cxn ang="0">
                    <a:pos x="T6" y="T7"/>
                  </a:cxn>
                </a:cxnLst>
                <a:rect l="0" t="0" r="r" b="b"/>
                <a:pathLst>
                  <a:path w="15" h="10">
                    <a:moveTo>
                      <a:pt x="15" y="0"/>
                    </a:moveTo>
                    <a:lnTo>
                      <a:pt x="0" y="0"/>
                    </a:lnTo>
                    <a:lnTo>
                      <a:pt x="5" y="10"/>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26" name="Freeform 670">
                <a:extLst>
                  <a:ext uri="{FF2B5EF4-FFF2-40B4-BE49-F238E27FC236}">
                    <a16:creationId xmlns:a16="http://schemas.microsoft.com/office/drawing/2014/main" id="{6FE3F6F7-0435-3DE4-D295-C9CED0B49C07}"/>
                  </a:ext>
                </a:extLst>
              </p:cNvPr>
              <p:cNvSpPr>
                <a:spLocks/>
              </p:cNvSpPr>
              <p:nvPr/>
            </p:nvSpPr>
            <p:spPr bwMode="auto">
              <a:xfrm>
                <a:off x="2558" y="2785"/>
                <a:ext cx="15" cy="10"/>
              </a:xfrm>
              <a:custGeom>
                <a:avLst/>
                <a:gdLst>
                  <a:gd name="T0" fmla="*/ 15 w 15"/>
                  <a:gd name="T1" fmla="*/ 10 h 10"/>
                  <a:gd name="T2" fmla="*/ 10 w 15"/>
                  <a:gd name="T3" fmla="*/ 0 h 10"/>
                  <a:gd name="T4" fmla="*/ 0 w 15"/>
                  <a:gd name="T5" fmla="*/ 10 h 10"/>
                  <a:gd name="T6" fmla="*/ 15 w 15"/>
                  <a:gd name="T7" fmla="*/ 10 h 10"/>
                </a:gdLst>
                <a:ahLst/>
                <a:cxnLst>
                  <a:cxn ang="0">
                    <a:pos x="T0" y="T1"/>
                  </a:cxn>
                  <a:cxn ang="0">
                    <a:pos x="T2" y="T3"/>
                  </a:cxn>
                  <a:cxn ang="0">
                    <a:pos x="T4" y="T5"/>
                  </a:cxn>
                  <a:cxn ang="0">
                    <a:pos x="T6" y="T7"/>
                  </a:cxn>
                </a:cxnLst>
                <a:rect l="0" t="0" r="r" b="b"/>
                <a:pathLst>
                  <a:path w="15" h="10">
                    <a:moveTo>
                      <a:pt x="15" y="10"/>
                    </a:moveTo>
                    <a:lnTo>
                      <a:pt x="10" y="0"/>
                    </a:lnTo>
                    <a:lnTo>
                      <a:pt x="0" y="10"/>
                    </a:lnTo>
                    <a:lnTo>
                      <a:pt x="15"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27" name="Freeform 671">
                <a:extLst>
                  <a:ext uri="{FF2B5EF4-FFF2-40B4-BE49-F238E27FC236}">
                    <a16:creationId xmlns:a16="http://schemas.microsoft.com/office/drawing/2014/main" id="{282870D7-5DDC-55C8-233D-CCBBB21E7C5B}"/>
                  </a:ext>
                </a:extLst>
              </p:cNvPr>
              <p:cNvSpPr>
                <a:spLocks/>
              </p:cNvSpPr>
              <p:nvPr/>
            </p:nvSpPr>
            <p:spPr bwMode="auto">
              <a:xfrm>
                <a:off x="2573" y="2785"/>
                <a:ext cx="1" cy="10"/>
              </a:xfrm>
              <a:custGeom>
                <a:avLst/>
                <a:gdLst>
                  <a:gd name="T0" fmla="*/ 5 h 10"/>
                  <a:gd name="T1" fmla="*/ 10 h 10"/>
                  <a:gd name="T2" fmla="*/ 0 h 10"/>
                  <a:gd name="T3" fmla="*/ 5 h 10"/>
                </a:gdLst>
                <a:ahLst/>
                <a:cxnLst>
                  <a:cxn ang="0">
                    <a:pos x="0" y="T0"/>
                  </a:cxn>
                  <a:cxn ang="0">
                    <a:pos x="0" y="T1"/>
                  </a:cxn>
                  <a:cxn ang="0">
                    <a:pos x="0" y="T2"/>
                  </a:cxn>
                  <a:cxn ang="0">
                    <a:pos x="0" y="T3"/>
                  </a:cxn>
                </a:cxnLst>
                <a:rect l="0" t="0" r="r" b="b"/>
                <a:pathLst>
                  <a:path h="10">
                    <a:moveTo>
                      <a:pt x="0" y="5"/>
                    </a:moveTo>
                    <a:lnTo>
                      <a:pt x="0" y="10"/>
                    </a:lnTo>
                    <a:lnTo>
                      <a:pt x="0" y="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28" name="Rectangle 672">
                <a:extLst>
                  <a:ext uri="{FF2B5EF4-FFF2-40B4-BE49-F238E27FC236}">
                    <a16:creationId xmlns:a16="http://schemas.microsoft.com/office/drawing/2014/main" id="{6B207697-24D3-E527-0ABC-0ED3222AFB42}"/>
                  </a:ext>
                </a:extLst>
              </p:cNvPr>
              <p:cNvSpPr>
                <a:spLocks noChangeArrowheads="1"/>
              </p:cNvSpPr>
              <p:nvPr/>
            </p:nvSpPr>
            <p:spPr bwMode="auto">
              <a:xfrm>
                <a:off x="2573" y="2790"/>
                <a:ext cx="1"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08929" name="Freeform 673">
                <a:extLst>
                  <a:ext uri="{FF2B5EF4-FFF2-40B4-BE49-F238E27FC236}">
                    <a16:creationId xmlns:a16="http://schemas.microsoft.com/office/drawing/2014/main" id="{600FE9B7-163E-EA05-52EF-A5BAA7E755EB}"/>
                  </a:ext>
                </a:extLst>
              </p:cNvPr>
              <p:cNvSpPr>
                <a:spLocks/>
              </p:cNvSpPr>
              <p:nvPr/>
            </p:nvSpPr>
            <p:spPr bwMode="auto">
              <a:xfrm>
                <a:off x="2587" y="2771"/>
                <a:ext cx="5" cy="5"/>
              </a:xfrm>
              <a:custGeom>
                <a:avLst/>
                <a:gdLst>
                  <a:gd name="T0" fmla="*/ 5 w 5"/>
                  <a:gd name="T1" fmla="*/ 5 h 5"/>
                  <a:gd name="T2" fmla="*/ 5 w 5"/>
                  <a:gd name="T3" fmla="*/ 5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lnTo>
                      <a:pt x="5" y="5"/>
                    </a:lnTo>
                    <a:lnTo>
                      <a:pt x="0" y="0"/>
                    </a:lnTo>
                    <a:lnTo>
                      <a:pt x="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30" name="Freeform 674">
                <a:extLst>
                  <a:ext uri="{FF2B5EF4-FFF2-40B4-BE49-F238E27FC236}">
                    <a16:creationId xmlns:a16="http://schemas.microsoft.com/office/drawing/2014/main" id="{0860D763-FD2D-CCA9-88BA-7FAF8E17E1B9}"/>
                  </a:ext>
                </a:extLst>
              </p:cNvPr>
              <p:cNvSpPr>
                <a:spLocks/>
              </p:cNvSpPr>
              <p:nvPr/>
            </p:nvSpPr>
            <p:spPr bwMode="auto">
              <a:xfrm>
                <a:off x="2592" y="2776"/>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31" name="Freeform 675">
                <a:extLst>
                  <a:ext uri="{FF2B5EF4-FFF2-40B4-BE49-F238E27FC236}">
                    <a16:creationId xmlns:a16="http://schemas.microsoft.com/office/drawing/2014/main" id="{E4210211-6046-3DEE-CFF4-75FF1E4CDE00}"/>
                  </a:ext>
                </a:extLst>
              </p:cNvPr>
              <p:cNvSpPr>
                <a:spLocks/>
              </p:cNvSpPr>
              <p:nvPr/>
            </p:nvSpPr>
            <p:spPr bwMode="auto">
              <a:xfrm>
                <a:off x="2582" y="2761"/>
                <a:ext cx="20" cy="15"/>
              </a:xfrm>
              <a:custGeom>
                <a:avLst/>
                <a:gdLst>
                  <a:gd name="T0" fmla="*/ 20 w 20"/>
                  <a:gd name="T1" fmla="*/ 0 h 15"/>
                  <a:gd name="T2" fmla="*/ 0 w 20"/>
                  <a:gd name="T3" fmla="*/ 10 h 15"/>
                  <a:gd name="T4" fmla="*/ 10 w 20"/>
                  <a:gd name="T5" fmla="*/ 15 h 15"/>
                  <a:gd name="T6" fmla="*/ 20 w 20"/>
                  <a:gd name="T7" fmla="*/ 0 h 15"/>
                </a:gdLst>
                <a:ahLst/>
                <a:cxnLst>
                  <a:cxn ang="0">
                    <a:pos x="T0" y="T1"/>
                  </a:cxn>
                  <a:cxn ang="0">
                    <a:pos x="T2" y="T3"/>
                  </a:cxn>
                  <a:cxn ang="0">
                    <a:pos x="T4" y="T5"/>
                  </a:cxn>
                  <a:cxn ang="0">
                    <a:pos x="T6" y="T7"/>
                  </a:cxn>
                </a:cxnLst>
                <a:rect l="0" t="0" r="r" b="b"/>
                <a:pathLst>
                  <a:path w="20" h="15">
                    <a:moveTo>
                      <a:pt x="20" y="0"/>
                    </a:moveTo>
                    <a:lnTo>
                      <a:pt x="0" y="10"/>
                    </a:lnTo>
                    <a:lnTo>
                      <a:pt x="10" y="15"/>
                    </a:lnTo>
                    <a:lnTo>
                      <a:pt x="2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32" name="Freeform 676">
                <a:extLst>
                  <a:ext uri="{FF2B5EF4-FFF2-40B4-BE49-F238E27FC236}">
                    <a16:creationId xmlns:a16="http://schemas.microsoft.com/office/drawing/2014/main" id="{A1BD4F2B-6E4E-8BFC-DA59-43C6CF08A521}"/>
                  </a:ext>
                </a:extLst>
              </p:cNvPr>
              <p:cNvSpPr>
                <a:spLocks/>
              </p:cNvSpPr>
              <p:nvPr/>
            </p:nvSpPr>
            <p:spPr bwMode="auto">
              <a:xfrm>
                <a:off x="2582" y="2756"/>
                <a:ext cx="20" cy="15"/>
              </a:xfrm>
              <a:custGeom>
                <a:avLst/>
                <a:gdLst>
                  <a:gd name="T0" fmla="*/ 20 w 20"/>
                  <a:gd name="T1" fmla="*/ 5 h 15"/>
                  <a:gd name="T2" fmla="*/ 10 w 20"/>
                  <a:gd name="T3" fmla="*/ 0 h 15"/>
                  <a:gd name="T4" fmla="*/ 0 w 20"/>
                  <a:gd name="T5" fmla="*/ 15 h 15"/>
                  <a:gd name="T6" fmla="*/ 20 w 20"/>
                  <a:gd name="T7" fmla="*/ 5 h 15"/>
                </a:gdLst>
                <a:ahLst/>
                <a:cxnLst>
                  <a:cxn ang="0">
                    <a:pos x="T0" y="T1"/>
                  </a:cxn>
                  <a:cxn ang="0">
                    <a:pos x="T2" y="T3"/>
                  </a:cxn>
                  <a:cxn ang="0">
                    <a:pos x="T4" y="T5"/>
                  </a:cxn>
                  <a:cxn ang="0">
                    <a:pos x="T6" y="T7"/>
                  </a:cxn>
                </a:cxnLst>
                <a:rect l="0" t="0" r="r" b="b"/>
                <a:pathLst>
                  <a:path w="20" h="15">
                    <a:moveTo>
                      <a:pt x="20" y="5"/>
                    </a:moveTo>
                    <a:lnTo>
                      <a:pt x="10" y="0"/>
                    </a:lnTo>
                    <a:lnTo>
                      <a:pt x="0" y="15"/>
                    </a:lnTo>
                    <a:lnTo>
                      <a:pt x="2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33" name="Freeform 677">
                <a:extLst>
                  <a:ext uri="{FF2B5EF4-FFF2-40B4-BE49-F238E27FC236}">
                    <a16:creationId xmlns:a16="http://schemas.microsoft.com/office/drawing/2014/main" id="{FEF1711A-F37A-7DD5-5CB5-955DA278BBFA}"/>
                  </a:ext>
                </a:extLst>
              </p:cNvPr>
              <p:cNvSpPr>
                <a:spLocks/>
              </p:cNvSpPr>
              <p:nvPr/>
            </p:nvSpPr>
            <p:spPr bwMode="auto">
              <a:xfrm>
                <a:off x="2602" y="2751"/>
                <a:ext cx="5" cy="5"/>
              </a:xfrm>
              <a:custGeom>
                <a:avLst/>
                <a:gdLst>
                  <a:gd name="T0" fmla="*/ 5 w 5"/>
                  <a:gd name="T1" fmla="*/ 5 h 5"/>
                  <a:gd name="T2" fmla="*/ 5 w 5"/>
                  <a:gd name="T3" fmla="*/ 5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lnTo>
                      <a:pt x="5" y="5"/>
                    </a:lnTo>
                    <a:lnTo>
                      <a:pt x="0" y="0"/>
                    </a:lnTo>
                    <a:lnTo>
                      <a:pt x="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34" name="Freeform 678">
                <a:extLst>
                  <a:ext uri="{FF2B5EF4-FFF2-40B4-BE49-F238E27FC236}">
                    <a16:creationId xmlns:a16="http://schemas.microsoft.com/office/drawing/2014/main" id="{95A60D07-3232-0141-EBC2-4776FBAFEECD}"/>
                  </a:ext>
                </a:extLst>
              </p:cNvPr>
              <p:cNvSpPr>
                <a:spLocks/>
              </p:cNvSpPr>
              <p:nvPr/>
            </p:nvSpPr>
            <p:spPr bwMode="auto">
              <a:xfrm>
                <a:off x="2607" y="2756"/>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35" name="Freeform 679">
                <a:extLst>
                  <a:ext uri="{FF2B5EF4-FFF2-40B4-BE49-F238E27FC236}">
                    <a16:creationId xmlns:a16="http://schemas.microsoft.com/office/drawing/2014/main" id="{1CB619AD-0102-63FC-8A93-744464B3F0F3}"/>
                  </a:ext>
                </a:extLst>
              </p:cNvPr>
              <p:cNvSpPr>
                <a:spLocks/>
              </p:cNvSpPr>
              <p:nvPr/>
            </p:nvSpPr>
            <p:spPr bwMode="auto">
              <a:xfrm>
                <a:off x="2607" y="2737"/>
                <a:ext cx="14" cy="10"/>
              </a:xfrm>
              <a:custGeom>
                <a:avLst/>
                <a:gdLst>
                  <a:gd name="T0" fmla="*/ 14 w 14"/>
                  <a:gd name="T1" fmla="*/ 0 h 10"/>
                  <a:gd name="T2" fmla="*/ 0 w 14"/>
                  <a:gd name="T3" fmla="*/ 0 h 10"/>
                  <a:gd name="T4" fmla="*/ 9 w 14"/>
                  <a:gd name="T5" fmla="*/ 10 h 10"/>
                  <a:gd name="T6" fmla="*/ 14 w 14"/>
                  <a:gd name="T7" fmla="*/ 0 h 10"/>
                </a:gdLst>
                <a:ahLst/>
                <a:cxnLst>
                  <a:cxn ang="0">
                    <a:pos x="T0" y="T1"/>
                  </a:cxn>
                  <a:cxn ang="0">
                    <a:pos x="T2" y="T3"/>
                  </a:cxn>
                  <a:cxn ang="0">
                    <a:pos x="T4" y="T5"/>
                  </a:cxn>
                  <a:cxn ang="0">
                    <a:pos x="T6" y="T7"/>
                  </a:cxn>
                </a:cxnLst>
                <a:rect l="0" t="0" r="r" b="b"/>
                <a:pathLst>
                  <a:path w="14" h="10">
                    <a:moveTo>
                      <a:pt x="14" y="0"/>
                    </a:moveTo>
                    <a:lnTo>
                      <a:pt x="0" y="0"/>
                    </a:lnTo>
                    <a:lnTo>
                      <a:pt x="9" y="10"/>
                    </a:lnTo>
                    <a:lnTo>
                      <a:pt x="1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36" name="Freeform 680">
                <a:extLst>
                  <a:ext uri="{FF2B5EF4-FFF2-40B4-BE49-F238E27FC236}">
                    <a16:creationId xmlns:a16="http://schemas.microsoft.com/office/drawing/2014/main" id="{1455C09E-0F5E-F25C-0055-8C29503FC1C9}"/>
                  </a:ext>
                </a:extLst>
              </p:cNvPr>
              <p:cNvSpPr>
                <a:spLocks/>
              </p:cNvSpPr>
              <p:nvPr/>
            </p:nvSpPr>
            <p:spPr bwMode="auto">
              <a:xfrm>
                <a:off x="2607" y="2727"/>
                <a:ext cx="14" cy="10"/>
              </a:xfrm>
              <a:custGeom>
                <a:avLst/>
                <a:gdLst>
                  <a:gd name="T0" fmla="*/ 14 w 14"/>
                  <a:gd name="T1" fmla="*/ 10 h 10"/>
                  <a:gd name="T2" fmla="*/ 9 w 14"/>
                  <a:gd name="T3" fmla="*/ 0 h 10"/>
                  <a:gd name="T4" fmla="*/ 0 w 14"/>
                  <a:gd name="T5" fmla="*/ 10 h 10"/>
                  <a:gd name="T6" fmla="*/ 14 w 14"/>
                  <a:gd name="T7" fmla="*/ 10 h 10"/>
                </a:gdLst>
                <a:ahLst/>
                <a:cxnLst>
                  <a:cxn ang="0">
                    <a:pos x="T0" y="T1"/>
                  </a:cxn>
                  <a:cxn ang="0">
                    <a:pos x="T2" y="T3"/>
                  </a:cxn>
                  <a:cxn ang="0">
                    <a:pos x="T4" y="T5"/>
                  </a:cxn>
                  <a:cxn ang="0">
                    <a:pos x="T6" y="T7"/>
                  </a:cxn>
                </a:cxnLst>
                <a:rect l="0" t="0" r="r" b="b"/>
                <a:pathLst>
                  <a:path w="14" h="10">
                    <a:moveTo>
                      <a:pt x="14" y="10"/>
                    </a:moveTo>
                    <a:lnTo>
                      <a:pt x="9" y="0"/>
                    </a:lnTo>
                    <a:lnTo>
                      <a:pt x="0" y="10"/>
                    </a:lnTo>
                    <a:lnTo>
                      <a:pt x="1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37" name="Freeform 681">
                <a:extLst>
                  <a:ext uri="{FF2B5EF4-FFF2-40B4-BE49-F238E27FC236}">
                    <a16:creationId xmlns:a16="http://schemas.microsoft.com/office/drawing/2014/main" id="{A3E038C9-2FFC-9349-C89B-2DCF1893DC25}"/>
                  </a:ext>
                </a:extLst>
              </p:cNvPr>
              <p:cNvSpPr>
                <a:spLocks/>
              </p:cNvSpPr>
              <p:nvPr/>
            </p:nvSpPr>
            <p:spPr bwMode="auto">
              <a:xfrm>
                <a:off x="2621" y="2732"/>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38" name="Freeform 682">
                <a:extLst>
                  <a:ext uri="{FF2B5EF4-FFF2-40B4-BE49-F238E27FC236}">
                    <a16:creationId xmlns:a16="http://schemas.microsoft.com/office/drawing/2014/main" id="{EDEBE580-02B9-2D6E-BAC3-A3CDB6D061F1}"/>
                  </a:ext>
                </a:extLst>
              </p:cNvPr>
              <p:cNvSpPr>
                <a:spLocks/>
              </p:cNvSpPr>
              <p:nvPr/>
            </p:nvSpPr>
            <p:spPr bwMode="auto">
              <a:xfrm>
                <a:off x="2621" y="2737"/>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39" name="Freeform 683">
                <a:extLst>
                  <a:ext uri="{FF2B5EF4-FFF2-40B4-BE49-F238E27FC236}">
                    <a16:creationId xmlns:a16="http://schemas.microsoft.com/office/drawing/2014/main" id="{0A7E02D2-D2CA-1468-64A7-9564AF5B5AC7}"/>
                  </a:ext>
                </a:extLst>
              </p:cNvPr>
              <p:cNvSpPr>
                <a:spLocks/>
              </p:cNvSpPr>
              <p:nvPr/>
            </p:nvSpPr>
            <p:spPr bwMode="auto">
              <a:xfrm>
                <a:off x="2616" y="2727"/>
                <a:ext cx="10" cy="10"/>
              </a:xfrm>
              <a:custGeom>
                <a:avLst/>
                <a:gdLst>
                  <a:gd name="T0" fmla="*/ 10 w 10"/>
                  <a:gd name="T1" fmla="*/ 5 h 10"/>
                  <a:gd name="T2" fmla="*/ 0 w 10"/>
                  <a:gd name="T3" fmla="*/ 0 h 10"/>
                  <a:gd name="T4" fmla="*/ 5 w 10"/>
                  <a:gd name="T5" fmla="*/ 10 h 10"/>
                  <a:gd name="T6" fmla="*/ 10 w 10"/>
                  <a:gd name="T7" fmla="*/ 5 h 10"/>
                </a:gdLst>
                <a:ahLst/>
                <a:cxnLst>
                  <a:cxn ang="0">
                    <a:pos x="T0" y="T1"/>
                  </a:cxn>
                  <a:cxn ang="0">
                    <a:pos x="T2" y="T3"/>
                  </a:cxn>
                  <a:cxn ang="0">
                    <a:pos x="T4" y="T5"/>
                  </a:cxn>
                  <a:cxn ang="0">
                    <a:pos x="T6" y="T7"/>
                  </a:cxn>
                </a:cxnLst>
                <a:rect l="0" t="0" r="r" b="b"/>
                <a:pathLst>
                  <a:path w="10" h="10">
                    <a:moveTo>
                      <a:pt x="10" y="5"/>
                    </a:moveTo>
                    <a:lnTo>
                      <a:pt x="0" y="0"/>
                    </a:lnTo>
                    <a:lnTo>
                      <a:pt x="5" y="10"/>
                    </a:lnTo>
                    <a:lnTo>
                      <a:pt x="1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40" name="Freeform 684">
                <a:extLst>
                  <a:ext uri="{FF2B5EF4-FFF2-40B4-BE49-F238E27FC236}">
                    <a16:creationId xmlns:a16="http://schemas.microsoft.com/office/drawing/2014/main" id="{C8A5EDEE-4BDA-38EE-6EB0-E8D49FB17DA2}"/>
                  </a:ext>
                </a:extLst>
              </p:cNvPr>
              <p:cNvSpPr>
                <a:spLocks/>
              </p:cNvSpPr>
              <p:nvPr/>
            </p:nvSpPr>
            <p:spPr bwMode="auto">
              <a:xfrm>
                <a:off x="2616" y="2727"/>
                <a:ext cx="10" cy="5"/>
              </a:xfrm>
              <a:custGeom>
                <a:avLst/>
                <a:gdLst>
                  <a:gd name="T0" fmla="*/ 10 w 10"/>
                  <a:gd name="T1" fmla="*/ 5 h 5"/>
                  <a:gd name="T2" fmla="*/ 0 w 10"/>
                  <a:gd name="T3" fmla="*/ 0 h 5"/>
                  <a:gd name="T4" fmla="*/ 0 w 10"/>
                  <a:gd name="T5" fmla="*/ 0 h 5"/>
                  <a:gd name="T6" fmla="*/ 10 w 10"/>
                  <a:gd name="T7" fmla="*/ 5 h 5"/>
                </a:gdLst>
                <a:ahLst/>
                <a:cxnLst>
                  <a:cxn ang="0">
                    <a:pos x="T0" y="T1"/>
                  </a:cxn>
                  <a:cxn ang="0">
                    <a:pos x="T2" y="T3"/>
                  </a:cxn>
                  <a:cxn ang="0">
                    <a:pos x="T4" y="T5"/>
                  </a:cxn>
                  <a:cxn ang="0">
                    <a:pos x="T6" y="T7"/>
                  </a:cxn>
                </a:cxnLst>
                <a:rect l="0" t="0" r="r" b="b"/>
                <a:pathLst>
                  <a:path w="10" h="5">
                    <a:moveTo>
                      <a:pt x="10" y="5"/>
                    </a:moveTo>
                    <a:lnTo>
                      <a:pt x="0" y="0"/>
                    </a:lnTo>
                    <a:lnTo>
                      <a:pt x="0" y="0"/>
                    </a:lnTo>
                    <a:lnTo>
                      <a:pt x="1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41" name="Freeform 685">
                <a:extLst>
                  <a:ext uri="{FF2B5EF4-FFF2-40B4-BE49-F238E27FC236}">
                    <a16:creationId xmlns:a16="http://schemas.microsoft.com/office/drawing/2014/main" id="{CCF06FA6-18EE-217E-3F04-270C61E9751E}"/>
                  </a:ext>
                </a:extLst>
              </p:cNvPr>
              <p:cNvSpPr>
                <a:spLocks/>
              </p:cNvSpPr>
              <p:nvPr/>
            </p:nvSpPr>
            <p:spPr bwMode="auto">
              <a:xfrm>
                <a:off x="2631" y="2708"/>
                <a:ext cx="5" cy="5"/>
              </a:xfrm>
              <a:custGeom>
                <a:avLst/>
                <a:gdLst>
                  <a:gd name="T0" fmla="*/ 5 w 5"/>
                  <a:gd name="T1" fmla="*/ 5 h 5"/>
                  <a:gd name="T2" fmla="*/ 0 w 5"/>
                  <a:gd name="T3" fmla="*/ 0 h 5"/>
                  <a:gd name="T4" fmla="*/ 5 w 5"/>
                  <a:gd name="T5" fmla="*/ 5 h 5"/>
                </a:gdLst>
                <a:ahLst/>
                <a:cxnLst>
                  <a:cxn ang="0">
                    <a:pos x="T0" y="T1"/>
                  </a:cxn>
                  <a:cxn ang="0">
                    <a:pos x="T2" y="T3"/>
                  </a:cxn>
                  <a:cxn ang="0">
                    <a:pos x="T4" y="T5"/>
                  </a:cxn>
                </a:cxnLst>
                <a:rect l="0" t="0" r="r" b="b"/>
                <a:pathLst>
                  <a:path w="5" h="5">
                    <a:moveTo>
                      <a:pt x="5" y="5"/>
                    </a:moveTo>
                    <a:lnTo>
                      <a:pt x="0" y="0"/>
                    </a:lnTo>
                    <a:lnTo>
                      <a:pt x="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42" name="Freeform 686">
                <a:extLst>
                  <a:ext uri="{FF2B5EF4-FFF2-40B4-BE49-F238E27FC236}">
                    <a16:creationId xmlns:a16="http://schemas.microsoft.com/office/drawing/2014/main" id="{342C182D-49AB-8395-BAA5-89C7739733A9}"/>
                  </a:ext>
                </a:extLst>
              </p:cNvPr>
              <p:cNvSpPr>
                <a:spLocks/>
              </p:cNvSpPr>
              <p:nvPr/>
            </p:nvSpPr>
            <p:spPr bwMode="auto">
              <a:xfrm>
                <a:off x="2631" y="2708"/>
                <a:ext cx="5" cy="5"/>
              </a:xfrm>
              <a:custGeom>
                <a:avLst/>
                <a:gdLst>
                  <a:gd name="T0" fmla="*/ 5 w 5"/>
                  <a:gd name="T1" fmla="*/ 5 h 5"/>
                  <a:gd name="T2" fmla="*/ 0 w 5"/>
                  <a:gd name="T3" fmla="*/ 0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lnTo>
                      <a:pt x="0" y="0"/>
                    </a:lnTo>
                    <a:lnTo>
                      <a:pt x="0" y="0"/>
                    </a:lnTo>
                    <a:lnTo>
                      <a:pt x="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43" name="Freeform 687">
                <a:extLst>
                  <a:ext uri="{FF2B5EF4-FFF2-40B4-BE49-F238E27FC236}">
                    <a16:creationId xmlns:a16="http://schemas.microsoft.com/office/drawing/2014/main" id="{26988039-415A-7F33-B6F9-67CC0579EE48}"/>
                  </a:ext>
                </a:extLst>
              </p:cNvPr>
              <p:cNvSpPr>
                <a:spLocks/>
              </p:cNvSpPr>
              <p:nvPr/>
            </p:nvSpPr>
            <p:spPr bwMode="auto">
              <a:xfrm>
                <a:off x="2636" y="2708"/>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44" name="Freeform 688">
                <a:extLst>
                  <a:ext uri="{FF2B5EF4-FFF2-40B4-BE49-F238E27FC236}">
                    <a16:creationId xmlns:a16="http://schemas.microsoft.com/office/drawing/2014/main" id="{577F58F0-61C3-E11C-D447-B5720EB97DE9}"/>
                  </a:ext>
                </a:extLst>
              </p:cNvPr>
              <p:cNvSpPr>
                <a:spLocks/>
              </p:cNvSpPr>
              <p:nvPr/>
            </p:nvSpPr>
            <p:spPr bwMode="auto">
              <a:xfrm>
                <a:off x="2636" y="2713"/>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45" name="Freeform 689">
                <a:extLst>
                  <a:ext uri="{FF2B5EF4-FFF2-40B4-BE49-F238E27FC236}">
                    <a16:creationId xmlns:a16="http://schemas.microsoft.com/office/drawing/2014/main" id="{DE1F93F6-5B6A-2FA5-D7E8-972E86D9BD88}"/>
                  </a:ext>
                </a:extLst>
              </p:cNvPr>
              <p:cNvSpPr>
                <a:spLocks/>
              </p:cNvSpPr>
              <p:nvPr/>
            </p:nvSpPr>
            <p:spPr bwMode="auto">
              <a:xfrm>
                <a:off x="2631" y="2698"/>
                <a:ext cx="14" cy="15"/>
              </a:xfrm>
              <a:custGeom>
                <a:avLst/>
                <a:gdLst>
                  <a:gd name="T0" fmla="*/ 14 w 14"/>
                  <a:gd name="T1" fmla="*/ 0 h 15"/>
                  <a:gd name="T2" fmla="*/ 0 w 14"/>
                  <a:gd name="T3" fmla="*/ 10 h 15"/>
                  <a:gd name="T4" fmla="*/ 5 w 14"/>
                  <a:gd name="T5" fmla="*/ 15 h 15"/>
                  <a:gd name="T6" fmla="*/ 14 w 14"/>
                  <a:gd name="T7" fmla="*/ 0 h 15"/>
                </a:gdLst>
                <a:ahLst/>
                <a:cxnLst>
                  <a:cxn ang="0">
                    <a:pos x="T0" y="T1"/>
                  </a:cxn>
                  <a:cxn ang="0">
                    <a:pos x="T2" y="T3"/>
                  </a:cxn>
                  <a:cxn ang="0">
                    <a:pos x="T4" y="T5"/>
                  </a:cxn>
                  <a:cxn ang="0">
                    <a:pos x="T6" y="T7"/>
                  </a:cxn>
                </a:cxnLst>
                <a:rect l="0" t="0" r="r" b="b"/>
                <a:pathLst>
                  <a:path w="14" h="15">
                    <a:moveTo>
                      <a:pt x="14" y="0"/>
                    </a:moveTo>
                    <a:lnTo>
                      <a:pt x="0" y="10"/>
                    </a:lnTo>
                    <a:lnTo>
                      <a:pt x="5" y="15"/>
                    </a:lnTo>
                    <a:lnTo>
                      <a:pt x="1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46" name="Freeform 690">
                <a:extLst>
                  <a:ext uri="{FF2B5EF4-FFF2-40B4-BE49-F238E27FC236}">
                    <a16:creationId xmlns:a16="http://schemas.microsoft.com/office/drawing/2014/main" id="{D8BC49FB-55AC-D6DB-61DF-AA8CC56FC1CC}"/>
                  </a:ext>
                </a:extLst>
              </p:cNvPr>
              <p:cNvSpPr>
                <a:spLocks/>
              </p:cNvSpPr>
              <p:nvPr/>
            </p:nvSpPr>
            <p:spPr bwMode="auto">
              <a:xfrm>
                <a:off x="2631" y="2693"/>
                <a:ext cx="14" cy="15"/>
              </a:xfrm>
              <a:custGeom>
                <a:avLst/>
                <a:gdLst>
                  <a:gd name="T0" fmla="*/ 14 w 14"/>
                  <a:gd name="T1" fmla="*/ 5 h 15"/>
                  <a:gd name="T2" fmla="*/ 5 w 14"/>
                  <a:gd name="T3" fmla="*/ 0 h 15"/>
                  <a:gd name="T4" fmla="*/ 0 w 14"/>
                  <a:gd name="T5" fmla="*/ 15 h 15"/>
                  <a:gd name="T6" fmla="*/ 14 w 14"/>
                  <a:gd name="T7" fmla="*/ 5 h 15"/>
                </a:gdLst>
                <a:ahLst/>
                <a:cxnLst>
                  <a:cxn ang="0">
                    <a:pos x="T0" y="T1"/>
                  </a:cxn>
                  <a:cxn ang="0">
                    <a:pos x="T2" y="T3"/>
                  </a:cxn>
                  <a:cxn ang="0">
                    <a:pos x="T4" y="T5"/>
                  </a:cxn>
                  <a:cxn ang="0">
                    <a:pos x="T6" y="T7"/>
                  </a:cxn>
                </a:cxnLst>
                <a:rect l="0" t="0" r="r" b="b"/>
                <a:pathLst>
                  <a:path w="14" h="15">
                    <a:moveTo>
                      <a:pt x="14" y="5"/>
                    </a:moveTo>
                    <a:lnTo>
                      <a:pt x="5" y="0"/>
                    </a:lnTo>
                    <a:lnTo>
                      <a:pt x="0" y="15"/>
                    </a:lnTo>
                    <a:lnTo>
                      <a:pt x="14"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47" name="Freeform 691">
                <a:extLst>
                  <a:ext uri="{FF2B5EF4-FFF2-40B4-BE49-F238E27FC236}">
                    <a16:creationId xmlns:a16="http://schemas.microsoft.com/office/drawing/2014/main" id="{4618B648-7913-C9BA-A71E-820F9B5FA20E}"/>
                  </a:ext>
                </a:extLst>
              </p:cNvPr>
              <p:cNvSpPr>
                <a:spLocks/>
              </p:cNvSpPr>
              <p:nvPr/>
            </p:nvSpPr>
            <p:spPr bwMode="auto">
              <a:xfrm>
                <a:off x="2650" y="2684"/>
                <a:ext cx="5" cy="5"/>
              </a:xfrm>
              <a:custGeom>
                <a:avLst/>
                <a:gdLst>
                  <a:gd name="T0" fmla="*/ 5 w 5"/>
                  <a:gd name="T1" fmla="*/ 5 h 5"/>
                  <a:gd name="T2" fmla="*/ 5 w 5"/>
                  <a:gd name="T3" fmla="*/ 5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lnTo>
                      <a:pt x="5" y="5"/>
                    </a:lnTo>
                    <a:lnTo>
                      <a:pt x="0" y="0"/>
                    </a:lnTo>
                    <a:lnTo>
                      <a:pt x="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48" name="Freeform 692">
                <a:extLst>
                  <a:ext uri="{FF2B5EF4-FFF2-40B4-BE49-F238E27FC236}">
                    <a16:creationId xmlns:a16="http://schemas.microsoft.com/office/drawing/2014/main" id="{03F9E778-B9AD-925F-14B2-502A31BB8833}"/>
                  </a:ext>
                </a:extLst>
              </p:cNvPr>
              <p:cNvSpPr>
                <a:spLocks/>
              </p:cNvSpPr>
              <p:nvPr/>
            </p:nvSpPr>
            <p:spPr bwMode="auto">
              <a:xfrm>
                <a:off x="2655" y="2689"/>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49" name="Freeform 693">
                <a:extLst>
                  <a:ext uri="{FF2B5EF4-FFF2-40B4-BE49-F238E27FC236}">
                    <a16:creationId xmlns:a16="http://schemas.microsoft.com/office/drawing/2014/main" id="{09BB38C0-A9C8-A860-4917-5694104D7C22}"/>
                  </a:ext>
                </a:extLst>
              </p:cNvPr>
              <p:cNvSpPr>
                <a:spLocks/>
              </p:cNvSpPr>
              <p:nvPr/>
            </p:nvSpPr>
            <p:spPr bwMode="auto">
              <a:xfrm>
                <a:off x="2650" y="2669"/>
                <a:ext cx="15" cy="10"/>
              </a:xfrm>
              <a:custGeom>
                <a:avLst/>
                <a:gdLst>
                  <a:gd name="T0" fmla="*/ 15 w 15"/>
                  <a:gd name="T1" fmla="*/ 0 h 10"/>
                  <a:gd name="T2" fmla="*/ 0 w 15"/>
                  <a:gd name="T3" fmla="*/ 5 h 10"/>
                  <a:gd name="T4" fmla="*/ 10 w 15"/>
                  <a:gd name="T5" fmla="*/ 10 h 10"/>
                  <a:gd name="T6" fmla="*/ 15 w 15"/>
                  <a:gd name="T7" fmla="*/ 0 h 10"/>
                </a:gdLst>
                <a:ahLst/>
                <a:cxnLst>
                  <a:cxn ang="0">
                    <a:pos x="T0" y="T1"/>
                  </a:cxn>
                  <a:cxn ang="0">
                    <a:pos x="T2" y="T3"/>
                  </a:cxn>
                  <a:cxn ang="0">
                    <a:pos x="T4" y="T5"/>
                  </a:cxn>
                  <a:cxn ang="0">
                    <a:pos x="T6" y="T7"/>
                  </a:cxn>
                </a:cxnLst>
                <a:rect l="0" t="0" r="r" b="b"/>
                <a:pathLst>
                  <a:path w="15" h="10">
                    <a:moveTo>
                      <a:pt x="15" y="0"/>
                    </a:moveTo>
                    <a:lnTo>
                      <a:pt x="0" y="5"/>
                    </a:lnTo>
                    <a:lnTo>
                      <a:pt x="10" y="10"/>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50" name="Freeform 694">
                <a:extLst>
                  <a:ext uri="{FF2B5EF4-FFF2-40B4-BE49-F238E27FC236}">
                    <a16:creationId xmlns:a16="http://schemas.microsoft.com/office/drawing/2014/main" id="{1D22D4A7-1D72-1AE5-1EF0-7F94752D3084}"/>
                  </a:ext>
                </a:extLst>
              </p:cNvPr>
              <p:cNvSpPr>
                <a:spLocks/>
              </p:cNvSpPr>
              <p:nvPr/>
            </p:nvSpPr>
            <p:spPr bwMode="auto">
              <a:xfrm>
                <a:off x="2650" y="2664"/>
                <a:ext cx="15" cy="10"/>
              </a:xfrm>
              <a:custGeom>
                <a:avLst/>
                <a:gdLst>
                  <a:gd name="T0" fmla="*/ 15 w 15"/>
                  <a:gd name="T1" fmla="*/ 5 h 10"/>
                  <a:gd name="T2" fmla="*/ 10 w 15"/>
                  <a:gd name="T3" fmla="*/ 0 h 10"/>
                  <a:gd name="T4" fmla="*/ 0 w 15"/>
                  <a:gd name="T5" fmla="*/ 10 h 10"/>
                  <a:gd name="T6" fmla="*/ 15 w 15"/>
                  <a:gd name="T7" fmla="*/ 5 h 10"/>
                </a:gdLst>
                <a:ahLst/>
                <a:cxnLst>
                  <a:cxn ang="0">
                    <a:pos x="T0" y="T1"/>
                  </a:cxn>
                  <a:cxn ang="0">
                    <a:pos x="T2" y="T3"/>
                  </a:cxn>
                  <a:cxn ang="0">
                    <a:pos x="T4" y="T5"/>
                  </a:cxn>
                  <a:cxn ang="0">
                    <a:pos x="T6" y="T7"/>
                  </a:cxn>
                </a:cxnLst>
                <a:rect l="0" t="0" r="r" b="b"/>
                <a:pathLst>
                  <a:path w="15" h="10">
                    <a:moveTo>
                      <a:pt x="15" y="5"/>
                    </a:moveTo>
                    <a:lnTo>
                      <a:pt x="10" y="0"/>
                    </a:lnTo>
                    <a:lnTo>
                      <a:pt x="0" y="10"/>
                    </a:lnTo>
                    <a:lnTo>
                      <a:pt x="1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51" name="Freeform 695">
                <a:extLst>
                  <a:ext uri="{FF2B5EF4-FFF2-40B4-BE49-F238E27FC236}">
                    <a16:creationId xmlns:a16="http://schemas.microsoft.com/office/drawing/2014/main" id="{F3919123-AD9A-B31C-58A2-8652C9510E41}"/>
                  </a:ext>
                </a:extLst>
              </p:cNvPr>
              <p:cNvSpPr>
                <a:spLocks/>
              </p:cNvSpPr>
              <p:nvPr/>
            </p:nvSpPr>
            <p:spPr bwMode="auto">
              <a:xfrm>
                <a:off x="2665" y="2660"/>
                <a:ext cx="4" cy="4"/>
              </a:xfrm>
              <a:custGeom>
                <a:avLst/>
                <a:gdLst>
                  <a:gd name="T0" fmla="*/ 4 w 4"/>
                  <a:gd name="T1" fmla="*/ 4 h 4"/>
                  <a:gd name="T2" fmla="*/ 4 w 4"/>
                  <a:gd name="T3" fmla="*/ 4 h 4"/>
                  <a:gd name="T4" fmla="*/ 0 w 4"/>
                  <a:gd name="T5" fmla="*/ 0 h 4"/>
                  <a:gd name="T6" fmla="*/ 4 w 4"/>
                  <a:gd name="T7" fmla="*/ 4 h 4"/>
                </a:gdLst>
                <a:ahLst/>
                <a:cxnLst>
                  <a:cxn ang="0">
                    <a:pos x="T0" y="T1"/>
                  </a:cxn>
                  <a:cxn ang="0">
                    <a:pos x="T2" y="T3"/>
                  </a:cxn>
                  <a:cxn ang="0">
                    <a:pos x="T4" y="T5"/>
                  </a:cxn>
                  <a:cxn ang="0">
                    <a:pos x="T6" y="T7"/>
                  </a:cxn>
                </a:cxnLst>
                <a:rect l="0" t="0" r="r" b="b"/>
                <a:pathLst>
                  <a:path w="4" h="4">
                    <a:moveTo>
                      <a:pt x="4" y="4"/>
                    </a:moveTo>
                    <a:lnTo>
                      <a:pt x="4" y="4"/>
                    </a:lnTo>
                    <a:lnTo>
                      <a:pt x="0" y="0"/>
                    </a:lnTo>
                    <a:lnTo>
                      <a:pt x="4"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52" name="Freeform 696">
                <a:extLst>
                  <a:ext uri="{FF2B5EF4-FFF2-40B4-BE49-F238E27FC236}">
                    <a16:creationId xmlns:a16="http://schemas.microsoft.com/office/drawing/2014/main" id="{B569929A-2082-AD74-941F-DCCD4A775136}"/>
                  </a:ext>
                </a:extLst>
              </p:cNvPr>
              <p:cNvSpPr>
                <a:spLocks/>
              </p:cNvSpPr>
              <p:nvPr/>
            </p:nvSpPr>
            <p:spPr bwMode="auto">
              <a:xfrm>
                <a:off x="2669" y="2664"/>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53" name="Freeform 697">
                <a:extLst>
                  <a:ext uri="{FF2B5EF4-FFF2-40B4-BE49-F238E27FC236}">
                    <a16:creationId xmlns:a16="http://schemas.microsoft.com/office/drawing/2014/main" id="{88B8A943-287F-372C-E7EC-9F1F8ED00813}"/>
                  </a:ext>
                </a:extLst>
              </p:cNvPr>
              <p:cNvSpPr>
                <a:spLocks/>
              </p:cNvSpPr>
              <p:nvPr/>
            </p:nvSpPr>
            <p:spPr bwMode="auto">
              <a:xfrm>
                <a:off x="2669" y="2635"/>
                <a:ext cx="15" cy="10"/>
              </a:xfrm>
              <a:custGeom>
                <a:avLst/>
                <a:gdLst>
                  <a:gd name="T0" fmla="*/ 15 w 15"/>
                  <a:gd name="T1" fmla="*/ 0 h 10"/>
                  <a:gd name="T2" fmla="*/ 0 w 15"/>
                  <a:gd name="T3" fmla="*/ 5 h 10"/>
                  <a:gd name="T4" fmla="*/ 10 w 15"/>
                  <a:gd name="T5" fmla="*/ 10 h 10"/>
                  <a:gd name="T6" fmla="*/ 15 w 15"/>
                  <a:gd name="T7" fmla="*/ 0 h 10"/>
                </a:gdLst>
                <a:ahLst/>
                <a:cxnLst>
                  <a:cxn ang="0">
                    <a:pos x="T0" y="T1"/>
                  </a:cxn>
                  <a:cxn ang="0">
                    <a:pos x="T2" y="T3"/>
                  </a:cxn>
                  <a:cxn ang="0">
                    <a:pos x="T4" y="T5"/>
                  </a:cxn>
                  <a:cxn ang="0">
                    <a:pos x="T6" y="T7"/>
                  </a:cxn>
                </a:cxnLst>
                <a:rect l="0" t="0" r="r" b="b"/>
                <a:pathLst>
                  <a:path w="15" h="10">
                    <a:moveTo>
                      <a:pt x="15" y="0"/>
                    </a:moveTo>
                    <a:lnTo>
                      <a:pt x="0" y="5"/>
                    </a:lnTo>
                    <a:lnTo>
                      <a:pt x="10" y="10"/>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54" name="Freeform 698">
                <a:extLst>
                  <a:ext uri="{FF2B5EF4-FFF2-40B4-BE49-F238E27FC236}">
                    <a16:creationId xmlns:a16="http://schemas.microsoft.com/office/drawing/2014/main" id="{20EDB83D-7EE9-20EA-B4F1-CD325EB9646B}"/>
                  </a:ext>
                </a:extLst>
              </p:cNvPr>
              <p:cNvSpPr>
                <a:spLocks/>
              </p:cNvSpPr>
              <p:nvPr/>
            </p:nvSpPr>
            <p:spPr bwMode="auto">
              <a:xfrm>
                <a:off x="2669" y="2631"/>
                <a:ext cx="15" cy="9"/>
              </a:xfrm>
              <a:custGeom>
                <a:avLst/>
                <a:gdLst>
                  <a:gd name="T0" fmla="*/ 15 w 15"/>
                  <a:gd name="T1" fmla="*/ 4 h 9"/>
                  <a:gd name="T2" fmla="*/ 5 w 15"/>
                  <a:gd name="T3" fmla="*/ 0 h 9"/>
                  <a:gd name="T4" fmla="*/ 0 w 15"/>
                  <a:gd name="T5" fmla="*/ 9 h 9"/>
                  <a:gd name="T6" fmla="*/ 15 w 15"/>
                  <a:gd name="T7" fmla="*/ 4 h 9"/>
                </a:gdLst>
                <a:ahLst/>
                <a:cxnLst>
                  <a:cxn ang="0">
                    <a:pos x="T0" y="T1"/>
                  </a:cxn>
                  <a:cxn ang="0">
                    <a:pos x="T2" y="T3"/>
                  </a:cxn>
                  <a:cxn ang="0">
                    <a:pos x="T4" y="T5"/>
                  </a:cxn>
                  <a:cxn ang="0">
                    <a:pos x="T6" y="T7"/>
                  </a:cxn>
                </a:cxnLst>
                <a:rect l="0" t="0" r="r" b="b"/>
                <a:pathLst>
                  <a:path w="15" h="9">
                    <a:moveTo>
                      <a:pt x="15" y="4"/>
                    </a:moveTo>
                    <a:lnTo>
                      <a:pt x="5" y="0"/>
                    </a:lnTo>
                    <a:lnTo>
                      <a:pt x="0" y="9"/>
                    </a:lnTo>
                    <a:lnTo>
                      <a:pt x="15"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55" name="Freeform 699">
                <a:extLst>
                  <a:ext uri="{FF2B5EF4-FFF2-40B4-BE49-F238E27FC236}">
                    <a16:creationId xmlns:a16="http://schemas.microsoft.com/office/drawing/2014/main" id="{42AFB5E4-0ABD-B6C0-2920-CA6539381D6A}"/>
                  </a:ext>
                </a:extLst>
              </p:cNvPr>
              <p:cNvSpPr>
                <a:spLocks/>
              </p:cNvSpPr>
              <p:nvPr/>
            </p:nvSpPr>
            <p:spPr bwMode="auto">
              <a:xfrm>
                <a:off x="2684" y="2631"/>
                <a:ext cx="1" cy="4"/>
              </a:xfrm>
              <a:custGeom>
                <a:avLst/>
                <a:gdLst>
                  <a:gd name="T0" fmla="*/ 4 h 4"/>
                  <a:gd name="T1" fmla="*/ 4 h 4"/>
                  <a:gd name="T2" fmla="*/ 0 h 4"/>
                  <a:gd name="T3" fmla="*/ 4 h 4"/>
                </a:gdLst>
                <a:ahLst/>
                <a:cxnLst>
                  <a:cxn ang="0">
                    <a:pos x="0" y="T0"/>
                  </a:cxn>
                  <a:cxn ang="0">
                    <a:pos x="0" y="T1"/>
                  </a:cxn>
                  <a:cxn ang="0">
                    <a:pos x="0" y="T2"/>
                  </a:cxn>
                  <a:cxn ang="0">
                    <a:pos x="0" y="T3"/>
                  </a:cxn>
                </a:cxnLst>
                <a:rect l="0" t="0" r="r" b="b"/>
                <a:pathLst>
                  <a:path h="4">
                    <a:moveTo>
                      <a:pt x="0" y="4"/>
                    </a:moveTo>
                    <a:lnTo>
                      <a:pt x="0" y="4"/>
                    </a:lnTo>
                    <a:lnTo>
                      <a:pt x="0" y="0"/>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56" name="Freeform 700">
                <a:extLst>
                  <a:ext uri="{FF2B5EF4-FFF2-40B4-BE49-F238E27FC236}">
                    <a16:creationId xmlns:a16="http://schemas.microsoft.com/office/drawing/2014/main" id="{423E3E16-FEC0-0755-5927-7FD67D475BB7}"/>
                  </a:ext>
                </a:extLst>
              </p:cNvPr>
              <p:cNvSpPr>
                <a:spLocks/>
              </p:cNvSpPr>
              <p:nvPr/>
            </p:nvSpPr>
            <p:spPr bwMode="auto">
              <a:xfrm>
                <a:off x="2684" y="2635"/>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57" name="Freeform 701">
                <a:extLst>
                  <a:ext uri="{FF2B5EF4-FFF2-40B4-BE49-F238E27FC236}">
                    <a16:creationId xmlns:a16="http://schemas.microsoft.com/office/drawing/2014/main" id="{1C2E3209-C6C2-2C51-CB33-8F5F9E07F936}"/>
                  </a:ext>
                </a:extLst>
              </p:cNvPr>
              <p:cNvSpPr>
                <a:spLocks/>
              </p:cNvSpPr>
              <p:nvPr/>
            </p:nvSpPr>
            <p:spPr bwMode="auto">
              <a:xfrm>
                <a:off x="2674" y="2631"/>
                <a:ext cx="10" cy="4"/>
              </a:xfrm>
              <a:custGeom>
                <a:avLst/>
                <a:gdLst>
                  <a:gd name="T0" fmla="*/ 10 w 10"/>
                  <a:gd name="T1" fmla="*/ 4 h 4"/>
                  <a:gd name="T2" fmla="*/ 0 w 10"/>
                  <a:gd name="T3" fmla="*/ 0 h 4"/>
                  <a:gd name="T4" fmla="*/ 10 w 10"/>
                  <a:gd name="T5" fmla="*/ 4 h 4"/>
                </a:gdLst>
                <a:ahLst/>
                <a:cxnLst>
                  <a:cxn ang="0">
                    <a:pos x="T0" y="T1"/>
                  </a:cxn>
                  <a:cxn ang="0">
                    <a:pos x="T2" y="T3"/>
                  </a:cxn>
                  <a:cxn ang="0">
                    <a:pos x="T4" y="T5"/>
                  </a:cxn>
                </a:cxnLst>
                <a:rect l="0" t="0" r="r" b="b"/>
                <a:pathLst>
                  <a:path w="10" h="4">
                    <a:moveTo>
                      <a:pt x="10" y="4"/>
                    </a:moveTo>
                    <a:lnTo>
                      <a:pt x="0" y="0"/>
                    </a:lnTo>
                    <a:lnTo>
                      <a:pt x="1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58" name="Freeform 702">
                <a:extLst>
                  <a:ext uri="{FF2B5EF4-FFF2-40B4-BE49-F238E27FC236}">
                    <a16:creationId xmlns:a16="http://schemas.microsoft.com/office/drawing/2014/main" id="{D03DBEBA-0774-293A-9A39-AEF851C547FA}"/>
                  </a:ext>
                </a:extLst>
              </p:cNvPr>
              <p:cNvSpPr>
                <a:spLocks/>
              </p:cNvSpPr>
              <p:nvPr/>
            </p:nvSpPr>
            <p:spPr bwMode="auto">
              <a:xfrm>
                <a:off x="2674" y="2631"/>
                <a:ext cx="10" cy="4"/>
              </a:xfrm>
              <a:custGeom>
                <a:avLst/>
                <a:gdLst>
                  <a:gd name="T0" fmla="*/ 10 w 10"/>
                  <a:gd name="T1" fmla="*/ 4 h 4"/>
                  <a:gd name="T2" fmla="*/ 5 w 10"/>
                  <a:gd name="T3" fmla="*/ 0 h 4"/>
                  <a:gd name="T4" fmla="*/ 0 w 10"/>
                  <a:gd name="T5" fmla="*/ 0 h 4"/>
                  <a:gd name="T6" fmla="*/ 10 w 10"/>
                  <a:gd name="T7" fmla="*/ 4 h 4"/>
                </a:gdLst>
                <a:ahLst/>
                <a:cxnLst>
                  <a:cxn ang="0">
                    <a:pos x="T0" y="T1"/>
                  </a:cxn>
                  <a:cxn ang="0">
                    <a:pos x="T2" y="T3"/>
                  </a:cxn>
                  <a:cxn ang="0">
                    <a:pos x="T4" y="T5"/>
                  </a:cxn>
                  <a:cxn ang="0">
                    <a:pos x="T6" y="T7"/>
                  </a:cxn>
                </a:cxnLst>
                <a:rect l="0" t="0" r="r" b="b"/>
                <a:pathLst>
                  <a:path w="10" h="4">
                    <a:moveTo>
                      <a:pt x="10" y="4"/>
                    </a:moveTo>
                    <a:lnTo>
                      <a:pt x="5" y="0"/>
                    </a:lnTo>
                    <a:lnTo>
                      <a:pt x="0" y="0"/>
                    </a:lnTo>
                    <a:lnTo>
                      <a:pt x="1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59" name="Freeform 703">
                <a:extLst>
                  <a:ext uri="{FF2B5EF4-FFF2-40B4-BE49-F238E27FC236}">
                    <a16:creationId xmlns:a16="http://schemas.microsoft.com/office/drawing/2014/main" id="{11418C15-A05C-3F06-EF80-F47FACA0B66B}"/>
                  </a:ext>
                </a:extLst>
              </p:cNvPr>
              <p:cNvSpPr>
                <a:spLocks/>
              </p:cNvSpPr>
              <p:nvPr/>
            </p:nvSpPr>
            <p:spPr bwMode="auto">
              <a:xfrm>
                <a:off x="2689" y="2606"/>
                <a:ext cx="9" cy="5"/>
              </a:xfrm>
              <a:custGeom>
                <a:avLst/>
                <a:gdLst>
                  <a:gd name="T0" fmla="*/ 9 w 9"/>
                  <a:gd name="T1" fmla="*/ 0 h 5"/>
                  <a:gd name="T2" fmla="*/ 0 w 9"/>
                  <a:gd name="T3" fmla="*/ 0 h 5"/>
                  <a:gd name="T4" fmla="*/ 9 w 9"/>
                  <a:gd name="T5" fmla="*/ 5 h 5"/>
                  <a:gd name="T6" fmla="*/ 9 w 9"/>
                  <a:gd name="T7" fmla="*/ 0 h 5"/>
                </a:gdLst>
                <a:ahLst/>
                <a:cxnLst>
                  <a:cxn ang="0">
                    <a:pos x="T0" y="T1"/>
                  </a:cxn>
                  <a:cxn ang="0">
                    <a:pos x="T2" y="T3"/>
                  </a:cxn>
                  <a:cxn ang="0">
                    <a:pos x="T4" y="T5"/>
                  </a:cxn>
                  <a:cxn ang="0">
                    <a:pos x="T6" y="T7"/>
                  </a:cxn>
                </a:cxnLst>
                <a:rect l="0" t="0" r="r" b="b"/>
                <a:pathLst>
                  <a:path w="9" h="5">
                    <a:moveTo>
                      <a:pt x="9" y="0"/>
                    </a:moveTo>
                    <a:lnTo>
                      <a:pt x="0" y="0"/>
                    </a:lnTo>
                    <a:lnTo>
                      <a:pt x="9" y="5"/>
                    </a:ln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60" name="Freeform 704">
                <a:extLst>
                  <a:ext uri="{FF2B5EF4-FFF2-40B4-BE49-F238E27FC236}">
                    <a16:creationId xmlns:a16="http://schemas.microsoft.com/office/drawing/2014/main" id="{D9D9C6E0-56B0-57D2-0B7B-C3390C5CD42C}"/>
                  </a:ext>
                </a:extLst>
              </p:cNvPr>
              <p:cNvSpPr>
                <a:spLocks/>
              </p:cNvSpPr>
              <p:nvPr/>
            </p:nvSpPr>
            <p:spPr bwMode="auto">
              <a:xfrm>
                <a:off x="2689" y="2602"/>
                <a:ext cx="9" cy="4"/>
              </a:xfrm>
              <a:custGeom>
                <a:avLst/>
                <a:gdLst>
                  <a:gd name="T0" fmla="*/ 9 w 9"/>
                  <a:gd name="T1" fmla="*/ 4 h 4"/>
                  <a:gd name="T2" fmla="*/ 5 w 9"/>
                  <a:gd name="T3" fmla="*/ 0 h 4"/>
                  <a:gd name="T4" fmla="*/ 0 w 9"/>
                  <a:gd name="T5" fmla="*/ 4 h 4"/>
                  <a:gd name="T6" fmla="*/ 9 w 9"/>
                  <a:gd name="T7" fmla="*/ 4 h 4"/>
                </a:gdLst>
                <a:ahLst/>
                <a:cxnLst>
                  <a:cxn ang="0">
                    <a:pos x="T0" y="T1"/>
                  </a:cxn>
                  <a:cxn ang="0">
                    <a:pos x="T2" y="T3"/>
                  </a:cxn>
                  <a:cxn ang="0">
                    <a:pos x="T4" y="T5"/>
                  </a:cxn>
                  <a:cxn ang="0">
                    <a:pos x="T6" y="T7"/>
                  </a:cxn>
                </a:cxnLst>
                <a:rect l="0" t="0" r="r" b="b"/>
                <a:pathLst>
                  <a:path w="9" h="4">
                    <a:moveTo>
                      <a:pt x="9" y="4"/>
                    </a:moveTo>
                    <a:lnTo>
                      <a:pt x="5" y="0"/>
                    </a:lnTo>
                    <a:lnTo>
                      <a:pt x="0" y="4"/>
                    </a:lnTo>
                    <a:lnTo>
                      <a:pt x="9"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61" name="Freeform 705">
                <a:extLst>
                  <a:ext uri="{FF2B5EF4-FFF2-40B4-BE49-F238E27FC236}">
                    <a16:creationId xmlns:a16="http://schemas.microsoft.com/office/drawing/2014/main" id="{944250C0-DDD3-0F53-9EE6-CE618E437F55}"/>
                  </a:ext>
                </a:extLst>
              </p:cNvPr>
              <p:cNvSpPr>
                <a:spLocks/>
              </p:cNvSpPr>
              <p:nvPr/>
            </p:nvSpPr>
            <p:spPr bwMode="auto">
              <a:xfrm>
                <a:off x="2698" y="2602"/>
                <a:ext cx="1" cy="4"/>
              </a:xfrm>
              <a:custGeom>
                <a:avLst/>
                <a:gdLst>
                  <a:gd name="T0" fmla="*/ 4 h 4"/>
                  <a:gd name="T1" fmla="*/ 4 h 4"/>
                  <a:gd name="T2" fmla="*/ 0 h 4"/>
                  <a:gd name="T3" fmla="*/ 4 h 4"/>
                </a:gdLst>
                <a:ahLst/>
                <a:cxnLst>
                  <a:cxn ang="0">
                    <a:pos x="0" y="T0"/>
                  </a:cxn>
                  <a:cxn ang="0">
                    <a:pos x="0" y="T1"/>
                  </a:cxn>
                  <a:cxn ang="0">
                    <a:pos x="0" y="T2"/>
                  </a:cxn>
                  <a:cxn ang="0">
                    <a:pos x="0" y="T3"/>
                  </a:cxn>
                </a:cxnLst>
                <a:rect l="0" t="0" r="r" b="b"/>
                <a:pathLst>
                  <a:path h="4">
                    <a:moveTo>
                      <a:pt x="0" y="4"/>
                    </a:moveTo>
                    <a:lnTo>
                      <a:pt x="0" y="4"/>
                    </a:lnTo>
                    <a:lnTo>
                      <a:pt x="0" y="0"/>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62" name="Freeform 706">
                <a:extLst>
                  <a:ext uri="{FF2B5EF4-FFF2-40B4-BE49-F238E27FC236}">
                    <a16:creationId xmlns:a16="http://schemas.microsoft.com/office/drawing/2014/main" id="{2E73A39A-4EBC-335F-027E-48CF7603FADF}"/>
                  </a:ext>
                </a:extLst>
              </p:cNvPr>
              <p:cNvSpPr>
                <a:spLocks/>
              </p:cNvSpPr>
              <p:nvPr/>
            </p:nvSpPr>
            <p:spPr bwMode="auto">
              <a:xfrm>
                <a:off x="2698" y="2606"/>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63" name="Freeform 707">
                <a:extLst>
                  <a:ext uri="{FF2B5EF4-FFF2-40B4-BE49-F238E27FC236}">
                    <a16:creationId xmlns:a16="http://schemas.microsoft.com/office/drawing/2014/main" id="{983AB86E-17C9-9B53-9424-891E39DF9915}"/>
                  </a:ext>
                </a:extLst>
              </p:cNvPr>
              <p:cNvSpPr>
                <a:spLocks/>
              </p:cNvSpPr>
              <p:nvPr/>
            </p:nvSpPr>
            <p:spPr bwMode="auto">
              <a:xfrm>
                <a:off x="2694" y="2602"/>
                <a:ext cx="9" cy="4"/>
              </a:xfrm>
              <a:custGeom>
                <a:avLst/>
                <a:gdLst>
                  <a:gd name="T0" fmla="*/ 9 w 9"/>
                  <a:gd name="T1" fmla="*/ 0 h 4"/>
                  <a:gd name="T2" fmla="*/ 0 w 9"/>
                  <a:gd name="T3" fmla="*/ 0 h 4"/>
                  <a:gd name="T4" fmla="*/ 4 w 9"/>
                  <a:gd name="T5" fmla="*/ 4 h 4"/>
                  <a:gd name="T6" fmla="*/ 9 w 9"/>
                  <a:gd name="T7" fmla="*/ 0 h 4"/>
                </a:gdLst>
                <a:ahLst/>
                <a:cxnLst>
                  <a:cxn ang="0">
                    <a:pos x="T0" y="T1"/>
                  </a:cxn>
                  <a:cxn ang="0">
                    <a:pos x="T2" y="T3"/>
                  </a:cxn>
                  <a:cxn ang="0">
                    <a:pos x="T4" y="T5"/>
                  </a:cxn>
                  <a:cxn ang="0">
                    <a:pos x="T6" y="T7"/>
                  </a:cxn>
                </a:cxnLst>
                <a:rect l="0" t="0" r="r" b="b"/>
                <a:pathLst>
                  <a:path w="9" h="4">
                    <a:moveTo>
                      <a:pt x="9" y="0"/>
                    </a:moveTo>
                    <a:lnTo>
                      <a:pt x="0" y="0"/>
                    </a:lnTo>
                    <a:lnTo>
                      <a:pt x="4" y="4"/>
                    </a:ln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64" name="Freeform 708">
                <a:extLst>
                  <a:ext uri="{FF2B5EF4-FFF2-40B4-BE49-F238E27FC236}">
                    <a16:creationId xmlns:a16="http://schemas.microsoft.com/office/drawing/2014/main" id="{9E93ADEF-8AB6-11B4-085A-A97382F820FE}"/>
                  </a:ext>
                </a:extLst>
              </p:cNvPr>
              <p:cNvSpPr>
                <a:spLocks/>
              </p:cNvSpPr>
              <p:nvPr/>
            </p:nvSpPr>
            <p:spPr bwMode="auto">
              <a:xfrm>
                <a:off x="2694" y="2597"/>
                <a:ext cx="9" cy="5"/>
              </a:xfrm>
              <a:custGeom>
                <a:avLst/>
                <a:gdLst>
                  <a:gd name="T0" fmla="*/ 9 w 9"/>
                  <a:gd name="T1" fmla="*/ 5 h 5"/>
                  <a:gd name="T2" fmla="*/ 0 w 9"/>
                  <a:gd name="T3" fmla="*/ 0 h 5"/>
                  <a:gd name="T4" fmla="*/ 0 w 9"/>
                  <a:gd name="T5" fmla="*/ 5 h 5"/>
                  <a:gd name="T6" fmla="*/ 9 w 9"/>
                  <a:gd name="T7" fmla="*/ 5 h 5"/>
                </a:gdLst>
                <a:ahLst/>
                <a:cxnLst>
                  <a:cxn ang="0">
                    <a:pos x="T0" y="T1"/>
                  </a:cxn>
                  <a:cxn ang="0">
                    <a:pos x="T2" y="T3"/>
                  </a:cxn>
                  <a:cxn ang="0">
                    <a:pos x="T4" y="T5"/>
                  </a:cxn>
                  <a:cxn ang="0">
                    <a:pos x="T6" y="T7"/>
                  </a:cxn>
                </a:cxnLst>
                <a:rect l="0" t="0" r="r" b="b"/>
                <a:pathLst>
                  <a:path w="9" h="5">
                    <a:moveTo>
                      <a:pt x="9" y="5"/>
                    </a:moveTo>
                    <a:lnTo>
                      <a:pt x="0" y="0"/>
                    </a:lnTo>
                    <a:lnTo>
                      <a:pt x="0" y="5"/>
                    </a:lnTo>
                    <a:lnTo>
                      <a:pt x="9"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65" name="Freeform 709">
                <a:extLst>
                  <a:ext uri="{FF2B5EF4-FFF2-40B4-BE49-F238E27FC236}">
                    <a16:creationId xmlns:a16="http://schemas.microsoft.com/office/drawing/2014/main" id="{FCE8456E-1958-7789-6EAD-5671C04743AF}"/>
                  </a:ext>
                </a:extLst>
              </p:cNvPr>
              <p:cNvSpPr>
                <a:spLocks/>
              </p:cNvSpPr>
              <p:nvPr/>
            </p:nvSpPr>
            <p:spPr bwMode="auto">
              <a:xfrm>
                <a:off x="2708" y="2573"/>
                <a:ext cx="10" cy="4"/>
              </a:xfrm>
              <a:custGeom>
                <a:avLst/>
                <a:gdLst>
                  <a:gd name="T0" fmla="*/ 10 w 10"/>
                  <a:gd name="T1" fmla="*/ 0 h 4"/>
                  <a:gd name="T2" fmla="*/ 0 w 10"/>
                  <a:gd name="T3" fmla="*/ 0 h 4"/>
                  <a:gd name="T4" fmla="*/ 5 w 10"/>
                  <a:gd name="T5" fmla="*/ 4 h 4"/>
                  <a:gd name="T6" fmla="*/ 10 w 10"/>
                  <a:gd name="T7" fmla="*/ 0 h 4"/>
                </a:gdLst>
                <a:ahLst/>
                <a:cxnLst>
                  <a:cxn ang="0">
                    <a:pos x="T0" y="T1"/>
                  </a:cxn>
                  <a:cxn ang="0">
                    <a:pos x="T2" y="T3"/>
                  </a:cxn>
                  <a:cxn ang="0">
                    <a:pos x="T4" y="T5"/>
                  </a:cxn>
                  <a:cxn ang="0">
                    <a:pos x="T6" y="T7"/>
                  </a:cxn>
                </a:cxnLst>
                <a:rect l="0" t="0" r="r" b="b"/>
                <a:pathLst>
                  <a:path w="10" h="4">
                    <a:moveTo>
                      <a:pt x="10" y="0"/>
                    </a:moveTo>
                    <a:lnTo>
                      <a:pt x="0" y="0"/>
                    </a:lnTo>
                    <a:lnTo>
                      <a:pt x="5" y="4"/>
                    </a:lnTo>
                    <a:lnTo>
                      <a:pt x="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66" name="Rectangle 710">
                <a:extLst>
                  <a:ext uri="{FF2B5EF4-FFF2-40B4-BE49-F238E27FC236}">
                    <a16:creationId xmlns:a16="http://schemas.microsoft.com/office/drawing/2014/main" id="{500428DA-51F8-C864-77D4-1C12F2768507}"/>
                  </a:ext>
                </a:extLst>
              </p:cNvPr>
              <p:cNvSpPr>
                <a:spLocks noChangeArrowheads="1"/>
              </p:cNvSpPr>
              <p:nvPr/>
            </p:nvSpPr>
            <p:spPr bwMode="auto">
              <a:xfrm>
                <a:off x="2708" y="2573"/>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08967" name="Freeform 711">
                <a:extLst>
                  <a:ext uri="{FF2B5EF4-FFF2-40B4-BE49-F238E27FC236}">
                    <a16:creationId xmlns:a16="http://schemas.microsoft.com/office/drawing/2014/main" id="{8A63DF20-073A-9E55-9B7C-B1D45C430EE9}"/>
                  </a:ext>
                </a:extLst>
              </p:cNvPr>
              <p:cNvSpPr>
                <a:spLocks/>
              </p:cNvSpPr>
              <p:nvPr/>
            </p:nvSpPr>
            <p:spPr bwMode="auto">
              <a:xfrm>
                <a:off x="2713" y="2573"/>
                <a:ext cx="5" cy="1"/>
              </a:xfrm>
              <a:custGeom>
                <a:avLst/>
                <a:gdLst>
                  <a:gd name="T0" fmla="*/ 5 w 5"/>
                  <a:gd name="T1" fmla="*/ 5 w 5"/>
                  <a:gd name="T2" fmla="*/ 0 w 5"/>
                  <a:gd name="T3" fmla="*/ 5 w 5"/>
                </a:gdLst>
                <a:ahLst/>
                <a:cxnLst>
                  <a:cxn ang="0">
                    <a:pos x="T0" y="0"/>
                  </a:cxn>
                  <a:cxn ang="0">
                    <a:pos x="T1" y="0"/>
                  </a:cxn>
                  <a:cxn ang="0">
                    <a:pos x="T2" y="0"/>
                  </a:cxn>
                  <a:cxn ang="0">
                    <a:pos x="T3" y="0"/>
                  </a:cxn>
                </a:cxnLst>
                <a:rect l="0" t="0" r="r" b="b"/>
                <a:pathLst>
                  <a:path w="5">
                    <a:moveTo>
                      <a:pt x="5" y="0"/>
                    </a:moveTo>
                    <a:lnTo>
                      <a:pt x="5" y="0"/>
                    </a:lnTo>
                    <a:lnTo>
                      <a:pt x="0" y="0"/>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68" name="Freeform 712">
                <a:extLst>
                  <a:ext uri="{FF2B5EF4-FFF2-40B4-BE49-F238E27FC236}">
                    <a16:creationId xmlns:a16="http://schemas.microsoft.com/office/drawing/2014/main" id="{7B667947-D9BF-83FE-0D6D-E12562B377B9}"/>
                  </a:ext>
                </a:extLst>
              </p:cNvPr>
              <p:cNvSpPr>
                <a:spLocks/>
              </p:cNvSpPr>
              <p:nvPr/>
            </p:nvSpPr>
            <p:spPr bwMode="auto">
              <a:xfrm>
                <a:off x="2713" y="2573"/>
                <a:ext cx="5" cy="1"/>
              </a:xfrm>
              <a:custGeom>
                <a:avLst/>
                <a:gdLst>
                  <a:gd name="T0" fmla="*/ 5 w 5"/>
                  <a:gd name="T1" fmla="*/ 5 w 5"/>
                  <a:gd name="T2" fmla="*/ 0 w 5"/>
                  <a:gd name="T3" fmla="*/ 5 w 5"/>
                </a:gdLst>
                <a:ahLst/>
                <a:cxnLst>
                  <a:cxn ang="0">
                    <a:pos x="T0" y="0"/>
                  </a:cxn>
                  <a:cxn ang="0">
                    <a:pos x="T1" y="0"/>
                  </a:cxn>
                  <a:cxn ang="0">
                    <a:pos x="T2" y="0"/>
                  </a:cxn>
                  <a:cxn ang="0">
                    <a:pos x="T3" y="0"/>
                  </a:cxn>
                </a:cxnLst>
                <a:rect l="0" t="0" r="r" b="b"/>
                <a:pathLst>
                  <a:path w="5">
                    <a:moveTo>
                      <a:pt x="5" y="0"/>
                    </a:moveTo>
                    <a:lnTo>
                      <a:pt x="5" y="0"/>
                    </a:lnTo>
                    <a:lnTo>
                      <a:pt x="0" y="0"/>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69" name="Freeform 713">
                <a:extLst>
                  <a:ext uri="{FF2B5EF4-FFF2-40B4-BE49-F238E27FC236}">
                    <a16:creationId xmlns:a16="http://schemas.microsoft.com/office/drawing/2014/main" id="{5F03162E-1DAE-BCD2-000B-1EF9D89BE485}"/>
                  </a:ext>
                </a:extLst>
              </p:cNvPr>
              <p:cNvSpPr>
                <a:spLocks/>
              </p:cNvSpPr>
              <p:nvPr/>
            </p:nvSpPr>
            <p:spPr bwMode="auto">
              <a:xfrm>
                <a:off x="2708" y="2563"/>
                <a:ext cx="15" cy="10"/>
              </a:xfrm>
              <a:custGeom>
                <a:avLst/>
                <a:gdLst>
                  <a:gd name="T0" fmla="*/ 15 w 15"/>
                  <a:gd name="T1" fmla="*/ 0 h 10"/>
                  <a:gd name="T2" fmla="*/ 0 w 15"/>
                  <a:gd name="T3" fmla="*/ 10 h 10"/>
                  <a:gd name="T4" fmla="*/ 10 w 15"/>
                  <a:gd name="T5" fmla="*/ 10 h 10"/>
                  <a:gd name="T6" fmla="*/ 15 w 15"/>
                  <a:gd name="T7" fmla="*/ 0 h 10"/>
                </a:gdLst>
                <a:ahLst/>
                <a:cxnLst>
                  <a:cxn ang="0">
                    <a:pos x="T0" y="T1"/>
                  </a:cxn>
                  <a:cxn ang="0">
                    <a:pos x="T2" y="T3"/>
                  </a:cxn>
                  <a:cxn ang="0">
                    <a:pos x="T4" y="T5"/>
                  </a:cxn>
                  <a:cxn ang="0">
                    <a:pos x="T6" y="T7"/>
                  </a:cxn>
                </a:cxnLst>
                <a:rect l="0" t="0" r="r" b="b"/>
                <a:pathLst>
                  <a:path w="15" h="10">
                    <a:moveTo>
                      <a:pt x="15" y="0"/>
                    </a:moveTo>
                    <a:lnTo>
                      <a:pt x="0" y="10"/>
                    </a:lnTo>
                    <a:lnTo>
                      <a:pt x="10" y="10"/>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70" name="Freeform 714">
                <a:extLst>
                  <a:ext uri="{FF2B5EF4-FFF2-40B4-BE49-F238E27FC236}">
                    <a16:creationId xmlns:a16="http://schemas.microsoft.com/office/drawing/2014/main" id="{8A515B91-6A88-BE3B-3DD7-A950433CF51A}"/>
                  </a:ext>
                </a:extLst>
              </p:cNvPr>
              <p:cNvSpPr>
                <a:spLocks/>
              </p:cNvSpPr>
              <p:nvPr/>
            </p:nvSpPr>
            <p:spPr bwMode="auto">
              <a:xfrm>
                <a:off x="2708" y="2563"/>
                <a:ext cx="15" cy="10"/>
              </a:xfrm>
              <a:custGeom>
                <a:avLst/>
                <a:gdLst>
                  <a:gd name="T0" fmla="*/ 15 w 15"/>
                  <a:gd name="T1" fmla="*/ 0 h 10"/>
                  <a:gd name="T2" fmla="*/ 5 w 15"/>
                  <a:gd name="T3" fmla="*/ 0 h 10"/>
                  <a:gd name="T4" fmla="*/ 0 w 15"/>
                  <a:gd name="T5" fmla="*/ 10 h 10"/>
                  <a:gd name="T6" fmla="*/ 15 w 15"/>
                  <a:gd name="T7" fmla="*/ 0 h 10"/>
                </a:gdLst>
                <a:ahLst/>
                <a:cxnLst>
                  <a:cxn ang="0">
                    <a:pos x="T0" y="T1"/>
                  </a:cxn>
                  <a:cxn ang="0">
                    <a:pos x="T2" y="T3"/>
                  </a:cxn>
                  <a:cxn ang="0">
                    <a:pos x="T4" y="T5"/>
                  </a:cxn>
                  <a:cxn ang="0">
                    <a:pos x="T6" y="T7"/>
                  </a:cxn>
                </a:cxnLst>
                <a:rect l="0" t="0" r="r" b="b"/>
                <a:pathLst>
                  <a:path w="15" h="10">
                    <a:moveTo>
                      <a:pt x="15" y="0"/>
                    </a:moveTo>
                    <a:lnTo>
                      <a:pt x="5" y="0"/>
                    </a:lnTo>
                    <a:lnTo>
                      <a:pt x="0" y="10"/>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71" name="Freeform 715">
                <a:extLst>
                  <a:ext uri="{FF2B5EF4-FFF2-40B4-BE49-F238E27FC236}">
                    <a16:creationId xmlns:a16="http://schemas.microsoft.com/office/drawing/2014/main" id="{CC12F392-E4D8-CA50-D18F-9DB63517946C}"/>
                  </a:ext>
                </a:extLst>
              </p:cNvPr>
              <p:cNvSpPr>
                <a:spLocks/>
              </p:cNvSpPr>
              <p:nvPr/>
            </p:nvSpPr>
            <p:spPr bwMode="auto">
              <a:xfrm>
                <a:off x="2723" y="2539"/>
                <a:ext cx="9" cy="5"/>
              </a:xfrm>
              <a:custGeom>
                <a:avLst/>
                <a:gdLst>
                  <a:gd name="T0" fmla="*/ 9 w 9"/>
                  <a:gd name="T1" fmla="*/ 5 h 5"/>
                  <a:gd name="T2" fmla="*/ 0 w 9"/>
                  <a:gd name="T3" fmla="*/ 0 h 5"/>
                  <a:gd name="T4" fmla="*/ 9 w 9"/>
                  <a:gd name="T5" fmla="*/ 5 h 5"/>
                </a:gdLst>
                <a:ahLst/>
                <a:cxnLst>
                  <a:cxn ang="0">
                    <a:pos x="T0" y="T1"/>
                  </a:cxn>
                  <a:cxn ang="0">
                    <a:pos x="T2" y="T3"/>
                  </a:cxn>
                  <a:cxn ang="0">
                    <a:pos x="T4" y="T5"/>
                  </a:cxn>
                </a:cxnLst>
                <a:rect l="0" t="0" r="r" b="b"/>
                <a:pathLst>
                  <a:path w="9" h="5">
                    <a:moveTo>
                      <a:pt x="9" y="5"/>
                    </a:moveTo>
                    <a:lnTo>
                      <a:pt x="0" y="0"/>
                    </a:lnTo>
                    <a:lnTo>
                      <a:pt x="9"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72" name="Freeform 716">
                <a:extLst>
                  <a:ext uri="{FF2B5EF4-FFF2-40B4-BE49-F238E27FC236}">
                    <a16:creationId xmlns:a16="http://schemas.microsoft.com/office/drawing/2014/main" id="{21D27952-65DB-54C8-E00B-F15A80E16706}"/>
                  </a:ext>
                </a:extLst>
              </p:cNvPr>
              <p:cNvSpPr>
                <a:spLocks/>
              </p:cNvSpPr>
              <p:nvPr/>
            </p:nvSpPr>
            <p:spPr bwMode="auto">
              <a:xfrm>
                <a:off x="2723" y="2539"/>
                <a:ext cx="9" cy="5"/>
              </a:xfrm>
              <a:custGeom>
                <a:avLst/>
                <a:gdLst>
                  <a:gd name="T0" fmla="*/ 9 w 9"/>
                  <a:gd name="T1" fmla="*/ 5 h 5"/>
                  <a:gd name="T2" fmla="*/ 0 w 9"/>
                  <a:gd name="T3" fmla="*/ 0 h 5"/>
                  <a:gd name="T4" fmla="*/ 0 w 9"/>
                  <a:gd name="T5" fmla="*/ 0 h 5"/>
                  <a:gd name="T6" fmla="*/ 9 w 9"/>
                  <a:gd name="T7" fmla="*/ 5 h 5"/>
                </a:gdLst>
                <a:ahLst/>
                <a:cxnLst>
                  <a:cxn ang="0">
                    <a:pos x="T0" y="T1"/>
                  </a:cxn>
                  <a:cxn ang="0">
                    <a:pos x="T2" y="T3"/>
                  </a:cxn>
                  <a:cxn ang="0">
                    <a:pos x="T4" y="T5"/>
                  </a:cxn>
                  <a:cxn ang="0">
                    <a:pos x="T6" y="T7"/>
                  </a:cxn>
                </a:cxnLst>
                <a:rect l="0" t="0" r="r" b="b"/>
                <a:pathLst>
                  <a:path w="9" h="5">
                    <a:moveTo>
                      <a:pt x="9" y="5"/>
                    </a:moveTo>
                    <a:lnTo>
                      <a:pt x="0" y="0"/>
                    </a:lnTo>
                    <a:lnTo>
                      <a:pt x="0" y="0"/>
                    </a:lnTo>
                    <a:lnTo>
                      <a:pt x="9"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73" name="Freeform 717">
                <a:extLst>
                  <a:ext uri="{FF2B5EF4-FFF2-40B4-BE49-F238E27FC236}">
                    <a16:creationId xmlns:a16="http://schemas.microsoft.com/office/drawing/2014/main" id="{A8ED83F8-5700-8536-C25B-EBDF96CE29B4}"/>
                  </a:ext>
                </a:extLst>
              </p:cNvPr>
              <p:cNvSpPr>
                <a:spLocks/>
              </p:cNvSpPr>
              <p:nvPr/>
            </p:nvSpPr>
            <p:spPr bwMode="auto">
              <a:xfrm>
                <a:off x="2727" y="2539"/>
                <a:ext cx="5" cy="5"/>
              </a:xfrm>
              <a:custGeom>
                <a:avLst/>
                <a:gdLst>
                  <a:gd name="T0" fmla="*/ 5 w 5"/>
                  <a:gd name="T1" fmla="*/ 5 h 5"/>
                  <a:gd name="T2" fmla="*/ 5 w 5"/>
                  <a:gd name="T3" fmla="*/ 5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lnTo>
                      <a:pt x="5" y="5"/>
                    </a:lnTo>
                    <a:lnTo>
                      <a:pt x="0" y="0"/>
                    </a:lnTo>
                    <a:lnTo>
                      <a:pt x="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74" name="Freeform 718">
                <a:extLst>
                  <a:ext uri="{FF2B5EF4-FFF2-40B4-BE49-F238E27FC236}">
                    <a16:creationId xmlns:a16="http://schemas.microsoft.com/office/drawing/2014/main" id="{EC306E7A-9E53-8F7F-4DF2-2BB667618A36}"/>
                  </a:ext>
                </a:extLst>
              </p:cNvPr>
              <p:cNvSpPr>
                <a:spLocks/>
              </p:cNvSpPr>
              <p:nvPr/>
            </p:nvSpPr>
            <p:spPr bwMode="auto">
              <a:xfrm>
                <a:off x="2732" y="2544"/>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75" name="Freeform 719">
                <a:extLst>
                  <a:ext uri="{FF2B5EF4-FFF2-40B4-BE49-F238E27FC236}">
                    <a16:creationId xmlns:a16="http://schemas.microsoft.com/office/drawing/2014/main" id="{9C6617D8-5AE5-F295-F4D7-1054030FA8FE}"/>
                  </a:ext>
                </a:extLst>
              </p:cNvPr>
              <p:cNvSpPr>
                <a:spLocks/>
              </p:cNvSpPr>
              <p:nvPr/>
            </p:nvSpPr>
            <p:spPr bwMode="auto">
              <a:xfrm>
                <a:off x="2723" y="2529"/>
                <a:ext cx="14" cy="15"/>
              </a:xfrm>
              <a:custGeom>
                <a:avLst/>
                <a:gdLst>
                  <a:gd name="T0" fmla="*/ 14 w 14"/>
                  <a:gd name="T1" fmla="*/ 0 h 15"/>
                  <a:gd name="T2" fmla="*/ 0 w 14"/>
                  <a:gd name="T3" fmla="*/ 10 h 15"/>
                  <a:gd name="T4" fmla="*/ 9 w 14"/>
                  <a:gd name="T5" fmla="*/ 15 h 15"/>
                  <a:gd name="T6" fmla="*/ 14 w 14"/>
                  <a:gd name="T7" fmla="*/ 0 h 15"/>
                </a:gdLst>
                <a:ahLst/>
                <a:cxnLst>
                  <a:cxn ang="0">
                    <a:pos x="T0" y="T1"/>
                  </a:cxn>
                  <a:cxn ang="0">
                    <a:pos x="T2" y="T3"/>
                  </a:cxn>
                  <a:cxn ang="0">
                    <a:pos x="T4" y="T5"/>
                  </a:cxn>
                  <a:cxn ang="0">
                    <a:pos x="T6" y="T7"/>
                  </a:cxn>
                </a:cxnLst>
                <a:rect l="0" t="0" r="r" b="b"/>
                <a:pathLst>
                  <a:path w="14" h="15">
                    <a:moveTo>
                      <a:pt x="14" y="0"/>
                    </a:moveTo>
                    <a:lnTo>
                      <a:pt x="0" y="10"/>
                    </a:lnTo>
                    <a:lnTo>
                      <a:pt x="9" y="15"/>
                    </a:lnTo>
                    <a:lnTo>
                      <a:pt x="1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76" name="Freeform 720">
                <a:extLst>
                  <a:ext uri="{FF2B5EF4-FFF2-40B4-BE49-F238E27FC236}">
                    <a16:creationId xmlns:a16="http://schemas.microsoft.com/office/drawing/2014/main" id="{55313CD2-E8AE-7A00-1917-AF4C01697144}"/>
                  </a:ext>
                </a:extLst>
              </p:cNvPr>
              <p:cNvSpPr>
                <a:spLocks/>
              </p:cNvSpPr>
              <p:nvPr/>
            </p:nvSpPr>
            <p:spPr bwMode="auto">
              <a:xfrm>
                <a:off x="2723" y="2524"/>
                <a:ext cx="14" cy="15"/>
              </a:xfrm>
              <a:custGeom>
                <a:avLst/>
                <a:gdLst>
                  <a:gd name="T0" fmla="*/ 14 w 14"/>
                  <a:gd name="T1" fmla="*/ 5 h 15"/>
                  <a:gd name="T2" fmla="*/ 4 w 14"/>
                  <a:gd name="T3" fmla="*/ 0 h 15"/>
                  <a:gd name="T4" fmla="*/ 0 w 14"/>
                  <a:gd name="T5" fmla="*/ 15 h 15"/>
                  <a:gd name="T6" fmla="*/ 14 w 14"/>
                  <a:gd name="T7" fmla="*/ 5 h 15"/>
                </a:gdLst>
                <a:ahLst/>
                <a:cxnLst>
                  <a:cxn ang="0">
                    <a:pos x="T0" y="T1"/>
                  </a:cxn>
                  <a:cxn ang="0">
                    <a:pos x="T2" y="T3"/>
                  </a:cxn>
                  <a:cxn ang="0">
                    <a:pos x="T4" y="T5"/>
                  </a:cxn>
                  <a:cxn ang="0">
                    <a:pos x="T6" y="T7"/>
                  </a:cxn>
                </a:cxnLst>
                <a:rect l="0" t="0" r="r" b="b"/>
                <a:pathLst>
                  <a:path w="14" h="15">
                    <a:moveTo>
                      <a:pt x="14" y="5"/>
                    </a:moveTo>
                    <a:lnTo>
                      <a:pt x="4" y="0"/>
                    </a:lnTo>
                    <a:lnTo>
                      <a:pt x="0" y="15"/>
                    </a:lnTo>
                    <a:lnTo>
                      <a:pt x="14"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77" name="Freeform 721">
                <a:extLst>
                  <a:ext uri="{FF2B5EF4-FFF2-40B4-BE49-F238E27FC236}">
                    <a16:creationId xmlns:a16="http://schemas.microsoft.com/office/drawing/2014/main" id="{37758A84-6FF1-F103-A7E3-95B6555DBCE3}"/>
                  </a:ext>
                </a:extLst>
              </p:cNvPr>
              <p:cNvSpPr>
                <a:spLocks/>
              </p:cNvSpPr>
              <p:nvPr/>
            </p:nvSpPr>
            <p:spPr bwMode="auto">
              <a:xfrm>
                <a:off x="2747" y="2505"/>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78" name="Freeform 722">
                <a:extLst>
                  <a:ext uri="{FF2B5EF4-FFF2-40B4-BE49-F238E27FC236}">
                    <a16:creationId xmlns:a16="http://schemas.microsoft.com/office/drawing/2014/main" id="{A1E829BA-FA43-9C56-B96D-93F2CB5EA184}"/>
                  </a:ext>
                </a:extLst>
              </p:cNvPr>
              <p:cNvSpPr>
                <a:spLocks/>
              </p:cNvSpPr>
              <p:nvPr/>
            </p:nvSpPr>
            <p:spPr bwMode="auto">
              <a:xfrm>
                <a:off x="2747" y="2505"/>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79" name="Freeform 723">
                <a:extLst>
                  <a:ext uri="{FF2B5EF4-FFF2-40B4-BE49-F238E27FC236}">
                    <a16:creationId xmlns:a16="http://schemas.microsoft.com/office/drawing/2014/main" id="{AC46980D-9D11-3B4A-2F3E-A4CC3406263B}"/>
                  </a:ext>
                </a:extLst>
              </p:cNvPr>
              <p:cNvSpPr>
                <a:spLocks/>
              </p:cNvSpPr>
              <p:nvPr/>
            </p:nvSpPr>
            <p:spPr bwMode="auto">
              <a:xfrm>
                <a:off x="2737" y="2495"/>
                <a:ext cx="15" cy="15"/>
              </a:xfrm>
              <a:custGeom>
                <a:avLst/>
                <a:gdLst>
                  <a:gd name="T0" fmla="*/ 15 w 15"/>
                  <a:gd name="T1" fmla="*/ 0 h 15"/>
                  <a:gd name="T2" fmla="*/ 0 w 15"/>
                  <a:gd name="T3" fmla="*/ 10 h 15"/>
                  <a:gd name="T4" fmla="*/ 10 w 15"/>
                  <a:gd name="T5" fmla="*/ 15 h 15"/>
                  <a:gd name="T6" fmla="*/ 15 w 15"/>
                  <a:gd name="T7" fmla="*/ 0 h 15"/>
                </a:gdLst>
                <a:ahLst/>
                <a:cxnLst>
                  <a:cxn ang="0">
                    <a:pos x="T0" y="T1"/>
                  </a:cxn>
                  <a:cxn ang="0">
                    <a:pos x="T2" y="T3"/>
                  </a:cxn>
                  <a:cxn ang="0">
                    <a:pos x="T4" y="T5"/>
                  </a:cxn>
                  <a:cxn ang="0">
                    <a:pos x="T6" y="T7"/>
                  </a:cxn>
                </a:cxnLst>
                <a:rect l="0" t="0" r="r" b="b"/>
                <a:pathLst>
                  <a:path w="15" h="15">
                    <a:moveTo>
                      <a:pt x="15" y="0"/>
                    </a:moveTo>
                    <a:lnTo>
                      <a:pt x="0" y="10"/>
                    </a:lnTo>
                    <a:lnTo>
                      <a:pt x="10" y="15"/>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80" name="Freeform 724">
                <a:extLst>
                  <a:ext uri="{FF2B5EF4-FFF2-40B4-BE49-F238E27FC236}">
                    <a16:creationId xmlns:a16="http://schemas.microsoft.com/office/drawing/2014/main" id="{1A68F939-5126-E8CA-0619-D4045957FF91}"/>
                  </a:ext>
                </a:extLst>
              </p:cNvPr>
              <p:cNvSpPr>
                <a:spLocks/>
              </p:cNvSpPr>
              <p:nvPr/>
            </p:nvSpPr>
            <p:spPr bwMode="auto">
              <a:xfrm>
                <a:off x="2737" y="2490"/>
                <a:ext cx="15" cy="15"/>
              </a:xfrm>
              <a:custGeom>
                <a:avLst/>
                <a:gdLst>
                  <a:gd name="T0" fmla="*/ 15 w 15"/>
                  <a:gd name="T1" fmla="*/ 5 h 15"/>
                  <a:gd name="T2" fmla="*/ 10 w 15"/>
                  <a:gd name="T3" fmla="*/ 0 h 15"/>
                  <a:gd name="T4" fmla="*/ 0 w 15"/>
                  <a:gd name="T5" fmla="*/ 15 h 15"/>
                  <a:gd name="T6" fmla="*/ 15 w 15"/>
                  <a:gd name="T7" fmla="*/ 5 h 15"/>
                </a:gdLst>
                <a:ahLst/>
                <a:cxnLst>
                  <a:cxn ang="0">
                    <a:pos x="T0" y="T1"/>
                  </a:cxn>
                  <a:cxn ang="0">
                    <a:pos x="T2" y="T3"/>
                  </a:cxn>
                  <a:cxn ang="0">
                    <a:pos x="T4" y="T5"/>
                  </a:cxn>
                  <a:cxn ang="0">
                    <a:pos x="T6" y="T7"/>
                  </a:cxn>
                </a:cxnLst>
                <a:rect l="0" t="0" r="r" b="b"/>
                <a:pathLst>
                  <a:path w="15" h="15">
                    <a:moveTo>
                      <a:pt x="15" y="5"/>
                    </a:moveTo>
                    <a:lnTo>
                      <a:pt x="10" y="0"/>
                    </a:lnTo>
                    <a:lnTo>
                      <a:pt x="0" y="15"/>
                    </a:lnTo>
                    <a:lnTo>
                      <a:pt x="1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81" name="Freeform 725">
                <a:extLst>
                  <a:ext uri="{FF2B5EF4-FFF2-40B4-BE49-F238E27FC236}">
                    <a16:creationId xmlns:a16="http://schemas.microsoft.com/office/drawing/2014/main" id="{1148FD1F-3D35-0CB8-9413-3E6B28542E2D}"/>
                  </a:ext>
                </a:extLst>
              </p:cNvPr>
              <p:cNvSpPr>
                <a:spLocks/>
              </p:cNvSpPr>
              <p:nvPr/>
            </p:nvSpPr>
            <p:spPr bwMode="auto">
              <a:xfrm>
                <a:off x="2761" y="2471"/>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82" name="Freeform 726">
                <a:extLst>
                  <a:ext uri="{FF2B5EF4-FFF2-40B4-BE49-F238E27FC236}">
                    <a16:creationId xmlns:a16="http://schemas.microsoft.com/office/drawing/2014/main" id="{F957F4B4-9F2A-4487-EA71-CCECD5B1CB80}"/>
                  </a:ext>
                </a:extLst>
              </p:cNvPr>
              <p:cNvSpPr>
                <a:spLocks/>
              </p:cNvSpPr>
              <p:nvPr/>
            </p:nvSpPr>
            <p:spPr bwMode="auto">
              <a:xfrm>
                <a:off x="2761" y="2471"/>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83" name="Freeform 727">
                <a:extLst>
                  <a:ext uri="{FF2B5EF4-FFF2-40B4-BE49-F238E27FC236}">
                    <a16:creationId xmlns:a16="http://schemas.microsoft.com/office/drawing/2014/main" id="{0EA3833A-E9F5-55EA-5EF9-B39E514D454E}"/>
                  </a:ext>
                </a:extLst>
              </p:cNvPr>
              <p:cNvSpPr>
                <a:spLocks/>
              </p:cNvSpPr>
              <p:nvPr/>
            </p:nvSpPr>
            <p:spPr bwMode="auto">
              <a:xfrm>
                <a:off x="2757" y="2461"/>
                <a:ext cx="14" cy="10"/>
              </a:xfrm>
              <a:custGeom>
                <a:avLst/>
                <a:gdLst>
                  <a:gd name="T0" fmla="*/ 14 w 14"/>
                  <a:gd name="T1" fmla="*/ 0 h 10"/>
                  <a:gd name="T2" fmla="*/ 0 w 14"/>
                  <a:gd name="T3" fmla="*/ 10 h 10"/>
                  <a:gd name="T4" fmla="*/ 9 w 14"/>
                  <a:gd name="T5" fmla="*/ 10 h 10"/>
                  <a:gd name="T6" fmla="*/ 14 w 14"/>
                  <a:gd name="T7" fmla="*/ 0 h 10"/>
                </a:gdLst>
                <a:ahLst/>
                <a:cxnLst>
                  <a:cxn ang="0">
                    <a:pos x="T0" y="T1"/>
                  </a:cxn>
                  <a:cxn ang="0">
                    <a:pos x="T2" y="T3"/>
                  </a:cxn>
                  <a:cxn ang="0">
                    <a:pos x="T4" y="T5"/>
                  </a:cxn>
                  <a:cxn ang="0">
                    <a:pos x="T6" y="T7"/>
                  </a:cxn>
                </a:cxnLst>
                <a:rect l="0" t="0" r="r" b="b"/>
                <a:pathLst>
                  <a:path w="14" h="10">
                    <a:moveTo>
                      <a:pt x="14" y="0"/>
                    </a:moveTo>
                    <a:lnTo>
                      <a:pt x="0" y="10"/>
                    </a:lnTo>
                    <a:lnTo>
                      <a:pt x="9" y="10"/>
                    </a:lnTo>
                    <a:lnTo>
                      <a:pt x="1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84" name="Freeform 728">
                <a:extLst>
                  <a:ext uri="{FF2B5EF4-FFF2-40B4-BE49-F238E27FC236}">
                    <a16:creationId xmlns:a16="http://schemas.microsoft.com/office/drawing/2014/main" id="{D5ADE6D5-9066-32CA-3C8A-AE8A40F17FEF}"/>
                  </a:ext>
                </a:extLst>
              </p:cNvPr>
              <p:cNvSpPr>
                <a:spLocks/>
              </p:cNvSpPr>
              <p:nvPr/>
            </p:nvSpPr>
            <p:spPr bwMode="auto">
              <a:xfrm>
                <a:off x="2757" y="2456"/>
                <a:ext cx="14" cy="15"/>
              </a:xfrm>
              <a:custGeom>
                <a:avLst/>
                <a:gdLst>
                  <a:gd name="T0" fmla="*/ 14 w 14"/>
                  <a:gd name="T1" fmla="*/ 5 h 15"/>
                  <a:gd name="T2" fmla="*/ 4 w 14"/>
                  <a:gd name="T3" fmla="*/ 0 h 15"/>
                  <a:gd name="T4" fmla="*/ 0 w 14"/>
                  <a:gd name="T5" fmla="*/ 15 h 15"/>
                  <a:gd name="T6" fmla="*/ 14 w 14"/>
                  <a:gd name="T7" fmla="*/ 5 h 15"/>
                </a:gdLst>
                <a:ahLst/>
                <a:cxnLst>
                  <a:cxn ang="0">
                    <a:pos x="T0" y="T1"/>
                  </a:cxn>
                  <a:cxn ang="0">
                    <a:pos x="T2" y="T3"/>
                  </a:cxn>
                  <a:cxn ang="0">
                    <a:pos x="T4" y="T5"/>
                  </a:cxn>
                  <a:cxn ang="0">
                    <a:pos x="T6" y="T7"/>
                  </a:cxn>
                </a:cxnLst>
                <a:rect l="0" t="0" r="r" b="b"/>
                <a:pathLst>
                  <a:path w="14" h="15">
                    <a:moveTo>
                      <a:pt x="14" y="5"/>
                    </a:moveTo>
                    <a:lnTo>
                      <a:pt x="4" y="0"/>
                    </a:lnTo>
                    <a:lnTo>
                      <a:pt x="0" y="15"/>
                    </a:lnTo>
                    <a:lnTo>
                      <a:pt x="14"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85" name="Freeform 729">
                <a:extLst>
                  <a:ext uri="{FF2B5EF4-FFF2-40B4-BE49-F238E27FC236}">
                    <a16:creationId xmlns:a16="http://schemas.microsoft.com/office/drawing/2014/main" id="{92576CF3-CE0B-BAD6-E420-9B5D05E0554A}"/>
                  </a:ext>
                </a:extLst>
              </p:cNvPr>
              <p:cNvSpPr>
                <a:spLocks/>
              </p:cNvSpPr>
              <p:nvPr/>
            </p:nvSpPr>
            <p:spPr bwMode="auto">
              <a:xfrm>
                <a:off x="2771" y="2432"/>
                <a:ext cx="10" cy="5"/>
              </a:xfrm>
              <a:custGeom>
                <a:avLst/>
                <a:gdLst>
                  <a:gd name="T0" fmla="*/ 10 w 10"/>
                  <a:gd name="T1" fmla="*/ 5 h 5"/>
                  <a:gd name="T2" fmla="*/ 0 w 10"/>
                  <a:gd name="T3" fmla="*/ 0 h 5"/>
                  <a:gd name="T4" fmla="*/ 10 w 10"/>
                  <a:gd name="T5" fmla="*/ 5 h 5"/>
                </a:gdLst>
                <a:ahLst/>
                <a:cxnLst>
                  <a:cxn ang="0">
                    <a:pos x="T0" y="T1"/>
                  </a:cxn>
                  <a:cxn ang="0">
                    <a:pos x="T2" y="T3"/>
                  </a:cxn>
                  <a:cxn ang="0">
                    <a:pos x="T4" y="T5"/>
                  </a:cxn>
                </a:cxnLst>
                <a:rect l="0" t="0" r="r" b="b"/>
                <a:pathLst>
                  <a:path w="10" h="5">
                    <a:moveTo>
                      <a:pt x="10" y="5"/>
                    </a:moveTo>
                    <a:lnTo>
                      <a:pt x="0" y="0"/>
                    </a:lnTo>
                    <a:lnTo>
                      <a:pt x="1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86" name="Freeform 730">
                <a:extLst>
                  <a:ext uri="{FF2B5EF4-FFF2-40B4-BE49-F238E27FC236}">
                    <a16:creationId xmlns:a16="http://schemas.microsoft.com/office/drawing/2014/main" id="{899D952F-EE94-BC4E-CD19-13C26BFCE71F}"/>
                  </a:ext>
                </a:extLst>
              </p:cNvPr>
              <p:cNvSpPr>
                <a:spLocks/>
              </p:cNvSpPr>
              <p:nvPr/>
            </p:nvSpPr>
            <p:spPr bwMode="auto">
              <a:xfrm>
                <a:off x="2771" y="2432"/>
                <a:ext cx="10" cy="5"/>
              </a:xfrm>
              <a:custGeom>
                <a:avLst/>
                <a:gdLst>
                  <a:gd name="T0" fmla="*/ 10 w 10"/>
                  <a:gd name="T1" fmla="*/ 5 h 5"/>
                  <a:gd name="T2" fmla="*/ 0 w 10"/>
                  <a:gd name="T3" fmla="*/ 0 h 5"/>
                  <a:gd name="T4" fmla="*/ 0 w 10"/>
                  <a:gd name="T5" fmla="*/ 0 h 5"/>
                  <a:gd name="T6" fmla="*/ 10 w 10"/>
                  <a:gd name="T7" fmla="*/ 5 h 5"/>
                </a:gdLst>
                <a:ahLst/>
                <a:cxnLst>
                  <a:cxn ang="0">
                    <a:pos x="T0" y="T1"/>
                  </a:cxn>
                  <a:cxn ang="0">
                    <a:pos x="T2" y="T3"/>
                  </a:cxn>
                  <a:cxn ang="0">
                    <a:pos x="T4" y="T5"/>
                  </a:cxn>
                  <a:cxn ang="0">
                    <a:pos x="T6" y="T7"/>
                  </a:cxn>
                </a:cxnLst>
                <a:rect l="0" t="0" r="r" b="b"/>
                <a:pathLst>
                  <a:path w="10" h="5">
                    <a:moveTo>
                      <a:pt x="10" y="5"/>
                    </a:moveTo>
                    <a:lnTo>
                      <a:pt x="0" y="0"/>
                    </a:lnTo>
                    <a:lnTo>
                      <a:pt x="0" y="0"/>
                    </a:lnTo>
                    <a:lnTo>
                      <a:pt x="1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87" name="Freeform 731">
                <a:extLst>
                  <a:ext uri="{FF2B5EF4-FFF2-40B4-BE49-F238E27FC236}">
                    <a16:creationId xmlns:a16="http://schemas.microsoft.com/office/drawing/2014/main" id="{AA2582D7-A398-40FE-A3BA-F03B9AB79272}"/>
                  </a:ext>
                </a:extLst>
              </p:cNvPr>
              <p:cNvSpPr>
                <a:spLocks/>
              </p:cNvSpPr>
              <p:nvPr/>
            </p:nvSpPr>
            <p:spPr bwMode="auto">
              <a:xfrm>
                <a:off x="2776" y="2432"/>
                <a:ext cx="5" cy="5"/>
              </a:xfrm>
              <a:custGeom>
                <a:avLst/>
                <a:gdLst>
                  <a:gd name="T0" fmla="*/ 5 w 5"/>
                  <a:gd name="T1" fmla="*/ 5 h 5"/>
                  <a:gd name="T2" fmla="*/ 5 w 5"/>
                  <a:gd name="T3" fmla="*/ 5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lnTo>
                      <a:pt x="5" y="5"/>
                    </a:lnTo>
                    <a:lnTo>
                      <a:pt x="0" y="0"/>
                    </a:lnTo>
                    <a:lnTo>
                      <a:pt x="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88" name="Freeform 732">
                <a:extLst>
                  <a:ext uri="{FF2B5EF4-FFF2-40B4-BE49-F238E27FC236}">
                    <a16:creationId xmlns:a16="http://schemas.microsoft.com/office/drawing/2014/main" id="{CAD716C3-FF59-E113-5E7B-FB410B1F9A35}"/>
                  </a:ext>
                </a:extLst>
              </p:cNvPr>
              <p:cNvSpPr>
                <a:spLocks/>
              </p:cNvSpPr>
              <p:nvPr/>
            </p:nvSpPr>
            <p:spPr bwMode="auto">
              <a:xfrm>
                <a:off x="2781" y="2437"/>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89" name="Freeform 733">
                <a:extLst>
                  <a:ext uri="{FF2B5EF4-FFF2-40B4-BE49-F238E27FC236}">
                    <a16:creationId xmlns:a16="http://schemas.microsoft.com/office/drawing/2014/main" id="{566F050B-1A57-1CF2-EAA4-7B8878ECE1C7}"/>
                  </a:ext>
                </a:extLst>
              </p:cNvPr>
              <p:cNvSpPr>
                <a:spLocks/>
              </p:cNvSpPr>
              <p:nvPr/>
            </p:nvSpPr>
            <p:spPr bwMode="auto">
              <a:xfrm>
                <a:off x="2771" y="2423"/>
                <a:ext cx="15" cy="14"/>
              </a:xfrm>
              <a:custGeom>
                <a:avLst/>
                <a:gdLst>
                  <a:gd name="T0" fmla="*/ 15 w 15"/>
                  <a:gd name="T1" fmla="*/ 0 h 14"/>
                  <a:gd name="T2" fmla="*/ 0 w 15"/>
                  <a:gd name="T3" fmla="*/ 9 h 14"/>
                  <a:gd name="T4" fmla="*/ 10 w 15"/>
                  <a:gd name="T5" fmla="*/ 14 h 14"/>
                  <a:gd name="T6" fmla="*/ 15 w 15"/>
                  <a:gd name="T7" fmla="*/ 0 h 14"/>
                </a:gdLst>
                <a:ahLst/>
                <a:cxnLst>
                  <a:cxn ang="0">
                    <a:pos x="T0" y="T1"/>
                  </a:cxn>
                  <a:cxn ang="0">
                    <a:pos x="T2" y="T3"/>
                  </a:cxn>
                  <a:cxn ang="0">
                    <a:pos x="T4" y="T5"/>
                  </a:cxn>
                  <a:cxn ang="0">
                    <a:pos x="T6" y="T7"/>
                  </a:cxn>
                </a:cxnLst>
                <a:rect l="0" t="0" r="r" b="b"/>
                <a:pathLst>
                  <a:path w="15" h="14">
                    <a:moveTo>
                      <a:pt x="15" y="0"/>
                    </a:moveTo>
                    <a:lnTo>
                      <a:pt x="0" y="9"/>
                    </a:lnTo>
                    <a:lnTo>
                      <a:pt x="10" y="14"/>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90" name="Freeform 734">
                <a:extLst>
                  <a:ext uri="{FF2B5EF4-FFF2-40B4-BE49-F238E27FC236}">
                    <a16:creationId xmlns:a16="http://schemas.microsoft.com/office/drawing/2014/main" id="{185B369A-650A-5CE2-2A04-BB16DB9BADB6}"/>
                  </a:ext>
                </a:extLst>
              </p:cNvPr>
              <p:cNvSpPr>
                <a:spLocks/>
              </p:cNvSpPr>
              <p:nvPr/>
            </p:nvSpPr>
            <p:spPr bwMode="auto">
              <a:xfrm>
                <a:off x="2771" y="2418"/>
                <a:ext cx="15" cy="14"/>
              </a:xfrm>
              <a:custGeom>
                <a:avLst/>
                <a:gdLst>
                  <a:gd name="T0" fmla="*/ 15 w 15"/>
                  <a:gd name="T1" fmla="*/ 5 h 14"/>
                  <a:gd name="T2" fmla="*/ 5 w 15"/>
                  <a:gd name="T3" fmla="*/ 0 h 14"/>
                  <a:gd name="T4" fmla="*/ 0 w 15"/>
                  <a:gd name="T5" fmla="*/ 14 h 14"/>
                  <a:gd name="T6" fmla="*/ 15 w 15"/>
                  <a:gd name="T7" fmla="*/ 5 h 14"/>
                </a:gdLst>
                <a:ahLst/>
                <a:cxnLst>
                  <a:cxn ang="0">
                    <a:pos x="T0" y="T1"/>
                  </a:cxn>
                  <a:cxn ang="0">
                    <a:pos x="T2" y="T3"/>
                  </a:cxn>
                  <a:cxn ang="0">
                    <a:pos x="T4" y="T5"/>
                  </a:cxn>
                  <a:cxn ang="0">
                    <a:pos x="T6" y="T7"/>
                  </a:cxn>
                </a:cxnLst>
                <a:rect l="0" t="0" r="r" b="b"/>
                <a:pathLst>
                  <a:path w="15" h="14">
                    <a:moveTo>
                      <a:pt x="15" y="5"/>
                    </a:moveTo>
                    <a:lnTo>
                      <a:pt x="5" y="0"/>
                    </a:lnTo>
                    <a:lnTo>
                      <a:pt x="0" y="14"/>
                    </a:lnTo>
                    <a:lnTo>
                      <a:pt x="1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91" name="Freeform 735">
                <a:extLst>
                  <a:ext uri="{FF2B5EF4-FFF2-40B4-BE49-F238E27FC236}">
                    <a16:creationId xmlns:a16="http://schemas.microsoft.com/office/drawing/2014/main" id="{CB1EACD6-59A6-BCA9-D8E1-4D73AA30677D}"/>
                  </a:ext>
                </a:extLst>
              </p:cNvPr>
              <p:cNvSpPr>
                <a:spLocks/>
              </p:cNvSpPr>
              <p:nvPr/>
            </p:nvSpPr>
            <p:spPr bwMode="auto">
              <a:xfrm>
                <a:off x="2786" y="2398"/>
                <a:ext cx="9" cy="5"/>
              </a:xfrm>
              <a:custGeom>
                <a:avLst/>
                <a:gdLst>
                  <a:gd name="T0" fmla="*/ 9 w 9"/>
                  <a:gd name="T1" fmla="*/ 0 h 5"/>
                  <a:gd name="T2" fmla="*/ 0 w 9"/>
                  <a:gd name="T3" fmla="*/ 0 h 5"/>
                  <a:gd name="T4" fmla="*/ 9 w 9"/>
                  <a:gd name="T5" fmla="*/ 5 h 5"/>
                  <a:gd name="T6" fmla="*/ 9 w 9"/>
                  <a:gd name="T7" fmla="*/ 0 h 5"/>
                </a:gdLst>
                <a:ahLst/>
                <a:cxnLst>
                  <a:cxn ang="0">
                    <a:pos x="T0" y="T1"/>
                  </a:cxn>
                  <a:cxn ang="0">
                    <a:pos x="T2" y="T3"/>
                  </a:cxn>
                  <a:cxn ang="0">
                    <a:pos x="T4" y="T5"/>
                  </a:cxn>
                  <a:cxn ang="0">
                    <a:pos x="T6" y="T7"/>
                  </a:cxn>
                </a:cxnLst>
                <a:rect l="0" t="0" r="r" b="b"/>
                <a:pathLst>
                  <a:path w="9" h="5">
                    <a:moveTo>
                      <a:pt x="9" y="0"/>
                    </a:moveTo>
                    <a:lnTo>
                      <a:pt x="0" y="0"/>
                    </a:lnTo>
                    <a:lnTo>
                      <a:pt x="9" y="5"/>
                    </a:ln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92" name="Freeform 736">
                <a:extLst>
                  <a:ext uri="{FF2B5EF4-FFF2-40B4-BE49-F238E27FC236}">
                    <a16:creationId xmlns:a16="http://schemas.microsoft.com/office/drawing/2014/main" id="{0E6387CD-B624-4F5D-D406-B410D7B88A84}"/>
                  </a:ext>
                </a:extLst>
              </p:cNvPr>
              <p:cNvSpPr>
                <a:spLocks/>
              </p:cNvSpPr>
              <p:nvPr/>
            </p:nvSpPr>
            <p:spPr bwMode="auto">
              <a:xfrm>
                <a:off x="2786" y="2394"/>
                <a:ext cx="9" cy="4"/>
              </a:xfrm>
              <a:custGeom>
                <a:avLst/>
                <a:gdLst>
                  <a:gd name="T0" fmla="*/ 9 w 9"/>
                  <a:gd name="T1" fmla="*/ 4 h 4"/>
                  <a:gd name="T2" fmla="*/ 0 w 9"/>
                  <a:gd name="T3" fmla="*/ 0 h 4"/>
                  <a:gd name="T4" fmla="*/ 0 w 9"/>
                  <a:gd name="T5" fmla="*/ 4 h 4"/>
                  <a:gd name="T6" fmla="*/ 9 w 9"/>
                  <a:gd name="T7" fmla="*/ 4 h 4"/>
                </a:gdLst>
                <a:ahLst/>
                <a:cxnLst>
                  <a:cxn ang="0">
                    <a:pos x="T0" y="T1"/>
                  </a:cxn>
                  <a:cxn ang="0">
                    <a:pos x="T2" y="T3"/>
                  </a:cxn>
                  <a:cxn ang="0">
                    <a:pos x="T4" y="T5"/>
                  </a:cxn>
                  <a:cxn ang="0">
                    <a:pos x="T6" y="T7"/>
                  </a:cxn>
                </a:cxnLst>
                <a:rect l="0" t="0" r="r" b="b"/>
                <a:pathLst>
                  <a:path w="9" h="4">
                    <a:moveTo>
                      <a:pt x="9" y="4"/>
                    </a:moveTo>
                    <a:lnTo>
                      <a:pt x="0" y="0"/>
                    </a:lnTo>
                    <a:lnTo>
                      <a:pt x="0" y="4"/>
                    </a:lnTo>
                    <a:lnTo>
                      <a:pt x="9"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93" name="Freeform 737">
                <a:extLst>
                  <a:ext uri="{FF2B5EF4-FFF2-40B4-BE49-F238E27FC236}">
                    <a16:creationId xmlns:a16="http://schemas.microsoft.com/office/drawing/2014/main" id="{4CF5BDA1-9E77-8CB5-CE64-607D282CFF41}"/>
                  </a:ext>
                </a:extLst>
              </p:cNvPr>
              <p:cNvSpPr>
                <a:spLocks/>
              </p:cNvSpPr>
              <p:nvPr/>
            </p:nvSpPr>
            <p:spPr bwMode="auto">
              <a:xfrm>
                <a:off x="2790" y="2394"/>
                <a:ext cx="5" cy="4"/>
              </a:xfrm>
              <a:custGeom>
                <a:avLst/>
                <a:gdLst>
                  <a:gd name="T0" fmla="*/ 5 w 5"/>
                  <a:gd name="T1" fmla="*/ 4 h 4"/>
                  <a:gd name="T2" fmla="*/ 5 w 5"/>
                  <a:gd name="T3" fmla="*/ 4 h 4"/>
                  <a:gd name="T4" fmla="*/ 0 w 5"/>
                  <a:gd name="T5" fmla="*/ 0 h 4"/>
                  <a:gd name="T6" fmla="*/ 5 w 5"/>
                  <a:gd name="T7" fmla="*/ 4 h 4"/>
                </a:gdLst>
                <a:ahLst/>
                <a:cxnLst>
                  <a:cxn ang="0">
                    <a:pos x="T0" y="T1"/>
                  </a:cxn>
                  <a:cxn ang="0">
                    <a:pos x="T2" y="T3"/>
                  </a:cxn>
                  <a:cxn ang="0">
                    <a:pos x="T4" y="T5"/>
                  </a:cxn>
                  <a:cxn ang="0">
                    <a:pos x="T6" y="T7"/>
                  </a:cxn>
                </a:cxnLst>
                <a:rect l="0" t="0" r="r" b="b"/>
                <a:pathLst>
                  <a:path w="5" h="4">
                    <a:moveTo>
                      <a:pt x="5" y="4"/>
                    </a:moveTo>
                    <a:lnTo>
                      <a:pt x="5" y="4"/>
                    </a:lnTo>
                    <a:lnTo>
                      <a:pt x="0" y="0"/>
                    </a:lnTo>
                    <a:lnTo>
                      <a:pt x="5"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94" name="Freeform 738">
                <a:extLst>
                  <a:ext uri="{FF2B5EF4-FFF2-40B4-BE49-F238E27FC236}">
                    <a16:creationId xmlns:a16="http://schemas.microsoft.com/office/drawing/2014/main" id="{D7487DF1-23FF-423D-0575-B85C01BBE114}"/>
                  </a:ext>
                </a:extLst>
              </p:cNvPr>
              <p:cNvSpPr>
                <a:spLocks/>
              </p:cNvSpPr>
              <p:nvPr/>
            </p:nvSpPr>
            <p:spPr bwMode="auto">
              <a:xfrm>
                <a:off x="2790" y="2394"/>
                <a:ext cx="5" cy="4"/>
              </a:xfrm>
              <a:custGeom>
                <a:avLst/>
                <a:gdLst>
                  <a:gd name="T0" fmla="*/ 5 w 5"/>
                  <a:gd name="T1" fmla="*/ 4 h 4"/>
                  <a:gd name="T2" fmla="*/ 5 w 5"/>
                  <a:gd name="T3" fmla="*/ 4 h 4"/>
                  <a:gd name="T4" fmla="*/ 0 w 5"/>
                  <a:gd name="T5" fmla="*/ 0 h 4"/>
                  <a:gd name="T6" fmla="*/ 5 w 5"/>
                  <a:gd name="T7" fmla="*/ 4 h 4"/>
                </a:gdLst>
                <a:ahLst/>
                <a:cxnLst>
                  <a:cxn ang="0">
                    <a:pos x="T0" y="T1"/>
                  </a:cxn>
                  <a:cxn ang="0">
                    <a:pos x="T2" y="T3"/>
                  </a:cxn>
                  <a:cxn ang="0">
                    <a:pos x="T4" y="T5"/>
                  </a:cxn>
                  <a:cxn ang="0">
                    <a:pos x="T6" y="T7"/>
                  </a:cxn>
                </a:cxnLst>
                <a:rect l="0" t="0" r="r" b="b"/>
                <a:pathLst>
                  <a:path w="5" h="4">
                    <a:moveTo>
                      <a:pt x="5" y="4"/>
                    </a:moveTo>
                    <a:lnTo>
                      <a:pt x="5" y="4"/>
                    </a:lnTo>
                    <a:lnTo>
                      <a:pt x="0" y="0"/>
                    </a:lnTo>
                    <a:lnTo>
                      <a:pt x="5"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95" name="Freeform 739">
                <a:extLst>
                  <a:ext uri="{FF2B5EF4-FFF2-40B4-BE49-F238E27FC236}">
                    <a16:creationId xmlns:a16="http://schemas.microsoft.com/office/drawing/2014/main" id="{2C1207EA-B003-1D73-0530-9D87B08E1D08}"/>
                  </a:ext>
                </a:extLst>
              </p:cNvPr>
              <p:cNvSpPr>
                <a:spLocks/>
              </p:cNvSpPr>
              <p:nvPr/>
            </p:nvSpPr>
            <p:spPr bwMode="auto">
              <a:xfrm>
                <a:off x="2786" y="2389"/>
                <a:ext cx="14" cy="9"/>
              </a:xfrm>
              <a:custGeom>
                <a:avLst/>
                <a:gdLst>
                  <a:gd name="T0" fmla="*/ 14 w 14"/>
                  <a:gd name="T1" fmla="*/ 0 h 9"/>
                  <a:gd name="T2" fmla="*/ 0 w 14"/>
                  <a:gd name="T3" fmla="*/ 5 h 9"/>
                  <a:gd name="T4" fmla="*/ 9 w 14"/>
                  <a:gd name="T5" fmla="*/ 9 h 9"/>
                  <a:gd name="T6" fmla="*/ 14 w 14"/>
                  <a:gd name="T7" fmla="*/ 0 h 9"/>
                </a:gdLst>
                <a:ahLst/>
                <a:cxnLst>
                  <a:cxn ang="0">
                    <a:pos x="T0" y="T1"/>
                  </a:cxn>
                  <a:cxn ang="0">
                    <a:pos x="T2" y="T3"/>
                  </a:cxn>
                  <a:cxn ang="0">
                    <a:pos x="T4" y="T5"/>
                  </a:cxn>
                  <a:cxn ang="0">
                    <a:pos x="T6" y="T7"/>
                  </a:cxn>
                </a:cxnLst>
                <a:rect l="0" t="0" r="r" b="b"/>
                <a:pathLst>
                  <a:path w="14" h="9">
                    <a:moveTo>
                      <a:pt x="14" y="0"/>
                    </a:moveTo>
                    <a:lnTo>
                      <a:pt x="0" y="5"/>
                    </a:lnTo>
                    <a:lnTo>
                      <a:pt x="9" y="9"/>
                    </a:lnTo>
                    <a:lnTo>
                      <a:pt x="1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96" name="Freeform 740">
                <a:extLst>
                  <a:ext uri="{FF2B5EF4-FFF2-40B4-BE49-F238E27FC236}">
                    <a16:creationId xmlns:a16="http://schemas.microsoft.com/office/drawing/2014/main" id="{AF7E83AA-E211-8B68-8A14-F16647E8F1A2}"/>
                  </a:ext>
                </a:extLst>
              </p:cNvPr>
              <p:cNvSpPr>
                <a:spLocks/>
              </p:cNvSpPr>
              <p:nvPr/>
            </p:nvSpPr>
            <p:spPr bwMode="auto">
              <a:xfrm>
                <a:off x="2786" y="2384"/>
                <a:ext cx="14" cy="10"/>
              </a:xfrm>
              <a:custGeom>
                <a:avLst/>
                <a:gdLst>
                  <a:gd name="T0" fmla="*/ 14 w 14"/>
                  <a:gd name="T1" fmla="*/ 5 h 10"/>
                  <a:gd name="T2" fmla="*/ 4 w 14"/>
                  <a:gd name="T3" fmla="*/ 0 h 10"/>
                  <a:gd name="T4" fmla="*/ 0 w 14"/>
                  <a:gd name="T5" fmla="*/ 10 h 10"/>
                  <a:gd name="T6" fmla="*/ 14 w 14"/>
                  <a:gd name="T7" fmla="*/ 5 h 10"/>
                </a:gdLst>
                <a:ahLst/>
                <a:cxnLst>
                  <a:cxn ang="0">
                    <a:pos x="T0" y="T1"/>
                  </a:cxn>
                  <a:cxn ang="0">
                    <a:pos x="T2" y="T3"/>
                  </a:cxn>
                  <a:cxn ang="0">
                    <a:pos x="T4" y="T5"/>
                  </a:cxn>
                  <a:cxn ang="0">
                    <a:pos x="T6" y="T7"/>
                  </a:cxn>
                </a:cxnLst>
                <a:rect l="0" t="0" r="r" b="b"/>
                <a:pathLst>
                  <a:path w="14" h="10">
                    <a:moveTo>
                      <a:pt x="14" y="5"/>
                    </a:moveTo>
                    <a:lnTo>
                      <a:pt x="4" y="0"/>
                    </a:lnTo>
                    <a:lnTo>
                      <a:pt x="0" y="10"/>
                    </a:lnTo>
                    <a:lnTo>
                      <a:pt x="14"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97" name="Freeform 741">
                <a:extLst>
                  <a:ext uri="{FF2B5EF4-FFF2-40B4-BE49-F238E27FC236}">
                    <a16:creationId xmlns:a16="http://schemas.microsoft.com/office/drawing/2014/main" id="{20541947-98CE-CAA7-A34E-1A9719D8DD59}"/>
                  </a:ext>
                </a:extLst>
              </p:cNvPr>
              <p:cNvSpPr>
                <a:spLocks/>
              </p:cNvSpPr>
              <p:nvPr/>
            </p:nvSpPr>
            <p:spPr bwMode="auto">
              <a:xfrm>
                <a:off x="2800" y="2360"/>
                <a:ext cx="10" cy="5"/>
              </a:xfrm>
              <a:custGeom>
                <a:avLst/>
                <a:gdLst>
                  <a:gd name="T0" fmla="*/ 10 w 10"/>
                  <a:gd name="T1" fmla="*/ 0 h 5"/>
                  <a:gd name="T2" fmla="*/ 0 w 10"/>
                  <a:gd name="T3" fmla="*/ 0 h 5"/>
                  <a:gd name="T4" fmla="*/ 10 w 10"/>
                  <a:gd name="T5" fmla="*/ 5 h 5"/>
                  <a:gd name="T6" fmla="*/ 10 w 10"/>
                  <a:gd name="T7" fmla="*/ 0 h 5"/>
                </a:gdLst>
                <a:ahLst/>
                <a:cxnLst>
                  <a:cxn ang="0">
                    <a:pos x="T0" y="T1"/>
                  </a:cxn>
                  <a:cxn ang="0">
                    <a:pos x="T2" y="T3"/>
                  </a:cxn>
                  <a:cxn ang="0">
                    <a:pos x="T4" y="T5"/>
                  </a:cxn>
                  <a:cxn ang="0">
                    <a:pos x="T6" y="T7"/>
                  </a:cxn>
                </a:cxnLst>
                <a:rect l="0" t="0" r="r" b="b"/>
                <a:pathLst>
                  <a:path w="10" h="5">
                    <a:moveTo>
                      <a:pt x="10" y="0"/>
                    </a:moveTo>
                    <a:lnTo>
                      <a:pt x="0" y="0"/>
                    </a:lnTo>
                    <a:lnTo>
                      <a:pt x="10" y="5"/>
                    </a:lnTo>
                    <a:lnTo>
                      <a:pt x="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98" name="Freeform 742">
                <a:extLst>
                  <a:ext uri="{FF2B5EF4-FFF2-40B4-BE49-F238E27FC236}">
                    <a16:creationId xmlns:a16="http://schemas.microsoft.com/office/drawing/2014/main" id="{CAB7E607-D47D-44CB-E55D-4A5711F8AA60}"/>
                  </a:ext>
                </a:extLst>
              </p:cNvPr>
              <p:cNvSpPr>
                <a:spLocks/>
              </p:cNvSpPr>
              <p:nvPr/>
            </p:nvSpPr>
            <p:spPr bwMode="auto">
              <a:xfrm>
                <a:off x="2800" y="2355"/>
                <a:ext cx="10" cy="5"/>
              </a:xfrm>
              <a:custGeom>
                <a:avLst/>
                <a:gdLst>
                  <a:gd name="T0" fmla="*/ 10 w 10"/>
                  <a:gd name="T1" fmla="*/ 5 h 5"/>
                  <a:gd name="T2" fmla="*/ 0 w 10"/>
                  <a:gd name="T3" fmla="*/ 0 h 5"/>
                  <a:gd name="T4" fmla="*/ 0 w 10"/>
                  <a:gd name="T5" fmla="*/ 5 h 5"/>
                  <a:gd name="T6" fmla="*/ 10 w 10"/>
                  <a:gd name="T7" fmla="*/ 5 h 5"/>
                </a:gdLst>
                <a:ahLst/>
                <a:cxnLst>
                  <a:cxn ang="0">
                    <a:pos x="T0" y="T1"/>
                  </a:cxn>
                  <a:cxn ang="0">
                    <a:pos x="T2" y="T3"/>
                  </a:cxn>
                  <a:cxn ang="0">
                    <a:pos x="T4" y="T5"/>
                  </a:cxn>
                  <a:cxn ang="0">
                    <a:pos x="T6" y="T7"/>
                  </a:cxn>
                </a:cxnLst>
                <a:rect l="0" t="0" r="r" b="b"/>
                <a:pathLst>
                  <a:path w="10" h="5">
                    <a:moveTo>
                      <a:pt x="10" y="5"/>
                    </a:moveTo>
                    <a:lnTo>
                      <a:pt x="0" y="0"/>
                    </a:lnTo>
                    <a:lnTo>
                      <a:pt x="0" y="5"/>
                    </a:lnTo>
                    <a:lnTo>
                      <a:pt x="1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8999" name="Freeform 743">
                <a:extLst>
                  <a:ext uri="{FF2B5EF4-FFF2-40B4-BE49-F238E27FC236}">
                    <a16:creationId xmlns:a16="http://schemas.microsoft.com/office/drawing/2014/main" id="{D42FBAA1-65FC-F6D0-92B3-87A10FEE67D9}"/>
                  </a:ext>
                </a:extLst>
              </p:cNvPr>
              <p:cNvSpPr>
                <a:spLocks/>
              </p:cNvSpPr>
              <p:nvPr/>
            </p:nvSpPr>
            <p:spPr bwMode="auto">
              <a:xfrm>
                <a:off x="2805" y="2355"/>
                <a:ext cx="5" cy="5"/>
              </a:xfrm>
              <a:custGeom>
                <a:avLst/>
                <a:gdLst>
                  <a:gd name="T0" fmla="*/ 5 w 5"/>
                  <a:gd name="T1" fmla="*/ 5 h 5"/>
                  <a:gd name="T2" fmla="*/ 5 w 5"/>
                  <a:gd name="T3" fmla="*/ 5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lnTo>
                      <a:pt x="5" y="5"/>
                    </a:lnTo>
                    <a:lnTo>
                      <a:pt x="0" y="0"/>
                    </a:lnTo>
                    <a:lnTo>
                      <a:pt x="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00" name="Freeform 744">
                <a:extLst>
                  <a:ext uri="{FF2B5EF4-FFF2-40B4-BE49-F238E27FC236}">
                    <a16:creationId xmlns:a16="http://schemas.microsoft.com/office/drawing/2014/main" id="{C4958084-5574-456E-E030-7E9AAB85C0CA}"/>
                  </a:ext>
                </a:extLst>
              </p:cNvPr>
              <p:cNvSpPr>
                <a:spLocks/>
              </p:cNvSpPr>
              <p:nvPr/>
            </p:nvSpPr>
            <p:spPr bwMode="auto">
              <a:xfrm>
                <a:off x="2805" y="2355"/>
                <a:ext cx="5" cy="5"/>
              </a:xfrm>
              <a:custGeom>
                <a:avLst/>
                <a:gdLst>
                  <a:gd name="T0" fmla="*/ 5 w 5"/>
                  <a:gd name="T1" fmla="*/ 5 h 5"/>
                  <a:gd name="T2" fmla="*/ 5 w 5"/>
                  <a:gd name="T3" fmla="*/ 5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lnTo>
                      <a:pt x="5" y="5"/>
                    </a:lnTo>
                    <a:lnTo>
                      <a:pt x="0" y="0"/>
                    </a:lnTo>
                    <a:lnTo>
                      <a:pt x="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01" name="Freeform 745">
                <a:extLst>
                  <a:ext uri="{FF2B5EF4-FFF2-40B4-BE49-F238E27FC236}">
                    <a16:creationId xmlns:a16="http://schemas.microsoft.com/office/drawing/2014/main" id="{F4149631-108A-AEB3-8903-1EF59CD1EE51}"/>
                  </a:ext>
                </a:extLst>
              </p:cNvPr>
              <p:cNvSpPr>
                <a:spLocks/>
              </p:cNvSpPr>
              <p:nvPr/>
            </p:nvSpPr>
            <p:spPr bwMode="auto">
              <a:xfrm>
                <a:off x="2800" y="2350"/>
                <a:ext cx="15" cy="10"/>
              </a:xfrm>
              <a:custGeom>
                <a:avLst/>
                <a:gdLst>
                  <a:gd name="T0" fmla="*/ 15 w 15"/>
                  <a:gd name="T1" fmla="*/ 0 h 10"/>
                  <a:gd name="T2" fmla="*/ 0 w 15"/>
                  <a:gd name="T3" fmla="*/ 5 h 10"/>
                  <a:gd name="T4" fmla="*/ 10 w 15"/>
                  <a:gd name="T5" fmla="*/ 10 h 10"/>
                  <a:gd name="T6" fmla="*/ 15 w 15"/>
                  <a:gd name="T7" fmla="*/ 0 h 10"/>
                </a:gdLst>
                <a:ahLst/>
                <a:cxnLst>
                  <a:cxn ang="0">
                    <a:pos x="T0" y="T1"/>
                  </a:cxn>
                  <a:cxn ang="0">
                    <a:pos x="T2" y="T3"/>
                  </a:cxn>
                  <a:cxn ang="0">
                    <a:pos x="T4" y="T5"/>
                  </a:cxn>
                  <a:cxn ang="0">
                    <a:pos x="T6" y="T7"/>
                  </a:cxn>
                </a:cxnLst>
                <a:rect l="0" t="0" r="r" b="b"/>
                <a:pathLst>
                  <a:path w="15" h="10">
                    <a:moveTo>
                      <a:pt x="15" y="0"/>
                    </a:moveTo>
                    <a:lnTo>
                      <a:pt x="0" y="5"/>
                    </a:lnTo>
                    <a:lnTo>
                      <a:pt x="10" y="10"/>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02" name="Freeform 746">
                <a:extLst>
                  <a:ext uri="{FF2B5EF4-FFF2-40B4-BE49-F238E27FC236}">
                    <a16:creationId xmlns:a16="http://schemas.microsoft.com/office/drawing/2014/main" id="{EE1568C1-8E4E-FA17-D377-D4A55E64F4D6}"/>
                  </a:ext>
                </a:extLst>
              </p:cNvPr>
              <p:cNvSpPr>
                <a:spLocks/>
              </p:cNvSpPr>
              <p:nvPr/>
            </p:nvSpPr>
            <p:spPr bwMode="auto">
              <a:xfrm>
                <a:off x="2800" y="2350"/>
                <a:ext cx="15" cy="5"/>
              </a:xfrm>
              <a:custGeom>
                <a:avLst/>
                <a:gdLst>
                  <a:gd name="T0" fmla="*/ 15 w 15"/>
                  <a:gd name="T1" fmla="*/ 0 h 5"/>
                  <a:gd name="T2" fmla="*/ 5 w 15"/>
                  <a:gd name="T3" fmla="*/ 0 h 5"/>
                  <a:gd name="T4" fmla="*/ 0 w 15"/>
                  <a:gd name="T5" fmla="*/ 5 h 5"/>
                  <a:gd name="T6" fmla="*/ 15 w 15"/>
                  <a:gd name="T7" fmla="*/ 0 h 5"/>
                </a:gdLst>
                <a:ahLst/>
                <a:cxnLst>
                  <a:cxn ang="0">
                    <a:pos x="T0" y="T1"/>
                  </a:cxn>
                  <a:cxn ang="0">
                    <a:pos x="T2" y="T3"/>
                  </a:cxn>
                  <a:cxn ang="0">
                    <a:pos x="T4" y="T5"/>
                  </a:cxn>
                  <a:cxn ang="0">
                    <a:pos x="T6" y="T7"/>
                  </a:cxn>
                </a:cxnLst>
                <a:rect l="0" t="0" r="r" b="b"/>
                <a:pathLst>
                  <a:path w="15" h="5">
                    <a:moveTo>
                      <a:pt x="15" y="0"/>
                    </a:moveTo>
                    <a:lnTo>
                      <a:pt x="5" y="0"/>
                    </a:lnTo>
                    <a:lnTo>
                      <a:pt x="0" y="5"/>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03" name="Freeform 747">
                <a:extLst>
                  <a:ext uri="{FF2B5EF4-FFF2-40B4-BE49-F238E27FC236}">
                    <a16:creationId xmlns:a16="http://schemas.microsoft.com/office/drawing/2014/main" id="{D8192EBF-1573-D0BD-8F8F-D906CE1B505E}"/>
                  </a:ext>
                </a:extLst>
              </p:cNvPr>
              <p:cNvSpPr>
                <a:spLocks/>
              </p:cNvSpPr>
              <p:nvPr/>
            </p:nvSpPr>
            <p:spPr bwMode="auto">
              <a:xfrm>
                <a:off x="2815" y="2321"/>
                <a:ext cx="9" cy="10"/>
              </a:xfrm>
              <a:custGeom>
                <a:avLst/>
                <a:gdLst>
                  <a:gd name="T0" fmla="*/ 9 w 9"/>
                  <a:gd name="T1" fmla="*/ 0 h 10"/>
                  <a:gd name="T2" fmla="*/ 0 w 9"/>
                  <a:gd name="T3" fmla="*/ 5 h 10"/>
                  <a:gd name="T4" fmla="*/ 9 w 9"/>
                  <a:gd name="T5" fmla="*/ 10 h 10"/>
                  <a:gd name="T6" fmla="*/ 9 w 9"/>
                  <a:gd name="T7" fmla="*/ 0 h 10"/>
                </a:gdLst>
                <a:ahLst/>
                <a:cxnLst>
                  <a:cxn ang="0">
                    <a:pos x="T0" y="T1"/>
                  </a:cxn>
                  <a:cxn ang="0">
                    <a:pos x="T2" y="T3"/>
                  </a:cxn>
                  <a:cxn ang="0">
                    <a:pos x="T4" y="T5"/>
                  </a:cxn>
                  <a:cxn ang="0">
                    <a:pos x="T6" y="T7"/>
                  </a:cxn>
                </a:cxnLst>
                <a:rect l="0" t="0" r="r" b="b"/>
                <a:pathLst>
                  <a:path w="9" h="10">
                    <a:moveTo>
                      <a:pt x="9" y="0"/>
                    </a:moveTo>
                    <a:lnTo>
                      <a:pt x="0" y="5"/>
                    </a:lnTo>
                    <a:lnTo>
                      <a:pt x="9" y="10"/>
                    </a:ln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04" name="Freeform 748">
                <a:extLst>
                  <a:ext uri="{FF2B5EF4-FFF2-40B4-BE49-F238E27FC236}">
                    <a16:creationId xmlns:a16="http://schemas.microsoft.com/office/drawing/2014/main" id="{1C40A253-AD6C-93F2-A761-4F9846F6F33A}"/>
                  </a:ext>
                </a:extLst>
              </p:cNvPr>
              <p:cNvSpPr>
                <a:spLocks/>
              </p:cNvSpPr>
              <p:nvPr/>
            </p:nvSpPr>
            <p:spPr bwMode="auto">
              <a:xfrm>
                <a:off x="2815" y="2316"/>
                <a:ext cx="9" cy="10"/>
              </a:xfrm>
              <a:custGeom>
                <a:avLst/>
                <a:gdLst>
                  <a:gd name="T0" fmla="*/ 9 w 9"/>
                  <a:gd name="T1" fmla="*/ 5 h 10"/>
                  <a:gd name="T2" fmla="*/ 4 w 9"/>
                  <a:gd name="T3" fmla="*/ 0 h 10"/>
                  <a:gd name="T4" fmla="*/ 0 w 9"/>
                  <a:gd name="T5" fmla="*/ 10 h 10"/>
                  <a:gd name="T6" fmla="*/ 9 w 9"/>
                  <a:gd name="T7" fmla="*/ 5 h 10"/>
                </a:gdLst>
                <a:ahLst/>
                <a:cxnLst>
                  <a:cxn ang="0">
                    <a:pos x="T0" y="T1"/>
                  </a:cxn>
                  <a:cxn ang="0">
                    <a:pos x="T2" y="T3"/>
                  </a:cxn>
                  <a:cxn ang="0">
                    <a:pos x="T4" y="T5"/>
                  </a:cxn>
                  <a:cxn ang="0">
                    <a:pos x="T6" y="T7"/>
                  </a:cxn>
                </a:cxnLst>
                <a:rect l="0" t="0" r="r" b="b"/>
                <a:pathLst>
                  <a:path w="9" h="10">
                    <a:moveTo>
                      <a:pt x="9" y="5"/>
                    </a:moveTo>
                    <a:lnTo>
                      <a:pt x="4" y="0"/>
                    </a:lnTo>
                    <a:lnTo>
                      <a:pt x="0" y="10"/>
                    </a:lnTo>
                    <a:lnTo>
                      <a:pt x="9"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05" name="Freeform 749">
                <a:extLst>
                  <a:ext uri="{FF2B5EF4-FFF2-40B4-BE49-F238E27FC236}">
                    <a16:creationId xmlns:a16="http://schemas.microsoft.com/office/drawing/2014/main" id="{FC4EDC6A-A079-E9CA-67FE-9BFBF2207AFA}"/>
                  </a:ext>
                </a:extLst>
              </p:cNvPr>
              <p:cNvSpPr>
                <a:spLocks/>
              </p:cNvSpPr>
              <p:nvPr/>
            </p:nvSpPr>
            <p:spPr bwMode="auto">
              <a:xfrm>
                <a:off x="2824" y="2316"/>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06" name="Rectangle 750">
                <a:extLst>
                  <a:ext uri="{FF2B5EF4-FFF2-40B4-BE49-F238E27FC236}">
                    <a16:creationId xmlns:a16="http://schemas.microsoft.com/office/drawing/2014/main" id="{3F7EF705-9CAD-AAF0-5151-FF7A493EE771}"/>
                  </a:ext>
                </a:extLst>
              </p:cNvPr>
              <p:cNvSpPr>
                <a:spLocks noChangeArrowheads="1"/>
              </p:cNvSpPr>
              <p:nvPr/>
            </p:nvSpPr>
            <p:spPr bwMode="auto">
              <a:xfrm>
                <a:off x="2824" y="2316"/>
                <a:ext cx="1"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09007" name="Freeform 751">
                <a:extLst>
                  <a:ext uri="{FF2B5EF4-FFF2-40B4-BE49-F238E27FC236}">
                    <a16:creationId xmlns:a16="http://schemas.microsoft.com/office/drawing/2014/main" id="{529E1CC6-C555-44A3-82F8-475B7C3047DB}"/>
                  </a:ext>
                </a:extLst>
              </p:cNvPr>
              <p:cNvSpPr>
                <a:spLocks/>
              </p:cNvSpPr>
              <p:nvPr/>
            </p:nvSpPr>
            <p:spPr bwMode="auto">
              <a:xfrm>
                <a:off x="2819" y="2316"/>
                <a:ext cx="10" cy="5"/>
              </a:xfrm>
              <a:custGeom>
                <a:avLst/>
                <a:gdLst>
                  <a:gd name="T0" fmla="*/ 10 w 10"/>
                  <a:gd name="T1" fmla="*/ 0 h 5"/>
                  <a:gd name="T2" fmla="*/ 0 w 10"/>
                  <a:gd name="T3" fmla="*/ 0 h 5"/>
                  <a:gd name="T4" fmla="*/ 5 w 10"/>
                  <a:gd name="T5" fmla="*/ 5 h 5"/>
                  <a:gd name="T6" fmla="*/ 10 w 10"/>
                  <a:gd name="T7" fmla="*/ 0 h 5"/>
                </a:gdLst>
                <a:ahLst/>
                <a:cxnLst>
                  <a:cxn ang="0">
                    <a:pos x="T0" y="T1"/>
                  </a:cxn>
                  <a:cxn ang="0">
                    <a:pos x="T2" y="T3"/>
                  </a:cxn>
                  <a:cxn ang="0">
                    <a:pos x="T4" y="T5"/>
                  </a:cxn>
                  <a:cxn ang="0">
                    <a:pos x="T6" y="T7"/>
                  </a:cxn>
                </a:cxnLst>
                <a:rect l="0" t="0" r="r" b="b"/>
                <a:pathLst>
                  <a:path w="10" h="5">
                    <a:moveTo>
                      <a:pt x="10" y="0"/>
                    </a:moveTo>
                    <a:lnTo>
                      <a:pt x="0" y="0"/>
                    </a:lnTo>
                    <a:lnTo>
                      <a:pt x="5" y="5"/>
                    </a:lnTo>
                    <a:lnTo>
                      <a:pt x="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08" name="Freeform 752">
                <a:extLst>
                  <a:ext uri="{FF2B5EF4-FFF2-40B4-BE49-F238E27FC236}">
                    <a16:creationId xmlns:a16="http://schemas.microsoft.com/office/drawing/2014/main" id="{DA21865E-08E4-3FBC-BD6D-13ACC4F025A6}"/>
                  </a:ext>
                </a:extLst>
              </p:cNvPr>
              <p:cNvSpPr>
                <a:spLocks/>
              </p:cNvSpPr>
              <p:nvPr/>
            </p:nvSpPr>
            <p:spPr bwMode="auto">
              <a:xfrm>
                <a:off x="2819" y="2311"/>
                <a:ext cx="10" cy="5"/>
              </a:xfrm>
              <a:custGeom>
                <a:avLst/>
                <a:gdLst>
                  <a:gd name="T0" fmla="*/ 10 w 10"/>
                  <a:gd name="T1" fmla="*/ 5 h 5"/>
                  <a:gd name="T2" fmla="*/ 0 w 10"/>
                  <a:gd name="T3" fmla="*/ 0 h 5"/>
                  <a:gd name="T4" fmla="*/ 0 w 10"/>
                  <a:gd name="T5" fmla="*/ 5 h 5"/>
                  <a:gd name="T6" fmla="*/ 10 w 10"/>
                  <a:gd name="T7" fmla="*/ 5 h 5"/>
                </a:gdLst>
                <a:ahLst/>
                <a:cxnLst>
                  <a:cxn ang="0">
                    <a:pos x="T0" y="T1"/>
                  </a:cxn>
                  <a:cxn ang="0">
                    <a:pos x="T2" y="T3"/>
                  </a:cxn>
                  <a:cxn ang="0">
                    <a:pos x="T4" y="T5"/>
                  </a:cxn>
                  <a:cxn ang="0">
                    <a:pos x="T6" y="T7"/>
                  </a:cxn>
                </a:cxnLst>
                <a:rect l="0" t="0" r="r" b="b"/>
                <a:pathLst>
                  <a:path w="10" h="5">
                    <a:moveTo>
                      <a:pt x="10" y="5"/>
                    </a:moveTo>
                    <a:lnTo>
                      <a:pt x="0" y="0"/>
                    </a:lnTo>
                    <a:lnTo>
                      <a:pt x="0" y="5"/>
                    </a:lnTo>
                    <a:lnTo>
                      <a:pt x="1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09" name="Freeform 753">
                <a:extLst>
                  <a:ext uri="{FF2B5EF4-FFF2-40B4-BE49-F238E27FC236}">
                    <a16:creationId xmlns:a16="http://schemas.microsoft.com/office/drawing/2014/main" id="{46538440-4F5D-050B-9798-554E66E3F1B6}"/>
                  </a:ext>
                </a:extLst>
              </p:cNvPr>
              <p:cNvSpPr>
                <a:spLocks/>
              </p:cNvSpPr>
              <p:nvPr/>
            </p:nvSpPr>
            <p:spPr bwMode="auto">
              <a:xfrm>
                <a:off x="2829" y="2282"/>
                <a:ext cx="15" cy="10"/>
              </a:xfrm>
              <a:custGeom>
                <a:avLst/>
                <a:gdLst>
                  <a:gd name="T0" fmla="*/ 15 w 15"/>
                  <a:gd name="T1" fmla="*/ 0 h 10"/>
                  <a:gd name="T2" fmla="*/ 0 w 15"/>
                  <a:gd name="T3" fmla="*/ 10 h 10"/>
                  <a:gd name="T4" fmla="*/ 10 w 15"/>
                  <a:gd name="T5" fmla="*/ 10 h 10"/>
                  <a:gd name="T6" fmla="*/ 15 w 15"/>
                  <a:gd name="T7" fmla="*/ 0 h 10"/>
                </a:gdLst>
                <a:ahLst/>
                <a:cxnLst>
                  <a:cxn ang="0">
                    <a:pos x="T0" y="T1"/>
                  </a:cxn>
                  <a:cxn ang="0">
                    <a:pos x="T2" y="T3"/>
                  </a:cxn>
                  <a:cxn ang="0">
                    <a:pos x="T4" y="T5"/>
                  </a:cxn>
                  <a:cxn ang="0">
                    <a:pos x="T6" y="T7"/>
                  </a:cxn>
                </a:cxnLst>
                <a:rect l="0" t="0" r="r" b="b"/>
                <a:pathLst>
                  <a:path w="15" h="10">
                    <a:moveTo>
                      <a:pt x="15" y="0"/>
                    </a:moveTo>
                    <a:lnTo>
                      <a:pt x="0" y="10"/>
                    </a:lnTo>
                    <a:lnTo>
                      <a:pt x="10" y="10"/>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10" name="Freeform 754">
                <a:extLst>
                  <a:ext uri="{FF2B5EF4-FFF2-40B4-BE49-F238E27FC236}">
                    <a16:creationId xmlns:a16="http://schemas.microsoft.com/office/drawing/2014/main" id="{38C091E7-4DE8-0BDD-3084-0743A0D2E4CF}"/>
                  </a:ext>
                </a:extLst>
              </p:cNvPr>
              <p:cNvSpPr>
                <a:spLocks/>
              </p:cNvSpPr>
              <p:nvPr/>
            </p:nvSpPr>
            <p:spPr bwMode="auto">
              <a:xfrm>
                <a:off x="2829" y="2278"/>
                <a:ext cx="15" cy="14"/>
              </a:xfrm>
              <a:custGeom>
                <a:avLst/>
                <a:gdLst>
                  <a:gd name="T0" fmla="*/ 15 w 15"/>
                  <a:gd name="T1" fmla="*/ 4 h 14"/>
                  <a:gd name="T2" fmla="*/ 5 w 15"/>
                  <a:gd name="T3" fmla="*/ 0 h 14"/>
                  <a:gd name="T4" fmla="*/ 0 w 15"/>
                  <a:gd name="T5" fmla="*/ 14 h 14"/>
                  <a:gd name="T6" fmla="*/ 15 w 15"/>
                  <a:gd name="T7" fmla="*/ 4 h 14"/>
                </a:gdLst>
                <a:ahLst/>
                <a:cxnLst>
                  <a:cxn ang="0">
                    <a:pos x="T0" y="T1"/>
                  </a:cxn>
                  <a:cxn ang="0">
                    <a:pos x="T2" y="T3"/>
                  </a:cxn>
                  <a:cxn ang="0">
                    <a:pos x="T4" y="T5"/>
                  </a:cxn>
                  <a:cxn ang="0">
                    <a:pos x="T6" y="T7"/>
                  </a:cxn>
                </a:cxnLst>
                <a:rect l="0" t="0" r="r" b="b"/>
                <a:pathLst>
                  <a:path w="15" h="14">
                    <a:moveTo>
                      <a:pt x="15" y="4"/>
                    </a:moveTo>
                    <a:lnTo>
                      <a:pt x="5" y="0"/>
                    </a:lnTo>
                    <a:lnTo>
                      <a:pt x="0" y="14"/>
                    </a:lnTo>
                    <a:lnTo>
                      <a:pt x="15"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11" name="Freeform 755">
                <a:extLst>
                  <a:ext uri="{FF2B5EF4-FFF2-40B4-BE49-F238E27FC236}">
                    <a16:creationId xmlns:a16="http://schemas.microsoft.com/office/drawing/2014/main" id="{DE1198E5-8E45-33EB-C3A0-7D0B4E1140AB}"/>
                  </a:ext>
                </a:extLst>
              </p:cNvPr>
              <p:cNvSpPr>
                <a:spLocks/>
              </p:cNvSpPr>
              <p:nvPr/>
            </p:nvSpPr>
            <p:spPr bwMode="auto">
              <a:xfrm>
                <a:off x="2839" y="2278"/>
                <a:ext cx="5" cy="4"/>
              </a:xfrm>
              <a:custGeom>
                <a:avLst/>
                <a:gdLst>
                  <a:gd name="T0" fmla="*/ 5 w 5"/>
                  <a:gd name="T1" fmla="*/ 4 h 4"/>
                  <a:gd name="T2" fmla="*/ 5 w 5"/>
                  <a:gd name="T3" fmla="*/ 4 h 4"/>
                  <a:gd name="T4" fmla="*/ 0 w 5"/>
                  <a:gd name="T5" fmla="*/ 0 h 4"/>
                  <a:gd name="T6" fmla="*/ 5 w 5"/>
                  <a:gd name="T7" fmla="*/ 4 h 4"/>
                </a:gdLst>
                <a:ahLst/>
                <a:cxnLst>
                  <a:cxn ang="0">
                    <a:pos x="T0" y="T1"/>
                  </a:cxn>
                  <a:cxn ang="0">
                    <a:pos x="T2" y="T3"/>
                  </a:cxn>
                  <a:cxn ang="0">
                    <a:pos x="T4" y="T5"/>
                  </a:cxn>
                  <a:cxn ang="0">
                    <a:pos x="T6" y="T7"/>
                  </a:cxn>
                </a:cxnLst>
                <a:rect l="0" t="0" r="r" b="b"/>
                <a:pathLst>
                  <a:path w="5" h="4">
                    <a:moveTo>
                      <a:pt x="5" y="4"/>
                    </a:moveTo>
                    <a:lnTo>
                      <a:pt x="5" y="4"/>
                    </a:lnTo>
                    <a:lnTo>
                      <a:pt x="0" y="0"/>
                    </a:lnTo>
                    <a:lnTo>
                      <a:pt x="5"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12" name="Freeform 756">
                <a:extLst>
                  <a:ext uri="{FF2B5EF4-FFF2-40B4-BE49-F238E27FC236}">
                    <a16:creationId xmlns:a16="http://schemas.microsoft.com/office/drawing/2014/main" id="{F1B9A4C6-7F33-319B-17A5-49C10C5EEE9D}"/>
                  </a:ext>
                </a:extLst>
              </p:cNvPr>
              <p:cNvSpPr>
                <a:spLocks/>
              </p:cNvSpPr>
              <p:nvPr/>
            </p:nvSpPr>
            <p:spPr bwMode="auto">
              <a:xfrm>
                <a:off x="2844" y="2282"/>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13" name="Freeform 757">
                <a:extLst>
                  <a:ext uri="{FF2B5EF4-FFF2-40B4-BE49-F238E27FC236}">
                    <a16:creationId xmlns:a16="http://schemas.microsoft.com/office/drawing/2014/main" id="{4648E3C8-C83C-171D-6906-E30B59508BDA}"/>
                  </a:ext>
                </a:extLst>
              </p:cNvPr>
              <p:cNvSpPr>
                <a:spLocks/>
              </p:cNvSpPr>
              <p:nvPr/>
            </p:nvSpPr>
            <p:spPr bwMode="auto">
              <a:xfrm>
                <a:off x="2834" y="2278"/>
                <a:ext cx="10" cy="4"/>
              </a:xfrm>
              <a:custGeom>
                <a:avLst/>
                <a:gdLst>
                  <a:gd name="T0" fmla="*/ 10 w 10"/>
                  <a:gd name="T1" fmla="*/ 4 h 4"/>
                  <a:gd name="T2" fmla="*/ 0 w 10"/>
                  <a:gd name="T3" fmla="*/ 0 h 4"/>
                  <a:gd name="T4" fmla="*/ 10 w 10"/>
                  <a:gd name="T5" fmla="*/ 4 h 4"/>
                </a:gdLst>
                <a:ahLst/>
                <a:cxnLst>
                  <a:cxn ang="0">
                    <a:pos x="T0" y="T1"/>
                  </a:cxn>
                  <a:cxn ang="0">
                    <a:pos x="T2" y="T3"/>
                  </a:cxn>
                  <a:cxn ang="0">
                    <a:pos x="T4" y="T5"/>
                  </a:cxn>
                </a:cxnLst>
                <a:rect l="0" t="0" r="r" b="b"/>
                <a:pathLst>
                  <a:path w="10" h="4">
                    <a:moveTo>
                      <a:pt x="10" y="4"/>
                    </a:moveTo>
                    <a:lnTo>
                      <a:pt x="0" y="0"/>
                    </a:lnTo>
                    <a:lnTo>
                      <a:pt x="1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14" name="Freeform 758">
                <a:extLst>
                  <a:ext uri="{FF2B5EF4-FFF2-40B4-BE49-F238E27FC236}">
                    <a16:creationId xmlns:a16="http://schemas.microsoft.com/office/drawing/2014/main" id="{CACBD732-A6D1-E290-96D9-4CFA49B8B347}"/>
                  </a:ext>
                </a:extLst>
              </p:cNvPr>
              <p:cNvSpPr>
                <a:spLocks/>
              </p:cNvSpPr>
              <p:nvPr/>
            </p:nvSpPr>
            <p:spPr bwMode="auto">
              <a:xfrm>
                <a:off x="2834" y="2278"/>
                <a:ext cx="10" cy="4"/>
              </a:xfrm>
              <a:custGeom>
                <a:avLst/>
                <a:gdLst>
                  <a:gd name="T0" fmla="*/ 10 w 10"/>
                  <a:gd name="T1" fmla="*/ 4 h 4"/>
                  <a:gd name="T2" fmla="*/ 0 w 10"/>
                  <a:gd name="T3" fmla="*/ 0 h 4"/>
                  <a:gd name="T4" fmla="*/ 0 w 10"/>
                  <a:gd name="T5" fmla="*/ 0 h 4"/>
                  <a:gd name="T6" fmla="*/ 10 w 10"/>
                  <a:gd name="T7" fmla="*/ 4 h 4"/>
                </a:gdLst>
                <a:ahLst/>
                <a:cxnLst>
                  <a:cxn ang="0">
                    <a:pos x="T0" y="T1"/>
                  </a:cxn>
                  <a:cxn ang="0">
                    <a:pos x="T2" y="T3"/>
                  </a:cxn>
                  <a:cxn ang="0">
                    <a:pos x="T4" y="T5"/>
                  </a:cxn>
                  <a:cxn ang="0">
                    <a:pos x="T6" y="T7"/>
                  </a:cxn>
                </a:cxnLst>
                <a:rect l="0" t="0" r="r" b="b"/>
                <a:pathLst>
                  <a:path w="10" h="4">
                    <a:moveTo>
                      <a:pt x="10" y="4"/>
                    </a:moveTo>
                    <a:lnTo>
                      <a:pt x="0" y="0"/>
                    </a:lnTo>
                    <a:lnTo>
                      <a:pt x="0" y="0"/>
                    </a:lnTo>
                    <a:lnTo>
                      <a:pt x="1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15" name="Freeform 759">
                <a:extLst>
                  <a:ext uri="{FF2B5EF4-FFF2-40B4-BE49-F238E27FC236}">
                    <a16:creationId xmlns:a16="http://schemas.microsoft.com/office/drawing/2014/main" id="{8DFB199F-AADA-6329-DDD8-97ACC75F3124}"/>
                  </a:ext>
                </a:extLst>
              </p:cNvPr>
              <p:cNvSpPr>
                <a:spLocks/>
              </p:cNvSpPr>
              <p:nvPr/>
            </p:nvSpPr>
            <p:spPr bwMode="auto">
              <a:xfrm>
                <a:off x="2844" y="2244"/>
                <a:ext cx="14" cy="14"/>
              </a:xfrm>
              <a:custGeom>
                <a:avLst/>
                <a:gdLst>
                  <a:gd name="T0" fmla="*/ 14 w 14"/>
                  <a:gd name="T1" fmla="*/ 0 h 14"/>
                  <a:gd name="T2" fmla="*/ 0 w 14"/>
                  <a:gd name="T3" fmla="*/ 9 h 14"/>
                  <a:gd name="T4" fmla="*/ 9 w 14"/>
                  <a:gd name="T5" fmla="*/ 14 h 14"/>
                  <a:gd name="T6" fmla="*/ 14 w 14"/>
                  <a:gd name="T7" fmla="*/ 0 h 14"/>
                </a:gdLst>
                <a:ahLst/>
                <a:cxnLst>
                  <a:cxn ang="0">
                    <a:pos x="T0" y="T1"/>
                  </a:cxn>
                  <a:cxn ang="0">
                    <a:pos x="T2" y="T3"/>
                  </a:cxn>
                  <a:cxn ang="0">
                    <a:pos x="T4" y="T5"/>
                  </a:cxn>
                  <a:cxn ang="0">
                    <a:pos x="T6" y="T7"/>
                  </a:cxn>
                </a:cxnLst>
                <a:rect l="0" t="0" r="r" b="b"/>
                <a:pathLst>
                  <a:path w="14" h="14">
                    <a:moveTo>
                      <a:pt x="14" y="0"/>
                    </a:moveTo>
                    <a:lnTo>
                      <a:pt x="0" y="9"/>
                    </a:lnTo>
                    <a:lnTo>
                      <a:pt x="9" y="14"/>
                    </a:lnTo>
                    <a:lnTo>
                      <a:pt x="1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16" name="Freeform 760">
                <a:extLst>
                  <a:ext uri="{FF2B5EF4-FFF2-40B4-BE49-F238E27FC236}">
                    <a16:creationId xmlns:a16="http://schemas.microsoft.com/office/drawing/2014/main" id="{33FE2595-3B8A-FD52-437D-AE12B9674FE8}"/>
                  </a:ext>
                </a:extLst>
              </p:cNvPr>
              <p:cNvSpPr>
                <a:spLocks/>
              </p:cNvSpPr>
              <p:nvPr/>
            </p:nvSpPr>
            <p:spPr bwMode="auto">
              <a:xfrm>
                <a:off x="2844" y="2239"/>
                <a:ext cx="14" cy="14"/>
              </a:xfrm>
              <a:custGeom>
                <a:avLst/>
                <a:gdLst>
                  <a:gd name="T0" fmla="*/ 14 w 14"/>
                  <a:gd name="T1" fmla="*/ 5 h 14"/>
                  <a:gd name="T2" fmla="*/ 4 w 14"/>
                  <a:gd name="T3" fmla="*/ 0 h 14"/>
                  <a:gd name="T4" fmla="*/ 0 w 14"/>
                  <a:gd name="T5" fmla="*/ 14 h 14"/>
                  <a:gd name="T6" fmla="*/ 14 w 14"/>
                  <a:gd name="T7" fmla="*/ 5 h 14"/>
                </a:gdLst>
                <a:ahLst/>
                <a:cxnLst>
                  <a:cxn ang="0">
                    <a:pos x="T0" y="T1"/>
                  </a:cxn>
                  <a:cxn ang="0">
                    <a:pos x="T2" y="T3"/>
                  </a:cxn>
                  <a:cxn ang="0">
                    <a:pos x="T4" y="T5"/>
                  </a:cxn>
                  <a:cxn ang="0">
                    <a:pos x="T6" y="T7"/>
                  </a:cxn>
                </a:cxnLst>
                <a:rect l="0" t="0" r="r" b="b"/>
                <a:pathLst>
                  <a:path w="14" h="14">
                    <a:moveTo>
                      <a:pt x="14" y="5"/>
                    </a:moveTo>
                    <a:lnTo>
                      <a:pt x="4" y="0"/>
                    </a:lnTo>
                    <a:lnTo>
                      <a:pt x="0" y="14"/>
                    </a:lnTo>
                    <a:lnTo>
                      <a:pt x="14"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17" name="Freeform 761">
                <a:extLst>
                  <a:ext uri="{FF2B5EF4-FFF2-40B4-BE49-F238E27FC236}">
                    <a16:creationId xmlns:a16="http://schemas.microsoft.com/office/drawing/2014/main" id="{578286E0-FFA9-4DD6-873C-5E44940B6340}"/>
                  </a:ext>
                </a:extLst>
              </p:cNvPr>
              <p:cNvSpPr>
                <a:spLocks/>
              </p:cNvSpPr>
              <p:nvPr/>
            </p:nvSpPr>
            <p:spPr bwMode="auto">
              <a:xfrm>
                <a:off x="2848" y="2239"/>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18" name="Freeform 762">
                <a:extLst>
                  <a:ext uri="{FF2B5EF4-FFF2-40B4-BE49-F238E27FC236}">
                    <a16:creationId xmlns:a16="http://schemas.microsoft.com/office/drawing/2014/main" id="{D427AD6C-A165-3C16-71B7-6A9B5B2052A8}"/>
                  </a:ext>
                </a:extLst>
              </p:cNvPr>
              <p:cNvSpPr>
                <a:spLocks/>
              </p:cNvSpPr>
              <p:nvPr/>
            </p:nvSpPr>
            <p:spPr bwMode="auto">
              <a:xfrm>
                <a:off x="2848" y="2239"/>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19" name="Freeform 763">
                <a:extLst>
                  <a:ext uri="{FF2B5EF4-FFF2-40B4-BE49-F238E27FC236}">
                    <a16:creationId xmlns:a16="http://schemas.microsoft.com/office/drawing/2014/main" id="{32DE094F-7EC8-9DA7-4039-934EDCA7F26E}"/>
                  </a:ext>
                </a:extLst>
              </p:cNvPr>
              <p:cNvSpPr>
                <a:spLocks/>
              </p:cNvSpPr>
              <p:nvPr/>
            </p:nvSpPr>
            <p:spPr bwMode="auto">
              <a:xfrm>
                <a:off x="2858" y="2210"/>
                <a:ext cx="15" cy="10"/>
              </a:xfrm>
              <a:custGeom>
                <a:avLst/>
                <a:gdLst>
                  <a:gd name="T0" fmla="*/ 15 w 15"/>
                  <a:gd name="T1" fmla="*/ 0 h 10"/>
                  <a:gd name="T2" fmla="*/ 0 w 15"/>
                  <a:gd name="T3" fmla="*/ 10 h 10"/>
                  <a:gd name="T4" fmla="*/ 10 w 15"/>
                  <a:gd name="T5" fmla="*/ 10 h 10"/>
                  <a:gd name="T6" fmla="*/ 15 w 15"/>
                  <a:gd name="T7" fmla="*/ 0 h 10"/>
                </a:gdLst>
                <a:ahLst/>
                <a:cxnLst>
                  <a:cxn ang="0">
                    <a:pos x="T0" y="T1"/>
                  </a:cxn>
                  <a:cxn ang="0">
                    <a:pos x="T2" y="T3"/>
                  </a:cxn>
                  <a:cxn ang="0">
                    <a:pos x="T4" y="T5"/>
                  </a:cxn>
                  <a:cxn ang="0">
                    <a:pos x="T6" y="T7"/>
                  </a:cxn>
                </a:cxnLst>
                <a:rect l="0" t="0" r="r" b="b"/>
                <a:pathLst>
                  <a:path w="15" h="10">
                    <a:moveTo>
                      <a:pt x="15" y="0"/>
                    </a:moveTo>
                    <a:lnTo>
                      <a:pt x="0" y="10"/>
                    </a:lnTo>
                    <a:lnTo>
                      <a:pt x="10" y="10"/>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20" name="Freeform 764">
                <a:extLst>
                  <a:ext uri="{FF2B5EF4-FFF2-40B4-BE49-F238E27FC236}">
                    <a16:creationId xmlns:a16="http://schemas.microsoft.com/office/drawing/2014/main" id="{74516467-1A6A-208D-3196-1750FF1459A0}"/>
                  </a:ext>
                </a:extLst>
              </p:cNvPr>
              <p:cNvSpPr>
                <a:spLocks/>
              </p:cNvSpPr>
              <p:nvPr/>
            </p:nvSpPr>
            <p:spPr bwMode="auto">
              <a:xfrm>
                <a:off x="2858" y="2205"/>
                <a:ext cx="15" cy="15"/>
              </a:xfrm>
              <a:custGeom>
                <a:avLst/>
                <a:gdLst>
                  <a:gd name="T0" fmla="*/ 15 w 15"/>
                  <a:gd name="T1" fmla="*/ 5 h 15"/>
                  <a:gd name="T2" fmla="*/ 5 w 15"/>
                  <a:gd name="T3" fmla="*/ 0 h 15"/>
                  <a:gd name="T4" fmla="*/ 0 w 15"/>
                  <a:gd name="T5" fmla="*/ 15 h 15"/>
                  <a:gd name="T6" fmla="*/ 15 w 15"/>
                  <a:gd name="T7" fmla="*/ 5 h 15"/>
                </a:gdLst>
                <a:ahLst/>
                <a:cxnLst>
                  <a:cxn ang="0">
                    <a:pos x="T0" y="T1"/>
                  </a:cxn>
                  <a:cxn ang="0">
                    <a:pos x="T2" y="T3"/>
                  </a:cxn>
                  <a:cxn ang="0">
                    <a:pos x="T4" y="T5"/>
                  </a:cxn>
                  <a:cxn ang="0">
                    <a:pos x="T6" y="T7"/>
                  </a:cxn>
                </a:cxnLst>
                <a:rect l="0" t="0" r="r" b="b"/>
                <a:pathLst>
                  <a:path w="15" h="15">
                    <a:moveTo>
                      <a:pt x="15" y="5"/>
                    </a:moveTo>
                    <a:lnTo>
                      <a:pt x="5" y="0"/>
                    </a:lnTo>
                    <a:lnTo>
                      <a:pt x="0" y="15"/>
                    </a:lnTo>
                    <a:lnTo>
                      <a:pt x="1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21" name="Freeform 765">
                <a:extLst>
                  <a:ext uri="{FF2B5EF4-FFF2-40B4-BE49-F238E27FC236}">
                    <a16:creationId xmlns:a16="http://schemas.microsoft.com/office/drawing/2014/main" id="{B9D3F29C-0BE9-6F8B-2DB3-0AB23B5CB75B}"/>
                  </a:ext>
                </a:extLst>
              </p:cNvPr>
              <p:cNvSpPr>
                <a:spLocks/>
              </p:cNvSpPr>
              <p:nvPr/>
            </p:nvSpPr>
            <p:spPr bwMode="auto">
              <a:xfrm>
                <a:off x="2863" y="2200"/>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22" name="Freeform 766">
                <a:extLst>
                  <a:ext uri="{FF2B5EF4-FFF2-40B4-BE49-F238E27FC236}">
                    <a16:creationId xmlns:a16="http://schemas.microsoft.com/office/drawing/2014/main" id="{219FD8DF-F1F9-2AAF-7823-7FEAF47826A0}"/>
                  </a:ext>
                </a:extLst>
              </p:cNvPr>
              <p:cNvSpPr>
                <a:spLocks/>
              </p:cNvSpPr>
              <p:nvPr/>
            </p:nvSpPr>
            <p:spPr bwMode="auto">
              <a:xfrm>
                <a:off x="2863" y="2200"/>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23" name="Freeform 767">
                <a:extLst>
                  <a:ext uri="{FF2B5EF4-FFF2-40B4-BE49-F238E27FC236}">
                    <a16:creationId xmlns:a16="http://schemas.microsoft.com/office/drawing/2014/main" id="{BD58D684-4E76-B6F2-B0F3-86F27D1A9201}"/>
                  </a:ext>
                </a:extLst>
              </p:cNvPr>
              <p:cNvSpPr>
                <a:spLocks/>
              </p:cNvSpPr>
              <p:nvPr/>
            </p:nvSpPr>
            <p:spPr bwMode="auto">
              <a:xfrm>
                <a:off x="2873" y="2171"/>
                <a:ext cx="14" cy="15"/>
              </a:xfrm>
              <a:custGeom>
                <a:avLst/>
                <a:gdLst>
                  <a:gd name="T0" fmla="*/ 14 w 14"/>
                  <a:gd name="T1" fmla="*/ 0 h 15"/>
                  <a:gd name="T2" fmla="*/ 0 w 14"/>
                  <a:gd name="T3" fmla="*/ 10 h 15"/>
                  <a:gd name="T4" fmla="*/ 9 w 14"/>
                  <a:gd name="T5" fmla="*/ 15 h 15"/>
                  <a:gd name="T6" fmla="*/ 14 w 14"/>
                  <a:gd name="T7" fmla="*/ 0 h 15"/>
                </a:gdLst>
                <a:ahLst/>
                <a:cxnLst>
                  <a:cxn ang="0">
                    <a:pos x="T0" y="T1"/>
                  </a:cxn>
                  <a:cxn ang="0">
                    <a:pos x="T2" y="T3"/>
                  </a:cxn>
                  <a:cxn ang="0">
                    <a:pos x="T4" y="T5"/>
                  </a:cxn>
                  <a:cxn ang="0">
                    <a:pos x="T6" y="T7"/>
                  </a:cxn>
                </a:cxnLst>
                <a:rect l="0" t="0" r="r" b="b"/>
                <a:pathLst>
                  <a:path w="14" h="15">
                    <a:moveTo>
                      <a:pt x="14" y="0"/>
                    </a:moveTo>
                    <a:lnTo>
                      <a:pt x="0" y="10"/>
                    </a:lnTo>
                    <a:lnTo>
                      <a:pt x="9" y="15"/>
                    </a:lnTo>
                    <a:lnTo>
                      <a:pt x="1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24" name="Freeform 768">
                <a:extLst>
                  <a:ext uri="{FF2B5EF4-FFF2-40B4-BE49-F238E27FC236}">
                    <a16:creationId xmlns:a16="http://schemas.microsoft.com/office/drawing/2014/main" id="{7560150E-1E75-7785-E38D-D0324526798B}"/>
                  </a:ext>
                </a:extLst>
              </p:cNvPr>
              <p:cNvSpPr>
                <a:spLocks/>
              </p:cNvSpPr>
              <p:nvPr/>
            </p:nvSpPr>
            <p:spPr bwMode="auto">
              <a:xfrm>
                <a:off x="2873" y="2166"/>
                <a:ext cx="14" cy="15"/>
              </a:xfrm>
              <a:custGeom>
                <a:avLst/>
                <a:gdLst>
                  <a:gd name="T0" fmla="*/ 14 w 14"/>
                  <a:gd name="T1" fmla="*/ 5 h 15"/>
                  <a:gd name="T2" fmla="*/ 4 w 14"/>
                  <a:gd name="T3" fmla="*/ 0 h 15"/>
                  <a:gd name="T4" fmla="*/ 0 w 14"/>
                  <a:gd name="T5" fmla="*/ 15 h 15"/>
                  <a:gd name="T6" fmla="*/ 14 w 14"/>
                  <a:gd name="T7" fmla="*/ 5 h 15"/>
                </a:gdLst>
                <a:ahLst/>
                <a:cxnLst>
                  <a:cxn ang="0">
                    <a:pos x="T0" y="T1"/>
                  </a:cxn>
                  <a:cxn ang="0">
                    <a:pos x="T2" y="T3"/>
                  </a:cxn>
                  <a:cxn ang="0">
                    <a:pos x="T4" y="T5"/>
                  </a:cxn>
                  <a:cxn ang="0">
                    <a:pos x="T6" y="T7"/>
                  </a:cxn>
                </a:cxnLst>
                <a:rect l="0" t="0" r="r" b="b"/>
                <a:pathLst>
                  <a:path w="14" h="15">
                    <a:moveTo>
                      <a:pt x="14" y="5"/>
                    </a:moveTo>
                    <a:lnTo>
                      <a:pt x="4" y="0"/>
                    </a:lnTo>
                    <a:lnTo>
                      <a:pt x="0" y="15"/>
                    </a:lnTo>
                    <a:lnTo>
                      <a:pt x="14"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25" name="Freeform 769">
                <a:extLst>
                  <a:ext uri="{FF2B5EF4-FFF2-40B4-BE49-F238E27FC236}">
                    <a16:creationId xmlns:a16="http://schemas.microsoft.com/office/drawing/2014/main" id="{052A59F6-2E39-7986-4CAE-E890F539AEC2}"/>
                  </a:ext>
                </a:extLst>
              </p:cNvPr>
              <p:cNvSpPr>
                <a:spLocks/>
              </p:cNvSpPr>
              <p:nvPr/>
            </p:nvSpPr>
            <p:spPr bwMode="auto">
              <a:xfrm>
                <a:off x="2882" y="2161"/>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26" name="Freeform 770">
                <a:extLst>
                  <a:ext uri="{FF2B5EF4-FFF2-40B4-BE49-F238E27FC236}">
                    <a16:creationId xmlns:a16="http://schemas.microsoft.com/office/drawing/2014/main" id="{63DB20AD-F4B3-4CF2-7156-DF8D5F04F166}"/>
                  </a:ext>
                </a:extLst>
              </p:cNvPr>
              <p:cNvSpPr>
                <a:spLocks/>
              </p:cNvSpPr>
              <p:nvPr/>
            </p:nvSpPr>
            <p:spPr bwMode="auto">
              <a:xfrm>
                <a:off x="2882" y="2161"/>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27" name="Freeform 771">
                <a:extLst>
                  <a:ext uri="{FF2B5EF4-FFF2-40B4-BE49-F238E27FC236}">
                    <a16:creationId xmlns:a16="http://schemas.microsoft.com/office/drawing/2014/main" id="{394F4B23-A089-C35E-B0D5-12BEF04C3D0F}"/>
                  </a:ext>
                </a:extLst>
              </p:cNvPr>
              <p:cNvSpPr>
                <a:spLocks/>
              </p:cNvSpPr>
              <p:nvPr/>
            </p:nvSpPr>
            <p:spPr bwMode="auto">
              <a:xfrm>
                <a:off x="2887" y="2137"/>
                <a:ext cx="15" cy="15"/>
              </a:xfrm>
              <a:custGeom>
                <a:avLst/>
                <a:gdLst>
                  <a:gd name="T0" fmla="*/ 15 w 15"/>
                  <a:gd name="T1" fmla="*/ 0 h 15"/>
                  <a:gd name="T2" fmla="*/ 0 w 15"/>
                  <a:gd name="T3" fmla="*/ 10 h 15"/>
                  <a:gd name="T4" fmla="*/ 10 w 15"/>
                  <a:gd name="T5" fmla="*/ 15 h 15"/>
                  <a:gd name="T6" fmla="*/ 15 w 15"/>
                  <a:gd name="T7" fmla="*/ 0 h 15"/>
                </a:gdLst>
                <a:ahLst/>
                <a:cxnLst>
                  <a:cxn ang="0">
                    <a:pos x="T0" y="T1"/>
                  </a:cxn>
                  <a:cxn ang="0">
                    <a:pos x="T2" y="T3"/>
                  </a:cxn>
                  <a:cxn ang="0">
                    <a:pos x="T4" y="T5"/>
                  </a:cxn>
                  <a:cxn ang="0">
                    <a:pos x="T6" y="T7"/>
                  </a:cxn>
                </a:cxnLst>
                <a:rect l="0" t="0" r="r" b="b"/>
                <a:pathLst>
                  <a:path w="15" h="15">
                    <a:moveTo>
                      <a:pt x="15" y="0"/>
                    </a:moveTo>
                    <a:lnTo>
                      <a:pt x="0" y="10"/>
                    </a:lnTo>
                    <a:lnTo>
                      <a:pt x="10" y="15"/>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28" name="Freeform 772">
                <a:extLst>
                  <a:ext uri="{FF2B5EF4-FFF2-40B4-BE49-F238E27FC236}">
                    <a16:creationId xmlns:a16="http://schemas.microsoft.com/office/drawing/2014/main" id="{985F9645-31F8-FDB0-475A-693B1C8D85E1}"/>
                  </a:ext>
                </a:extLst>
              </p:cNvPr>
              <p:cNvSpPr>
                <a:spLocks/>
              </p:cNvSpPr>
              <p:nvPr/>
            </p:nvSpPr>
            <p:spPr bwMode="auto">
              <a:xfrm>
                <a:off x="2887" y="2132"/>
                <a:ext cx="15" cy="15"/>
              </a:xfrm>
              <a:custGeom>
                <a:avLst/>
                <a:gdLst>
                  <a:gd name="T0" fmla="*/ 15 w 15"/>
                  <a:gd name="T1" fmla="*/ 5 h 15"/>
                  <a:gd name="T2" fmla="*/ 5 w 15"/>
                  <a:gd name="T3" fmla="*/ 0 h 15"/>
                  <a:gd name="T4" fmla="*/ 0 w 15"/>
                  <a:gd name="T5" fmla="*/ 15 h 15"/>
                  <a:gd name="T6" fmla="*/ 15 w 15"/>
                  <a:gd name="T7" fmla="*/ 5 h 15"/>
                </a:gdLst>
                <a:ahLst/>
                <a:cxnLst>
                  <a:cxn ang="0">
                    <a:pos x="T0" y="T1"/>
                  </a:cxn>
                  <a:cxn ang="0">
                    <a:pos x="T2" y="T3"/>
                  </a:cxn>
                  <a:cxn ang="0">
                    <a:pos x="T4" y="T5"/>
                  </a:cxn>
                  <a:cxn ang="0">
                    <a:pos x="T6" y="T7"/>
                  </a:cxn>
                </a:cxnLst>
                <a:rect l="0" t="0" r="r" b="b"/>
                <a:pathLst>
                  <a:path w="15" h="15">
                    <a:moveTo>
                      <a:pt x="15" y="5"/>
                    </a:moveTo>
                    <a:lnTo>
                      <a:pt x="5" y="0"/>
                    </a:lnTo>
                    <a:lnTo>
                      <a:pt x="0" y="15"/>
                    </a:lnTo>
                    <a:lnTo>
                      <a:pt x="1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29" name="Freeform 773">
                <a:extLst>
                  <a:ext uri="{FF2B5EF4-FFF2-40B4-BE49-F238E27FC236}">
                    <a16:creationId xmlns:a16="http://schemas.microsoft.com/office/drawing/2014/main" id="{6355CD90-388D-0B34-3D70-ED572F402A5B}"/>
                  </a:ext>
                </a:extLst>
              </p:cNvPr>
              <p:cNvSpPr>
                <a:spLocks/>
              </p:cNvSpPr>
              <p:nvPr/>
            </p:nvSpPr>
            <p:spPr bwMode="auto">
              <a:xfrm>
                <a:off x="2897" y="2123"/>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30" name="Freeform 774">
                <a:extLst>
                  <a:ext uri="{FF2B5EF4-FFF2-40B4-BE49-F238E27FC236}">
                    <a16:creationId xmlns:a16="http://schemas.microsoft.com/office/drawing/2014/main" id="{2B8872FE-C3AB-1EB5-9460-E13660D9782B}"/>
                  </a:ext>
                </a:extLst>
              </p:cNvPr>
              <p:cNvSpPr>
                <a:spLocks/>
              </p:cNvSpPr>
              <p:nvPr/>
            </p:nvSpPr>
            <p:spPr bwMode="auto">
              <a:xfrm>
                <a:off x="2897" y="2123"/>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31" name="Freeform 775">
                <a:extLst>
                  <a:ext uri="{FF2B5EF4-FFF2-40B4-BE49-F238E27FC236}">
                    <a16:creationId xmlns:a16="http://schemas.microsoft.com/office/drawing/2014/main" id="{389C630F-622E-8295-B3C2-08CD9D791C9F}"/>
                  </a:ext>
                </a:extLst>
              </p:cNvPr>
              <p:cNvSpPr>
                <a:spLocks/>
              </p:cNvSpPr>
              <p:nvPr/>
            </p:nvSpPr>
            <p:spPr bwMode="auto">
              <a:xfrm>
                <a:off x="2902" y="2103"/>
                <a:ext cx="14" cy="10"/>
              </a:xfrm>
              <a:custGeom>
                <a:avLst/>
                <a:gdLst>
                  <a:gd name="T0" fmla="*/ 14 w 14"/>
                  <a:gd name="T1" fmla="*/ 0 h 10"/>
                  <a:gd name="T2" fmla="*/ 0 w 14"/>
                  <a:gd name="T3" fmla="*/ 5 h 10"/>
                  <a:gd name="T4" fmla="*/ 9 w 14"/>
                  <a:gd name="T5" fmla="*/ 10 h 10"/>
                  <a:gd name="T6" fmla="*/ 14 w 14"/>
                  <a:gd name="T7" fmla="*/ 0 h 10"/>
                </a:gdLst>
                <a:ahLst/>
                <a:cxnLst>
                  <a:cxn ang="0">
                    <a:pos x="T0" y="T1"/>
                  </a:cxn>
                  <a:cxn ang="0">
                    <a:pos x="T2" y="T3"/>
                  </a:cxn>
                  <a:cxn ang="0">
                    <a:pos x="T4" y="T5"/>
                  </a:cxn>
                  <a:cxn ang="0">
                    <a:pos x="T6" y="T7"/>
                  </a:cxn>
                </a:cxnLst>
                <a:rect l="0" t="0" r="r" b="b"/>
                <a:pathLst>
                  <a:path w="14" h="10">
                    <a:moveTo>
                      <a:pt x="14" y="0"/>
                    </a:moveTo>
                    <a:lnTo>
                      <a:pt x="0" y="5"/>
                    </a:lnTo>
                    <a:lnTo>
                      <a:pt x="9" y="10"/>
                    </a:lnTo>
                    <a:lnTo>
                      <a:pt x="1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32" name="Freeform 776">
                <a:extLst>
                  <a:ext uri="{FF2B5EF4-FFF2-40B4-BE49-F238E27FC236}">
                    <a16:creationId xmlns:a16="http://schemas.microsoft.com/office/drawing/2014/main" id="{BDD0CCB2-DDCF-9165-7769-EDBDA422C644}"/>
                  </a:ext>
                </a:extLst>
              </p:cNvPr>
              <p:cNvSpPr>
                <a:spLocks/>
              </p:cNvSpPr>
              <p:nvPr/>
            </p:nvSpPr>
            <p:spPr bwMode="auto">
              <a:xfrm>
                <a:off x="2902" y="2099"/>
                <a:ext cx="14" cy="9"/>
              </a:xfrm>
              <a:custGeom>
                <a:avLst/>
                <a:gdLst>
                  <a:gd name="T0" fmla="*/ 14 w 14"/>
                  <a:gd name="T1" fmla="*/ 4 h 9"/>
                  <a:gd name="T2" fmla="*/ 5 w 14"/>
                  <a:gd name="T3" fmla="*/ 0 h 9"/>
                  <a:gd name="T4" fmla="*/ 0 w 14"/>
                  <a:gd name="T5" fmla="*/ 9 h 9"/>
                  <a:gd name="T6" fmla="*/ 14 w 14"/>
                  <a:gd name="T7" fmla="*/ 4 h 9"/>
                </a:gdLst>
                <a:ahLst/>
                <a:cxnLst>
                  <a:cxn ang="0">
                    <a:pos x="T0" y="T1"/>
                  </a:cxn>
                  <a:cxn ang="0">
                    <a:pos x="T2" y="T3"/>
                  </a:cxn>
                  <a:cxn ang="0">
                    <a:pos x="T4" y="T5"/>
                  </a:cxn>
                  <a:cxn ang="0">
                    <a:pos x="T6" y="T7"/>
                  </a:cxn>
                </a:cxnLst>
                <a:rect l="0" t="0" r="r" b="b"/>
                <a:pathLst>
                  <a:path w="14" h="9">
                    <a:moveTo>
                      <a:pt x="14" y="4"/>
                    </a:moveTo>
                    <a:lnTo>
                      <a:pt x="5" y="0"/>
                    </a:lnTo>
                    <a:lnTo>
                      <a:pt x="0" y="9"/>
                    </a:lnTo>
                    <a:lnTo>
                      <a:pt x="14"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33" name="Freeform 777">
                <a:extLst>
                  <a:ext uri="{FF2B5EF4-FFF2-40B4-BE49-F238E27FC236}">
                    <a16:creationId xmlns:a16="http://schemas.microsoft.com/office/drawing/2014/main" id="{60687635-D8E3-A2DC-D2C0-7FA27121EDE1}"/>
                  </a:ext>
                </a:extLst>
              </p:cNvPr>
              <p:cNvSpPr>
                <a:spLocks/>
              </p:cNvSpPr>
              <p:nvPr/>
            </p:nvSpPr>
            <p:spPr bwMode="auto">
              <a:xfrm>
                <a:off x="2911" y="2084"/>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34" name="Freeform 778">
                <a:extLst>
                  <a:ext uri="{FF2B5EF4-FFF2-40B4-BE49-F238E27FC236}">
                    <a16:creationId xmlns:a16="http://schemas.microsoft.com/office/drawing/2014/main" id="{28110FAC-4349-30D7-CC60-67E0718034AA}"/>
                  </a:ext>
                </a:extLst>
              </p:cNvPr>
              <p:cNvSpPr>
                <a:spLocks/>
              </p:cNvSpPr>
              <p:nvPr/>
            </p:nvSpPr>
            <p:spPr bwMode="auto">
              <a:xfrm>
                <a:off x="2911" y="2084"/>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35" name="Freeform 779">
                <a:extLst>
                  <a:ext uri="{FF2B5EF4-FFF2-40B4-BE49-F238E27FC236}">
                    <a16:creationId xmlns:a16="http://schemas.microsoft.com/office/drawing/2014/main" id="{456D77AF-6EA8-7274-E469-38B9D83C711E}"/>
                  </a:ext>
                </a:extLst>
              </p:cNvPr>
              <p:cNvSpPr>
                <a:spLocks/>
              </p:cNvSpPr>
              <p:nvPr/>
            </p:nvSpPr>
            <p:spPr bwMode="auto">
              <a:xfrm>
                <a:off x="2916" y="2065"/>
                <a:ext cx="15" cy="14"/>
              </a:xfrm>
              <a:custGeom>
                <a:avLst/>
                <a:gdLst>
                  <a:gd name="T0" fmla="*/ 15 w 15"/>
                  <a:gd name="T1" fmla="*/ 0 h 14"/>
                  <a:gd name="T2" fmla="*/ 0 w 15"/>
                  <a:gd name="T3" fmla="*/ 9 h 14"/>
                  <a:gd name="T4" fmla="*/ 10 w 15"/>
                  <a:gd name="T5" fmla="*/ 14 h 14"/>
                  <a:gd name="T6" fmla="*/ 15 w 15"/>
                  <a:gd name="T7" fmla="*/ 0 h 14"/>
                </a:gdLst>
                <a:ahLst/>
                <a:cxnLst>
                  <a:cxn ang="0">
                    <a:pos x="T0" y="T1"/>
                  </a:cxn>
                  <a:cxn ang="0">
                    <a:pos x="T2" y="T3"/>
                  </a:cxn>
                  <a:cxn ang="0">
                    <a:pos x="T4" y="T5"/>
                  </a:cxn>
                  <a:cxn ang="0">
                    <a:pos x="T6" y="T7"/>
                  </a:cxn>
                </a:cxnLst>
                <a:rect l="0" t="0" r="r" b="b"/>
                <a:pathLst>
                  <a:path w="15" h="14">
                    <a:moveTo>
                      <a:pt x="15" y="0"/>
                    </a:moveTo>
                    <a:lnTo>
                      <a:pt x="0" y="9"/>
                    </a:lnTo>
                    <a:lnTo>
                      <a:pt x="10" y="14"/>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36" name="Freeform 780">
                <a:extLst>
                  <a:ext uri="{FF2B5EF4-FFF2-40B4-BE49-F238E27FC236}">
                    <a16:creationId xmlns:a16="http://schemas.microsoft.com/office/drawing/2014/main" id="{71D87F66-26A8-BC42-D29E-8A9177CB3944}"/>
                  </a:ext>
                </a:extLst>
              </p:cNvPr>
              <p:cNvSpPr>
                <a:spLocks/>
              </p:cNvSpPr>
              <p:nvPr/>
            </p:nvSpPr>
            <p:spPr bwMode="auto">
              <a:xfrm>
                <a:off x="2916" y="2060"/>
                <a:ext cx="15" cy="14"/>
              </a:xfrm>
              <a:custGeom>
                <a:avLst/>
                <a:gdLst>
                  <a:gd name="T0" fmla="*/ 15 w 15"/>
                  <a:gd name="T1" fmla="*/ 5 h 14"/>
                  <a:gd name="T2" fmla="*/ 5 w 15"/>
                  <a:gd name="T3" fmla="*/ 0 h 14"/>
                  <a:gd name="T4" fmla="*/ 0 w 15"/>
                  <a:gd name="T5" fmla="*/ 14 h 14"/>
                  <a:gd name="T6" fmla="*/ 15 w 15"/>
                  <a:gd name="T7" fmla="*/ 5 h 14"/>
                </a:gdLst>
                <a:ahLst/>
                <a:cxnLst>
                  <a:cxn ang="0">
                    <a:pos x="T0" y="T1"/>
                  </a:cxn>
                  <a:cxn ang="0">
                    <a:pos x="T2" y="T3"/>
                  </a:cxn>
                  <a:cxn ang="0">
                    <a:pos x="T4" y="T5"/>
                  </a:cxn>
                  <a:cxn ang="0">
                    <a:pos x="T6" y="T7"/>
                  </a:cxn>
                </a:cxnLst>
                <a:rect l="0" t="0" r="r" b="b"/>
                <a:pathLst>
                  <a:path w="15" h="14">
                    <a:moveTo>
                      <a:pt x="15" y="5"/>
                    </a:moveTo>
                    <a:lnTo>
                      <a:pt x="5" y="0"/>
                    </a:lnTo>
                    <a:lnTo>
                      <a:pt x="0" y="14"/>
                    </a:lnTo>
                    <a:lnTo>
                      <a:pt x="1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37" name="Freeform 781">
                <a:extLst>
                  <a:ext uri="{FF2B5EF4-FFF2-40B4-BE49-F238E27FC236}">
                    <a16:creationId xmlns:a16="http://schemas.microsoft.com/office/drawing/2014/main" id="{09D90211-5C2F-DA83-94EF-539D63F1C342}"/>
                  </a:ext>
                </a:extLst>
              </p:cNvPr>
              <p:cNvSpPr>
                <a:spLocks/>
              </p:cNvSpPr>
              <p:nvPr/>
            </p:nvSpPr>
            <p:spPr bwMode="auto">
              <a:xfrm>
                <a:off x="2926" y="2050"/>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38" name="Freeform 782">
                <a:extLst>
                  <a:ext uri="{FF2B5EF4-FFF2-40B4-BE49-F238E27FC236}">
                    <a16:creationId xmlns:a16="http://schemas.microsoft.com/office/drawing/2014/main" id="{0CC50340-25D1-C945-87A1-EBBD05FE7C51}"/>
                  </a:ext>
                </a:extLst>
              </p:cNvPr>
              <p:cNvSpPr>
                <a:spLocks/>
              </p:cNvSpPr>
              <p:nvPr/>
            </p:nvSpPr>
            <p:spPr bwMode="auto">
              <a:xfrm>
                <a:off x="2926" y="2050"/>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39" name="Freeform 783">
                <a:extLst>
                  <a:ext uri="{FF2B5EF4-FFF2-40B4-BE49-F238E27FC236}">
                    <a16:creationId xmlns:a16="http://schemas.microsoft.com/office/drawing/2014/main" id="{F1C2A847-D876-E14A-E025-984AF85AD3F7}"/>
                  </a:ext>
                </a:extLst>
              </p:cNvPr>
              <p:cNvSpPr>
                <a:spLocks/>
              </p:cNvSpPr>
              <p:nvPr/>
            </p:nvSpPr>
            <p:spPr bwMode="auto">
              <a:xfrm>
                <a:off x="2931" y="2031"/>
                <a:ext cx="19" cy="14"/>
              </a:xfrm>
              <a:custGeom>
                <a:avLst/>
                <a:gdLst>
                  <a:gd name="T0" fmla="*/ 19 w 19"/>
                  <a:gd name="T1" fmla="*/ 0 h 14"/>
                  <a:gd name="T2" fmla="*/ 0 w 19"/>
                  <a:gd name="T3" fmla="*/ 10 h 14"/>
                  <a:gd name="T4" fmla="*/ 9 w 19"/>
                  <a:gd name="T5" fmla="*/ 14 h 14"/>
                  <a:gd name="T6" fmla="*/ 19 w 19"/>
                  <a:gd name="T7" fmla="*/ 0 h 14"/>
                </a:gdLst>
                <a:ahLst/>
                <a:cxnLst>
                  <a:cxn ang="0">
                    <a:pos x="T0" y="T1"/>
                  </a:cxn>
                  <a:cxn ang="0">
                    <a:pos x="T2" y="T3"/>
                  </a:cxn>
                  <a:cxn ang="0">
                    <a:pos x="T4" y="T5"/>
                  </a:cxn>
                  <a:cxn ang="0">
                    <a:pos x="T6" y="T7"/>
                  </a:cxn>
                </a:cxnLst>
                <a:rect l="0" t="0" r="r" b="b"/>
                <a:pathLst>
                  <a:path w="19" h="14">
                    <a:moveTo>
                      <a:pt x="19" y="0"/>
                    </a:moveTo>
                    <a:lnTo>
                      <a:pt x="0" y="10"/>
                    </a:lnTo>
                    <a:lnTo>
                      <a:pt x="9" y="14"/>
                    </a:lnTo>
                    <a:lnTo>
                      <a:pt x="1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40" name="Freeform 784">
                <a:extLst>
                  <a:ext uri="{FF2B5EF4-FFF2-40B4-BE49-F238E27FC236}">
                    <a16:creationId xmlns:a16="http://schemas.microsoft.com/office/drawing/2014/main" id="{6125EF27-6BA1-020B-88AE-A1AA0D8C2777}"/>
                  </a:ext>
                </a:extLst>
              </p:cNvPr>
              <p:cNvSpPr>
                <a:spLocks/>
              </p:cNvSpPr>
              <p:nvPr/>
            </p:nvSpPr>
            <p:spPr bwMode="auto">
              <a:xfrm>
                <a:off x="2931" y="2026"/>
                <a:ext cx="19" cy="15"/>
              </a:xfrm>
              <a:custGeom>
                <a:avLst/>
                <a:gdLst>
                  <a:gd name="T0" fmla="*/ 19 w 19"/>
                  <a:gd name="T1" fmla="*/ 5 h 15"/>
                  <a:gd name="T2" fmla="*/ 9 w 19"/>
                  <a:gd name="T3" fmla="*/ 0 h 15"/>
                  <a:gd name="T4" fmla="*/ 0 w 19"/>
                  <a:gd name="T5" fmla="*/ 15 h 15"/>
                  <a:gd name="T6" fmla="*/ 19 w 19"/>
                  <a:gd name="T7" fmla="*/ 5 h 15"/>
                </a:gdLst>
                <a:ahLst/>
                <a:cxnLst>
                  <a:cxn ang="0">
                    <a:pos x="T0" y="T1"/>
                  </a:cxn>
                  <a:cxn ang="0">
                    <a:pos x="T2" y="T3"/>
                  </a:cxn>
                  <a:cxn ang="0">
                    <a:pos x="T4" y="T5"/>
                  </a:cxn>
                  <a:cxn ang="0">
                    <a:pos x="T6" y="T7"/>
                  </a:cxn>
                </a:cxnLst>
                <a:rect l="0" t="0" r="r" b="b"/>
                <a:pathLst>
                  <a:path w="19" h="15">
                    <a:moveTo>
                      <a:pt x="19" y="5"/>
                    </a:moveTo>
                    <a:lnTo>
                      <a:pt x="9" y="0"/>
                    </a:lnTo>
                    <a:lnTo>
                      <a:pt x="0" y="15"/>
                    </a:lnTo>
                    <a:lnTo>
                      <a:pt x="19"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41" name="Freeform 785">
                <a:extLst>
                  <a:ext uri="{FF2B5EF4-FFF2-40B4-BE49-F238E27FC236}">
                    <a16:creationId xmlns:a16="http://schemas.microsoft.com/office/drawing/2014/main" id="{BD72956E-9680-B757-68EE-C3C6E6D2C83C}"/>
                  </a:ext>
                </a:extLst>
              </p:cNvPr>
              <p:cNvSpPr>
                <a:spLocks/>
              </p:cNvSpPr>
              <p:nvPr/>
            </p:nvSpPr>
            <p:spPr bwMode="auto">
              <a:xfrm>
                <a:off x="2945" y="2016"/>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42" name="Freeform 786">
                <a:extLst>
                  <a:ext uri="{FF2B5EF4-FFF2-40B4-BE49-F238E27FC236}">
                    <a16:creationId xmlns:a16="http://schemas.microsoft.com/office/drawing/2014/main" id="{5C939417-478A-3532-A58E-A70B1E7BD61C}"/>
                  </a:ext>
                </a:extLst>
              </p:cNvPr>
              <p:cNvSpPr>
                <a:spLocks/>
              </p:cNvSpPr>
              <p:nvPr/>
            </p:nvSpPr>
            <p:spPr bwMode="auto">
              <a:xfrm>
                <a:off x="2945" y="2016"/>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43" name="Freeform 787">
                <a:extLst>
                  <a:ext uri="{FF2B5EF4-FFF2-40B4-BE49-F238E27FC236}">
                    <a16:creationId xmlns:a16="http://schemas.microsoft.com/office/drawing/2014/main" id="{ACCCC298-805F-4932-F76F-D271FF44BDEC}"/>
                  </a:ext>
                </a:extLst>
              </p:cNvPr>
              <p:cNvSpPr>
                <a:spLocks/>
              </p:cNvSpPr>
              <p:nvPr/>
            </p:nvSpPr>
            <p:spPr bwMode="auto">
              <a:xfrm>
                <a:off x="2950" y="1997"/>
                <a:ext cx="15" cy="10"/>
              </a:xfrm>
              <a:custGeom>
                <a:avLst/>
                <a:gdLst>
                  <a:gd name="T0" fmla="*/ 15 w 15"/>
                  <a:gd name="T1" fmla="*/ 0 h 10"/>
                  <a:gd name="T2" fmla="*/ 0 w 15"/>
                  <a:gd name="T3" fmla="*/ 10 h 10"/>
                  <a:gd name="T4" fmla="*/ 10 w 15"/>
                  <a:gd name="T5" fmla="*/ 10 h 10"/>
                  <a:gd name="T6" fmla="*/ 15 w 15"/>
                  <a:gd name="T7" fmla="*/ 0 h 10"/>
                </a:gdLst>
                <a:ahLst/>
                <a:cxnLst>
                  <a:cxn ang="0">
                    <a:pos x="T0" y="T1"/>
                  </a:cxn>
                  <a:cxn ang="0">
                    <a:pos x="T2" y="T3"/>
                  </a:cxn>
                  <a:cxn ang="0">
                    <a:pos x="T4" y="T5"/>
                  </a:cxn>
                  <a:cxn ang="0">
                    <a:pos x="T6" y="T7"/>
                  </a:cxn>
                </a:cxnLst>
                <a:rect l="0" t="0" r="r" b="b"/>
                <a:pathLst>
                  <a:path w="15" h="10">
                    <a:moveTo>
                      <a:pt x="15" y="0"/>
                    </a:moveTo>
                    <a:lnTo>
                      <a:pt x="0" y="10"/>
                    </a:lnTo>
                    <a:lnTo>
                      <a:pt x="10" y="10"/>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44" name="Freeform 788">
                <a:extLst>
                  <a:ext uri="{FF2B5EF4-FFF2-40B4-BE49-F238E27FC236}">
                    <a16:creationId xmlns:a16="http://schemas.microsoft.com/office/drawing/2014/main" id="{E54CA72D-6C78-38D1-3507-4F92193D0052}"/>
                  </a:ext>
                </a:extLst>
              </p:cNvPr>
              <p:cNvSpPr>
                <a:spLocks/>
              </p:cNvSpPr>
              <p:nvPr/>
            </p:nvSpPr>
            <p:spPr bwMode="auto">
              <a:xfrm>
                <a:off x="2950" y="1992"/>
                <a:ext cx="15" cy="15"/>
              </a:xfrm>
              <a:custGeom>
                <a:avLst/>
                <a:gdLst>
                  <a:gd name="T0" fmla="*/ 15 w 15"/>
                  <a:gd name="T1" fmla="*/ 5 h 15"/>
                  <a:gd name="T2" fmla="*/ 5 w 15"/>
                  <a:gd name="T3" fmla="*/ 0 h 15"/>
                  <a:gd name="T4" fmla="*/ 0 w 15"/>
                  <a:gd name="T5" fmla="*/ 15 h 15"/>
                  <a:gd name="T6" fmla="*/ 15 w 15"/>
                  <a:gd name="T7" fmla="*/ 5 h 15"/>
                </a:gdLst>
                <a:ahLst/>
                <a:cxnLst>
                  <a:cxn ang="0">
                    <a:pos x="T0" y="T1"/>
                  </a:cxn>
                  <a:cxn ang="0">
                    <a:pos x="T2" y="T3"/>
                  </a:cxn>
                  <a:cxn ang="0">
                    <a:pos x="T4" y="T5"/>
                  </a:cxn>
                  <a:cxn ang="0">
                    <a:pos x="T6" y="T7"/>
                  </a:cxn>
                </a:cxnLst>
                <a:rect l="0" t="0" r="r" b="b"/>
                <a:pathLst>
                  <a:path w="15" h="15">
                    <a:moveTo>
                      <a:pt x="15" y="5"/>
                    </a:moveTo>
                    <a:lnTo>
                      <a:pt x="5" y="0"/>
                    </a:lnTo>
                    <a:lnTo>
                      <a:pt x="0" y="15"/>
                    </a:lnTo>
                    <a:lnTo>
                      <a:pt x="1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45" name="Freeform 789">
                <a:extLst>
                  <a:ext uri="{FF2B5EF4-FFF2-40B4-BE49-F238E27FC236}">
                    <a16:creationId xmlns:a16="http://schemas.microsoft.com/office/drawing/2014/main" id="{6412A2C5-86F6-44CE-859D-629C1016DF3C}"/>
                  </a:ext>
                </a:extLst>
              </p:cNvPr>
              <p:cNvSpPr>
                <a:spLocks/>
              </p:cNvSpPr>
              <p:nvPr/>
            </p:nvSpPr>
            <p:spPr bwMode="auto">
              <a:xfrm>
                <a:off x="2960" y="1987"/>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46" name="Freeform 790">
                <a:extLst>
                  <a:ext uri="{FF2B5EF4-FFF2-40B4-BE49-F238E27FC236}">
                    <a16:creationId xmlns:a16="http://schemas.microsoft.com/office/drawing/2014/main" id="{9356087E-43A8-518F-6F50-002392A8E3DC}"/>
                  </a:ext>
                </a:extLst>
              </p:cNvPr>
              <p:cNvSpPr>
                <a:spLocks/>
              </p:cNvSpPr>
              <p:nvPr/>
            </p:nvSpPr>
            <p:spPr bwMode="auto">
              <a:xfrm>
                <a:off x="2960" y="1987"/>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47" name="Freeform 791">
                <a:extLst>
                  <a:ext uri="{FF2B5EF4-FFF2-40B4-BE49-F238E27FC236}">
                    <a16:creationId xmlns:a16="http://schemas.microsoft.com/office/drawing/2014/main" id="{A7131B71-AF62-31EF-2A27-312BFCC867FE}"/>
                  </a:ext>
                </a:extLst>
              </p:cNvPr>
              <p:cNvSpPr>
                <a:spLocks/>
              </p:cNvSpPr>
              <p:nvPr/>
            </p:nvSpPr>
            <p:spPr bwMode="auto">
              <a:xfrm>
                <a:off x="2969" y="1963"/>
                <a:ext cx="15" cy="10"/>
              </a:xfrm>
              <a:custGeom>
                <a:avLst/>
                <a:gdLst>
                  <a:gd name="T0" fmla="*/ 15 w 15"/>
                  <a:gd name="T1" fmla="*/ 0 h 10"/>
                  <a:gd name="T2" fmla="*/ 0 w 15"/>
                  <a:gd name="T3" fmla="*/ 5 h 10"/>
                  <a:gd name="T4" fmla="*/ 5 w 15"/>
                  <a:gd name="T5" fmla="*/ 10 h 10"/>
                  <a:gd name="T6" fmla="*/ 15 w 15"/>
                  <a:gd name="T7" fmla="*/ 0 h 10"/>
                </a:gdLst>
                <a:ahLst/>
                <a:cxnLst>
                  <a:cxn ang="0">
                    <a:pos x="T0" y="T1"/>
                  </a:cxn>
                  <a:cxn ang="0">
                    <a:pos x="T2" y="T3"/>
                  </a:cxn>
                  <a:cxn ang="0">
                    <a:pos x="T4" y="T5"/>
                  </a:cxn>
                  <a:cxn ang="0">
                    <a:pos x="T6" y="T7"/>
                  </a:cxn>
                </a:cxnLst>
                <a:rect l="0" t="0" r="r" b="b"/>
                <a:pathLst>
                  <a:path w="15" h="10">
                    <a:moveTo>
                      <a:pt x="15" y="0"/>
                    </a:moveTo>
                    <a:lnTo>
                      <a:pt x="0" y="5"/>
                    </a:lnTo>
                    <a:lnTo>
                      <a:pt x="5" y="10"/>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48" name="Freeform 792">
                <a:extLst>
                  <a:ext uri="{FF2B5EF4-FFF2-40B4-BE49-F238E27FC236}">
                    <a16:creationId xmlns:a16="http://schemas.microsoft.com/office/drawing/2014/main" id="{D3E105D3-CFB7-600B-A4D8-C9F8F7D19B4C}"/>
                  </a:ext>
                </a:extLst>
              </p:cNvPr>
              <p:cNvSpPr>
                <a:spLocks/>
              </p:cNvSpPr>
              <p:nvPr/>
            </p:nvSpPr>
            <p:spPr bwMode="auto">
              <a:xfrm>
                <a:off x="2969" y="1958"/>
                <a:ext cx="15" cy="10"/>
              </a:xfrm>
              <a:custGeom>
                <a:avLst/>
                <a:gdLst>
                  <a:gd name="T0" fmla="*/ 15 w 15"/>
                  <a:gd name="T1" fmla="*/ 5 h 10"/>
                  <a:gd name="T2" fmla="*/ 5 w 15"/>
                  <a:gd name="T3" fmla="*/ 0 h 10"/>
                  <a:gd name="T4" fmla="*/ 0 w 15"/>
                  <a:gd name="T5" fmla="*/ 10 h 10"/>
                  <a:gd name="T6" fmla="*/ 15 w 15"/>
                  <a:gd name="T7" fmla="*/ 5 h 10"/>
                </a:gdLst>
                <a:ahLst/>
                <a:cxnLst>
                  <a:cxn ang="0">
                    <a:pos x="T0" y="T1"/>
                  </a:cxn>
                  <a:cxn ang="0">
                    <a:pos x="T2" y="T3"/>
                  </a:cxn>
                  <a:cxn ang="0">
                    <a:pos x="T4" y="T5"/>
                  </a:cxn>
                  <a:cxn ang="0">
                    <a:pos x="T6" y="T7"/>
                  </a:cxn>
                </a:cxnLst>
                <a:rect l="0" t="0" r="r" b="b"/>
                <a:pathLst>
                  <a:path w="15" h="10">
                    <a:moveTo>
                      <a:pt x="15" y="5"/>
                    </a:moveTo>
                    <a:lnTo>
                      <a:pt x="5" y="0"/>
                    </a:lnTo>
                    <a:lnTo>
                      <a:pt x="0" y="10"/>
                    </a:lnTo>
                    <a:lnTo>
                      <a:pt x="1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49" name="Freeform 793">
                <a:extLst>
                  <a:ext uri="{FF2B5EF4-FFF2-40B4-BE49-F238E27FC236}">
                    <a16:creationId xmlns:a16="http://schemas.microsoft.com/office/drawing/2014/main" id="{0D8646B9-D12F-DBC5-968E-BF5EE236A167}"/>
                  </a:ext>
                </a:extLst>
              </p:cNvPr>
              <p:cNvSpPr>
                <a:spLocks/>
              </p:cNvSpPr>
              <p:nvPr/>
            </p:nvSpPr>
            <p:spPr bwMode="auto">
              <a:xfrm>
                <a:off x="2974" y="1958"/>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50" name="Freeform 794">
                <a:extLst>
                  <a:ext uri="{FF2B5EF4-FFF2-40B4-BE49-F238E27FC236}">
                    <a16:creationId xmlns:a16="http://schemas.microsoft.com/office/drawing/2014/main" id="{EA59602B-7BD4-4E3E-059B-7A6198880F9A}"/>
                  </a:ext>
                </a:extLst>
              </p:cNvPr>
              <p:cNvSpPr>
                <a:spLocks/>
              </p:cNvSpPr>
              <p:nvPr/>
            </p:nvSpPr>
            <p:spPr bwMode="auto">
              <a:xfrm>
                <a:off x="2974" y="1958"/>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51" name="Freeform 795">
                <a:extLst>
                  <a:ext uri="{FF2B5EF4-FFF2-40B4-BE49-F238E27FC236}">
                    <a16:creationId xmlns:a16="http://schemas.microsoft.com/office/drawing/2014/main" id="{877EB677-31F8-7F6E-5190-F57A06AC0F2D}"/>
                  </a:ext>
                </a:extLst>
              </p:cNvPr>
              <p:cNvSpPr>
                <a:spLocks/>
              </p:cNvSpPr>
              <p:nvPr/>
            </p:nvSpPr>
            <p:spPr bwMode="auto">
              <a:xfrm>
                <a:off x="2989" y="1934"/>
                <a:ext cx="9" cy="5"/>
              </a:xfrm>
              <a:custGeom>
                <a:avLst/>
                <a:gdLst>
                  <a:gd name="T0" fmla="*/ 9 w 9"/>
                  <a:gd name="T1" fmla="*/ 0 h 5"/>
                  <a:gd name="T2" fmla="*/ 0 w 9"/>
                  <a:gd name="T3" fmla="*/ 0 h 5"/>
                  <a:gd name="T4" fmla="*/ 5 w 9"/>
                  <a:gd name="T5" fmla="*/ 5 h 5"/>
                  <a:gd name="T6" fmla="*/ 9 w 9"/>
                  <a:gd name="T7" fmla="*/ 0 h 5"/>
                </a:gdLst>
                <a:ahLst/>
                <a:cxnLst>
                  <a:cxn ang="0">
                    <a:pos x="T0" y="T1"/>
                  </a:cxn>
                  <a:cxn ang="0">
                    <a:pos x="T2" y="T3"/>
                  </a:cxn>
                  <a:cxn ang="0">
                    <a:pos x="T4" y="T5"/>
                  </a:cxn>
                  <a:cxn ang="0">
                    <a:pos x="T6" y="T7"/>
                  </a:cxn>
                </a:cxnLst>
                <a:rect l="0" t="0" r="r" b="b"/>
                <a:pathLst>
                  <a:path w="9" h="5">
                    <a:moveTo>
                      <a:pt x="9" y="0"/>
                    </a:moveTo>
                    <a:lnTo>
                      <a:pt x="0" y="0"/>
                    </a:lnTo>
                    <a:lnTo>
                      <a:pt x="5" y="5"/>
                    </a:ln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52" name="Freeform 796">
                <a:extLst>
                  <a:ext uri="{FF2B5EF4-FFF2-40B4-BE49-F238E27FC236}">
                    <a16:creationId xmlns:a16="http://schemas.microsoft.com/office/drawing/2014/main" id="{8FB78A72-F019-7CD0-F61F-7B1D1D6FF2A0}"/>
                  </a:ext>
                </a:extLst>
              </p:cNvPr>
              <p:cNvSpPr>
                <a:spLocks/>
              </p:cNvSpPr>
              <p:nvPr/>
            </p:nvSpPr>
            <p:spPr bwMode="auto">
              <a:xfrm>
                <a:off x="2989" y="1929"/>
                <a:ext cx="9" cy="5"/>
              </a:xfrm>
              <a:custGeom>
                <a:avLst/>
                <a:gdLst>
                  <a:gd name="T0" fmla="*/ 9 w 9"/>
                  <a:gd name="T1" fmla="*/ 5 h 5"/>
                  <a:gd name="T2" fmla="*/ 0 w 9"/>
                  <a:gd name="T3" fmla="*/ 0 h 5"/>
                  <a:gd name="T4" fmla="*/ 0 w 9"/>
                  <a:gd name="T5" fmla="*/ 5 h 5"/>
                  <a:gd name="T6" fmla="*/ 9 w 9"/>
                  <a:gd name="T7" fmla="*/ 5 h 5"/>
                </a:gdLst>
                <a:ahLst/>
                <a:cxnLst>
                  <a:cxn ang="0">
                    <a:pos x="T0" y="T1"/>
                  </a:cxn>
                  <a:cxn ang="0">
                    <a:pos x="T2" y="T3"/>
                  </a:cxn>
                  <a:cxn ang="0">
                    <a:pos x="T4" y="T5"/>
                  </a:cxn>
                  <a:cxn ang="0">
                    <a:pos x="T6" y="T7"/>
                  </a:cxn>
                </a:cxnLst>
                <a:rect l="0" t="0" r="r" b="b"/>
                <a:pathLst>
                  <a:path w="9" h="5">
                    <a:moveTo>
                      <a:pt x="9" y="5"/>
                    </a:moveTo>
                    <a:lnTo>
                      <a:pt x="0" y="0"/>
                    </a:lnTo>
                    <a:lnTo>
                      <a:pt x="0" y="5"/>
                    </a:lnTo>
                    <a:lnTo>
                      <a:pt x="9"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53" name="Freeform 797">
                <a:extLst>
                  <a:ext uri="{FF2B5EF4-FFF2-40B4-BE49-F238E27FC236}">
                    <a16:creationId xmlns:a16="http://schemas.microsoft.com/office/drawing/2014/main" id="{54C5630F-742C-3ED3-983D-B19A4E278C59}"/>
                  </a:ext>
                </a:extLst>
              </p:cNvPr>
              <p:cNvSpPr>
                <a:spLocks/>
              </p:cNvSpPr>
              <p:nvPr/>
            </p:nvSpPr>
            <p:spPr bwMode="auto">
              <a:xfrm>
                <a:off x="2989" y="1929"/>
                <a:ext cx="9" cy="1"/>
              </a:xfrm>
              <a:custGeom>
                <a:avLst/>
                <a:gdLst>
                  <a:gd name="T0" fmla="*/ 0 w 9"/>
                  <a:gd name="T1" fmla="*/ 0 w 9"/>
                  <a:gd name="T2" fmla="*/ 9 w 9"/>
                  <a:gd name="T3" fmla="*/ 0 w 9"/>
                </a:gdLst>
                <a:ahLst/>
                <a:cxnLst>
                  <a:cxn ang="0">
                    <a:pos x="T0" y="0"/>
                  </a:cxn>
                  <a:cxn ang="0">
                    <a:pos x="T1" y="0"/>
                  </a:cxn>
                  <a:cxn ang="0">
                    <a:pos x="T2" y="0"/>
                  </a:cxn>
                  <a:cxn ang="0">
                    <a:pos x="T3" y="0"/>
                  </a:cxn>
                </a:cxnLst>
                <a:rect l="0" t="0" r="r" b="b"/>
                <a:pathLst>
                  <a:path w="9">
                    <a:moveTo>
                      <a:pt x="0" y="0"/>
                    </a:moveTo>
                    <a:lnTo>
                      <a:pt x="0" y="0"/>
                    </a:lnTo>
                    <a:lnTo>
                      <a:pt x="9"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54" name="Freeform 798">
                <a:extLst>
                  <a:ext uri="{FF2B5EF4-FFF2-40B4-BE49-F238E27FC236}">
                    <a16:creationId xmlns:a16="http://schemas.microsoft.com/office/drawing/2014/main" id="{E93D9A73-D46D-3BA2-B9DC-9BD9B3EF3051}"/>
                  </a:ext>
                </a:extLst>
              </p:cNvPr>
              <p:cNvSpPr>
                <a:spLocks/>
              </p:cNvSpPr>
              <p:nvPr/>
            </p:nvSpPr>
            <p:spPr bwMode="auto">
              <a:xfrm>
                <a:off x="2989" y="1929"/>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55" name="Freeform 799">
                <a:extLst>
                  <a:ext uri="{FF2B5EF4-FFF2-40B4-BE49-F238E27FC236}">
                    <a16:creationId xmlns:a16="http://schemas.microsoft.com/office/drawing/2014/main" id="{9CD50FCE-14F0-0C6F-0B57-251198C9283A}"/>
                  </a:ext>
                </a:extLst>
              </p:cNvPr>
              <p:cNvSpPr>
                <a:spLocks/>
              </p:cNvSpPr>
              <p:nvPr/>
            </p:nvSpPr>
            <p:spPr bwMode="auto">
              <a:xfrm>
                <a:off x="2989" y="1929"/>
                <a:ext cx="14" cy="5"/>
              </a:xfrm>
              <a:custGeom>
                <a:avLst/>
                <a:gdLst>
                  <a:gd name="T0" fmla="*/ 14 w 14"/>
                  <a:gd name="T1" fmla="*/ 0 h 5"/>
                  <a:gd name="T2" fmla="*/ 0 w 14"/>
                  <a:gd name="T3" fmla="*/ 0 h 5"/>
                  <a:gd name="T4" fmla="*/ 9 w 14"/>
                  <a:gd name="T5" fmla="*/ 5 h 5"/>
                  <a:gd name="T6" fmla="*/ 14 w 14"/>
                  <a:gd name="T7" fmla="*/ 0 h 5"/>
                </a:gdLst>
                <a:ahLst/>
                <a:cxnLst>
                  <a:cxn ang="0">
                    <a:pos x="T0" y="T1"/>
                  </a:cxn>
                  <a:cxn ang="0">
                    <a:pos x="T2" y="T3"/>
                  </a:cxn>
                  <a:cxn ang="0">
                    <a:pos x="T4" y="T5"/>
                  </a:cxn>
                  <a:cxn ang="0">
                    <a:pos x="T6" y="T7"/>
                  </a:cxn>
                </a:cxnLst>
                <a:rect l="0" t="0" r="r" b="b"/>
                <a:pathLst>
                  <a:path w="14" h="5">
                    <a:moveTo>
                      <a:pt x="14" y="0"/>
                    </a:moveTo>
                    <a:lnTo>
                      <a:pt x="0" y="0"/>
                    </a:lnTo>
                    <a:lnTo>
                      <a:pt x="9" y="5"/>
                    </a:lnTo>
                    <a:lnTo>
                      <a:pt x="1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56" name="Freeform 800">
                <a:extLst>
                  <a:ext uri="{FF2B5EF4-FFF2-40B4-BE49-F238E27FC236}">
                    <a16:creationId xmlns:a16="http://schemas.microsoft.com/office/drawing/2014/main" id="{7D01A823-C71F-D0AF-ECD7-922FAF96E702}"/>
                  </a:ext>
                </a:extLst>
              </p:cNvPr>
              <p:cNvSpPr>
                <a:spLocks/>
              </p:cNvSpPr>
              <p:nvPr/>
            </p:nvSpPr>
            <p:spPr bwMode="auto">
              <a:xfrm>
                <a:off x="2989" y="1925"/>
                <a:ext cx="14" cy="4"/>
              </a:xfrm>
              <a:custGeom>
                <a:avLst/>
                <a:gdLst>
                  <a:gd name="T0" fmla="*/ 14 w 14"/>
                  <a:gd name="T1" fmla="*/ 4 h 4"/>
                  <a:gd name="T2" fmla="*/ 5 w 14"/>
                  <a:gd name="T3" fmla="*/ 0 h 4"/>
                  <a:gd name="T4" fmla="*/ 0 w 14"/>
                  <a:gd name="T5" fmla="*/ 4 h 4"/>
                  <a:gd name="T6" fmla="*/ 14 w 14"/>
                  <a:gd name="T7" fmla="*/ 4 h 4"/>
                </a:gdLst>
                <a:ahLst/>
                <a:cxnLst>
                  <a:cxn ang="0">
                    <a:pos x="T0" y="T1"/>
                  </a:cxn>
                  <a:cxn ang="0">
                    <a:pos x="T2" y="T3"/>
                  </a:cxn>
                  <a:cxn ang="0">
                    <a:pos x="T4" y="T5"/>
                  </a:cxn>
                  <a:cxn ang="0">
                    <a:pos x="T6" y="T7"/>
                  </a:cxn>
                </a:cxnLst>
                <a:rect l="0" t="0" r="r" b="b"/>
                <a:pathLst>
                  <a:path w="14" h="4">
                    <a:moveTo>
                      <a:pt x="14" y="4"/>
                    </a:moveTo>
                    <a:lnTo>
                      <a:pt x="5" y="0"/>
                    </a:lnTo>
                    <a:lnTo>
                      <a:pt x="0" y="4"/>
                    </a:lnTo>
                    <a:lnTo>
                      <a:pt x="14"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57" name="Freeform 801">
                <a:extLst>
                  <a:ext uri="{FF2B5EF4-FFF2-40B4-BE49-F238E27FC236}">
                    <a16:creationId xmlns:a16="http://schemas.microsoft.com/office/drawing/2014/main" id="{E3FB28FD-D8F7-78AC-EE14-BEADC2C894FE}"/>
                  </a:ext>
                </a:extLst>
              </p:cNvPr>
              <p:cNvSpPr>
                <a:spLocks/>
              </p:cNvSpPr>
              <p:nvPr/>
            </p:nvSpPr>
            <p:spPr bwMode="auto">
              <a:xfrm>
                <a:off x="3008" y="1905"/>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58" name="Freeform 802">
                <a:extLst>
                  <a:ext uri="{FF2B5EF4-FFF2-40B4-BE49-F238E27FC236}">
                    <a16:creationId xmlns:a16="http://schemas.microsoft.com/office/drawing/2014/main" id="{95E476BB-A658-CF8C-41A5-0824540676E3}"/>
                  </a:ext>
                </a:extLst>
              </p:cNvPr>
              <p:cNvSpPr>
                <a:spLocks/>
              </p:cNvSpPr>
              <p:nvPr/>
            </p:nvSpPr>
            <p:spPr bwMode="auto">
              <a:xfrm>
                <a:off x="3008" y="1905"/>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59" name="Freeform 803">
                <a:extLst>
                  <a:ext uri="{FF2B5EF4-FFF2-40B4-BE49-F238E27FC236}">
                    <a16:creationId xmlns:a16="http://schemas.microsoft.com/office/drawing/2014/main" id="{39C1FF6F-7524-D8EE-7652-C1154897EF30}"/>
                  </a:ext>
                </a:extLst>
              </p:cNvPr>
              <p:cNvSpPr>
                <a:spLocks/>
              </p:cNvSpPr>
              <p:nvPr/>
            </p:nvSpPr>
            <p:spPr bwMode="auto">
              <a:xfrm>
                <a:off x="3008" y="1900"/>
                <a:ext cx="15" cy="10"/>
              </a:xfrm>
              <a:custGeom>
                <a:avLst/>
                <a:gdLst>
                  <a:gd name="T0" fmla="*/ 15 w 15"/>
                  <a:gd name="T1" fmla="*/ 0 h 10"/>
                  <a:gd name="T2" fmla="*/ 0 w 15"/>
                  <a:gd name="T3" fmla="*/ 5 h 10"/>
                  <a:gd name="T4" fmla="*/ 10 w 15"/>
                  <a:gd name="T5" fmla="*/ 10 h 10"/>
                  <a:gd name="T6" fmla="*/ 15 w 15"/>
                  <a:gd name="T7" fmla="*/ 0 h 10"/>
                </a:gdLst>
                <a:ahLst/>
                <a:cxnLst>
                  <a:cxn ang="0">
                    <a:pos x="T0" y="T1"/>
                  </a:cxn>
                  <a:cxn ang="0">
                    <a:pos x="T2" y="T3"/>
                  </a:cxn>
                  <a:cxn ang="0">
                    <a:pos x="T4" y="T5"/>
                  </a:cxn>
                  <a:cxn ang="0">
                    <a:pos x="T6" y="T7"/>
                  </a:cxn>
                </a:cxnLst>
                <a:rect l="0" t="0" r="r" b="b"/>
                <a:pathLst>
                  <a:path w="15" h="10">
                    <a:moveTo>
                      <a:pt x="15" y="0"/>
                    </a:moveTo>
                    <a:lnTo>
                      <a:pt x="0" y="5"/>
                    </a:lnTo>
                    <a:lnTo>
                      <a:pt x="10" y="10"/>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60" name="Freeform 804">
                <a:extLst>
                  <a:ext uri="{FF2B5EF4-FFF2-40B4-BE49-F238E27FC236}">
                    <a16:creationId xmlns:a16="http://schemas.microsoft.com/office/drawing/2014/main" id="{F67AC06D-BAA9-A7EF-DD74-44D5F62C9BF2}"/>
                  </a:ext>
                </a:extLst>
              </p:cNvPr>
              <p:cNvSpPr>
                <a:spLocks/>
              </p:cNvSpPr>
              <p:nvPr/>
            </p:nvSpPr>
            <p:spPr bwMode="auto">
              <a:xfrm>
                <a:off x="3008" y="1891"/>
                <a:ext cx="15" cy="14"/>
              </a:xfrm>
              <a:custGeom>
                <a:avLst/>
                <a:gdLst>
                  <a:gd name="T0" fmla="*/ 15 w 15"/>
                  <a:gd name="T1" fmla="*/ 9 h 14"/>
                  <a:gd name="T2" fmla="*/ 10 w 15"/>
                  <a:gd name="T3" fmla="*/ 0 h 14"/>
                  <a:gd name="T4" fmla="*/ 0 w 15"/>
                  <a:gd name="T5" fmla="*/ 14 h 14"/>
                  <a:gd name="T6" fmla="*/ 15 w 15"/>
                  <a:gd name="T7" fmla="*/ 9 h 14"/>
                </a:gdLst>
                <a:ahLst/>
                <a:cxnLst>
                  <a:cxn ang="0">
                    <a:pos x="T0" y="T1"/>
                  </a:cxn>
                  <a:cxn ang="0">
                    <a:pos x="T2" y="T3"/>
                  </a:cxn>
                  <a:cxn ang="0">
                    <a:pos x="T4" y="T5"/>
                  </a:cxn>
                  <a:cxn ang="0">
                    <a:pos x="T6" y="T7"/>
                  </a:cxn>
                </a:cxnLst>
                <a:rect l="0" t="0" r="r" b="b"/>
                <a:pathLst>
                  <a:path w="15" h="14">
                    <a:moveTo>
                      <a:pt x="15" y="9"/>
                    </a:moveTo>
                    <a:lnTo>
                      <a:pt x="10" y="0"/>
                    </a:lnTo>
                    <a:lnTo>
                      <a:pt x="0" y="14"/>
                    </a:lnTo>
                    <a:lnTo>
                      <a:pt x="15"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61" name="Freeform 805">
                <a:extLst>
                  <a:ext uri="{FF2B5EF4-FFF2-40B4-BE49-F238E27FC236}">
                    <a16:creationId xmlns:a16="http://schemas.microsoft.com/office/drawing/2014/main" id="{04E41EEC-D446-B780-37D7-481AA698422D}"/>
                  </a:ext>
                </a:extLst>
              </p:cNvPr>
              <p:cNvSpPr>
                <a:spLocks/>
              </p:cNvSpPr>
              <p:nvPr/>
            </p:nvSpPr>
            <p:spPr bwMode="auto">
              <a:xfrm>
                <a:off x="3023" y="1886"/>
                <a:ext cx="4" cy="1"/>
              </a:xfrm>
              <a:custGeom>
                <a:avLst/>
                <a:gdLst>
                  <a:gd name="T0" fmla="*/ 0 w 4"/>
                  <a:gd name="T1" fmla="*/ 0 w 4"/>
                  <a:gd name="T2" fmla="*/ 4 w 4"/>
                  <a:gd name="T3" fmla="*/ 0 w 4"/>
                </a:gdLst>
                <a:ahLst/>
                <a:cxnLst>
                  <a:cxn ang="0">
                    <a:pos x="T0" y="0"/>
                  </a:cxn>
                  <a:cxn ang="0">
                    <a:pos x="T1" y="0"/>
                  </a:cxn>
                  <a:cxn ang="0">
                    <a:pos x="T2" y="0"/>
                  </a:cxn>
                  <a:cxn ang="0">
                    <a:pos x="T3" y="0"/>
                  </a:cxn>
                </a:cxnLst>
                <a:rect l="0" t="0" r="r" b="b"/>
                <a:pathLst>
                  <a:path w="4">
                    <a:moveTo>
                      <a:pt x="0" y="0"/>
                    </a:moveTo>
                    <a:lnTo>
                      <a:pt x="0" y="0"/>
                    </a:lnTo>
                    <a:lnTo>
                      <a:pt x="4"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62" name="Freeform 806">
                <a:extLst>
                  <a:ext uri="{FF2B5EF4-FFF2-40B4-BE49-F238E27FC236}">
                    <a16:creationId xmlns:a16="http://schemas.microsoft.com/office/drawing/2014/main" id="{BD68F1E2-60D6-23BB-33FC-9AA07F19105B}"/>
                  </a:ext>
                </a:extLst>
              </p:cNvPr>
              <p:cNvSpPr>
                <a:spLocks/>
              </p:cNvSpPr>
              <p:nvPr/>
            </p:nvSpPr>
            <p:spPr bwMode="auto">
              <a:xfrm>
                <a:off x="3023" y="1886"/>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63" name="Freeform 807">
                <a:extLst>
                  <a:ext uri="{FF2B5EF4-FFF2-40B4-BE49-F238E27FC236}">
                    <a16:creationId xmlns:a16="http://schemas.microsoft.com/office/drawing/2014/main" id="{1711F49C-1228-8E67-1A76-24CB79BF3375}"/>
                  </a:ext>
                </a:extLst>
              </p:cNvPr>
              <p:cNvSpPr>
                <a:spLocks/>
              </p:cNvSpPr>
              <p:nvPr/>
            </p:nvSpPr>
            <p:spPr bwMode="auto">
              <a:xfrm>
                <a:off x="3032" y="1871"/>
                <a:ext cx="15" cy="10"/>
              </a:xfrm>
              <a:custGeom>
                <a:avLst/>
                <a:gdLst>
                  <a:gd name="T0" fmla="*/ 15 w 15"/>
                  <a:gd name="T1" fmla="*/ 5 h 10"/>
                  <a:gd name="T2" fmla="*/ 0 w 15"/>
                  <a:gd name="T3" fmla="*/ 0 h 10"/>
                  <a:gd name="T4" fmla="*/ 10 w 15"/>
                  <a:gd name="T5" fmla="*/ 10 h 10"/>
                  <a:gd name="T6" fmla="*/ 15 w 15"/>
                  <a:gd name="T7" fmla="*/ 5 h 10"/>
                </a:gdLst>
                <a:ahLst/>
                <a:cxnLst>
                  <a:cxn ang="0">
                    <a:pos x="T0" y="T1"/>
                  </a:cxn>
                  <a:cxn ang="0">
                    <a:pos x="T2" y="T3"/>
                  </a:cxn>
                  <a:cxn ang="0">
                    <a:pos x="T4" y="T5"/>
                  </a:cxn>
                  <a:cxn ang="0">
                    <a:pos x="T6" y="T7"/>
                  </a:cxn>
                </a:cxnLst>
                <a:rect l="0" t="0" r="r" b="b"/>
                <a:pathLst>
                  <a:path w="15" h="10">
                    <a:moveTo>
                      <a:pt x="15" y="5"/>
                    </a:moveTo>
                    <a:lnTo>
                      <a:pt x="0" y="0"/>
                    </a:lnTo>
                    <a:lnTo>
                      <a:pt x="10" y="10"/>
                    </a:lnTo>
                    <a:lnTo>
                      <a:pt x="1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64" name="Freeform 808">
                <a:extLst>
                  <a:ext uri="{FF2B5EF4-FFF2-40B4-BE49-F238E27FC236}">
                    <a16:creationId xmlns:a16="http://schemas.microsoft.com/office/drawing/2014/main" id="{7FEDB2EB-49D8-3D7A-04F2-142F92035CA1}"/>
                  </a:ext>
                </a:extLst>
              </p:cNvPr>
              <p:cNvSpPr>
                <a:spLocks/>
              </p:cNvSpPr>
              <p:nvPr/>
            </p:nvSpPr>
            <p:spPr bwMode="auto">
              <a:xfrm>
                <a:off x="3032" y="1867"/>
                <a:ext cx="15" cy="9"/>
              </a:xfrm>
              <a:custGeom>
                <a:avLst/>
                <a:gdLst>
                  <a:gd name="T0" fmla="*/ 15 w 15"/>
                  <a:gd name="T1" fmla="*/ 9 h 9"/>
                  <a:gd name="T2" fmla="*/ 5 w 15"/>
                  <a:gd name="T3" fmla="*/ 0 h 9"/>
                  <a:gd name="T4" fmla="*/ 0 w 15"/>
                  <a:gd name="T5" fmla="*/ 4 h 9"/>
                  <a:gd name="T6" fmla="*/ 15 w 15"/>
                  <a:gd name="T7" fmla="*/ 9 h 9"/>
                </a:gdLst>
                <a:ahLst/>
                <a:cxnLst>
                  <a:cxn ang="0">
                    <a:pos x="T0" y="T1"/>
                  </a:cxn>
                  <a:cxn ang="0">
                    <a:pos x="T2" y="T3"/>
                  </a:cxn>
                  <a:cxn ang="0">
                    <a:pos x="T4" y="T5"/>
                  </a:cxn>
                  <a:cxn ang="0">
                    <a:pos x="T6" y="T7"/>
                  </a:cxn>
                </a:cxnLst>
                <a:rect l="0" t="0" r="r" b="b"/>
                <a:pathLst>
                  <a:path w="15" h="9">
                    <a:moveTo>
                      <a:pt x="15" y="9"/>
                    </a:moveTo>
                    <a:lnTo>
                      <a:pt x="5" y="0"/>
                    </a:lnTo>
                    <a:lnTo>
                      <a:pt x="0" y="4"/>
                    </a:lnTo>
                    <a:lnTo>
                      <a:pt x="15"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65" name="Freeform 809">
                <a:extLst>
                  <a:ext uri="{FF2B5EF4-FFF2-40B4-BE49-F238E27FC236}">
                    <a16:creationId xmlns:a16="http://schemas.microsoft.com/office/drawing/2014/main" id="{2863A0B3-2445-CF1F-3B10-6CC6C51D88BD}"/>
                  </a:ext>
                </a:extLst>
              </p:cNvPr>
              <p:cNvSpPr>
                <a:spLocks/>
              </p:cNvSpPr>
              <p:nvPr/>
            </p:nvSpPr>
            <p:spPr bwMode="auto">
              <a:xfrm>
                <a:off x="3037" y="1867"/>
                <a:ext cx="5" cy="4"/>
              </a:xfrm>
              <a:custGeom>
                <a:avLst/>
                <a:gdLst>
                  <a:gd name="T0" fmla="*/ 0 w 5"/>
                  <a:gd name="T1" fmla="*/ 0 h 4"/>
                  <a:gd name="T2" fmla="*/ 0 w 5"/>
                  <a:gd name="T3" fmla="*/ 0 h 4"/>
                  <a:gd name="T4" fmla="*/ 5 w 5"/>
                  <a:gd name="T5" fmla="*/ 4 h 4"/>
                  <a:gd name="T6" fmla="*/ 0 w 5"/>
                  <a:gd name="T7" fmla="*/ 0 h 4"/>
                </a:gdLst>
                <a:ahLst/>
                <a:cxnLst>
                  <a:cxn ang="0">
                    <a:pos x="T0" y="T1"/>
                  </a:cxn>
                  <a:cxn ang="0">
                    <a:pos x="T2" y="T3"/>
                  </a:cxn>
                  <a:cxn ang="0">
                    <a:pos x="T4" y="T5"/>
                  </a:cxn>
                  <a:cxn ang="0">
                    <a:pos x="T6" y="T7"/>
                  </a:cxn>
                </a:cxnLst>
                <a:rect l="0" t="0" r="r" b="b"/>
                <a:pathLst>
                  <a:path w="5" h="4">
                    <a:moveTo>
                      <a:pt x="0" y="0"/>
                    </a:moveTo>
                    <a:lnTo>
                      <a:pt x="0" y="0"/>
                    </a:lnTo>
                    <a:lnTo>
                      <a:pt x="5" y="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66" name="Freeform 810">
                <a:extLst>
                  <a:ext uri="{FF2B5EF4-FFF2-40B4-BE49-F238E27FC236}">
                    <a16:creationId xmlns:a16="http://schemas.microsoft.com/office/drawing/2014/main" id="{A8FA89F8-4C55-B0A9-42BA-28221D580B53}"/>
                  </a:ext>
                </a:extLst>
              </p:cNvPr>
              <p:cNvSpPr>
                <a:spLocks/>
              </p:cNvSpPr>
              <p:nvPr/>
            </p:nvSpPr>
            <p:spPr bwMode="auto">
              <a:xfrm>
                <a:off x="3037" y="1867"/>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67" name="Freeform 811">
                <a:extLst>
                  <a:ext uri="{FF2B5EF4-FFF2-40B4-BE49-F238E27FC236}">
                    <a16:creationId xmlns:a16="http://schemas.microsoft.com/office/drawing/2014/main" id="{01B7B650-F392-04DE-7E17-14D4E290A836}"/>
                  </a:ext>
                </a:extLst>
              </p:cNvPr>
              <p:cNvSpPr>
                <a:spLocks/>
              </p:cNvSpPr>
              <p:nvPr/>
            </p:nvSpPr>
            <p:spPr bwMode="auto">
              <a:xfrm>
                <a:off x="3037" y="1867"/>
                <a:ext cx="15" cy="9"/>
              </a:xfrm>
              <a:custGeom>
                <a:avLst/>
                <a:gdLst>
                  <a:gd name="T0" fmla="*/ 15 w 15"/>
                  <a:gd name="T1" fmla="*/ 4 h 9"/>
                  <a:gd name="T2" fmla="*/ 0 w 15"/>
                  <a:gd name="T3" fmla="*/ 0 h 9"/>
                  <a:gd name="T4" fmla="*/ 10 w 15"/>
                  <a:gd name="T5" fmla="*/ 9 h 9"/>
                  <a:gd name="T6" fmla="*/ 15 w 15"/>
                  <a:gd name="T7" fmla="*/ 4 h 9"/>
                </a:gdLst>
                <a:ahLst/>
                <a:cxnLst>
                  <a:cxn ang="0">
                    <a:pos x="T0" y="T1"/>
                  </a:cxn>
                  <a:cxn ang="0">
                    <a:pos x="T2" y="T3"/>
                  </a:cxn>
                  <a:cxn ang="0">
                    <a:pos x="T4" y="T5"/>
                  </a:cxn>
                  <a:cxn ang="0">
                    <a:pos x="T6" y="T7"/>
                  </a:cxn>
                </a:cxnLst>
                <a:rect l="0" t="0" r="r" b="b"/>
                <a:pathLst>
                  <a:path w="15" h="9">
                    <a:moveTo>
                      <a:pt x="15" y="4"/>
                    </a:moveTo>
                    <a:lnTo>
                      <a:pt x="0" y="0"/>
                    </a:lnTo>
                    <a:lnTo>
                      <a:pt x="10" y="9"/>
                    </a:lnTo>
                    <a:lnTo>
                      <a:pt x="15"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68" name="Freeform 812">
                <a:extLst>
                  <a:ext uri="{FF2B5EF4-FFF2-40B4-BE49-F238E27FC236}">
                    <a16:creationId xmlns:a16="http://schemas.microsoft.com/office/drawing/2014/main" id="{00653F14-E202-EBC4-BBEC-57043061371B}"/>
                  </a:ext>
                </a:extLst>
              </p:cNvPr>
              <p:cNvSpPr>
                <a:spLocks/>
              </p:cNvSpPr>
              <p:nvPr/>
            </p:nvSpPr>
            <p:spPr bwMode="auto">
              <a:xfrm>
                <a:off x="3037" y="1862"/>
                <a:ext cx="15" cy="9"/>
              </a:xfrm>
              <a:custGeom>
                <a:avLst/>
                <a:gdLst>
                  <a:gd name="T0" fmla="*/ 15 w 15"/>
                  <a:gd name="T1" fmla="*/ 9 h 9"/>
                  <a:gd name="T2" fmla="*/ 5 w 15"/>
                  <a:gd name="T3" fmla="*/ 0 h 9"/>
                  <a:gd name="T4" fmla="*/ 0 w 15"/>
                  <a:gd name="T5" fmla="*/ 5 h 9"/>
                  <a:gd name="T6" fmla="*/ 15 w 15"/>
                  <a:gd name="T7" fmla="*/ 9 h 9"/>
                </a:gdLst>
                <a:ahLst/>
                <a:cxnLst>
                  <a:cxn ang="0">
                    <a:pos x="T0" y="T1"/>
                  </a:cxn>
                  <a:cxn ang="0">
                    <a:pos x="T2" y="T3"/>
                  </a:cxn>
                  <a:cxn ang="0">
                    <a:pos x="T4" y="T5"/>
                  </a:cxn>
                  <a:cxn ang="0">
                    <a:pos x="T6" y="T7"/>
                  </a:cxn>
                </a:cxnLst>
                <a:rect l="0" t="0" r="r" b="b"/>
                <a:pathLst>
                  <a:path w="15" h="9">
                    <a:moveTo>
                      <a:pt x="15" y="9"/>
                    </a:moveTo>
                    <a:lnTo>
                      <a:pt x="5" y="0"/>
                    </a:lnTo>
                    <a:lnTo>
                      <a:pt x="0" y="5"/>
                    </a:lnTo>
                    <a:lnTo>
                      <a:pt x="15"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69" name="Freeform 813">
                <a:extLst>
                  <a:ext uri="{FF2B5EF4-FFF2-40B4-BE49-F238E27FC236}">
                    <a16:creationId xmlns:a16="http://schemas.microsoft.com/office/drawing/2014/main" id="{23461CA6-6E39-5A8D-99A5-50BAC04475D6}"/>
                  </a:ext>
                </a:extLst>
              </p:cNvPr>
              <p:cNvSpPr>
                <a:spLocks/>
              </p:cNvSpPr>
              <p:nvPr/>
            </p:nvSpPr>
            <p:spPr bwMode="auto">
              <a:xfrm>
                <a:off x="3057" y="1852"/>
                <a:ext cx="4" cy="5"/>
              </a:xfrm>
              <a:custGeom>
                <a:avLst/>
                <a:gdLst>
                  <a:gd name="T0" fmla="*/ 0 w 4"/>
                  <a:gd name="T1" fmla="*/ 0 h 5"/>
                  <a:gd name="T2" fmla="*/ 0 w 4"/>
                  <a:gd name="T3" fmla="*/ 5 h 5"/>
                  <a:gd name="T4" fmla="*/ 4 w 4"/>
                  <a:gd name="T5" fmla="*/ 5 h 5"/>
                  <a:gd name="T6" fmla="*/ 0 w 4"/>
                  <a:gd name="T7" fmla="*/ 0 h 5"/>
                </a:gdLst>
                <a:ahLst/>
                <a:cxnLst>
                  <a:cxn ang="0">
                    <a:pos x="T0" y="T1"/>
                  </a:cxn>
                  <a:cxn ang="0">
                    <a:pos x="T2" y="T3"/>
                  </a:cxn>
                  <a:cxn ang="0">
                    <a:pos x="T4" y="T5"/>
                  </a:cxn>
                  <a:cxn ang="0">
                    <a:pos x="T6" y="T7"/>
                  </a:cxn>
                </a:cxnLst>
                <a:rect l="0" t="0" r="r" b="b"/>
                <a:pathLst>
                  <a:path w="4" h="5">
                    <a:moveTo>
                      <a:pt x="0" y="0"/>
                    </a:moveTo>
                    <a:lnTo>
                      <a:pt x="0" y="5"/>
                    </a:lnTo>
                    <a:lnTo>
                      <a:pt x="4" y="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70" name="Freeform 814">
                <a:extLst>
                  <a:ext uri="{FF2B5EF4-FFF2-40B4-BE49-F238E27FC236}">
                    <a16:creationId xmlns:a16="http://schemas.microsoft.com/office/drawing/2014/main" id="{CBCE44AF-7AB7-161D-10C9-FF3018927C23}"/>
                  </a:ext>
                </a:extLst>
              </p:cNvPr>
              <p:cNvSpPr>
                <a:spLocks/>
              </p:cNvSpPr>
              <p:nvPr/>
            </p:nvSpPr>
            <p:spPr bwMode="auto">
              <a:xfrm>
                <a:off x="3057" y="1852"/>
                <a:ext cx="1" cy="5"/>
              </a:xfrm>
              <a:custGeom>
                <a:avLst/>
                <a:gdLst>
                  <a:gd name="T0" fmla="*/ 0 h 5"/>
                  <a:gd name="T1" fmla="*/ 0 h 5"/>
                  <a:gd name="T2" fmla="*/ 5 h 5"/>
                  <a:gd name="T3" fmla="*/ 0 h 5"/>
                </a:gdLst>
                <a:ahLst/>
                <a:cxnLst>
                  <a:cxn ang="0">
                    <a:pos x="0" y="T0"/>
                  </a:cxn>
                  <a:cxn ang="0">
                    <a:pos x="0" y="T1"/>
                  </a:cxn>
                  <a:cxn ang="0">
                    <a:pos x="0" y="T2"/>
                  </a:cxn>
                  <a:cxn ang="0">
                    <a:pos x="0" y="T3"/>
                  </a:cxn>
                </a:cxnLst>
                <a:rect l="0" t="0" r="r" b="b"/>
                <a:pathLst>
                  <a:path h="5">
                    <a:moveTo>
                      <a:pt x="0" y="0"/>
                    </a:moveTo>
                    <a:lnTo>
                      <a:pt x="0" y="0"/>
                    </a:lnTo>
                    <a:lnTo>
                      <a:pt x="0" y="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71" name="Freeform 815">
                <a:extLst>
                  <a:ext uri="{FF2B5EF4-FFF2-40B4-BE49-F238E27FC236}">
                    <a16:creationId xmlns:a16="http://schemas.microsoft.com/office/drawing/2014/main" id="{E007C297-DC11-EB26-7CA5-347EEC5B34D1}"/>
                  </a:ext>
                </a:extLst>
              </p:cNvPr>
              <p:cNvSpPr>
                <a:spLocks/>
              </p:cNvSpPr>
              <p:nvPr/>
            </p:nvSpPr>
            <p:spPr bwMode="auto">
              <a:xfrm>
                <a:off x="3066" y="1847"/>
                <a:ext cx="10" cy="10"/>
              </a:xfrm>
              <a:custGeom>
                <a:avLst/>
                <a:gdLst>
                  <a:gd name="T0" fmla="*/ 10 w 10"/>
                  <a:gd name="T1" fmla="*/ 5 h 10"/>
                  <a:gd name="T2" fmla="*/ 0 w 10"/>
                  <a:gd name="T3" fmla="*/ 0 h 10"/>
                  <a:gd name="T4" fmla="*/ 5 w 10"/>
                  <a:gd name="T5" fmla="*/ 10 h 10"/>
                  <a:gd name="T6" fmla="*/ 10 w 10"/>
                  <a:gd name="T7" fmla="*/ 5 h 10"/>
                </a:gdLst>
                <a:ahLst/>
                <a:cxnLst>
                  <a:cxn ang="0">
                    <a:pos x="T0" y="T1"/>
                  </a:cxn>
                  <a:cxn ang="0">
                    <a:pos x="T2" y="T3"/>
                  </a:cxn>
                  <a:cxn ang="0">
                    <a:pos x="T4" y="T5"/>
                  </a:cxn>
                  <a:cxn ang="0">
                    <a:pos x="T6" y="T7"/>
                  </a:cxn>
                </a:cxnLst>
                <a:rect l="0" t="0" r="r" b="b"/>
                <a:pathLst>
                  <a:path w="10" h="10">
                    <a:moveTo>
                      <a:pt x="10" y="5"/>
                    </a:moveTo>
                    <a:lnTo>
                      <a:pt x="0" y="0"/>
                    </a:lnTo>
                    <a:lnTo>
                      <a:pt x="5" y="10"/>
                    </a:lnTo>
                    <a:lnTo>
                      <a:pt x="1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72" name="Freeform 816">
                <a:extLst>
                  <a:ext uri="{FF2B5EF4-FFF2-40B4-BE49-F238E27FC236}">
                    <a16:creationId xmlns:a16="http://schemas.microsoft.com/office/drawing/2014/main" id="{7E2137CC-C3C8-57B0-1E6A-C695C6A86FDF}"/>
                  </a:ext>
                </a:extLst>
              </p:cNvPr>
              <p:cNvSpPr>
                <a:spLocks/>
              </p:cNvSpPr>
              <p:nvPr/>
            </p:nvSpPr>
            <p:spPr bwMode="auto">
              <a:xfrm>
                <a:off x="3066" y="1842"/>
                <a:ext cx="10" cy="10"/>
              </a:xfrm>
              <a:custGeom>
                <a:avLst/>
                <a:gdLst>
                  <a:gd name="T0" fmla="*/ 10 w 10"/>
                  <a:gd name="T1" fmla="*/ 10 h 10"/>
                  <a:gd name="T2" fmla="*/ 5 w 10"/>
                  <a:gd name="T3" fmla="*/ 0 h 10"/>
                  <a:gd name="T4" fmla="*/ 0 w 10"/>
                  <a:gd name="T5" fmla="*/ 5 h 10"/>
                  <a:gd name="T6" fmla="*/ 10 w 10"/>
                  <a:gd name="T7" fmla="*/ 10 h 10"/>
                </a:gdLst>
                <a:ahLst/>
                <a:cxnLst>
                  <a:cxn ang="0">
                    <a:pos x="T0" y="T1"/>
                  </a:cxn>
                  <a:cxn ang="0">
                    <a:pos x="T2" y="T3"/>
                  </a:cxn>
                  <a:cxn ang="0">
                    <a:pos x="T4" y="T5"/>
                  </a:cxn>
                  <a:cxn ang="0">
                    <a:pos x="T6" y="T7"/>
                  </a:cxn>
                </a:cxnLst>
                <a:rect l="0" t="0" r="r" b="b"/>
                <a:pathLst>
                  <a:path w="10" h="10">
                    <a:moveTo>
                      <a:pt x="10" y="10"/>
                    </a:moveTo>
                    <a:lnTo>
                      <a:pt x="5" y="0"/>
                    </a:lnTo>
                    <a:lnTo>
                      <a:pt x="0" y="5"/>
                    </a:lnTo>
                    <a:lnTo>
                      <a:pt x="10"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73" name="Freeform 817">
                <a:extLst>
                  <a:ext uri="{FF2B5EF4-FFF2-40B4-BE49-F238E27FC236}">
                    <a16:creationId xmlns:a16="http://schemas.microsoft.com/office/drawing/2014/main" id="{E8B3B5E1-1DD1-C58B-C057-B7FC02CF032C}"/>
                  </a:ext>
                </a:extLst>
              </p:cNvPr>
              <p:cNvSpPr>
                <a:spLocks/>
              </p:cNvSpPr>
              <p:nvPr/>
            </p:nvSpPr>
            <p:spPr bwMode="auto">
              <a:xfrm>
                <a:off x="3071" y="1842"/>
                <a:ext cx="5" cy="5"/>
              </a:xfrm>
              <a:custGeom>
                <a:avLst/>
                <a:gdLst>
                  <a:gd name="T0" fmla="*/ 0 w 5"/>
                  <a:gd name="T1" fmla="*/ 0 h 5"/>
                  <a:gd name="T2" fmla="*/ 0 w 5"/>
                  <a:gd name="T3" fmla="*/ 0 h 5"/>
                  <a:gd name="T4" fmla="*/ 5 w 5"/>
                  <a:gd name="T5" fmla="*/ 5 h 5"/>
                  <a:gd name="T6" fmla="*/ 0 w 5"/>
                  <a:gd name="T7" fmla="*/ 0 h 5"/>
                </a:gdLst>
                <a:ahLst/>
                <a:cxnLst>
                  <a:cxn ang="0">
                    <a:pos x="T0" y="T1"/>
                  </a:cxn>
                  <a:cxn ang="0">
                    <a:pos x="T2" y="T3"/>
                  </a:cxn>
                  <a:cxn ang="0">
                    <a:pos x="T4" y="T5"/>
                  </a:cxn>
                  <a:cxn ang="0">
                    <a:pos x="T6" y="T7"/>
                  </a:cxn>
                </a:cxnLst>
                <a:rect l="0" t="0" r="r" b="b"/>
                <a:pathLst>
                  <a:path w="5" h="5">
                    <a:moveTo>
                      <a:pt x="0" y="0"/>
                    </a:moveTo>
                    <a:lnTo>
                      <a:pt x="0" y="0"/>
                    </a:lnTo>
                    <a:lnTo>
                      <a:pt x="5" y="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74" name="Freeform 818">
                <a:extLst>
                  <a:ext uri="{FF2B5EF4-FFF2-40B4-BE49-F238E27FC236}">
                    <a16:creationId xmlns:a16="http://schemas.microsoft.com/office/drawing/2014/main" id="{4265BE39-014C-F783-E77D-84F00017FB74}"/>
                  </a:ext>
                </a:extLst>
              </p:cNvPr>
              <p:cNvSpPr>
                <a:spLocks/>
              </p:cNvSpPr>
              <p:nvPr/>
            </p:nvSpPr>
            <p:spPr bwMode="auto">
              <a:xfrm>
                <a:off x="3071" y="1842"/>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75" name="Freeform 819">
                <a:extLst>
                  <a:ext uri="{FF2B5EF4-FFF2-40B4-BE49-F238E27FC236}">
                    <a16:creationId xmlns:a16="http://schemas.microsoft.com/office/drawing/2014/main" id="{9F137AE8-C9B4-B534-D672-8D81319CF9C3}"/>
                  </a:ext>
                </a:extLst>
              </p:cNvPr>
              <p:cNvSpPr>
                <a:spLocks/>
              </p:cNvSpPr>
              <p:nvPr/>
            </p:nvSpPr>
            <p:spPr bwMode="auto">
              <a:xfrm>
                <a:off x="3071" y="1842"/>
                <a:ext cx="10" cy="10"/>
              </a:xfrm>
              <a:custGeom>
                <a:avLst/>
                <a:gdLst>
                  <a:gd name="T0" fmla="*/ 10 w 10"/>
                  <a:gd name="T1" fmla="*/ 10 h 10"/>
                  <a:gd name="T2" fmla="*/ 0 w 10"/>
                  <a:gd name="T3" fmla="*/ 0 h 10"/>
                  <a:gd name="T4" fmla="*/ 5 w 10"/>
                  <a:gd name="T5" fmla="*/ 10 h 10"/>
                  <a:gd name="T6" fmla="*/ 10 w 10"/>
                  <a:gd name="T7" fmla="*/ 10 h 10"/>
                </a:gdLst>
                <a:ahLst/>
                <a:cxnLst>
                  <a:cxn ang="0">
                    <a:pos x="T0" y="T1"/>
                  </a:cxn>
                  <a:cxn ang="0">
                    <a:pos x="T2" y="T3"/>
                  </a:cxn>
                  <a:cxn ang="0">
                    <a:pos x="T4" y="T5"/>
                  </a:cxn>
                  <a:cxn ang="0">
                    <a:pos x="T6" y="T7"/>
                  </a:cxn>
                </a:cxnLst>
                <a:rect l="0" t="0" r="r" b="b"/>
                <a:pathLst>
                  <a:path w="10" h="10">
                    <a:moveTo>
                      <a:pt x="10" y="10"/>
                    </a:moveTo>
                    <a:lnTo>
                      <a:pt x="0" y="0"/>
                    </a:lnTo>
                    <a:lnTo>
                      <a:pt x="5" y="10"/>
                    </a:lnTo>
                    <a:lnTo>
                      <a:pt x="10"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76" name="Freeform 820">
                <a:extLst>
                  <a:ext uri="{FF2B5EF4-FFF2-40B4-BE49-F238E27FC236}">
                    <a16:creationId xmlns:a16="http://schemas.microsoft.com/office/drawing/2014/main" id="{2CCBBEAF-1CEC-B762-3045-F96F751D5D5D}"/>
                  </a:ext>
                </a:extLst>
              </p:cNvPr>
              <p:cNvSpPr>
                <a:spLocks/>
              </p:cNvSpPr>
              <p:nvPr/>
            </p:nvSpPr>
            <p:spPr bwMode="auto">
              <a:xfrm>
                <a:off x="3071" y="1842"/>
                <a:ext cx="10" cy="10"/>
              </a:xfrm>
              <a:custGeom>
                <a:avLst/>
                <a:gdLst>
                  <a:gd name="T0" fmla="*/ 10 w 10"/>
                  <a:gd name="T1" fmla="*/ 10 h 10"/>
                  <a:gd name="T2" fmla="*/ 5 w 10"/>
                  <a:gd name="T3" fmla="*/ 0 h 10"/>
                  <a:gd name="T4" fmla="*/ 0 w 10"/>
                  <a:gd name="T5" fmla="*/ 0 h 10"/>
                  <a:gd name="T6" fmla="*/ 10 w 10"/>
                  <a:gd name="T7" fmla="*/ 10 h 10"/>
                </a:gdLst>
                <a:ahLst/>
                <a:cxnLst>
                  <a:cxn ang="0">
                    <a:pos x="T0" y="T1"/>
                  </a:cxn>
                  <a:cxn ang="0">
                    <a:pos x="T2" y="T3"/>
                  </a:cxn>
                  <a:cxn ang="0">
                    <a:pos x="T4" y="T5"/>
                  </a:cxn>
                  <a:cxn ang="0">
                    <a:pos x="T6" y="T7"/>
                  </a:cxn>
                </a:cxnLst>
                <a:rect l="0" t="0" r="r" b="b"/>
                <a:pathLst>
                  <a:path w="10" h="10">
                    <a:moveTo>
                      <a:pt x="10" y="10"/>
                    </a:moveTo>
                    <a:lnTo>
                      <a:pt x="5" y="0"/>
                    </a:lnTo>
                    <a:lnTo>
                      <a:pt x="0" y="0"/>
                    </a:lnTo>
                    <a:lnTo>
                      <a:pt x="10"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77" name="Freeform 821">
                <a:extLst>
                  <a:ext uri="{FF2B5EF4-FFF2-40B4-BE49-F238E27FC236}">
                    <a16:creationId xmlns:a16="http://schemas.microsoft.com/office/drawing/2014/main" id="{7B83D303-DC14-FBD6-56E4-D62F168DB494}"/>
                  </a:ext>
                </a:extLst>
              </p:cNvPr>
              <p:cNvSpPr>
                <a:spLocks/>
              </p:cNvSpPr>
              <p:nvPr/>
            </p:nvSpPr>
            <p:spPr bwMode="auto">
              <a:xfrm>
                <a:off x="3086" y="1838"/>
                <a:ext cx="4" cy="4"/>
              </a:xfrm>
              <a:custGeom>
                <a:avLst/>
                <a:gdLst>
                  <a:gd name="T0" fmla="*/ 4 w 4"/>
                  <a:gd name="T1" fmla="*/ 0 h 4"/>
                  <a:gd name="T2" fmla="*/ 0 w 4"/>
                  <a:gd name="T3" fmla="*/ 0 h 4"/>
                  <a:gd name="T4" fmla="*/ 4 w 4"/>
                  <a:gd name="T5" fmla="*/ 4 h 4"/>
                  <a:gd name="T6" fmla="*/ 4 w 4"/>
                  <a:gd name="T7" fmla="*/ 0 h 4"/>
                </a:gdLst>
                <a:ahLst/>
                <a:cxnLst>
                  <a:cxn ang="0">
                    <a:pos x="T0" y="T1"/>
                  </a:cxn>
                  <a:cxn ang="0">
                    <a:pos x="T2" y="T3"/>
                  </a:cxn>
                  <a:cxn ang="0">
                    <a:pos x="T4" y="T5"/>
                  </a:cxn>
                  <a:cxn ang="0">
                    <a:pos x="T6" y="T7"/>
                  </a:cxn>
                </a:cxnLst>
                <a:rect l="0" t="0" r="r" b="b"/>
                <a:pathLst>
                  <a:path w="4" h="4">
                    <a:moveTo>
                      <a:pt x="4" y="0"/>
                    </a:moveTo>
                    <a:lnTo>
                      <a:pt x="0" y="0"/>
                    </a:lnTo>
                    <a:lnTo>
                      <a:pt x="4" y="4"/>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78" name="Rectangle 822">
                <a:extLst>
                  <a:ext uri="{FF2B5EF4-FFF2-40B4-BE49-F238E27FC236}">
                    <a16:creationId xmlns:a16="http://schemas.microsoft.com/office/drawing/2014/main" id="{B29C848E-5E72-F3E9-73C0-5885215BACB9}"/>
                  </a:ext>
                </a:extLst>
              </p:cNvPr>
              <p:cNvSpPr>
                <a:spLocks noChangeArrowheads="1"/>
              </p:cNvSpPr>
              <p:nvPr/>
            </p:nvSpPr>
            <p:spPr bwMode="auto">
              <a:xfrm>
                <a:off x="3086" y="1838"/>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09079" name="Freeform 823">
                <a:extLst>
                  <a:ext uri="{FF2B5EF4-FFF2-40B4-BE49-F238E27FC236}">
                    <a16:creationId xmlns:a16="http://schemas.microsoft.com/office/drawing/2014/main" id="{53B4B1AB-188B-4B8B-7424-FD5D041EB8DD}"/>
                  </a:ext>
                </a:extLst>
              </p:cNvPr>
              <p:cNvSpPr>
                <a:spLocks/>
              </p:cNvSpPr>
              <p:nvPr/>
            </p:nvSpPr>
            <p:spPr bwMode="auto">
              <a:xfrm>
                <a:off x="3105" y="1838"/>
                <a:ext cx="1" cy="9"/>
              </a:xfrm>
              <a:custGeom>
                <a:avLst/>
                <a:gdLst>
                  <a:gd name="T0" fmla="*/ 9 h 9"/>
                  <a:gd name="T1" fmla="*/ 0 h 9"/>
                  <a:gd name="T2" fmla="*/ 9 h 9"/>
                </a:gdLst>
                <a:ahLst/>
                <a:cxnLst>
                  <a:cxn ang="0">
                    <a:pos x="0" y="T0"/>
                  </a:cxn>
                  <a:cxn ang="0">
                    <a:pos x="0" y="T1"/>
                  </a:cxn>
                  <a:cxn ang="0">
                    <a:pos x="0" y="T2"/>
                  </a:cxn>
                </a:cxnLst>
                <a:rect l="0" t="0" r="r" b="b"/>
                <a:pathLst>
                  <a:path h="9">
                    <a:moveTo>
                      <a:pt x="0" y="9"/>
                    </a:moveTo>
                    <a:lnTo>
                      <a:pt x="0" y="0"/>
                    </a:lnTo>
                    <a:lnTo>
                      <a:pt x="0"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80" name="Rectangle 824">
                <a:extLst>
                  <a:ext uri="{FF2B5EF4-FFF2-40B4-BE49-F238E27FC236}">
                    <a16:creationId xmlns:a16="http://schemas.microsoft.com/office/drawing/2014/main" id="{584B2BC2-A600-9BBC-6158-F742F199BE6B}"/>
                  </a:ext>
                </a:extLst>
              </p:cNvPr>
              <p:cNvSpPr>
                <a:spLocks noChangeArrowheads="1"/>
              </p:cNvSpPr>
              <p:nvPr/>
            </p:nvSpPr>
            <p:spPr bwMode="auto">
              <a:xfrm>
                <a:off x="3105" y="1838"/>
                <a:ext cx="1" cy="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09081" name="Freeform 825">
                <a:extLst>
                  <a:ext uri="{FF2B5EF4-FFF2-40B4-BE49-F238E27FC236}">
                    <a16:creationId xmlns:a16="http://schemas.microsoft.com/office/drawing/2014/main" id="{1079A725-A253-A2C0-AD67-0A0B7698BB67}"/>
                  </a:ext>
                </a:extLst>
              </p:cNvPr>
              <p:cNvSpPr>
                <a:spLocks/>
              </p:cNvSpPr>
              <p:nvPr/>
            </p:nvSpPr>
            <p:spPr bwMode="auto">
              <a:xfrm>
                <a:off x="3105" y="1838"/>
                <a:ext cx="1" cy="4"/>
              </a:xfrm>
              <a:custGeom>
                <a:avLst/>
                <a:gdLst>
                  <a:gd name="T0" fmla="*/ 0 h 4"/>
                  <a:gd name="T1" fmla="*/ 0 h 4"/>
                  <a:gd name="T2" fmla="*/ 4 h 4"/>
                  <a:gd name="T3" fmla="*/ 0 h 4"/>
                </a:gdLst>
                <a:ahLst/>
                <a:cxnLst>
                  <a:cxn ang="0">
                    <a:pos x="0" y="T0"/>
                  </a:cxn>
                  <a:cxn ang="0">
                    <a:pos x="0" y="T1"/>
                  </a:cxn>
                  <a:cxn ang="0">
                    <a:pos x="0" y="T2"/>
                  </a:cxn>
                  <a:cxn ang="0">
                    <a:pos x="0" y="T3"/>
                  </a:cxn>
                </a:cxnLst>
                <a:rect l="0" t="0" r="r" b="b"/>
                <a:pathLst>
                  <a:path h="4">
                    <a:moveTo>
                      <a:pt x="0" y="0"/>
                    </a:moveTo>
                    <a:lnTo>
                      <a:pt x="0" y="0"/>
                    </a:lnTo>
                    <a:lnTo>
                      <a:pt x="0" y="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82" name="Freeform 826">
                <a:extLst>
                  <a:ext uri="{FF2B5EF4-FFF2-40B4-BE49-F238E27FC236}">
                    <a16:creationId xmlns:a16="http://schemas.microsoft.com/office/drawing/2014/main" id="{F826E678-E7BA-E180-8754-D3ADCE9DF6BC}"/>
                  </a:ext>
                </a:extLst>
              </p:cNvPr>
              <p:cNvSpPr>
                <a:spLocks/>
              </p:cNvSpPr>
              <p:nvPr/>
            </p:nvSpPr>
            <p:spPr bwMode="auto">
              <a:xfrm>
                <a:off x="3105" y="1838"/>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83" name="Freeform 827">
                <a:extLst>
                  <a:ext uri="{FF2B5EF4-FFF2-40B4-BE49-F238E27FC236}">
                    <a16:creationId xmlns:a16="http://schemas.microsoft.com/office/drawing/2014/main" id="{E29767F4-6F8D-CD0D-994E-771CDA8D094A}"/>
                  </a:ext>
                </a:extLst>
              </p:cNvPr>
              <p:cNvSpPr>
                <a:spLocks/>
              </p:cNvSpPr>
              <p:nvPr/>
            </p:nvSpPr>
            <p:spPr bwMode="auto">
              <a:xfrm>
                <a:off x="3105" y="1838"/>
                <a:ext cx="10" cy="9"/>
              </a:xfrm>
              <a:custGeom>
                <a:avLst/>
                <a:gdLst>
                  <a:gd name="T0" fmla="*/ 10 w 10"/>
                  <a:gd name="T1" fmla="*/ 9 h 9"/>
                  <a:gd name="T2" fmla="*/ 0 w 10"/>
                  <a:gd name="T3" fmla="*/ 0 h 9"/>
                  <a:gd name="T4" fmla="*/ 0 w 10"/>
                  <a:gd name="T5" fmla="*/ 9 h 9"/>
                  <a:gd name="T6" fmla="*/ 10 w 10"/>
                  <a:gd name="T7" fmla="*/ 9 h 9"/>
                </a:gdLst>
                <a:ahLst/>
                <a:cxnLst>
                  <a:cxn ang="0">
                    <a:pos x="T0" y="T1"/>
                  </a:cxn>
                  <a:cxn ang="0">
                    <a:pos x="T2" y="T3"/>
                  </a:cxn>
                  <a:cxn ang="0">
                    <a:pos x="T4" y="T5"/>
                  </a:cxn>
                  <a:cxn ang="0">
                    <a:pos x="T6" y="T7"/>
                  </a:cxn>
                </a:cxnLst>
                <a:rect l="0" t="0" r="r" b="b"/>
                <a:pathLst>
                  <a:path w="10" h="9">
                    <a:moveTo>
                      <a:pt x="10" y="9"/>
                    </a:moveTo>
                    <a:lnTo>
                      <a:pt x="0" y="0"/>
                    </a:lnTo>
                    <a:lnTo>
                      <a:pt x="0" y="9"/>
                    </a:lnTo>
                    <a:lnTo>
                      <a:pt x="10"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84" name="Freeform 828">
                <a:extLst>
                  <a:ext uri="{FF2B5EF4-FFF2-40B4-BE49-F238E27FC236}">
                    <a16:creationId xmlns:a16="http://schemas.microsoft.com/office/drawing/2014/main" id="{D5088669-BA1F-6299-9EC1-8F9E870E8312}"/>
                  </a:ext>
                </a:extLst>
              </p:cNvPr>
              <p:cNvSpPr>
                <a:spLocks/>
              </p:cNvSpPr>
              <p:nvPr/>
            </p:nvSpPr>
            <p:spPr bwMode="auto">
              <a:xfrm>
                <a:off x="3105" y="1838"/>
                <a:ext cx="14" cy="9"/>
              </a:xfrm>
              <a:custGeom>
                <a:avLst/>
                <a:gdLst>
                  <a:gd name="T0" fmla="*/ 10 w 14"/>
                  <a:gd name="T1" fmla="*/ 9 h 9"/>
                  <a:gd name="T2" fmla="*/ 14 w 14"/>
                  <a:gd name="T3" fmla="*/ 0 h 9"/>
                  <a:gd name="T4" fmla="*/ 0 w 14"/>
                  <a:gd name="T5" fmla="*/ 0 h 9"/>
                  <a:gd name="T6" fmla="*/ 10 w 14"/>
                  <a:gd name="T7" fmla="*/ 9 h 9"/>
                </a:gdLst>
                <a:ahLst/>
                <a:cxnLst>
                  <a:cxn ang="0">
                    <a:pos x="T0" y="T1"/>
                  </a:cxn>
                  <a:cxn ang="0">
                    <a:pos x="T2" y="T3"/>
                  </a:cxn>
                  <a:cxn ang="0">
                    <a:pos x="T4" y="T5"/>
                  </a:cxn>
                  <a:cxn ang="0">
                    <a:pos x="T6" y="T7"/>
                  </a:cxn>
                </a:cxnLst>
                <a:rect l="0" t="0" r="r" b="b"/>
                <a:pathLst>
                  <a:path w="14" h="9">
                    <a:moveTo>
                      <a:pt x="10" y="9"/>
                    </a:moveTo>
                    <a:lnTo>
                      <a:pt x="14" y="0"/>
                    </a:lnTo>
                    <a:lnTo>
                      <a:pt x="0" y="0"/>
                    </a:lnTo>
                    <a:lnTo>
                      <a:pt x="10"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85" name="Freeform 829">
                <a:extLst>
                  <a:ext uri="{FF2B5EF4-FFF2-40B4-BE49-F238E27FC236}">
                    <a16:creationId xmlns:a16="http://schemas.microsoft.com/office/drawing/2014/main" id="{7410B186-CE9D-92AF-DAFD-A15AD2CAD090}"/>
                  </a:ext>
                </a:extLst>
              </p:cNvPr>
              <p:cNvSpPr>
                <a:spLocks/>
              </p:cNvSpPr>
              <p:nvPr/>
            </p:nvSpPr>
            <p:spPr bwMode="auto">
              <a:xfrm>
                <a:off x="3119" y="1838"/>
                <a:ext cx="5" cy="4"/>
              </a:xfrm>
              <a:custGeom>
                <a:avLst/>
                <a:gdLst>
                  <a:gd name="T0" fmla="*/ 5 w 5"/>
                  <a:gd name="T1" fmla="*/ 0 h 4"/>
                  <a:gd name="T2" fmla="*/ 0 w 5"/>
                  <a:gd name="T3" fmla="*/ 0 h 4"/>
                  <a:gd name="T4" fmla="*/ 5 w 5"/>
                  <a:gd name="T5" fmla="*/ 4 h 4"/>
                  <a:gd name="T6" fmla="*/ 5 w 5"/>
                  <a:gd name="T7" fmla="*/ 0 h 4"/>
                </a:gdLst>
                <a:ahLst/>
                <a:cxnLst>
                  <a:cxn ang="0">
                    <a:pos x="T0" y="T1"/>
                  </a:cxn>
                  <a:cxn ang="0">
                    <a:pos x="T2" y="T3"/>
                  </a:cxn>
                  <a:cxn ang="0">
                    <a:pos x="T4" y="T5"/>
                  </a:cxn>
                  <a:cxn ang="0">
                    <a:pos x="T6" y="T7"/>
                  </a:cxn>
                </a:cxnLst>
                <a:rect l="0" t="0" r="r" b="b"/>
                <a:pathLst>
                  <a:path w="5" h="4">
                    <a:moveTo>
                      <a:pt x="5" y="0"/>
                    </a:moveTo>
                    <a:lnTo>
                      <a:pt x="0" y="0"/>
                    </a:lnTo>
                    <a:lnTo>
                      <a:pt x="5" y="4"/>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86" name="Rectangle 830">
                <a:extLst>
                  <a:ext uri="{FF2B5EF4-FFF2-40B4-BE49-F238E27FC236}">
                    <a16:creationId xmlns:a16="http://schemas.microsoft.com/office/drawing/2014/main" id="{F1B0A5AC-FD6A-B2B1-5135-2A61E51FAD07}"/>
                  </a:ext>
                </a:extLst>
              </p:cNvPr>
              <p:cNvSpPr>
                <a:spLocks noChangeArrowheads="1"/>
              </p:cNvSpPr>
              <p:nvPr/>
            </p:nvSpPr>
            <p:spPr bwMode="auto">
              <a:xfrm>
                <a:off x="3119" y="1838"/>
                <a:ext cx="5"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09087" name="Freeform 831">
                <a:extLst>
                  <a:ext uri="{FF2B5EF4-FFF2-40B4-BE49-F238E27FC236}">
                    <a16:creationId xmlns:a16="http://schemas.microsoft.com/office/drawing/2014/main" id="{74351EF8-DC8F-9BE1-5042-20DFDE3394E2}"/>
                  </a:ext>
                </a:extLst>
              </p:cNvPr>
              <p:cNvSpPr>
                <a:spLocks/>
              </p:cNvSpPr>
              <p:nvPr/>
            </p:nvSpPr>
            <p:spPr bwMode="auto">
              <a:xfrm>
                <a:off x="3139" y="1842"/>
                <a:ext cx="1" cy="10"/>
              </a:xfrm>
              <a:custGeom>
                <a:avLst/>
                <a:gdLst>
                  <a:gd name="T0" fmla="*/ 0 h 10"/>
                  <a:gd name="T1" fmla="*/ 0 h 10"/>
                  <a:gd name="T2" fmla="*/ 10 h 10"/>
                  <a:gd name="T3" fmla="*/ 0 h 10"/>
                </a:gdLst>
                <a:ahLst/>
                <a:cxnLst>
                  <a:cxn ang="0">
                    <a:pos x="0" y="T0"/>
                  </a:cxn>
                  <a:cxn ang="0">
                    <a:pos x="0" y="T1"/>
                  </a:cxn>
                  <a:cxn ang="0">
                    <a:pos x="0" y="T2"/>
                  </a:cxn>
                  <a:cxn ang="0">
                    <a:pos x="0" y="T3"/>
                  </a:cxn>
                </a:cxnLst>
                <a:rect l="0" t="0" r="r" b="b"/>
                <a:pathLst>
                  <a:path h="10">
                    <a:moveTo>
                      <a:pt x="0" y="0"/>
                    </a:moveTo>
                    <a:lnTo>
                      <a:pt x="0" y="0"/>
                    </a:lnTo>
                    <a:lnTo>
                      <a:pt x="0" y="1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88" name="Freeform 832">
                <a:extLst>
                  <a:ext uri="{FF2B5EF4-FFF2-40B4-BE49-F238E27FC236}">
                    <a16:creationId xmlns:a16="http://schemas.microsoft.com/office/drawing/2014/main" id="{7F05A68E-ED67-B66E-D94D-D0D25E0C3B0C}"/>
                  </a:ext>
                </a:extLst>
              </p:cNvPr>
              <p:cNvSpPr>
                <a:spLocks/>
              </p:cNvSpPr>
              <p:nvPr/>
            </p:nvSpPr>
            <p:spPr bwMode="auto">
              <a:xfrm>
                <a:off x="3139" y="1842"/>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89" name="Freeform 833">
                <a:extLst>
                  <a:ext uri="{FF2B5EF4-FFF2-40B4-BE49-F238E27FC236}">
                    <a16:creationId xmlns:a16="http://schemas.microsoft.com/office/drawing/2014/main" id="{E6071133-78E1-DD9E-28DC-9E2D75DEEE2D}"/>
                  </a:ext>
                </a:extLst>
              </p:cNvPr>
              <p:cNvSpPr>
                <a:spLocks/>
              </p:cNvSpPr>
              <p:nvPr/>
            </p:nvSpPr>
            <p:spPr bwMode="auto">
              <a:xfrm>
                <a:off x="3139" y="1847"/>
                <a:ext cx="9" cy="15"/>
              </a:xfrm>
              <a:custGeom>
                <a:avLst/>
                <a:gdLst>
                  <a:gd name="T0" fmla="*/ 9 w 9"/>
                  <a:gd name="T1" fmla="*/ 15 h 15"/>
                  <a:gd name="T2" fmla="*/ 5 w 9"/>
                  <a:gd name="T3" fmla="*/ 0 h 15"/>
                  <a:gd name="T4" fmla="*/ 0 w 9"/>
                  <a:gd name="T5" fmla="*/ 10 h 15"/>
                  <a:gd name="T6" fmla="*/ 9 w 9"/>
                  <a:gd name="T7" fmla="*/ 15 h 15"/>
                </a:gdLst>
                <a:ahLst/>
                <a:cxnLst>
                  <a:cxn ang="0">
                    <a:pos x="T0" y="T1"/>
                  </a:cxn>
                  <a:cxn ang="0">
                    <a:pos x="T2" y="T3"/>
                  </a:cxn>
                  <a:cxn ang="0">
                    <a:pos x="T4" y="T5"/>
                  </a:cxn>
                  <a:cxn ang="0">
                    <a:pos x="T6" y="T7"/>
                  </a:cxn>
                </a:cxnLst>
                <a:rect l="0" t="0" r="r" b="b"/>
                <a:pathLst>
                  <a:path w="9" h="15">
                    <a:moveTo>
                      <a:pt x="9" y="15"/>
                    </a:moveTo>
                    <a:lnTo>
                      <a:pt x="5" y="0"/>
                    </a:lnTo>
                    <a:lnTo>
                      <a:pt x="0" y="10"/>
                    </a:lnTo>
                    <a:lnTo>
                      <a:pt x="9"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90" name="Freeform 834">
                <a:extLst>
                  <a:ext uri="{FF2B5EF4-FFF2-40B4-BE49-F238E27FC236}">
                    <a16:creationId xmlns:a16="http://schemas.microsoft.com/office/drawing/2014/main" id="{EC4F6CA1-EE54-DD2E-380E-80B9A40D14F5}"/>
                  </a:ext>
                </a:extLst>
              </p:cNvPr>
              <p:cNvSpPr>
                <a:spLocks/>
              </p:cNvSpPr>
              <p:nvPr/>
            </p:nvSpPr>
            <p:spPr bwMode="auto">
              <a:xfrm>
                <a:off x="3144" y="1847"/>
                <a:ext cx="9" cy="15"/>
              </a:xfrm>
              <a:custGeom>
                <a:avLst/>
                <a:gdLst>
                  <a:gd name="T0" fmla="*/ 4 w 9"/>
                  <a:gd name="T1" fmla="*/ 15 h 15"/>
                  <a:gd name="T2" fmla="*/ 9 w 9"/>
                  <a:gd name="T3" fmla="*/ 5 h 15"/>
                  <a:gd name="T4" fmla="*/ 0 w 9"/>
                  <a:gd name="T5" fmla="*/ 0 h 15"/>
                  <a:gd name="T6" fmla="*/ 4 w 9"/>
                  <a:gd name="T7" fmla="*/ 15 h 15"/>
                </a:gdLst>
                <a:ahLst/>
                <a:cxnLst>
                  <a:cxn ang="0">
                    <a:pos x="T0" y="T1"/>
                  </a:cxn>
                  <a:cxn ang="0">
                    <a:pos x="T2" y="T3"/>
                  </a:cxn>
                  <a:cxn ang="0">
                    <a:pos x="T4" y="T5"/>
                  </a:cxn>
                  <a:cxn ang="0">
                    <a:pos x="T6" y="T7"/>
                  </a:cxn>
                </a:cxnLst>
                <a:rect l="0" t="0" r="r" b="b"/>
                <a:pathLst>
                  <a:path w="9" h="15">
                    <a:moveTo>
                      <a:pt x="4" y="15"/>
                    </a:moveTo>
                    <a:lnTo>
                      <a:pt x="9" y="5"/>
                    </a:lnTo>
                    <a:lnTo>
                      <a:pt x="0" y="0"/>
                    </a:lnTo>
                    <a:lnTo>
                      <a:pt x="4"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91" name="Freeform 835">
                <a:extLst>
                  <a:ext uri="{FF2B5EF4-FFF2-40B4-BE49-F238E27FC236}">
                    <a16:creationId xmlns:a16="http://schemas.microsoft.com/office/drawing/2014/main" id="{4E567AC0-C529-A95D-5F7D-DF61F6CCC631}"/>
                  </a:ext>
                </a:extLst>
              </p:cNvPr>
              <p:cNvSpPr>
                <a:spLocks/>
              </p:cNvSpPr>
              <p:nvPr/>
            </p:nvSpPr>
            <p:spPr bwMode="auto">
              <a:xfrm>
                <a:off x="3153" y="1852"/>
                <a:ext cx="1" cy="10"/>
              </a:xfrm>
              <a:custGeom>
                <a:avLst/>
                <a:gdLst>
                  <a:gd name="T0" fmla="*/ 5 h 10"/>
                  <a:gd name="T1" fmla="*/ 0 h 10"/>
                  <a:gd name="T2" fmla="*/ 10 h 10"/>
                  <a:gd name="T3" fmla="*/ 5 h 10"/>
                </a:gdLst>
                <a:ahLst/>
                <a:cxnLst>
                  <a:cxn ang="0">
                    <a:pos x="0" y="T0"/>
                  </a:cxn>
                  <a:cxn ang="0">
                    <a:pos x="0" y="T1"/>
                  </a:cxn>
                  <a:cxn ang="0">
                    <a:pos x="0" y="T2"/>
                  </a:cxn>
                  <a:cxn ang="0">
                    <a:pos x="0" y="T3"/>
                  </a:cxn>
                </a:cxnLst>
                <a:rect l="0" t="0" r="r" b="b"/>
                <a:pathLst>
                  <a:path h="10">
                    <a:moveTo>
                      <a:pt x="0" y="5"/>
                    </a:moveTo>
                    <a:lnTo>
                      <a:pt x="0" y="0"/>
                    </a:lnTo>
                    <a:lnTo>
                      <a:pt x="0" y="1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92" name="Rectangle 836">
                <a:extLst>
                  <a:ext uri="{FF2B5EF4-FFF2-40B4-BE49-F238E27FC236}">
                    <a16:creationId xmlns:a16="http://schemas.microsoft.com/office/drawing/2014/main" id="{835F8B24-C2C3-5321-7F3A-BAC2DF2D63DD}"/>
                  </a:ext>
                </a:extLst>
              </p:cNvPr>
              <p:cNvSpPr>
                <a:spLocks noChangeArrowheads="1"/>
              </p:cNvSpPr>
              <p:nvPr/>
            </p:nvSpPr>
            <p:spPr bwMode="auto">
              <a:xfrm>
                <a:off x="3153" y="1852"/>
                <a:ext cx="1"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09093" name="Freeform 837">
                <a:extLst>
                  <a:ext uri="{FF2B5EF4-FFF2-40B4-BE49-F238E27FC236}">
                    <a16:creationId xmlns:a16="http://schemas.microsoft.com/office/drawing/2014/main" id="{4CCEE9C2-5BE5-E474-5276-208E200C7FFD}"/>
                  </a:ext>
                </a:extLst>
              </p:cNvPr>
              <p:cNvSpPr>
                <a:spLocks/>
              </p:cNvSpPr>
              <p:nvPr/>
            </p:nvSpPr>
            <p:spPr bwMode="auto">
              <a:xfrm>
                <a:off x="3148" y="1857"/>
                <a:ext cx="5" cy="5"/>
              </a:xfrm>
              <a:custGeom>
                <a:avLst/>
                <a:gdLst>
                  <a:gd name="T0" fmla="*/ 0 w 5"/>
                  <a:gd name="T1" fmla="*/ 5 h 5"/>
                  <a:gd name="T2" fmla="*/ 5 w 5"/>
                  <a:gd name="T3" fmla="*/ 0 h 5"/>
                  <a:gd name="T4" fmla="*/ 0 w 5"/>
                  <a:gd name="T5" fmla="*/ 5 h 5"/>
                </a:gdLst>
                <a:ahLst/>
                <a:cxnLst>
                  <a:cxn ang="0">
                    <a:pos x="T0" y="T1"/>
                  </a:cxn>
                  <a:cxn ang="0">
                    <a:pos x="T2" y="T3"/>
                  </a:cxn>
                  <a:cxn ang="0">
                    <a:pos x="T4" y="T5"/>
                  </a:cxn>
                </a:cxnLst>
                <a:rect l="0" t="0" r="r" b="b"/>
                <a:pathLst>
                  <a:path w="5" h="5">
                    <a:moveTo>
                      <a:pt x="0" y="5"/>
                    </a:moveTo>
                    <a:lnTo>
                      <a:pt x="5" y="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94" name="Freeform 838">
                <a:extLst>
                  <a:ext uri="{FF2B5EF4-FFF2-40B4-BE49-F238E27FC236}">
                    <a16:creationId xmlns:a16="http://schemas.microsoft.com/office/drawing/2014/main" id="{6D0CDC99-16E2-1440-8FDD-213B66CA3D35}"/>
                  </a:ext>
                </a:extLst>
              </p:cNvPr>
              <p:cNvSpPr>
                <a:spLocks/>
              </p:cNvSpPr>
              <p:nvPr/>
            </p:nvSpPr>
            <p:spPr bwMode="auto">
              <a:xfrm>
                <a:off x="3148" y="1857"/>
                <a:ext cx="5" cy="5"/>
              </a:xfrm>
              <a:custGeom>
                <a:avLst/>
                <a:gdLst>
                  <a:gd name="T0" fmla="*/ 0 w 5"/>
                  <a:gd name="T1" fmla="*/ 5 h 5"/>
                  <a:gd name="T2" fmla="*/ 5 w 5"/>
                  <a:gd name="T3" fmla="*/ 0 h 5"/>
                  <a:gd name="T4" fmla="*/ 5 w 5"/>
                  <a:gd name="T5" fmla="*/ 0 h 5"/>
                  <a:gd name="T6" fmla="*/ 0 w 5"/>
                  <a:gd name="T7" fmla="*/ 5 h 5"/>
                </a:gdLst>
                <a:ahLst/>
                <a:cxnLst>
                  <a:cxn ang="0">
                    <a:pos x="T0" y="T1"/>
                  </a:cxn>
                  <a:cxn ang="0">
                    <a:pos x="T2" y="T3"/>
                  </a:cxn>
                  <a:cxn ang="0">
                    <a:pos x="T4" y="T5"/>
                  </a:cxn>
                  <a:cxn ang="0">
                    <a:pos x="T6" y="T7"/>
                  </a:cxn>
                </a:cxnLst>
                <a:rect l="0" t="0" r="r" b="b"/>
                <a:pathLst>
                  <a:path w="5" h="5">
                    <a:moveTo>
                      <a:pt x="0" y="5"/>
                    </a:moveTo>
                    <a:lnTo>
                      <a:pt x="5" y="0"/>
                    </a:lnTo>
                    <a:lnTo>
                      <a:pt x="5" y="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95" name="Freeform 839">
                <a:extLst>
                  <a:ext uri="{FF2B5EF4-FFF2-40B4-BE49-F238E27FC236}">
                    <a16:creationId xmlns:a16="http://schemas.microsoft.com/office/drawing/2014/main" id="{AFEC12EA-DC11-7C41-89D7-EE170DB32B19}"/>
                  </a:ext>
                </a:extLst>
              </p:cNvPr>
              <p:cNvSpPr>
                <a:spLocks/>
              </p:cNvSpPr>
              <p:nvPr/>
            </p:nvSpPr>
            <p:spPr bwMode="auto">
              <a:xfrm>
                <a:off x="3168" y="1867"/>
                <a:ext cx="5" cy="4"/>
              </a:xfrm>
              <a:custGeom>
                <a:avLst/>
                <a:gdLst>
                  <a:gd name="T0" fmla="*/ 5 w 5"/>
                  <a:gd name="T1" fmla="*/ 0 h 4"/>
                  <a:gd name="T2" fmla="*/ 5 w 5"/>
                  <a:gd name="T3" fmla="*/ 0 h 4"/>
                  <a:gd name="T4" fmla="*/ 0 w 5"/>
                  <a:gd name="T5" fmla="*/ 4 h 4"/>
                  <a:gd name="T6" fmla="*/ 5 w 5"/>
                  <a:gd name="T7" fmla="*/ 0 h 4"/>
                </a:gdLst>
                <a:ahLst/>
                <a:cxnLst>
                  <a:cxn ang="0">
                    <a:pos x="T0" y="T1"/>
                  </a:cxn>
                  <a:cxn ang="0">
                    <a:pos x="T2" y="T3"/>
                  </a:cxn>
                  <a:cxn ang="0">
                    <a:pos x="T4" y="T5"/>
                  </a:cxn>
                  <a:cxn ang="0">
                    <a:pos x="T6" y="T7"/>
                  </a:cxn>
                </a:cxnLst>
                <a:rect l="0" t="0" r="r" b="b"/>
                <a:pathLst>
                  <a:path w="5" h="4">
                    <a:moveTo>
                      <a:pt x="5" y="0"/>
                    </a:moveTo>
                    <a:lnTo>
                      <a:pt x="5" y="0"/>
                    </a:lnTo>
                    <a:lnTo>
                      <a:pt x="0" y="4"/>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96" name="Freeform 840">
                <a:extLst>
                  <a:ext uri="{FF2B5EF4-FFF2-40B4-BE49-F238E27FC236}">
                    <a16:creationId xmlns:a16="http://schemas.microsoft.com/office/drawing/2014/main" id="{B140EE20-21F0-B4FA-B766-774D7B4D9968}"/>
                  </a:ext>
                </a:extLst>
              </p:cNvPr>
              <p:cNvSpPr>
                <a:spLocks/>
              </p:cNvSpPr>
              <p:nvPr/>
            </p:nvSpPr>
            <p:spPr bwMode="auto">
              <a:xfrm>
                <a:off x="3173" y="1867"/>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97" name="Freeform 841">
                <a:extLst>
                  <a:ext uri="{FF2B5EF4-FFF2-40B4-BE49-F238E27FC236}">
                    <a16:creationId xmlns:a16="http://schemas.microsoft.com/office/drawing/2014/main" id="{2B46566F-F40B-B707-E40C-685CACB42D7E}"/>
                  </a:ext>
                </a:extLst>
              </p:cNvPr>
              <p:cNvSpPr>
                <a:spLocks/>
              </p:cNvSpPr>
              <p:nvPr/>
            </p:nvSpPr>
            <p:spPr bwMode="auto">
              <a:xfrm>
                <a:off x="3168" y="1871"/>
                <a:ext cx="9" cy="20"/>
              </a:xfrm>
              <a:custGeom>
                <a:avLst/>
                <a:gdLst>
                  <a:gd name="T0" fmla="*/ 9 w 9"/>
                  <a:gd name="T1" fmla="*/ 20 h 20"/>
                  <a:gd name="T2" fmla="*/ 5 w 9"/>
                  <a:gd name="T3" fmla="*/ 0 h 20"/>
                  <a:gd name="T4" fmla="*/ 0 w 9"/>
                  <a:gd name="T5" fmla="*/ 5 h 20"/>
                  <a:gd name="T6" fmla="*/ 9 w 9"/>
                  <a:gd name="T7" fmla="*/ 20 h 20"/>
                </a:gdLst>
                <a:ahLst/>
                <a:cxnLst>
                  <a:cxn ang="0">
                    <a:pos x="T0" y="T1"/>
                  </a:cxn>
                  <a:cxn ang="0">
                    <a:pos x="T2" y="T3"/>
                  </a:cxn>
                  <a:cxn ang="0">
                    <a:pos x="T4" y="T5"/>
                  </a:cxn>
                  <a:cxn ang="0">
                    <a:pos x="T6" y="T7"/>
                  </a:cxn>
                </a:cxnLst>
                <a:rect l="0" t="0" r="r" b="b"/>
                <a:pathLst>
                  <a:path w="9" h="20">
                    <a:moveTo>
                      <a:pt x="9" y="20"/>
                    </a:moveTo>
                    <a:lnTo>
                      <a:pt x="5" y="0"/>
                    </a:lnTo>
                    <a:lnTo>
                      <a:pt x="0" y="5"/>
                    </a:lnTo>
                    <a:lnTo>
                      <a:pt x="9"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98" name="Freeform 842">
                <a:extLst>
                  <a:ext uri="{FF2B5EF4-FFF2-40B4-BE49-F238E27FC236}">
                    <a16:creationId xmlns:a16="http://schemas.microsoft.com/office/drawing/2014/main" id="{5588B066-BA3A-FDDF-511D-88101C6F320E}"/>
                  </a:ext>
                </a:extLst>
              </p:cNvPr>
              <p:cNvSpPr>
                <a:spLocks/>
              </p:cNvSpPr>
              <p:nvPr/>
            </p:nvSpPr>
            <p:spPr bwMode="auto">
              <a:xfrm>
                <a:off x="3173" y="1871"/>
                <a:ext cx="9" cy="20"/>
              </a:xfrm>
              <a:custGeom>
                <a:avLst/>
                <a:gdLst>
                  <a:gd name="T0" fmla="*/ 4 w 9"/>
                  <a:gd name="T1" fmla="*/ 20 h 20"/>
                  <a:gd name="T2" fmla="*/ 9 w 9"/>
                  <a:gd name="T3" fmla="*/ 10 h 20"/>
                  <a:gd name="T4" fmla="*/ 0 w 9"/>
                  <a:gd name="T5" fmla="*/ 0 h 20"/>
                  <a:gd name="T6" fmla="*/ 4 w 9"/>
                  <a:gd name="T7" fmla="*/ 20 h 20"/>
                </a:gdLst>
                <a:ahLst/>
                <a:cxnLst>
                  <a:cxn ang="0">
                    <a:pos x="T0" y="T1"/>
                  </a:cxn>
                  <a:cxn ang="0">
                    <a:pos x="T2" y="T3"/>
                  </a:cxn>
                  <a:cxn ang="0">
                    <a:pos x="T4" y="T5"/>
                  </a:cxn>
                  <a:cxn ang="0">
                    <a:pos x="T6" y="T7"/>
                  </a:cxn>
                </a:cxnLst>
                <a:rect l="0" t="0" r="r" b="b"/>
                <a:pathLst>
                  <a:path w="9" h="20">
                    <a:moveTo>
                      <a:pt x="4" y="20"/>
                    </a:moveTo>
                    <a:lnTo>
                      <a:pt x="9" y="10"/>
                    </a:lnTo>
                    <a:lnTo>
                      <a:pt x="0" y="0"/>
                    </a:lnTo>
                    <a:lnTo>
                      <a:pt x="4"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099" name="Freeform 843">
                <a:extLst>
                  <a:ext uri="{FF2B5EF4-FFF2-40B4-BE49-F238E27FC236}">
                    <a16:creationId xmlns:a16="http://schemas.microsoft.com/office/drawing/2014/main" id="{C15029BC-C8C4-64D5-62B1-96A4770240E0}"/>
                  </a:ext>
                </a:extLst>
              </p:cNvPr>
              <p:cNvSpPr>
                <a:spLocks/>
              </p:cNvSpPr>
              <p:nvPr/>
            </p:nvSpPr>
            <p:spPr bwMode="auto">
              <a:xfrm>
                <a:off x="3182" y="1886"/>
                <a:ext cx="5" cy="5"/>
              </a:xfrm>
              <a:custGeom>
                <a:avLst/>
                <a:gdLst>
                  <a:gd name="T0" fmla="*/ 5 w 5"/>
                  <a:gd name="T1" fmla="*/ 0 h 5"/>
                  <a:gd name="T2" fmla="*/ 5 w 5"/>
                  <a:gd name="T3" fmla="*/ 0 h 5"/>
                  <a:gd name="T4" fmla="*/ 0 w 5"/>
                  <a:gd name="T5" fmla="*/ 5 h 5"/>
                  <a:gd name="T6" fmla="*/ 5 w 5"/>
                  <a:gd name="T7" fmla="*/ 0 h 5"/>
                </a:gdLst>
                <a:ahLst/>
                <a:cxnLst>
                  <a:cxn ang="0">
                    <a:pos x="T0" y="T1"/>
                  </a:cxn>
                  <a:cxn ang="0">
                    <a:pos x="T2" y="T3"/>
                  </a:cxn>
                  <a:cxn ang="0">
                    <a:pos x="T4" y="T5"/>
                  </a:cxn>
                  <a:cxn ang="0">
                    <a:pos x="T6" y="T7"/>
                  </a:cxn>
                </a:cxnLst>
                <a:rect l="0" t="0" r="r" b="b"/>
                <a:pathLst>
                  <a:path w="5" h="5">
                    <a:moveTo>
                      <a:pt x="5" y="0"/>
                    </a:moveTo>
                    <a:lnTo>
                      <a:pt x="5" y="0"/>
                    </a:lnTo>
                    <a:lnTo>
                      <a:pt x="0" y="5"/>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100" name="Freeform 844">
                <a:extLst>
                  <a:ext uri="{FF2B5EF4-FFF2-40B4-BE49-F238E27FC236}">
                    <a16:creationId xmlns:a16="http://schemas.microsoft.com/office/drawing/2014/main" id="{F0B4C8C1-4D8D-7F81-E603-B56E74A9D207}"/>
                  </a:ext>
                </a:extLst>
              </p:cNvPr>
              <p:cNvSpPr>
                <a:spLocks/>
              </p:cNvSpPr>
              <p:nvPr/>
            </p:nvSpPr>
            <p:spPr bwMode="auto">
              <a:xfrm>
                <a:off x="3187" y="1886"/>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101" name="Freeform 845">
                <a:extLst>
                  <a:ext uri="{FF2B5EF4-FFF2-40B4-BE49-F238E27FC236}">
                    <a16:creationId xmlns:a16="http://schemas.microsoft.com/office/drawing/2014/main" id="{32660368-B654-73CF-66B6-DAD00C5BEFC4}"/>
                  </a:ext>
                </a:extLst>
              </p:cNvPr>
              <p:cNvSpPr>
                <a:spLocks/>
              </p:cNvSpPr>
              <p:nvPr/>
            </p:nvSpPr>
            <p:spPr bwMode="auto">
              <a:xfrm>
                <a:off x="3192" y="1900"/>
                <a:ext cx="5" cy="10"/>
              </a:xfrm>
              <a:custGeom>
                <a:avLst/>
                <a:gdLst>
                  <a:gd name="T0" fmla="*/ 5 w 5"/>
                  <a:gd name="T1" fmla="*/ 10 h 10"/>
                  <a:gd name="T2" fmla="*/ 5 w 5"/>
                  <a:gd name="T3" fmla="*/ 0 h 10"/>
                  <a:gd name="T4" fmla="*/ 0 w 5"/>
                  <a:gd name="T5" fmla="*/ 5 h 10"/>
                  <a:gd name="T6" fmla="*/ 5 w 5"/>
                  <a:gd name="T7" fmla="*/ 10 h 10"/>
                </a:gdLst>
                <a:ahLst/>
                <a:cxnLst>
                  <a:cxn ang="0">
                    <a:pos x="T0" y="T1"/>
                  </a:cxn>
                  <a:cxn ang="0">
                    <a:pos x="T2" y="T3"/>
                  </a:cxn>
                  <a:cxn ang="0">
                    <a:pos x="T4" y="T5"/>
                  </a:cxn>
                  <a:cxn ang="0">
                    <a:pos x="T6" y="T7"/>
                  </a:cxn>
                </a:cxnLst>
                <a:rect l="0" t="0" r="r" b="b"/>
                <a:pathLst>
                  <a:path w="5" h="10">
                    <a:moveTo>
                      <a:pt x="5" y="10"/>
                    </a:moveTo>
                    <a:lnTo>
                      <a:pt x="5" y="0"/>
                    </a:lnTo>
                    <a:lnTo>
                      <a:pt x="0" y="5"/>
                    </a:lnTo>
                    <a:lnTo>
                      <a:pt x="5"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102" name="Freeform 846">
                <a:extLst>
                  <a:ext uri="{FF2B5EF4-FFF2-40B4-BE49-F238E27FC236}">
                    <a16:creationId xmlns:a16="http://schemas.microsoft.com/office/drawing/2014/main" id="{5C6DF9E3-08C9-5CAC-7A0A-BDF35B0E0358}"/>
                  </a:ext>
                </a:extLst>
              </p:cNvPr>
              <p:cNvSpPr>
                <a:spLocks/>
              </p:cNvSpPr>
              <p:nvPr/>
            </p:nvSpPr>
            <p:spPr bwMode="auto">
              <a:xfrm>
                <a:off x="3197" y="1900"/>
                <a:ext cx="5" cy="10"/>
              </a:xfrm>
              <a:custGeom>
                <a:avLst/>
                <a:gdLst>
                  <a:gd name="T0" fmla="*/ 0 w 5"/>
                  <a:gd name="T1" fmla="*/ 10 h 10"/>
                  <a:gd name="T2" fmla="*/ 5 w 5"/>
                  <a:gd name="T3" fmla="*/ 5 h 10"/>
                  <a:gd name="T4" fmla="*/ 0 w 5"/>
                  <a:gd name="T5" fmla="*/ 0 h 10"/>
                  <a:gd name="T6" fmla="*/ 0 w 5"/>
                  <a:gd name="T7" fmla="*/ 10 h 10"/>
                </a:gdLst>
                <a:ahLst/>
                <a:cxnLst>
                  <a:cxn ang="0">
                    <a:pos x="T0" y="T1"/>
                  </a:cxn>
                  <a:cxn ang="0">
                    <a:pos x="T2" y="T3"/>
                  </a:cxn>
                  <a:cxn ang="0">
                    <a:pos x="T4" y="T5"/>
                  </a:cxn>
                  <a:cxn ang="0">
                    <a:pos x="T6" y="T7"/>
                  </a:cxn>
                </a:cxnLst>
                <a:rect l="0" t="0" r="r" b="b"/>
                <a:pathLst>
                  <a:path w="5" h="10">
                    <a:moveTo>
                      <a:pt x="0" y="10"/>
                    </a:moveTo>
                    <a:lnTo>
                      <a:pt x="5" y="5"/>
                    </a:lnTo>
                    <a:lnTo>
                      <a:pt x="0" y="0"/>
                    </a:lnTo>
                    <a:lnTo>
                      <a:pt x="0"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103" name="Freeform 847">
                <a:extLst>
                  <a:ext uri="{FF2B5EF4-FFF2-40B4-BE49-F238E27FC236}">
                    <a16:creationId xmlns:a16="http://schemas.microsoft.com/office/drawing/2014/main" id="{C6261F3B-A2BB-B2D8-6032-DCBD9CA16807}"/>
                  </a:ext>
                </a:extLst>
              </p:cNvPr>
              <p:cNvSpPr>
                <a:spLocks/>
              </p:cNvSpPr>
              <p:nvPr/>
            </p:nvSpPr>
            <p:spPr bwMode="auto">
              <a:xfrm>
                <a:off x="3202" y="1905"/>
                <a:ext cx="1" cy="5"/>
              </a:xfrm>
              <a:custGeom>
                <a:avLst/>
                <a:gdLst>
                  <a:gd name="T0" fmla="*/ 0 h 5"/>
                  <a:gd name="T1" fmla="*/ 0 h 5"/>
                  <a:gd name="T2" fmla="*/ 5 h 5"/>
                  <a:gd name="T3" fmla="*/ 0 h 5"/>
                </a:gdLst>
                <a:ahLst/>
                <a:cxnLst>
                  <a:cxn ang="0">
                    <a:pos x="0" y="T0"/>
                  </a:cxn>
                  <a:cxn ang="0">
                    <a:pos x="0" y="T1"/>
                  </a:cxn>
                  <a:cxn ang="0">
                    <a:pos x="0" y="T2"/>
                  </a:cxn>
                  <a:cxn ang="0">
                    <a:pos x="0" y="T3"/>
                  </a:cxn>
                </a:cxnLst>
                <a:rect l="0" t="0" r="r" b="b"/>
                <a:pathLst>
                  <a:path h="5">
                    <a:moveTo>
                      <a:pt x="0" y="0"/>
                    </a:moveTo>
                    <a:lnTo>
                      <a:pt x="0" y="0"/>
                    </a:lnTo>
                    <a:lnTo>
                      <a:pt x="0" y="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104" name="Freeform 848">
                <a:extLst>
                  <a:ext uri="{FF2B5EF4-FFF2-40B4-BE49-F238E27FC236}">
                    <a16:creationId xmlns:a16="http://schemas.microsoft.com/office/drawing/2014/main" id="{C5323855-FE8B-C636-83A3-58CE15A5DA34}"/>
                  </a:ext>
                </a:extLst>
              </p:cNvPr>
              <p:cNvSpPr>
                <a:spLocks/>
              </p:cNvSpPr>
              <p:nvPr/>
            </p:nvSpPr>
            <p:spPr bwMode="auto">
              <a:xfrm>
                <a:off x="3202" y="1905"/>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105" name="Freeform 849">
                <a:extLst>
                  <a:ext uri="{FF2B5EF4-FFF2-40B4-BE49-F238E27FC236}">
                    <a16:creationId xmlns:a16="http://schemas.microsoft.com/office/drawing/2014/main" id="{0B087662-DA2C-23E5-630B-ECF4BE65B0A1}"/>
                  </a:ext>
                </a:extLst>
              </p:cNvPr>
              <p:cNvSpPr>
                <a:spLocks/>
              </p:cNvSpPr>
              <p:nvPr/>
            </p:nvSpPr>
            <p:spPr bwMode="auto">
              <a:xfrm>
                <a:off x="3197" y="1905"/>
                <a:ext cx="5" cy="15"/>
              </a:xfrm>
              <a:custGeom>
                <a:avLst/>
                <a:gdLst>
                  <a:gd name="T0" fmla="*/ 5 w 5"/>
                  <a:gd name="T1" fmla="*/ 15 h 15"/>
                  <a:gd name="T2" fmla="*/ 5 w 5"/>
                  <a:gd name="T3" fmla="*/ 0 h 15"/>
                  <a:gd name="T4" fmla="*/ 0 w 5"/>
                  <a:gd name="T5" fmla="*/ 5 h 15"/>
                  <a:gd name="T6" fmla="*/ 5 w 5"/>
                  <a:gd name="T7" fmla="*/ 15 h 15"/>
                </a:gdLst>
                <a:ahLst/>
                <a:cxnLst>
                  <a:cxn ang="0">
                    <a:pos x="T0" y="T1"/>
                  </a:cxn>
                  <a:cxn ang="0">
                    <a:pos x="T2" y="T3"/>
                  </a:cxn>
                  <a:cxn ang="0">
                    <a:pos x="T4" y="T5"/>
                  </a:cxn>
                  <a:cxn ang="0">
                    <a:pos x="T6" y="T7"/>
                  </a:cxn>
                </a:cxnLst>
                <a:rect l="0" t="0" r="r" b="b"/>
                <a:pathLst>
                  <a:path w="5" h="15">
                    <a:moveTo>
                      <a:pt x="5" y="15"/>
                    </a:moveTo>
                    <a:lnTo>
                      <a:pt x="5" y="0"/>
                    </a:lnTo>
                    <a:lnTo>
                      <a:pt x="0" y="5"/>
                    </a:lnTo>
                    <a:lnTo>
                      <a:pt x="5"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106" name="Freeform 850">
                <a:extLst>
                  <a:ext uri="{FF2B5EF4-FFF2-40B4-BE49-F238E27FC236}">
                    <a16:creationId xmlns:a16="http://schemas.microsoft.com/office/drawing/2014/main" id="{078AC73D-6D4B-D63E-11AE-AF453ED57262}"/>
                  </a:ext>
                </a:extLst>
              </p:cNvPr>
              <p:cNvSpPr>
                <a:spLocks/>
              </p:cNvSpPr>
              <p:nvPr/>
            </p:nvSpPr>
            <p:spPr bwMode="auto">
              <a:xfrm>
                <a:off x="3202" y="1905"/>
                <a:ext cx="5" cy="15"/>
              </a:xfrm>
              <a:custGeom>
                <a:avLst/>
                <a:gdLst>
                  <a:gd name="T0" fmla="*/ 0 w 5"/>
                  <a:gd name="T1" fmla="*/ 15 h 15"/>
                  <a:gd name="T2" fmla="*/ 5 w 5"/>
                  <a:gd name="T3" fmla="*/ 10 h 15"/>
                  <a:gd name="T4" fmla="*/ 0 w 5"/>
                  <a:gd name="T5" fmla="*/ 0 h 15"/>
                  <a:gd name="T6" fmla="*/ 0 w 5"/>
                  <a:gd name="T7" fmla="*/ 15 h 15"/>
                </a:gdLst>
                <a:ahLst/>
                <a:cxnLst>
                  <a:cxn ang="0">
                    <a:pos x="T0" y="T1"/>
                  </a:cxn>
                  <a:cxn ang="0">
                    <a:pos x="T2" y="T3"/>
                  </a:cxn>
                  <a:cxn ang="0">
                    <a:pos x="T4" y="T5"/>
                  </a:cxn>
                  <a:cxn ang="0">
                    <a:pos x="T6" y="T7"/>
                  </a:cxn>
                </a:cxnLst>
                <a:rect l="0" t="0" r="r" b="b"/>
                <a:pathLst>
                  <a:path w="5" h="15">
                    <a:moveTo>
                      <a:pt x="0" y="15"/>
                    </a:moveTo>
                    <a:lnTo>
                      <a:pt x="5" y="10"/>
                    </a:lnTo>
                    <a:lnTo>
                      <a:pt x="0" y="0"/>
                    </a:lnTo>
                    <a:lnTo>
                      <a:pt x="0"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107" name="Freeform 851">
                <a:extLst>
                  <a:ext uri="{FF2B5EF4-FFF2-40B4-BE49-F238E27FC236}">
                    <a16:creationId xmlns:a16="http://schemas.microsoft.com/office/drawing/2014/main" id="{9A5A6358-AEDA-12D8-AAB3-06E5B1D9D9C1}"/>
                  </a:ext>
                </a:extLst>
              </p:cNvPr>
              <p:cNvSpPr>
                <a:spLocks/>
              </p:cNvSpPr>
              <p:nvPr/>
            </p:nvSpPr>
            <p:spPr bwMode="auto">
              <a:xfrm>
                <a:off x="3216" y="1929"/>
                <a:ext cx="5" cy="5"/>
              </a:xfrm>
              <a:custGeom>
                <a:avLst/>
                <a:gdLst>
                  <a:gd name="T0" fmla="*/ 5 w 5"/>
                  <a:gd name="T1" fmla="*/ 0 h 5"/>
                  <a:gd name="T2" fmla="*/ 0 w 5"/>
                  <a:gd name="T3" fmla="*/ 0 h 5"/>
                  <a:gd name="T4" fmla="*/ 0 w 5"/>
                  <a:gd name="T5" fmla="*/ 5 h 5"/>
                  <a:gd name="T6" fmla="*/ 5 w 5"/>
                  <a:gd name="T7" fmla="*/ 0 h 5"/>
                </a:gdLst>
                <a:ahLst/>
                <a:cxnLst>
                  <a:cxn ang="0">
                    <a:pos x="T0" y="T1"/>
                  </a:cxn>
                  <a:cxn ang="0">
                    <a:pos x="T2" y="T3"/>
                  </a:cxn>
                  <a:cxn ang="0">
                    <a:pos x="T4" y="T5"/>
                  </a:cxn>
                  <a:cxn ang="0">
                    <a:pos x="T6" y="T7"/>
                  </a:cxn>
                </a:cxnLst>
                <a:rect l="0" t="0" r="r" b="b"/>
                <a:pathLst>
                  <a:path w="5" h="5">
                    <a:moveTo>
                      <a:pt x="5" y="0"/>
                    </a:moveTo>
                    <a:lnTo>
                      <a:pt x="0" y="0"/>
                    </a:lnTo>
                    <a:lnTo>
                      <a:pt x="0" y="5"/>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108" name="Rectangle 852">
                <a:extLst>
                  <a:ext uri="{FF2B5EF4-FFF2-40B4-BE49-F238E27FC236}">
                    <a16:creationId xmlns:a16="http://schemas.microsoft.com/office/drawing/2014/main" id="{669B8BCA-05A4-39FC-EA8F-5BAB694ECAAE}"/>
                  </a:ext>
                </a:extLst>
              </p:cNvPr>
              <p:cNvSpPr>
                <a:spLocks noChangeArrowheads="1"/>
              </p:cNvSpPr>
              <p:nvPr/>
            </p:nvSpPr>
            <p:spPr bwMode="auto">
              <a:xfrm>
                <a:off x="3216" y="1929"/>
                <a:ext cx="5"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09109" name="Freeform 853">
                <a:extLst>
                  <a:ext uri="{FF2B5EF4-FFF2-40B4-BE49-F238E27FC236}">
                    <a16:creationId xmlns:a16="http://schemas.microsoft.com/office/drawing/2014/main" id="{8AA9C959-C3EC-BF44-6E45-DF576747D91D}"/>
                  </a:ext>
                </a:extLst>
              </p:cNvPr>
              <p:cNvSpPr>
                <a:spLocks/>
              </p:cNvSpPr>
              <p:nvPr/>
            </p:nvSpPr>
            <p:spPr bwMode="auto">
              <a:xfrm>
                <a:off x="3211" y="1934"/>
                <a:ext cx="10" cy="20"/>
              </a:xfrm>
              <a:custGeom>
                <a:avLst/>
                <a:gdLst>
                  <a:gd name="T0" fmla="*/ 10 w 10"/>
                  <a:gd name="T1" fmla="*/ 20 h 20"/>
                  <a:gd name="T2" fmla="*/ 10 w 10"/>
                  <a:gd name="T3" fmla="*/ 0 h 20"/>
                  <a:gd name="T4" fmla="*/ 0 w 10"/>
                  <a:gd name="T5" fmla="*/ 5 h 20"/>
                  <a:gd name="T6" fmla="*/ 10 w 10"/>
                  <a:gd name="T7" fmla="*/ 20 h 20"/>
                </a:gdLst>
                <a:ahLst/>
                <a:cxnLst>
                  <a:cxn ang="0">
                    <a:pos x="T0" y="T1"/>
                  </a:cxn>
                  <a:cxn ang="0">
                    <a:pos x="T2" y="T3"/>
                  </a:cxn>
                  <a:cxn ang="0">
                    <a:pos x="T4" y="T5"/>
                  </a:cxn>
                  <a:cxn ang="0">
                    <a:pos x="T6" y="T7"/>
                  </a:cxn>
                </a:cxnLst>
                <a:rect l="0" t="0" r="r" b="b"/>
                <a:pathLst>
                  <a:path w="10" h="20">
                    <a:moveTo>
                      <a:pt x="10" y="20"/>
                    </a:moveTo>
                    <a:lnTo>
                      <a:pt x="10" y="0"/>
                    </a:lnTo>
                    <a:lnTo>
                      <a:pt x="0" y="5"/>
                    </a:lnTo>
                    <a:lnTo>
                      <a:pt x="10"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110" name="Freeform 854">
                <a:extLst>
                  <a:ext uri="{FF2B5EF4-FFF2-40B4-BE49-F238E27FC236}">
                    <a16:creationId xmlns:a16="http://schemas.microsoft.com/office/drawing/2014/main" id="{51B3AA4A-08E1-7E15-E571-E6003FB05AB5}"/>
                  </a:ext>
                </a:extLst>
              </p:cNvPr>
              <p:cNvSpPr>
                <a:spLocks/>
              </p:cNvSpPr>
              <p:nvPr/>
            </p:nvSpPr>
            <p:spPr bwMode="auto">
              <a:xfrm>
                <a:off x="3221" y="1934"/>
                <a:ext cx="10" cy="20"/>
              </a:xfrm>
              <a:custGeom>
                <a:avLst/>
                <a:gdLst>
                  <a:gd name="T0" fmla="*/ 0 w 10"/>
                  <a:gd name="T1" fmla="*/ 20 h 20"/>
                  <a:gd name="T2" fmla="*/ 10 w 10"/>
                  <a:gd name="T3" fmla="*/ 15 h 20"/>
                  <a:gd name="T4" fmla="*/ 0 w 10"/>
                  <a:gd name="T5" fmla="*/ 0 h 20"/>
                  <a:gd name="T6" fmla="*/ 0 w 10"/>
                  <a:gd name="T7" fmla="*/ 20 h 20"/>
                </a:gdLst>
                <a:ahLst/>
                <a:cxnLst>
                  <a:cxn ang="0">
                    <a:pos x="T0" y="T1"/>
                  </a:cxn>
                  <a:cxn ang="0">
                    <a:pos x="T2" y="T3"/>
                  </a:cxn>
                  <a:cxn ang="0">
                    <a:pos x="T4" y="T5"/>
                  </a:cxn>
                  <a:cxn ang="0">
                    <a:pos x="T6" y="T7"/>
                  </a:cxn>
                </a:cxnLst>
                <a:rect l="0" t="0" r="r" b="b"/>
                <a:pathLst>
                  <a:path w="10" h="20">
                    <a:moveTo>
                      <a:pt x="0" y="20"/>
                    </a:moveTo>
                    <a:lnTo>
                      <a:pt x="10" y="15"/>
                    </a:lnTo>
                    <a:lnTo>
                      <a:pt x="0" y="0"/>
                    </a:lnTo>
                    <a:lnTo>
                      <a:pt x="0"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111" name="Freeform 855">
                <a:extLst>
                  <a:ext uri="{FF2B5EF4-FFF2-40B4-BE49-F238E27FC236}">
                    <a16:creationId xmlns:a16="http://schemas.microsoft.com/office/drawing/2014/main" id="{FF610B2B-2158-2855-425A-1BF950B73404}"/>
                  </a:ext>
                </a:extLst>
              </p:cNvPr>
              <p:cNvSpPr>
                <a:spLocks/>
              </p:cNvSpPr>
              <p:nvPr/>
            </p:nvSpPr>
            <p:spPr bwMode="auto">
              <a:xfrm>
                <a:off x="3231" y="1958"/>
                <a:ext cx="5" cy="5"/>
              </a:xfrm>
              <a:custGeom>
                <a:avLst/>
                <a:gdLst>
                  <a:gd name="T0" fmla="*/ 5 w 5"/>
                  <a:gd name="T1" fmla="*/ 0 h 5"/>
                  <a:gd name="T2" fmla="*/ 5 w 5"/>
                  <a:gd name="T3" fmla="*/ 0 h 5"/>
                  <a:gd name="T4" fmla="*/ 0 w 5"/>
                  <a:gd name="T5" fmla="*/ 5 h 5"/>
                  <a:gd name="T6" fmla="*/ 5 w 5"/>
                  <a:gd name="T7" fmla="*/ 0 h 5"/>
                </a:gdLst>
                <a:ahLst/>
                <a:cxnLst>
                  <a:cxn ang="0">
                    <a:pos x="T0" y="T1"/>
                  </a:cxn>
                  <a:cxn ang="0">
                    <a:pos x="T2" y="T3"/>
                  </a:cxn>
                  <a:cxn ang="0">
                    <a:pos x="T4" y="T5"/>
                  </a:cxn>
                  <a:cxn ang="0">
                    <a:pos x="T6" y="T7"/>
                  </a:cxn>
                </a:cxnLst>
                <a:rect l="0" t="0" r="r" b="b"/>
                <a:pathLst>
                  <a:path w="5" h="5">
                    <a:moveTo>
                      <a:pt x="5" y="0"/>
                    </a:moveTo>
                    <a:lnTo>
                      <a:pt x="5" y="0"/>
                    </a:lnTo>
                    <a:lnTo>
                      <a:pt x="0" y="5"/>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112" name="Freeform 856">
                <a:extLst>
                  <a:ext uri="{FF2B5EF4-FFF2-40B4-BE49-F238E27FC236}">
                    <a16:creationId xmlns:a16="http://schemas.microsoft.com/office/drawing/2014/main" id="{217868C6-418C-224E-70B1-51DF10CFD328}"/>
                  </a:ext>
                </a:extLst>
              </p:cNvPr>
              <p:cNvSpPr>
                <a:spLocks/>
              </p:cNvSpPr>
              <p:nvPr/>
            </p:nvSpPr>
            <p:spPr bwMode="auto">
              <a:xfrm>
                <a:off x="3236" y="1958"/>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113" name="Freeform 857">
                <a:extLst>
                  <a:ext uri="{FF2B5EF4-FFF2-40B4-BE49-F238E27FC236}">
                    <a16:creationId xmlns:a16="http://schemas.microsoft.com/office/drawing/2014/main" id="{1AEE87B7-A2C2-19E5-6EA9-5BDB238320D4}"/>
                  </a:ext>
                </a:extLst>
              </p:cNvPr>
              <p:cNvSpPr>
                <a:spLocks/>
              </p:cNvSpPr>
              <p:nvPr/>
            </p:nvSpPr>
            <p:spPr bwMode="auto">
              <a:xfrm>
                <a:off x="3231" y="1968"/>
                <a:ext cx="9" cy="15"/>
              </a:xfrm>
              <a:custGeom>
                <a:avLst/>
                <a:gdLst>
                  <a:gd name="T0" fmla="*/ 9 w 9"/>
                  <a:gd name="T1" fmla="*/ 15 h 15"/>
                  <a:gd name="T2" fmla="*/ 9 w 9"/>
                  <a:gd name="T3" fmla="*/ 0 h 15"/>
                  <a:gd name="T4" fmla="*/ 0 w 9"/>
                  <a:gd name="T5" fmla="*/ 5 h 15"/>
                  <a:gd name="T6" fmla="*/ 9 w 9"/>
                  <a:gd name="T7" fmla="*/ 15 h 15"/>
                </a:gdLst>
                <a:ahLst/>
                <a:cxnLst>
                  <a:cxn ang="0">
                    <a:pos x="T0" y="T1"/>
                  </a:cxn>
                  <a:cxn ang="0">
                    <a:pos x="T2" y="T3"/>
                  </a:cxn>
                  <a:cxn ang="0">
                    <a:pos x="T4" y="T5"/>
                  </a:cxn>
                  <a:cxn ang="0">
                    <a:pos x="T6" y="T7"/>
                  </a:cxn>
                </a:cxnLst>
                <a:rect l="0" t="0" r="r" b="b"/>
                <a:pathLst>
                  <a:path w="9" h="15">
                    <a:moveTo>
                      <a:pt x="9" y="15"/>
                    </a:moveTo>
                    <a:lnTo>
                      <a:pt x="9" y="0"/>
                    </a:lnTo>
                    <a:lnTo>
                      <a:pt x="0" y="5"/>
                    </a:lnTo>
                    <a:lnTo>
                      <a:pt x="9"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114" name="Freeform 858">
                <a:extLst>
                  <a:ext uri="{FF2B5EF4-FFF2-40B4-BE49-F238E27FC236}">
                    <a16:creationId xmlns:a16="http://schemas.microsoft.com/office/drawing/2014/main" id="{F0087BEE-890D-8B90-2BD4-7A6B886583B6}"/>
                  </a:ext>
                </a:extLst>
              </p:cNvPr>
              <p:cNvSpPr>
                <a:spLocks/>
              </p:cNvSpPr>
              <p:nvPr/>
            </p:nvSpPr>
            <p:spPr bwMode="auto">
              <a:xfrm>
                <a:off x="3240" y="1968"/>
                <a:ext cx="5" cy="15"/>
              </a:xfrm>
              <a:custGeom>
                <a:avLst/>
                <a:gdLst>
                  <a:gd name="T0" fmla="*/ 0 w 5"/>
                  <a:gd name="T1" fmla="*/ 15 h 15"/>
                  <a:gd name="T2" fmla="*/ 5 w 5"/>
                  <a:gd name="T3" fmla="*/ 15 h 15"/>
                  <a:gd name="T4" fmla="*/ 0 w 5"/>
                  <a:gd name="T5" fmla="*/ 0 h 15"/>
                  <a:gd name="T6" fmla="*/ 0 w 5"/>
                  <a:gd name="T7" fmla="*/ 15 h 15"/>
                </a:gdLst>
                <a:ahLst/>
                <a:cxnLst>
                  <a:cxn ang="0">
                    <a:pos x="T0" y="T1"/>
                  </a:cxn>
                  <a:cxn ang="0">
                    <a:pos x="T2" y="T3"/>
                  </a:cxn>
                  <a:cxn ang="0">
                    <a:pos x="T4" y="T5"/>
                  </a:cxn>
                  <a:cxn ang="0">
                    <a:pos x="T6" y="T7"/>
                  </a:cxn>
                </a:cxnLst>
                <a:rect l="0" t="0" r="r" b="b"/>
                <a:pathLst>
                  <a:path w="5" h="15">
                    <a:moveTo>
                      <a:pt x="0" y="15"/>
                    </a:moveTo>
                    <a:lnTo>
                      <a:pt x="5" y="15"/>
                    </a:lnTo>
                    <a:lnTo>
                      <a:pt x="0" y="0"/>
                    </a:lnTo>
                    <a:lnTo>
                      <a:pt x="0"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115" name="Freeform 859">
                <a:extLst>
                  <a:ext uri="{FF2B5EF4-FFF2-40B4-BE49-F238E27FC236}">
                    <a16:creationId xmlns:a16="http://schemas.microsoft.com/office/drawing/2014/main" id="{9D016789-BFE6-3493-0F7A-961A0E971EC6}"/>
                  </a:ext>
                </a:extLst>
              </p:cNvPr>
              <p:cNvSpPr>
                <a:spLocks/>
              </p:cNvSpPr>
              <p:nvPr/>
            </p:nvSpPr>
            <p:spPr bwMode="auto">
              <a:xfrm>
                <a:off x="3245" y="1987"/>
                <a:ext cx="5" cy="5"/>
              </a:xfrm>
              <a:custGeom>
                <a:avLst/>
                <a:gdLst>
                  <a:gd name="T0" fmla="*/ 5 w 5"/>
                  <a:gd name="T1" fmla="*/ 0 h 5"/>
                  <a:gd name="T2" fmla="*/ 5 w 5"/>
                  <a:gd name="T3" fmla="*/ 0 h 5"/>
                  <a:gd name="T4" fmla="*/ 0 w 5"/>
                  <a:gd name="T5" fmla="*/ 5 h 5"/>
                  <a:gd name="T6" fmla="*/ 5 w 5"/>
                  <a:gd name="T7" fmla="*/ 0 h 5"/>
                </a:gdLst>
                <a:ahLst/>
                <a:cxnLst>
                  <a:cxn ang="0">
                    <a:pos x="T0" y="T1"/>
                  </a:cxn>
                  <a:cxn ang="0">
                    <a:pos x="T2" y="T3"/>
                  </a:cxn>
                  <a:cxn ang="0">
                    <a:pos x="T4" y="T5"/>
                  </a:cxn>
                  <a:cxn ang="0">
                    <a:pos x="T6" y="T7"/>
                  </a:cxn>
                </a:cxnLst>
                <a:rect l="0" t="0" r="r" b="b"/>
                <a:pathLst>
                  <a:path w="5" h="5">
                    <a:moveTo>
                      <a:pt x="5" y="0"/>
                    </a:moveTo>
                    <a:lnTo>
                      <a:pt x="5" y="0"/>
                    </a:lnTo>
                    <a:lnTo>
                      <a:pt x="0" y="5"/>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116" name="Freeform 860">
                <a:extLst>
                  <a:ext uri="{FF2B5EF4-FFF2-40B4-BE49-F238E27FC236}">
                    <a16:creationId xmlns:a16="http://schemas.microsoft.com/office/drawing/2014/main" id="{45CDFF4F-82C7-F504-6321-FC66318A282A}"/>
                  </a:ext>
                </a:extLst>
              </p:cNvPr>
              <p:cNvSpPr>
                <a:spLocks/>
              </p:cNvSpPr>
              <p:nvPr/>
            </p:nvSpPr>
            <p:spPr bwMode="auto">
              <a:xfrm>
                <a:off x="3250" y="1987"/>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117" name="Freeform 861">
                <a:extLst>
                  <a:ext uri="{FF2B5EF4-FFF2-40B4-BE49-F238E27FC236}">
                    <a16:creationId xmlns:a16="http://schemas.microsoft.com/office/drawing/2014/main" id="{D6807345-98E0-8AF1-19AB-D3600C00DB56}"/>
                  </a:ext>
                </a:extLst>
              </p:cNvPr>
              <p:cNvSpPr>
                <a:spLocks/>
              </p:cNvSpPr>
              <p:nvPr/>
            </p:nvSpPr>
            <p:spPr bwMode="auto">
              <a:xfrm>
                <a:off x="3250" y="2002"/>
                <a:ext cx="10" cy="19"/>
              </a:xfrm>
              <a:custGeom>
                <a:avLst/>
                <a:gdLst>
                  <a:gd name="T0" fmla="*/ 5 w 10"/>
                  <a:gd name="T1" fmla="*/ 19 h 19"/>
                  <a:gd name="T2" fmla="*/ 10 w 10"/>
                  <a:gd name="T3" fmla="*/ 0 h 19"/>
                  <a:gd name="T4" fmla="*/ 0 w 10"/>
                  <a:gd name="T5" fmla="*/ 5 h 19"/>
                  <a:gd name="T6" fmla="*/ 5 w 10"/>
                  <a:gd name="T7" fmla="*/ 19 h 19"/>
                </a:gdLst>
                <a:ahLst/>
                <a:cxnLst>
                  <a:cxn ang="0">
                    <a:pos x="T0" y="T1"/>
                  </a:cxn>
                  <a:cxn ang="0">
                    <a:pos x="T2" y="T3"/>
                  </a:cxn>
                  <a:cxn ang="0">
                    <a:pos x="T4" y="T5"/>
                  </a:cxn>
                  <a:cxn ang="0">
                    <a:pos x="T6" y="T7"/>
                  </a:cxn>
                </a:cxnLst>
                <a:rect l="0" t="0" r="r" b="b"/>
                <a:pathLst>
                  <a:path w="10" h="19">
                    <a:moveTo>
                      <a:pt x="5" y="19"/>
                    </a:moveTo>
                    <a:lnTo>
                      <a:pt x="10" y="0"/>
                    </a:lnTo>
                    <a:lnTo>
                      <a:pt x="0" y="5"/>
                    </a:lnTo>
                    <a:lnTo>
                      <a:pt x="5"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118" name="Freeform 862">
                <a:extLst>
                  <a:ext uri="{FF2B5EF4-FFF2-40B4-BE49-F238E27FC236}">
                    <a16:creationId xmlns:a16="http://schemas.microsoft.com/office/drawing/2014/main" id="{83234144-A111-FF26-F59C-A372512C2446}"/>
                  </a:ext>
                </a:extLst>
              </p:cNvPr>
              <p:cNvSpPr>
                <a:spLocks/>
              </p:cNvSpPr>
              <p:nvPr/>
            </p:nvSpPr>
            <p:spPr bwMode="auto">
              <a:xfrm>
                <a:off x="3255" y="2002"/>
                <a:ext cx="10" cy="19"/>
              </a:xfrm>
              <a:custGeom>
                <a:avLst/>
                <a:gdLst>
                  <a:gd name="T0" fmla="*/ 0 w 10"/>
                  <a:gd name="T1" fmla="*/ 19 h 19"/>
                  <a:gd name="T2" fmla="*/ 10 w 10"/>
                  <a:gd name="T3" fmla="*/ 14 h 19"/>
                  <a:gd name="T4" fmla="*/ 5 w 10"/>
                  <a:gd name="T5" fmla="*/ 0 h 19"/>
                  <a:gd name="T6" fmla="*/ 0 w 10"/>
                  <a:gd name="T7" fmla="*/ 19 h 19"/>
                </a:gdLst>
                <a:ahLst/>
                <a:cxnLst>
                  <a:cxn ang="0">
                    <a:pos x="T0" y="T1"/>
                  </a:cxn>
                  <a:cxn ang="0">
                    <a:pos x="T2" y="T3"/>
                  </a:cxn>
                  <a:cxn ang="0">
                    <a:pos x="T4" y="T5"/>
                  </a:cxn>
                  <a:cxn ang="0">
                    <a:pos x="T6" y="T7"/>
                  </a:cxn>
                </a:cxnLst>
                <a:rect l="0" t="0" r="r" b="b"/>
                <a:pathLst>
                  <a:path w="10" h="19">
                    <a:moveTo>
                      <a:pt x="0" y="19"/>
                    </a:moveTo>
                    <a:lnTo>
                      <a:pt x="10" y="14"/>
                    </a:lnTo>
                    <a:lnTo>
                      <a:pt x="5" y="0"/>
                    </a:lnTo>
                    <a:lnTo>
                      <a:pt x="0"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119" name="Freeform 863">
                <a:extLst>
                  <a:ext uri="{FF2B5EF4-FFF2-40B4-BE49-F238E27FC236}">
                    <a16:creationId xmlns:a16="http://schemas.microsoft.com/office/drawing/2014/main" id="{0C363F72-B86A-12BD-6FFC-A21FA51A7D42}"/>
                  </a:ext>
                </a:extLst>
              </p:cNvPr>
              <p:cNvSpPr>
                <a:spLocks/>
              </p:cNvSpPr>
              <p:nvPr/>
            </p:nvSpPr>
            <p:spPr bwMode="auto">
              <a:xfrm>
                <a:off x="3265" y="2016"/>
                <a:ext cx="1" cy="5"/>
              </a:xfrm>
              <a:custGeom>
                <a:avLst/>
                <a:gdLst>
                  <a:gd name="T0" fmla="*/ 0 h 5"/>
                  <a:gd name="T1" fmla="*/ 0 h 5"/>
                  <a:gd name="T2" fmla="*/ 5 h 5"/>
                  <a:gd name="T3" fmla="*/ 0 h 5"/>
                </a:gdLst>
                <a:ahLst/>
                <a:cxnLst>
                  <a:cxn ang="0">
                    <a:pos x="0" y="T0"/>
                  </a:cxn>
                  <a:cxn ang="0">
                    <a:pos x="0" y="T1"/>
                  </a:cxn>
                  <a:cxn ang="0">
                    <a:pos x="0" y="T2"/>
                  </a:cxn>
                  <a:cxn ang="0">
                    <a:pos x="0" y="T3"/>
                  </a:cxn>
                </a:cxnLst>
                <a:rect l="0" t="0" r="r" b="b"/>
                <a:pathLst>
                  <a:path h="5">
                    <a:moveTo>
                      <a:pt x="0" y="0"/>
                    </a:moveTo>
                    <a:lnTo>
                      <a:pt x="0" y="0"/>
                    </a:lnTo>
                    <a:lnTo>
                      <a:pt x="0" y="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120" name="Freeform 864">
                <a:extLst>
                  <a:ext uri="{FF2B5EF4-FFF2-40B4-BE49-F238E27FC236}">
                    <a16:creationId xmlns:a16="http://schemas.microsoft.com/office/drawing/2014/main" id="{B4242B62-FF12-9D62-B502-0D9C408479D2}"/>
                  </a:ext>
                </a:extLst>
              </p:cNvPr>
              <p:cNvSpPr>
                <a:spLocks/>
              </p:cNvSpPr>
              <p:nvPr/>
            </p:nvSpPr>
            <p:spPr bwMode="auto">
              <a:xfrm>
                <a:off x="3265" y="2016"/>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09121" name="Freeform 865">
                <a:extLst>
                  <a:ext uri="{FF2B5EF4-FFF2-40B4-BE49-F238E27FC236}">
                    <a16:creationId xmlns:a16="http://schemas.microsoft.com/office/drawing/2014/main" id="{313234A2-0E19-ED09-D5D0-34F91D20DD13}"/>
                  </a:ext>
                </a:extLst>
              </p:cNvPr>
              <p:cNvSpPr>
                <a:spLocks/>
              </p:cNvSpPr>
              <p:nvPr/>
            </p:nvSpPr>
            <p:spPr bwMode="auto">
              <a:xfrm>
                <a:off x="3265" y="2036"/>
                <a:ext cx="9" cy="19"/>
              </a:xfrm>
              <a:custGeom>
                <a:avLst/>
                <a:gdLst>
                  <a:gd name="T0" fmla="*/ 9 w 9"/>
                  <a:gd name="T1" fmla="*/ 19 h 19"/>
                  <a:gd name="T2" fmla="*/ 9 w 9"/>
                  <a:gd name="T3" fmla="*/ 0 h 19"/>
                  <a:gd name="T4" fmla="*/ 0 w 9"/>
                  <a:gd name="T5" fmla="*/ 5 h 19"/>
                  <a:gd name="T6" fmla="*/ 9 w 9"/>
                  <a:gd name="T7" fmla="*/ 19 h 19"/>
                </a:gdLst>
                <a:ahLst/>
                <a:cxnLst>
                  <a:cxn ang="0">
                    <a:pos x="T0" y="T1"/>
                  </a:cxn>
                  <a:cxn ang="0">
                    <a:pos x="T2" y="T3"/>
                  </a:cxn>
                  <a:cxn ang="0">
                    <a:pos x="T4" y="T5"/>
                  </a:cxn>
                  <a:cxn ang="0">
                    <a:pos x="T6" y="T7"/>
                  </a:cxn>
                </a:cxnLst>
                <a:rect l="0" t="0" r="r" b="b"/>
                <a:pathLst>
                  <a:path w="9" h="19">
                    <a:moveTo>
                      <a:pt x="9" y="19"/>
                    </a:moveTo>
                    <a:lnTo>
                      <a:pt x="9" y="0"/>
                    </a:lnTo>
                    <a:lnTo>
                      <a:pt x="0" y="5"/>
                    </a:lnTo>
                    <a:lnTo>
                      <a:pt x="9"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609122" name="Line 866">
              <a:extLst>
                <a:ext uri="{FF2B5EF4-FFF2-40B4-BE49-F238E27FC236}">
                  <a16:creationId xmlns:a16="http://schemas.microsoft.com/office/drawing/2014/main" id="{7A22CAF5-752B-501F-D630-851CAF7CCD17}"/>
                </a:ext>
              </a:extLst>
            </p:cNvPr>
            <p:cNvSpPr>
              <a:spLocks noChangeShapeType="1"/>
            </p:cNvSpPr>
            <p:nvPr/>
          </p:nvSpPr>
          <p:spPr bwMode="auto">
            <a:xfrm>
              <a:off x="1920" y="2736"/>
              <a:ext cx="2304" cy="1"/>
            </a:xfrm>
            <a:prstGeom prst="line">
              <a:avLst/>
            </a:prstGeom>
            <a:noFill/>
            <a:ln w="635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09123" name="Line 867">
              <a:extLst>
                <a:ext uri="{FF2B5EF4-FFF2-40B4-BE49-F238E27FC236}">
                  <a16:creationId xmlns:a16="http://schemas.microsoft.com/office/drawing/2014/main" id="{5EBC014B-B4D3-501C-0D9C-98594022792D}"/>
                </a:ext>
              </a:extLst>
            </p:cNvPr>
            <p:cNvSpPr>
              <a:spLocks noChangeShapeType="1"/>
            </p:cNvSpPr>
            <p:nvPr/>
          </p:nvSpPr>
          <p:spPr bwMode="auto">
            <a:xfrm>
              <a:off x="2064" y="1440"/>
              <a:ext cx="0" cy="1392"/>
            </a:xfrm>
            <a:prstGeom prst="line">
              <a:avLst/>
            </a:prstGeom>
            <a:noFill/>
            <a:ln w="63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9124" name="Line 868">
              <a:extLst>
                <a:ext uri="{FF2B5EF4-FFF2-40B4-BE49-F238E27FC236}">
                  <a16:creationId xmlns:a16="http://schemas.microsoft.com/office/drawing/2014/main" id="{4B035E54-363E-6328-A3AE-E33F58CB818F}"/>
                </a:ext>
              </a:extLst>
            </p:cNvPr>
            <p:cNvSpPr>
              <a:spLocks noChangeShapeType="1"/>
            </p:cNvSpPr>
            <p:nvPr/>
          </p:nvSpPr>
          <p:spPr bwMode="auto">
            <a:xfrm>
              <a:off x="4080" y="1440"/>
              <a:ext cx="0" cy="1392"/>
            </a:xfrm>
            <a:prstGeom prst="line">
              <a:avLst/>
            </a:prstGeom>
            <a:noFill/>
            <a:ln w="63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sp>
        <p:nvSpPr>
          <p:cNvPr id="609125" name="Text Box 869">
            <a:extLst>
              <a:ext uri="{FF2B5EF4-FFF2-40B4-BE49-F238E27FC236}">
                <a16:creationId xmlns:a16="http://schemas.microsoft.com/office/drawing/2014/main" id="{92240833-3A3F-3252-CDE5-7BB9736C40BA}"/>
              </a:ext>
            </a:extLst>
          </p:cNvPr>
          <p:cNvSpPr txBox="1">
            <a:spLocks noChangeArrowheads="1"/>
          </p:cNvSpPr>
          <p:nvPr/>
        </p:nvSpPr>
        <p:spPr bwMode="auto">
          <a:xfrm rot="-5400000">
            <a:off x="269875" y="5434013"/>
            <a:ext cx="1293813" cy="636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100" b="1"/>
              <a:t>Process</a:t>
            </a:r>
          </a:p>
          <a:p>
            <a:pPr eaLnBrk="1" hangingPunct="1"/>
            <a:r>
              <a:rPr lang="en-US" altLang="en-US" sz="1100" b="1"/>
              <a:t>Capability</a:t>
            </a:r>
          </a:p>
          <a:p>
            <a:pPr eaLnBrk="1" hangingPunct="1"/>
            <a:r>
              <a:rPr lang="en-US" altLang="en-US" sz="1100" b="1"/>
              <a:t>&amp; Cost Tradeoff</a:t>
            </a:r>
          </a:p>
        </p:txBody>
      </p:sp>
      <p:sp>
        <p:nvSpPr>
          <p:cNvPr id="609126" name="Line 870">
            <a:extLst>
              <a:ext uri="{FF2B5EF4-FFF2-40B4-BE49-F238E27FC236}">
                <a16:creationId xmlns:a16="http://schemas.microsoft.com/office/drawing/2014/main" id="{64847AAA-3180-9FE6-E703-66D2DEE06C37}"/>
              </a:ext>
            </a:extLst>
          </p:cNvPr>
          <p:cNvSpPr>
            <a:spLocks noChangeShapeType="1"/>
          </p:cNvSpPr>
          <p:nvPr/>
        </p:nvSpPr>
        <p:spPr bwMode="auto">
          <a:xfrm>
            <a:off x="1539875" y="6019800"/>
            <a:ext cx="260350" cy="85725"/>
          </a:xfrm>
          <a:prstGeom prst="line">
            <a:avLst/>
          </a:prstGeom>
          <a:noFill/>
          <a:ln w="28575">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9127" name="Line 871">
            <a:extLst>
              <a:ext uri="{FF2B5EF4-FFF2-40B4-BE49-F238E27FC236}">
                <a16:creationId xmlns:a16="http://schemas.microsoft.com/office/drawing/2014/main" id="{65565888-0921-173D-2316-FF644E5B5317}"/>
              </a:ext>
            </a:extLst>
          </p:cNvPr>
          <p:cNvSpPr>
            <a:spLocks noChangeShapeType="1"/>
          </p:cNvSpPr>
          <p:nvPr/>
        </p:nvSpPr>
        <p:spPr bwMode="auto">
          <a:xfrm flipH="1">
            <a:off x="1711325" y="5257800"/>
            <a:ext cx="263525" cy="142875"/>
          </a:xfrm>
          <a:prstGeom prst="line">
            <a:avLst/>
          </a:prstGeom>
          <a:noFill/>
          <a:ln w="28575">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nvGrpSpPr>
          <p:cNvPr id="609128" name="Group 872">
            <a:extLst>
              <a:ext uri="{FF2B5EF4-FFF2-40B4-BE49-F238E27FC236}">
                <a16:creationId xmlns:a16="http://schemas.microsoft.com/office/drawing/2014/main" id="{C4255836-30CB-4FE4-0FB3-A5CF2B2BADE8}"/>
              </a:ext>
            </a:extLst>
          </p:cNvPr>
          <p:cNvGrpSpPr>
            <a:grpSpLocks/>
          </p:cNvGrpSpPr>
          <p:nvPr/>
        </p:nvGrpSpPr>
        <p:grpSpPr bwMode="auto">
          <a:xfrm>
            <a:off x="3752850" y="3022600"/>
            <a:ext cx="600075" cy="558800"/>
            <a:chOff x="336" y="2016"/>
            <a:chExt cx="576" cy="528"/>
          </a:xfrm>
        </p:grpSpPr>
        <p:sp>
          <p:nvSpPr>
            <p:cNvPr id="609129" name="Rectangle 873">
              <a:extLst>
                <a:ext uri="{FF2B5EF4-FFF2-40B4-BE49-F238E27FC236}">
                  <a16:creationId xmlns:a16="http://schemas.microsoft.com/office/drawing/2014/main" id="{0D35B969-B447-700A-F2CD-4A2865126B73}"/>
                </a:ext>
              </a:extLst>
            </p:cNvPr>
            <p:cNvSpPr>
              <a:spLocks noChangeArrowheads="1"/>
            </p:cNvSpPr>
            <p:nvPr/>
          </p:nvSpPr>
          <p:spPr bwMode="auto">
            <a:xfrm>
              <a:off x="336" y="2182"/>
              <a:ext cx="576" cy="249"/>
            </a:xfrm>
            <a:prstGeom prst="rect">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en-US" sz="900" b="1"/>
            </a:p>
          </p:txBody>
        </p:sp>
        <p:sp>
          <p:nvSpPr>
            <p:cNvPr id="609130" name="AutoShape 874">
              <a:extLst>
                <a:ext uri="{FF2B5EF4-FFF2-40B4-BE49-F238E27FC236}">
                  <a16:creationId xmlns:a16="http://schemas.microsoft.com/office/drawing/2014/main" id="{BD4FE5E0-1728-D2CC-39A6-58909FF05ACF}"/>
                </a:ext>
              </a:extLst>
            </p:cNvPr>
            <p:cNvSpPr>
              <a:spLocks noChangeArrowheads="1"/>
            </p:cNvSpPr>
            <p:nvPr/>
          </p:nvSpPr>
          <p:spPr bwMode="auto">
            <a:xfrm>
              <a:off x="480" y="2016"/>
              <a:ext cx="336" cy="166"/>
            </a:xfrm>
            <a:prstGeom prst="triangle">
              <a:avLst>
                <a:gd name="adj" fmla="val 50000"/>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9131" name="Line 875">
              <a:extLst>
                <a:ext uri="{FF2B5EF4-FFF2-40B4-BE49-F238E27FC236}">
                  <a16:creationId xmlns:a16="http://schemas.microsoft.com/office/drawing/2014/main" id="{7F1C46EC-5026-C8CD-C11D-4454B211A070}"/>
                </a:ext>
              </a:extLst>
            </p:cNvPr>
            <p:cNvSpPr>
              <a:spLocks noChangeShapeType="1"/>
            </p:cNvSpPr>
            <p:nvPr/>
          </p:nvSpPr>
          <p:spPr bwMode="auto">
            <a:xfrm>
              <a:off x="336" y="2251"/>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9132" name="Line 876">
              <a:extLst>
                <a:ext uri="{FF2B5EF4-FFF2-40B4-BE49-F238E27FC236}">
                  <a16:creationId xmlns:a16="http://schemas.microsoft.com/office/drawing/2014/main" id="{570781CF-8279-8A9E-72A9-1450E019C16D}"/>
                </a:ext>
              </a:extLst>
            </p:cNvPr>
            <p:cNvSpPr>
              <a:spLocks noChangeShapeType="1"/>
            </p:cNvSpPr>
            <p:nvPr/>
          </p:nvSpPr>
          <p:spPr bwMode="auto">
            <a:xfrm>
              <a:off x="336" y="2309"/>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9133" name="Line 877">
              <a:extLst>
                <a:ext uri="{FF2B5EF4-FFF2-40B4-BE49-F238E27FC236}">
                  <a16:creationId xmlns:a16="http://schemas.microsoft.com/office/drawing/2014/main" id="{09313F61-2F38-523A-FC70-7FFB2DE4CFC4}"/>
                </a:ext>
              </a:extLst>
            </p:cNvPr>
            <p:cNvSpPr>
              <a:spLocks noChangeShapeType="1"/>
            </p:cNvSpPr>
            <p:nvPr/>
          </p:nvSpPr>
          <p:spPr bwMode="auto">
            <a:xfrm>
              <a:off x="336" y="2368"/>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9134" name="Rectangle 878">
              <a:extLst>
                <a:ext uri="{FF2B5EF4-FFF2-40B4-BE49-F238E27FC236}">
                  <a16:creationId xmlns:a16="http://schemas.microsoft.com/office/drawing/2014/main" id="{C1961AB0-EF7C-9035-BE56-9D590A554DC5}"/>
                </a:ext>
              </a:extLst>
            </p:cNvPr>
            <p:cNvSpPr>
              <a:spLocks noChangeArrowheads="1"/>
            </p:cNvSpPr>
            <p:nvPr/>
          </p:nvSpPr>
          <p:spPr bwMode="auto">
            <a:xfrm>
              <a:off x="480" y="2182"/>
              <a:ext cx="336" cy="362"/>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700" b="1"/>
                <a:t>HOQ-3</a:t>
              </a:r>
            </a:p>
          </p:txBody>
        </p:sp>
        <p:sp>
          <p:nvSpPr>
            <p:cNvPr id="609135" name="Rectangle 879">
              <a:extLst>
                <a:ext uri="{FF2B5EF4-FFF2-40B4-BE49-F238E27FC236}">
                  <a16:creationId xmlns:a16="http://schemas.microsoft.com/office/drawing/2014/main" id="{E4906F17-264B-7262-B842-B1C4CF756F1A}"/>
                </a:ext>
              </a:extLst>
            </p:cNvPr>
            <p:cNvSpPr>
              <a:spLocks noChangeArrowheads="1"/>
            </p:cNvSpPr>
            <p:nvPr/>
          </p:nvSpPr>
          <p:spPr bwMode="auto">
            <a:xfrm>
              <a:off x="480" y="2428"/>
              <a:ext cx="336" cy="116"/>
            </a:xfrm>
            <a:prstGeom prst="rect">
              <a:avLst/>
            </a:prstGeom>
            <a:solidFill>
              <a:srgbClr val="C0C0C0"/>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09136" name="Group 880">
            <a:extLst>
              <a:ext uri="{FF2B5EF4-FFF2-40B4-BE49-F238E27FC236}">
                <a16:creationId xmlns:a16="http://schemas.microsoft.com/office/drawing/2014/main" id="{F0619F5F-29B1-5FB1-AC9D-D405B2C0F246}"/>
              </a:ext>
            </a:extLst>
          </p:cNvPr>
          <p:cNvGrpSpPr>
            <a:grpSpLocks/>
          </p:cNvGrpSpPr>
          <p:nvPr/>
        </p:nvGrpSpPr>
        <p:grpSpPr bwMode="auto">
          <a:xfrm>
            <a:off x="3978275" y="4241800"/>
            <a:ext cx="600075" cy="558800"/>
            <a:chOff x="336" y="2016"/>
            <a:chExt cx="576" cy="528"/>
          </a:xfrm>
        </p:grpSpPr>
        <p:sp>
          <p:nvSpPr>
            <p:cNvPr id="609137" name="Rectangle 881">
              <a:extLst>
                <a:ext uri="{FF2B5EF4-FFF2-40B4-BE49-F238E27FC236}">
                  <a16:creationId xmlns:a16="http://schemas.microsoft.com/office/drawing/2014/main" id="{296CF04F-271A-430F-82EB-EDB069357981}"/>
                </a:ext>
              </a:extLst>
            </p:cNvPr>
            <p:cNvSpPr>
              <a:spLocks noChangeArrowheads="1"/>
            </p:cNvSpPr>
            <p:nvPr/>
          </p:nvSpPr>
          <p:spPr bwMode="auto">
            <a:xfrm>
              <a:off x="336" y="2182"/>
              <a:ext cx="576" cy="249"/>
            </a:xfrm>
            <a:prstGeom prst="rect">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en-US" sz="900" b="1"/>
            </a:p>
          </p:txBody>
        </p:sp>
        <p:sp>
          <p:nvSpPr>
            <p:cNvPr id="609138" name="AutoShape 882">
              <a:extLst>
                <a:ext uri="{FF2B5EF4-FFF2-40B4-BE49-F238E27FC236}">
                  <a16:creationId xmlns:a16="http://schemas.microsoft.com/office/drawing/2014/main" id="{A823EB3E-FF67-0404-C58C-F565287728F5}"/>
                </a:ext>
              </a:extLst>
            </p:cNvPr>
            <p:cNvSpPr>
              <a:spLocks noChangeArrowheads="1"/>
            </p:cNvSpPr>
            <p:nvPr/>
          </p:nvSpPr>
          <p:spPr bwMode="auto">
            <a:xfrm>
              <a:off x="480" y="2016"/>
              <a:ext cx="336" cy="166"/>
            </a:xfrm>
            <a:prstGeom prst="triangle">
              <a:avLst>
                <a:gd name="adj" fmla="val 50000"/>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9139" name="Line 883">
              <a:extLst>
                <a:ext uri="{FF2B5EF4-FFF2-40B4-BE49-F238E27FC236}">
                  <a16:creationId xmlns:a16="http://schemas.microsoft.com/office/drawing/2014/main" id="{2CBCFF9B-DD13-5A1D-91FA-3316B50DC8E7}"/>
                </a:ext>
              </a:extLst>
            </p:cNvPr>
            <p:cNvSpPr>
              <a:spLocks noChangeShapeType="1"/>
            </p:cNvSpPr>
            <p:nvPr/>
          </p:nvSpPr>
          <p:spPr bwMode="auto">
            <a:xfrm>
              <a:off x="336" y="2251"/>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9140" name="Line 884">
              <a:extLst>
                <a:ext uri="{FF2B5EF4-FFF2-40B4-BE49-F238E27FC236}">
                  <a16:creationId xmlns:a16="http://schemas.microsoft.com/office/drawing/2014/main" id="{93DC501F-3D58-E6BA-AD43-29F1005A012E}"/>
                </a:ext>
              </a:extLst>
            </p:cNvPr>
            <p:cNvSpPr>
              <a:spLocks noChangeShapeType="1"/>
            </p:cNvSpPr>
            <p:nvPr/>
          </p:nvSpPr>
          <p:spPr bwMode="auto">
            <a:xfrm>
              <a:off x="336" y="2309"/>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9141" name="Line 885">
              <a:extLst>
                <a:ext uri="{FF2B5EF4-FFF2-40B4-BE49-F238E27FC236}">
                  <a16:creationId xmlns:a16="http://schemas.microsoft.com/office/drawing/2014/main" id="{0D22488B-B416-1796-EC2F-85CF0E48A4BC}"/>
                </a:ext>
              </a:extLst>
            </p:cNvPr>
            <p:cNvSpPr>
              <a:spLocks noChangeShapeType="1"/>
            </p:cNvSpPr>
            <p:nvPr/>
          </p:nvSpPr>
          <p:spPr bwMode="auto">
            <a:xfrm>
              <a:off x="336" y="2368"/>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9142" name="Rectangle 886">
              <a:extLst>
                <a:ext uri="{FF2B5EF4-FFF2-40B4-BE49-F238E27FC236}">
                  <a16:creationId xmlns:a16="http://schemas.microsoft.com/office/drawing/2014/main" id="{3FEA21B8-292D-D240-678E-E187834E2FEE}"/>
                </a:ext>
              </a:extLst>
            </p:cNvPr>
            <p:cNvSpPr>
              <a:spLocks noChangeArrowheads="1"/>
            </p:cNvSpPr>
            <p:nvPr/>
          </p:nvSpPr>
          <p:spPr bwMode="auto">
            <a:xfrm>
              <a:off x="480" y="2182"/>
              <a:ext cx="336" cy="362"/>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700" b="1"/>
                <a:t>HOQ-3</a:t>
              </a:r>
            </a:p>
          </p:txBody>
        </p:sp>
        <p:sp>
          <p:nvSpPr>
            <p:cNvPr id="609143" name="Rectangle 887">
              <a:extLst>
                <a:ext uri="{FF2B5EF4-FFF2-40B4-BE49-F238E27FC236}">
                  <a16:creationId xmlns:a16="http://schemas.microsoft.com/office/drawing/2014/main" id="{E29A0589-B6FE-D1A0-15CA-C4B6C75F3E9B}"/>
                </a:ext>
              </a:extLst>
            </p:cNvPr>
            <p:cNvSpPr>
              <a:spLocks noChangeArrowheads="1"/>
            </p:cNvSpPr>
            <p:nvPr/>
          </p:nvSpPr>
          <p:spPr bwMode="auto">
            <a:xfrm>
              <a:off x="480" y="2428"/>
              <a:ext cx="336" cy="116"/>
            </a:xfrm>
            <a:prstGeom prst="rect">
              <a:avLst/>
            </a:prstGeom>
            <a:solidFill>
              <a:srgbClr val="C0C0C0"/>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09144" name="Group 888">
            <a:extLst>
              <a:ext uri="{FF2B5EF4-FFF2-40B4-BE49-F238E27FC236}">
                <a16:creationId xmlns:a16="http://schemas.microsoft.com/office/drawing/2014/main" id="{4685503D-ECED-05B6-465B-CD95AB03F896}"/>
              </a:ext>
            </a:extLst>
          </p:cNvPr>
          <p:cNvGrpSpPr>
            <a:grpSpLocks/>
          </p:cNvGrpSpPr>
          <p:nvPr/>
        </p:nvGrpSpPr>
        <p:grpSpPr bwMode="auto">
          <a:xfrm>
            <a:off x="3902075" y="5689600"/>
            <a:ext cx="600075" cy="558800"/>
            <a:chOff x="336" y="2016"/>
            <a:chExt cx="576" cy="528"/>
          </a:xfrm>
        </p:grpSpPr>
        <p:sp>
          <p:nvSpPr>
            <p:cNvPr id="609145" name="Rectangle 889">
              <a:extLst>
                <a:ext uri="{FF2B5EF4-FFF2-40B4-BE49-F238E27FC236}">
                  <a16:creationId xmlns:a16="http://schemas.microsoft.com/office/drawing/2014/main" id="{69145FD1-0820-D878-A22C-0D4713322C64}"/>
                </a:ext>
              </a:extLst>
            </p:cNvPr>
            <p:cNvSpPr>
              <a:spLocks noChangeArrowheads="1"/>
            </p:cNvSpPr>
            <p:nvPr/>
          </p:nvSpPr>
          <p:spPr bwMode="auto">
            <a:xfrm>
              <a:off x="336" y="2182"/>
              <a:ext cx="576" cy="249"/>
            </a:xfrm>
            <a:prstGeom prst="rect">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en-US" sz="900" b="1"/>
            </a:p>
          </p:txBody>
        </p:sp>
        <p:sp>
          <p:nvSpPr>
            <p:cNvPr id="609146" name="AutoShape 890">
              <a:extLst>
                <a:ext uri="{FF2B5EF4-FFF2-40B4-BE49-F238E27FC236}">
                  <a16:creationId xmlns:a16="http://schemas.microsoft.com/office/drawing/2014/main" id="{C32492B4-EBD6-74DD-3DEB-7EF7A2861D66}"/>
                </a:ext>
              </a:extLst>
            </p:cNvPr>
            <p:cNvSpPr>
              <a:spLocks noChangeArrowheads="1"/>
            </p:cNvSpPr>
            <p:nvPr/>
          </p:nvSpPr>
          <p:spPr bwMode="auto">
            <a:xfrm>
              <a:off x="480" y="2016"/>
              <a:ext cx="336" cy="166"/>
            </a:xfrm>
            <a:prstGeom prst="triangle">
              <a:avLst>
                <a:gd name="adj" fmla="val 50000"/>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9147" name="Line 891">
              <a:extLst>
                <a:ext uri="{FF2B5EF4-FFF2-40B4-BE49-F238E27FC236}">
                  <a16:creationId xmlns:a16="http://schemas.microsoft.com/office/drawing/2014/main" id="{AA3BD1CD-2236-F0CC-689D-44074711FDA6}"/>
                </a:ext>
              </a:extLst>
            </p:cNvPr>
            <p:cNvSpPr>
              <a:spLocks noChangeShapeType="1"/>
            </p:cNvSpPr>
            <p:nvPr/>
          </p:nvSpPr>
          <p:spPr bwMode="auto">
            <a:xfrm>
              <a:off x="336" y="2251"/>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9148" name="Line 892">
              <a:extLst>
                <a:ext uri="{FF2B5EF4-FFF2-40B4-BE49-F238E27FC236}">
                  <a16:creationId xmlns:a16="http://schemas.microsoft.com/office/drawing/2014/main" id="{02472953-A481-F8DC-BFFB-9C9A29569660}"/>
                </a:ext>
              </a:extLst>
            </p:cNvPr>
            <p:cNvSpPr>
              <a:spLocks noChangeShapeType="1"/>
            </p:cNvSpPr>
            <p:nvPr/>
          </p:nvSpPr>
          <p:spPr bwMode="auto">
            <a:xfrm>
              <a:off x="336" y="2309"/>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9149" name="Line 893">
              <a:extLst>
                <a:ext uri="{FF2B5EF4-FFF2-40B4-BE49-F238E27FC236}">
                  <a16:creationId xmlns:a16="http://schemas.microsoft.com/office/drawing/2014/main" id="{74D7EEEE-A1AC-EA75-94BF-AD7CA3AD87D3}"/>
                </a:ext>
              </a:extLst>
            </p:cNvPr>
            <p:cNvSpPr>
              <a:spLocks noChangeShapeType="1"/>
            </p:cNvSpPr>
            <p:nvPr/>
          </p:nvSpPr>
          <p:spPr bwMode="auto">
            <a:xfrm>
              <a:off x="336" y="2368"/>
              <a:ext cx="14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09150" name="Rectangle 894">
              <a:extLst>
                <a:ext uri="{FF2B5EF4-FFF2-40B4-BE49-F238E27FC236}">
                  <a16:creationId xmlns:a16="http://schemas.microsoft.com/office/drawing/2014/main" id="{3E3E3F6D-E1D5-287A-AB4C-40E879E652ED}"/>
                </a:ext>
              </a:extLst>
            </p:cNvPr>
            <p:cNvSpPr>
              <a:spLocks noChangeArrowheads="1"/>
            </p:cNvSpPr>
            <p:nvPr/>
          </p:nvSpPr>
          <p:spPr bwMode="auto">
            <a:xfrm>
              <a:off x="480" y="2182"/>
              <a:ext cx="336" cy="362"/>
            </a:xfrm>
            <a:prstGeom prst="rect">
              <a:avLst/>
            </a:prstGeom>
            <a:noFill/>
            <a:ln w="19050">
              <a:solidFill>
                <a:schemeClr val="tx1"/>
              </a:solidFill>
              <a:miter lim="800000"/>
              <a:headEnd/>
              <a:tailEnd/>
            </a:ln>
            <a:effectLst/>
            <a:extLst>
              <a:ext uri="{909E8E84-426E-40DD-AFC4-6F175D3DCCD1}">
                <a14:hiddenFill xmlns:a14="http://schemas.microsoft.com/office/drawing/2010/main">
                  <a:solidFill>
                    <a:srgbClr val="C0C0C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700" b="1"/>
                <a:t>HOQ-3</a:t>
              </a:r>
            </a:p>
          </p:txBody>
        </p:sp>
        <p:sp>
          <p:nvSpPr>
            <p:cNvPr id="609151" name="Rectangle 895">
              <a:extLst>
                <a:ext uri="{FF2B5EF4-FFF2-40B4-BE49-F238E27FC236}">
                  <a16:creationId xmlns:a16="http://schemas.microsoft.com/office/drawing/2014/main" id="{B16E0E5A-66BF-D068-7EFD-FA22352A6B08}"/>
                </a:ext>
              </a:extLst>
            </p:cNvPr>
            <p:cNvSpPr>
              <a:spLocks noChangeArrowheads="1"/>
            </p:cNvSpPr>
            <p:nvPr/>
          </p:nvSpPr>
          <p:spPr bwMode="auto">
            <a:xfrm>
              <a:off x="480" y="2428"/>
              <a:ext cx="336" cy="116"/>
            </a:xfrm>
            <a:prstGeom prst="rect">
              <a:avLst/>
            </a:prstGeom>
            <a:solidFill>
              <a:srgbClr val="C0C0C0"/>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09152" name="AutoShape 896">
            <a:extLst>
              <a:ext uri="{FF2B5EF4-FFF2-40B4-BE49-F238E27FC236}">
                <a16:creationId xmlns:a16="http://schemas.microsoft.com/office/drawing/2014/main" id="{7C62605A-0B37-BB17-C4BA-495CCBEF4CF5}"/>
              </a:ext>
            </a:extLst>
          </p:cNvPr>
          <p:cNvSpPr>
            <a:spLocks noChangeArrowheads="1"/>
          </p:cNvSpPr>
          <p:nvPr/>
        </p:nvSpPr>
        <p:spPr bwMode="auto">
          <a:xfrm>
            <a:off x="7953375" y="5951538"/>
            <a:ext cx="1752600" cy="485775"/>
          </a:xfrm>
          <a:prstGeom prst="roundRect">
            <a:avLst>
              <a:gd name="adj" fmla="val 16667"/>
            </a:avLst>
          </a:prstGeom>
          <a:solidFill>
            <a:srgbClr val="EAEAEA"/>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100" b="1" i="1"/>
              <a:t>To Optimization/Test &amp; Control Planning</a:t>
            </a:r>
          </a:p>
        </p:txBody>
      </p:sp>
      <p:sp>
        <p:nvSpPr>
          <p:cNvPr id="609153" name="AutoShape 897">
            <a:extLst>
              <a:ext uri="{FF2B5EF4-FFF2-40B4-BE49-F238E27FC236}">
                <a16:creationId xmlns:a16="http://schemas.microsoft.com/office/drawing/2014/main" id="{F89487EB-D77A-D807-BD42-28A6F143D8B4}"/>
              </a:ext>
            </a:extLst>
          </p:cNvPr>
          <p:cNvSpPr>
            <a:spLocks noChangeArrowheads="1"/>
          </p:cNvSpPr>
          <p:nvPr/>
        </p:nvSpPr>
        <p:spPr bwMode="auto">
          <a:xfrm rot="-2353888">
            <a:off x="8331200" y="5486400"/>
            <a:ext cx="298450" cy="457200"/>
          </a:xfrm>
          <a:prstGeom prst="downArrow">
            <a:avLst>
              <a:gd name="adj1" fmla="val 60000"/>
              <a:gd name="adj2" fmla="val 61035"/>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0306" name="Rectangle 2">
            <a:extLst>
              <a:ext uri="{FF2B5EF4-FFF2-40B4-BE49-F238E27FC236}">
                <a16:creationId xmlns:a16="http://schemas.microsoft.com/office/drawing/2014/main" id="{0D7516F9-2B22-BC19-189D-13909EF3F36E}"/>
              </a:ext>
            </a:extLst>
          </p:cNvPr>
          <p:cNvSpPr>
            <a:spLocks noGrp="1" noChangeArrowheads="1"/>
          </p:cNvSpPr>
          <p:nvPr>
            <p:ph type="title"/>
          </p:nvPr>
        </p:nvSpPr>
        <p:spPr>
          <a:xfrm>
            <a:off x="149225" y="223838"/>
            <a:ext cx="5740400" cy="381000"/>
          </a:xfrm>
        </p:spPr>
        <p:txBody>
          <a:bodyPr/>
          <a:lstStyle/>
          <a:p>
            <a:r>
              <a:rPr lang="en-US" altLang="en-US"/>
              <a:t>Design Step Schematic (Cont’d)</a:t>
            </a:r>
          </a:p>
        </p:txBody>
      </p:sp>
      <p:sp>
        <p:nvSpPr>
          <p:cNvPr id="610307" name="AutoShape 3">
            <a:extLst>
              <a:ext uri="{FF2B5EF4-FFF2-40B4-BE49-F238E27FC236}">
                <a16:creationId xmlns:a16="http://schemas.microsoft.com/office/drawing/2014/main" id="{3273BADE-FDC7-E785-4DAA-CBD0A95EBF82}"/>
              </a:ext>
            </a:extLst>
          </p:cNvPr>
          <p:cNvSpPr>
            <a:spLocks noChangeArrowheads="1"/>
          </p:cNvSpPr>
          <p:nvPr/>
        </p:nvSpPr>
        <p:spPr bwMode="auto">
          <a:xfrm>
            <a:off x="1009650" y="5403850"/>
            <a:ext cx="4924425" cy="1052513"/>
          </a:xfrm>
          <a:prstGeom prst="roundRect">
            <a:avLst>
              <a:gd name="adj" fmla="val 16667"/>
            </a:avLst>
          </a:prstGeom>
          <a:noFill/>
          <a:ln w="19050">
            <a:solidFill>
              <a:schemeClr val="tx1"/>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0308" name="AutoShape 4">
            <a:extLst>
              <a:ext uri="{FF2B5EF4-FFF2-40B4-BE49-F238E27FC236}">
                <a16:creationId xmlns:a16="http://schemas.microsoft.com/office/drawing/2014/main" id="{6815EA94-4371-1EDB-E074-B37C6E378C67}"/>
              </a:ext>
            </a:extLst>
          </p:cNvPr>
          <p:cNvSpPr>
            <a:spLocks noChangeArrowheads="1"/>
          </p:cNvSpPr>
          <p:nvPr/>
        </p:nvSpPr>
        <p:spPr bwMode="auto">
          <a:xfrm>
            <a:off x="1019175" y="4156075"/>
            <a:ext cx="4922838" cy="1041400"/>
          </a:xfrm>
          <a:prstGeom prst="roundRect">
            <a:avLst>
              <a:gd name="adj" fmla="val 16667"/>
            </a:avLst>
          </a:prstGeom>
          <a:noFill/>
          <a:ln w="19050">
            <a:solidFill>
              <a:schemeClr val="tx1"/>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0309" name="AutoShape 5">
            <a:extLst>
              <a:ext uri="{FF2B5EF4-FFF2-40B4-BE49-F238E27FC236}">
                <a16:creationId xmlns:a16="http://schemas.microsoft.com/office/drawing/2014/main" id="{D96822F7-02A3-9E0F-CACE-16B9352F52ED}"/>
              </a:ext>
            </a:extLst>
          </p:cNvPr>
          <p:cNvSpPr>
            <a:spLocks noChangeArrowheads="1"/>
          </p:cNvSpPr>
          <p:nvPr/>
        </p:nvSpPr>
        <p:spPr bwMode="auto">
          <a:xfrm>
            <a:off x="1023938" y="2854325"/>
            <a:ext cx="4921250" cy="1217613"/>
          </a:xfrm>
          <a:prstGeom prst="roundRect">
            <a:avLst>
              <a:gd name="adj" fmla="val 16667"/>
            </a:avLst>
          </a:prstGeom>
          <a:noFill/>
          <a:ln w="19050">
            <a:solidFill>
              <a:schemeClr val="tx1"/>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0310" name="AutoShape 6">
            <a:extLst>
              <a:ext uri="{FF2B5EF4-FFF2-40B4-BE49-F238E27FC236}">
                <a16:creationId xmlns:a16="http://schemas.microsoft.com/office/drawing/2014/main" id="{6EE44044-A95D-360A-73A1-05E4E30569EB}"/>
              </a:ext>
            </a:extLst>
          </p:cNvPr>
          <p:cNvSpPr>
            <a:spLocks noChangeArrowheads="1"/>
          </p:cNvSpPr>
          <p:nvPr/>
        </p:nvSpPr>
        <p:spPr bwMode="auto">
          <a:xfrm>
            <a:off x="1023938" y="1662113"/>
            <a:ext cx="4922837" cy="1012825"/>
          </a:xfrm>
          <a:prstGeom prst="roundRect">
            <a:avLst>
              <a:gd name="adj" fmla="val 16667"/>
            </a:avLst>
          </a:prstGeom>
          <a:noFill/>
          <a:ln w="19050">
            <a:solidFill>
              <a:schemeClr val="tx1"/>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0311" name="AutoShape 7">
            <a:extLst>
              <a:ext uri="{FF2B5EF4-FFF2-40B4-BE49-F238E27FC236}">
                <a16:creationId xmlns:a16="http://schemas.microsoft.com/office/drawing/2014/main" id="{50A1E50E-4304-AB22-8CEF-C7DD92BC5982}"/>
              </a:ext>
            </a:extLst>
          </p:cNvPr>
          <p:cNvSpPr>
            <a:spLocks noChangeArrowheads="1"/>
          </p:cNvSpPr>
          <p:nvPr/>
        </p:nvSpPr>
        <p:spPr bwMode="auto">
          <a:xfrm>
            <a:off x="954088" y="1001713"/>
            <a:ext cx="8428037" cy="457200"/>
          </a:xfrm>
          <a:prstGeom prst="homePlate">
            <a:avLst>
              <a:gd name="adj" fmla="val 93365"/>
            </a:avLst>
          </a:prstGeom>
          <a:solidFill>
            <a:schemeClr val="accent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300" b="1">
                <a:solidFill>
                  <a:schemeClr val="bg1"/>
                </a:solidFill>
              </a:rPr>
              <a:t>Process Optimization &amp; Capability Prediction</a:t>
            </a:r>
          </a:p>
        </p:txBody>
      </p:sp>
      <p:grpSp>
        <p:nvGrpSpPr>
          <p:cNvPr id="610312" name="Group 8">
            <a:extLst>
              <a:ext uri="{FF2B5EF4-FFF2-40B4-BE49-F238E27FC236}">
                <a16:creationId xmlns:a16="http://schemas.microsoft.com/office/drawing/2014/main" id="{295A14C9-44D8-D556-49C8-8ACD5CF56400}"/>
              </a:ext>
            </a:extLst>
          </p:cNvPr>
          <p:cNvGrpSpPr>
            <a:grpSpLocks/>
          </p:cNvGrpSpPr>
          <p:nvPr/>
        </p:nvGrpSpPr>
        <p:grpSpPr bwMode="auto">
          <a:xfrm>
            <a:off x="7367588" y="2630488"/>
            <a:ext cx="523875" cy="417512"/>
            <a:chOff x="1920" y="1428"/>
            <a:chExt cx="2304" cy="1404"/>
          </a:xfrm>
        </p:grpSpPr>
        <p:sp>
          <p:nvSpPr>
            <p:cNvPr id="610313" name="Freeform 9">
              <a:extLst>
                <a:ext uri="{FF2B5EF4-FFF2-40B4-BE49-F238E27FC236}">
                  <a16:creationId xmlns:a16="http://schemas.microsoft.com/office/drawing/2014/main" id="{BFCE025F-DC9B-459D-1217-761D12A09712}"/>
                </a:ext>
              </a:extLst>
            </p:cNvPr>
            <p:cNvSpPr>
              <a:spLocks/>
            </p:cNvSpPr>
            <p:nvPr/>
          </p:nvSpPr>
          <p:spPr bwMode="auto">
            <a:xfrm>
              <a:off x="2234" y="2681"/>
              <a:ext cx="121" cy="63"/>
            </a:xfrm>
            <a:custGeom>
              <a:avLst/>
              <a:gdLst>
                <a:gd name="T0" fmla="*/ 0 w 121"/>
                <a:gd name="T1" fmla="*/ 0 h 63"/>
                <a:gd name="T2" fmla="*/ 121 w 121"/>
                <a:gd name="T3" fmla="*/ 63 h 63"/>
                <a:gd name="T4" fmla="*/ 0 w 121"/>
                <a:gd name="T5" fmla="*/ 63 h 63"/>
                <a:gd name="T6" fmla="*/ 0 w 121"/>
                <a:gd name="T7" fmla="*/ 0 h 63"/>
              </a:gdLst>
              <a:ahLst/>
              <a:cxnLst>
                <a:cxn ang="0">
                  <a:pos x="T0" y="T1"/>
                </a:cxn>
                <a:cxn ang="0">
                  <a:pos x="T2" y="T3"/>
                </a:cxn>
                <a:cxn ang="0">
                  <a:pos x="T4" y="T5"/>
                </a:cxn>
                <a:cxn ang="0">
                  <a:pos x="T6" y="T7"/>
                </a:cxn>
              </a:cxnLst>
              <a:rect l="0" t="0" r="r" b="b"/>
              <a:pathLst>
                <a:path w="121" h="63">
                  <a:moveTo>
                    <a:pt x="0" y="0"/>
                  </a:moveTo>
                  <a:lnTo>
                    <a:pt x="121" y="63"/>
                  </a:lnTo>
                  <a:lnTo>
                    <a:pt x="0" y="63"/>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14" name="Freeform 10">
              <a:extLst>
                <a:ext uri="{FF2B5EF4-FFF2-40B4-BE49-F238E27FC236}">
                  <a16:creationId xmlns:a16="http://schemas.microsoft.com/office/drawing/2014/main" id="{21D9B40A-0563-A32C-14A6-03711786C7D4}"/>
                </a:ext>
              </a:extLst>
            </p:cNvPr>
            <p:cNvSpPr>
              <a:spLocks/>
            </p:cNvSpPr>
            <p:nvPr/>
          </p:nvSpPr>
          <p:spPr bwMode="auto">
            <a:xfrm>
              <a:off x="2234" y="2681"/>
              <a:ext cx="121" cy="63"/>
            </a:xfrm>
            <a:custGeom>
              <a:avLst/>
              <a:gdLst>
                <a:gd name="T0" fmla="*/ 0 w 121"/>
                <a:gd name="T1" fmla="*/ 0 h 63"/>
                <a:gd name="T2" fmla="*/ 121 w 121"/>
                <a:gd name="T3" fmla="*/ 0 h 63"/>
                <a:gd name="T4" fmla="*/ 121 w 121"/>
                <a:gd name="T5" fmla="*/ 63 h 63"/>
                <a:gd name="T6" fmla="*/ 0 w 121"/>
                <a:gd name="T7" fmla="*/ 0 h 63"/>
              </a:gdLst>
              <a:ahLst/>
              <a:cxnLst>
                <a:cxn ang="0">
                  <a:pos x="T0" y="T1"/>
                </a:cxn>
                <a:cxn ang="0">
                  <a:pos x="T2" y="T3"/>
                </a:cxn>
                <a:cxn ang="0">
                  <a:pos x="T4" y="T5"/>
                </a:cxn>
                <a:cxn ang="0">
                  <a:pos x="T6" y="T7"/>
                </a:cxn>
              </a:cxnLst>
              <a:rect l="0" t="0" r="r" b="b"/>
              <a:pathLst>
                <a:path w="121" h="63">
                  <a:moveTo>
                    <a:pt x="0" y="0"/>
                  </a:moveTo>
                  <a:lnTo>
                    <a:pt x="121" y="0"/>
                  </a:lnTo>
                  <a:lnTo>
                    <a:pt x="121" y="63"/>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15" name="Rectangle 11">
              <a:extLst>
                <a:ext uri="{FF2B5EF4-FFF2-40B4-BE49-F238E27FC236}">
                  <a16:creationId xmlns:a16="http://schemas.microsoft.com/office/drawing/2014/main" id="{09C86198-1762-47EE-290D-1AECB5080DB9}"/>
                </a:ext>
              </a:extLst>
            </p:cNvPr>
            <p:cNvSpPr>
              <a:spLocks noChangeArrowheads="1"/>
            </p:cNvSpPr>
            <p:nvPr/>
          </p:nvSpPr>
          <p:spPr bwMode="auto">
            <a:xfrm>
              <a:off x="2234" y="2681"/>
              <a:ext cx="121" cy="63"/>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0316" name="Freeform 12">
              <a:extLst>
                <a:ext uri="{FF2B5EF4-FFF2-40B4-BE49-F238E27FC236}">
                  <a16:creationId xmlns:a16="http://schemas.microsoft.com/office/drawing/2014/main" id="{F3857E7C-62D1-DAC2-9676-DDC7516A613D}"/>
                </a:ext>
              </a:extLst>
            </p:cNvPr>
            <p:cNvSpPr>
              <a:spLocks/>
            </p:cNvSpPr>
            <p:nvPr/>
          </p:nvSpPr>
          <p:spPr bwMode="auto">
            <a:xfrm>
              <a:off x="2355" y="2744"/>
              <a:ext cx="121" cy="1"/>
            </a:xfrm>
            <a:custGeom>
              <a:avLst/>
              <a:gdLst>
                <a:gd name="T0" fmla="*/ 0 w 121"/>
                <a:gd name="T1" fmla="*/ 121 w 121"/>
                <a:gd name="T2" fmla="*/ 0 w 121"/>
              </a:gdLst>
              <a:ahLst/>
              <a:cxnLst>
                <a:cxn ang="0">
                  <a:pos x="T0" y="0"/>
                </a:cxn>
                <a:cxn ang="0">
                  <a:pos x="T1" y="0"/>
                </a:cxn>
                <a:cxn ang="0">
                  <a:pos x="T2" y="0"/>
                </a:cxn>
              </a:cxnLst>
              <a:rect l="0" t="0" r="r" b="b"/>
              <a:pathLst>
                <a:path w="121">
                  <a:moveTo>
                    <a:pt x="0" y="0"/>
                  </a:moveTo>
                  <a:lnTo>
                    <a:pt x="121" y="0"/>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17" name="Rectangle 13">
              <a:extLst>
                <a:ext uri="{FF2B5EF4-FFF2-40B4-BE49-F238E27FC236}">
                  <a16:creationId xmlns:a16="http://schemas.microsoft.com/office/drawing/2014/main" id="{2BE155EA-E65D-8CE9-1B38-9DE0B762B775}"/>
                </a:ext>
              </a:extLst>
            </p:cNvPr>
            <p:cNvSpPr>
              <a:spLocks noChangeArrowheads="1"/>
            </p:cNvSpPr>
            <p:nvPr/>
          </p:nvSpPr>
          <p:spPr bwMode="auto">
            <a:xfrm>
              <a:off x="2355" y="2744"/>
              <a:ext cx="121" cy="1"/>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0318" name="Freeform 14">
              <a:extLst>
                <a:ext uri="{FF2B5EF4-FFF2-40B4-BE49-F238E27FC236}">
                  <a16:creationId xmlns:a16="http://schemas.microsoft.com/office/drawing/2014/main" id="{5B399276-6402-A07C-82CB-19E5FD7D6D31}"/>
                </a:ext>
              </a:extLst>
            </p:cNvPr>
            <p:cNvSpPr>
              <a:spLocks/>
            </p:cNvSpPr>
            <p:nvPr/>
          </p:nvSpPr>
          <p:spPr bwMode="auto">
            <a:xfrm>
              <a:off x="2476" y="2623"/>
              <a:ext cx="121" cy="121"/>
            </a:xfrm>
            <a:custGeom>
              <a:avLst/>
              <a:gdLst>
                <a:gd name="T0" fmla="*/ 0 w 121"/>
                <a:gd name="T1" fmla="*/ 0 h 121"/>
                <a:gd name="T2" fmla="*/ 121 w 121"/>
                <a:gd name="T3" fmla="*/ 121 h 121"/>
                <a:gd name="T4" fmla="*/ 0 w 121"/>
                <a:gd name="T5" fmla="*/ 121 h 121"/>
                <a:gd name="T6" fmla="*/ 0 w 121"/>
                <a:gd name="T7" fmla="*/ 0 h 121"/>
              </a:gdLst>
              <a:ahLst/>
              <a:cxnLst>
                <a:cxn ang="0">
                  <a:pos x="T0" y="T1"/>
                </a:cxn>
                <a:cxn ang="0">
                  <a:pos x="T2" y="T3"/>
                </a:cxn>
                <a:cxn ang="0">
                  <a:pos x="T4" y="T5"/>
                </a:cxn>
                <a:cxn ang="0">
                  <a:pos x="T6" y="T7"/>
                </a:cxn>
              </a:cxnLst>
              <a:rect l="0" t="0" r="r" b="b"/>
              <a:pathLst>
                <a:path w="121" h="121">
                  <a:moveTo>
                    <a:pt x="0" y="0"/>
                  </a:moveTo>
                  <a:lnTo>
                    <a:pt x="121" y="121"/>
                  </a:lnTo>
                  <a:lnTo>
                    <a:pt x="0" y="121"/>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19" name="Freeform 15">
              <a:extLst>
                <a:ext uri="{FF2B5EF4-FFF2-40B4-BE49-F238E27FC236}">
                  <a16:creationId xmlns:a16="http://schemas.microsoft.com/office/drawing/2014/main" id="{B28D884B-D0F3-D22F-080C-C77D5954A093}"/>
                </a:ext>
              </a:extLst>
            </p:cNvPr>
            <p:cNvSpPr>
              <a:spLocks/>
            </p:cNvSpPr>
            <p:nvPr/>
          </p:nvSpPr>
          <p:spPr bwMode="auto">
            <a:xfrm>
              <a:off x="2476" y="2623"/>
              <a:ext cx="121" cy="121"/>
            </a:xfrm>
            <a:custGeom>
              <a:avLst/>
              <a:gdLst>
                <a:gd name="T0" fmla="*/ 0 w 121"/>
                <a:gd name="T1" fmla="*/ 0 h 121"/>
                <a:gd name="T2" fmla="*/ 121 w 121"/>
                <a:gd name="T3" fmla="*/ 0 h 121"/>
                <a:gd name="T4" fmla="*/ 121 w 121"/>
                <a:gd name="T5" fmla="*/ 121 h 121"/>
                <a:gd name="T6" fmla="*/ 0 w 121"/>
                <a:gd name="T7" fmla="*/ 0 h 121"/>
              </a:gdLst>
              <a:ahLst/>
              <a:cxnLst>
                <a:cxn ang="0">
                  <a:pos x="T0" y="T1"/>
                </a:cxn>
                <a:cxn ang="0">
                  <a:pos x="T2" y="T3"/>
                </a:cxn>
                <a:cxn ang="0">
                  <a:pos x="T4" y="T5"/>
                </a:cxn>
                <a:cxn ang="0">
                  <a:pos x="T6" y="T7"/>
                </a:cxn>
              </a:cxnLst>
              <a:rect l="0" t="0" r="r" b="b"/>
              <a:pathLst>
                <a:path w="121" h="121">
                  <a:moveTo>
                    <a:pt x="0" y="0"/>
                  </a:moveTo>
                  <a:lnTo>
                    <a:pt x="121" y="0"/>
                  </a:lnTo>
                  <a:lnTo>
                    <a:pt x="121" y="121"/>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20" name="Rectangle 16">
              <a:extLst>
                <a:ext uri="{FF2B5EF4-FFF2-40B4-BE49-F238E27FC236}">
                  <a16:creationId xmlns:a16="http://schemas.microsoft.com/office/drawing/2014/main" id="{3620D18D-ED37-63F6-8689-E61BD06C8763}"/>
                </a:ext>
              </a:extLst>
            </p:cNvPr>
            <p:cNvSpPr>
              <a:spLocks noChangeArrowheads="1"/>
            </p:cNvSpPr>
            <p:nvPr/>
          </p:nvSpPr>
          <p:spPr bwMode="auto">
            <a:xfrm>
              <a:off x="2476" y="2623"/>
              <a:ext cx="121" cy="121"/>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0321" name="Freeform 17">
              <a:extLst>
                <a:ext uri="{FF2B5EF4-FFF2-40B4-BE49-F238E27FC236}">
                  <a16:creationId xmlns:a16="http://schemas.microsoft.com/office/drawing/2014/main" id="{604F1A5F-334C-F3F6-1AD4-7EB2207F804E}"/>
                </a:ext>
              </a:extLst>
            </p:cNvPr>
            <p:cNvSpPr>
              <a:spLocks/>
            </p:cNvSpPr>
            <p:nvPr/>
          </p:nvSpPr>
          <p:spPr bwMode="auto">
            <a:xfrm>
              <a:off x="2597" y="2560"/>
              <a:ext cx="121" cy="184"/>
            </a:xfrm>
            <a:custGeom>
              <a:avLst/>
              <a:gdLst>
                <a:gd name="T0" fmla="*/ 0 w 121"/>
                <a:gd name="T1" fmla="*/ 0 h 184"/>
                <a:gd name="T2" fmla="*/ 121 w 121"/>
                <a:gd name="T3" fmla="*/ 184 h 184"/>
                <a:gd name="T4" fmla="*/ 0 w 121"/>
                <a:gd name="T5" fmla="*/ 184 h 184"/>
                <a:gd name="T6" fmla="*/ 0 w 121"/>
                <a:gd name="T7" fmla="*/ 0 h 184"/>
              </a:gdLst>
              <a:ahLst/>
              <a:cxnLst>
                <a:cxn ang="0">
                  <a:pos x="T0" y="T1"/>
                </a:cxn>
                <a:cxn ang="0">
                  <a:pos x="T2" y="T3"/>
                </a:cxn>
                <a:cxn ang="0">
                  <a:pos x="T4" y="T5"/>
                </a:cxn>
                <a:cxn ang="0">
                  <a:pos x="T6" y="T7"/>
                </a:cxn>
              </a:cxnLst>
              <a:rect l="0" t="0" r="r" b="b"/>
              <a:pathLst>
                <a:path w="121" h="184">
                  <a:moveTo>
                    <a:pt x="0" y="0"/>
                  </a:moveTo>
                  <a:lnTo>
                    <a:pt x="121" y="184"/>
                  </a:lnTo>
                  <a:lnTo>
                    <a:pt x="0" y="184"/>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22" name="Freeform 18">
              <a:extLst>
                <a:ext uri="{FF2B5EF4-FFF2-40B4-BE49-F238E27FC236}">
                  <a16:creationId xmlns:a16="http://schemas.microsoft.com/office/drawing/2014/main" id="{07D0CFF6-0103-16E4-D885-92F182809FFE}"/>
                </a:ext>
              </a:extLst>
            </p:cNvPr>
            <p:cNvSpPr>
              <a:spLocks/>
            </p:cNvSpPr>
            <p:nvPr/>
          </p:nvSpPr>
          <p:spPr bwMode="auto">
            <a:xfrm>
              <a:off x="2597" y="2560"/>
              <a:ext cx="121" cy="184"/>
            </a:xfrm>
            <a:custGeom>
              <a:avLst/>
              <a:gdLst>
                <a:gd name="T0" fmla="*/ 0 w 121"/>
                <a:gd name="T1" fmla="*/ 0 h 184"/>
                <a:gd name="T2" fmla="*/ 121 w 121"/>
                <a:gd name="T3" fmla="*/ 0 h 184"/>
                <a:gd name="T4" fmla="*/ 121 w 121"/>
                <a:gd name="T5" fmla="*/ 184 h 184"/>
                <a:gd name="T6" fmla="*/ 0 w 121"/>
                <a:gd name="T7" fmla="*/ 0 h 184"/>
              </a:gdLst>
              <a:ahLst/>
              <a:cxnLst>
                <a:cxn ang="0">
                  <a:pos x="T0" y="T1"/>
                </a:cxn>
                <a:cxn ang="0">
                  <a:pos x="T2" y="T3"/>
                </a:cxn>
                <a:cxn ang="0">
                  <a:pos x="T4" y="T5"/>
                </a:cxn>
                <a:cxn ang="0">
                  <a:pos x="T6" y="T7"/>
                </a:cxn>
              </a:cxnLst>
              <a:rect l="0" t="0" r="r" b="b"/>
              <a:pathLst>
                <a:path w="121" h="184">
                  <a:moveTo>
                    <a:pt x="0" y="0"/>
                  </a:moveTo>
                  <a:lnTo>
                    <a:pt x="121" y="0"/>
                  </a:lnTo>
                  <a:lnTo>
                    <a:pt x="121" y="184"/>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23" name="Rectangle 19">
              <a:extLst>
                <a:ext uri="{FF2B5EF4-FFF2-40B4-BE49-F238E27FC236}">
                  <a16:creationId xmlns:a16="http://schemas.microsoft.com/office/drawing/2014/main" id="{5716BA42-B91B-A618-052D-8E024E9F7CD2}"/>
                </a:ext>
              </a:extLst>
            </p:cNvPr>
            <p:cNvSpPr>
              <a:spLocks noChangeArrowheads="1"/>
            </p:cNvSpPr>
            <p:nvPr/>
          </p:nvSpPr>
          <p:spPr bwMode="auto">
            <a:xfrm>
              <a:off x="2597" y="2560"/>
              <a:ext cx="121" cy="184"/>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0324" name="Freeform 20">
              <a:extLst>
                <a:ext uri="{FF2B5EF4-FFF2-40B4-BE49-F238E27FC236}">
                  <a16:creationId xmlns:a16="http://schemas.microsoft.com/office/drawing/2014/main" id="{396AC40E-98C6-1560-359A-1D0A655022E2}"/>
                </a:ext>
              </a:extLst>
            </p:cNvPr>
            <p:cNvSpPr>
              <a:spLocks/>
            </p:cNvSpPr>
            <p:nvPr/>
          </p:nvSpPr>
          <p:spPr bwMode="auto">
            <a:xfrm>
              <a:off x="2718" y="2202"/>
              <a:ext cx="121" cy="542"/>
            </a:xfrm>
            <a:custGeom>
              <a:avLst/>
              <a:gdLst>
                <a:gd name="T0" fmla="*/ 0 w 121"/>
                <a:gd name="T1" fmla="*/ 0 h 542"/>
                <a:gd name="T2" fmla="*/ 121 w 121"/>
                <a:gd name="T3" fmla="*/ 542 h 542"/>
                <a:gd name="T4" fmla="*/ 0 w 121"/>
                <a:gd name="T5" fmla="*/ 542 h 542"/>
                <a:gd name="T6" fmla="*/ 0 w 121"/>
                <a:gd name="T7" fmla="*/ 0 h 542"/>
              </a:gdLst>
              <a:ahLst/>
              <a:cxnLst>
                <a:cxn ang="0">
                  <a:pos x="T0" y="T1"/>
                </a:cxn>
                <a:cxn ang="0">
                  <a:pos x="T2" y="T3"/>
                </a:cxn>
                <a:cxn ang="0">
                  <a:pos x="T4" y="T5"/>
                </a:cxn>
                <a:cxn ang="0">
                  <a:pos x="T6" y="T7"/>
                </a:cxn>
              </a:cxnLst>
              <a:rect l="0" t="0" r="r" b="b"/>
              <a:pathLst>
                <a:path w="121" h="542">
                  <a:moveTo>
                    <a:pt x="0" y="0"/>
                  </a:moveTo>
                  <a:lnTo>
                    <a:pt x="121" y="542"/>
                  </a:lnTo>
                  <a:lnTo>
                    <a:pt x="0" y="542"/>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25" name="Freeform 21">
              <a:extLst>
                <a:ext uri="{FF2B5EF4-FFF2-40B4-BE49-F238E27FC236}">
                  <a16:creationId xmlns:a16="http://schemas.microsoft.com/office/drawing/2014/main" id="{CA707035-66D2-73F6-9F1D-CCB974E8C36F}"/>
                </a:ext>
              </a:extLst>
            </p:cNvPr>
            <p:cNvSpPr>
              <a:spLocks/>
            </p:cNvSpPr>
            <p:nvPr/>
          </p:nvSpPr>
          <p:spPr bwMode="auto">
            <a:xfrm>
              <a:off x="2718" y="2202"/>
              <a:ext cx="121" cy="542"/>
            </a:xfrm>
            <a:custGeom>
              <a:avLst/>
              <a:gdLst>
                <a:gd name="T0" fmla="*/ 0 w 121"/>
                <a:gd name="T1" fmla="*/ 0 h 542"/>
                <a:gd name="T2" fmla="*/ 121 w 121"/>
                <a:gd name="T3" fmla="*/ 0 h 542"/>
                <a:gd name="T4" fmla="*/ 121 w 121"/>
                <a:gd name="T5" fmla="*/ 542 h 542"/>
                <a:gd name="T6" fmla="*/ 0 w 121"/>
                <a:gd name="T7" fmla="*/ 0 h 542"/>
              </a:gdLst>
              <a:ahLst/>
              <a:cxnLst>
                <a:cxn ang="0">
                  <a:pos x="T0" y="T1"/>
                </a:cxn>
                <a:cxn ang="0">
                  <a:pos x="T2" y="T3"/>
                </a:cxn>
                <a:cxn ang="0">
                  <a:pos x="T4" y="T5"/>
                </a:cxn>
                <a:cxn ang="0">
                  <a:pos x="T6" y="T7"/>
                </a:cxn>
              </a:cxnLst>
              <a:rect l="0" t="0" r="r" b="b"/>
              <a:pathLst>
                <a:path w="121" h="542">
                  <a:moveTo>
                    <a:pt x="0" y="0"/>
                  </a:moveTo>
                  <a:lnTo>
                    <a:pt x="121" y="0"/>
                  </a:lnTo>
                  <a:lnTo>
                    <a:pt x="121" y="542"/>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26" name="Rectangle 22">
              <a:extLst>
                <a:ext uri="{FF2B5EF4-FFF2-40B4-BE49-F238E27FC236}">
                  <a16:creationId xmlns:a16="http://schemas.microsoft.com/office/drawing/2014/main" id="{1504F76A-2080-EF08-95A0-106E4DBA5D66}"/>
                </a:ext>
              </a:extLst>
            </p:cNvPr>
            <p:cNvSpPr>
              <a:spLocks noChangeArrowheads="1"/>
            </p:cNvSpPr>
            <p:nvPr/>
          </p:nvSpPr>
          <p:spPr bwMode="auto">
            <a:xfrm>
              <a:off x="2718" y="2202"/>
              <a:ext cx="121" cy="542"/>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0327" name="Freeform 23">
              <a:extLst>
                <a:ext uri="{FF2B5EF4-FFF2-40B4-BE49-F238E27FC236}">
                  <a16:creationId xmlns:a16="http://schemas.microsoft.com/office/drawing/2014/main" id="{A5D74AB4-90D0-5AD2-AFB7-E056941B5A9E}"/>
                </a:ext>
              </a:extLst>
            </p:cNvPr>
            <p:cNvSpPr>
              <a:spLocks/>
            </p:cNvSpPr>
            <p:nvPr/>
          </p:nvSpPr>
          <p:spPr bwMode="auto">
            <a:xfrm>
              <a:off x="2839" y="1535"/>
              <a:ext cx="121" cy="1209"/>
            </a:xfrm>
            <a:custGeom>
              <a:avLst/>
              <a:gdLst>
                <a:gd name="T0" fmla="*/ 0 w 121"/>
                <a:gd name="T1" fmla="*/ 0 h 1209"/>
                <a:gd name="T2" fmla="*/ 121 w 121"/>
                <a:gd name="T3" fmla="*/ 1209 h 1209"/>
                <a:gd name="T4" fmla="*/ 0 w 121"/>
                <a:gd name="T5" fmla="*/ 1209 h 1209"/>
                <a:gd name="T6" fmla="*/ 0 w 121"/>
                <a:gd name="T7" fmla="*/ 0 h 1209"/>
              </a:gdLst>
              <a:ahLst/>
              <a:cxnLst>
                <a:cxn ang="0">
                  <a:pos x="T0" y="T1"/>
                </a:cxn>
                <a:cxn ang="0">
                  <a:pos x="T2" y="T3"/>
                </a:cxn>
                <a:cxn ang="0">
                  <a:pos x="T4" y="T5"/>
                </a:cxn>
                <a:cxn ang="0">
                  <a:pos x="T6" y="T7"/>
                </a:cxn>
              </a:cxnLst>
              <a:rect l="0" t="0" r="r" b="b"/>
              <a:pathLst>
                <a:path w="121" h="1209">
                  <a:moveTo>
                    <a:pt x="0" y="0"/>
                  </a:moveTo>
                  <a:lnTo>
                    <a:pt x="121" y="1209"/>
                  </a:lnTo>
                  <a:lnTo>
                    <a:pt x="0" y="1209"/>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28" name="Freeform 24">
              <a:extLst>
                <a:ext uri="{FF2B5EF4-FFF2-40B4-BE49-F238E27FC236}">
                  <a16:creationId xmlns:a16="http://schemas.microsoft.com/office/drawing/2014/main" id="{0A9C66F4-1829-21E7-0DB0-5559E0AA7738}"/>
                </a:ext>
              </a:extLst>
            </p:cNvPr>
            <p:cNvSpPr>
              <a:spLocks/>
            </p:cNvSpPr>
            <p:nvPr/>
          </p:nvSpPr>
          <p:spPr bwMode="auto">
            <a:xfrm>
              <a:off x="2839" y="1535"/>
              <a:ext cx="121" cy="1209"/>
            </a:xfrm>
            <a:custGeom>
              <a:avLst/>
              <a:gdLst>
                <a:gd name="T0" fmla="*/ 0 w 121"/>
                <a:gd name="T1" fmla="*/ 0 h 1209"/>
                <a:gd name="T2" fmla="*/ 121 w 121"/>
                <a:gd name="T3" fmla="*/ 0 h 1209"/>
                <a:gd name="T4" fmla="*/ 121 w 121"/>
                <a:gd name="T5" fmla="*/ 1209 h 1209"/>
                <a:gd name="T6" fmla="*/ 0 w 121"/>
                <a:gd name="T7" fmla="*/ 0 h 1209"/>
              </a:gdLst>
              <a:ahLst/>
              <a:cxnLst>
                <a:cxn ang="0">
                  <a:pos x="T0" y="T1"/>
                </a:cxn>
                <a:cxn ang="0">
                  <a:pos x="T2" y="T3"/>
                </a:cxn>
                <a:cxn ang="0">
                  <a:pos x="T4" y="T5"/>
                </a:cxn>
                <a:cxn ang="0">
                  <a:pos x="T6" y="T7"/>
                </a:cxn>
              </a:cxnLst>
              <a:rect l="0" t="0" r="r" b="b"/>
              <a:pathLst>
                <a:path w="121" h="1209">
                  <a:moveTo>
                    <a:pt x="0" y="0"/>
                  </a:moveTo>
                  <a:lnTo>
                    <a:pt x="121" y="0"/>
                  </a:lnTo>
                  <a:lnTo>
                    <a:pt x="121" y="1209"/>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29" name="Rectangle 25">
              <a:extLst>
                <a:ext uri="{FF2B5EF4-FFF2-40B4-BE49-F238E27FC236}">
                  <a16:creationId xmlns:a16="http://schemas.microsoft.com/office/drawing/2014/main" id="{702863C3-2BBE-6033-F46C-CAF3714DC73A}"/>
                </a:ext>
              </a:extLst>
            </p:cNvPr>
            <p:cNvSpPr>
              <a:spLocks noChangeArrowheads="1"/>
            </p:cNvSpPr>
            <p:nvPr/>
          </p:nvSpPr>
          <p:spPr bwMode="auto">
            <a:xfrm>
              <a:off x="2839" y="1535"/>
              <a:ext cx="121" cy="1209"/>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0330" name="Freeform 26">
              <a:extLst>
                <a:ext uri="{FF2B5EF4-FFF2-40B4-BE49-F238E27FC236}">
                  <a16:creationId xmlns:a16="http://schemas.microsoft.com/office/drawing/2014/main" id="{2BB75719-1505-D3F5-720B-8F9EB92CEFCF}"/>
                </a:ext>
              </a:extLst>
            </p:cNvPr>
            <p:cNvSpPr>
              <a:spLocks/>
            </p:cNvSpPr>
            <p:nvPr/>
          </p:nvSpPr>
          <p:spPr bwMode="auto">
            <a:xfrm>
              <a:off x="2960" y="2018"/>
              <a:ext cx="121" cy="726"/>
            </a:xfrm>
            <a:custGeom>
              <a:avLst/>
              <a:gdLst>
                <a:gd name="T0" fmla="*/ 0 w 121"/>
                <a:gd name="T1" fmla="*/ 0 h 726"/>
                <a:gd name="T2" fmla="*/ 121 w 121"/>
                <a:gd name="T3" fmla="*/ 726 h 726"/>
                <a:gd name="T4" fmla="*/ 0 w 121"/>
                <a:gd name="T5" fmla="*/ 726 h 726"/>
                <a:gd name="T6" fmla="*/ 0 w 121"/>
                <a:gd name="T7" fmla="*/ 0 h 726"/>
              </a:gdLst>
              <a:ahLst/>
              <a:cxnLst>
                <a:cxn ang="0">
                  <a:pos x="T0" y="T1"/>
                </a:cxn>
                <a:cxn ang="0">
                  <a:pos x="T2" y="T3"/>
                </a:cxn>
                <a:cxn ang="0">
                  <a:pos x="T4" y="T5"/>
                </a:cxn>
                <a:cxn ang="0">
                  <a:pos x="T6" y="T7"/>
                </a:cxn>
              </a:cxnLst>
              <a:rect l="0" t="0" r="r" b="b"/>
              <a:pathLst>
                <a:path w="121" h="726">
                  <a:moveTo>
                    <a:pt x="0" y="0"/>
                  </a:moveTo>
                  <a:lnTo>
                    <a:pt x="121" y="726"/>
                  </a:lnTo>
                  <a:lnTo>
                    <a:pt x="0" y="726"/>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31" name="Freeform 27">
              <a:extLst>
                <a:ext uri="{FF2B5EF4-FFF2-40B4-BE49-F238E27FC236}">
                  <a16:creationId xmlns:a16="http://schemas.microsoft.com/office/drawing/2014/main" id="{9B8A8DC0-C5D9-29A2-AE06-D996500FE523}"/>
                </a:ext>
              </a:extLst>
            </p:cNvPr>
            <p:cNvSpPr>
              <a:spLocks/>
            </p:cNvSpPr>
            <p:nvPr/>
          </p:nvSpPr>
          <p:spPr bwMode="auto">
            <a:xfrm>
              <a:off x="2960" y="2018"/>
              <a:ext cx="121" cy="726"/>
            </a:xfrm>
            <a:custGeom>
              <a:avLst/>
              <a:gdLst>
                <a:gd name="T0" fmla="*/ 0 w 121"/>
                <a:gd name="T1" fmla="*/ 0 h 726"/>
                <a:gd name="T2" fmla="*/ 121 w 121"/>
                <a:gd name="T3" fmla="*/ 0 h 726"/>
                <a:gd name="T4" fmla="*/ 121 w 121"/>
                <a:gd name="T5" fmla="*/ 726 h 726"/>
                <a:gd name="T6" fmla="*/ 0 w 121"/>
                <a:gd name="T7" fmla="*/ 0 h 726"/>
              </a:gdLst>
              <a:ahLst/>
              <a:cxnLst>
                <a:cxn ang="0">
                  <a:pos x="T0" y="T1"/>
                </a:cxn>
                <a:cxn ang="0">
                  <a:pos x="T2" y="T3"/>
                </a:cxn>
                <a:cxn ang="0">
                  <a:pos x="T4" y="T5"/>
                </a:cxn>
                <a:cxn ang="0">
                  <a:pos x="T6" y="T7"/>
                </a:cxn>
              </a:cxnLst>
              <a:rect l="0" t="0" r="r" b="b"/>
              <a:pathLst>
                <a:path w="121" h="726">
                  <a:moveTo>
                    <a:pt x="0" y="0"/>
                  </a:moveTo>
                  <a:lnTo>
                    <a:pt x="121" y="0"/>
                  </a:lnTo>
                  <a:lnTo>
                    <a:pt x="121" y="726"/>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32" name="Rectangle 28">
              <a:extLst>
                <a:ext uri="{FF2B5EF4-FFF2-40B4-BE49-F238E27FC236}">
                  <a16:creationId xmlns:a16="http://schemas.microsoft.com/office/drawing/2014/main" id="{3ED85E90-3D44-B78A-2622-501E76A319C3}"/>
                </a:ext>
              </a:extLst>
            </p:cNvPr>
            <p:cNvSpPr>
              <a:spLocks noChangeArrowheads="1"/>
            </p:cNvSpPr>
            <p:nvPr/>
          </p:nvSpPr>
          <p:spPr bwMode="auto">
            <a:xfrm>
              <a:off x="2960" y="2018"/>
              <a:ext cx="121" cy="726"/>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0333" name="Freeform 29">
              <a:extLst>
                <a:ext uri="{FF2B5EF4-FFF2-40B4-BE49-F238E27FC236}">
                  <a16:creationId xmlns:a16="http://schemas.microsoft.com/office/drawing/2014/main" id="{A3B8C880-7F0E-CE57-9318-B3B4B29D4340}"/>
                </a:ext>
              </a:extLst>
            </p:cNvPr>
            <p:cNvSpPr>
              <a:spLocks/>
            </p:cNvSpPr>
            <p:nvPr/>
          </p:nvSpPr>
          <p:spPr bwMode="auto">
            <a:xfrm>
              <a:off x="3081" y="1776"/>
              <a:ext cx="121" cy="968"/>
            </a:xfrm>
            <a:custGeom>
              <a:avLst/>
              <a:gdLst>
                <a:gd name="T0" fmla="*/ 0 w 121"/>
                <a:gd name="T1" fmla="*/ 0 h 968"/>
                <a:gd name="T2" fmla="*/ 121 w 121"/>
                <a:gd name="T3" fmla="*/ 968 h 968"/>
                <a:gd name="T4" fmla="*/ 0 w 121"/>
                <a:gd name="T5" fmla="*/ 968 h 968"/>
                <a:gd name="T6" fmla="*/ 0 w 121"/>
                <a:gd name="T7" fmla="*/ 0 h 968"/>
              </a:gdLst>
              <a:ahLst/>
              <a:cxnLst>
                <a:cxn ang="0">
                  <a:pos x="T0" y="T1"/>
                </a:cxn>
                <a:cxn ang="0">
                  <a:pos x="T2" y="T3"/>
                </a:cxn>
                <a:cxn ang="0">
                  <a:pos x="T4" y="T5"/>
                </a:cxn>
                <a:cxn ang="0">
                  <a:pos x="T6" y="T7"/>
                </a:cxn>
              </a:cxnLst>
              <a:rect l="0" t="0" r="r" b="b"/>
              <a:pathLst>
                <a:path w="121" h="968">
                  <a:moveTo>
                    <a:pt x="0" y="0"/>
                  </a:moveTo>
                  <a:lnTo>
                    <a:pt x="121" y="968"/>
                  </a:lnTo>
                  <a:lnTo>
                    <a:pt x="0" y="968"/>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34" name="Freeform 30">
              <a:extLst>
                <a:ext uri="{FF2B5EF4-FFF2-40B4-BE49-F238E27FC236}">
                  <a16:creationId xmlns:a16="http://schemas.microsoft.com/office/drawing/2014/main" id="{5D09489F-7BC0-1130-6631-05BA52313424}"/>
                </a:ext>
              </a:extLst>
            </p:cNvPr>
            <p:cNvSpPr>
              <a:spLocks/>
            </p:cNvSpPr>
            <p:nvPr/>
          </p:nvSpPr>
          <p:spPr bwMode="auto">
            <a:xfrm>
              <a:off x="3081" y="1776"/>
              <a:ext cx="121" cy="968"/>
            </a:xfrm>
            <a:custGeom>
              <a:avLst/>
              <a:gdLst>
                <a:gd name="T0" fmla="*/ 0 w 121"/>
                <a:gd name="T1" fmla="*/ 0 h 968"/>
                <a:gd name="T2" fmla="*/ 121 w 121"/>
                <a:gd name="T3" fmla="*/ 0 h 968"/>
                <a:gd name="T4" fmla="*/ 121 w 121"/>
                <a:gd name="T5" fmla="*/ 968 h 968"/>
                <a:gd name="T6" fmla="*/ 0 w 121"/>
                <a:gd name="T7" fmla="*/ 0 h 968"/>
              </a:gdLst>
              <a:ahLst/>
              <a:cxnLst>
                <a:cxn ang="0">
                  <a:pos x="T0" y="T1"/>
                </a:cxn>
                <a:cxn ang="0">
                  <a:pos x="T2" y="T3"/>
                </a:cxn>
                <a:cxn ang="0">
                  <a:pos x="T4" y="T5"/>
                </a:cxn>
                <a:cxn ang="0">
                  <a:pos x="T6" y="T7"/>
                </a:cxn>
              </a:cxnLst>
              <a:rect l="0" t="0" r="r" b="b"/>
              <a:pathLst>
                <a:path w="121" h="968">
                  <a:moveTo>
                    <a:pt x="0" y="0"/>
                  </a:moveTo>
                  <a:lnTo>
                    <a:pt x="121" y="0"/>
                  </a:lnTo>
                  <a:lnTo>
                    <a:pt x="121" y="968"/>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35" name="Rectangle 31">
              <a:extLst>
                <a:ext uri="{FF2B5EF4-FFF2-40B4-BE49-F238E27FC236}">
                  <a16:creationId xmlns:a16="http://schemas.microsoft.com/office/drawing/2014/main" id="{EF169FFA-F043-D411-4AC9-DE547E38693A}"/>
                </a:ext>
              </a:extLst>
            </p:cNvPr>
            <p:cNvSpPr>
              <a:spLocks noChangeArrowheads="1"/>
            </p:cNvSpPr>
            <p:nvPr/>
          </p:nvSpPr>
          <p:spPr bwMode="auto">
            <a:xfrm>
              <a:off x="3081" y="1776"/>
              <a:ext cx="121" cy="968"/>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0336" name="Freeform 32">
              <a:extLst>
                <a:ext uri="{FF2B5EF4-FFF2-40B4-BE49-F238E27FC236}">
                  <a16:creationId xmlns:a16="http://schemas.microsoft.com/office/drawing/2014/main" id="{E21CBA36-6118-B476-F53C-1479B0F26B8E}"/>
                </a:ext>
              </a:extLst>
            </p:cNvPr>
            <p:cNvSpPr>
              <a:spLocks/>
            </p:cNvSpPr>
            <p:nvPr/>
          </p:nvSpPr>
          <p:spPr bwMode="auto">
            <a:xfrm>
              <a:off x="3202" y="1535"/>
              <a:ext cx="121" cy="1209"/>
            </a:xfrm>
            <a:custGeom>
              <a:avLst/>
              <a:gdLst>
                <a:gd name="T0" fmla="*/ 0 w 121"/>
                <a:gd name="T1" fmla="*/ 0 h 1209"/>
                <a:gd name="T2" fmla="*/ 121 w 121"/>
                <a:gd name="T3" fmla="*/ 1209 h 1209"/>
                <a:gd name="T4" fmla="*/ 0 w 121"/>
                <a:gd name="T5" fmla="*/ 1209 h 1209"/>
                <a:gd name="T6" fmla="*/ 0 w 121"/>
                <a:gd name="T7" fmla="*/ 0 h 1209"/>
              </a:gdLst>
              <a:ahLst/>
              <a:cxnLst>
                <a:cxn ang="0">
                  <a:pos x="T0" y="T1"/>
                </a:cxn>
                <a:cxn ang="0">
                  <a:pos x="T2" y="T3"/>
                </a:cxn>
                <a:cxn ang="0">
                  <a:pos x="T4" y="T5"/>
                </a:cxn>
                <a:cxn ang="0">
                  <a:pos x="T6" y="T7"/>
                </a:cxn>
              </a:cxnLst>
              <a:rect l="0" t="0" r="r" b="b"/>
              <a:pathLst>
                <a:path w="121" h="1209">
                  <a:moveTo>
                    <a:pt x="0" y="0"/>
                  </a:moveTo>
                  <a:lnTo>
                    <a:pt x="121" y="1209"/>
                  </a:lnTo>
                  <a:lnTo>
                    <a:pt x="0" y="1209"/>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37" name="Freeform 33">
              <a:extLst>
                <a:ext uri="{FF2B5EF4-FFF2-40B4-BE49-F238E27FC236}">
                  <a16:creationId xmlns:a16="http://schemas.microsoft.com/office/drawing/2014/main" id="{4E338A95-9F39-B266-8455-09701D58B00E}"/>
                </a:ext>
              </a:extLst>
            </p:cNvPr>
            <p:cNvSpPr>
              <a:spLocks/>
            </p:cNvSpPr>
            <p:nvPr/>
          </p:nvSpPr>
          <p:spPr bwMode="auto">
            <a:xfrm>
              <a:off x="3202" y="1535"/>
              <a:ext cx="121" cy="1209"/>
            </a:xfrm>
            <a:custGeom>
              <a:avLst/>
              <a:gdLst>
                <a:gd name="T0" fmla="*/ 0 w 121"/>
                <a:gd name="T1" fmla="*/ 0 h 1209"/>
                <a:gd name="T2" fmla="*/ 121 w 121"/>
                <a:gd name="T3" fmla="*/ 0 h 1209"/>
                <a:gd name="T4" fmla="*/ 121 w 121"/>
                <a:gd name="T5" fmla="*/ 1209 h 1209"/>
                <a:gd name="T6" fmla="*/ 0 w 121"/>
                <a:gd name="T7" fmla="*/ 0 h 1209"/>
              </a:gdLst>
              <a:ahLst/>
              <a:cxnLst>
                <a:cxn ang="0">
                  <a:pos x="T0" y="T1"/>
                </a:cxn>
                <a:cxn ang="0">
                  <a:pos x="T2" y="T3"/>
                </a:cxn>
                <a:cxn ang="0">
                  <a:pos x="T4" y="T5"/>
                </a:cxn>
                <a:cxn ang="0">
                  <a:pos x="T6" y="T7"/>
                </a:cxn>
              </a:cxnLst>
              <a:rect l="0" t="0" r="r" b="b"/>
              <a:pathLst>
                <a:path w="121" h="1209">
                  <a:moveTo>
                    <a:pt x="0" y="0"/>
                  </a:moveTo>
                  <a:lnTo>
                    <a:pt x="121" y="0"/>
                  </a:lnTo>
                  <a:lnTo>
                    <a:pt x="121" y="1209"/>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38" name="Rectangle 34">
              <a:extLst>
                <a:ext uri="{FF2B5EF4-FFF2-40B4-BE49-F238E27FC236}">
                  <a16:creationId xmlns:a16="http://schemas.microsoft.com/office/drawing/2014/main" id="{0A8F7B25-76B0-8693-B684-209D39471A7B}"/>
                </a:ext>
              </a:extLst>
            </p:cNvPr>
            <p:cNvSpPr>
              <a:spLocks noChangeArrowheads="1"/>
            </p:cNvSpPr>
            <p:nvPr/>
          </p:nvSpPr>
          <p:spPr bwMode="auto">
            <a:xfrm>
              <a:off x="3202" y="1535"/>
              <a:ext cx="121" cy="1209"/>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0339" name="Freeform 35">
              <a:extLst>
                <a:ext uri="{FF2B5EF4-FFF2-40B4-BE49-F238E27FC236}">
                  <a16:creationId xmlns:a16="http://schemas.microsoft.com/office/drawing/2014/main" id="{E80DC14C-921F-B295-0117-ADFD4E9210FE}"/>
                </a:ext>
              </a:extLst>
            </p:cNvPr>
            <p:cNvSpPr>
              <a:spLocks/>
            </p:cNvSpPr>
            <p:nvPr/>
          </p:nvSpPr>
          <p:spPr bwMode="auto">
            <a:xfrm>
              <a:off x="3323" y="2323"/>
              <a:ext cx="121" cy="421"/>
            </a:xfrm>
            <a:custGeom>
              <a:avLst/>
              <a:gdLst>
                <a:gd name="T0" fmla="*/ 0 w 121"/>
                <a:gd name="T1" fmla="*/ 0 h 421"/>
                <a:gd name="T2" fmla="*/ 121 w 121"/>
                <a:gd name="T3" fmla="*/ 421 h 421"/>
                <a:gd name="T4" fmla="*/ 0 w 121"/>
                <a:gd name="T5" fmla="*/ 421 h 421"/>
                <a:gd name="T6" fmla="*/ 0 w 121"/>
                <a:gd name="T7" fmla="*/ 0 h 421"/>
              </a:gdLst>
              <a:ahLst/>
              <a:cxnLst>
                <a:cxn ang="0">
                  <a:pos x="T0" y="T1"/>
                </a:cxn>
                <a:cxn ang="0">
                  <a:pos x="T2" y="T3"/>
                </a:cxn>
                <a:cxn ang="0">
                  <a:pos x="T4" y="T5"/>
                </a:cxn>
                <a:cxn ang="0">
                  <a:pos x="T6" y="T7"/>
                </a:cxn>
              </a:cxnLst>
              <a:rect l="0" t="0" r="r" b="b"/>
              <a:pathLst>
                <a:path w="121" h="421">
                  <a:moveTo>
                    <a:pt x="0" y="0"/>
                  </a:moveTo>
                  <a:lnTo>
                    <a:pt x="121" y="421"/>
                  </a:lnTo>
                  <a:lnTo>
                    <a:pt x="0" y="421"/>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40" name="Freeform 36">
              <a:extLst>
                <a:ext uri="{FF2B5EF4-FFF2-40B4-BE49-F238E27FC236}">
                  <a16:creationId xmlns:a16="http://schemas.microsoft.com/office/drawing/2014/main" id="{2D79802E-9B93-34E1-ECE7-A37BB06953CF}"/>
                </a:ext>
              </a:extLst>
            </p:cNvPr>
            <p:cNvSpPr>
              <a:spLocks/>
            </p:cNvSpPr>
            <p:nvPr/>
          </p:nvSpPr>
          <p:spPr bwMode="auto">
            <a:xfrm>
              <a:off x="3323" y="2323"/>
              <a:ext cx="121" cy="421"/>
            </a:xfrm>
            <a:custGeom>
              <a:avLst/>
              <a:gdLst>
                <a:gd name="T0" fmla="*/ 0 w 121"/>
                <a:gd name="T1" fmla="*/ 0 h 421"/>
                <a:gd name="T2" fmla="*/ 121 w 121"/>
                <a:gd name="T3" fmla="*/ 0 h 421"/>
                <a:gd name="T4" fmla="*/ 121 w 121"/>
                <a:gd name="T5" fmla="*/ 421 h 421"/>
                <a:gd name="T6" fmla="*/ 0 w 121"/>
                <a:gd name="T7" fmla="*/ 0 h 421"/>
              </a:gdLst>
              <a:ahLst/>
              <a:cxnLst>
                <a:cxn ang="0">
                  <a:pos x="T0" y="T1"/>
                </a:cxn>
                <a:cxn ang="0">
                  <a:pos x="T2" y="T3"/>
                </a:cxn>
                <a:cxn ang="0">
                  <a:pos x="T4" y="T5"/>
                </a:cxn>
                <a:cxn ang="0">
                  <a:pos x="T6" y="T7"/>
                </a:cxn>
              </a:cxnLst>
              <a:rect l="0" t="0" r="r" b="b"/>
              <a:pathLst>
                <a:path w="121" h="421">
                  <a:moveTo>
                    <a:pt x="0" y="0"/>
                  </a:moveTo>
                  <a:lnTo>
                    <a:pt x="121" y="0"/>
                  </a:lnTo>
                  <a:lnTo>
                    <a:pt x="121" y="421"/>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41" name="Rectangle 37">
              <a:extLst>
                <a:ext uri="{FF2B5EF4-FFF2-40B4-BE49-F238E27FC236}">
                  <a16:creationId xmlns:a16="http://schemas.microsoft.com/office/drawing/2014/main" id="{FBF1A85B-FFC7-C3F6-F21F-D9E6D80CA74A}"/>
                </a:ext>
              </a:extLst>
            </p:cNvPr>
            <p:cNvSpPr>
              <a:spLocks noChangeArrowheads="1"/>
            </p:cNvSpPr>
            <p:nvPr/>
          </p:nvSpPr>
          <p:spPr bwMode="auto">
            <a:xfrm>
              <a:off x="3323" y="2323"/>
              <a:ext cx="121" cy="421"/>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0342" name="Freeform 38">
              <a:extLst>
                <a:ext uri="{FF2B5EF4-FFF2-40B4-BE49-F238E27FC236}">
                  <a16:creationId xmlns:a16="http://schemas.microsoft.com/office/drawing/2014/main" id="{D9762A97-99ED-6D95-29DB-220E61C14F76}"/>
                </a:ext>
              </a:extLst>
            </p:cNvPr>
            <p:cNvSpPr>
              <a:spLocks/>
            </p:cNvSpPr>
            <p:nvPr/>
          </p:nvSpPr>
          <p:spPr bwMode="auto">
            <a:xfrm>
              <a:off x="3444" y="2444"/>
              <a:ext cx="121" cy="300"/>
            </a:xfrm>
            <a:custGeom>
              <a:avLst/>
              <a:gdLst>
                <a:gd name="T0" fmla="*/ 0 w 121"/>
                <a:gd name="T1" fmla="*/ 0 h 300"/>
                <a:gd name="T2" fmla="*/ 121 w 121"/>
                <a:gd name="T3" fmla="*/ 300 h 300"/>
                <a:gd name="T4" fmla="*/ 0 w 121"/>
                <a:gd name="T5" fmla="*/ 300 h 300"/>
                <a:gd name="T6" fmla="*/ 0 w 121"/>
                <a:gd name="T7" fmla="*/ 0 h 300"/>
              </a:gdLst>
              <a:ahLst/>
              <a:cxnLst>
                <a:cxn ang="0">
                  <a:pos x="T0" y="T1"/>
                </a:cxn>
                <a:cxn ang="0">
                  <a:pos x="T2" y="T3"/>
                </a:cxn>
                <a:cxn ang="0">
                  <a:pos x="T4" y="T5"/>
                </a:cxn>
                <a:cxn ang="0">
                  <a:pos x="T6" y="T7"/>
                </a:cxn>
              </a:cxnLst>
              <a:rect l="0" t="0" r="r" b="b"/>
              <a:pathLst>
                <a:path w="121" h="300">
                  <a:moveTo>
                    <a:pt x="0" y="0"/>
                  </a:moveTo>
                  <a:lnTo>
                    <a:pt x="121" y="300"/>
                  </a:lnTo>
                  <a:lnTo>
                    <a:pt x="0" y="300"/>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43" name="Freeform 39">
              <a:extLst>
                <a:ext uri="{FF2B5EF4-FFF2-40B4-BE49-F238E27FC236}">
                  <a16:creationId xmlns:a16="http://schemas.microsoft.com/office/drawing/2014/main" id="{EC3E7153-30CA-2F24-E737-9CAC011192F2}"/>
                </a:ext>
              </a:extLst>
            </p:cNvPr>
            <p:cNvSpPr>
              <a:spLocks/>
            </p:cNvSpPr>
            <p:nvPr/>
          </p:nvSpPr>
          <p:spPr bwMode="auto">
            <a:xfrm>
              <a:off x="3444" y="2444"/>
              <a:ext cx="121" cy="300"/>
            </a:xfrm>
            <a:custGeom>
              <a:avLst/>
              <a:gdLst>
                <a:gd name="T0" fmla="*/ 0 w 121"/>
                <a:gd name="T1" fmla="*/ 0 h 300"/>
                <a:gd name="T2" fmla="*/ 121 w 121"/>
                <a:gd name="T3" fmla="*/ 0 h 300"/>
                <a:gd name="T4" fmla="*/ 121 w 121"/>
                <a:gd name="T5" fmla="*/ 300 h 300"/>
                <a:gd name="T6" fmla="*/ 0 w 121"/>
                <a:gd name="T7" fmla="*/ 0 h 300"/>
              </a:gdLst>
              <a:ahLst/>
              <a:cxnLst>
                <a:cxn ang="0">
                  <a:pos x="T0" y="T1"/>
                </a:cxn>
                <a:cxn ang="0">
                  <a:pos x="T2" y="T3"/>
                </a:cxn>
                <a:cxn ang="0">
                  <a:pos x="T4" y="T5"/>
                </a:cxn>
                <a:cxn ang="0">
                  <a:pos x="T6" y="T7"/>
                </a:cxn>
              </a:cxnLst>
              <a:rect l="0" t="0" r="r" b="b"/>
              <a:pathLst>
                <a:path w="121" h="300">
                  <a:moveTo>
                    <a:pt x="0" y="0"/>
                  </a:moveTo>
                  <a:lnTo>
                    <a:pt x="121" y="0"/>
                  </a:lnTo>
                  <a:lnTo>
                    <a:pt x="121" y="300"/>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44" name="Rectangle 40">
              <a:extLst>
                <a:ext uri="{FF2B5EF4-FFF2-40B4-BE49-F238E27FC236}">
                  <a16:creationId xmlns:a16="http://schemas.microsoft.com/office/drawing/2014/main" id="{EE9A03C1-D7F1-71D3-FC4B-4AA28EB1454B}"/>
                </a:ext>
              </a:extLst>
            </p:cNvPr>
            <p:cNvSpPr>
              <a:spLocks noChangeArrowheads="1"/>
            </p:cNvSpPr>
            <p:nvPr/>
          </p:nvSpPr>
          <p:spPr bwMode="auto">
            <a:xfrm>
              <a:off x="3444" y="2444"/>
              <a:ext cx="121" cy="300"/>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0345" name="Freeform 41">
              <a:extLst>
                <a:ext uri="{FF2B5EF4-FFF2-40B4-BE49-F238E27FC236}">
                  <a16:creationId xmlns:a16="http://schemas.microsoft.com/office/drawing/2014/main" id="{24C33E46-98A5-ABB1-7A60-265F9A57A59A}"/>
                </a:ext>
              </a:extLst>
            </p:cNvPr>
            <p:cNvSpPr>
              <a:spLocks/>
            </p:cNvSpPr>
            <p:nvPr/>
          </p:nvSpPr>
          <p:spPr bwMode="auto">
            <a:xfrm>
              <a:off x="3565" y="2681"/>
              <a:ext cx="126" cy="63"/>
            </a:xfrm>
            <a:custGeom>
              <a:avLst/>
              <a:gdLst>
                <a:gd name="T0" fmla="*/ 0 w 126"/>
                <a:gd name="T1" fmla="*/ 0 h 63"/>
                <a:gd name="T2" fmla="*/ 126 w 126"/>
                <a:gd name="T3" fmla="*/ 63 h 63"/>
                <a:gd name="T4" fmla="*/ 0 w 126"/>
                <a:gd name="T5" fmla="*/ 63 h 63"/>
                <a:gd name="T6" fmla="*/ 0 w 126"/>
                <a:gd name="T7" fmla="*/ 0 h 63"/>
              </a:gdLst>
              <a:ahLst/>
              <a:cxnLst>
                <a:cxn ang="0">
                  <a:pos x="T0" y="T1"/>
                </a:cxn>
                <a:cxn ang="0">
                  <a:pos x="T2" y="T3"/>
                </a:cxn>
                <a:cxn ang="0">
                  <a:pos x="T4" y="T5"/>
                </a:cxn>
                <a:cxn ang="0">
                  <a:pos x="T6" y="T7"/>
                </a:cxn>
              </a:cxnLst>
              <a:rect l="0" t="0" r="r" b="b"/>
              <a:pathLst>
                <a:path w="126" h="63">
                  <a:moveTo>
                    <a:pt x="0" y="0"/>
                  </a:moveTo>
                  <a:lnTo>
                    <a:pt x="126" y="63"/>
                  </a:lnTo>
                  <a:lnTo>
                    <a:pt x="0" y="63"/>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46" name="Freeform 42">
              <a:extLst>
                <a:ext uri="{FF2B5EF4-FFF2-40B4-BE49-F238E27FC236}">
                  <a16:creationId xmlns:a16="http://schemas.microsoft.com/office/drawing/2014/main" id="{B6767D06-1AC3-660D-CFE7-946ED3F68A19}"/>
                </a:ext>
              </a:extLst>
            </p:cNvPr>
            <p:cNvSpPr>
              <a:spLocks/>
            </p:cNvSpPr>
            <p:nvPr/>
          </p:nvSpPr>
          <p:spPr bwMode="auto">
            <a:xfrm>
              <a:off x="3565" y="2681"/>
              <a:ext cx="126" cy="63"/>
            </a:xfrm>
            <a:custGeom>
              <a:avLst/>
              <a:gdLst>
                <a:gd name="T0" fmla="*/ 0 w 126"/>
                <a:gd name="T1" fmla="*/ 0 h 63"/>
                <a:gd name="T2" fmla="*/ 126 w 126"/>
                <a:gd name="T3" fmla="*/ 0 h 63"/>
                <a:gd name="T4" fmla="*/ 126 w 126"/>
                <a:gd name="T5" fmla="*/ 63 h 63"/>
                <a:gd name="T6" fmla="*/ 0 w 126"/>
                <a:gd name="T7" fmla="*/ 0 h 63"/>
              </a:gdLst>
              <a:ahLst/>
              <a:cxnLst>
                <a:cxn ang="0">
                  <a:pos x="T0" y="T1"/>
                </a:cxn>
                <a:cxn ang="0">
                  <a:pos x="T2" y="T3"/>
                </a:cxn>
                <a:cxn ang="0">
                  <a:pos x="T4" y="T5"/>
                </a:cxn>
                <a:cxn ang="0">
                  <a:pos x="T6" y="T7"/>
                </a:cxn>
              </a:cxnLst>
              <a:rect l="0" t="0" r="r" b="b"/>
              <a:pathLst>
                <a:path w="126" h="63">
                  <a:moveTo>
                    <a:pt x="0" y="0"/>
                  </a:moveTo>
                  <a:lnTo>
                    <a:pt x="126" y="0"/>
                  </a:lnTo>
                  <a:lnTo>
                    <a:pt x="126" y="63"/>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47" name="Rectangle 43">
              <a:extLst>
                <a:ext uri="{FF2B5EF4-FFF2-40B4-BE49-F238E27FC236}">
                  <a16:creationId xmlns:a16="http://schemas.microsoft.com/office/drawing/2014/main" id="{0B0E12CD-84C6-52B8-6C66-93CD363ECFC3}"/>
                </a:ext>
              </a:extLst>
            </p:cNvPr>
            <p:cNvSpPr>
              <a:spLocks noChangeArrowheads="1"/>
            </p:cNvSpPr>
            <p:nvPr/>
          </p:nvSpPr>
          <p:spPr bwMode="auto">
            <a:xfrm>
              <a:off x="3565" y="2681"/>
              <a:ext cx="126" cy="63"/>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0348" name="Freeform 44">
              <a:extLst>
                <a:ext uri="{FF2B5EF4-FFF2-40B4-BE49-F238E27FC236}">
                  <a16:creationId xmlns:a16="http://schemas.microsoft.com/office/drawing/2014/main" id="{93261471-2609-EB8D-E16B-6260B407C23C}"/>
                </a:ext>
              </a:extLst>
            </p:cNvPr>
            <p:cNvSpPr>
              <a:spLocks/>
            </p:cNvSpPr>
            <p:nvPr/>
          </p:nvSpPr>
          <p:spPr bwMode="auto">
            <a:xfrm>
              <a:off x="3691" y="2744"/>
              <a:ext cx="121" cy="1"/>
            </a:xfrm>
            <a:custGeom>
              <a:avLst/>
              <a:gdLst>
                <a:gd name="T0" fmla="*/ 0 w 121"/>
                <a:gd name="T1" fmla="*/ 121 w 121"/>
                <a:gd name="T2" fmla="*/ 0 w 121"/>
              </a:gdLst>
              <a:ahLst/>
              <a:cxnLst>
                <a:cxn ang="0">
                  <a:pos x="T0" y="0"/>
                </a:cxn>
                <a:cxn ang="0">
                  <a:pos x="T1" y="0"/>
                </a:cxn>
                <a:cxn ang="0">
                  <a:pos x="T2" y="0"/>
                </a:cxn>
              </a:cxnLst>
              <a:rect l="0" t="0" r="r" b="b"/>
              <a:pathLst>
                <a:path w="121">
                  <a:moveTo>
                    <a:pt x="0" y="0"/>
                  </a:moveTo>
                  <a:lnTo>
                    <a:pt x="121" y="0"/>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49" name="Rectangle 45">
              <a:extLst>
                <a:ext uri="{FF2B5EF4-FFF2-40B4-BE49-F238E27FC236}">
                  <a16:creationId xmlns:a16="http://schemas.microsoft.com/office/drawing/2014/main" id="{354FE2FB-5DE3-9909-F6A9-BDE2F1ABD1CA}"/>
                </a:ext>
              </a:extLst>
            </p:cNvPr>
            <p:cNvSpPr>
              <a:spLocks noChangeArrowheads="1"/>
            </p:cNvSpPr>
            <p:nvPr/>
          </p:nvSpPr>
          <p:spPr bwMode="auto">
            <a:xfrm>
              <a:off x="3691" y="2744"/>
              <a:ext cx="121" cy="1"/>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0350" name="Freeform 46">
              <a:extLst>
                <a:ext uri="{FF2B5EF4-FFF2-40B4-BE49-F238E27FC236}">
                  <a16:creationId xmlns:a16="http://schemas.microsoft.com/office/drawing/2014/main" id="{D4AF96B3-89E5-8A00-DDB2-BB81EF4A3B75}"/>
                </a:ext>
              </a:extLst>
            </p:cNvPr>
            <p:cNvSpPr>
              <a:spLocks/>
            </p:cNvSpPr>
            <p:nvPr/>
          </p:nvSpPr>
          <p:spPr bwMode="auto">
            <a:xfrm>
              <a:off x="3812" y="2681"/>
              <a:ext cx="121" cy="63"/>
            </a:xfrm>
            <a:custGeom>
              <a:avLst/>
              <a:gdLst>
                <a:gd name="T0" fmla="*/ 0 w 121"/>
                <a:gd name="T1" fmla="*/ 0 h 63"/>
                <a:gd name="T2" fmla="*/ 121 w 121"/>
                <a:gd name="T3" fmla="*/ 63 h 63"/>
                <a:gd name="T4" fmla="*/ 0 w 121"/>
                <a:gd name="T5" fmla="*/ 63 h 63"/>
                <a:gd name="T6" fmla="*/ 0 w 121"/>
                <a:gd name="T7" fmla="*/ 0 h 63"/>
              </a:gdLst>
              <a:ahLst/>
              <a:cxnLst>
                <a:cxn ang="0">
                  <a:pos x="T0" y="T1"/>
                </a:cxn>
                <a:cxn ang="0">
                  <a:pos x="T2" y="T3"/>
                </a:cxn>
                <a:cxn ang="0">
                  <a:pos x="T4" y="T5"/>
                </a:cxn>
                <a:cxn ang="0">
                  <a:pos x="T6" y="T7"/>
                </a:cxn>
              </a:cxnLst>
              <a:rect l="0" t="0" r="r" b="b"/>
              <a:pathLst>
                <a:path w="121" h="63">
                  <a:moveTo>
                    <a:pt x="0" y="0"/>
                  </a:moveTo>
                  <a:lnTo>
                    <a:pt x="121" y="63"/>
                  </a:lnTo>
                  <a:lnTo>
                    <a:pt x="0" y="63"/>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51" name="Freeform 47">
              <a:extLst>
                <a:ext uri="{FF2B5EF4-FFF2-40B4-BE49-F238E27FC236}">
                  <a16:creationId xmlns:a16="http://schemas.microsoft.com/office/drawing/2014/main" id="{F6286CAF-4F56-8830-F772-FF1E026431AA}"/>
                </a:ext>
              </a:extLst>
            </p:cNvPr>
            <p:cNvSpPr>
              <a:spLocks/>
            </p:cNvSpPr>
            <p:nvPr/>
          </p:nvSpPr>
          <p:spPr bwMode="auto">
            <a:xfrm>
              <a:off x="3812" y="2681"/>
              <a:ext cx="121" cy="63"/>
            </a:xfrm>
            <a:custGeom>
              <a:avLst/>
              <a:gdLst>
                <a:gd name="T0" fmla="*/ 0 w 121"/>
                <a:gd name="T1" fmla="*/ 0 h 63"/>
                <a:gd name="T2" fmla="*/ 121 w 121"/>
                <a:gd name="T3" fmla="*/ 0 h 63"/>
                <a:gd name="T4" fmla="*/ 121 w 121"/>
                <a:gd name="T5" fmla="*/ 63 h 63"/>
                <a:gd name="T6" fmla="*/ 0 w 121"/>
                <a:gd name="T7" fmla="*/ 0 h 63"/>
              </a:gdLst>
              <a:ahLst/>
              <a:cxnLst>
                <a:cxn ang="0">
                  <a:pos x="T0" y="T1"/>
                </a:cxn>
                <a:cxn ang="0">
                  <a:pos x="T2" y="T3"/>
                </a:cxn>
                <a:cxn ang="0">
                  <a:pos x="T4" y="T5"/>
                </a:cxn>
                <a:cxn ang="0">
                  <a:pos x="T6" y="T7"/>
                </a:cxn>
              </a:cxnLst>
              <a:rect l="0" t="0" r="r" b="b"/>
              <a:pathLst>
                <a:path w="121" h="63">
                  <a:moveTo>
                    <a:pt x="0" y="0"/>
                  </a:moveTo>
                  <a:lnTo>
                    <a:pt x="121" y="0"/>
                  </a:lnTo>
                  <a:lnTo>
                    <a:pt x="121" y="63"/>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52" name="Rectangle 48">
              <a:extLst>
                <a:ext uri="{FF2B5EF4-FFF2-40B4-BE49-F238E27FC236}">
                  <a16:creationId xmlns:a16="http://schemas.microsoft.com/office/drawing/2014/main" id="{90C60B8D-A58E-08A1-180F-77D94FDEFC51}"/>
                </a:ext>
              </a:extLst>
            </p:cNvPr>
            <p:cNvSpPr>
              <a:spLocks noChangeArrowheads="1"/>
            </p:cNvSpPr>
            <p:nvPr/>
          </p:nvSpPr>
          <p:spPr bwMode="auto">
            <a:xfrm>
              <a:off x="3812" y="2681"/>
              <a:ext cx="121" cy="63"/>
            </a:xfrm>
            <a:prstGeom prst="rect">
              <a:avLst/>
            </a:prstGeom>
            <a:noFill/>
            <a:ln w="7938">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0353" name="Freeform 49">
              <a:extLst>
                <a:ext uri="{FF2B5EF4-FFF2-40B4-BE49-F238E27FC236}">
                  <a16:creationId xmlns:a16="http://schemas.microsoft.com/office/drawing/2014/main" id="{EE7E06C3-04F2-E2AB-F2F8-B51B2538B82F}"/>
                </a:ext>
              </a:extLst>
            </p:cNvPr>
            <p:cNvSpPr>
              <a:spLocks/>
            </p:cNvSpPr>
            <p:nvPr/>
          </p:nvSpPr>
          <p:spPr bwMode="auto">
            <a:xfrm>
              <a:off x="2409" y="2724"/>
              <a:ext cx="14" cy="10"/>
            </a:xfrm>
            <a:custGeom>
              <a:avLst/>
              <a:gdLst>
                <a:gd name="T0" fmla="*/ 14 w 14"/>
                <a:gd name="T1" fmla="*/ 5 h 10"/>
                <a:gd name="T2" fmla="*/ 0 w 14"/>
                <a:gd name="T3" fmla="*/ 0 h 10"/>
                <a:gd name="T4" fmla="*/ 0 w 14"/>
                <a:gd name="T5" fmla="*/ 10 h 10"/>
                <a:gd name="T6" fmla="*/ 14 w 14"/>
                <a:gd name="T7" fmla="*/ 5 h 10"/>
              </a:gdLst>
              <a:ahLst/>
              <a:cxnLst>
                <a:cxn ang="0">
                  <a:pos x="T0" y="T1"/>
                </a:cxn>
                <a:cxn ang="0">
                  <a:pos x="T2" y="T3"/>
                </a:cxn>
                <a:cxn ang="0">
                  <a:pos x="T4" y="T5"/>
                </a:cxn>
                <a:cxn ang="0">
                  <a:pos x="T6" y="T7"/>
                </a:cxn>
              </a:cxnLst>
              <a:rect l="0" t="0" r="r" b="b"/>
              <a:pathLst>
                <a:path w="14" h="10">
                  <a:moveTo>
                    <a:pt x="14" y="5"/>
                  </a:moveTo>
                  <a:lnTo>
                    <a:pt x="0" y="0"/>
                  </a:lnTo>
                  <a:lnTo>
                    <a:pt x="0" y="10"/>
                  </a:lnTo>
                  <a:lnTo>
                    <a:pt x="14"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54" name="Freeform 50">
              <a:extLst>
                <a:ext uri="{FF2B5EF4-FFF2-40B4-BE49-F238E27FC236}">
                  <a16:creationId xmlns:a16="http://schemas.microsoft.com/office/drawing/2014/main" id="{5C648E08-650E-D0DF-811C-C891DC511E19}"/>
                </a:ext>
              </a:extLst>
            </p:cNvPr>
            <p:cNvSpPr>
              <a:spLocks/>
            </p:cNvSpPr>
            <p:nvPr/>
          </p:nvSpPr>
          <p:spPr bwMode="auto">
            <a:xfrm>
              <a:off x="2409" y="2719"/>
              <a:ext cx="14" cy="10"/>
            </a:xfrm>
            <a:custGeom>
              <a:avLst/>
              <a:gdLst>
                <a:gd name="T0" fmla="*/ 14 w 14"/>
                <a:gd name="T1" fmla="*/ 10 h 10"/>
                <a:gd name="T2" fmla="*/ 9 w 14"/>
                <a:gd name="T3" fmla="*/ 0 h 10"/>
                <a:gd name="T4" fmla="*/ 0 w 14"/>
                <a:gd name="T5" fmla="*/ 5 h 10"/>
                <a:gd name="T6" fmla="*/ 14 w 14"/>
                <a:gd name="T7" fmla="*/ 10 h 10"/>
              </a:gdLst>
              <a:ahLst/>
              <a:cxnLst>
                <a:cxn ang="0">
                  <a:pos x="T0" y="T1"/>
                </a:cxn>
                <a:cxn ang="0">
                  <a:pos x="T2" y="T3"/>
                </a:cxn>
                <a:cxn ang="0">
                  <a:pos x="T4" y="T5"/>
                </a:cxn>
                <a:cxn ang="0">
                  <a:pos x="T6" y="T7"/>
                </a:cxn>
              </a:cxnLst>
              <a:rect l="0" t="0" r="r" b="b"/>
              <a:pathLst>
                <a:path w="14" h="10">
                  <a:moveTo>
                    <a:pt x="14" y="10"/>
                  </a:moveTo>
                  <a:lnTo>
                    <a:pt x="9" y="0"/>
                  </a:lnTo>
                  <a:lnTo>
                    <a:pt x="0" y="5"/>
                  </a:lnTo>
                  <a:lnTo>
                    <a:pt x="14" y="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55" name="Freeform 51">
              <a:extLst>
                <a:ext uri="{FF2B5EF4-FFF2-40B4-BE49-F238E27FC236}">
                  <a16:creationId xmlns:a16="http://schemas.microsoft.com/office/drawing/2014/main" id="{410C4F87-AFC4-5577-6914-B010DB5F12BF}"/>
                </a:ext>
              </a:extLst>
            </p:cNvPr>
            <p:cNvSpPr>
              <a:spLocks/>
            </p:cNvSpPr>
            <p:nvPr/>
          </p:nvSpPr>
          <p:spPr bwMode="auto">
            <a:xfrm>
              <a:off x="2423" y="2729"/>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56" name="Freeform 52">
              <a:extLst>
                <a:ext uri="{FF2B5EF4-FFF2-40B4-BE49-F238E27FC236}">
                  <a16:creationId xmlns:a16="http://schemas.microsoft.com/office/drawing/2014/main" id="{7002E840-42E8-7572-775F-2B06B6EB9FF0}"/>
                </a:ext>
              </a:extLst>
            </p:cNvPr>
            <p:cNvSpPr>
              <a:spLocks/>
            </p:cNvSpPr>
            <p:nvPr/>
          </p:nvSpPr>
          <p:spPr bwMode="auto">
            <a:xfrm>
              <a:off x="2418" y="2719"/>
              <a:ext cx="15" cy="10"/>
            </a:xfrm>
            <a:custGeom>
              <a:avLst/>
              <a:gdLst>
                <a:gd name="T0" fmla="*/ 15 w 15"/>
                <a:gd name="T1" fmla="*/ 5 h 10"/>
                <a:gd name="T2" fmla="*/ 0 w 15"/>
                <a:gd name="T3" fmla="*/ 0 h 10"/>
                <a:gd name="T4" fmla="*/ 5 w 15"/>
                <a:gd name="T5" fmla="*/ 10 h 10"/>
                <a:gd name="T6" fmla="*/ 15 w 15"/>
                <a:gd name="T7" fmla="*/ 5 h 10"/>
              </a:gdLst>
              <a:ahLst/>
              <a:cxnLst>
                <a:cxn ang="0">
                  <a:pos x="T0" y="T1"/>
                </a:cxn>
                <a:cxn ang="0">
                  <a:pos x="T2" y="T3"/>
                </a:cxn>
                <a:cxn ang="0">
                  <a:pos x="T4" y="T5"/>
                </a:cxn>
                <a:cxn ang="0">
                  <a:pos x="T6" y="T7"/>
                </a:cxn>
              </a:cxnLst>
              <a:rect l="0" t="0" r="r" b="b"/>
              <a:pathLst>
                <a:path w="15" h="10">
                  <a:moveTo>
                    <a:pt x="15" y="5"/>
                  </a:moveTo>
                  <a:lnTo>
                    <a:pt x="0" y="0"/>
                  </a:lnTo>
                  <a:lnTo>
                    <a:pt x="5" y="10"/>
                  </a:lnTo>
                  <a:lnTo>
                    <a:pt x="1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57" name="Freeform 53">
              <a:extLst>
                <a:ext uri="{FF2B5EF4-FFF2-40B4-BE49-F238E27FC236}">
                  <a16:creationId xmlns:a16="http://schemas.microsoft.com/office/drawing/2014/main" id="{330CE745-8270-A657-0562-A2D1BBBA0255}"/>
                </a:ext>
              </a:extLst>
            </p:cNvPr>
            <p:cNvSpPr>
              <a:spLocks/>
            </p:cNvSpPr>
            <p:nvPr/>
          </p:nvSpPr>
          <p:spPr bwMode="auto">
            <a:xfrm>
              <a:off x="2418" y="2719"/>
              <a:ext cx="15" cy="5"/>
            </a:xfrm>
            <a:custGeom>
              <a:avLst/>
              <a:gdLst>
                <a:gd name="T0" fmla="*/ 15 w 15"/>
                <a:gd name="T1" fmla="*/ 5 h 5"/>
                <a:gd name="T2" fmla="*/ 15 w 15"/>
                <a:gd name="T3" fmla="*/ 0 h 5"/>
                <a:gd name="T4" fmla="*/ 0 w 15"/>
                <a:gd name="T5" fmla="*/ 0 h 5"/>
                <a:gd name="T6" fmla="*/ 15 w 15"/>
                <a:gd name="T7" fmla="*/ 5 h 5"/>
              </a:gdLst>
              <a:ahLst/>
              <a:cxnLst>
                <a:cxn ang="0">
                  <a:pos x="T0" y="T1"/>
                </a:cxn>
                <a:cxn ang="0">
                  <a:pos x="T2" y="T3"/>
                </a:cxn>
                <a:cxn ang="0">
                  <a:pos x="T4" y="T5"/>
                </a:cxn>
                <a:cxn ang="0">
                  <a:pos x="T6" y="T7"/>
                </a:cxn>
              </a:cxnLst>
              <a:rect l="0" t="0" r="r" b="b"/>
              <a:pathLst>
                <a:path w="15" h="5">
                  <a:moveTo>
                    <a:pt x="15" y="5"/>
                  </a:moveTo>
                  <a:lnTo>
                    <a:pt x="15" y="0"/>
                  </a:lnTo>
                  <a:lnTo>
                    <a:pt x="0" y="0"/>
                  </a:lnTo>
                  <a:lnTo>
                    <a:pt x="1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58" name="Freeform 54">
              <a:extLst>
                <a:ext uri="{FF2B5EF4-FFF2-40B4-BE49-F238E27FC236}">
                  <a16:creationId xmlns:a16="http://schemas.microsoft.com/office/drawing/2014/main" id="{252187AC-DEF2-2D38-3E9F-1F7F21E3D90D}"/>
                </a:ext>
              </a:extLst>
            </p:cNvPr>
            <p:cNvSpPr>
              <a:spLocks/>
            </p:cNvSpPr>
            <p:nvPr/>
          </p:nvSpPr>
          <p:spPr bwMode="auto">
            <a:xfrm>
              <a:off x="2433" y="2719"/>
              <a:ext cx="5" cy="5"/>
            </a:xfrm>
            <a:custGeom>
              <a:avLst/>
              <a:gdLst>
                <a:gd name="T0" fmla="*/ 0 w 5"/>
                <a:gd name="T1" fmla="*/ 5 h 5"/>
                <a:gd name="T2" fmla="*/ 0 w 5"/>
                <a:gd name="T3" fmla="*/ 5 h 5"/>
                <a:gd name="T4" fmla="*/ 5 w 5"/>
                <a:gd name="T5" fmla="*/ 0 h 5"/>
                <a:gd name="T6" fmla="*/ 0 w 5"/>
                <a:gd name="T7" fmla="*/ 5 h 5"/>
              </a:gdLst>
              <a:ahLst/>
              <a:cxnLst>
                <a:cxn ang="0">
                  <a:pos x="T0" y="T1"/>
                </a:cxn>
                <a:cxn ang="0">
                  <a:pos x="T2" y="T3"/>
                </a:cxn>
                <a:cxn ang="0">
                  <a:pos x="T4" y="T5"/>
                </a:cxn>
                <a:cxn ang="0">
                  <a:pos x="T6" y="T7"/>
                </a:cxn>
              </a:cxnLst>
              <a:rect l="0" t="0" r="r" b="b"/>
              <a:pathLst>
                <a:path w="5" h="5">
                  <a:moveTo>
                    <a:pt x="0" y="5"/>
                  </a:moveTo>
                  <a:lnTo>
                    <a:pt x="0" y="5"/>
                  </a:lnTo>
                  <a:lnTo>
                    <a:pt x="5"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59" name="Freeform 55">
              <a:extLst>
                <a:ext uri="{FF2B5EF4-FFF2-40B4-BE49-F238E27FC236}">
                  <a16:creationId xmlns:a16="http://schemas.microsoft.com/office/drawing/2014/main" id="{9AE8F223-8D14-1616-B688-45721D8C9436}"/>
                </a:ext>
              </a:extLst>
            </p:cNvPr>
            <p:cNvSpPr>
              <a:spLocks/>
            </p:cNvSpPr>
            <p:nvPr/>
          </p:nvSpPr>
          <p:spPr bwMode="auto">
            <a:xfrm>
              <a:off x="2433" y="2724"/>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60" name="Freeform 56">
              <a:extLst>
                <a:ext uri="{FF2B5EF4-FFF2-40B4-BE49-F238E27FC236}">
                  <a16:creationId xmlns:a16="http://schemas.microsoft.com/office/drawing/2014/main" id="{6656D5C5-D0E9-C4CA-E867-7895C69B5AFD}"/>
                </a:ext>
              </a:extLst>
            </p:cNvPr>
            <p:cNvSpPr>
              <a:spLocks/>
            </p:cNvSpPr>
            <p:nvPr/>
          </p:nvSpPr>
          <p:spPr bwMode="auto">
            <a:xfrm>
              <a:off x="2433" y="2719"/>
              <a:ext cx="14" cy="5"/>
            </a:xfrm>
            <a:custGeom>
              <a:avLst/>
              <a:gdLst>
                <a:gd name="T0" fmla="*/ 14 w 14"/>
                <a:gd name="T1" fmla="*/ 5 h 5"/>
                <a:gd name="T2" fmla="*/ 0 w 14"/>
                <a:gd name="T3" fmla="*/ 0 h 5"/>
                <a:gd name="T4" fmla="*/ 0 w 14"/>
                <a:gd name="T5" fmla="*/ 5 h 5"/>
                <a:gd name="T6" fmla="*/ 14 w 14"/>
                <a:gd name="T7" fmla="*/ 5 h 5"/>
              </a:gdLst>
              <a:ahLst/>
              <a:cxnLst>
                <a:cxn ang="0">
                  <a:pos x="T0" y="T1"/>
                </a:cxn>
                <a:cxn ang="0">
                  <a:pos x="T2" y="T3"/>
                </a:cxn>
                <a:cxn ang="0">
                  <a:pos x="T4" y="T5"/>
                </a:cxn>
                <a:cxn ang="0">
                  <a:pos x="T6" y="T7"/>
                </a:cxn>
              </a:cxnLst>
              <a:rect l="0" t="0" r="r" b="b"/>
              <a:pathLst>
                <a:path w="14" h="5">
                  <a:moveTo>
                    <a:pt x="14" y="5"/>
                  </a:moveTo>
                  <a:lnTo>
                    <a:pt x="0" y="0"/>
                  </a:lnTo>
                  <a:lnTo>
                    <a:pt x="0" y="5"/>
                  </a:lnTo>
                  <a:lnTo>
                    <a:pt x="14"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61" name="Freeform 57">
              <a:extLst>
                <a:ext uri="{FF2B5EF4-FFF2-40B4-BE49-F238E27FC236}">
                  <a16:creationId xmlns:a16="http://schemas.microsoft.com/office/drawing/2014/main" id="{60DADF56-ABAE-4598-4B4D-B90F4972065E}"/>
                </a:ext>
              </a:extLst>
            </p:cNvPr>
            <p:cNvSpPr>
              <a:spLocks/>
            </p:cNvSpPr>
            <p:nvPr/>
          </p:nvSpPr>
          <p:spPr bwMode="auto">
            <a:xfrm>
              <a:off x="2433" y="2715"/>
              <a:ext cx="14" cy="9"/>
            </a:xfrm>
            <a:custGeom>
              <a:avLst/>
              <a:gdLst>
                <a:gd name="T0" fmla="*/ 14 w 14"/>
                <a:gd name="T1" fmla="*/ 9 h 9"/>
                <a:gd name="T2" fmla="*/ 14 w 14"/>
                <a:gd name="T3" fmla="*/ 0 h 9"/>
                <a:gd name="T4" fmla="*/ 0 w 14"/>
                <a:gd name="T5" fmla="*/ 4 h 9"/>
                <a:gd name="T6" fmla="*/ 14 w 14"/>
                <a:gd name="T7" fmla="*/ 9 h 9"/>
              </a:gdLst>
              <a:ahLst/>
              <a:cxnLst>
                <a:cxn ang="0">
                  <a:pos x="T0" y="T1"/>
                </a:cxn>
                <a:cxn ang="0">
                  <a:pos x="T2" y="T3"/>
                </a:cxn>
                <a:cxn ang="0">
                  <a:pos x="T4" y="T5"/>
                </a:cxn>
                <a:cxn ang="0">
                  <a:pos x="T6" y="T7"/>
                </a:cxn>
              </a:cxnLst>
              <a:rect l="0" t="0" r="r" b="b"/>
              <a:pathLst>
                <a:path w="14" h="9">
                  <a:moveTo>
                    <a:pt x="14" y="9"/>
                  </a:moveTo>
                  <a:lnTo>
                    <a:pt x="14" y="0"/>
                  </a:lnTo>
                  <a:lnTo>
                    <a:pt x="0" y="4"/>
                  </a:lnTo>
                  <a:lnTo>
                    <a:pt x="14" y="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62" name="Freeform 58">
              <a:extLst>
                <a:ext uri="{FF2B5EF4-FFF2-40B4-BE49-F238E27FC236}">
                  <a16:creationId xmlns:a16="http://schemas.microsoft.com/office/drawing/2014/main" id="{80842004-A638-BEB5-B4AC-96CE81651BBF}"/>
                </a:ext>
              </a:extLst>
            </p:cNvPr>
            <p:cNvSpPr>
              <a:spLocks/>
            </p:cNvSpPr>
            <p:nvPr/>
          </p:nvSpPr>
          <p:spPr bwMode="auto">
            <a:xfrm>
              <a:off x="2447" y="2719"/>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63" name="Freeform 59">
              <a:extLst>
                <a:ext uri="{FF2B5EF4-FFF2-40B4-BE49-F238E27FC236}">
                  <a16:creationId xmlns:a16="http://schemas.microsoft.com/office/drawing/2014/main" id="{42077E87-3F9D-0434-236F-6D4E0A566AFB}"/>
                </a:ext>
              </a:extLst>
            </p:cNvPr>
            <p:cNvSpPr>
              <a:spLocks/>
            </p:cNvSpPr>
            <p:nvPr/>
          </p:nvSpPr>
          <p:spPr bwMode="auto">
            <a:xfrm>
              <a:off x="2447" y="2724"/>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64" name="Freeform 60">
              <a:extLst>
                <a:ext uri="{FF2B5EF4-FFF2-40B4-BE49-F238E27FC236}">
                  <a16:creationId xmlns:a16="http://schemas.microsoft.com/office/drawing/2014/main" id="{F5E14DCD-B118-63CD-B501-AF41126BA64E}"/>
                </a:ext>
              </a:extLst>
            </p:cNvPr>
            <p:cNvSpPr>
              <a:spLocks/>
            </p:cNvSpPr>
            <p:nvPr/>
          </p:nvSpPr>
          <p:spPr bwMode="auto">
            <a:xfrm>
              <a:off x="2447" y="2715"/>
              <a:ext cx="15" cy="9"/>
            </a:xfrm>
            <a:custGeom>
              <a:avLst/>
              <a:gdLst>
                <a:gd name="T0" fmla="*/ 15 w 15"/>
                <a:gd name="T1" fmla="*/ 4 h 9"/>
                <a:gd name="T2" fmla="*/ 0 w 15"/>
                <a:gd name="T3" fmla="*/ 0 h 9"/>
                <a:gd name="T4" fmla="*/ 0 w 15"/>
                <a:gd name="T5" fmla="*/ 9 h 9"/>
                <a:gd name="T6" fmla="*/ 15 w 15"/>
                <a:gd name="T7" fmla="*/ 4 h 9"/>
              </a:gdLst>
              <a:ahLst/>
              <a:cxnLst>
                <a:cxn ang="0">
                  <a:pos x="T0" y="T1"/>
                </a:cxn>
                <a:cxn ang="0">
                  <a:pos x="T2" y="T3"/>
                </a:cxn>
                <a:cxn ang="0">
                  <a:pos x="T4" y="T5"/>
                </a:cxn>
                <a:cxn ang="0">
                  <a:pos x="T6" y="T7"/>
                </a:cxn>
              </a:cxnLst>
              <a:rect l="0" t="0" r="r" b="b"/>
              <a:pathLst>
                <a:path w="15" h="9">
                  <a:moveTo>
                    <a:pt x="15" y="4"/>
                  </a:moveTo>
                  <a:lnTo>
                    <a:pt x="0" y="0"/>
                  </a:lnTo>
                  <a:lnTo>
                    <a:pt x="0" y="9"/>
                  </a:lnTo>
                  <a:lnTo>
                    <a:pt x="15" y="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65" name="Freeform 61">
              <a:extLst>
                <a:ext uri="{FF2B5EF4-FFF2-40B4-BE49-F238E27FC236}">
                  <a16:creationId xmlns:a16="http://schemas.microsoft.com/office/drawing/2014/main" id="{A40E6676-93ED-5667-FD9B-1474256545C0}"/>
                </a:ext>
              </a:extLst>
            </p:cNvPr>
            <p:cNvSpPr>
              <a:spLocks/>
            </p:cNvSpPr>
            <p:nvPr/>
          </p:nvSpPr>
          <p:spPr bwMode="auto">
            <a:xfrm>
              <a:off x="2447" y="2710"/>
              <a:ext cx="15" cy="9"/>
            </a:xfrm>
            <a:custGeom>
              <a:avLst/>
              <a:gdLst>
                <a:gd name="T0" fmla="*/ 15 w 15"/>
                <a:gd name="T1" fmla="*/ 9 h 9"/>
                <a:gd name="T2" fmla="*/ 10 w 15"/>
                <a:gd name="T3" fmla="*/ 0 h 9"/>
                <a:gd name="T4" fmla="*/ 0 w 15"/>
                <a:gd name="T5" fmla="*/ 5 h 9"/>
                <a:gd name="T6" fmla="*/ 15 w 15"/>
                <a:gd name="T7" fmla="*/ 9 h 9"/>
              </a:gdLst>
              <a:ahLst/>
              <a:cxnLst>
                <a:cxn ang="0">
                  <a:pos x="T0" y="T1"/>
                </a:cxn>
                <a:cxn ang="0">
                  <a:pos x="T2" y="T3"/>
                </a:cxn>
                <a:cxn ang="0">
                  <a:pos x="T4" y="T5"/>
                </a:cxn>
                <a:cxn ang="0">
                  <a:pos x="T6" y="T7"/>
                </a:cxn>
              </a:cxnLst>
              <a:rect l="0" t="0" r="r" b="b"/>
              <a:pathLst>
                <a:path w="15" h="9">
                  <a:moveTo>
                    <a:pt x="15" y="9"/>
                  </a:moveTo>
                  <a:lnTo>
                    <a:pt x="10" y="0"/>
                  </a:lnTo>
                  <a:lnTo>
                    <a:pt x="0" y="5"/>
                  </a:lnTo>
                  <a:lnTo>
                    <a:pt x="15" y="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66" name="Freeform 62">
              <a:extLst>
                <a:ext uri="{FF2B5EF4-FFF2-40B4-BE49-F238E27FC236}">
                  <a16:creationId xmlns:a16="http://schemas.microsoft.com/office/drawing/2014/main" id="{3886A649-B296-31E6-9333-7DAC74242CEA}"/>
                </a:ext>
              </a:extLst>
            </p:cNvPr>
            <p:cNvSpPr>
              <a:spLocks/>
            </p:cNvSpPr>
            <p:nvPr/>
          </p:nvSpPr>
          <p:spPr bwMode="auto">
            <a:xfrm>
              <a:off x="2462" y="2719"/>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67" name="Freeform 63">
              <a:extLst>
                <a:ext uri="{FF2B5EF4-FFF2-40B4-BE49-F238E27FC236}">
                  <a16:creationId xmlns:a16="http://schemas.microsoft.com/office/drawing/2014/main" id="{1E736445-A8A8-79DC-501F-8781561816CD}"/>
                </a:ext>
              </a:extLst>
            </p:cNvPr>
            <p:cNvSpPr>
              <a:spLocks/>
            </p:cNvSpPr>
            <p:nvPr/>
          </p:nvSpPr>
          <p:spPr bwMode="auto">
            <a:xfrm>
              <a:off x="2457" y="2710"/>
              <a:ext cx="19" cy="9"/>
            </a:xfrm>
            <a:custGeom>
              <a:avLst/>
              <a:gdLst>
                <a:gd name="T0" fmla="*/ 19 w 19"/>
                <a:gd name="T1" fmla="*/ 5 h 9"/>
                <a:gd name="T2" fmla="*/ 0 w 19"/>
                <a:gd name="T3" fmla="*/ 0 h 9"/>
                <a:gd name="T4" fmla="*/ 5 w 19"/>
                <a:gd name="T5" fmla="*/ 9 h 9"/>
                <a:gd name="T6" fmla="*/ 19 w 19"/>
                <a:gd name="T7" fmla="*/ 5 h 9"/>
              </a:gdLst>
              <a:ahLst/>
              <a:cxnLst>
                <a:cxn ang="0">
                  <a:pos x="T0" y="T1"/>
                </a:cxn>
                <a:cxn ang="0">
                  <a:pos x="T2" y="T3"/>
                </a:cxn>
                <a:cxn ang="0">
                  <a:pos x="T4" y="T5"/>
                </a:cxn>
                <a:cxn ang="0">
                  <a:pos x="T6" y="T7"/>
                </a:cxn>
              </a:cxnLst>
              <a:rect l="0" t="0" r="r" b="b"/>
              <a:pathLst>
                <a:path w="19" h="9">
                  <a:moveTo>
                    <a:pt x="19" y="5"/>
                  </a:moveTo>
                  <a:lnTo>
                    <a:pt x="0" y="0"/>
                  </a:lnTo>
                  <a:lnTo>
                    <a:pt x="5" y="9"/>
                  </a:lnTo>
                  <a:lnTo>
                    <a:pt x="19"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68" name="Freeform 64">
              <a:extLst>
                <a:ext uri="{FF2B5EF4-FFF2-40B4-BE49-F238E27FC236}">
                  <a16:creationId xmlns:a16="http://schemas.microsoft.com/office/drawing/2014/main" id="{63DF7F7C-66F0-18D3-8AD0-4C75C3C5AE48}"/>
                </a:ext>
              </a:extLst>
            </p:cNvPr>
            <p:cNvSpPr>
              <a:spLocks/>
            </p:cNvSpPr>
            <p:nvPr/>
          </p:nvSpPr>
          <p:spPr bwMode="auto">
            <a:xfrm>
              <a:off x="2457" y="2705"/>
              <a:ext cx="19" cy="10"/>
            </a:xfrm>
            <a:custGeom>
              <a:avLst/>
              <a:gdLst>
                <a:gd name="T0" fmla="*/ 19 w 19"/>
                <a:gd name="T1" fmla="*/ 10 h 10"/>
                <a:gd name="T2" fmla="*/ 14 w 19"/>
                <a:gd name="T3" fmla="*/ 0 h 10"/>
                <a:gd name="T4" fmla="*/ 0 w 19"/>
                <a:gd name="T5" fmla="*/ 5 h 10"/>
                <a:gd name="T6" fmla="*/ 19 w 19"/>
                <a:gd name="T7" fmla="*/ 10 h 10"/>
              </a:gdLst>
              <a:ahLst/>
              <a:cxnLst>
                <a:cxn ang="0">
                  <a:pos x="T0" y="T1"/>
                </a:cxn>
                <a:cxn ang="0">
                  <a:pos x="T2" y="T3"/>
                </a:cxn>
                <a:cxn ang="0">
                  <a:pos x="T4" y="T5"/>
                </a:cxn>
                <a:cxn ang="0">
                  <a:pos x="T6" y="T7"/>
                </a:cxn>
              </a:cxnLst>
              <a:rect l="0" t="0" r="r" b="b"/>
              <a:pathLst>
                <a:path w="19" h="10">
                  <a:moveTo>
                    <a:pt x="19" y="10"/>
                  </a:moveTo>
                  <a:lnTo>
                    <a:pt x="14" y="0"/>
                  </a:lnTo>
                  <a:lnTo>
                    <a:pt x="0" y="5"/>
                  </a:lnTo>
                  <a:lnTo>
                    <a:pt x="19" y="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69" name="Freeform 65">
              <a:extLst>
                <a:ext uri="{FF2B5EF4-FFF2-40B4-BE49-F238E27FC236}">
                  <a16:creationId xmlns:a16="http://schemas.microsoft.com/office/drawing/2014/main" id="{060DCB9B-636C-170A-BC6C-7D007246728A}"/>
                </a:ext>
              </a:extLst>
            </p:cNvPr>
            <p:cNvSpPr>
              <a:spLocks/>
            </p:cNvSpPr>
            <p:nvPr/>
          </p:nvSpPr>
          <p:spPr bwMode="auto">
            <a:xfrm>
              <a:off x="2476" y="2705"/>
              <a:ext cx="1" cy="10"/>
            </a:xfrm>
            <a:custGeom>
              <a:avLst/>
              <a:gdLst>
                <a:gd name="T0" fmla="*/ 10 h 10"/>
                <a:gd name="T1" fmla="*/ 10 h 10"/>
                <a:gd name="T2" fmla="*/ 0 h 10"/>
                <a:gd name="T3" fmla="*/ 10 h 10"/>
              </a:gdLst>
              <a:ahLst/>
              <a:cxnLst>
                <a:cxn ang="0">
                  <a:pos x="0" y="T0"/>
                </a:cxn>
                <a:cxn ang="0">
                  <a:pos x="0" y="T1"/>
                </a:cxn>
                <a:cxn ang="0">
                  <a:pos x="0" y="T2"/>
                </a:cxn>
                <a:cxn ang="0">
                  <a:pos x="0" y="T3"/>
                </a:cxn>
              </a:cxnLst>
              <a:rect l="0" t="0" r="r" b="b"/>
              <a:pathLst>
                <a:path h="10">
                  <a:moveTo>
                    <a:pt x="0" y="10"/>
                  </a:moveTo>
                  <a:lnTo>
                    <a:pt x="0" y="10"/>
                  </a:lnTo>
                  <a:lnTo>
                    <a:pt x="0" y="0"/>
                  </a:lnTo>
                  <a:lnTo>
                    <a:pt x="0" y="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70" name="Freeform 66">
              <a:extLst>
                <a:ext uri="{FF2B5EF4-FFF2-40B4-BE49-F238E27FC236}">
                  <a16:creationId xmlns:a16="http://schemas.microsoft.com/office/drawing/2014/main" id="{27D2070F-8BAC-50E1-6B0D-D6FF765A741B}"/>
                </a:ext>
              </a:extLst>
            </p:cNvPr>
            <p:cNvSpPr>
              <a:spLocks/>
            </p:cNvSpPr>
            <p:nvPr/>
          </p:nvSpPr>
          <p:spPr bwMode="auto">
            <a:xfrm>
              <a:off x="2476" y="2715"/>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71" name="Freeform 67">
              <a:extLst>
                <a:ext uri="{FF2B5EF4-FFF2-40B4-BE49-F238E27FC236}">
                  <a16:creationId xmlns:a16="http://schemas.microsoft.com/office/drawing/2014/main" id="{BEA920BE-3050-44D4-2DD8-768F23B42F03}"/>
                </a:ext>
              </a:extLst>
            </p:cNvPr>
            <p:cNvSpPr>
              <a:spLocks/>
            </p:cNvSpPr>
            <p:nvPr/>
          </p:nvSpPr>
          <p:spPr bwMode="auto">
            <a:xfrm>
              <a:off x="2471" y="2705"/>
              <a:ext cx="15" cy="10"/>
            </a:xfrm>
            <a:custGeom>
              <a:avLst/>
              <a:gdLst>
                <a:gd name="T0" fmla="*/ 15 w 15"/>
                <a:gd name="T1" fmla="*/ 0 h 10"/>
                <a:gd name="T2" fmla="*/ 0 w 15"/>
                <a:gd name="T3" fmla="*/ 0 h 10"/>
                <a:gd name="T4" fmla="*/ 5 w 15"/>
                <a:gd name="T5" fmla="*/ 10 h 10"/>
                <a:gd name="T6" fmla="*/ 15 w 15"/>
                <a:gd name="T7" fmla="*/ 0 h 10"/>
              </a:gdLst>
              <a:ahLst/>
              <a:cxnLst>
                <a:cxn ang="0">
                  <a:pos x="T0" y="T1"/>
                </a:cxn>
                <a:cxn ang="0">
                  <a:pos x="T2" y="T3"/>
                </a:cxn>
                <a:cxn ang="0">
                  <a:pos x="T4" y="T5"/>
                </a:cxn>
                <a:cxn ang="0">
                  <a:pos x="T6" y="T7"/>
                </a:cxn>
              </a:cxnLst>
              <a:rect l="0" t="0" r="r" b="b"/>
              <a:pathLst>
                <a:path w="15" h="10">
                  <a:moveTo>
                    <a:pt x="15" y="0"/>
                  </a:moveTo>
                  <a:lnTo>
                    <a:pt x="0" y="0"/>
                  </a:lnTo>
                  <a:lnTo>
                    <a:pt x="5" y="10"/>
                  </a:lnTo>
                  <a:lnTo>
                    <a:pt x="15"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72" name="Freeform 68">
              <a:extLst>
                <a:ext uri="{FF2B5EF4-FFF2-40B4-BE49-F238E27FC236}">
                  <a16:creationId xmlns:a16="http://schemas.microsoft.com/office/drawing/2014/main" id="{2498114D-07A7-5AA2-2758-5A9BBC911934}"/>
                </a:ext>
              </a:extLst>
            </p:cNvPr>
            <p:cNvSpPr>
              <a:spLocks/>
            </p:cNvSpPr>
            <p:nvPr/>
          </p:nvSpPr>
          <p:spPr bwMode="auto">
            <a:xfrm>
              <a:off x="2471" y="2700"/>
              <a:ext cx="15" cy="5"/>
            </a:xfrm>
            <a:custGeom>
              <a:avLst/>
              <a:gdLst>
                <a:gd name="T0" fmla="*/ 15 w 15"/>
                <a:gd name="T1" fmla="*/ 5 h 5"/>
                <a:gd name="T2" fmla="*/ 10 w 15"/>
                <a:gd name="T3" fmla="*/ 0 h 5"/>
                <a:gd name="T4" fmla="*/ 0 w 15"/>
                <a:gd name="T5" fmla="*/ 5 h 5"/>
                <a:gd name="T6" fmla="*/ 15 w 15"/>
                <a:gd name="T7" fmla="*/ 5 h 5"/>
              </a:gdLst>
              <a:ahLst/>
              <a:cxnLst>
                <a:cxn ang="0">
                  <a:pos x="T0" y="T1"/>
                </a:cxn>
                <a:cxn ang="0">
                  <a:pos x="T2" y="T3"/>
                </a:cxn>
                <a:cxn ang="0">
                  <a:pos x="T4" y="T5"/>
                </a:cxn>
                <a:cxn ang="0">
                  <a:pos x="T6" y="T7"/>
                </a:cxn>
              </a:cxnLst>
              <a:rect l="0" t="0" r="r" b="b"/>
              <a:pathLst>
                <a:path w="15" h="5">
                  <a:moveTo>
                    <a:pt x="15" y="5"/>
                  </a:moveTo>
                  <a:lnTo>
                    <a:pt x="10" y="0"/>
                  </a:lnTo>
                  <a:lnTo>
                    <a:pt x="0" y="5"/>
                  </a:lnTo>
                  <a:lnTo>
                    <a:pt x="1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73" name="Freeform 69">
              <a:extLst>
                <a:ext uri="{FF2B5EF4-FFF2-40B4-BE49-F238E27FC236}">
                  <a16:creationId xmlns:a16="http://schemas.microsoft.com/office/drawing/2014/main" id="{6AADF885-A03F-32BB-9F6E-B24586A4AF7A}"/>
                </a:ext>
              </a:extLst>
            </p:cNvPr>
            <p:cNvSpPr>
              <a:spLocks/>
            </p:cNvSpPr>
            <p:nvPr/>
          </p:nvSpPr>
          <p:spPr bwMode="auto">
            <a:xfrm>
              <a:off x="2486" y="2705"/>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74" name="Freeform 70">
              <a:extLst>
                <a:ext uri="{FF2B5EF4-FFF2-40B4-BE49-F238E27FC236}">
                  <a16:creationId xmlns:a16="http://schemas.microsoft.com/office/drawing/2014/main" id="{0632C0A0-5A46-F5B6-3ADA-EB98962E09CC}"/>
                </a:ext>
              </a:extLst>
            </p:cNvPr>
            <p:cNvSpPr>
              <a:spLocks/>
            </p:cNvSpPr>
            <p:nvPr/>
          </p:nvSpPr>
          <p:spPr bwMode="auto">
            <a:xfrm>
              <a:off x="2481" y="2700"/>
              <a:ext cx="19" cy="5"/>
            </a:xfrm>
            <a:custGeom>
              <a:avLst/>
              <a:gdLst>
                <a:gd name="T0" fmla="*/ 19 w 19"/>
                <a:gd name="T1" fmla="*/ 0 h 5"/>
                <a:gd name="T2" fmla="*/ 0 w 19"/>
                <a:gd name="T3" fmla="*/ 0 h 5"/>
                <a:gd name="T4" fmla="*/ 5 w 19"/>
                <a:gd name="T5" fmla="*/ 5 h 5"/>
                <a:gd name="T6" fmla="*/ 19 w 19"/>
                <a:gd name="T7" fmla="*/ 0 h 5"/>
              </a:gdLst>
              <a:ahLst/>
              <a:cxnLst>
                <a:cxn ang="0">
                  <a:pos x="T0" y="T1"/>
                </a:cxn>
                <a:cxn ang="0">
                  <a:pos x="T2" y="T3"/>
                </a:cxn>
                <a:cxn ang="0">
                  <a:pos x="T4" y="T5"/>
                </a:cxn>
                <a:cxn ang="0">
                  <a:pos x="T6" y="T7"/>
                </a:cxn>
              </a:cxnLst>
              <a:rect l="0" t="0" r="r" b="b"/>
              <a:pathLst>
                <a:path w="19" h="5">
                  <a:moveTo>
                    <a:pt x="19" y="0"/>
                  </a:moveTo>
                  <a:lnTo>
                    <a:pt x="0" y="0"/>
                  </a:lnTo>
                  <a:lnTo>
                    <a:pt x="5" y="5"/>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75" name="Freeform 71">
              <a:extLst>
                <a:ext uri="{FF2B5EF4-FFF2-40B4-BE49-F238E27FC236}">
                  <a16:creationId xmlns:a16="http://schemas.microsoft.com/office/drawing/2014/main" id="{C27C44BA-6465-692F-D3FA-3721AB4769AD}"/>
                </a:ext>
              </a:extLst>
            </p:cNvPr>
            <p:cNvSpPr>
              <a:spLocks/>
            </p:cNvSpPr>
            <p:nvPr/>
          </p:nvSpPr>
          <p:spPr bwMode="auto">
            <a:xfrm>
              <a:off x="2481" y="2690"/>
              <a:ext cx="19" cy="10"/>
            </a:xfrm>
            <a:custGeom>
              <a:avLst/>
              <a:gdLst>
                <a:gd name="T0" fmla="*/ 19 w 19"/>
                <a:gd name="T1" fmla="*/ 10 h 10"/>
                <a:gd name="T2" fmla="*/ 15 w 19"/>
                <a:gd name="T3" fmla="*/ 0 h 10"/>
                <a:gd name="T4" fmla="*/ 0 w 19"/>
                <a:gd name="T5" fmla="*/ 10 h 10"/>
                <a:gd name="T6" fmla="*/ 19 w 19"/>
                <a:gd name="T7" fmla="*/ 10 h 10"/>
              </a:gdLst>
              <a:ahLst/>
              <a:cxnLst>
                <a:cxn ang="0">
                  <a:pos x="T0" y="T1"/>
                </a:cxn>
                <a:cxn ang="0">
                  <a:pos x="T2" y="T3"/>
                </a:cxn>
                <a:cxn ang="0">
                  <a:pos x="T4" y="T5"/>
                </a:cxn>
                <a:cxn ang="0">
                  <a:pos x="T6" y="T7"/>
                </a:cxn>
              </a:cxnLst>
              <a:rect l="0" t="0" r="r" b="b"/>
              <a:pathLst>
                <a:path w="19" h="10">
                  <a:moveTo>
                    <a:pt x="19" y="10"/>
                  </a:moveTo>
                  <a:lnTo>
                    <a:pt x="15" y="0"/>
                  </a:lnTo>
                  <a:lnTo>
                    <a:pt x="0" y="10"/>
                  </a:lnTo>
                  <a:lnTo>
                    <a:pt x="19" y="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76" name="Freeform 72">
              <a:extLst>
                <a:ext uri="{FF2B5EF4-FFF2-40B4-BE49-F238E27FC236}">
                  <a16:creationId xmlns:a16="http://schemas.microsoft.com/office/drawing/2014/main" id="{269DCB08-1793-3EDA-E7C6-F34E3874E348}"/>
                </a:ext>
              </a:extLst>
            </p:cNvPr>
            <p:cNvSpPr>
              <a:spLocks/>
            </p:cNvSpPr>
            <p:nvPr/>
          </p:nvSpPr>
          <p:spPr bwMode="auto">
            <a:xfrm>
              <a:off x="2500" y="2700"/>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77" name="Freeform 73">
              <a:extLst>
                <a:ext uri="{FF2B5EF4-FFF2-40B4-BE49-F238E27FC236}">
                  <a16:creationId xmlns:a16="http://schemas.microsoft.com/office/drawing/2014/main" id="{243E4218-68D8-A28B-4C8D-553C3AA58BF2}"/>
                </a:ext>
              </a:extLst>
            </p:cNvPr>
            <p:cNvSpPr>
              <a:spLocks/>
            </p:cNvSpPr>
            <p:nvPr/>
          </p:nvSpPr>
          <p:spPr bwMode="auto">
            <a:xfrm>
              <a:off x="2496" y="2690"/>
              <a:ext cx="19" cy="10"/>
            </a:xfrm>
            <a:custGeom>
              <a:avLst/>
              <a:gdLst>
                <a:gd name="T0" fmla="*/ 19 w 19"/>
                <a:gd name="T1" fmla="*/ 0 h 10"/>
                <a:gd name="T2" fmla="*/ 0 w 19"/>
                <a:gd name="T3" fmla="*/ 0 h 10"/>
                <a:gd name="T4" fmla="*/ 4 w 19"/>
                <a:gd name="T5" fmla="*/ 10 h 10"/>
                <a:gd name="T6" fmla="*/ 19 w 19"/>
                <a:gd name="T7" fmla="*/ 0 h 10"/>
              </a:gdLst>
              <a:ahLst/>
              <a:cxnLst>
                <a:cxn ang="0">
                  <a:pos x="T0" y="T1"/>
                </a:cxn>
                <a:cxn ang="0">
                  <a:pos x="T2" y="T3"/>
                </a:cxn>
                <a:cxn ang="0">
                  <a:pos x="T4" y="T5"/>
                </a:cxn>
                <a:cxn ang="0">
                  <a:pos x="T6" y="T7"/>
                </a:cxn>
              </a:cxnLst>
              <a:rect l="0" t="0" r="r" b="b"/>
              <a:pathLst>
                <a:path w="19" h="10">
                  <a:moveTo>
                    <a:pt x="19" y="0"/>
                  </a:moveTo>
                  <a:lnTo>
                    <a:pt x="0" y="0"/>
                  </a:lnTo>
                  <a:lnTo>
                    <a:pt x="4" y="10"/>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78" name="Freeform 74">
              <a:extLst>
                <a:ext uri="{FF2B5EF4-FFF2-40B4-BE49-F238E27FC236}">
                  <a16:creationId xmlns:a16="http://schemas.microsoft.com/office/drawing/2014/main" id="{674ACA5F-17AB-57FA-4A16-62D75C7FF2AE}"/>
                </a:ext>
              </a:extLst>
            </p:cNvPr>
            <p:cNvSpPr>
              <a:spLocks/>
            </p:cNvSpPr>
            <p:nvPr/>
          </p:nvSpPr>
          <p:spPr bwMode="auto">
            <a:xfrm>
              <a:off x="2496" y="2685"/>
              <a:ext cx="19" cy="5"/>
            </a:xfrm>
            <a:custGeom>
              <a:avLst/>
              <a:gdLst>
                <a:gd name="T0" fmla="*/ 19 w 19"/>
                <a:gd name="T1" fmla="*/ 5 h 5"/>
                <a:gd name="T2" fmla="*/ 14 w 19"/>
                <a:gd name="T3" fmla="*/ 0 h 5"/>
                <a:gd name="T4" fmla="*/ 0 w 19"/>
                <a:gd name="T5" fmla="*/ 5 h 5"/>
                <a:gd name="T6" fmla="*/ 19 w 19"/>
                <a:gd name="T7" fmla="*/ 5 h 5"/>
              </a:gdLst>
              <a:ahLst/>
              <a:cxnLst>
                <a:cxn ang="0">
                  <a:pos x="T0" y="T1"/>
                </a:cxn>
                <a:cxn ang="0">
                  <a:pos x="T2" y="T3"/>
                </a:cxn>
                <a:cxn ang="0">
                  <a:pos x="T4" y="T5"/>
                </a:cxn>
                <a:cxn ang="0">
                  <a:pos x="T6" y="T7"/>
                </a:cxn>
              </a:cxnLst>
              <a:rect l="0" t="0" r="r" b="b"/>
              <a:pathLst>
                <a:path w="19" h="5">
                  <a:moveTo>
                    <a:pt x="19" y="5"/>
                  </a:moveTo>
                  <a:lnTo>
                    <a:pt x="14" y="0"/>
                  </a:lnTo>
                  <a:lnTo>
                    <a:pt x="0" y="5"/>
                  </a:lnTo>
                  <a:lnTo>
                    <a:pt x="19"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79" name="Freeform 75">
              <a:extLst>
                <a:ext uri="{FF2B5EF4-FFF2-40B4-BE49-F238E27FC236}">
                  <a16:creationId xmlns:a16="http://schemas.microsoft.com/office/drawing/2014/main" id="{634C952C-C261-EB79-A3DB-0BBF5BF88F7E}"/>
                </a:ext>
              </a:extLst>
            </p:cNvPr>
            <p:cNvSpPr>
              <a:spLocks/>
            </p:cNvSpPr>
            <p:nvPr/>
          </p:nvSpPr>
          <p:spPr bwMode="auto">
            <a:xfrm>
              <a:off x="2515" y="2685"/>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80" name="Freeform 76">
              <a:extLst>
                <a:ext uri="{FF2B5EF4-FFF2-40B4-BE49-F238E27FC236}">
                  <a16:creationId xmlns:a16="http://schemas.microsoft.com/office/drawing/2014/main" id="{8F6E95C4-FAA5-43E7-84B1-DD96C48DB790}"/>
                </a:ext>
              </a:extLst>
            </p:cNvPr>
            <p:cNvSpPr>
              <a:spLocks/>
            </p:cNvSpPr>
            <p:nvPr/>
          </p:nvSpPr>
          <p:spPr bwMode="auto">
            <a:xfrm>
              <a:off x="2515" y="2690"/>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81" name="Freeform 77">
              <a:extLst>
                <a:ext uri="{FF2B5EF4-FFF2-40B4-BE49-F238E27FC236}">
                  <a16:creationId xmlns:a16="http://schemas.microsoft.com/office/drawing/2014/main" id="{02C6FE5B-D39B-B441-C5E7-163BA6B13A42}"/>
                </a:ext>
              </a:extLst>
            </p:cNvPr>
            <p:cNvSpPr>
              <a:spLocks/>
            </p:cNvSpPr>
            <p:nvPr/>
          </p:nvSpPr>
          <p:spPr bwMode="auto">
            <a:xfrm>
              <a:off x="2510" y="2681"/>
              <a:ext cx="19" cy="9"/>
            </a:xfrm>
            <a:custGeom>
              <a:avLst/>
              <a:gdLst>
                <a:gd name="T0" fmla="*/ 19 w 19"/>
                <a:gd name="T1" fmla="*/ 0 h 9"/>
                <a:gd name="T2" fmla="*/ 0 w 19"/>
                <a:gd name="T3" fmla="*/ 4 h 9"/>
                <a:gd name="T4" fmla="*/ 5 w 19"/>
                <a:gd name="T5" fmla="*/ 9 h 9"/>
                <a:gd name="T6" fmla="*/ 19 w 19"/>
                <a:gd name="T7" fmla="*/ 0 h 9"/>
              </a:gdLst>
              <a:ahLst/>
              <a:cxnLst>
                <a:cxn ang="0">
                  <a:pos x="T0" y="T1"/>
                </a:cxn>
                <a:cxn ang="0">
                  <a:pos x="T2" y="T3"/>
                </a:cxn>
                <a:cxn ang="0">
                  <a:pos x="T4" y="T5"/>
                </a:cxn>
                <a:cxn ang="0">
                  <a:pos x="T6" y="T7"/>
                </a:cxn>
              </a:cxnLst>
              <a:rect l="0" t="0" r="r" b="b"/>
              <a:pathLst>
                <a:path w="19" h="9">
                  <a:moveTo>
                    <a:pt x="19" y="0"/>
                  </a:moveTo>
                  <a:lnTo>
                    <a:pt x="0" y="4"/>
                  </a:lnTo>
                  <a:lnTo>
                    <a:pt x="5" y="9"/>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82" name="Freeform 78">
              <a:extLst>
                <a:ext uri="{FF2B5EF4-FFF2-40B4-BE49-F238E27FC236}">
                  <a16:creationId xmlns:a16="http://schemas.microsoft.com/office/drawing/2014/main" id="{544F16C5-C575-4E76-1379-7EE05E7EC18A}"/>
                </a:ext>
              </a:extLst>
            </p:cNvPr>
            <p:cNvSpPr>
              <a:spLocks/>
            </p:cNvSpPr>
            <p:nvPr/>
          </p:nvSpPr>
          <p:spPr bwMode="auto">
            <a:xfrm>
              <a:off x="2510" y="2676"/>
              <a:ext cx="19" cy="9"/>
            </a:xfrm>
            <a:custGeom>
              <a:avLst/>
              <a:gdLst>
                <a:gd name="T0" fmla="*/ 19 w 19"/>
                <a:gd name="T1" fmla="*/ 5 h 9"/>
                <a:gd name="T2" fmla="*/ 10 w 19"/>
                <a:gd name="T3" fmla="*/ 0 h 9"/>
                <a:gd name="T4" fmla="*/ 0 w 19"/>
                <a:gd name="T5" fmla="*/ 9 h 9"/>
                <a:gd name="T6" fmla="*/ 19 w 19"/>
                <a:gd name="T7" fmla="*/ 5 h 9"/>
              </a:gdLst>
              <a:ahLst/>
              <a:cxnLst>
                <a:cxn ang="0">
                  <a:pos x="T0" y="T1"/>
                </a:cxn>
                <a:cxn ang="0">
                  <a:pos x="T2" y="T3"/>
                </a:cxn>
                <a:cxn ang="0">
                  <a:pos x="T4" y="T5"/>
                </a:cxn>
                <a:cxn ang="0">
                  <a:pos x="T6" y="T7"/>
                </a:cxn>
              </a:cxnLst>
              <a:rect l="0" t="0" r="r" b="b"/>
              <a:pathLst>
                <a:path w="19" h="9">
                  <a:moveTo>
                    <a:pt x="19" y="5"/>
                  </a:moveTo>
                  <a:lnTo>
                    <a:pt x="10" y="0"/>
                  </a:lnTo>
                  <a:lnTo>
                    <a:pt x="0" y="9"/>
                  </a:lnTo>
                  <a:lnTo>
                    <a:pt x="19"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83" name="Freeform 79">
              <a:extLst>
                <a:ext uri="{FF2B5EF4-FFF2-40B4-BE49-F238E27FC236}">
                  <a16:creationId xmlns:a16="http://schemas.microsoft.com/office/drawing/2014/main" id="{4064F9E8-DB31-92D9-4B40-ED48767324E9}"/>
                </a:ext>
              </a:extLst>
            </p:cNvPr>
            <p:cNvSpPr>
              <a:spLocks/>
            </p:cNvSpPr>
            <p:nvPr/>
          </p:nvSpPr>
          <p:spPr bwMode="auto">
            <a:xfrm>
              <a:off x="2525" y="2676"/>
              <a:ext cx="4" cy="5"/>
            </a:xfrm>
            <a:custGeom>
              <a:avLst/>
              <a:gdLst>
                <a:gd name="T0" fmla="*/ 4 w 4"/>
                <a:gd name="T1" fmla="*/ 5 h 5"/>
                <a:gd name="T2" fmla="*/ 4 w 4"/>
                <a:gd name="T3" fmla="*/ 5 h 5"/>
                <a:gd name="T4" fmla="*/ 0 w 4"/>
                <a:gd name="T5" fmla="*/ 0 h 5"/>
                <a:gd name="T6" fmla="*/ 4 w 4"/>
                <a:gd name="T7" fmla="*/ 5 h 5"/>
              </a:gdLst>
              <a:ahLst/>
              <a:cxnLst>
                <a:cxn ang="0">
                  <a:pos x="T0" y="T1"/>
                </a:cxn>
                <a:cxn ang="0">
                  <a:pos x="T2" y="T3"/>
                </a:cxn>
                <a:cxn ang="0">
                  <a:pos x="T4" y="T5"/>
                </a:cxn>
                <a:cxn ang="0">
                  <a:pos x="T6" y="T7"/>
                </a:cxn>
              </a:cxnLst>
              <a:rect l="0" t="0" r="r" b="b"/>
              <a:pathLst>
                <a:path w="4" h="5">
                  <a:moveTo>
                    <a:pt x="4" y="5"/>
                  </a:moveTo>
                  <a:lnTo>
                    <a:pt x="4" y="5"/>
                  </a:lnTo>
                  <a:lnTo>
                    <a:pt x="0" y="0"/>
                  </a:lnTo>
                  <a:lnTo>
                    <a:pt x="4"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84" name="Freeform 80">
              <a:extLst>
                <a:ext uri="{FF2B5EF4-FFF2-40B4-BE49-F238E27FC236}">
                  <a16:creationId xmlns:a16="http://schemas.microsoft.com/office/drawing/2014/main" id="{AAD9BEA7-7533-6745-F216-143F120F744D}"/>
                </a:ext>
              </a:extLst>
            </p:cNvPr>
            <p:cNvSpPr>
              <a:spLocks/>
            </p:cNvSpPr>
            <p:nvPr/>
          </p:nvSpPr>
          <p:spPr bwMode="auto">
            <a:xfrm>
              <a:off x="2529" y="2681"/>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85" name="Freeform 81">
              <a:extLst>
                <a:ext uri="{FF2B5EF4-FFF2-40B4-BE49-F238E27FC236}">
                  <a16:creationId xmlns:a16="http://schemas.microsoft.com/office/drawing/2014/main" id="{EA4DE046-286D-3C28-E028-90746E6DD8F7}"/>
                </a:ext>
              </a:extLst>
            </p:cNvPr>
            <p:cNvSpPr>
              <a:spLocks/>
            </p:cNvSpPr>
            <p:nvPr/>
          </p:nvSpPr>
          <p:spPr bwMode="auto">
            <a:xfrm>
              <a:off x="2520" y="2671"/>
              <a:ext cx="19" cy="10"/>
            </a:xfrm>
            <a:custGeom>
              <a:avLst/>
              <a:gdLst>
                <a:gd name="T0" fmla="*/ 19 w 19"/>
                <a:gd name="T1" fmla="*/ 0 h 10"/>
                <a:gd name="T2" fmla="*/ 0 w 19"/>
                <a:gd name="T3" fmla="*/ 5 h 10"/>
                <a:gd name="T4" fmla="*/ 9 w 19"/>
                <a:gd name="T5" fmla="*/ 10 h 10"/>
                <a:gd name="T6" fmla="*/ 19 w 19"/>
                <a:gd name="T7" fmla="*/ 0 h 10"/>
              </a:gdLst>
              <a:ahLst/>
              <a:cxnLst>
                <a:cxn ang="0">
                  <a:pos x="T0" y="T1"/>
                </a:cxn>
                <a:cxn ang="0">
                  <a:pos x="T2" y="T3"/>
                </a:cxn>
                <a:cxn ang="0">
                  <a:pos x="T4" y="T5"/>
                </a:cxn>
                <a:cxn ang="0">
                  <a:pos x="T6" y="T7"/>
                </a:cxn>
              </a:cxnLst>
              <a:rect l="0" t="0" r="r" b="b"/>
              <a:pathLst>
                <a:path w="19" h="10">
                  <a:moveTo>
                    <a:pt x="19" y="0"/>
                  </a:moveTo>
                  <a:lnTo>
                    <a:pt x="0" y="5"/>
                  </a:lnTo>
                  <a:lnTo>
                    <a:pt x="9" y="10"/>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86" name="Freeform 82">
              <a:extLst>
                <a:ext uri="{FF2B5EF4-FFF2-40B4-BE49-F238E27FC236}">
                  <a16:creationId xmlns:a16="http://schemas.microsoft.com/office/drawing/2014/main" id="{0F184DB2-FAD6-291C-A288-47739684982E}"/>
                </a:ext>
              </a:extLst>
            </p:cNvPr>
            <p:cNvSpPr>
              <a:spLocks/>
            </p:cNvSpPr>
            <p:nvPr/>
          </p:nvSpPr>
          <p:spPr bwMode="auto">
            <a:xfrm>
              <a:off x="2520" y="2666"/>
              <a:ext cx="19" cy="10"/>
            </a:xfrm>
            <a:custGeom>
              <a:avLst/>
              <a:gdLst>
                <a:gd name="T0" fmla="*/ 19 w 19"/>
                <a:gd name="T1" fmla="*/ 5 h 10"/>
                <a:gd name="T2" fmla="*/ 14 w 19"/>
                <a:gd name="T3" fmla="*/ 0 h 10"/>
                <a:gd name="T4" fmla="*/ 0 w 19"/>
                <a:gd name="T5" fmla="*/ 10 h 10"/>
                <a:gd name="T6" fmla="*/ 19 w 19"/>
                <a:gd name="T7" fmla="*/ 5 h 10"/>
              </a:gdLst>
              <a:ahLst/>
              <a:cxnLst>
                <a:cxn ang="0">
                  <a:pos x="T0" y="T1"/>
                </a:cxn>
                <a:cxn ang="0">
                  <a:pos x="T2" y="T3"/>
                </a:cxn>
                <a:cxn ang="0">
                  <a:pos x="T4" y="T5"/>
                </a:cxn>
                <a:cxn ang="0">
                  <a:pos x="T6" y="T7"/>
                </a:cxn>
              </a:cxnLst>
              <a:rect l="0" t="0" r="r" b="b"/>
              <a:pathLst>
                <a:path w="19" h="10">
                  <a:moveTo>
                    <a:pt x="19" y="5"/>
                  </a:moveTo>
                  <a:lnTo>
                    <a:pt x="14" y="0"/>
                  </a:lnTo>
                  <a:lnTo>
                    <a:pt x="0" y="10"/>
                  </a:lnTo>
                  <a:lnTo>
                    <a:pt x="19"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87" name="Freeform 83">
              <a:extLst>
                <a:ext uri="{FF2B5EF4-FFF2-40B4-BE49-F238E27FC236}">
                  <a16:creationId xmlns:a16="http://schemas.microsoft.com/office/drawing/2014/main" id="{E6241C64-9C53-90FD-46F0-A6D518DD71F5}"/>
                </a:ext>
              </a:extLst>
            </p:cNvPr>
            <p:cNvSpPr>
              <a:spLocks/>
            </p:cNvSpPr>
            <p:nvPr/>
          </p:nvSpPr>
          <p:spPr bwMode="auto">
            <a:xfrm>
              <a:off x="2539" y="2666"/>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88" name="Freeform 84">
              <a:extLst>
                <a:ext uri="{FF2B5EF4-FFF2-40B4-BE49-F238E27FC236}">
                  <a16:creationId xmlns:a16="http://schemas.microsoft.com/office/drawing/2014/main" id="{8AB61AB3-C865-8A86-56B7-6DC55D6EFA97}"/>
                </a:ext>
              </a:extLst>
            </p:cNvPr>
            <p:cNvSpPr>
              <a:spLocks/>
            </p:cNvSpPr>
            <p:nvPr/>
          </p:nvSpPr>
          <p:spPr bwMode="auto">
            <a:xfrm>
              <a:off x="2539" y="2671"/>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89" name="Freeform 85">
              <a:extLst>
                <a:ext uri="{FF2B5EF4-FFF2-40B4-BE49-F238E27FC236}">
                  <a16:creationId xmlns:a16="http://schemas.microsoft.com/office/drawing/2014/main" id="{54E16038-D942-D60A-A469-3EA2BF9487AA}"/>
                </a:ext>
              </a:extLst>
            </p:cNvPr>
            <p:cNvSpPr>
              <a:spLocks/>
            </p:cNvSpPr>
            <p:nvPr/>
          </p:nvSpPr>
          <p:spPr bwMode="auto">
            <a:xfrm>
              <a:off x="2534" y="2661"/>
              <a:ext cx="20" cy="10"/>
            </a:xfrm>
            <a:custGeom>
              <a:avLst/>
              <a:gdLst>
                <a:gd name="T0" fmla="*/ 20 w 20"/>
                <a:gd name="T1" fmla="*/ 0 h 10"/>
                <a:gd name="T2" fmla="*/ 0 w 20"/>
                <a:gd name="T3" fmla="*/ 5 h 10"/>
                <a:gd name="T4" fmla="*/ 5 w 20"/>
                <a:gd name="T5" fmla="*/ 10 h 10"/>
                <a:gd name="T6" fmla="*/ 20 w 20"/>
                <a:gd name="T7" fmla="*/ 0 h 10"/>
              </a:gdLst>
              <a:ahLst/>
              <a:cxnLst>
                <a:cxn ang="0">
                  <a:pos x="T0" y="T1"/>
                </a:cxn>
                <a:cxn ang="0">
                  <a:pos x="T2" y="T3"/>
                </a:cxn>
                <a:cxn ang="0">
                  <a:pos x="T4" y="T5"/>
                </a:cxn>
                <a:cxn ang="0">
                  <a:pos x="T6" y="T7"/>
                </a:cxn>
              </a:cxnLst>
              <a:rect l="0" t="0" r="r" b="b"/>
              <a:pathLst>
                <a:path w="20" h="10">
                  <a:moveTo>
                    <a:pt x="20" y="0"/>
                  </a:moveTo>
                  <a:lnTo>
                    <a:pt x="0" y="5"/>
                  </a:lnTo>
                  <a:lnTo>
                    <a:pt x="5" y="10"/>
                  </a:lnTo>
                  <a:lnTo>
                    <a:pt x="2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90" name="Freeform 86">
              <a:extLst>
                <a:ext uri="{FF2B5EF4-FFF2-40B4-BE49-F238E27FC236}">
                  <a16:creationId xmlns:a16="http://schemas.microsoft.com/office/drawing/2014/main" id="{DF4DA9FE-053B-C0CA-8757-1EFF6213A20B}"/>
                </a:ext>
              </a:extLst>
            </p:cNvPr>
            <p:cNvSpPr>
              <a:spLocks/>
            </p:cNvSpPr>
            <p:nvPr/>
          </p:nvSpPr>
          <p:spPr bwMode="auto">
            <a:xfrm>
              <a:off x="2534" y="2652"/>
              <a:ext cx="20" cy="14"/>
            </a:xfrm>
            <a:custGeom>
              <a:avLst/>
              <a:gdLst>
                <a:gd name="T0" fmla="*/ 20 w 20"/>
                <a:gd name="T1" fmla="*/ 9 h 14"/>
                <a:gd name="T2" fmla="*/ 15 w 20"/>
                <a:gd name="T3" fmla="*/ 0 h 14"/>
                <a:gd name="T4" fmla="*/ 0 w 20"/>
                <a:gd name="T5" fmla="*/ 14 h 14"/>
                <a:gd name="T6" fmla="*/ 20 w 20"/>
                <a:gd name="T7" fmla="*/ 9 h 14"/>
              </a:gdLst>
              <a:ahLst/>
              <a:cxnLst>
                <a:cxn ang="0">
                  <a:pos x="T0" y="T1"/>
                </a:cxn>
                <a:cxn ang="0">
                  <a:pos x="T2" y="T3"/>
                </a:cxn>
                <a:cxn ang="0">
                  <a:pos x="T4" y="T5"/>
                </a:cxn>
                <a:cxn ang="0">
                  <a:pos x="T6" y="T7"/>
                </a:cxn>
              </a:cxnLst>
              <a:rect l="0" t="0" r="r" b="b"/>
              <a:pathLst>
                <a:path w="20" h="14">
                  <a:moveTo>
                    <a:pt x="20" y="9"/>
                  </a:moveTo>
                  <a:lnTo>
                    <a:pt x="15" y="0"/>
                  </a:lnTo>
                  <a:lnTo>
                    <a:pt x="0" y="14"/>
                  </a:lnTo>
                  <a:lnTo>
                    <a:pt x="20" y="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91" name="Freeform 87">
              <a:extLst>
                <a:ext uri="{FF2B5EF4-FFF2-40B4-BE49-F238E27FC236}">
                  <a16:creationId xmlns:a16="http://schemas.microsoft.com/office/drawing/2014/main" id="{D63B3899-4DA0-4225-D94F-BC15C8B7D4A6}"/>
                </a:ext>
              </a:extLst>
            </p:cNvPr>
            <p:cNvSpPr>
              <a:spLocks/>
            </p:cNvSpPr>
            <p:nvPr/>
          </p:nvSpPr>
          <p:spPr bwMode="auto">
            <a:xfrm>
              <a:off x="2554" y="2656"/>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92" name="Freeform 88">
              <a:extLst>
                <a:ext uri="{FF2B5EF4-FFF2-40B4-BE49-F238E27FC236}">
                  <a16:creationId xmlns:a16="http://schemas.microsoft.com/office/drawing/2014/main" id="{89C1E174-3850-4612-B277-83739F46E834}"/>
                </a:ext>
              </a:extLst>
            </p:cNvPr>
            <p:cNvSpPr>
              <a:spLocks/>
            </p:cNvSpPr>
            <p:nvPr/>
          </p:nvSpPr>
          <p:spPr bwMode="auto">
            <a:xfrm>
              <a:off x="2554" y="2661"/>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93" name="Freeform 89">
              <a:extLst>
                <a:ext uri="{FF2B5EF4-FFF2-40B4-BE49-F238E27FC236}">
                  <a16:creationId xmlns:a16="http://schemas.microsoft.com/office/drawing/2014/main" id="{5D96C610-6C23-D1AD-44B3-B522C147DB1C}"/>
                </a:ext>
              </a:extLst>
            </p:cNvPr>
            <p:cNvSpPr>
              <a:spLocks/>
            </p:cNvSpPr>
            <p:nvPr/>
          </p:nvSpPr>
          <p:spPr bwMode="auto">
            <a:xfrm>
              <a:off x="2549" y="2647"/>
              <a:ext cx="19" cy="14"/>
            </a:xfrm>
            <a:custGeom>
              <a:avLst/>
              <a:gdLst>
                <a:gd name="T0" fmla="*/ 19 w 19"/>
                <a:gd name="T1" fmla="*/ 0 h 14"/>
                <a:gd name="T2" fmla="*/ 0 w 19"/>
                <a:gd name="T3" fmla="*/ 9 h 14"/>
                <a:gd name="T4" fmla="*/ 5 w 19"/>
                <a:gd name="T5" fmla="*/ 14 h 14"/>
                <a:gd name="T6" fmla="*/ 19 w 19"/>
                <a:gd name="T7" fmla="*/ 0 h 14"/>
              </a:gdLst>
              <a:ahLst/>
              <a:cxnLst>
                <a:cxn ang="0">
                  <a:pos x="T0" y="T1"/>
                </a:cxn>
                <a:cxn ang="0">
                  <a:pos x="T2" y="T3"/>
                </a:cxn>
                <a:cxn ang="0">
                  <a:pos x="T4" y="T5"/>
                </a:cxn>
                <a:cxn ang="0">
                  <a:pos x="T6" y="T7"/>
                </a:cxn>
              </a:cxnLst>
              <a:rect l="0" t="0" r="r" b="b"/>
              <a:pathLst>
                <a:path w="19" h="14">
                  <a:moveTo>
                    <a:pt x="19" y="0"/>
                  </a:moveTo>
                  <a:lnTo>
                    <a:pt x="0" y="9"/>
                  </a:lnTo>
                  <a:lnTo>
                    <a:pt x="5" y="14"/>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94" name="Freeform 90">
              <a:extLst>
                <a:ext uri="{FF2B5EF4-FFF2-40B4-BE49-F238E27FC236}">
                  <a16:creationId xmlns:a16="http://schemas.microsoft.com/office/drawing/2014/main" id="{8E2A89C0-CDA0-97DE-11BB-15C12E1DC700}"/>
                </a:ext>
              </a:extLst>
            </p:cNvPr>
            <p:cNvSpPr>
              <a:spLocks/>
            </p:cNvSpPr>
            <p:nvPr/>
          </p:nvSpPr>
          <p:spPr bwMode="auto">
            <a:xfrm>
              <a:off x="2549" y="2642"/>
              <a:ext cx="19" cy="14"/>
            </a:xfrm>
            <a:custGeom>
              <a:avLst/>
              <a:gdLst>
                <a:gd name="T0" fmla="*/ 19 w 19"/>
                <a:gd name="T1" fmla="*/ 5 h 14"/>
                <a:gd name="T2" fmla="*/ 10 w 19"/>
                <a:gd name="T3" fmla="*/ 0 h 14"/>
                <a:gd name="T4" fmla="*/ 0 w 19"/>
                <a:gd name="T5" fmla="*/ 14 h 14"/>
                <a:gd name="T6" fmla="*/ 19 w 19"/>
                <a:gd name="T7" fmla="*/ 5 h 14"/>
              </a:gdLst>
              <a:ahLst/>
              <a:cxnLst>
                <a:cxn ang="0">
                  <a:pos x="T0" y="T1"/>
                </a:cxn>
                <a:cxn ang="0">
                  <a:pos x="T2" y="T3"/>
                </a:cxn>
                <a:cxn ang="0">
                  <a:pos x="T4" y="T5"/>
                </a:cxn>
                <a:cxn ang="0">
                  <a:pos x="T6" y="T7"/>
                </a:cxn>
              </a:cxnLst>
              <a:rect l="0" t="0" r="r" b="b"/>
              <a:pathLst>
                <a:path w="19" h="14">
                  <a:moveTo>
                    <a:pt x="19" y="5"/>
                  </a:moveTo>
                  <a:lnTo>
                    <a:pt x="10" y="0"/>
                  </a:lnTo>
                  <a:lnTo>
                    <a:pt x="0" y="14"/>
                  </a:lnTo>
                  <a:lnTo>
                    <a:pt x="19"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95" name="Freeform 91">
              <a:extLst>
                <a:ext uri="{FF2B5EF4-FFF2-40B4-BE49-F238E27FC236}">
                  <a16:creationId xmlns:a16="http://schemas.microsoft.com/office/drawing/2014/main" id="{9B501820-3828-D7DA-892D-AC40879C8533}"/>
                </a:ext>
              </a:extLst>
            </p:cNvPr>
            <p:cNvSpPr>
              <a:spLocks/>
            </p:cNvSpPr>
            <p:nvPr/>
          </p:nvSpPr>
          <p:spPr bwMode="auto">
            <a:xfrm>
              <a:off x="2563" y="2642"/>
              <a:ext cx="5" cy="5"/>
            </a:xfrm>
            <a:custGeom>
              <a:avLst/>
              <a:gdLst>
                <a:gd name="T0" fmla="*/ 5 w 5"/>
                <a:gd name="T1" fmla="*/ 5 h 5"/>
                <a:gd name="T2" fmla="*/ 5 w 5"/>
                <a:gd name="T3" fmla="*/ 5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lnTo>
                    <a:pt x="5" y="5"/>
                  </a:lnTo>
                  <a:lnTo>
                    <a:pt x="0" y="0"/>
                  </a:lnTo>
                  <a:lnTo>
                    <a:pt x="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96" name="Freeform 92">
              <a:extLst>
                <a:ext uri="{FF2B5EF4-FFF2-40B4-BE49-F238E27FC236}">
                  <a16:creationId xmlns:a16="http://schemas.microsoft.com/office/drawing/2014/main" id="{CCA4E2FE-2FE6-7724-5952-3D67FDADECB4}"/>
                </a:ext>
              </a:extLst>
            </p:cNvPr>
            <p:cNvSpPr>
              <a:spLocks/>
            </p:cNvSpPr>
            <p:nvPr/>
          </p:nvSpPr>
          <p:spPr bwMode="auto">
            <a:xfrm>
              <a:off x="2568" y="2647"/>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97" name="Freeform 93">
              <a:extLst>
                <a:ext uri="{FF2B5EF4-FFF2-40B4-BE49-F238E27FC236}">
                  <a16:creationId xmlns:a16="http://schemas.microsoft.com/office/drawing/2014/main" id="{9EC2B5C4-D33C-420D-133D-DB4E6AE43464}"/>
                </a:ext>
              </a:extLst>
            </p:cNvPr>
            <p:cNvSpPr>
              <a:spLocks/>
            </p:cNvSpPr>
            <p:nvPr/>
          </p:nvSpPr>
          <p:spPr bwMode="auto">
            <a:xfrm>
              <a:off x="2559" y="2632"/>
              <a:ext cx="19" cy="15"/>
            </a:xfrm>
            <a:custGeom>
              <a:avLst/>
              <a:gdLst>
                <a:gd name="T0" fmla="*/ 19 w 19"/>
                <a:gd name="T1" fmla="*/ 0 h 15"/>
                <a:gd name="T2" fmla="*/ 0 w 19"/>
                <a:gd name="T3" fmla="*/ 10 h 15"/>
                <a:gd name="T4" fmla="*/ 9 w 19"/>
                <a:gd name="T5" fmla="*/ 15 h 15"/>
                <a:gd name="T6" fmla="*/ 19 w 19"/>
                <a:gd name="T7" fmla="*/ 0 h 15"/>
              </a:gdLst>
              <a:ahLst/>
              <a:cxnLst>
                <a:cxn ang="0">
                  <a:pos x="T0" y="T1"/>
                </a:cxn>
                <a:cxn ang="0">
                  <a:pos x="T2" y="T3"/>
                </a:cxn>
                <a:cxn ang="0">
                  <a:pos x="T4" y="T5"/>
                </a:cxn>
                <a:cxn ang="0">
                  <a:pos x="T6" y="T7"/>
                </a:cxn>
              </a:cxnLst>
              <a:rect l="0" t="0" r="r" b="b"/>
              <a:pathLst>
                <a:path w="19" h="15">
                  <a:moveTo>
                    <a:pt x="19" y="0"/>
                  </a:moveTo>
                  <a:lnTo>
                    <a:pt x="0" y="10"/>
                  </a:lnTo>
                  <a:lnTo>
                    <a:pt x="9" y="15"/>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98" name="Freeform 94">
              <a:extLst>
                <a:ext uri="{FF2B5EF4-FFF2-40B4-BE49-F238E27FC236}">
                  <a16:creationId xmlns:a16="http://schemas.microsoft.com/office/drawing/2014/main" id="{A6A1B604-72CA-940C-7BA8-148F39AF91E5}"/>
                </a:ext>
              </a:extLst>
            </p:cNvPr>
            <p:cNvSpPr>
              <a:spLocks/>
            </p:cNvSpPr>
            <p:nvPr/>
          </p:nvSpPr>
          <p:spPr bwMode="auto">
            <a:xfrm>
              <a:off x="2559" y="2627"/>
              <a:ext cx="19" cy="15"/>
            </a:xfrm>
            <a:custGeom>
              <a:avLst/>
              <a:gdLst>
                <a:gd name="T0" fmla="*/ 19 w 19"/>
                <a:gd name="T1" fmla="*/ 5 h 15"/>
                <a:gd name="T2" fmla="*/ 14 w 19"/>
                <a:gd name="T3" fmla="*/ 0 h 15"/>
                <a:gd name="T4" fmla="*/ 0 w 19"/>
                <a:gd name="T5" fmla="*/ 15 h 15"/>
                <a:gd name="T6" fmla="*/ 19 w 19"/>
                <a:gd name="T7" fmla="*/ 5 h 15"/>
              </a:gdLst>
              <a:ahLst/>
              <a:cxnLst>
                <a:cxn ang="0">
                  <a:pos x="T0" y="T1"/>
                </a:cxn>
                <a:cxn ang="0">
                  <a:pos x="T2" y="T3"/>
                </a:cxn>
                <a:cxn ang="0">
                  <a:pos x="T4" y="T5"/>
                </a:cxn>
                <a:cxn ang="0">
                  <a:pos x="T6" y="T7"/>
                </a:cxn>
              </a:cxnLst>
              <a:rect l="0" t="0" r="r" b="b"/>
              <a:pathLst>
                <a:path w="19" h="15">
                  <a:moveTo>
                    <a:pt x="19" y="5"/>
                  </a:moveTo>
                  <a:lnTo>
                    <a:pt x="14" y="0"/>
                  </a:lnTo>
                  <a:lnTo>
                    <a:pt x="0" y="15"/>
                  </a:lnTo>
                  <a:lnTo>
                    <a:pt x="19"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399" name="Freeform 95">
              <a:extLst>
                <a:ext uri="{FF2B5EF4-FFF2-40B4-BE49-F238E27FC236}">
                  <a16:creationId xmlns:a16="http://schemas.microsoft.com/office/drawing/2014/main" id="{AEF14F1B-F484-695B-6ED4-7A87226D4A04}"/>
                </a:ext>
              </a:extLst>
            </p:cNvPr>
            <p:cNvSpPr>
              <a:spLocks/>
            </p:cNvSpPr>
            <p:nvPr/>
          </p:nvSpPr>
          <p:spPr bwMode="auto">
            <a:xfrm>
              <a:off x="2578" y="2627"/>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610400" name="Group 96">
              <a:extLst>
                <a:ext uri="{FF2B5EF4-FFF2-40B4-BE49-F238E27FC236}">
                  <a16:creationId xmlns:a16="http://schemas.microsoft.com/office/drawing/2014/main" id="{F3AB28C5-DFEE-CE67-5429-73F9708B717C}"/>
                </a:ext>
              </a:extLst>
            </p:cNvPr>
            <p:cNvGrpSpPr>
              <a:grpSpLocks/>
            </p:cNvGrpSpPr>
            <p:nvPr/>
          </p:nvGrpSpPr>
          <p:grpSpPr bwMode="auto">
            <a:xfrm>
              <a:off x="2573" y="1428"/>
              <a:ext cx="658" cy="1205"/>
              <a:chOff x="2621" y="1610"/>
              <a:chExt cx="658" cy="1205"/>
            </a:xfrm>
          </p:grpSpPr>
          <p:sp>
            <p:nvSpPr>
              <p:cNvPr id="610401" name="Freeform 97">
                <a:extLst>
                  <a:ext uri="{FF2B5EF4-FFF2-40B4-BE49-F238E27FC236}">
                    <a16:creationId xmlns:a16="http://schemas.microsoft.com/office/drawing/2014/main" id="{577EFB84-A14C-7674-6D38-8151BE44DF59}"/>
                  </a:ext>
                </a:extLst>
              </p:cNvPr>
              <p:cNvSpPr>
                <a:spLocks/>
              </p:cNvSpPr>
              <p:nvPr/>
            </p:nvSpPr>
            <p:spPr bwMode="auto">
              <a:xfrm>
                <a:off x="2626" y="2814"/>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02" name="Freeform 98">
                <a:extLst>
                  <a:ext uri="{FF2B5EF4-FFF2-40B4-BE49-F238E27FC236}">
                    <a16:creationId xmlns:a16="http://schemas.microsoft.com/office/drawing/2014/main" id="{ABEB3869-654D-04A2-4E63-A6EB21C48655}"/>
                  </a:ext>
                </a:extLst>
              </p:cNvPr>
              <p:cNvSpPr>
                <a:spLocks/>
              </p:cNvSpPr>
              <p:nvPr/>
            </p:nvSpPr>
            <p:spPr bwMode="auto">
              <a:xfrm>
                <a:off x="2621" y="2800"/>
                <a:ext cx="19" cy="14"/>
              </a:xfrm>
              <a:custGeom>
                <a:avLst/>
                <a:gdLst>
                  <a:gd name="T0" fmla="*/ 19 w 19"/>
                  <a:gd name="T1" fmla="*/ 0 h 14"/>
                  <a:gd name="T2" fmla="*/ 0 w 19"/>
                  <a:gd name="T3" fmla="*/ 9 h 14"/>
                  <a:gd name="T4" fmla="*/ 5 w 19"/>
                  <a:gd name="T5" fmla="*/ 14 h 14"/>
                  <a:gd name="T6" fmla="*/ 19 w 19"/>
                  <a:gd name="T7" fmla="*/ 0 h 14"/>
                </a:gdLst>
                <a:ahLst/>
                <a:cxnLst>
                  <a:cxn ang="0">
                    <a:pos x="T0" y="T1"/>
                  </a:cxn>
                  <a:cxn ang="0">
                    <a:pos x="T2" y="T3"/>
                  </a:cxn>
                  <a:cxn ang="0">
                    <a:pos x="T4" y="T5"/>
                  </a:cxn>
                  <a:cxn ang="0">
                    <a:pos x="T6" y="T7"/>
                  </a:cxn>
                </a:cxnLst>
                <a:rect l="0" t="0" r="r" b="b"/>
                <a:pathLst>
                  <a:path w="19" h="14">
                    <a:moveTo>
                      <a:pt x="19" y="0"/>
                    </a:moveTo>
                    <a:lnTo>
                      <a:pt x="0" y="9"/>
                    </a:lnTo>
                    <a:lnTo>
                      <a:pt x="5" y="14"/>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03" name="Freeform 99">
                <a:extLst>
                  <a:ext uri="{FF2B5EF4-FFF2-40B4-BE49-F238E27FC236}">
                    <a16:creationId xmlns:a16="http://schemas.microsoft.com/office/drawing/2014/main" id="{88F21BB1-0121-4CD8-9C27-2F0EB03483F8}"/>
                  </a:ext>
                </a:extLst>
              </p:cNvPr>
              <p:cNvSpPr>
                <a:spLocks/>
              </p:cNvSpPr>
              <p:nvPr/>
            </p:nvSpPr>
            <p:spPr bwMode="auto">
              <a:xfrm>
                <a:off x="2621" y="2795"/>
                <a:ext cx="19" cy="14"/>
              </a:xfrm>
              <a:custGeom>
                <a:avLst/>
                <a:gdLst>
                  <a:gd name="T0" fmla="*/ 19 w 19"/>
                  <a:gd name="T1" fmla="*/ 5 h 14"/>
                  <a:gd name="T2" fmla="*/ 15 w 19"/>
                  <a:gd name="T3" fmla="*/ 0 h 14"/>
                  <a:gd name="T4" fmla="*/ 0 w 19"/>
                  <a:gd name="T5" fmla="*/ 14 h 14"/>
                  <a:gd name="T6" fmla="*/ 19 w 19"/>
                  <a:gd name="T7" fmla="*/ 5 h 14"/>
                </a:gdLst>
                <a:ahLst/>
                <a:cxnLst>
                  <a:cxn ang="0">
                    <a:pos x="T0" y="T1"/>
                  </a:cxn>
                  <a:cxn ang="0">
                    <a:pos x="T2" y="T3"/>
                  </a:cxn>
                  <a:cxn ang="0">
                    <a:pos x="T4" y="T5"/>
                  </a:cxn>
                  <a:cxn ang="0">
                    <a:pos x="T6" y="T7"/>
                  </a:cxn>
                </a:cxnLst>
                <a:rect l="0" t="0" r="r" b="b"/>
                <a:pathLst>
                  <a:path w="19" h="14">
                    <a:moveTo>
                      <a:pt x="19" y="5"/>
                    </a:moveTo>
                    <a:lnTo>
                      <a:pt x="15" y="0"/>
                    </a:lnTo>
                    <a:lnTo>
                      <a:pt x="0" y="14"/>
                    </a:lnTo>
                    <a:lnTo>
                      <a:pt x="19"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04" name="Freeform 100">
                <a:extLst>
                  <a:ext uri="{FF2B5EF4-FFF2-40B4-BE49-F238E27FC236}">
                    <a16:creationId xmlns:a16="http://schemas.microsoft.com/office/drawing/2014/main" id="{C0FC760B-A2B8-F86F-AA03-0869F502C649}"/>
                  </a:ext>
                </a:extLst>
              </p:cNvPr>
              <p:cNvSpPr>
                <a:spLocks/>
              </p:cNvSpPr>
              <p:nvPr/>
            </p:nvSpPr>
            <p:spPr bwMode="auto">
              <a:xfrm>
                <a:off x="2640" y="2795"/>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05" name="Freeform 101">
                <a:extLst>
                  <a:ext uri="{FF2B5EF4-FFF2-40B4-BE49-F238E27FC236}">
                    <a16:creationId xmlns:a16="http://schemas.microsoft.com/office/drawing/2014/main" id="{2DB2DF93-5830-3759-3F6A-A97EE4A0DBC9}"/>
                  </a:ext>
                </a:extLst>
              </p:cNvPr>
              <p:cNvSpPr>
                <a:spLocks/>
              </p:cNvSpPr>
              <p:nvPr/>
            </p:nvSpPr>
            <p:spPr bwMode="auto">
              <a:xfrm>
                <a:off x="2640" y="2800"/>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06" name="Freeform 102">
                <a:extLst>
                  <a:ext uri="{FF2B5EF4-FFF2-40B4-BE49-F238E27FC236}">
                    <a16:creationId xmlns:a16="http://schemas.microsoft.com/office/drawing/2014/main" id="{722D9322-BFAB-EDE2-EF25-7AA57E80CE8E}"/>
                  </a:ext>
                </a:extLst>
              </p:cNvPr>
              <p:cNvSpPr>
                <a:spLocks/>
              </p:cNvSpPr>
              <p:nvPr/>
            </p:nvSpPr>
            <p:spPr bwMode="auto">
              <a:xfrm>
                <a:off x="2636" y="2785"/>
                <a:ext cx="19" cy="15"/>
              </a:xfrm>
              <a:custGeom>
                <a:avLst/>
                <a:gdLst>
                  <a:gd name="T0" fmla="*/ 19 w 19"/>
                  <a:gd name="T1" fmla="*/ 0 h 15"/>
                  <a:gd name="T2" fmla="*/ 0 w 19"/>
                  <a:gd name="T3" fmla="*/ 10 h 15"/>
                  <a:gd name="T4" fmla="*/ 4 w 19"/>
                  <a:gd name="T5" fmla="*/ 15 h 15"/>
                  <a:gd name="T6" fmla="*/ 19 w 19"/>
                  <a:gd name="T7" fmla="*/ 0 h 15"/>
                </a:gdLst>
                <a:ahLst/>
                <a:cxnLst>
                  <a:cxn ang="0">
                    <a:pos x="T0" y="T1"/>
                  </a:cxn>
                  <a:cxn ang="0">
                    <a:pos x="T2" y="T3"/>
                  </a:cxn>
                  <a:cxn ang="0">
                    <a:pos x="T4" y="T5"/>
                  </a:cxn>
                  <a:cxn ang="0">
                    <a:pos x="T6" y="T7"/>
                  </a:cxn>
                </a:cxnLst>
                <a:rect l="0" t="0" r="r" b="b"/>
                <a:pathLst>
                  <a:path w="19" h="15">
                    <a:moveTo>
                      <a:pt x="19" y="0"/>
                    </a:moveTo>
                    <a:lnTo>
                      <a:pt x="0" y="10"/>
                    </a:lnTo>
                    <a:lnTo>
                      <a:pt x="4" y="15"/>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07" name="Freeform 103">
                <a:extLst>
                  <a:ext uri="{FF2B5EF4-FFF2-40B4-BE49-F238E27FC236}">
                    <a16:creationId xmlns:a16="http://schemas.microsoft.com/office/drawing/2014/main" id="{6D1EDFFF-2385-E59E-E95D-76A60F38BB29}"/>
                  </a:ext>
                </a:extLst>
              </p:cNvPr>
              <p:cNvSpPr>
                <a:spLocks/>
              </p:cNvSpPr>
              <p:nvPr/>
            </p:nvSpPr>
            <p:spPr bwMode="auto">
              <a:xfrm>
                <a:off x="2636" y="2776"/>
                <a:ext cx="19" cy="19"/>
              </a:xfrm>
              <a:custGeom>
                <a:avLst/>
                <a:gdLst>
                  <a:gd name="T0" fmla="*/ 19 w 19"/>
                  <a:gd name="T1" fmla="*/ 9 h 19"/>
                  <a:gd name="T2" fmla="*/ 9 w 19"/>
                  <a:gd name="T3" fmla="*/ 0 h 19"/>
                  <a:gd name="T4" fmla="*/ 0 w 19"/>
                  <a:gd name="T5" fmla="*/ 19 h 19"/>
                  <a:gd name="T6" fmla="*/ 19 w 19"/>
                  <a:gd name="T7" fmla="*/ 9 h 19"/>
                </a:gdLst>
                <a:ahLst/>
                <a:cxnLst>
                  <a:cxn ang="0">
                    <a:pos x="T0" y="T1"/>
                  </a:cxn>
                  <a:cxn ang="0">
                    <a:pos x="T2" y="T3"/>
                  </a:cxn>
                  <a:cxn ang="0">
                    <a:pos x="T4" y="T5"/>
                  </a:cxn>
                  <a:cxn ang="0">
                    <a:pos x="T6" y="T7"/>
                  </a:cxn>
                </a:cxnLst>
                <a:rect l="0" t="0" r="r" b="b"/>
                <a:pathLst>
                  <a:path w="19" h="19">
                    <a:moveTo>
                      <a:pt x="19" y="9"/>
                    </a:moveTo>
                    <a:lnTo>
                      <a:pt x="9" y="0"/>
                    </a:lnTo>
                    <a:lnTo>
                      <a:pt x="0" y="19"/>
                    </a:lnTo>
                    <a:lnTo>
                      <a:pt x="19" y="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08" name="Freeform 104">
                <a:extLst>
                  <a:ext uri="{FF2B5EF4-FFF2-40B4-BE49-F238E27FC236}">
                    <a16:creationId xmlns:a16="http://schemas.microsoft.com/office/drawing/2014/main" id="{5DDB25E1-ED36-5293-04C8-DC422FD49731}"/>
                  </a:ext>
                </a:extLst>
              </p:cNvPr>
              <p:cNvSpPr>
                <a:spLocks/>
              </p:cNvSpPr>
              <p:nvPr/>
            </p:nvSpPr>
            <p:spPr bwMode="auto">
              <a:xfrm>
                <a:off x="2650" y="2776"/>
                <a:ext cx="5" cy="9"/>
              </a:xfrm>
              <a:custGeom>
                <a:avLst/>
                <a:gdLst>
                  <a:gd name="T0" fmla="*/ 5 w 5"/>
                  <a:gd name="T1" fmla="*/ 4 h 9"/>
                  <a:gd name="T2" fmla="*/ 5 w 5"/>
                  <a:gd name="T3" fmla="*/ 9 h 9"/>
                  <a:gd name="T4" fmla="*/ 0 w 5"/>
                  <a:gd name="T5" fmla="*/ 0 h 9"/>
                  <a:gd name="T6" fmla="*/ 5 w 5"/>
                  <a:gd name="T7" fmla="*/ 4 h 9"/>
                </a:gdLst>
                <a:ahLst/>
                <a:cxnLst>
                  <a:cxn ang="0">
                    <a:pos x="T0" y="T1"/>
                  </a:cxn>
                  <a:cxn ang="0">
                    <a:pos x="T2" y="T3"/>
                  </a:cxn>
                  <a:cxn ang="0">
                    <a:pos x="T4" y="T5"/>
                  </a:cxn>
                  <a:cxn ang="0">
                    <a:pos x="T6" y="T7"/>
                  </a:cxn>
                </a:cxnLst>
                <a:rect l="0" t="0" r="r" b="b"/>
                <a:pathLst>
                  <a:path w="5" h="9">
                    <a:moveTo>
                      <a:pt x="5" y="4"/>
                    </a:moveTo>
                    <a:lnTo>
                      <a:pt x="5" y="9"/>
                    </a:lnTo>
                    <a:lnTo>
                      <a:pt x="0" y="0"/>
                    </a:lnTo>
                    <a:lnTo>
                      <a:pt x="5" y="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09" name="Freeform 105">
                <a:extLst>
                  <a:ext uri="{FF2B5EF4-FFF2-40B4-BE49-F238E27FC236}">
                    <a16:creationId xmlns:a16="http://schemas.microsoft.com/office/drawing/2014/main" id="{E134B7DE-C5EF-DE08-9ABE-817579DEF258}"/>
                  </a:ext>
                </a:extLst>
              </p:cNvPr>
              <p:cNvSpPr>
                <a:spLocks/>
              </p:cNvSpPr>
              <p:nvPr/>
            </p:nvSpPr>
            <p:spPr bwMode="auto">
              <a:xfrm>
                <a:off x="2655" y="2780"/>
                <a:ext cx="1" cy="5"/>
              </a:xfrm>
              <a:custGeom>
                <a:avLst/>
                <a:gdLst>
                  <a:gd name="T0" fmla="*/ 0 h 5"/>
                  <a:gd name="T1" fmla="*/ 0 h 5"/>
                  <a:gd name="T2" fmla="*/ 5 h 5"/>
                  <a:gd name="T3" fmla="*/ 0 h 5"/>
                </a:gdLst>
                <a:ahLst/>
                <a:cxnLst>
                  <a:cxn ang="0">
                    <a:pos x="0" y="T0"/>
                  </a:cxn>
                  <a:cxn ang="0">
                    <a:pos x="0" y="T1"/>
                  </a:cxn>
                  <a:cxn ang="0">
                    <a:pos x="0" y="T2"/>
                  </a:cxn>
                  <a:cxn ang="0">
                    <a:pos x="0" y="T3"/>
                  </a:cxn>
                </a:cxnLst>
                <a:rect l="0" t="0" r="r" b="b"/>
                <a:pathLst>
                  <a:path h="5">
                    <a:moveTo>
                      <a:pt x="0" y="0"/>
                    </a:moveTo>
                    <a:lnTo>
                      <a:pt x="0" y="0"/>
                    </a:lnTo>
                    <a:lnTo>
                      <a:pt x="0" y="5"/>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10" name="Freeform 106">
                <a:extLst>
                  <a:ext uri="{FF2B5EF4-FFF2-40B4-BE49-F238E27FC236}">
                    <a16:creationId xmlns:a16="http://schemas.microsoft.com/office/drawing/2014/main" id="{B80F3A0B-A7EE-6B0A-9F83-1BD4219571FC}"/>
                  </a:ext>
                </a:extLst>
              </p:cNvPr>
              <p:cNvSpPr>
                <a:spLocks/>
              </p:cNvSpPr>
              <p:nvPr/>
            </p:nvSpPr>
            <p:spPr bwMode="auto">
              <a:xfrm>
                <a:off x="2645" y="2766"/>
                <a:ext cx="24" cy="14"/>
              </a:xfrm>
              <a:custGeom>
                <a:avLst/>
                <a:gdLst>
                  <a:gd name="T0" fmla="*/ 24 w 24"/>
                  <a:gd name="T1" fmla="*/ 0 h 14"/>
                  <a:gd name="T2" fmla="*/ 0 w 24"/>
                  <a:gd name="T3" fmla="*/ 10 h 14"/>
                  <a:gd name="T4" fmla="*/ 10 w 24"/>
                  <a:gd name="T5" fmla="*/ 14 h 14"/>
                  <a:gd name="T6" fmla="*/ 24 w 24"/>
                  <a:gd name="T7" fmla="*/ 0 h 14"/>
                </a:gdLst>
                <a:ahLst/>
                <a:cxnLst>
                  <a:cxn ang="0">
                    <a:pos x="T0" y="T1"/>
                  </a:cxn>
                  <a:cxn ang="0">
                    <a:pos x="T2" y="T3"/>
                  </a:cxn>
                  <a:cxn ang="0">
                    <a:pos x="T4" y="T5"/>
                  </a:cxn>
                  <a:cxn ang="0">
                    <a:pos x="T6" y="T7"/>
                  </a:cxn>
                </a:cxnLst>
                <a:rect l="0" t="0" r="r" b="b"/>
                <a:pathLst>
                  <a:path w="24" h="14">
                    <a:moveTo>
                      <a:pt x="24" y="0"/>
                    </a:moveTo>
                    <a:lnTo>
                      <a:pt x="0" y="10"/>
                    </a:lnTo>
                    <a:lnTo>
                      <a:pt x="10" y="14"/>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11" name="Freeform 107">
                <a:extLst>
                  <a:ext uri="{FF2B5EF4-FFF2-40B4-BE49-F238E27FC236}">
                    <a16:creationId xmlns:a16="http://schemas.microsoft.com/office/drawing/2014/main" id="{0C1F16CA-50B0-1BEC-AAA1-7F3C783C4217}"/>
                  </a:ext>
                </a:extLst>
              </p:cNvPr>
              <p:cNvSpPr>
                <a:spLocks/>
              </p:cNvSpPr>
              <p:nvPr/>
            </p:nvSpPr>
            <p:spPr bwMode="auto">
              <a:xfrm>
                <a:off x="2645" y="2756"/>
                <a:ext cx="24" cy="20"/>
              </a:xfrm>
              <a:custGeom>
                <a:avLst/>
                <a:gdLst>
                  <a:gd name="T0" fmla="*/ 24 w 24"/>
                  <a:gd name="T1" fmla="*/ 10 h 20"/>
                  <a:gd name="T2" fmla="*/ 15 w 24"/>
                  <a:gd name="T3" fmla="*/ 0 h 20"/>
                  <a:gd name="T4" fmla="*/ 0 w 24"/>
                  <a:gd name="T5" fmla="*/ 20 h 20"/>
                  <a:gd name="T6" fmla="*/ 24 w 24"/>
                  <a:gd name="T7" fmla="*/ 10 h 20"/>
                </a:gdLst>
                <a:ahLst/>
                <a:cxnLst>
                  <a:cxn ang="0">
                    <a:pos x="T0" y="T1"/>
                  </a:cxn>
                  <a:cxn ang="0">
                    <a:pos x="T2" y="T3"/>
                  </a:cxn>
                  <a:cxn ang="0">
                    <a:pos x="T4" y="T5"/>
                  </a:cxn>
                  <a:cxn ang="0">
                    <a:pos x="T6" y="T7"/>
                  </a:cxn>
                </a:cxnLst>
                <a:rect l="0" t="0" r="r" b="b"/>
                <a:pathLst>
                  <a:path w="24" h="20">
                    <a:moveTo>
                      <a:pt x="24" y="10"/>
                    </a:moveTo>
                    <a:lnTo>
                      <a:pt x="15" y="0"/>
                    </a:lnTo>
                    <a:lnTo>
                      <a:pt x="0" y="20"/>
                    </a:lnTo>
                    <a:lnTo>
                      <a:pt x="24" y="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12" name="Freeform 108">
                <a:extLst>
                  <a:ext uri="{FF2B5EF4-FFF2-40B4-BE49-F238E27FC236}">
                    <a16:creationId xmlns:a16="http://schemas.microsoft.com/office/drawing/2014/main" id="{723B0A5F-8FE2-D4E7-2A9A-43FBC1CC0C04}"/>
                  </a:ext>
                </a:extLst>
              </p:cNvPr>
              <p:cNvSpPr>
                <a:spLocks/>
              </p:cNvSpPr>
              <p:nvPr/>
            </p:nvSpPr>
            <p:spPr bwMode="auto">
              <a:xfrm>
                <a:off x="2665" y="2761"/>
                <a:ext cx="4" cy="5"/>
              </a:xfrm>
              <a:custGeom>
                <a:avLst/>
                <a:gdLst>
                  <a:gd name="T0" fmla="*/ 4 w 4"/>
                  <a:gd name="T1" fmla="*/ 0 h 5"/>
                  <a:gd name="T2" fmla="*/ 4 w 4"/>
                  <a:gd name="T3" fmla="*/ 5 h 5"/>
                  <a:gd name="T4" fmla="*/ 0 w 4"/>
                  <a:gd name="T5" fmla="*/ 0 h 5"/>
                  <a:gd name="T6" fmla="*/ 4 w 4"/>
                  <a:gd name="T7" fmla="*/ 0 h 5"/>
                </a:gdLst>
                <a:ahLst/>
                <a:cxnLst>
                  <a:cxn ang="0">
                    <a:pos x="T0" y="T1"/>
                  </a:cxn>
                  <a:cxn ang="0">
                    <a:pos x="T2" y="T3"/>
                  </a:cxn>
                  <a:cxn ang="0">
                    <a:pos x="T4" y="T5"/>
                  </a:cxn>
                  <a:cxn ang="0">
                    <a:pos x="T6" y="T7"/>
                  </a:cxn>
                </a:cxnLst>
                <a:rect l="0" t="0" r="r" b="b"/>
                <a:pathLst>
                  <a:path w="4" h="5">
                    <a:moveTo>
                      <a:pt x="4" y="0"/>
                    </a:moveTo>
                    <a:lnTo>
                      <a:pt x="4" y="5"/>
                    </a:lnTo>
                    <a:lnTo>
                      <a:pt x="0" y="0"/>
                    </a:lnTo>
                    <a:lnTo>
                      <a:pt x="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13" name="Rectangle 109">
                <a:extLst>
                  <a:ext uri="{FF2B5EF4-FFF2-40B4-BE49-F238E27FC236}">
                    <a16:creationId xmlns:a16="http://schemas.microsoft.com/office/drawing/2014/main" id="{3EDD5583-7C5B-E71F-0941-DF4D089C8663}"/>
                  </a:ext>
                </a:extLst>
              </p:cNvPr>
              <p:cNvSpPr>
                <a:spLocks noChangeArrowheads="1"/>
              </p:cNvSpPr>
              <p:nvPr/>
            </p:nvSpPr>
            <p:spPr bwMode="auto">
              <a:xfrm>
                <a:off x="2669" y="2761"/>
                <a:ext cx="1" cy="5"/>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10414" name="Freeform 110">
                <a:extLst>
                  <a:ext uri="{FF2B5EF4-FFF2-40B4-BE49-F238E27FC236}">
                    <a16:creationId xmlns:a16="http://schemas.microsoft.com/office/drawing/2014/main" id="{33E9C35D-6820-335D-0946-CAB085F9B192}"/>
                  </a:ext>
                </a:extLst>
              </p:cNvPr>
              <p:cNvSpPr>
                <a:spLocks/>
              </p:cNvSpPr>
              <p:nvPr/>
            </p:nvSpPr>
            <p:spPr bwMode="auto">
              <a:xfrm>
                <a:off x="2660" y="2742"/>
                <a:ext cx="19" cy="19"/>
              </a:xfrm>
              <a:custGeom>
                <a:avLst/>
                <a:gdLst>
                  <a:gd name="T0" fmla="*/ 19 w 19"/>
                  <a:gd name="T1" fmla="*/ 0 h 19"/>
                  <a:gd name="T2" fmla="*/ 0 w 19"/>
                  <a:gd name="T3" fmla="*/ 14 h 19"/>
                  <a:gd name="T4" fmla="*/ 9 w 19"/>
                  <a:gd name="T5" fmla="*/ 19 h 19"/>
                  <a:gd name="T6" fmla="*/ 19 w 19"/>
                  <a:gd name="T7" fmla="*/ 0 h 19"/>
                </a:gdLst>
                <a:ahLst/>
                <a:cxnLst>
                  <a:cxn ang="0">
                    <a:pos x="T0" y="T1"/>
                  </a:cxn>
                  <a:cxn ang="0">
                    <a:pos x="T2" y="T3"/>
                  </a:cxn>
                  <a:cxn ang="0">
                    <a:pos x="T4" y="T5"/>
                  </a:cxn>
                  <a:cxn ang="0">
                    <a:pos x="T6" y="T7"/>
                  </a:cxn>
                </a:cxnLst>
                <a:rect l="0" t="0" r="r" b="b"/>
                <a:pathLst>
                  <a:path w="19" h="19">
                    <a:moveTo>
                      <a:pt x="19" y="0"/>
                    </a:moveTo>
                    <a:lnTo>
                      <a:pt x="0" y="14"/>
                    </a:lnTo>
                    <a:lnTo>
                      <a:pt x="9" y="19"/>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15" name="Freeform 111">
                <a:extLst>
                  <a:ext uri="{FF2B5EF4-FFF2-40B4-BE49-F238E27FC236}">
                    <a16:creationId xmlns:a16="http://schemas.microsoft.com/office/drawing/2014/main" id="{D1BE33C9-8CD5-E5EB-42D2-F3582D057277}"/>
                  </a:ext>
                </a:extLst>
              </p:cNvPr>
              <p:cNvSpPr>
                <a:spLocks/>
              </p:cNvSpPr>
              <p:nvPr/>
            </p:nvSpPr>
            <p:spPr bwMode="auto">
              <a:xfrm>
                <a:off x="2660" y="2737"/>
                <a:ext cx="19" cy="19"/>
              </a:xfrm>
              <a:custGeom>
                <a:avLst/>
                <a:gdLst>
                  <a:gd name="T0" fmla="*/ 19 w 19"/>
                  <a:gd name="T1" fmla="*/ 5 h 19"/>
                  <a:gd name="T2" fmla="*/ 14 w 19"/>
                  <a:gd name="T3" fmla="*/ 0 h 19"/>
                  <a:gd name="T4" fmla="*/ 0 w 19"/>
                  <a:gd name="T5" fmla="*/ 19 h 19"/>
                  <a:gd name="T6" fmla="*/ 19 w 19"/>
                  <a:gd name="T7" fmla="*/ 5 h 19"/>
                </a:gdLst>
                <a:ahLst/>
                <a:cxnLst>
                  <a:cxn ang="0">
                    <a:pos x="T0" y="T1"/>
                  </a:cxn>
                  <a:cxn ang="0">
                    <a:pos x="T2" y="T3"/>
                  </a:cxn>
                  <a:cxn ang="0">
                    <a:pos x="T4" y="T5"/>
                  </a:cxn>
                  <a:cxn ang="0">
                    <a:pos x="T6" y="T7"/>
                  </a:cxn>
                </a:cxnLst>
                <a:rect l="0" t="0" r="r" b="b"/>
                <a:pathLst>
                  <a:path w="19" h="19">
                    <a:moveTo>
                      <a:pt x="19" y="5"/>
                    </a:moveTo>
                    <a:lnTo>
                      <a:pt x="14" y="0"/>
                    </a:lnTo>
                    <a:lnTo>
                      <a:pt x="0" y="19"/>
                    </a:lnTo>
                    <a:lnTo>
                      <a:pt x="19"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16" name="Freeform 112">
                <a:extLst>
                  <a:ext uri="{FF2B5EF4-FFF2-40B4-BE49-F238E27FC236}">
                    <a16:creationId xmlns:a16="http://schemas.microsoft.com/office/drawing/2014/main" id="{946499E0-91E6-8817-01B8-C37461C633B8}"/>
                  </a:ext>
                </a:extLst>
              </p:cNvPr>
              <p:cNvSpPr>
                <a:spLocks/>
              </p:cNvSpPr>
              <p:nvPr/>
            </p:nvSpPr>
            <p:spPr bwMode="auto">
              <a:xfrm>
                <a:off x="2679" y="2737"/>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17" name="Freeform 113">
                <a:extLst>
                  <a:ext uri="{FF2B5EF4-FFF2-40B4-BE49-F238E27FC236}">
                    <a16:creationId xmlns:a16="http://schemas.microsoft.com/office/drawing/2014/main" id="{9C20CFE5-6C5D-DAC9-D5AD-F4CCA88EB148}"/>
                  </a:ext>
                </a:extLst>
              </p:cNvPr>
              <p:cNvSpPr>
                <a:spLocks/>
              </p:cNvSpPr>
              <p:nvPr/>
            </p:nvSpPr>
            <p:spPr bwMode="auto">
              <a:xfrm>
                <a:off x="2679" y="2742"/>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18" name="Freeform 114">
                <a:extLst>
                  <a:ext uri="{FF2B5EF4-FFF2-40B4-BE49-F238E27FC236}">
                    <a16:creationId xmlns:a16="http://schemas.microsoft.com/office/drawing/2014/main" id="{7874C568-E40D-A38C-D17A-F9C35AD3E869}"/>
                  </a:ext>
                </a:extLst>
              </p:cNvPr>
              <p:cNvSpPr>
                <a:spLocks/>
              </p:cNvSpPr>
              <p:nvPr/>
            </p:nvSpPr>
            <p:spPr bwMode="auto">
              <a:xfrm>
                <a:off x="2674" y="2718"/>
                <a:ext cx="20" cy="24"/>
              </a:xfrm>
              <a:custGeom>
                <a:avLst/>
                <a:gdLst>
                  <a:gd name="T0" fmla="*/ 20 w 20"/>
                  <a:gd name="T1" fmla="*/ 0 h 24"/>
                  <a:gd name="T2" fmla="*/ 0 w 20"/>
                  <a:gd name="T3" fmla="*/ 19 h 24"/>
                  <a:gd name="T4" fmla="*/ 5 w 20"/>
                  <a:gd name="T5" fmla="*/ 24 h 24"/>
                  <a:gd name="T6" fmla="*/ 20 w 20"/>
                  <a:gd name="T7" fmla="*/ 0 h 24"/>
                </a:gdLst>
                <a:ahLst/>
                <a:cxnLst>
                  <a:cxn ang="0">
                    <a:pos x="T0" y="T1"/>
                  </a:cxn>
                  <a:cxn ang="0">
                    <a:pos x="T2" y="T3"/>
                  </a:cxn>
                  <a:cxn ang="0">
                    <a:pos x="T4" y="T5"/>
                  </a:cxn>
                  <a:cxn ang="0">
                    <a:pos x="T6" y="T7"/>
                  </a:cxn>
                </a:cxnLst>
                <a:rect l="0" t="0" r="r" b="b"/>
                <a:pathLst>
                  <a:path w="20" h="24">
                    <a:moveTo>
                      <a:pt x="20" y="0"/>
                    </a:moveTo>
                    <a:lnTo>
                      <a:pt x="0" y="19"/>
                    </a:lnTo>
                    <a:lnTo>
                      <a:pt x="5" y="24"/>
                    </a:lnTo>
                    <a:lnTo>
                      <a:pt x="2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19" name="Freeform 115">
                <a:extLst>
                  <a:ext uri="{FF2B5EF4-FFF2-40B4-BE49-F238E27FC236}">
                    <a16:creationId xmlns:a16="http://schemas.microsoft.com/office/drawing/2014/main" id="{FD129CB6-DAB1-B89B-53D2-8679A33579EB}"/>
                  </a:ext>
                </a:extLst>
              </p:cNvPr>
              <p:cNvSpPr>
                <a:spLocks/>
              </p:cNvSpPr>
              <p:nvPr/>
            </p:nvSpPr>
            <p:spPr bwMode="auto">
              <a:xfrm>
                <a:off x="2674" y="2713"/>
                <a:ext cx="20" cy="24"/>
              </a:xfrm>
              <a:custGeom>
                <a:avLst/>
                <a:gdLst>
                  <a:gd name="T0" fmla="*/ 20 w 20"/>
                  <a:gd name="T1" fmla="*/ 5 h 24"/>
                  <a:gd name="T2" fmla="*/ 10 w 20"/>
                  <a:gd name="T3" fmla="*/ 0 h 24"/>
                  <a:gd name="T4" fmla="*/ 0 w 20"/>
                  <a:gd name="T5" fmla="*/ 24 h 24"/>
                  <a:gd name="T6" fmla="*/ 20 w 20"/>
                  <a:gd name="T7" fmla="*/ 5 h 24"/>
                </a:gdLst>
                <a:ahLst/>
                <a:cxnLst>
                  <a:cxn ang="0">
                    <a:pos x="T0" y="T1"/>
                  </a:cxn>
                  <a:cxn ang="0">
                    <a:pos x="T2" y="T3"/>
                  </a:cxn>
                  <a:cxn ang="0">
                    <a:pos x="T4" y="T5"/>
                  </a:cxn>
                  <a:cxn ang="0">
                    <a:pos x="T6" y="T7"/>
                  </a:cxn>
                </a:cxnLst>
                <a:rect l="0" t="0" r="r" b="b"/>
                <a:pathLst>
                  <a:path w="20" h="24">
                    <a:moveTo>
                      <a:pt x="20" y="5"/>
                    </a:moveTo>
                    <a:lnTo>
                      <a:pt x="10" y="0"/>
                    </a:lnTo>
                    <a:lnTo>
                      <a:pt x="0" y="24"/>
                    </a:lnTo>
                    <a:lnTo>
                      <a:pt x="2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20" name="Freeform 116">
                <a:extLst>
                  <a:ext uri="{FF2B5EF4-FFF2-40B4-BE49-F238E27FC236}">
                    <a16:creationId xmlns:a16="http://schemas.microsoft.com/office/drawing/2014/main" id="{11C64149-CCB7-6669-446B-4A67471FCE40}"/>
                  </a:ext>
                </a:extLst>
              </p:cNvPr>
              <p:cNvSpPr>
                <a:spLocks/>
              </p:cNvSpPr>
              <p:nvPr/>
            </p:nvSpPr>
            <p:spPr bwMode="auto">
              <a:xfrm>
                <a:off x="2689" y="2713"/>
                <a:ext cx="5" cy="5"/>
              </a:xfrm>
              <a:custGeom>
                <a:avLst/>
                <a:gdLst>
                  <a:gd name="T0" fmla="*/ 5 w 5"/>
                  <a:gd name="T1" fmla="*/ 5 h 5"/>
                  <a:gd name="T2" fmla="*/ 5 w 5"/>
                  <a:gd name="T3" fmla="*/ 5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lnTo>
                      <a:pt x="5" y="5"/>
                    </a:lnTo>
                    <a:lnTo>
                      <a:pt x="0" y="0"/>
                    </a:lnTo>
                    <a:lnTo>
                      <a:pt x="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21" name="Freeform 117">
                <a:extLst>
                  <a:ext uri="{FF2B5EF4-FFF2-40B4-BE49-F238E27FC236}">
                    <a16:creationId xmlns:a16="http://schemas.microsoft.com/office/drawing/2014/main" id="{B5EBF53F-3187-0854-61A4-1E5C69C78723}"/>
                  </a:ext>
                </a:extLst>
              </p:cNvPr>
              <p:cNvSpPr>
                <a:spLocks/>
              </p:cNvSpPr>
              <p:nvPr/>
            </p:nvSpPr>
            <p:spPr bwMode="auto">
              <a:xfrm>
                <a:off x="2694" y="2718"/>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22" name="Freeform 118">
                <a:extLst>
                  <a:ext uri="{FF2B5EF4-FFF2-40B4-BE49-F238E27FC236}">
                    <a16:creationId xmlns:a16="http://schemas.microsoft.com/office/drawing/2014/main" id="{30921411-BEB9-CC5C-7E4B-75902D6BD897}"/>
                  </a:ext>
                </a:extLst>
              </p:cNvPr>
              <p:cNvSpPr>
                <a:spLocks/>
              </p:cNvSpPr>
              <p:nvPr/>
            </p:nvSpPr>
            <p:spPr bwMode="auto">
              <a:xfrm>
                <a:off x="2684" y="2693"/>
                <a:ext cx="24" cy="25"/>
              </a:xfrm>
              <a:custGeom>
                <a:avLst/>
                <a:gdLst>
                  <a:gd name="T0" fmla="*/ 24 w 24"/>
                  <a:gd name="T1" fmla="*/ 0 h 25"/>
                  <a:gd name="T2" fmla="*/ 0 w 24"/>
                  <a:gd name="T3" fmla="*/ 20 h 25"/>
                  <a:gd name="T4" fmla="*/ 10 w 24"/>
                  <a:gd name="T5" fmla="*/ 25 h 25"/>
                  <a:gd name="T6" fmla="*/ 24 w 24"/>
                  <a:gd name="T7" fmla="*/ 0 h 25"/>
                </a:gdLst>
                <a:ahLst/>
                <a:cxnLst>
                  <a:cxn ang="0">
                    <a:pos x="T0" y="T1"/>
                  </a:cxn>
                  <a:cxn ang="0">
                    <a:pos x="T2" y="T3"/>
                  </a:cxn>
                  <a:cxn ang="0">
                    <a:pos x="T4" y="T5"/>
                  </a:cxn>
                  <a:cxn ang="0">
                    <a:pos x="T6" y="T7"/>
                  </a:cxn>
                </a:cxnLst>
                <a:rect l="0" t="0" r="r" b="b"/>
                <a:pathLst>
                  <a:path w="24" h="25">
                    <a:moveTo>
                      <a:pt x="24" y="0"/>
                    </a:moveTo>
                    <a:lnTo>
                      <a:pt x="0" y="20"/>
                    </a:lnTo>
                    <a:lnTo>
                      <a:pt x="10" y="25"/>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23" name="Freeform 119">
                <a:extLst>
                  <a:ext uri="{FF2B5EF4-FFF2-40B4-BE49-F238E27FC236}">
                    <a16:creationId xmlns:a16="http://schemas.microsoft.com/office/drawing/2014/main" id="{58E4BB17-A24B-1FB8-D784-003371F7B4E0}"/>
                  </a:ext>
                </a:extLst>
              </p:cNvPr>
              <p:cNvSpPr>
                <a:spLocks/>
              </p:cNvSpPr>
              <p:nvPr/>
            </p:nvSpPr>
            <p:spPr bwMode="auto">
              <a:xfrm>
                <a:off x="2684" y="2689"/>
                <a:ext cx="24" cy="24"/>
              </a:xfrm>
              <a:custGeom>
                <a:avLst/>
                <a:gdLst>
                  <a:gd name="T0" fmla="*/ 24 w 24"/>
                  <a:gd name="T1" fmla="*/ 4 h 24"/>
                  <a:gd name="T2" fmla="*/ 14 w 24"/>
                  <a:gd name="T3" fmla="*/ 0 h 24"/>
                  <a:gd name="T4" fmla="*/ 0 w 24"/>
                  <a:gd name="T5" fmla="*/ 24 h 24"/>
                  <a:gd name="T6" fmla="*/ 24 w 24"/>
                  <a:gd name="T7" fmla="*/ 4 h 24"/>
                </a:gdLst>
                <a:ahLst/>
                <a:cxnLst>
                  <a:cxn ang="0">
                    <a:pos x="T0" y="T1"/>
                  </a:cxn>
                  <a:cxn ang="0">
                    <a:pos x="T2" y="T3"/>
                  </a:cxn>
                  <a:cxn ang="0">
                    <a:pos x="T4" y="T5"/>
                  </a:cxn>
                  <a:cxn ang="0">
                    <a:pos x="T6" y="T7"/>
                  </a:cxn>
                </a:cxnLst>
                <a:rect l="0" t="0" r="r" b="b"/>
                <a:pathLst>
                  <a:path w="24" h="24">
                    <a:moveTo>
                      <a:pt x="24" y="4"/>
                    </a:moveTo>
                    <a:lnTo>
                      <a:pt x="14" y="0"/>
                    </a:lnTo>
                    <a:lnTo>
                      <a:pt x="0" y="24"/>
                    </a:lnTo>
                    <a:lnTo>
                      <a:pt x="24" y="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24" name="Freeform 120">
                <a:extLst>
                  <a:ext uri="{FF2B5EF4-FFF2-40B4-BE49-F238E27FC236}">
                    <a16:creationId xmlns:a16="http://schemas.microsoft.com/office/drawing/2014/main" id="{8166E1DA-6B24-DAAB-204B-020346166E9A}"/>
                  </a:ext>
                </a:extLst>
              </p:cNvPr>
              <p:cNvSpPr>
                <a:spLocks/>
              </p:cNvSpPr>
              <p:nvPr/>
            </p:nvSpPr>
            <p:spPr bwMode="auto">
              <a:xfrm>
                <a:off x="2703" y="2689"/>
                <a:ext cx="5" cy="4"/>
              </a:xfrm>
              <a:custGeom>
                <a:avLst/>
                <a:gdLst>
                  <a:gd name="T0" fmla="*/ 5 w 5"/>
                  <a:gd name="T1" fmla="*/ 4 h 4"/>
                  <a:gd name="T2" fmla="*/ 5 w 5"/>
                  <a:gd name="T3" fmla="*/ 4 h 4"/>
                  <a:gd name="T4" fmla="*/ 0 w 5"/>
                  <a:gd name="T5" fmla="*/ 0 h 4"/>
                  <a:gd name="T6" fmla="*/ 5 w 5"/>
                  <a:gd name="T7" fmla="*/ 4 h 4"/>
                </a:gdLst>
                <a:ahLst/>
                <a:cxnLst>
                  <a:cxn ang="0">
                    <a:pos x="T0" y="T1"/>
                  </a:cxn>
                  <a:cxn ang="0">
                    <a:pos x="T2" y="T3"/>
                  </a:cxn>
                  <a:cxn ang="0">
                    <a:pos x="T4" y="T5"/>
                  </a:cxn>
                  <a:cxn ang="0">
                    <a:pos x="T6" y="T7"/>
                  </a:cxn>
                </a:cxnLst>
                <a:rect l="0" t="0" r="r" b="b"/>
                <a:pathLst>
                  <a:path w="5" h="4">
                    <a:moveTo>
                      <a:pt x="5" y="4"/>
                    </a:moveTo>
                    <a:lnTo>
                      <a:pt x="5" y="4"/>
                    </a:lnTo>
                    <a:lnTo>
                      <a:pt x="0" y="0"/>
                    </a:lnTo>
                    <a:lnTo>
                      <a:pt x="5" y="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25" name="Freeform 121">
                <a:extLst>
                  <a:ext uri="{FF2B5EF4-FFF2-40B4-BE49-F238E27FC236}">
                    <a16:creationId xmlns:a16="http://schemas.microsoft.com/office/drawing/2014/main" id="{07507B87-566A-EE89-E41A-DFA99D39319C}"/>
                  </a:ext>
                </a:extLst>
              </p:cNvPr>
              <p:cNvSpPr>
                <a:spLocks/>
              </p:cNvSpPr>
              <p:nvPr/>
            </p:nvSpPr>
            <p:spPr bwMode="auto">
              <a:xfrm>
                <a:off x="2708" y="2693"/>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26" name="Freeform 122">
                <a:extLst>
                  <a:ext uri="{FF2B5EF4-FFF2-40B4-BE49-F238E27FC236}">
                    <a16:creationId xmlns:a16="http://schemas.microsoft.com/office/drawing/2014/main" id="{D3897840-7078-9CE9-5A87-9A3B85899020}"/>
                  </a:ext>
                </a:extLst>
              </p:cNvPr>
              <p:cNvSpPr>
                <a:spLocks/>
              </p:cNvSpPr>
              <p:nvPr/>
            </p:nvSpPr>
            <p:spPr bwMode="auto">
              <a:xfrm>
                <a:off x="2698" y="2669"/>
                <a:ext cx="20" cy="24"/>
              </a:xfrm>
              <a:custGeom>
                <a:avLst/>
                <a:gdLst>
                  <a:gd name="T0" fmla="*/ 20 w 20"/>
                  <a:gd name="T1" fmla="*/ 0 h 24"/>
                  <a:gd name="T2" fmla="*/ 0 w 20"/>
                  <a:gd name="T3" fmla="*/ 20 h 24"/>
                  <a:gd name="T4" fmla="*/ 10 w 20"/>
                  <a:gd name="T5" fmla="*/ 24 h 24"/>
                  <a:gd name="T6" fmla="*/ 20 w 20"/>
                  <a:gd name="T7" fmla="*/ 0 h 24"/>
                </a:gdLst>
                <a:ahLst/>
                <a:cxnLst>
                  <a:cxn ang="0">
                    <a:pos x="T0" y="T1"/>
                  </a:cxn>
                  <a:cxn ang="0">
                    <a:pos x="T2" y="T3"/>
                  </a:cxn>
                  <a:cxn ang="0">
                    <a:pos x="T4" y="T5"/>
                  </a:cxn>
                  <a:cxn ang="0">
                    <a:pos x="T6" y="T7"/>
                  </a:cxn>
                </a:cxnLst>
                <a:rect l="0" t="0" r="r" b="b"/>
                <a:pathLst>
                  <a:path w="20" h="24">
                    <a:moveTo>
                      <a:pt x="20" y="0"/>
                    </a:moveTo>
                    <a:lnTo>
                      <a:pt x="0" y="20"/>
                    </a:lnTo>
                    <a:lnTo>
                      <a:pt x="10" y="24"/>
                    </a:lnTo>
                    <a:lnTo>
                      <a:pt x="2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27" name="Freeform 123">
                <a:extLst>
                  <a:ext uri="{FF2B5EF4-FFF2-40B4-BE49-F238E27FC236}">
                    <a16:creationId xmlns:a16="http://schemas.microsoft.com/office/drawing/2014/main" id="{9BADD386-2E2A-1E29-A201-9183DE98255A}"/>
                  </a:ext>
                </a:extLst>
              </p:cNvPr>
              <p:cNvSpPr>
                <a:spLocks/>
              </p:cNvSpPr>
              <p:nvPr/>
            </p:nvSpPr>
            <p:spPr bwMode="auto">
              <a:xfrm>
                <a:off x="2698" y="2664"/>
                <a:ext cx="20" cy="25"/>
              </a:xfrm>
              <a:custGeom>
                <a:avLst/>
                <a:gdLst>
                  <a:gd name="T0" fmla="*/ 20 w 20"/>
                  <a:gd name="T1" fmla="*/ 5 h 25"/>
                  <a:gd name="T2" fmla="*/ 15 w 20"/>
                  <a:gd name="T3" fmla="*/ 0 h 25"/>
                  <a:gd name="T4" fmla="*/ 0 w 20"/>
                  <a:gd name="T5" fmla="*/ 25 h 25"/>
                  <a:gd name="T6" fmla="*/ 20 w 20"/>
                  <a:gd name="T7" fmla="*/ 5 h 25"/>
                </a:gdLst>
                <a:ahLst/>
                <a:cxnLst>
                  <a:cxn ang="0">
                    <a:pos x="T0" y="T1"/>
                  </a:cxn>
                  <a:cxn ang="0">
                    <a:pos x="T2" y="T3"/>
                  </a:cxn>
                  <a:cxn ang="0">
                    <a:pos x="T4" y="T5"/>
                  </a:cxn>
                  <a:cxn ang="0">
                    <a:pos x="T6" y="T7"/>
                  </a:cxn>
                </a:cxnLst>
                <a:rect l="0" t="0" r="r" b="b"/>
                <a:pathLst>
                  <a:path w="20" h="25">
                    <a:moveTo>
                      <a:pt x="20" y="5"/>
                    </a:moveTo>
                    <a:lnTo>
                      <a:pt x="15" y="0"/>
                    </a:lnTo>
                    <a:lnTo>
                      <a:pt x="0" y="25"/>
                    </a:lnTo>
                    <a:lnTo>
                      <a:pt x="2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28" name="Freeform 124">
                <a:extLst>
                  <a:ext uri="{FF2B5EF4-FFF2-40B4-BE49-F238E27FC236}">
                    <a16:creationId xmlns:a16="http://schemas.microsoft.com/office/drawing/2014/main" id="{616B14C2-023C-1209-8B55-3A09630A9A7E}"/>
                  </a:ext>
                </a:extLst>
              </p:cNvPr>
              <p:cNvSpPr>
                <a:spLocks/>
              </p:cNvSpPr>
              <p:nvPr/>
            </p:nvSpPr>
            <p:spPr bwMode="auto">
              <a:xfrm>
                <a:off x="2718" y="2664"/>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29" name="Freeform 125">
                <a:extLst>
                  <a:ext uri="{FF2B5EF4-FFF2-40B4-BE49-F238E27FC236}">
                    <a16:creationId xmlns:a16="http://schemas.microsoft.com/office/drawing/2014/main" id="{0B85BD77-BF99-1DFA-3AB1-1D5B63C3CED4}"/>
                  </a:ext>
                </a:extLst>
              </p:cNvPr>
              <p:cNvSpPr>
                <a:spLocks/>
              </p:cNvSpPr>
              <p:nvPr/>
            </p:nvSpPr>
            <p:spPr bwMode="auto">
              <a:xfrm>
                <a:off x="2718" y="2669"/>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30" name="Freeform 126">
                <a:extLst>
                  <a:ext uri="{FF2B5EF4-FFF2-40B4-BE49-F238E27FC236}">
                    <a16:creationId xmlns:a16="http://schemas.microsoft.com/office/drawing/2014/main" id="{BC9FB828-0ACA-DB8A-2260-EA63860CD5CF}"/>
                  </a:ext>
                </a:extLst>
              </p:cNvPr>
              <p:cNvSpPr>
                <a:spLocks/>
              </p:cNvSpPr>
              <p:nvPr/>
            </p:nvSpPr>
            <p:spPr bwMode="auto">
              <a:xfrm>
                <a:off x="2713" y="2640"/>
                <a:ext cx="19" cy="29"/>
              </a:xfrm>
              <a:custGeom>
                <a:avLst/>
                <a:gdLst>
                  <a:gd name="T0" fmla="*/ 19 w 19"/>
                  <a:gd name="T1" fmla="*/ 0 h 29"/>
                  <a:gd name="T2" fmla="*/ 0 w 19"/>
                  <a:gd name="T3" fmla="*/ 24 h 29"/>
                  <a:gd name="T4" fmla="*/ 5 w 19"/>
                  <a:gd name="T5" fmla="*/ 29 h 29"/>
                  <a:gd name="T6" fmla="*/ 19 w 19"/>
                  <a:gd name="T7" fmla="*/ 0 h 29"/>
                </a:gdLst>
                <a:ahLst/>
                <a:cxnLst>
                  <a:cxn ang="0">
                    <a:pos x="T0" y="T1"/>
                  </a:cxn>
                  <a:cxn ang="0">
                    <a:pos x="T2" y="T3"/>
                  </a:cxn>
                  <a:cxn ang="0">
                    <a:pos x="T4" y="T5"/>
                  </a:cxn>
                  <a:cxn ang="0">
                    <a:pos x="T6" y="T7"/>
                  </a:cxn>
                </a:cxnLst>
                <a:rect l="0" t="0" r="r" b="b"/>
                <a:pathLst>
                  <a:path w="19" h="29">
                    <a:moveTo>
                      <a:pt x="19" y="0"/>
                    </a:moveTo>
                    <a:lnTo>
                      <a:pt x="0" y="24"/>
                    </a:lnTo>
                    <a:lnTo>
                      <a:pt x="5" y="29"/>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31" name="Freeform 127">
                <a:extLst>
                  <a:ext uri="{FF2B5EF4-FFF2-40B4-BE49-F238E27FC236}">
                    <a16:creationId xmlns:a16="http://schemas.microsoft.com/office/drawing/2014/main" id="{3AA8FBC9-5F5C-396C-5DBD-459925A47564}"/>
                  </a:ext>
                </a:extLst>
              </p:cNvPr>
              <p:cNvSpPr>
                <a:spLocks/>
              </p:cNvSpPr>
              <p:nvPr/>
            </p:nvSpPr>
            <p:spPr bwMode="auto">
              <a:xfrm>
                <a:off x="2713" y="2635"/>
                <a:ext cx="19" cy="29"/>
              </a:xfrm>
              <a:custGeom>
                <a:avLst/>
                <a:gdLst>
                  <a:gd name="T0" fmla="*/ 19 w 19"/>
                  <a:gd name="T1" fmla="*/ 5 h 29"/>
                  <a:gd name="T2" fmla="*/ 10 w 19"/>
                  <a:gd name="T3" fmla="*/ 0 h 29"/>
                  <a:gd name="T4" fmla="*/ 0 w 19"/>
                  <a:gd name="T5" fmla="*/ 29 h 29"/>
                  <a:gd name="T6" fmla="*/ 19 w 19"/>
                  <a:gd name="T7" fmla="*/ 5 h 29"/>
                </a:gdLst>
                <a:ahLst/>
                <a:cxnLst>
                  <a:cxn ang="0">
                    <a:pos x="T0" y="T1"/>
                  </a:cxn>
                  <a:cxn ang="0">
                    <a:pos x="T2" y="T3"/>
                  </a:cxn>
                  <a:cxn ang="0">
                    <a:pos x="T4" y="T5"/>
                  </a:cxn>
                  <a:cxn ang="0">
                    <a:pos x="T6" y="T7"/>
                  </a:cxn>
                </a:cxnLst>
                <a:rect l="0" t="0" r="r" b="b"/>
                <a:pathLst>
                  <a:path w="19" h="29">
                    <a:moveTo>
                      <a:pt x="19" y="5"/>
                    </a:moveTo>
                    <a:lnTo>
                      <a:pt x="10" y="0"/>
                    </a:lnTo>
                    <a:lnTo>
                      <a:pt x="0" y="29"/>
                    </a:lnTo>
                    <a:lnTo>
                      <a:pt x="19"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32" name="Freeform 128">
                <a:extLst>
                  <a:ext uri="{FF2B5EF4-FFF2-40B4-BE49-F238E27FC236}">
                    <a16:creationId xmlns:a16="http://schemas.microsoft.com/office/drawing/2014/main" id="{15D2D894-037B-AEC7-AD4A-C04167A0A46A}"/>
                  </a:ext>
                </a:extLst>
              </p:cNvPr>
              <p:cNvSpPr>
                <a:spLocks/>
              </p:cNvSpPr>
              <p:nvPr/>
            </p:nvSpPr>
            <p:spPr bwMode="auto">
              <a:xfrm>
                <a:off x="2727" y="2635"/>
                <a:ext cx="5" cy="5"/>
              </a:xfrm>
              <a:custGeom>
                <a:avLst/>
                <a:gdLst>
                  <a:gd name="T0" fmla="*/ 5 w 5"/>
                  <a:gd name="T1" fmla="*/ 5 h 5"/>
                  <a:gd name="T2" fmla="*/ 5 w 5"/>
                  <a:gd name="T3" fmla="*/ 5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lnTo>
                      <a:pt x="5" y="5"/>
                    </a:lnTo>
                    <a:lnTo>
                      <a:pt x="0" y="0"/>
                    </a:lnTo>
                    <a:lnTo>
                      <a:pt x="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33" name="Freeform 129">
                <a:extLst>
                  <a:ext uri="{FF2B5EF4-FFF2-40B4-BE49-F238E27FC236}">
                    <a16:creationId xmlns:a16="http://schemas.microsoft.com/office/drawing/2014/main" id="{F5FCE250-24C4-9D14-6203-660FE2B0BA66}"/>
                  </a:ext>
                </a:extLst>
              </p:cNvPr>
              <p:cNvSpPr>
                <a:spLocks/>
              </p:cNvSpPr>
              <p:nvPr/>
            </p:nvSpPr>
            <p:spPr bwMode="auto">
              <a:xfrm>
                <a:off x="2732" y="2640"/>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34" name="Freeform 130">
                <a:extLst>
                  <a:ext uri="{FF2B5EF4-FFF2-40B4-BE49-F238E27FC236}">
                    <a16:creationId xmlns:a16="http://schemas.microsoft.com/office/drawing/2014/main" id="{63C4D3BC-D96A-7C9F-636E-72751728666A}"/>
                  </a:ext>
                </a:extLst>
              </p:cNvPr>
              <p:cNvSpPr>
                <a:spLocks/>
              </p:cNvSpPr>
              <p:nvPr/>
            </p:nvSpPr>
            <p:spPr bwMode="auto">
              <a:xfrm>
                <a:off x="2723" y="2606"/>
                <a:ext cx="24" cy="34"/>
              </a:xfrm>
              <a:custGeom>
                <a:avLst/>
                <a:gdLst>
                  <a:gd name="T0" fmla="*/ 24 w 24"/>
                  <a:gd name="T1" fmla="*/ 0 h 34"/>
                  <a:gd name="T2" fmla="*/ 0 w 24"/>
                  <a:gd name="T3" fmla="*/ 29 h 34"/>
                  <a:gd name="T4" fmla="*/ 9 w 24"/>
                  <a:gd name="T5" fmla="*/ 34 h 34"/>
                  <a:gd name="T6" fmla="*/ 24 w 24"/>
                  <a:gd name="T7" fmla="*/ 0 h 34"/>
                </a:gdLst>
                <a:ahLst/>
                <a:cxnLst>
                  <a:cxn ang="0">
                    <a:pos x="T0" y="T1"/>
                  </a:cxn>
                  <a:cxn ang="0">
                    <a:pos x="T2" y="T3"/>
                  </a:cxn>
                  <a:cxn ang="0">
                    <a:pos x="T4" y="T5"/>
                  </a:cxn>
                  <a:cxn ang="0">
                    <a:pos x="T6" y="T7"/>
                  </a:cxn>
                </a:cxnLst>
                <a:rect l="0" t="0" r="r" b="b"/>
                <a:pathLst>
                  <a:path w="24" h="34">
                    <a:moveTo>
                      <a:pt x="24" y="0"/>
                    </a:moveTo>
                    <a:lnTo>
                      <a:pt x="0" y="29"/>
                    </a:lnTo>
                    <a:lnTo>
                      <a:pt x="9" y="34"/>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35" name="Freeform 131">
                <a:extLst>
                  <a:ext uri="{FF2B5EF4-FFF2-40B4-BE49-F238E27FC236}">
                    <a16:creationId xmlns:a16="http://schemas.microsoft.com/office/drawing/2014/main" id="{C4A1F936-4CDE-3DA8-C9A7-A696C6F39BEE}"/>
                  </a:ext>
                </a:extLst>
              </p:cNvPr>
              <p:cNvSpPr>
                <a:spLocks/>
              </p:cNvSpPr>
              <p:nvPr/>
            </p:nvSpPr>
            <p:spPr bwMode="auto">
              <a:xfrm>
                <a:off x="2723" y="2602"/>
                <a:ext cx="24" cy="33"/>
              </a:xfrm>
              <a:custGeom>
                <a:avLst/>
                <a:gdLst>
                  <a:gd name="T0" fmla="*/ 24 w 24"/>
                  <a:gd name="T1" fmla="*/ 4 h 33"/>
                  <a:gd name="T2" fmla="*/ 14 w 24"/>
                  <a:gd name="T3" fmla="*/ 0 h 33"/>
                  <a:gd name="T4" fmla="*/ 0 w 24"/>
                  <a:gd name="T5" fmla="*/ 33 h 33"/>
                  <a:gd name="T6" fmla="*/ 24 w 24"/>
                  <a:gd name="T7" fmla="*/ 4 h 33"/>
                </a:gdLst>
                <a:ahLst/>
                <a:cxnLst>
                  <a:cxn ang="0">
                    <a:pos x="T0" y="T1"/>
                  </a:cxn>
                  <a:cxn ang="0">
                    <a:pos x="T2" y="T3"/>
                  </a:cxn>
                  <a:cxn ang="0">
                    <a:pos x="T4" y="T5"/>
                  </a:cxn>
                  <a:cxn ang="0">
                    <a:pos x="T6" y="T7"/>
                  </a:cxn>
                </a:cxnLst>
                <a:rect l="0" t="0" r="r" b="b"/>
                <a:pathLst>
                  <a:path w="24" h="33">
                    <a:moveTo>
                      <a:pt x="24" y="4"/>
                    </a:moveTo>
                    <a:lnTo>
                      <a:pt x="14" y="0"/>
                    </a:lnTo>
                    <a:lnTo>
                      <a:pt x="0" y="33"/>
                    </a:lnTo>
                    <a:lnTo>
                      <a:pt x="24" y="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36" name="Freeform 132">
                <a:extLst>
                  <a:ext uri="{FF2B5EF4-FFF2-40B4-BE49-F238E27FC236}">
                    <a16:creationId xmlns:a16="http://schemas.microsoft.com/office/drawing/2014/main" id="{C8371A58-73E6-2F63-F3E9-C90F9101B1B2}"/>
                  </a:ext>
                </a:extLst>
              </p:cNvPr>
              <p:cNvSpPr>
                <a:spLocks/>
              </p:cNvSpPr>
              <p:nvPr/>
            </p:nvSpPr>
            <p:spPr bwMode="auto">
              <a:xfrm>
                <a:off x="2742" y="2602"/>
                <a:ext cx="5" cy="4"/>
              </a:xfrm>
              <a:custGeom>
                <a:avLst/>
                <a:gdLst>
                  <a:gd name="T0" fmla="*/ 5 w 5"/>
                  <a:gd name="T1" fmla="*/ 4 h 4"/>
                  <a:gd name="T2" fmla="*/ 5 w 5"/>
                  <a:gd name="T3" fmla="*/ 4 h 4"/>
                  <a:gd name="T4" fmla="*/ 0 w 5"/>
                  <a:gd name="T5" fmla="*/ 0 h 4"/>
                  <a:gd name="T6" fmla="*/ 5 w 5"/>
                  <a:gd name="T7" fmla="*/ 4 h 4"/>
                </a:gdLst>
                <a:ahLst/>
                <a:cxnLst>
                  <a:cxn ang="0">
                    <a:pos x="T0" y="T1"/>
                  </a:cxn>
                  <a:cxn ang="0">
                    <a:pos x="T2" y="T3"/>
                  </a:cxn>
                  <a:cxn ang="0">
                    <a:pos x="T4" y="T5"/>
                  </a:cxn>
                  <a:cxn ang="0">
                    <a:pos x="T6" y="T7"/>
                  </a:cxn>
                </a:cxnLst>
                <a:rect l="0" t="0" r="r" b="b"/>
                <a:pathLst>
                  <a:path w="5" h="4">
                    <a:moveTo>
                      <a:pt x="5" y="4"/>
                    </a:moveTo>
                    <a:lnTo>
                      <a:pt x="5" y="4"/>
                    </a:lnTo>
                    <a:lnTo>
                      <a:pt x="0" y="0"/>
                    </a:lnTo>
                    <a:lnTo>
                      <a:pt x="5" y="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37" name="Freeform 133">
                <a:extLst>
                  <a:ext uri="{FF2B5EF4-FFF2-40B4-BE49-F238E27FC236}">
                    <a16:creationId xmlns:a16="http://schemas.microsoft.com/office/drawing/2014/main" id="{7ED58F32-7D08-89A2-F3C2-DFA16F51EA80}"/>
                  </a:ext>
                </a:extLst>
              </p:cNvPr>
              <p:cNvSpPr>
                <a:spLocks/>
              </p:cNvSpPr>
              <p:nvPr/>
            </p:nvSpPr>
            <p:spPr bwMode="auto">
              <a:xfrm>
                <a:off x="2747" y="2606"/>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38" name="Freeform 134">
                <a:extLst>
                  <a:ext uri="{FF2B5EF4-FFF2-40B4-BE49-F238E27FC236}">
                    <a16:creationId xmlns:a16="http://schemas.microsoft.com/office/drawing/2014/main" id="{D71A062A-D83E-190D-8FA7-681344F11309}"/>
                  </a:ext>
                </a:extLst>
              </p:cNvPr>
              <p:cNvSpPr>
                <a:spLocks/>
              </p:cNvSpPr>
              <p:nvPr/>
            </p:nvSpPr>
            <p:spPr bwMode="auto">
              <a:xfrm>
                <a:off x="2737" y="2573"/>
                <a:ext cx="20" cy="33"/>
              </a:xfrm>
              <a:custGeom>
                <a:avLst/>
                <a:gdLst>
                  <a:gd name="T0" fmla="*/ 20 w 20"/>
                  <a:gd name="T1" fmla="*/ 0 h 33"/>
                  <a:gd name="T2" fmla="*/ 0 w 20"/>
                  <a:gd name="T3" fmla="*/ 29 h 33"/>
                  <a:gd name="T4" fmla="*/ 10 w 20"/>
                  <a:gd name="T5" fmla="*/ 33 h 33"/>
                  <a:gd name="T6" fmla="*/ 20 w 20"/>
                  <a:gd name="T7" fmla="*/ 0 h 33"/>
                </a:gdLst>
                <a:ahLst/>
                <a:cxnLst>
                  <a:cxn ang="0">
                    <a:pos x="T0" y="T1"/>
                  </a:cxn>
                  <a:cxn ang="0">
                    <a:pos x="T2" y="T3"/>
                  </a:cxn>
                  <a:cxn ang="0">
                    <a:pos x="T4" y="T5"/>
                  </a:cxn>
                  <a:cxn ang="0">
                    <a:pos x="T6" y="T7"/>
                  </a:cxn>
                </a:cxnLst>
                <a:rect l="0" t="0" r="r" b="b"/>
                <a:pathLst>
                  <a:path w="20" h="33">
                    <a:moveTo>
                      <a:pt x="20" y="0"/>
                    </a:moveTo>
                    <a:lnTo>
                      <a:pt x="0" y="29"/>
                    </a:lnTo>
                    <a:lnTo>
                      <a:pt x="10" y="33"/>
                    </a:lnTo>
                    <a:lnTo>
                      <a:pt x="2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39" name="Freeform 135">
                <a:extLst>
                  <a:ext uri="{FF2B5EF4-FFF2-40B4-BE49-F238E27FC236}">
                    <a16:creationId xmlns:a16="http://schemas.microsoft.com/office/drawing/2014/main" id="{5151D1AC-C596-29AF-0C64-0B7EF3EAD167}"/>
                  </a:ext>
                </a:extLst>
              </p:cNvPr>
              <p:cNvSpPr>
                <a:spLocks/>
              </p:cNvSpPr>
              <p:nvPr/>
            </p:nvSpPr>
            <p:spPr bwMode="auto">
              <a:xfrm>
                <a:off x="2737" y="2568"/>
                <a:ext cx="20" cy="34"/>
              </a:xfrm>
              <a:custGeom>
                <a:avLst/>
                <a:gdLst>
                  <a:gd name="T0" fmla="*/ 20 w 20"/>
                  <a:gd name="T1" fmla="*/ 5 h 34"/>
                  <a:gd name="T2" fmla="*/ 15 w 20"/>
                  <a:gd name="T3" fmla="*/ 0 h 34"/>
                  <a:gd name="T4" fmla="*/ 0 w 20"/>
                  <a:gd name="T5" fmla="*/ 34 h 34"/>
                  <a:gd name="T6" fmla="*/ 20 w 20"/>
                  <a:gd name="T7" fmla="*/ 5 h 34"/>
                </a:gdLst>
                <a:ahLst/>
                <a:cxnLst>
                  <a:cxn ang="0">
                    <a:pos x="T0" y="T1"/>
                  </a:cxn>
                  <a:cxn ang="0">
                    <a:pos x="T2" y="T3"/>
                  </a:cxn>
                  <a:cxn ang="0">
                    <a:pos x="T4" y="T5"/>
                  </a:cxn>
                  <a:cxn ang="0">
                    <a:pos x="T6" y="T7"/>
                  </a:cxn>
                </a:cxnLst>
                <a:rect l="0" t="0" r="r" b="b"/>
                <a:pathLst>
                  <a:path w="20" h="34">
                    <a:moveTo>
                      <a:pt x="20" y="5"/>
                    </a:moveTo>
                    <a:lnTo>
                      <a:pt x="15" y="0"/>
                    </a:lnTo>
                    <a:lnTo>
                      <a:pt x="0" y="34"/>
                    </a:lnTo>
                    <a:lnTo>
                      <a:pt x="2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40" name="Freeform 136">
                <a:extLst>
                  <a:ext uri="{FF2B5EF4-FFF2-40B4-BE49-F238E27FC236}">
                    <a16:creationId xmlns:a16="http://schemas.microsoft.com/office/drawing/2014/main" id="{CBF20AEF-7EED-C5FB-ADCF-24D2489908C0}"/>
                  </a:ext>
                </a:extLst>
              </p:cNvPr>
              <p:cNvSpPr>
                <a:spLocks/>
              </p:cNvSpPr>
              <p:nvPr/>
            </p:nvSpPr>
            <p:spPr bwMode="auto">
              <a:xfrm>
                <a:off x="2757" y="2568"/>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41" name="Freeform 137">
                <a:extLst>
                  <a:ext uri="{FF2B5EF4-FFF2-40B4-BE49-F238E27FC236}">
                    <a16:creationId xmlns:a16="http://schemas.microsoft.com/office/drawing/2014/main" id="{3EB227E0-7293-B274-BE61-445A518CF7A9}"/>
                  </a:ext>
                </a:extLst>
              </p:cNvPr>
              <p:cNvSpPr>
                <a:spLocks/>
              </p:cNvSpPr>
              <p:nvPr/>
            </p:nvSpPr>
            <p:spPr bwMode="auto">
              <a:xfrm>
                <a:off x="2757" y="2573"/>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42" name="Freeform 138">
                <a:extLst>
                  <a:ext uri="{FF2B5EF4-FFF2-40B4-BE49-F238E27FC236}">
                    <a16:creationId xmlns:a16="http://schemas.microsoft.com/office/drawing/2014/main" id="{86E91627-AE98-0C30-7322-896C1CB8FFBB}"/>
                  </a:ext>
                </a:extLst>
              </p:cNvPr>
              <p:cNvSpPr>
                <a:spLocks/>
              </p:cNvSpPr>
              <p:nvPr/>
            </p:nvSpPr>
            <p:spPr bwMode="auto">
              <a:xfrm>
                <a:off x="2752" y="2539"/>
                <a:ext cx="19" cy="34"/>
              </a:xfrm>
              <a:custGeom>
                <a:avLst/>
                <a:gdLst>
                  <a:gd name="T0" fmla="*/ 19 w 19"/>
                  <a:gd name="T1" fmla="*/ 0 h 34"/>
                  <a:gd name="T2" fmla="*/ 0 w 19"/>
                  <a:gd name="T3" fmla="*/ 29 h 34"/>
                  <a:gd name="T4" fmla="*/ 5 w 19"/>
                  <a:gd name="T5" fmla="*/ 34 h 34"/>
                  <a:gd name="T6" fmla="*/ 19 w 19"/>
                  <a:gd name="T7" fmla="*/ 0 h 34"/>
                </a:gdLst>
                <a:ahLst/>
                <a:cxnLst>
                  <a:cxn ang="0">
                    <a:pos x="T0" y="T1"/>
                  </a:cxn>
                  <a:cxn ang="0">
                    <a:pos x="T2" y="T3"/>
                  </a:cxn>
                  <a:cxn ang="0">
                    <a:pos x="T4" y="T5"/>
                  </a:cxn>
                  <a:cxn ang="0">
                    <a:pos x="T6" y="T7"/>
                  </a:cxn>
                </a:cxnLst>
                <a:rect l="0" t="0" r="r" b="b"/>
                <a:pathLst>
                  <a:path w="19" h="34">
                    <a:moveTo>
                      <a:pt x="19" y="0"/>
                    </a:moveTo>
                    <a:lnTo>
                      <a:pt x="0" y="29"/>
                    </a:lnTo>
                    <a:lnTo>
                      <a:pt x="5" y="34"/>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43" name="Freeform 139">
                <a:extLst>
                  <a:ext uri="{FF2B5EF4-FFF2-40B4-BE49-F238E27FC236}">
                    <a16:creationId xmlns:a16="http://schemas.microsoft.com/office/drawing/2014/main" id="{15B59CF5-0956-9212-1382-5FC4090014EA}"/>
                  </a:ext>
                </a:extLst>
              </p:cNvPr>
              <p:cNvSpPr>
                <a:spLocks/>
              </p:cNvSpPr>
              <p:nvPr/>
            </p:nvSpPr>
            <p:spPr bwMode="auto">
              <a:xfrm>
                <a:off x="2752" y="2534"/>
                <a:ext cx="19" cy="34"/>
              </a:xfrm>
              <a:custGeom>
                <a:avLst/>
                <a:gdLst>
                  <a:gd name="T0" fmla="*/ 19 w 19"/>
                  <a:gd name="T1" fmla="*/ 5 h 34"/>
                  <a:gd name="T2" fmla="*/ 9 w 19"/>
                  <a:gd name="T3" fmla="*/ 0 h 34"/>
                  <a:gd name="T4" fmla="*/ 0 w 19"/>
                  <a:gd name="T5" fmla="*/ 34 h 34"/>
                  <a:gd name="T6" fmla="*/ 19 w 19"/>
                  <a:gd name="T7" fmla="*/ 5 h 34"/>
                </a:gdLst>
                <a:ahLst/>
                <a:cxnLst>
                  <a:cxn ang="0">
                    <a:pos x="T0" y="T1"/>
                  </a:cxn>
                  <a:cxn ang="0">
                    <a:pos x="T2" y="T3"/>
                  </a:cxn>
                  <a:cxn ang="0">
                    <a:pos x="T4" y="T5"/>
                  </a:cxn>
                  <a:cxn ang="0">
                    <a:pos x="T6" y="T7"/>
                  </a:cxn>
                </a:cxnLst>
                <a:rect l="0" t="0" r="r" b="b"/>
                <a:pathLst>
                  <a:path w="19" h="34">
                    <a:moveTo>
                      <a:pt x="19" y="5"/>
                    </a:moveTo>
                    <a:lnTo>
                      <a:pt x="9" y="0"/>
                    </a:lnTo>
                    <a:lnTo>
                      <a:pt x="0" y="34"/>
                    </a:lnTo>
                    <a:lnTo>
                      <a:pt x="19"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44" name="Freeform 140">
                <a:extLst>
                  <a:ext uri="{FF2B5EF4-FFF2-40B4-BE49-F238E27FC236}">
                    <a16:creationId xmlns:a16="http://schemas.microsoft.com/office/drawing/2014/main" id="{219ADB83-A92F-DB9D-CD1E-21E0F5554413}"/>
                  </a:ext>
                </a:extLst>
              </p:cNvPr>
              <p:cNvSpPr>
                <a:spLocks/>
              </p:cNvSpPr>
              <p:nvPr/>
            </p:nvSpPr>
            <p:spPr bwMode="auto">
              <a:xfrm>
                <a:off x="2766" y="2534"/>
                <a:ext cx="5" cy="5"/>
              </a:xfrm>
              <a:custGeom>
                <a:avLst/>
                <a:gdLst>
                  <a:gd name="T0" fmla="*/ 5 w 5"/>
                  <a:gd name="T1" fmla="*/ 5 h 5"/>
                  <a:gd name="T2" fmla="*/ 5 w 5"/>
                  <a:gd name="T3" fmla="*/ 5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lnTo>
                      <a:pt x="5" y="5"/>
                    </a:lnTo>
                    <a:lnTo>
                      <a:pt x="0" y="0"/>
                    </a:lnTo>
                    <a:lnTo>
                      <a:pt x="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45" name="Freeform 141">
                <a:extLst>
                  <a:ext uri="{FF2B5EF4-FFF2-40B4-BE49-F238E27FC236}">
                    <a16:creationId xmlns:a16="http://schemas.microsoft.com/office/drawing/2014/main" id="{46B066D9-7A7E-59A5-F275-75D51A9A0B4F}"/>
                  </a:ext>
                </a:extLst>
              </p:cNvPr>
              <p:cNvSpPr>
                <a:spLocks/>
              </p:cNvSpPr>
              <p:nvPr/>
            </p:nvSpPr>
            <p:spPr bwMode="auto">
              <a:xfrm>
                <a:off x="2766" y="2534"/>
                <a:ext cx="5" cy="5"/>
              </a:xfrm>
              <a:custGeom>
                <a:avLst/>
                <a:gdLst>
                  <a:gd name="T0" fmla="*/ 5 w 5"/>
                  <a:gd name="T1" fmla="*/ 5 h 5"/>
                  <a:gd name="T2" fmla="*/ 5 w 5"/>
                  <a:gd name="T3" fmla="*/ 5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lnTo>
                      <a:pt x="5" y="5"/>
                    </a:lnTo>
                    <a:lnTo>
                      <a:pt x="0" y="0"/>
                    </a:lnTo>
                    <a:lnTo>
                      <a:pt x="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46" name="Freeform 142">
                <a:extLst>
                  <a:ext uri="{FF2B5EF4-FFF2-40B4-BE49-F238E27FC236}">
                    <a16:creationId xmlns:a16="http://schemas.microsoft.com/office/drawing/2014/main" id="{FD923D82-EC8A-7EEC-A250-57467304BE9C}"/>
                  </a:ext>
                </a:extLst>
              </p:cNvPr>
              <p:cNvSpPr>
                <a:spLocks/>
              </p:cNvSpPr>
              <p:nvPr/>
            </p:nvSpPr>
            <p:spPr bwMode="auto">
              <a:xfrm>
                <a:off x="2761" y="2500"/>
                <a:ext cx="25" cy="39"/>
              </a:xfrm>
              <a:custGeom>
                <a:avLst/>
                <a:gdLst>
                  <a:gd name="T0" fmla="*/ 25 w 25"/>
                  <a:gd name="T1" fmla="*/ 0 h 39"/>
                  <a:gd name="T2" fmla="*/ 0 w 25"/>
                  <a:gd name="T3" fmla="*/ 34 h 39"/>
                  <a:gd name="T4" fmla="*/ 10 w 25"/>
                  <a:gd name="T5" fmla="*/ 39 h 39"/>
                  <a:gd name="T6" fmla="*/ 25 w 25"/>
                  <a:gd name="T7" fmla="*/ 0 h 39"/>
                </a:gdLst>
                <a:ahLst/>
                <a:cxnLst>
                  <a:cxn ang="0">
                    <a:pos x="T0" y="T1"/>
                  </a:cxn>
                  <a:cxn ang="0">
                    <a:pos x="T2" y="T3"/>
                  </a:cxn>
                  <a:cxn ang="0">
                    <a:pos x="T4" y="T5"/>
                  </a:cxn>
                  <a:cxn ang="0">
                    <a:pos x="T6" y="T7"/>
                  </a:cxn>
                </a:cxnLst>
                <a:rect l="0" t="0" r="r" b="b"/>
                <a:pathLst>
                  <a:path w="25" h="39">
                    <a:moveTo>
                      <a:pt x="25" y="0"/>
                    </a:moveTo>
                    <a:lnTo>
                      <a:pt x="0" y="34"/>
                    </a:lnTo>
                    <a:lnTo>
                      <a:pt x="10" y="39"/>
                    </a:lnTo>
                    <a:lnTo>
                      <a:pt x="25"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47" name="Freeform 143">
                <a:extLst>
                  <a:ext uri="{FF2B5EF4-FFF2-40B4-BE49-F238E27FC236}">
                    <a16:creationId xmlns:a16="http://schemas.microsoft.com/office/drawing/2014/main" id="{84D1EE50-B4CA-E41E-6D95-340410C59A22}"/>
                  </a:ext>
                </a:extLst>
              </p:cNvPr>
              <p:cNvSpPr>
                <a:spLocks/>
              </p:cNvSpPr>
              <p:nvPr/>
            </p:nvSpPr>
            <p:spPr bwMode="auto">
              <a:xfrm>
                <a:off x="2761" y="2495"/>
                <a:ext cx="25" cy="39"/>
              </a:xfrm>
              <a:custGeom>
                <a:avLst/>
                <a:gdLst>
                  <a:gd name="T0" fmla="*/ 25 w 25"/>
                  <a:gd name="T1" fmla="*/ 5 h 39"/>
                  <a:gd name="T2" fmla="*/ 15 w 25"/>
                  <a:gd name="T3" fmla="*/ 0 h 39"/>
                  <a:gd name="T4" fmla="*/ 0 w 25"/>
                  <a:gd name="T5" fmla="*/ 39 h 39"/>
                  <a:gd name="T6" fmla="*/ 25 w 25"/>
                  <a:gd name="T7" fmla="*/ 5 h 39"/>
                </a:gdLst>
                <a:ahLst/>
                <a:cxnLst>
                  <a:cxn ang="0">
                    <a:pos x="T0" y="T1"/>
                  </a:cxn>
                  <a:cxn ang="0">
                    <a:pos x="T2" y="T3"/>
                  </a:cxn>
                  <a:cxn ang="0">
                    <a:pos x="T4" y="T5"/>
                  </a:cxn>
                  <a:cxn ang="0">
                    <a:pos x="T6" y="T7"/>
                  </a:cxn>
                </a:cxnLst>
                <a:rect l="0" t="0" r="r" b="b"/>
                <a:pathLst>
                  <a:path w="25" h="39">
                    <a:moveTo>
                      <a:pt x="25" y="5"/>
                    </a:moveTo>
                    <a:lnTo>
                      <a:pt x="15" y="0"/>
                    </a:lnTo>
                    <a:lnTo>
                      <a:pt x="0" y="39"/>
                    </a:lnTo>
                    <a:lnTo>
                      <a:pt x="2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48" name="Freeform 144">
                <a:extLst>
                  <a:ext uri="{FF2B5EF4-FFF2-40B4-BE49-F238E27FC236}">
                    <a16:creationId xmlns:a16="http://schemas.microsoft.com/office/drawing/2014/main" id="{E55E0A0A-EDB4-B367-95B3-A85F7B19471A}"/>
                  </a:ext>
                </a:extLst>
              </p:cNvPr>
              <p:cNvSpPr>
                <a:spLocks/>
              </p:cNvSpPr>
              <p:nvPr/>
            </p:nvSpPr>
            <p:spPr bwMode="auto">
              <a:xfrm>
                <a:off x="2781" y="2495"/>
                <a:ext cx="5" cy="5"/>
              </a:xfrm>
              <a:custGeom>
                <a:avLst/>
                <a:gdLst>
                  <a:gd name="T0" fmla="*/ 5 w 5"/>
                  <a:gd name="T1" fmla="*/ 5 h 5"/>
                  <a:gd name="T2" fmla="*/ 5 w 5"/>
                  <a:gd name="T3" fmla="*/ 5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lnTo>
                      <a:pt x="5" y="5"/>
                    </a:lnTo>
                    <a:lnTo>
                      <a:pt x="0" y="0"/>
                    </a:lnTo>
                    <a:lnTo>
                      <a:pt x="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49" name="Freeform 145">
                <a:extLst>
                  <a:ext uri="{FF2B5EF4-FFF2-40B4-BE49-F238E27FC236}">
                    <a16:creationId xmlns:a16="http://schemas.microsoft.com/office/drawing/2014/main" id="{A0E3E366-53CF-E62D-EC21-FB601F2D7BEE}"/>
                  </a:ext>
                </a:extLst>
              </p:cNvPr>
              <p:cNvSpPr>
                <a:spLocks/>
              </p:cNvSpPr>
              <p:nvPr/>
            </p:nvSpPr>
            <p:spPr bwMode="auto">
              <a:xfrm>
                <a:off x="2786" y="2500"/>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50" name="Freeform 146">
                <a:extLst>
                  <a:ext uri="{FF2B5EF4-FFF2-40B4-BE49-F238E27FC236}">
                    <a16:creationId xmlns:a16="http://schemas.microsoft.com/office/drawing/2014/main" id="{CC152CDE-F650-DC97-1D75-1A0E04E2E899}"/>
                  </a:ext>
                </a:extLst>
              </p:cNvPr>
              <p:cNvSpPr>
                <a:spLocks/>
              </p:cNvSpPr>
              <p:nvPr/>
            </p:nvSpPr>
            <p:spPr bwMode="auto">
              <a:xfrm>
                <a:off x="2776" y="2461"/>
                <a:ext cx="24" cy="39"/>
              </a:xfrm>
              <a:custGeom>
                <a:avLst/>
                <a:gdLst>
                  <a:gd name="T0" fmla="*/ 24 w 24"/>
                  <a:gd name="T1" fmla="*/ 0 h 39"/>
                  <a:gd name="T2" fmla="*/ 0 w 24"/>
                  <a:gd name="T3" fmla="*/ 34 h 39"/>
                  <a:gd name="T4" fmla="*/ 10 w 24"/>
                  <a:gd name="T5" fmla="*/ 39 h 39"/>
                  <a:gd name="T6" fmla="*/ 24 w 24"/>
                  <a:gd name="T7" fmla="*/ 0 h 39"/>
                </a:gdLst>
                <a:ahLst/>
                <a:cxnLst>
                  <a:cxn ang="0">
                    <a:pos x="T0" y="T1"/>
                  </a:cxn>
                  <a:cxn ang="0">
                    <a:pos x="T2" y="T3"/>
                  </a:cxn>
                  <a:cxn ang="0">
                    <a:pos x="T4" y="T5"/>
                  </a:cxn>
                  <a:cxn ang="0">
                    <a:pos x="T6" y="T7"/>
                  </a:cxn>
                </a:cxnLst>
                <a:rect l="0" t="0" r="r" b="b"/>
                <a:pathLst>
                  <a:path w="24" h="39">
                    <a:moveTo>
                      <a:pt x="24" y="0"/>
                    </a:moveTo>
                    <a:lnTo>
                      <a:pt x="0" y="34"/>
                    </a:lnTo>
                    <a:lnTo>
                      <a:pt x="10" y="39"/>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51" name="Freeform 147">
                <a:extLst>
                  <a:ext uri="{FF2B5EF4-FFF2-40B4-BE49-F238E27FC236}">
                    <a16:creationId xmlns:a16="http://schemas.microsoft.com/office/drawing/2014/main" id="{E06A0294-DEEF-6FF5-F4DD-58132B17318B}"/>
                  </a:ext>
                </a:extLst>
              </p:cNvPr>
              <p:cNvSpPr>
                <a:spLocks/>
              </p:cNvSpPr>
              <p:nvPr/>
            </p:nvSpPr>
            <p:spPr bwMode="auto">
              <a:xfrm>
                <a:off x="2776" y="2456"/>
                <a:ext cx="24" cy="39"/>
              </a:xfrm>
              <a:custGeom>
                <a:avLst/>
                <a:gdLst>
                  <a:gd name="T0" fmla="*/ 24 w 24"/>
                  <a:gd name="T1" fmla="*/ 5 h 39"/>
                  <a:gd name="T2" fmla="*/ 14 w 24"/>
                  <a:gd name="T3" fmla="*/ 0 h 39"/>
                  <a:gd name="T4" fmla="*/ 0 w 24"/>
                  <a:gd name="T5" fmla="*/ 39 h 39"/>
                  <a:gd name="T6" fmla="*/ 24 w 24"/>
                  <a:gd name="T7" fmla="*/ 5 h 39"/>
                </a:gdLst>
                <a:ahLst/>
                <a:cxnLst>
                  <a:cxn ang="0">
                    <a:pos x="T0" y="T1"/>
                  </a:cxn>
                  <a:cxn ang="0">
                    <a:pos x="T2" y="T3"/>
                  </a:cxn>
                  <a:cxn ang="0">
                    <a:pos x="T4" y="T5"/>
                  </a:cxn>
                  <a:cxn ang="0">
                    <a:pos x="T6" y="T7"/>
                  </a:cxn>
                </a:cxnLst>
                <a:rect l="0" t="0" r="r" b="b"/>
                <a:pathLst>
                  <a:path w="24" h="39">
                    <a:moveTo>
                      <a:pt x="24" y="5"/>
                    </a:moveTo>
                    <a:lnTo>
                      <a:pt x="14" y="0"/>
                    </a:lnTo>
                    <a:lnTo>
                      <a:pt x="0" y="39"/>
                    </a:lnTo>
                    <a:lnTo>
                      <a:pt x="24"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52" name="Freeform 148">
                <a:extLst>
                  <a:ext uri="{FF2B5EF4-FFF2-40B4-BE49-F238E27FC236}">
                    <a16:creationId xmlns:a16="http://schemas.microsoft.com/office/drawing/2014/main" id="{5CA61B30-702E-4F16-C089-224C002536FD}"/>
                  </a:ext>
                </a:extLst>
              </p:cNvPr>
              <p:cNvSpPr>
                <a:spLocks/>
              </p:cNvSpPr>
              <p:nvPr/>
            </p:nvSpPr>
            <p:spPr bwMode="auto">
              <a:xfrm>
                <a:off x="2795" y="2456"/>
                <a:ext cx="5" cy="5"/>
              </a:xfrm>
              <a:custGeom>
                <a:avLst/>
                <a:gdLst>
                  <a:gd name="T0" fmla="*/ 5 w 5"/>
                  <a:gd name="T1" fmla="*/ 5 h 5"/>
                  <a:gd name="T2" fmla="*/ 5 w 5"/>
                  <a:gd name="T3" fmla="*/ 5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lnTo>
                      <a:pt x="5" y="5"/>
                    </a:lnTo>
                    <a:lnTo>
                      <a:pt x="0" y="0"/>
                    </a:lnTo>
                    <a:lnTo>
                      <a:pt x="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53" name="Freeform 149">
                <a:extLst>
                  <a:ext uri="{FF2B5EF4-FFF2-40B4-BE49-F238E27FC236}">
                    <a16:creationId xmlns:a16="http://schemas.microsoft.com/office/drawing/2014/main" id="{9AC8FD39-BCDE-6BB7-478E-75D4864C1578}"/>
                  </a:ext>
                </a:extLst>
              </p:cNvPr>
              <p:cNvSpPr>
                <a:spLocks/>
              </p:cNvSpPr>
              <p:nvPr/>
            </p:nvSpPr>
            <p:spPr bwMode="auto">
              <a:xfrm>
                <a:off x="2800" y="2461"/>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54" name="Freeform 150">
                <a:extLst>
                  <a:ext uri="{FF2B5EF4-FFF2-40B4-BE49-F238E27FC236}">
                    <a16:creationId xmlns:a16="http://schemas.microsoft.com/office/drawing/2014/main" id="{E7BC97FB-0E54-CC8C-4DF9-5572384BE31F}"/>
                  </a:ext>
                </a:extLst>
              </p:cNvPr>
              <p:cNvSpPr>
                <a:spLocks/>
              </p:cNvSpPr>
              <p:nvPr/>
            </p:nvSpPr>
            <p:spPr bwMode="auto">
              <a:xfrm>
                <a:off x="2790" y="2423"/>
                <a:ext cx="20" cy="38"/>
              </a:xfrm>
              <a:custGeom>
                <a:avLst/>
                <a:gdLst>
                  <a:gd name="T0" fmla="*/ 20 w 20"/>
                  <a:gd name="T1" fmla="*/ 0 h 38"/>
                  <a:gd name="T2" fmla="*/ 0 w 20"/>
                  <a:gd name="T3" fmla="*/ 33 h 38"/>
                  <a:gd name="T4" fmla="*/ 10 w 20"/>
                  <a:gd name="T5" fmla="*/ 38 h 38"/>
                  <a:gd name="T6" fmla="*/ 20 w 20"/>
                  <a:gd name="T7" fmla="*/ 0 h 38"/>
                </a:gdLst>
                <a:ahLst/>
                <a:cxnLst>
                  <a:cxn ang="0">
                    <a:pos x="T0" y="T1"/>
                  </a:cxn>
                  <a:cxn ang="0">
                    <a:pos x="T2" y="T3"/>
                  </a:cxn>
                  <a:cxn ang="0">
                    <a:pos x="T4" y="T5"/>
                  </a:cxn>
                  <a:cxn ang="0">
                    <a:pos x="T6" y="T7"/>
                  </a:cxn>
                </a:cxnLst>
                <a:rect l="0" t="0" r="r" b="b"/>
                <a:pathLst>
                  <a:path w="20" h="38">
                    <a:moveTo>
                      <a:pt x="20" y="0"/>
                    </a:moveTo>
                    <a:lnTo>
                      <a:pt x="0" y="33"/>
                    </a:lnTo>
                    <a:lnTo>
                      <a:pt x="10" y="38"/>
                    </a:lnTo>
                    <a:lnTo>
                      <a:pt x="2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55" name="Freeform 151">
                <a:extLst>
                  <a:ext uri="{FF2B5EF4-FFF2-40B4-BE49-F238E27FC236}">
                    <a16:creationId xmlns:a16="http://schemas.microsoft.com/office/drawing/2014/main" id="{526E2FD9-66AA-C934-7E49-2989B645A452}"/>
                  </a:ext>
                </a:extLst>
              </p:cNvPr>
              <p:cNvSpPr>
                <a:spLocks/>
              </p:cNvSpPr>
              <p:nvPr/>
            </p:nvSpPr>
            <p:spPr bwMode="auto">
              <a:xfrm>
                <a:off x="2790" y="2418"/>
                <a:ext cx="20" cy="38"/>
              </a:xfrm>
              <a:custGeom>
                <a:avLst/>
                <a:gdLst>
                  <a:gd name="T0" fmla="*/ 20 w 20"/>
                  <a:gd name="T1" fmla="*/ 5 h 38"/>
                  <a:gd name="T2" fmla="*/ 10 w 20"/>
                  <a:gd name="T3" fmla="*/ 0 h 38"/>
                  <a:gd name="T4" fmla="*/ 0 w 20"/>
                  <a:gd name="T5" fmla="*/ 38 h 38"/>
                  <a:gd name="T6" fmla="*/ 20 w 20"/>
                  <a:gd name="T7" fmla="*/ 5 h 38"/>
                </a:gdLst>
                <a:ahLst/>
                <a:cxnLst>
                  <a:cxn ang="0">
                    <a:pos x="T0" y="T1"/>
                  </a:cxn>
                  <a:cxn ang="0">
                    <a:pos x="T2" y="T3"/>
                  </a:cxn>
                  <a:cxn ang="0">
                    <a:pos x="T4" y="T5"/>
                  </a:cxn>
                  <a:cxn ang="0">
                    <a:pos x="T6" y="T7"/>
                  </a:cxn>
                </a:cxnLst>
                <a:rect l="0" t="0" r="r" b="b"/>
                <a:pathLst>
                  <a:path w="20" h="38">
                    <a:moveTo>
                      <a:pt x="20" y="5"/>
                    </a:moveTo>
                    <a:lnTo>
                      <a:pt x="10" y="0"/>
                    </a:lnTo>
                    <a:lnTo>
                      <a:pt x="0" y="38"/>
                    </a:lnTo>
                    <a:lnTo>
                      <a:pt x="2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56" name="Freeform 152">
                <a:extLst>
                  <a:ext uri="{FF2B5EF4-FFF2-40B4-BE49-F238E27FC236}">
                    <a16:creationId xmlns:a16="http://schemas.microsoft.com/office/drawing/2014/main" id="{A62C73D8-390B-0AE9-443D-7EB803A779B0}"/>
                  </a:ext>
                </a:extLst>
              </p:cNvPr>
              <p:cNvSpPr>
                <a:spLocks/>
              </p:cNvSpPr>
              <p:nvPr/>
            </p:nvSpPr>
            <p:spPr bwMode="auto">
              <a:xfrm>
                <a:off x="2805" y="2418"/>
                <a:ext cx="5" cy="5"/>
              </a:xfrm>
              <a:custGeom>
                <a:avLst/>
                <a:gdLst>
                  <a:gd name="T0" fmla="*/ 5 w 5"/>
                  <a:gd name="T1" fmla="*/ 5 h 5"/>
                  <a:gd name="T2" fmla="*/ 5 w 5"/>
                  <a:gd name="T3" fmla="*/ 5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lnTo>
                      <a:pt x="5" y="5"/>
                    </a:lnTo>
                    <a:lnTo>
                      <a:pt x="0" y="0"/>
                    </a:lnTo>
                    <a:lnTo>
                      <a:pt x="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57" name="Freeform 153">
                <a:extLst>
                  <a:ext uri="{FF2B5EF4-FFF2-40B4-BE49-F238E27FC236}">
                    <a16:creationId xmlns:a16="http://schemas.microsoft.com/office/drawing/2014/main" id="{BCF11A20-7400-AB58-5E0B-75CFA622C932}"/>
                  </a:ext>
                </a:extLst>
              </p:cNvPr>
              <p:cNvSpPr>
                <a:spLocks/>
              </p:cNvSpPr>
              <p:nvPr/>
            </p:nvSpPr>
            <p:spPr bwMode="auto">
              <a:xfrm>
                <a:off x="2810" y="2423"/>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58" name="Freeform 154">
                <a:extLst>
                  <a:ext uri="{FF2B5EF4-FFF2-40B4-BE49-F238E27FC236}">
                    <a16:creationId xmlns:a16="http://schemas.microsoft.com/office/drawing/2014/main" id="{FC68816F-8FC1-30B3-46A1-2D21256467AD}"/>
                  </a:ext>
                </a:extLst>
              </p:cNvPr>
              <p:cNvSpPr>
                <a:spLocks/>
              </p:cNvSpPr>
              <p:nvPr/>
            </p:nvSpPr>
            <p:spPr bwMode="auto">
              <a:xfrm>
                <a:off x="2800" y="2379"/>
                <a:ext cx="24" cy="44"/>
              </a:xfrm>
              <a:custGeom>
                <a:avLst/>
                <a:gdLst>
                  <a:gd name="T0" fmla="*/ 24 w 24"/>
                  <a:gd name="T1" fmla="*/ 0 h 44"/>
                  <a:gd name="T2" fmla="*/ 0 w 24"/>
                  <a:gd name="T3" fmla="*/ 39 h 44"/>
                  <a:gd name="T4" fmla="*/ 10 w 24"/>
                  <a:gd name="T5" fmla="*/ 44 h 44"/>
                  <a:gd name="T6" fmla="*/ 24 w 24"/>
                  <a:gd name="T7" fmla="*/ 0 h 44"/>
                </a:gdLst>
                <a:ahLst/>
                <a:cxnLst>
                  <a:cxn ang="0">
                    <a:pos x="T0" y="T1"/>
                  </a:cxn>
                  <a:cxn ang="0">
                    <a:pos x="T2" y="T3"/>
                  </a:cxn>
                  <a:cxn ang="0">
                    <a:pos x="T4" y="T5"/>
                  </a:cxn>
                  <a:cxn ang="0">
                    <a:pos x="T6" y="T7"/>
                  </a:cxn>
                </a:cxnLst>
                <a:rect l="0" t="0" r="r" b="b"/>
                <a:pathLst>
                  <a:path w="24" h="44">
                    <a:moveTo>
                      <a:pt x="24" y="0"/>
                    </a:moveTo>
                    <a:lnTo>
                      <a:pt x="0" y="39"/>
                    </a:lnTo>
                    <a:lnTo>
                      <a:pt x="10" y="44"/>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59" name="Freeform 155">
                <a:extLst>
                  <a:ext uri="{FF2B5EF4-FFF2-40B4-BE49-F238E27FC236}">
                    <a16:creationId xmlns:a16="http://schemas.microsoft.com/office/drawing/2014/main" id="{163D319C-CF78-80EA-BA69-E7DFA57E942B}"/>
                  </a:ext>
                </a:extLst>
              </p:cNvPr>
              <p:cNvSpPr>
                <a:spLocks/>
              </p:cNvSpPr>
              <p:nvPr/>
            </p:nvSpPr>
            <p:spPr bwMode="auto">
              <a:xfrm>
                <a:off x="2800" y="2374"/>
                <a:ext cx="24" cy="44"/>
              </a:xfrm>
              <a:custGeom>
                <a:avLst/>
                <a:gdLst>
                  <a:gd name="T0" fmla="*/ 24 w 24"/>
                  <a:gd name="T1" fmla="*/ 5 h 44"/>
                  <a:gd name="T2" fmla="*/ 15 w 24"/>
                  <a:gd name="T3" fmla="*/ 0 h 44"/>
                  <a:gd name="T4" fmla="*/ 0 w 24"/>
                  <a:gd name="T5" fmla="*/ 44 h 44"/>
                  <a:gd name="T6" fmla="*/ 24 w 24"/>
                  <a:gd name="T7" fmla="*/ 5 h 44"/>
                </a:gdLst>
                <a:ahLst/>
                <a:cxnLst>
                  <a:cxn ang="0">
                    <a:pos x="T0" y="T1"/>
                  </a:cxn>
                  <a:cxn ang="0">
                    <a:pos x="T2" y="T3"/>
                  </a:cxn>
                  <a:cxn ang="0">
                    <a:pos x="T4" y="T5"/>
                  </a:cxn>
                  <a:cxn ang="0">
                    <a:pos x="T6" y="T7"/>
                  </a:cxn>
                </a:cxnLst>
                <a:rect l="0" t="0" r="r" b="b"/>
                <a:pathLst>
                  <a:path w="24" h="44">
                    <a:moveTo>
                      <a:pt x="24" y="5"/>
                    </a:moveTo>
                    <a:lnTo>
                      <a:pt x="15" y="0"/>
                    </a:lnTo>
                    <a:lnTo>
                      <a:pt x="0" y="44"/>
                    </a:lnTo>
                    <a:lnTo>
                      <a:pt x="24"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60" name="Freeform 156">
                <a:extLst>
                  <a:ext uri="{FF2B5EF4-FFF2-40B4-BE49-F238E27FC236}">
                    <a16:creationId xmlns:a16="http://schemas.microsoft.com/office/drawing/2014/main" id="{F8E05738-0029-D09B-DD21-82BDD56EEB59}"/>
                  </a:ext>
                </a:extLst>
              </p:cNvPr>
              <p:cNvSpPr>
                <a:spLocks/>
              </p:cNvSpPr>
              <p:nvPr/>
            </p:nvSpPr>
            <p:spPr bwMode="auto">
              <a:xfrm>
                <a:off x="2819" y="2374"/>
                <a:ext cx="5" cy="5"/>
              </a:xfrm>
              <a:custGeom>
                <a:avLst/>
                <a:gdLst>
                  <a:gd name="T0" fmla="*/ 5 w 5"/>
                  <a:gd name="T1" fmla="*/ 5 h 5"/>
                  <a:gd name="T2" fmla="*/ 5 w 5"/>
                  <a:gd name="T3" fmla="*/ 5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lnTo>
                      <a:pt x="5" y="5"/>
                    </a:lnTo>
                    <a:lnTo>
                      <a:pt x="0" y="0"/>
                    </a:lnTo>
                    <a:lnTo>
                      <a:pt x="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61" name="Freeform 157">
                <a:extLst>
                  <a:ext uri="{FF2B5EF4-FFF2-40B4-BE49-F238E27FC236}">
                    <a16:creationId xmlns:a16="http://schemas.microsoft.com/office/drawing/2014/main" id="{C3EF453E-80D0-4059-062E-875F7F0BEF24}"/>
                  </a:ext>
                </a:extLst>
              </p:cNvPr>
              <p:cNvSpPr>
                <a:spLocks/>
              </p:cNvSpPr>
              <p:nvPr/>
            </p:nvSpPr>
            <p:spPr bwMode="auto">
              <a:xfrm>
                <a:off x="2819" y="2374"/>
                <a:ext cx="5" cy="5"/>
              </a:xfrm>
              <a:custGeom>
                <a:avLst/>
                <a:gdLst>
                  <a:gd name="T0" fmla="*/ 5 w 5"/>
                  <a:gd name="T1" fmla="*/ 5 h 5"/>
                  <a:gd name="T2" fmla="*/ 5 w 5"/>
                  <a:gd name="T3" fmla="*/ 5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lnTo>
                      <a:pt x="5" y="5"/>
                    </a:lnTo>
                    <a:lnTo>
                      <a:pt x="0" y="0"/>
                    </a:lnTo>
                    <a:lnTo>
                      <a:pt x="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62" name="Freeform 158">
                <a:extLst>
                  <a:ext uri="{FF2B5EF4-FFF2-40B4-BE49-F238E27FC236}">
                    <a16:creationId xmlns:a16="http://schemas.microsoft.com/office/drawing/2014/main" id="{620D8358-C52A-9417-9B3D-95ECABF80EC8}"/>
                  </a:ext>
                </a:extLst>
              </p:cNvPr>
              <p:cNvSpPr>
                <a:spLocks/>
              </p:cNvSpPr>
              <p:nvPr/>
            </p:nvSpPr>
            <p:spPr bwMode="auto">
              <a:xfrm>
                <a:off x="2815" y="2336"/>
                <a:ext cx="24" cy="43"/>
              </a:xfrm>
              <a:custGeom>
                <a:avLst/>
                <a:gdLst>
                  <a:gd name="T0" fmla="*/ 24 w 24"/>
                  <a:gd name="T1" fmla="*/ 0 h 43"/>
                  <a:gd name="T2" fmla="*/ 0 w 24"/>
                  <a:gd name="T3" fmla="*/ 38 h 43"/>
                  <a:gd name="T4" fmla="*/ 9 w 24"/>
                  <a:gd name="T5" fmla="*/ 43 h 43"/>
                  <a:gd name="T6" fmla="*/ 24 w 24"/>
                  <a:gd name="T7" fmla="*/ 0 h 43"/>
                </a:gdLst>
                <a:ahLst/>
                <a:cxnLst>
                  <a:cxn ang="0">
                    <a:pos x="T0" y="T1"/>
                  </a:cxn>
                  <a:cxn ang="0">
                    <a:pos x="T2" y="T3"/>
                  </a:cxn>
                  <a:cxn ang="0">
                    <a:pos x="T4" y="T5"/>
                  </a:cxn>
                  <a:cxn ang="0">
                    <a:pos x="T6" y="T7"/>
                  </a:cxn>
                </a:cxnLst>
                <a:rect l="0" t="0" r="r" b="b"/>
                <a:pathLst>
                  <a:path w="24" h="43">
                    <a:moveTo>
                      <a:pt x="24" y="0"/>
                    </a:moveTo>
                    <a:lnTo>
                      <a:pt x="0" y="38"/>
                    </a:lnTo>
                    <a:lnTo>
                      <a:pt x="9" y="43"/>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63" name="Freeform 159">
                <a:extLst>
                  <a:ext uri="{FF2B5EF4-FFF2-40B4-BE49-F238E27FC236}">
                    <a16:creationId xmlns:a16="http://schemas.microsoft.com/office/drawing/2014/main" id="{BF36AC65-7511-38FA-535A-9355E3D4AF77}"/>
                  </a:ext>
                </a:extLst>
              </p:cNvPr>
              <p:cNvSpPr>
                <a:spLocks/>
              </p:cNvSpPr>
              <p:nvPr/>
            </p:nvSpPr>
            <p:spPr bwMode="auto">
              <a:xfrm>
                <a:off x="2815" y="2331"/>
                <a:ext cx="24" cy="43"/>
              </a:xfrm>
              <a:custGeom>
                <a:avLst/>
                <a:gdLst>
                  <a:gd name="T0" fmla="*/ 24 w 24"/>
                  <a:gd name="T1" fmla="*/ 5 h 43"/>
                  <a:gd name="T2" fmla="*/ 14 w 24"/>
                  <a:gd name="T3" fmla="*/ 0 h 43"/>
                  <a:gd name="T4" fmla="*/ 0 w 24"/>
                  <a:gd name="T5" fmla="*/ 43 h 43"/>
                  <a:gd name="T6" fmla="*/ 24 w 24"/>
                  <a:gd name="T7" fmla="*/ 5 h 43"/>
                </a:gdLst>
                <a:ahLst/>
                <a:cxnLst>
                  <a:cxn ang="0">
                    <a:pos x="T0" y="T1"/>
                  </a:cxn>
                  <a:cxn ang="0">
                    <a:pos x="T2" y="T3"/>
                  </a:cxn>
                  <a:cxn ang="0">
                    <a:pos x="T4" y="T5"/>
                  </a:cxn>
                  <a:cxn ang="0">
                    <a:pos x="T6" y="T7"/>
                  </a:cxn>
                </a:cxnLst>
                <a:rect l="0" t="0" r="r" b="b"/>
                <a:pathLst>
                  <a:path w="24" h="43">
                    <a:moveTo>
                      <a:pt x="24" y="5"/>
                    </a:moveTo>
                    <a:lnTo>
                      <a:pt x="14" y="0"/>
                    </a:lnTo>
                    <a:lnTo>
                      <a:pt x="0" y="43"/>
                    </a:lnTo>
                    <a:lnTo>
                      <a:pt x="24"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64" name="Freeform 160">
                <a:extLst>
                  <a:ext uri="{FF2B5EF4-FFF2-40B4-BE49-F238E27FC236}">
                    <a16:creationId xmlns:a16="http://schemas.microsoft.com/office/drawing/2014/main" id="{ACD33699-CED9-DECC-657E-A2CF628A47DE}"/>
                  </a:ext>
                </a:extLst>
              </p:cNvPr>
              <p:cNvSpPr>
                <a:spLocks/>
              </p:cNvSpPr>
              <p:nvPr/>
            </p:nvSpPr>
            <p:spPr bwMode="auto">
              <a:xfrm>
                <a:off x="2834" y="2331"/>
                <a:ext cx="5" cy="5"/>
              </a:xfrm>
              <a:custGeom>
                <a:avLst/>
                <a:gdLst>
                  <a:gd name="T0" fmla="*/ 5 w 5"/>
                  <a:gd name="T1" fmla="*/ 5 h 5"/>
                  <a:gd name="T2" fmla="*/ 5 w 5"/>
                  <a:gd name="T3" fmla="*/ 5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lnTo>
                      <a:pt x="5" y="5"/>
                    </a:lnTo>
                    <a:lnTo>
                      <a:pt x="0" y="0"/>
                    </a:lnTo>
                    <a:lnTo>
                      <a:pt x="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65" name="Freeform 161">
                <a:extLst>
                  <a:ext uri="{FF2B5EF4-FFF2-40B4-BE49-F238E27FC236}">
                    <a16:creationId xmlns:a16="http://schemas.microsoft.com/office/drawing/2014/main" id="{8316AC74-9A9F-BBCC-E86A-4D49DBD3C448}"/>
                  </a:ext>
                </a:extLst>
              </p:cNvPr>
              <p:cNvSpPr>
                <a:spLocks/>
              </p:cNvSpPr>
              <p:nvPr/>
            </p:nvSpPr>
            <p:spPr bwMode="auto">
              <a:xfrm>
                <a:off x="2834" y="2331"/>
                <a:ext cx="5" cy="5"/>
              </a:xfrm>
              <a:custGeom>
                <a:avLst/>
                <a:gdLst>
                  <a:gd name="T0" fmla="*/ 5 w 5"/>
                  <a:gd name="T1" fmla="*/ 5 h 5"/>
                  <a:gd name="T2" fmla="*/ 5 w 5"/>
                  <a:gd name="T3" fmla="*/ 5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lnTo>
                      <a:pt x="5" y="5"/>
                    </a:lnTo>
                    <a:lnTo>
                      <a:pt x="0" y="0"/>
                    </a:lnTo>
                    <a:lnTo>
                      <a:pt x="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66" name="Freeform 162">
                <a:extLst>
                  <a:ext uri="{FF2B5EF4-FFF2-40B4-BE49-F238E27FC236}">
                    <a16:creationId xmlns:a16="http://schemas.microsoft.com/office/drawing/2014/main" id="{259F36F7-29BC-01E8-F77D-34A27FBFC208}"/>
                  </a:ext>
                </a:extLst>
              </p:cNvPr>
              <p:cNvSpPr>
                <a:spLocks/>
              </p:cNvSpPr>
              <p:nvPr/>
            </p:nvSpPr>
            <p:spPr bwMode="auto">
              <a:xfrm>
                <a:off x="2829" y="2287"/>
                <a:ext cx="19" cy="49"/>
              </a:xfrm>
              <a:custGeom>
                <a:avLst/>
                <a:gdLst>
                  <a:gd name="T0" fmla="*/ 19 w 19"/>
                  <a:gd name="T1" fmla="*/ 0 h 49"/>
                  <a:gd name="T2" fmla="*/ 0 w 19"/>
                  <a:gd name="T3" fmla="*/ 44 h 49"/>
                  <a:gd name="T4" fmla="*/ 10 w 19"/>
                  <a:gd name="T5" fmla="*/ 49 h 49"/>
                  <a:gd name="T6" fmla="*/ 19 w 19"/>
                  <a:gd name="T7" fmla="*/ 0 h 49"/>
                </a:gdLst>
                <a:ahLst/>
                <a:cxnLst>
                  <a:cxn ang="0">
                    <a:pos x="T0" y="T1"/>
                  </a:cxn>
                  <a:cxn ang="0">
                    <a:pos x="T2" y="T3"/>
                  </a:cxn>
                  <a:cxn ang="0">
                    <a:pos x="T4" y="T5"/>
                  </a:cxn>
                  <a:cxn ang="0">
                    <a:pos x="T6" y="T7"/>
                  </a:cxn>
                </a:cxnLst>
                <a:rect l="0" t="0" r="r" b="b"/>
                <a:pathLst>
                  <a:path w="19" h="49">
                    <a:moveTo>
                      <a:pt x="19" y="0"/>
                    </a:moveTo>
                    <a:lnTo>
                      <a:pt x="0" y="44"/>
                    </a:lnTo>
                    <a:lnTo>
                      <a:pt x="10" y="49"/>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67" name="Freeform 163">
                <a:extLst>
                  <a:ext uri="{FF2B5EF4-FFF2-40B4-BE49-F238E27FC236}">
                    <a16:creationId xmlns:a16="http://schemas.microsoft.com/office/drawing/2014/main" id="{DE125C17-BB3D-FC7D-2834-DD16DA6B033D}"/>
                  </a:ext>
                </a:extLst>
              </p:cNvPr>
              <p:cNvSpPr>
                <a:spLocks/>
              </p:cNvSpPr>
              <p:nvPr/>
            </p:nvSpPr>
            <p:spPr bwMode="auto">
              <a:xfrm>
                <a:off x="2829" y="2287"/>
                <a:ext cx="19" cy="44"/>
              </a:xfrm>
              <a:custGeom>
                <a:avLst/>
                <a:gdLst>
                  <a:gd name="T0" fmla="*/ 19 w 19"/>
                  <a:gd name="T1" fmla="*/ 0 h 44"/>
                  <a:gd name="T2" fmla="*/ 10 w 19"/>
                  <a:gd name="T3" fmla="*/ 0 h 44"/>
                  <a:gd name="T4" fmla="*/ 0 w 19"/>
                  <a:gd name="T5" fmla="*/ 44 h 44"/>
                  <a:gd name="T6" fmla="*/ 19 w 19"/>
                  <a:gd name="T7" fmla="*/ 0 h 44"/>
                </a:gdLst>
                <a:ahLst/>
                <a:cxnLst>
                  <a:cxn ang="0">
                    <a:pos x="T0" y="T1"/>
                  </a:cxn>
                  <a:cxn ang="0">
                    <a:pos x="T2" y="T3"/>
                  </a:cxn>
                  <a:cxn ang="0">
                    <a:pos x="T4" y="T5"/>
                  </a:cxn>
                  <a:cxn ang="0">
                    <a:pos x="T6" y="T7"/>
                  </a:cxn>
                </a:cxnLst>
                <a:rect l="0" t="0" r="r" b="b"/>
                <a:pathLst>
                  <a:path w="19" h="44">
                    <a:moveTo>
                      <a:pt x="19" y="0"/>
                    </a:moveTo>
                    <a:lnTo>
                      <a:pt x="10" y="0"/>
                    </a:lnTo>
                    <a:lnTo>
                      <a:pt x="0" y="44"/>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68" name="Freeform 164">
                <a:extLst>
                  <a:ext uri="{FF2B5EF4-FFF2-40B4-BE49-F238E27FC236}">
                    <a16:creationId xmlns:a16="http://schemas.microsoft.com/office/drawing/2014/main" id="{447C77F8-672F-DBFF-4F19-0AE7501AFD44}"/>
                  </a:ext>
                </a:extLst>
              </p:cNvPr>
              <p:cNvSpPr>
                <a:spLocks/>
              </p:cNvSpPr>
              <p:nvPr/>
            </p:nvSpPr>
            <p:spPr bwMode="auto">
              <a:xfrm>
                <a:off x="2844" y="2282"/>
                <a:ext cx="4" cy="5"/>
              </a:xfrm>
              <a:custGeom>
                <a:avLst/>
                <a:gdLst>
                  <a:gd name="T0" fmla="*/ 4 w 4"/>
                  <a:gd name="T1" fmla="*/ 5 h 5"/>
                  <a:gd name="T2" fmla="*/ 4 w 4"/>
                  <a:gd name="T3" fmla="*/ 5 h 5"/>
                  <a:gd name="T4" fmla="*/ 0 w 4"/>
                  <a:gd name="T5" fmla="*/ 0 h 5"/>
                  <a:gd name="T6" fmla="*/ 4 w 4"/>
                  <a:gd name="T7" fmla="*/ 5 h 5"/>
                </a:gdLst>
                <a:ahLst/>
                <a:cxnLst>
                  <a:cxn ang="0">
                    <a:pos x="T0" y="T1"/>
                  </a:cxn>
                  <a:cxn ang="0">
                    <a:pos x="T2" y="T3"/>
                  </a:cxn>
                  <a:cxn ang="0">
                    <a:pos x="T4" y="T5"/>
                  </a:cxn>
                  <a:cxn ang="0">
                    <a:pos x="T6" y="T7"/>
                  </a:cxn>
                </a:cxnLst>
                <a:rect l="0" t="0" r="r" b="b"/>
                <a:pathLst>
                  <a:path w="4" h="5">
                    <a:moveTo>
                      <a:pt x="4" y="5"/>
                    </a:moveTo>
                    <a:lnTo>
                      <a:pt x="4" y="5"/>
                    </a:lnTo>
                    <a:lnTo>
                      <a:pt x="0" y="0"/>
                    </a:lnTo>
                    <a:lnTo>
                      <a:pt x="4"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69" name="Freeform 165">
                <a:extLst>
                  <a:ext uri="{FF2B5EF4-FFF2-40B4-BE49-F238E27FC236}">
                    <a16:creationId xmlns:a16="http://schemas.microsoft.com/office/drawing/2014/main" id="{EF905B97-E804-CA0E-7D31-426501E111CC}"/>
                  </a:ext>
                </a:extLst>
              </p:cNvPr>
              <p:cNvSpPr>
                <a:spLocks/>
              </p:cNvSpPr>
              <p:nvPr/>
            </p:nvSpPr>
            <p:spPr bwMode="auto">
              <a:xfrm>
                <a:off x="2844" y="2282"/>
                <a:ext cx="4" cy="5"/>
              </a:xfrm>
              <a:custGeom>
                <a:avLst/>
                <a:gdLst>
                  <a:gd name="T0" fmla="*/ 0 w 4"/>
                  <a:gd name="T1" fmla="*/ 0 h 5"/>
                  <a:gd name="T2" fmla="*/ 4 w 4"/>
                  <a:gd name="T3" fmla="*/ 5 h 5"/>
                  <a:gd name="T4" fmla="*/ 4 w 4"/>
                  <a:gd name="T5" fmla="*/ 5 h 5"/>
                  <a:gd name="T6" fmla="*/ 0 w 4"/>
                  <a:gd name="T7" fmla="*/ 0 h 5"/>
                </a:gdLst>
                <a:ahLst/>
                <a:cxnLst>
                  <a:cxn ang="0">
                    <a:pos x="T0" y="T1"/>
                  </a:cxn>
                  <a:cxn ang="0">
                    <a:pos x="T2" y="T3"/>
                  </a:cxn>
                  <a:cxn ang="0">
                    <a:pos x="T4" y="T5"/>
                  </a:cxn>
                  <a:cxn ang="0">
                    <a:pos x="T6" y="T7"/>
                  </a:cxn>
                </a:cxnLst>
                <a:rect l="0" t="0" r="r" b="b"/>
                <a:pathLst>
                  <a:path w="4" h="5">
                    <a:moveTo>
                      <a:pt x="0" y="0"/>
                    </a:moveTo>
                    <a:lnTo>
                      <a:pt x="4" y="5"/>
                    </a:lnTo>
                    <a:lnTo>
                      <a:pt x="4" y="5"/>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70" name="Freeform 166">
                <a:extLst>
                  <a:ext uri="{FF2B5EF4-FFF2-40B4-BE49-F238E27FC236}">
                    <a16:creationId xmlns:a16="http://schemas.microsoft.com/office/drawing/2014/main" id="{558DAB78-A3BF-910F-635B-B51B3D92C0DE}"/>
                  </a:ext>
                </a:extLst>
              </p:cNvPr>
              <p:cNvSpPr>
                <a:spLocks/>
              </p:cNvSpPr>
              <p:nvPr/>
            </p:nvSpPr>
            <p:spPr bwMode="auto">
              <a:xfrm>
                <a:off x="2839" y="2244"/>
                <a:ext cx="24" cy="43"/>
              </a:xfrm>
              <a:custGeom>
                <a:avLst/>
                <a:gdLst>
                  <a:gd name="T0" fmla="*/ 24 w 24"/>
                  <a:gd name="T1" fmla="*/ 0 h 43"/>
                  <a:gd name="T2" fmla="*/ 0 w 24"/>
                  <a:gd name="T3" fmla="*/ 43 h 43"/>
                  <a:gd name="T4" fmla="*/ 9 w 24"/>
                  <a:gd name="T5" fmla="*/ 43 h 43"/>
                  <a:gd name="T6" fmla="*/ 24 w 24"/>
                  <a:gd name="T7" fmla="*/ 0 h 43"/>
                </a:gdLst>
                <a:ahLst/>
                <a:cxnLst>
                  <a:cxn ang="0">
                    <a:pos x="T0" y="T1"/>
                  </a:cxn>
                  <a:cxn ang="0">
                    <a:pos x="T2" y="T3"/>
                  </a:cxn>
                  <a:cxn ang="0">
                    <a:pos x="T4" y="T5"/>
                  </a:cxn>
                  <a:cxn ang="0">
                    <a:pos x="T6" y="T7"/>
                  </a:cxn>
                </a:cxnLst>
                <a:rect l="0" t="0" r="r" b="b"/>
                <a:pathLst>
                  <a:path w="24" h="43">
                    <a:moveTo>
                      <a:pt x="24" y="0"/>
                    </a:moveTo>
                    <a:lnTo>
                      <a:pt x="0" y="43"/>
                    </a:lnTo>
                    <a:lnTo>
                      <a:pt x="9" y="43"/>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71" name="Freeform 167">
                <a:extLst>
                  <a:ext uri="{FF2B5EF4-FFF2-40B4-BE49-F238E27FC236}">
                    <a16:creationId xmlns:a16="http://schemas.microsoft.com/office/drawing/2014/main" id="{10630232-0A9D-971D-0CEA-2546A8BF995E}"/>
                  </a:ext>
                </a:extLst>
              </p:cNvPr>
              <p:cNvSpPr>
                <a:spLocks/>
              </p:cNvSpPr>
              <p:nvPr/>
            </p:nvSpPr>
            <p:spPr bwMode="auto">
              <a:xfrm>
                <a:off x="2839" y="2239"/>
                <a:ext cx="24" cy="48"/>
              </a:xfrm>
              <a:custGeom>
                <a:avLst/>
                <a:gdLst>
                  <a:gd name="T0" fmla="*/ 24 w 24"/>
                  <a:gd name="T1" fmla="*/ 5 h 48"/>
                  <a:gd name="T2" fmla="*/ 14 w 24"/>
                  <a:gd name="T3" fmla="*/ 0 h 48"/>
                  <a:gd name="T4" fmla="*/ 0 w 24"/>
                  <a:gd name="T5" fmla="*/ 48 h 48"/>
                  <a:gd name="T6" fmla="*/ 24 w 24"/>
                  <a:gd name="T7" fmla="*/ 5 h 48"/>
                </a:gdLst>
                <a:ahLst/>
                <a:cxnLst>
                  <a:cxn ang="0">
                    <a:pos x="T0" y="T1"/>
                  </a:cxn>
                  <a:cxn ang="0">
                    <a:pos x="T2" y="T3"/>
                  </a:cxn>
                  <a:cxn ang="0">
                    <a:pos x="T4" y="T5"/>
                  </a:cxn>
                  <a:cxn ang="0">
                    <a:pos x="T6" y="T7"/>
                  </a:cxn>
                </a:cxnLst>
                <a:rect l="0" t="0" r="r" b="b"/>
                <a:pathLst>
                  <a:path w="24" h="48">
                    <a:moveTo>
                      <a:pt x="24" y="5"/>
                    </a:moveTo>
                    <a:lnTo>
                      <a:pt x="14" y="0"/>
                    </a:lnTo>
                    <a:lnTo>
                      <a:pt x="0" y="48"/>
                    </a:lnTo>
                    <a:lnTo>
                      <a:pt x="24"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72" name="Freeform 168">
                <a:extLst>
                  <a:ext uri="{FF2B5EF4-FFF2-40B4-BE49-F238E27FC236}">
                    <a16:creationId xmlns:a16="http://schemas.microsoft.com/office/drawing/2014/main" id="{4D655F9B-5FEB-3774-AAEB-AF6531276F00}"/>
                  </a:ext>
                </a:extLst>
              </p:cNvPr>
              <p:cNvSpPr>
                <a:spLocks/>
              </p:cNvSpPr>
              <p:nvPr/>
            </p:nvSpPr>
            <p:spPr bwMode="auto">
              <a:xfrm>
                <a:off x="2858" y="2239"/>
                <a:ext cx="5" cy="5"/>
              </a:xfrm>
              <a:custGeom>
                <a:avLst/>
                <a:gdLst>
                  <a:gd name="T0" fmla="*/ 5 w 5"/>
                  <a:gd name="T1" fmla="*/ 5 h 5"/>
                  <a:gd name="T2" fmla="*/ 5 w 5"/>
                  <a:gd name="T3" fmla="*/ 5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lnTo>
                      <a:pt x="5" y="5"/>
                    </a:lnTo>
                    <a:lnTo>
                      <a:pt x="0" y="0"/>
                    </a:lnTo>
                    <a:lnTo>
                      <a:pt x="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73" name="Freeform 169">
                <a:extLst>
                  <a:ext uri="{FF2B5EF4-FFF2-40B4-BE49-F238E27FC236}">
                    <a16:creationId xmlns:a16="http://schemas.microsoft.com/office/drawing/2014/main" id="{10ADDC5C-6A16-DAC6-C40D-87F30672338A}"/>
                  </a:ext>
                </a:extLst>
              </p:cNvPr>
              <p:cNvSpPr>
                <a:spLocks/>
              </p:cNvSpPr>
              <p:nvPr/>
            </p:nvSpPr>
            <p:spPr bwMode="auto">
              <a:xfrm>
                <a:off x="2863" y="2244"/>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74" name="Freeform 170">
                <a:extLst>
                  <a:ext uri="{FF2B5EF4-FFF2-40B4-BE49-F238E27FC236}">
                    <a16:creationId xmlns:a16="http://schemas.microsoft.com/office/drawing/2014/main" id="{79C840C8-90E3-C57C-4199-4F31A9316063}"/>
                  </a:ext>
                </a:extLst>
              </p:cNvPr>
              <p:cNvSpPr>
                <a:spLocks/>
              </p:cNvSpPr>
              <p:nvPr/>
            </p:nvSpPr>
            <p:spPr bwMode="auto">
              <a:xfrm>
                <a:off x="2853" y="2195"/>
                <a:ext cx="24" cy="49"/>
              </a:xfrm>
              <a:custGeom>
                <a:avLst/>
                <a:gdLst>
                  <a:gd name="T0" fmla="*/ 24 w 24"/>
                  <a:gd name="T1" fmla="*/ 0 h 49"/>
                  <a:gd name="T2" fmla="*/ 0 w 24"/>
                  <a:gd name="T3" fmla="*/ 44 h 49"/>
                  <a:gd name="T4" fmla="*/ 10 w 24"/>
                  <a:gd name="T5" fmla="*/ 49 h 49"/>
                  <a:gd name="T6" fmla="*/ 24 w 24"/>
                  <a:gd name="T7" fmla="*/ 0 h 49"/>
                </a:gdLst>
                <a:ahLst/>
                <a:cxnLst>
                  <a:cxn ang="0">
                    <a:pos x="T0" y="T1"/>
                  </a:cxn>
                  <a:cxn ang="0">
                    <a:pos x="T2" y="T3"/>
                  </a:cxn>
                  <a:cxn ang="0">
                    <a:pos x="T4" y="T5"/>
                  </a:cxn>
                  <a:cxn ang="0">
                    <a:pos x="T6" y="T7"/>
                  </a:cxn>
                </a:cxnLst>
                <a:rect l="0" t="0" r="r" b="b"/>
                <a:pathLst>
                  <a:path w="24" h="49">
                    <a:moveTo>
                      <a:pt x="24" y="0"/>
                    </a:moveTo>
                    <a:lnTo>
                      <a:pt x="0" y="44"/>
                    </a:lnTo>
                    <a:lnTo>
                      <a:pt x="10" y="49"/>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75" name="Freeform 171">
                <a:extLst>
                  <a:ext uri="{FF2B5EF4-FFF2-40B4-BE49-F238E27FC236}">
                    <a16:creationId xmlns:a16="http://schemas.microsoft.com/office/drawing/2014/main" id="{C17955A5-09D4-B9A7-0A7D-749FF6631E50}"/>
                  </a:ext>
                </a:extLst>
              </p:cNvPr>
              <p:cNvSpPr>
                <a:spLocks/>
              </p:cNvSpPr>
              <p:nvPr/>
            </p:nvSpPr>
            <p:spPr bwMode="auto">
              <a:xfrm>
                <a:off x="2853" y="2191"/>
                <a:ext cx="24" cy="48"/>
              </a:xfrm>
              <a:custGeom>
                <a:avLst/>
                <a:gdLst>
                  <a:gd name="T0" fmla="*/ 24 w 24"/>
                  <a:gd name="T1" fmla="*/ 4 h 48"/>
                  <a:gd name="T2" fmla="*/ 15 w 24"/>
                  <a:gd name="T3" fmla="*/ 0 h 48"/>
                  <a:gd name="T4" fmla="*/ 0 w 24"/>
                  <a:gd name="T5" fmla="*/ 48 h 48"/>
                  <a:gd name="T6" fmla="*/ 24 w 24"/>
                  <a:gd name="T7" fmla="*/ 4 h 48"/>
                </a:gdLst>
                <a:ahLst/>
                <a:cxnLst>
                  <a:cxn ang="0">
                    <a:pos x="T0" y="T1"/>
                  </a:cxn>
                  <a:cxn ang="0">
                    <a:pos x="T2" y="T3"/>
                  </a:cxn>
                  <a:cxn ang="0">
                    <a:pos x="T4" y="T5"/>
                  </a:cxn>
                  <a:cxn ang="0">
                    <a:pos x="T6" y="T7"/>
                  </a:cxn>
                </a:cxnLst>
                <a:rect l="0" t="0" r="r" b="b"/>
                <a:pathLst>
                  <a:path w="24" h="48">
                    <a:moveTo>
                      <a:pt x="24" y="4"/>
                    </a:moveTo>
                    <a:lnTo>
                      <a:pt x="15" y="0"/>
                    </a:lnTo>
                    <a:lnTo>
                      <a:pt x="0" y="48"/>
                    </a:lnTo>
                    <a:lnTo>
                      <a:pt x="24" y="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76" name="Freeform 172">
                <a:extLst>
                  <a:ext uri="{FF2B5EF4-FFF2-40B4-BE49-F238E27FC236}">
                    <a16:creationId xmlns:a16="http://schemas.microsoft.com/office/drawing/2014/main" id="{57F4B5AA-19E0-8C23-0BF5-F715C7F43257}"/>
                  </a:ext>
                </a:extLst>
              </p:cNvPr>
              <p:cNvSpPr>
                <a:spLocks/>
              </p:cNvSpPr>
              <p:nvPr/>
            </p:nvSpPr>
            <p:spPr bwMode="auto">
              <a:xfrm>
                <a:off x="2873" y="2191"/>
                <a:ext cx="4" cy="4"/>
              </a:xfrm>
              <a:custGeom>
                <a:avLst/>
                <a:gdLst>
                  <a:gd name="T0" fmla="*/ 4 w 4"/>
                  <a:gd name="T1" fmla="*/ 4 h 4"/>
                  <a:gd name="T2" fmla="*/ 4 w 4"/>
                  <a:gd name="T3" fmla="*/ 4 h 4"/>
                  <a:gd name="T4" fmla="*/ 0 w 4"/>
                  <a:gd name="T5" fmla="*/ 0 h 4"/>
                  <a:gd name="T6" fmla="*/ 4 w 4"/>
                  <a:gd name="T7" fmla="*/ 4 h 4"/>
                </a:gdLst>
                <a:ahLst/>
                <a:cxnLst>
                  <a:cxn ang="0">
                    <a:pos x="T0" y="T1"/>
                  </a:cxn>
                  <a:cxn ang="0">
                    <a:pos x="T2" y="T3"/>
                  </a:cxn>
                  <a:cxn ang="0">
                    <a:pos x="T4" y="T5"/>
                  </a:cxn>
                  <a:cxn ang="0">
                    <a:pos x="T6" y="T7"/>
                  </a:cxn>
                </a:cxnLst>
                <a:rect l="0" t="0" r="r" b="b"/>
                <a:pathLst>
                  <a:path w="4" h="4">
                    <a:moveTo>
                      <a:pt x="4" y="4"/>
                    </a:moveTo>
                    <a:lnTo>
                      <a:pt x="4" y="4"/>
                    </a:lnTo>
                    <a:lnTo>
                      <a:pt x="0" y="0"/>
                    </a:lnTo>
                    <a:lnTo>
                      <a:pt x="4" y="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77" name="Freeform 173">
                <a:extLst>
                  <a:ext uri="{FF2B5EF4-FFF2-40B4-BE49-F238E27FC236}">
                    <a16:creationId xmlns:a16="http://schemas.microsoft.com/office/drawing/2014/main" id="{DD38EB30-63F5-C452-464D-DE19C9459B1F}"/>
                  </a:ext>
                </a:extLst>
              </p:cNvPr>
              <p:cNvSpPr>
                <a:spLocks/>
              </p:cNvSpPr>
              <p:nvPr/>
            </p:nvSpPr>
            <p:spPr bwMode="auto">
              <a:xfrm>
                <a:off x="2873" y="2191"/>
                <a:ext cx="4" cy="4"/>
              </a:xfrm>
              <a:custGeom>
                <a:avLst/>
                <a:gdLst>
                  <a:gd name="T0" fmla="*/ 0 w 4"/>
                  <a:gd name="T1" fmla="*/ 0 h 4"/>
                  <a:gd name="T2" fmla="*/ 4 w 4"/>
                  <a:gd name="T3" fmla="*/ 4 h 4"/>
                  <a:gd name="T4" fmla="*/ 4 w 4"/>
                  <a:gd name="T5" fmla="*/ 4 h 4"/>
                  <a:gd name="T6" fmla="*/ 0 w 4"/>
                  <a:gd name="T7" fmla="*/ 0 h 4"/>
                </a:gdLst>
                <a:ahLst/>
                <a:cxnLst>
                  <a:cxn ang="0">
                    <a:pos x="T0" y="T1"/>
                  </a:cxn>
                  <a:cxn ang="0">
                    <a:pos x="T2" y="T3"/>
                  </a:cxn>
                  <a:cxn ang="0">
                    <a:pos x="T4" y="T5"/>
                  </a:cxn>
                  <a:cxn ang="0">
                    <a:pos x="T6" y="T7"/>
                  </a:cxn>
                </a:cxnLst>
                <a:rect l="0" t="0" r="r" b="b"/>
                <a:pathLst>
                  <a:path w="4" h="4">
                    <a:moveTo>
                      <a:pt x="0" y="0"/>
                    </a:moveTo>
                    <a:lnTo>
                      <a:pt x="4" y="4"/>
                    </a:lnTo>
                    <a:lnTo>
                      <a:pt x="4" y="4"/>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78" name="Freeform 174">
                <a:extLst>
                  <a:ext uri="{FF2B5EF4-FFF2-40B4-BE49-F238E27FC236}">
                    <a16:creationId xmlns:a16="http://schemas.microsoft.com/office/drawing/2014/main" id="{B09E9306-E1DA-537B-EAC4-FFE8A8F7829C}"/>
                  </a:ext>
                </a:extLst>
              </p:cNvPr>
              <p:cNvSpPr>
                <a:spLocks/>
              </p:cNvSpPr>
              <p:nvPr/>
            </p:nvSpPr>
            <p:spPr bwMode="auto">
              <a:xfrm>
                <a:off x="2868" y="2147"/>
                <a:ext cx="19" cy="48"/>
              </a:xfrm>
              <a:custGeom>
                <a:avLst/>
                <a:gdLst>
                  <a:gd name="T0" fmla="*/ 19 w 19"/>
                  <a:gd name="T1" fmla="*/ 0 h 48"/>
                  <a:gd name="T2" fmla="*/ 0 w 19"/>
                  <a:gd name="T3" fmla="*/ 44 h 48"/>
                  <a:gd name="T4" fmla="*/ 9 w 19"/>
                  <a:gd name="T5" fmla="*/ 48 h 48"/>
                  <a:gd name="T6" fmla="*/ 19 w 19"/>
                  <a:gd name="T7" fmla="*/ 0 h 48"/>
                </a:gdLst>
                <a:ahLst/>
                <a:cxnLst>
                  <a:cxn ang="0">
                    <a:pos x="T0" y="T1"/>
                  </a:cxn>
                  <a:cxn ang="0">
                    <a:pos x="T2" y="T3"/>
                  </a:cxn>
                  <a:cxn ang="0">
                    <a:pos x="T4" y="T5"/>
                  </a:cxn>
                  <a:cxn ang="0">
                    <a:pos x="T6" y="T7"/>
                  </a:cxn>
                </a:cxnLst>
                <a:rect l="0" t="0" r="r" b="b"/>
                <a:pathLst>
                  <a:path w="19" h="48">
                    <a:moveTo>
                      <a:pt x="19" y="0"/>
                    </a:moveTo>
                    <a:lnTo>
                      <a:pt x="0" y="44"/>
                    </a:lnTo>
                    <a:lnTo>
                      <a:pt x="9" y="48"/>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79" name="Freeform 175">
                <a:extLst>
                  <a:ext uri="{FF2B5EF4-FFF2-40B4-BE49-F238E27FC236}">
                    <a16:creationId xmlns:a16="http://schemas.microsoft.com/office/drawing/2014/main" id="{48AAF6C3-7000-88E4-77A5-644B76BFA527}"/>
                  </a:ext>
                </a:extLst>
              </p:cNvPr>
              <p:cNvSpPr>
                <a:spLocks/>
              </p:cNvSpPr>
              <p:nvPr/>
            </p:nvSpPr>
            <p:spPr bwMode="auto">
              <a:xfrm>
                <a:off x="2868" y="2142"/>
                <a:ext cx="19" cy="49"/>
              </a:xfrm>
              <a:custGeom>
                <a:avLst/>
                <a:gdLst>
                  <a:gd name="T0" fmla="*/ 19 w 19"/>
                  <a:gd name="T1" fmla="*/ 5 h 49"/>
                  <a:gd name="T2" fmla="*/ 9 w 19"/>
                  <a:gd name="T3" fmla="*/ 0 h 49"/>
                  <a:gd name="T4" fmla="*/ 0 w 19"/>
                  <a:gd name="T5" fmla="*/ 49 h 49"/>
                  <a:gd name="T6" fmla="*/ 19 w 19"/>
                  <a:gd name="T7" fmla="*/ 5 h 49"/>
                </a:gdLst>
                <a:ahLst/>
                <a:cxnLst>
                  <a:cxn ang="0">
                    <a:pos x="T0" y="T1"/>
                  </a:cxn>
                  <a:cxn ang="0">
                    <a:pos x="T2" y="T3"/>
                  </a:cxn>
                  <a:cxn ang="0">
                    <a:pos x="T4" y="T5"/>
                  </a:cxn>
                  <a:cxn ang="0">
                    <a:pos x="T6" y="T7"/>
                  </a:cxn>
                </a:cxnLst>
                <a:rect l="0" t="0" r="r" b="b"/>
                <a:pathLst>
                  <a:path w="19" h="49">
                    <a:moveTo>
                      <a:pt x="19" y="5"/>
                    </a:moveTo>
                    <a:lnTo>
                      <a:pt x="9" y="0"/>
                    </a:lnTo>
                    <a:lnTo>
                      <a:pt x="0" y="49"/>
                    </a:lnTo>
                    <a:lnTo>
                      <a:pt x="19"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80" name="Freeform 176">
                <a:extLst>
                  <a:ext uri="{FF2B5EF4-FFF2-40B4-BE49-F238E27FC236}">
                    <a16:creationId xmlns:a16="http://schemas.microsoft.com/office/drawing/2014/main" id="{80B5DBAA-EA6D-E693-A3A6-5698366F5EB4}"/>
                  </a:ext>
                </a:extLst>
              </p:cNvPr>
              <p:cNvSpPr>
                <a:spLocks/>
              </p:cNvSpPr>
              <p:nvPr/>
            </p:nvSpPr>
            <p:spPr bwMode="auto">
              <a:xfrm>
                <a:off x="2882" y="2142"/>
                <a:ext cx="5" cy="5"/>
              </a:xfrm>
              <a:custGeom>
                <a:avLst/>
                <a:gdLst>
                  <a:gd name="T0" fmla="*/ 5 w 5"/>
                  <a:gd name="T1" fmla="*/ 5 h 5"/>
                  <a:gd name="T2" fmla="*/ 5 w 5"/>
                  <a:gd name="T3" fmla="*/ 5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lnTo>
                      <a:pt x="5" y="5"/>
                    </a:lnTo>
                    <a:lnTo>
                      <a:pt x="0" y="0"/>
                    </a:lnTo>
                    <a:lnTo>
                      <a:pt x="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81" name="Freeform 177">
                <a:extLst>
                  <a:ext uri="{FF2B5EF4-FFF2-40B4-BE49-F238E27FC236}">
                    <a16:creationId xmlns:a16="http://schemas.microsoft.com/office/drawing/2014/main" id="{00A239E4-62F5-D9FE-0801-C09FDC7254CC}"/>
                  </a:ext>
                </a:extLst>
              </p:cNvPr>
              <p:cNvSpPr>
                <a:spLocks/>
              </p:cNvSpPr>
              <p:nvPr/>
            </p:nvSpPr>
            <p:spPr bwMode="auto">
              <a:xfrm>
                <a:off x="2887" y="2147"/>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82" name="Freeform 178">
                <a:extLst>
                  <a:ext uri="{FF2B5EF4-FFF2-40B4-BE49-F238E27FC236}">
                    <a16:creationId xmlns:a16="http://schemas.microsoft.com/office/drawing/2014/main" id="{132469EE-6DEA-1B08-8C2A-F0D8C2A364D9}"/>
                  </a:ext>
                </a:extLst>
              </p:cNvPr>
              <p:cNvSpPr>
                <a:spLocks/>
              </p:cNvSpPr>
              <p:nvPr/>
            </p:nvSpPr>
            <p:spPr bwMode="auto">
              <a:xfrm>
                <a:off x="2877" y="2099"/>
                <a:ext cx="25" cy="48"/>
              </a:xfrm>
              <a:custGeom>
                <a:avLst/>
                <a:gdLst>
                  <a:gd name="T0" fmla="*/ 25 w 25"/>
                  <a:gd name="T1" fmla="*/ 0 h 48"/>
                  <a:gd name="T2" fmla="*/ 0 w 25"/>
                  <a:gd name="T3" fmla="*/ 43 h 48"/>
                  <a:gd name="T4" fmla="*/ 10 w 25"/>
                  <a:gd name="T5" fmla="*/ 48 h 48"/>
                  <a:gd name="T6" fmla="*/ 25 w 25"/>
                  <a:gd name="T7" fmla="*/ 0 h 48"/>
                </a:gdLst>
                <a:ahLst/>
                <a:cxnLst>
                  <a:cxn ang="0">
                    <a:pos x="T0" y="T1"/>
                  </a:cxn>
                  <a:cxn ang="0">
                    <a:pos x="T2" y="T3"/>
                  </a:cxn>
                  <a:cxn ang="0">
                    <a:pos x="T4" y="T5"/>
                  </a:cxn>
                  <a:cxn ang="0">
                    <a:pos x="T6" y="T7"/>
                  </a:cxn>
                </a:cxnLst>
                <a:rect l="0" t="0" r="r" b="b"/>
                <a:pathLst>
                  <a:path w="25" h="48">
                    <a:moveTo>
                      <a:pt x="25" y="0"/>
                    </a:moveTo>
                    <a:lnTo>
                      <a:pt x="0" y="43"/>
                    </a:lnTo>
                    <a:lnTo>
                      <a:pt x="10" y="48"/>
                    </a:lnTo>
                    <a:lnTo>
                      <a:pt x="25"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83" name="Freeform 179">
                <a:extLst>
                  <a:ext uri="{FF2B5EF4-FFF2-40B4-BE49-F238E27FC236}">
                    <a16:creationId xmlns:a16="http://schemas.microsoft.com/office/drawing/2014/main" id="{265C042A-BAA0-C7EE-BA95-CC731C962B07}"/>
                  </a:ext>
                </a:extLst>
              </p:cNvPr>
              <p:cNvSpPr>
                <a:spLocks/>
              </p:cNvSpPr>
              <p:nvPr/>
            </p:nvSpPr>
            <p:spPr bwMode="auto">
              <a:xfrm>
                <a:off x="2877" y="2099"/>
                <a:ext cx="25" cy="43"/>
              </a:xfrm>
              <a:custGeom>
                <a:avLst/>
                <a:gdLst>
                  <a:gd name="T0" fmla="*/ 25 w 25"/>
                  <a:gd name="T1" fmla="*/ 0 h 43"/>
                  <a:gd name="T2" fmla="*/ 15 w 25"/>
                  <a:gd name="T3" fmla="*/ 0 h 43"/>
                  <a:gd name="T4" fmla="*/ 0 w 25"/>
                  <a:gd name="T5" fmla="*/ 43 h 43"/>
                  <a:gd name="T6" fmla="*/ 25 w 25"/>
                  <a:gd name="T7" fmla="*/ 0 h 43"/>
                </a:gdLst>
                <a:ahLst/>
                <a:cxnLst>
                  <a:cxn ang="0">
                    <a:pos x="T0" y="T1"/>
                  </a:cxn>
                  <a:cxn ang="0">
                    <a:pos x="T2" y="T3"/>
                  </a:cxn>
                  <a:cxn ang="0">
                    <a:pos x="T4" y="T5"/>
                  </a:cxn>
                  <a:cxn ang="0">
                    <a:pos x="T6" y="T7"/>
                  </a:cxn>
                </a:cxnLst>
                <a:rect l="0" t="0" r="r" b="b"/>
                <a:pathLst>
                  <a:path w="25" h="43">
                    <a:moveTo>
                      <a:pt x="25" y="0"/>
                    </a:moveTo>
                    <a:lnTo>
                      <a:pt x="15" y="0"/>
                    </a:lnTo>
                    <a:lnTo>
                      <a:pt x="0" y="43"/>
                    </a:lnTo>
                    <a:lnTo>
                      <a:pt x="25"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84" name="Freeform 180">
                <a:extLst>
                  <a:ext uri="{FF2B5EF4-FFF2-40B4-BE49-F238E27FC236}">
                    <a16:creationId xmlns:a16="http://schemas.microsoft.com/office/drawing/2014/main" id="{98A1C9CB-8FC2-B6BC-6575-98256936A8F6}"/>
                  </a:ext>
                </a:extLst>
              </p:cNvPr>
              <p:cNvSpPr>
                <a:spLocks/>
              </p:cNvSpPr>
              <p:nvPr/>
            </p:nvSpPr>
            <p:spPr bwMode="auto">
              <a:xfrm>
                <a:off x="2892" y="2094"/>
                <a:ext cx="5" cy="5"/>
              </a:xfrm>
              <a:custGeom>
                <a:avLst/>
                <a:gdLst>
                  <a:gd name="T0" fmla="*/ 0 w 5"/>
                  <a:gd name="T1" fmla="*/ 5 h 5"/>
                  <a:gd name="T2" fmla="*/ 0 w 5"/>
                  <a:gd name="T3" fmla="*/ 5 h 5"/>
                  <a:gd name="T4" fmla="*/ 5 w 5"/>
                  <a:gd name="T5" fmla="*/ 0 h 5"/>
                  <a:gd name="T6" fmla="*/ 0 w 5"/>
                  <a:gd name="T7" fmla="*/ 5 h 5"/>
                </a:gdLst>
                <a:ahLst/>
                <a:cxnLst>
                  <a:cxn ang="0">
                    <a:pos x="T0" y="T1"/>
                  </a:cxn>
                  <a:cxn ang="0">
                    <a:pos x="T2" y="T3"/>
                  </a:cxn>
                  <a:cxn ang="0">
                    <a:pos x="T4" y="T5"/>
                  </a:cxn>
                  <a:cxn ang="0">
                    <a:pos x="T6" y="T7"/>
                  </a:cxn>
                </a:cxnLst>
                <a:rect l="0" t="0" r="r" b="b"/>
                <a:pathLst>
                  <a:path w="5" h="5">
                    <a:moveTo>
                      <a:pt x="0" y="5"/>
                    </a:moveTo>
                    <a:lnTo>
                      <a:pt x="0" y="5"/>
                    </a:lnTo>
                    <a:lnTo>
                      <a:pt x="5"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85" name="Freeform 181">
                <a:extLst>
                  <a:ext uri="{FF2B5EF4-FFF2-40B4-BE49-F238E27FC236}">
                    <a16:creationId xmlns:a16="http://schemas.microsoft.com/office/drawing/2014/main" id="{E33A9D50-0C36-497B-6D01-E7C13D1A9B12}"/>
                  </a:ext>
                </a:extLst>
              </p:cNvPr>
              <p:cNvSpPr>
                <a:spLocks/>
              </p:cNvSpPr>
              <p:nvPr/>
            </p:nvSpPr>
            <p:spPr bwMode="auto">
              <a:xfrm>
                <a:off x="2892" y="2099"/>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86" name="Freeform 182">
                <a:extLst>
                  <a:ext uri="{FF2B5EF4-FFF2-40B4-BE49-F238E27FC236}">
                    <a16:creationId xmlns:a16="http://schemas.microsoft.com/office/drawing/2014/main" id="{500C206D-35BD-59C5-78B5-C26785241165}"/>
                  </a:ext>
                </a:extLst>
              </p:cNvPr>
              <p:cNvSpPr>
                <a:spLocks/>
              </p:cNvSpPr>
              <p:nvPr/>
            </p:nvSpPr>
            <p:spPr bwMode="auto">
              <a:xfrm>
                <a:off x="2892" y="2050"/>
                <a:ext cx="24" cy="49"/>
              </a:xfrm>
              <a:custGeom>
                <a:avLst/>
                <a:gdLst>
                  <a:gd name="T0" fmla="*/ 24 w 24"/>
                  <a:gd name="T1" fmla="*/ 0 h 49"/>
                  <a:gd name="T2" fmla="*/ 0 w 24"/>
                  <a:gd name="T3" fmla="*/ 49 h 49"/>
                  <a:gd name="T4" fmla="*/ 10 w 24"/>
                  <a:gd name="T5" fmla="*/ 49 h 49"/>
                  <a:gd name="T6" fmla="*/ 24 w 24"/>
                  <a:gd name="T7" fmla="*/ 0 h 49"/>
                </a:gdLst>
                <a:ahLst/>
                <a:cxnLst>
                  <a:cxn ang="0">
                    <a:pos x="T0" y="T1"/>
                  </a:cxn>
                  <a:cxn ang="0">
                    <a:pos x="T2" y="T3"/>
                  </a:cxn>
                  <a:cxn ang="0">
                    <a:pos x="T4" y="T5"/>
                  </a:cxn>
                  <a:cxn ang="0">
                    <a:pos x="T6" y="T7"/>
                  </a:cxn>
                </a:cxnLst>
                <a:rect l="0" t="0" r="r" b="b"/>
                <a:pathLst>
                  <a:path w="24" h="49">
                    <a:moveTo>
                      <a:pt x="24" y="0"/>
                    </a:moveTo>
                    <a:lnTo>
                      <a:pt x="0" y="49"/>
                    </a:lnTo>
                    <a:lnTo>
                      <a:pt x="10" y="49"/>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87" name="Freeform 183">
                <a:extLst>
                  <a:ext uri="{FF2B5EF4-FFF2-40B4-BE49-F238E27FC236}">
                    <a16:creationId xmlns:a16="http://schemas.microsoft.com/office/drawing/2014/main" id="{8936E10E-F0D7-8535-D020-B797A2FD552E}"/>
                  </a:ext>
                </a:extLst>
              </p:cNvPr>
              <p:cNvSpPr>
                <a:spLocks/>
              </p:cNvSpPr>
              <p:nvPr/>
            </p:nvSpPr>
            <p:spPr bwMode="auto">
              <a:xfrm>
                <a:off x="2892" y="2050"/>
                <a:ext cx="24" cy="49"/>
              </a:xfrm>
              <a:custGeom>
                <a:avLst/>
                <a:gdLst>
                  <a:gd name="T0" fmla="*/ 24 w 24"/>
                  <a:gd name="T1" fmla="*/ 0 h 49"/>
                  <a:gd name="T2" fmla="*/ 15 w 24"/>
                  <a:gd name="T3" fmla="*/ 0 h 49"/>
                  <a:gd name="T4" fmla="*/ 0 w 24"/>
                  <a:gd name="T5" fmla="*/ 49 h 49"/>
                  <a:gd name="T6" fmla="*/ 24 w 24"/>
                  <a:gd name="T7" fmla="*/ 0 h 49"/>
                </a:gdLst>
                <a:ahLst/>
                <a:cxnLst>
                  <a:cxn ang="0">
                    <a:pos x="T0" y="T1"/>
                  </a:cxn>
                  <a:cxn ang="0">
                    <a:pos x="T2" y="T3"/>
                  </a:cxn>
                  <a:cxn ang="0">
                    <a:pos x="T4" y="T5"/>
                  </a:cxn>
                  <a:cxn ang="0">
                    <a:pos x="T6" y="T7"/>
                  </a:cxn>
                </a:cxnLst>
                <a:rect l="0" t="0" r="r" b="b"/>
                <a:pathLst>
                  <a:path w="24" h="49">
                    <a:moveTo>
                      <a:pt x="24" y="0"/>
                    </a:moveTo>
                    <a:lnTo>
                      <a:pt x="15" y="0"/>
                    </a:lnTo>
                    <a:lnTo>
                      <a:pt x="0" y="49"/>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88" name="Freeform 184">
                <a:extLst>
                  <a:ext uri="{FF2B5EF4-FFF2-40B4-BE49-F238E27FC236}">
                    <a16:creationId xmlns:a16="http://schemas.microsoft.com/office/drawing/2014/main" id="{9FEC7AF3-7936-CF7B-35E1-A80ABD260789}"/>
                  </a:ext>
                </a:extLst>
              </p:cNvPr>
              <p:cNvSpPr>
                <a:spLocks/>
              </p:cNvSpPr>
              <p:nvPr/>
            </p:nvSpPr>
            <p:spPr bwMode="auto">
              <a:xfrm>
                <a:off x="2907" y="2050"/>
                <a:ext cx="4" cy="1"/>
              </a:xfrm>
              <a:custGeom>
                <a:avLst/>
                <a:gdLst>
                  <a:gd name="T0" fmla="*/ 0 w 4"/>
                  <a:gd name="T1" fmla="*/ 0 w 4"/>
                  <a:gd name="T2" fmla="*/ 4 w 4"/>
                  <a:gd name="T3" fmla="*/ 0 w 4"/>
                </a:gdLst>
                <a:ahLst/>
                <a:cxnLst>
                  <a:cxn ang="0">
                    <a:pos x="T0" y="0"/>
                  </a:cxn>
                  <a:cxn ang="0">
                    <a:pos x="T1" y="0"/>
                  </a:cxn>
                  <a:cxn ang="0">
                    <a:pos x="T2" y="0"/>
                  </a:cxn>
                  <a:cxn ang="0">
                    <a:pos x="T3" y="0"/>
                  </a:cxn>
                </a:cxnLst>
                <a:rect l="0" t="0" r="r" b="b"/>
                <a:pathLst>
                  <a:path w="4">
                    <a:moveTo>
                      <a:pt x="0" y="0"/>
                    </a:moveTo>
                    <a:lnTo>
                      <a:pt x="0" y="0"/>
                    </a:lnTo>
                    <a:lnTo>
                      <a:pt x="4"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89" name="Freeform 185">
                <a:extLst>
                  <a:ext uri="{FF2B5EF4-FFF2-40B4-BE49-F238E27FC236}">
                    <a16:creationId xmlns:a16="http://schemas.microsoft.com/office/drawing/2014/main" id="{EDDDE4E7-AB7E-28BA-D59F-E08A6BAC7FB2}"/>
                  </a:ext>
                </a:extLst>
              </p:cNvPr>
              <p:cNvSpPr>
                <a:spLocks/>
              </p:cNvSpPr>
              <p:nvPr/>
            </p:nvSpPr>
            <p:spPr bwMode="auto">
              <a:xfrm>
                <a:off x="2907" y="2050"/>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90" name="Freeform 186">
                <a:extLst>
                  <a:ext uri="{FF2B5EF4-FFF2-40B4-BE49-F238E27FC236}">
                    <a16:creationId xmlns:a16="http://schemas.microsoft.com/office/drawing/2014/main" id="{851F89AE-7C83-FACE-02F9-4B9A1CAEF428}"/>
                  </a:ext>
                </a:extLst>
              </p:cNvPr>
              <p:cNvSpPr>
                <a:spLocks/>
              </p:cNvSpPr>
              <p:nvPr/>
            </p:nvSpPr>
            <p:spPr bwMode="auto">
              <a:xfrm>
                <a:off x="2907" y="2007"/>
                <a:ext cx="19" cy="43"/>
              </a:xfrm>
              <a:custGeom>
                <a:avLst/>
                <a:gdLst>
                  <a:gd name="T0" fmla="*/ 19 w 19"/>
                  <a:gd name="T1" fmla="*/ 0 h 43"/>
                  <a:gd name="T2" fmla="*/ 0 w 19"/>
                  <a:gd name="T3" fmla="*/ 43 h 43"/>
                  <a:gd name="T4" fmla="*/ 9 w 19"/>
                  <a:gd name="T5" fmla="*/ 43 h 43"/>
                  <a:gd name="T6" fmla="*/ 19 w 19"/>
                  <a:gd name="T7" fmla="*/ 0 h 43"/>
                </a:gdLst>
                <a:ahLst/>
                <a:cxnLst>
                  <a:cxn ang="0">
                    <a:pos x="T0" y="T1"/>
                  </a:cxn>
                  <a:cxn ang="0">
                    <a:pos x="T2" y="T3"/>
                  </a:cxn>
                  <a:cxn ang="0">
                    <a:pos x="T4" y="T5"/>
                  </a:cxn>
                  <a:cxn ang="0">
                    <a:pos x="T6" y="T7"/>
                  </a:cxn>
                </a:cxnLst>
                <a:rect l="0" t="0" r="r" b="b"/>
                <a:pathLst>
                  <a:path w="19" h="43">
                    <a:moveTo>
                      <a:pt x="19" y="0"/>
                    </a:moveTo>
                    <a:lnTo>
                      <a:pt x="0" y="43"/>
                    </a:lnTo>
                    <a:lnTo>
                      <a:pt x="9" y="43"/>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91" name="Freeform 187">
                <a:extLst>
                  <a:ext uri="{FF2B5EF4-FFF2-40B4-BE49-F238E27FC236}">
                    <a16:creationId xmlns:a16="http://schemas.microsoft.com/office/drawing/2014/main" id="{AC1A1A81-9FB1-8874-F1D1-0E32FAC9897A}"/>
                  </a:ext>
                </a:extLst>
              </p:cNvPr>
              <p:cNvSpPr>
                <a:spLocks/>
              </p:cNvSpPr>
              <p:nvPr/>
            </p:nvSpPr>
            <p:spPr bwMode="auto">
              <a:xfrm>
                <a:off x="2907" y="2002"/>
                <a:ext cx="19" cy="48"/>
              </a:xfrm>
              <a:custGeom>
                <a:avLst/>
                <a:gdLst>
                  <a:gd name="T0" fmla="*/ 19 w 19"/>
                  <a:gd name="T1" fmla="*/ 5 h 48"/>
                  <a:gd name="T2" fmla="*/ 9 w 19"/>
                  <a:gd name="T3" fmla="*/ 0 h 48"/>
                  <a:gd name="T4" fmla="*/ 0 w 19"/>
                  <a:gd name="T5" fmla="*/ 48 h 48"/>
                  <a:gd name="T6" fmla="*/ 19 w 19"/>
                  <a:gd name="T7" fmla="*/ 5 h 48"/>
                </a:gdLst>
                <a:ahLst/>
                <a:cxnLst>
                  <a:cxn ang="0">
                    <a:pos x="T0" y="T1"/>
                  </a:cxn>
                  <a:cxn ang="0">
                    <a:pos x="T2" y="T3"/>
                  </a:cxn>
                  <a:cxn ang="0">
                    <a:pos x="T4" y="T5"/>
                  </a:cxn>
                  <a:cxn ang="0">
                    <a:pos x="T6" y="T7"/>
                  </a:cxn>
                </a:cxnLst>
                <a:rect l="0" t="0" r="r" b="b"/>
                <a:pathLst>
                  <a:path w="19" h="48">
                    <a:moveTo>
                      <a:pt x="19" y="5"/>
                    </a:moveTo>
                    <a:lnTo>
                      <a:pt x="9" y="0"/>
                    </a:lnTo>
                    <a:lnTo>
                      <a:pt x="0" y="48"/>
                    </a:lnTo>
                    <a:lnTo>
                      <a:pt x="19"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92" name="Freeform 188">
                <a:extLst>
                  <a:ext uri="{FF2B5EF4-FFF2-40B4-BE49-F238E27FC236}">
                    <a16:creationId xmlns:a16="http://schemas.microsoft.com/office/drawing/2014/main" id="{E11F13A9-00EB-021B-3527-0621B8AC75B3}"/>
                  </a:ext>
                </a:extLst>
              </p:cNvPr>
              <p:cNvSpPr>
                <a:spLocks/>
              </p:cNvSpPr>
              <p:nvPr/>
            </p:nvSpPr>
            <p:spPr bwMode="auto">
              <a:xfrm>
                <a:off x="2916" y="2002"/>
                <a:ext cx="10" cy="1"/>
              </a:xfrm>
              <a:custGeom>
                <a:avLst/>
                <a:gdLst>
                  <a:gd name="T0" fmla="*/ 0 w 10"/>
                  <a:gd name="T1" fmla="*/ 0 w 10"/>
                  <a:gd name="T2" fmla="*/ 10 w 10"/>
                  <a:gd name="T3" fmla="*/ 0 w 10"/>
                </a:gdLst>
                <a:ahLst/>
                <a:cxnLst>
                  <a:cxn ang="0">
                    <a:pos x="T0" y="0"/>
                  </a:cxn>
                  <a:cxn ang="0">
                    <a:pos x="T1" y="0"/>
                  </a:cxn>
                  <a:cxn ang="0">
                    <a:pos x="T2" y="0"/>
                  </a:cxn>
                  <a:cxn ang="0">
                    <a:pos x="T3" y="0"/>
                  </a:cxn>
                </a:cxnLst>
                <a:rect l="0" t="0" r="r" b="b"/>
                <a:pathLst>
                  <a:path w="10">
                    <a:moveTo>
                      <a:pt x="0" y="0"/>
                    </a:moveTo>
                    <a:lnTo>
                      <a:pt x="0" y="0"/>
                    </a:lnTo>
                    <a:lnTo>
                      <a:pt x="1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93" name="Freeform 189">
                <a:extLst>
                  <a:ext uri="{FF2B5EF4-FFF2-40B4-BE49-F238E27FC236}">
                    <a16:creationId xmlns:a16="http://schemas.microsoft.com/office/drawing/2014/main" id="{9CB6E69D-7FDC-29CC-D0EC-DAB99482428B}"/>
                  </a:ext>
                </a:extLst>
              </p:cNvPr>
              <p:cNvSpPr>
                <a:spLocks/>
              </p:cNvSpPr>
              <p:nvPr/>
            </p:nvSpPr>
            <p:spPr bwMode="auto">
              <a:xfrm>
                <a:off x="2916" y="2002"/>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94" name="Freeform 190">
                <a:extLst>
                  <a:ext uri="{FF2B5EF4-FFF2-40B4-BE49-F238E27FC236}">
                    <a16:creationId xmlns:a16="http://schemas.microsoft.com/office/drawing/2014/main" id="{DDFDDF32-A481-8C86-D323-79E38B280A76}"/>
                  </a:ext>
                </a:extLst>
              </p:cNvPr>
              <p:cNvSpPr>
                <a:spLocks/>
              </p:cNvSpPr>
              <p:nvPr/>
            </p:nvSpPr>
            <p:spPr bwMode="auto">
              <a:xfrm>
                <a:off x="2916" y="1958"/>
                <a:ext cx="24" cy="49"/>
              </a:xfrm>
              <a:custGeom>
                <a:avLst/>
                <a:gdLst>
                  <a:gd name="T0" fmla="*/ 24 w 24"/>
                  <a:gd name="T1" fmla="*/ 0 h 49"/>
                  <a:gd name="T2" fmla="*/ 0 w 24"/>
                  <a:gd name="T3" fmla="*/ 44 h 49"/>
                  <a:gd name="T4" fmla="*/ 10 w 24"/>
                  <a:gd name="T5" fmla="*/ 49 h 49"/>
                  <a:gd name="T6" fmla="*/ 24 w 24"/>
                  <a:gd name="T7" fmla="*/ 0 h 49"/>
                </a:gdLst>
                <a:ahLst/>
                <a:cxnLst>
                  <a:cxn ang="0">
                    <a:pos x="T0" y="T1"/>
                  </a:cxn>
                  <a:cxn ang="0">
                    <a:pos x="T2" y="T3"/>
                  </a:cxn>
                  <a:cxn ang="0">
                    <a:pos x="T4" y="T5"/>
                  </a:cxn>
                  <a:cxn ang="0">
                    <a:pos x="T6" y="T7"/>
                  </a:cxn>
                </a:cxnLst>
                <a:rect l="0" t="0" r="r" b="b"/>
                <a:pathLst>
                  <a:path w="24" h="49">
                    <a:moveTo>
                      <a:pt x="24" y="0"/>
                    </a:moveTo>
                    <a:lnTo>
                      <a:pt x="0" y="44"/>
                    </a:lnTo>
                    <a:lnTo>
                      <a:pt x="10" y="49"/>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95" name="Freeform 191">
                <a:extLst>
                  <a:ext uri="{FF2B5EF4-FFF2-40B4-BE49-F238E27FC236}">
                    <a16:creationId xmlns:a16="http://schemas.microsoft.com/office/drawing/2014/main" id="{1FFC7FFB-E9E3-9B3E-7796-CCC3B2596664}"/>
                  </a:ext>
                </a:extLst>
              </p:cNvPr>
              <p:cNvSpPr>
                <a:spLocks/>
              </p:cNvSpPr>
              <p:nvPr/>
            </p:nvSpPr>
            <p:spPr bwMode="auto">
              <a:xfrm>
                <a:off x="2916" y="1958"/>
                <a:ext cx="24" cy="44"/>
              </a:xfrm>
              <a:custGeom>
                <a:avLst/>
                <a:gdLst>
                  <a:gd name="T0" fmla="*/ 24 w 24"/>
                  <a:gd name="T1" fmla="*/ 0 h 44"/>
                  <a:gd name="T2" fmla="*/ 15 w 24"/>
                  <a:gd name="T3" fmla="*/ 0 h 44"/>
                  <a:gd name="T4" fmla="*/ 0 w 24"/>
                  <a:gd name="T5" fmla="*/ 44 h 44"/>
                  <a:gd name="T6" fmla="*/ 24 w 24"/>
                  <a:gd name="T7" fmla="*/ 0 h 44"/>
                </a:gdLst>
                <a:ahLst/>
                <a:cxnLst>
                  <a:cxn ang="0">
                    <a:pos x="T0" y="T1"/>
                  </a:cxn>
                  <a:cxn ang="0">
                    <a:pos x="T2" y="T3"/>
                  </a:cxn>
                  <a:cxn ang="0">
                    <a:pos x="T4" y="T5"/>
                  </a:cxn>
                  <a:cxn ang="0">
                    <a:pos x="T6" y="T7"/>
                  </a:cxn>
                </a:cxnLst>
                <a:rect l="0" t="0" r="r" b="b"/>
                <a:pathLst>
                  <a:path w="24" h="44">
                    <a:moveTo>
                      <a:pt x="24" y="0"/>
                    </a:moveTo>
                    <a:lnTo>
                      <a:pt x="15" y="0"/>
                    </a:lnTo>
                    <a:lnTo>
                      <a:pt x="0" y="44"/>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96" name="Freeform 192">
                <a:extLst>
                  <a:ext uri="{FF2B5EF4-FFF2-40B4-BE49-F238E27FC236}">
                    <a16:creationId xmlns:a16="http://schemas.microsoft.com/office/drawing/2014/main" id="{07A7A2A4-5545-87A5-2672-158EA4F95A6F}"/>
                  </a:ext>
                </a:extLst>
              </p:cNvPr>
              <p:cNvSpPr>
                <a:spLocks/>
              </p:cNvSpPr>
              <p:nvPr/>
            </p:nvSpPr>
            <p:spPr bwMode="auto">
              <a:xfrm>
                <a:off x="2931" y="1954"/>
                <a:ext cx="5" cy="4"/>
              </a:xfrm>
              <a:custGeom>
                <a:avLst/>
                <a:gdLst>
                  <a:gd name="T0" fmla="*/ 0 w 5"/>
                  <a:gd name="T1" fmla="*/ 4 h 4"/>
                  <a:gd name="T2" fmla="*/ 0 w 5"/>
                  <a:gd name="T3" fmla="*/ 4 h 4"/>
                  <a:gd name="T4" fmla="*/ 5 w 5"/>
                  <a:gd name="T5" fmla="*/ 0 h 4"/>
                  <a:gd name="T6" fmla="*/ 0 w 5"/>
                  <a:gd name="T7" fmla="*/ 4 h 4"/>
                </a:gdLst>
                <a:ahLst/>
                <a:cxnLst>
                  <a:cxn ang="0">
                    <a:pos x="T0" y="T1"/>
                  </a:cxn>
                  <a:cxn ang="0">
                    <a:pos x="T2" y="T3"/>
                  </a:cxn>
                  <a:cxn ang="0">
                    <a:pos x="T4" y="T5"/>
                  </a:cxn>
                  <a:cxn ang="0">
                    <a:pos x="T6" y="T7"/>
                  </a:cxn>
                </a:cxnLst>
                <a:rect l="0" t="0" r="r" b="b"/>
                <a:pathLst>
                  <a:path w="5" h="4">
                    <a:moveTo>
                      <a:pt x="0" y="4"/>
                    </a:moveTo>
                    <a:lnTo>
                      <a:pt x="0" y="4"/>
                    </a:lnTo>
                    <a:lnTo>
                      <a:pt x="5" y="0"/>
                    </a:lnTo>
                    <a:lnTo>
                      <a:pt x="0" y="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97" name="Freeform 193">
                <a:extLst>
                  <a:ext uri="{FF2B5EF4-FFF2-40B4-BE49-F238E27FC236}">
                    <a16:creationId xmlns:a16="http://schemas.microsoft.com/office/drawing/2014/main" id="{F6E881C5-3DEB-80BF-3A42-095D0BA894EB}"/>
                  </a:ext>
                </a:extLst>
              </p:cNvPr>
              <p:cNvSpPr>
                <a:spLocks/>
              </p:cNvSpPr>
              <p:nvPr/>
            </p:nvSpPr>
            <p:spPr bwMode="auto">
              <a:xfrm>
                <a:off x="2931" y="1958"/>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98" name="Freeform 194">
                <a:extLst>
                  <a:ext uri="{FF2B5EF4-FFF2-40B4-BE49-F238E27FC236}">
                    <a16:creationId xmlns:a16="http://schemas.microsoft.com/office/drawing/2014/main" id="{91BABFC3-E128-A2D7-D889-6A6EA3EA93ED}"/>
                  </a:ext>
                </a:extLst>
              </p:cNvPr>
              <p:cNvSpPr>
                <a:spLocks/>
              </p:cNvSpPr>
              <p:nvPr/>
            </p:nvSpPr>
            <p:spPr bwMode="auto">
              <a:xfrm>
                <a:off x="2931" y="1915"/>
                <a:ext cx="24" cy="43"/>
              </a:xfrm>
              <a:custGeom>
                <a:avLst/>
                <a:gdLst>
                  <a:gd name="T0" fmla="*/ 24 w 24"/>
                  <a:gd name="T1" fmla="*/ 0 h 43"/>
                  <a:gd name="T2" fmla="*/ 0 w 24"/>
                  <a:gd name="T3" fmla="*/ 43 h 43"/>
                  <a:gd name="T4" fmla="*/ 9 w 24"/>
                  <a:gd name="T5" fmla="*/ 43 h 43"/>
                  <a:gd name="T6" fmla="*/ 24 w 24"/>
                  <a:gd name="T7" fmla="*/ 0 h 43"/>
                </a:gdLst>
                <a:ahLst/>
                <a:cxnLst>
                  <a:cxn ang="0">
                    <a:pos x="T0" y="T1"/>
                  </a:cxn>
                  <a:cxn ang="0">
                    <a:pos x="T2" y="T3"/>
                  </a:cxn>
                  <a:cxn ang="0">
                    <a:pos x="T4" y="T5"/>
                  </a:cxn>
                  <a:cxn ang="0">
                    <a:pos x="T6" y="T7"/>
                  </a:cxn>
                </a:cxnLst>
                <a:rect l="0" t="0" r="r" b="b"/>
                <a:pathLst>
                  <a:path w="24" h="43">
                    <a:moveTo>
                      <a:pt x="24" y="0"/>
                    </a:moveTo>
                    <a:lnTo>
                      <a:pt x="0" y="43"/>
                    </a:lnTo>
                    <a:lnTo>
                      <a:pt x="9" y="43"/>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499" name="Freeform 195">
                <a:extLst>
                  <a:ext uri="{FF2B5EF4-FFF2-40B4-BE49-F238E27FC236}">
                    <a16:creationId xmlns:a16="http://schemas.microsoft.com/office/drawing/2014/main" id="{D2A9FA43-9C34-D843-BEE1-CA5AC176BBD6}"/>
                  </a:ext>
                </a:extLst>
              </p:cNvPr>
              <p:cNvSpPr>
                <a:spLocks/>
              </p:cNvSpPr>
              <p:nvPr/>
            </p:nvSpPr>
            <p:spPr bwMode="auto">
              <a:xfrm>
                <a:off x="2931" y="1910"/>
                <a:ext cx="24" cy="48"/>
              </a:xfrm>
              <a:custGeom>
                <a:avLst/>
                <a:gdLst>
                  <a:gd name="T0" fmla="*/ 24 w 24"/>
                  <a:gd name="T1" fmla="*/ 5 h 48"/>
                  <a:gd name="T2" fmla="*/ 14 w 24"/>
                  <a:gd name="T3" fmla="*/ 0 h 48"/>
                  <a:gd name="T4" fmla="*/ 0 w 24"/>
                  <a:gd name="T5" fmla="*/ 48 h 48"/>
                  <a:gd name="T6" fmla="*/ 24 w 24"/>
                  <a:gd name="T7" fmla="*/ 5 h 48"/>
                </a:gdLst>
                <a:ahLst/>
                <a:cxnLst>
                  <a:cxn ang="0">
                    <a:pos x="T0" y="T1"/>
                  </a:cxn>
                  <a:cxn ang="0">
                    <a:pos x="T2" y="T3"/>
                  </a:cxn>
                  <a:cxn ang="0">
                    <a:pos x="T4" y="T5"/>
                  </a:cxn>
                  <a:cxn ang="0">
                    <a:pos x="T6" y="T7"/>
                  </a:cxn>
                </a:cxnLst>
                <a:rect l="0" t="0" r="r" b="b"/>
                <a:pathLst>
                  <a:path w="24" h="48">
                    <a:moveTo>
                      <a:pt x="24" y="5"/>
                    </a:moveTo>
                    <a:lnTo>
                      <a:pt x="14" y="0"/>
                    </a:lnTo>
                    <a:lnTo>
                      <a:pt x="0" y="48"/>
                    </a:lnTo>
                    <a:lnTo>
                      <a:pt x="24"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00" name="Freeform 196">
                <a:extLst>
                  <a:ext uri="{FF2B5EF4-FFF2-40B4-BE49-F238E27FC236}">
                    <a16:creationId xmlns:a16="http://schemas.microsoft.com/office/drawing/2014/main" id="{C8A86464-B994-B9BB-9AE0-0FED91AFDB8B}"/>
                  </a:ext>
                </a:extLst>
              </p:cNvPr>
              <p:cNvSpPr>
                <a:spLocks/>
              </p:cNvSpPr>
              <p:nvPr/>
            </p:nvSpPr>
            <p:spPr bwMode="auto">
              <a:xfrm>
                <a:off x="2945" y="1910"/>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01" name="Freeform 197">
                <a:extLst>
                  <a:ext uri="{FF2B5EF4-FFF2-40B4-BE49-F238E27FC236}">
                    <a16:creationId xmlns:a16="http://schemas.microsoft.com/office/drawing/2014/main" id="{7C6A8BC7-55CB-6532-D4E7-84355214C9C3}"/>
                  </a:ext>
                </a:extLst>
              </p:cNvPr>
              <p:cNvSpPr>
                <a:spLocks/>
              </p:cNvSpPr>
              <p:nvPr/>
            </p:nvSpPr>
            <p:spPr bwMode="auto">
              <a:xfrm>
                <a:off x="2945" y="1910"/>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02" name="Freeform 198">
                <a:extLst>
                  <a:ext uri="{FF2B5EF4-FFF2-40B4-BE49-F238E27FC236}">
                    <a16:creationId xmlns:a16="http://schemas.microsoft.com/office/drawing/2014/main" id="{606CC176-B295-FFAC-05F9-B6C6CBE2BB29}"/>
                  </a:ext>
                </a:extLst>
              </p:cNvPr>
              <p:cNvSpPr>
                <a:spLocks/>
              </p:cNvSpPr>
              <p:nvPr/>
            </p:nvSpPr>
            <p:spPr bwMode="auto">
              <a:xfrm>
                <a:off x="2945" y="1871"/>
                <a:ext cx="20" cy="44"/>
              </a:xfrm>
              <a:custGeom>
                <a:avLst/>
                <a:gdLst>
                  <a:gd name="T0" fmla="*/ 20 w 20"/>
                  <a:gd name="T1" fmla="*/ 0 h 44"/>
                  <a:gd name="T2" fmla="*/ 0 w 20"/>
                  <a:gd name="T3" fmla="*/ 39 h 44"/>
                  <a:gd name="T4" fmla="*/ 10 w 20"/>
                  <a:gd name="T5" fmla="*/ 44 h 44"/>
                  <a:gd name="T6" fmla="*/ 20 w 20"/>
                  <a:gd name="T7" fmla="*/ 0 h 44"/>
                </a:gdLst>
                <a:ahLst/>
                <a:cxnLst>
                  <a:cxn ang="0">
                    <a:pos x="T0" y="T1"/>
                  </a:cxn>
                  <a:cxn ang="0">
                    <a:pos x="T2" y="T3"/>
                  </a:cxn>
                  <a:cxn ang="0">
                    <a:pos x="T4" y="T5"/>
                  </a:cxn>
                  <a:cxn ang="0">
                    <a:pos x="T6" y="T7"/>
                  </a:cxn>
                </a:cxnLst>
                <a:rect l="0" t="0" r="r" b="b"/>
                <a:pathLst>
                  <a:path w="20" h="44">
                    <a:moveTo>
                      <a:pt x="20" y="0"/>
                    </a:moveTo>
                    <a:lnTo>
                      <a:pt x="0" y="39"/>
                    </a:lnTo>
                    <a:lnTo>
                      <a:pt x="10" y="44"/>
                    </a:lnTo>
                    <a:lnTo>
                      <a:pt x="2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03" name="Freeform 199">
                <a:extLst>
                  <a:ext uri="{FF2B5EF4-FFF2-40B4-BE49-F238E27FC236}">
                    <a16:creationId xmlns:a16="http://schemas.microsoft.com/office/drawing/2014/main" id="{5B0B830D-1C51-5624-D2BA-8B9EEB0BAB84}"/>
                  </a:ext>
                </a:extLst>
              </p:cNvPr>
              <p:cNvSpPr>
                <a:spLocks/>
              </p:cNvSpPr>
              <p:nvPr/>
            </p:nvSpPr>
            <p:spPr bwMode="auto">
              <a:xfrm>
                <a:off x="2945" y="1871"/>
                <a:ext cx="20" cy="39"/>
              </a:xfrm>
              <a:custGeom>
                <a:avLst/>
                <a:gdLst>
                  <a:gd name="T0" fmla="*/ 20 w 20"/>
                  <a:gd name="T1" fmla="*/ 0 h 39"/>
                  <a:gd name="T2" fmla="*/ 10 w 20"/>
                  <a:gd name="T3" fmla="*/ 0 h 39"/>
                  <a:gd name="T4" fmla="*/ 0 w 20"/>
                  <a:gd name="T5" fmla="*/ 39 h 39"/>
                  <a:gd name="T6" fmla="*/ 20 w 20"/>
                  <a:gd name="T7" fmla="*/ 0 h 39"/>
                </a:gdLst>
                <a:ahLst/>
                <a:cxnLst>
                  <a:cxn ang="0">
                    <a:pos x="T0" y="T1"/>
                  </a:cxn>
                  <a:cxn ang="0">
                    <a:pos x="T2" y="T3"/>
                  </a:cxn>
                  <a:cxn ang="0">
                    <a:pos x="T4" y="T5"/>
                  </a:cxn>
                  <a:cxn ang="0">
                    <a:pos x="T6" y="T7"/>
                  </a:cxn>
                </a:cxnLst>
                <a:rect l="0" t="0" r="r" b="b"/>
                <a:pathLst>
                  <a:path w="20" h="39">
                    <a:moveTo>
                      <a:pt x="20" y="0"/>
                    </a:moveTo>
                    <a:lnTo>
                      <a:pt x="10" y="0"/>
                    </a:lnTo>
                    <a:lnTo>
                      <a:pt x="0" y="39"/>
                    </a:lnTo>
                    <a:lnTo>
                      <a:pt x="2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04" name="Freeform 200">
                <a:extLst>
                  <a:ext uri="{FF2B5EF4-FFF2-40B4-BE49-F238E27FC236}">
                    <a16:creationId xmlns:a16="http://schemas.microsoft.com/office/drawing/2014/main" id="{A9937312-7342-05B0-624F-FF1FEC2F3A6B}"/>
                  </a:ext>
                </a:extLst>
              </p:cNvPr>
              <p:cNvSpPr>
                <a:spLocks/>
              </p:cNvSpPr>
              <p:nvPr/>
            </p:nvSpPr>
            <p:spPr bwMode="auto">
              <a:xfrm>
                <a:off x="2955" y="1867"/>
                <a:ext cx="10" cy="4"/>
              </a:xfrm>
              <a:custGeom>
                <a:avLst/>
                <a:gdLst>
                  <a:gd name="T0" fmla="*/ 0 w 10"/>
                  <a:gd name="T1" fmla="*/ 4 h 4"/>
                  <a:gd name="T2" fmla="*/ 0 w 10"/>
                  <a:gd name="T3" fmla="*/ 4 h 4"/>
                  <a:gd name="T4" fmla="*/ 10 w 10"/>
                  <a:gd name="T5" fmla="*/ 0 h 4"/>
                  <a:gd name="T6" fmla="*/ 0 w 10"/>
                  <a:gd name="T7" fmla="*/ 4 h 4"/>
                </a:gdLst>
                <a:ahLst/>
                <a:cxnLst>
                  <a:cxn ang="0">
                    <a:pos x="T0" y="T1"/>
                  </a:cxn>
                  <a:cxn ang="0">
                    <a:pos x="T2" y="T3"/>
                  </a:cxn>
                  <a:cxn ang="0">
                    <a:pos x="T4" y="T5"/>
                  </a:cxn>
                  <a:cxn ang="0">
                    <a:pos x="T6" y="T7"/>
                  </a:cxn>
                </a:cxnLst>
                <a:rect l="0" t="0" r="r" b="b"/>
                <a:pathLst>
                  <a:path w="10" h="4">
                    <a:moveTo>
                      <a:pt x="0" y="4"/>
                    </a:moveTo>
                    <a:lnTo>
                      <a:pt x="0" y="4"/>
                    </a:lnTo>
                    <a:lnTo>
                      <a:pt x="10" y="0"/>
                    </a:lnTo>
                    <a:lnTo>
                      <a:pt x="0" y="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05" name="Freeform 201">
                <a:extLst>
                  <a:ext uri="{FF2B5EF4-FFF2-40B4-BE49-F238E27FC236}">
                    <a16:creationId xmlns:a16="http://schemas.microsoft.com/office/drawing/2014/main" id="{1C4543CB-7481-C1C8-7B85-D9B7FB835374}"/>
                  </a:ext>
                </a:extLst>
              </p:cNvPr>
              <p:cNvSpPr>
                <a:spLocks/>
              </p:cNvSpPr>
              <p:nvPr/>
            </p:nvSpPr>
            <p:spPr bwMode="auto">
              <a:xfrm>
                <a:off x="2955" y="1867"/>
                <a:ext cx="10" cy="4"/>
              </a:xfrm>
              <a:custGeom>
                <a:avLst/>
                <a:gdLst>
                  <a:gd name="T0" fmla="*/ 0 w 10"/>
                  <a:gd name="T1" fmla="*/ 4 h 4"/>
                  <a:gd name="T2" fmla="*/ 0 w 10"/>
                  <a:gd name="T3" fmla="*/ 4 h 4"/>
                  <a:gd name="T4" fmla="*/ 10 w 10"/>
                  <a:gd name="T5" fmla="*/ 0 h 4"/>
                  <a:gd name="T6" fmla="*/ 0 w 10"/>
                  <a:gd name="T7" fmla="*/ 4 h 4"/>
                </a:gdLst>
                <a:ahLst/>
                <a:cxnLst>
                  <a:cxn ang="0">
                    <a:pos x="T0" y="T1"/>
                  </a:cxn>
                  <a:cxn ang="0">
                    <a:pos x="T2" y="T3"/>
                  </a:cxn>
                  <a:cxn ang="0">
                    <a:pos x="T4" y="T5"/>
                  </a:cxn>
                  <a:cxn ang="0">
                    <a:pos x="T6" y="T7"/>
                  </a:cxn>
                </a:cxnLst>
                <a:rect l="0" t="0" r="r" b="b"/>
                <a:pathLst>
                  <a:path w="10" h="4">
                    <a:moveTo>
                      <a:pt x="0" y="4"/>
                    </a:moveTo>
                    <a:lnTo>
                      <a:pt x="0" y="4"/>
                    </a:lnTo>
                    <a:lnTo>
                      <a:pt x="10" y="0"/>
                    </a:lnTo>
                    <a:lnTo>
                      <a:pt x="0" y="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06" name="Freeform 202">
                <a:extLst>
                  <a:ext uri="{FF2B5EF4-FFF2-40B4-BE49-F238E27FC236}">
                    <a16:creationId xmlns:a16="http://schemas.microsoft.com/office/drawing/2014/main" id="{1B7A5513-B201-4B89-E660-E6A009D21D88}"/>
                  </a:ext>
                </a:extLst>
              </p:cNvPr>
              <p:cNvSpPr>
                <a:spLocks/>
              </p:cNvSpPr>
              <p:nvPr/>
            </p:nvSpPr>
            <p:spPr bwMode="auto">
              <a:xfrm>
                <a:off x="2955" y="1833"/>
                <a:ext cx="24" cy="38"/>
              </a:xfrm>
              <a:custGeom>
                <a:avLst/>
                <a:gdLst>
                  <a:gd name="T0" fmla="*/ 24 w 24"/>
                  <a:gd name="T1" fmla="*/ 0 h 38"/>
                  <a:gd name="T2" fmla="*/ 0 w 24"/>
                  <a:gd name="T3" fmla="*/ 38 h 38"/>
                  <a:gd name="T4" fmla="*/ 10 w 24"/>
                  <a:gd name="T5" fmla="*/ 38 h 38"/>
                  <a:gd name="T6" fmla="*/ 24 w 24"/>
                  <a:gd name="T7" fmla="*/ 0 h 38"/>
                </a:gdLst>
                <a:ahLst/>
                <a:cxnLst>
                  <a:cxn ang="0">
                    <a:pos x="T0" y="T1"/>
                  </a:cxn>
                  <a:cxn ang="0">
                    <a:pos x="T2" y="T3"/>
                  </a:cxn>
                  <a:cxn ang="0">
                    <a:pos x="T4" y="T5"/>
                  </a:cxn>
                  <a:cxn ang="0">
                    <a:pos x="T6" y="T7"/>
                  </a:cxn>
                </a:cxnLst>
                <a:rect l="0" t="0" r="r" b="b"/>
                <a:pathLst>
                  <a:path w="24" h="38">
                    <a:moveTo>
                      <a:pt x="24" y="0"/>
                    </a:moveTo>
                    <a:lnTo>
                      <a:pt x="0" y="38"/>
                    </a:lnTo>
                    <a:lnTo>
                      <a:pt x="10" y="38"/>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07" name="Freeform 203">
                <a:extLst>
                  <a:ext uri="{FF2B5EF4-FFF2-40B4-BE49-F238E27FC236}">
                    <a16:creationId xmlns:a16="http://schemas.microsoft.com/office/drawing/2014/main" id="{670EA5F3-2312-0B77-BE0C-2A4B6A9742F3}"/>
                  </a:ext>
                </a:extLst>
              </p:cNvPr>
              <p:cNvSpPr>
                <a:spLocks/>
              </p:cNvSpPr>
              <p:nvPr/>
            </p:nvSpPr>
            <p:spPr bwMode="auto">
              <a:xfrm>
                <a:off x="2955" y="1828"/>
                <a:ext cx="24" cy="43"/>
              </a:xfrm>
              <a:custGeom>
                <a:avLst/>
                <a:gdLst>
                  <a:gd name="T0" fmla="*/ 24 w 24"/>
                  <a:gd name="T1" fmla="*/ 5 h 43"/>
                  <a:gd name="T2" fmla="*/ 14 w 24"/>
                  <a:gd name="T3" fmla="*/ 0 h 43"/>
                  <a:gd name="T4" fmla="*/ 0 w 24"/>
                  <a:gd name="T5" fmla="*/ 43 h 43"/>
                  <a:gd name="T6" fmla="*/ 24 w 24"/>
                  <a:gd name="T7" fmla="*/ 5 h 43"/>
                </a:gdLst>
                <a:ahLst/>
                <a:cxnLst>
                  <a:cxn ang="0">
                    <a:pos x="T0" y="T1"/>
                  </a:cxn>
                  <a:cxn ang="0">
                    <a:pos x="T2" y="T3"/>
                  </a:cxn>
                  <a:cxn ang="0">
                    <a:pos x="T4" y="T5"/>
                  </a:cxn>
                  <a:cxn ang="0">
                    <a:pos x="T6" y="T7"/>
                  </a:cxn>
                </a:cxnLst>
                <a:rect l="0" t="0" r="r" b="b"/>
                <a:pathLst>
                  <a:path w="24" h="43">
                    <a:moveTo>
                      <a:pt x="24" y="5"/>
                    </a:moveTo>
                    <a:lnTo>
                      <a:pt x="14" y="0"/>
                    </a:lnTo>
                    <a:lnTo>
                      <a:pt x="0" y="43"/>
                    </a:lnTo>
                    <a:lnTo>
                      <a:pt x="24"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08" name="Freeform 204">
                <a:extLst>
                  <a:ext uri="{FF2B5EF4-FFF2-40B4-BE49-F238E27FC236}">
                    <a16:creationId xmlns:a16="http://schemas.microsoft.com/office/drawing/2014/main" id="{9CBB3104-B49D-1CC7-3024-FA0CB268A8EA}"/>
                  </a:ext>
                </a:extLst>
              </p:cNvPr>
              <p:cNvSpPr>
                <a:spLocks/>
              </p:cNvSpPr>
              <p:nvPr/>
            </p:nvSpPr>
            <p:spPr bwMode="auto">
              <a:xfrm>
                <a:off x="2969" y="1828"/>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09" name="Freeform 205">
                <a:extLst>
                  <a:ext uri="{FF2B5EF4-FFF2-40B4-BE49-F238E27FC236}">
                    <a16:creationId xmlns:a16="http://schemas.microsoft.com/office/drawing/2014/main" id="{5E656E5B-7FBA-9930-13CF-F8AD19AA3EC5}"/>
                  </a:ext>
                </a:extLst>
              </p:cNvPr>
              <p:cNvSpPr>
                <a:spLocks/>
              </p:cNvSpPr>
              <p:nvPr/>
            </p:nvSpPr>
            <p:spPr bwMode="auto">
              <a:xfrm>
                <a:off x="2969" y="1828"/>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10" name="Freeform 206">
                <a:extLst>
                  <a:ext uri="{FF2B5EF4-FFF2-40B4-BE49-F238E27FC236}">
                    <a16:creationId xmlns:a16="http://schemas.microsoft.com/office/drawing/2014/main" id="{E1780693-AD2A-48AC-18F2-EA66FAAC043F}"/>
                  </a:ext>
                </a:extLst>
              </p:cNvPr>
              <p:cNvSpPr>
                <a:spLocks/>
              </p:cNvSpPr>
              <p:nvPr/>
            </p:nvSpPr>
            <p:spPr bwMode="auto">
              <a:xfrm>
                <a:off x="2969" y="1794"/>
                <a:ext cx="25" cy="39"/>
              </a:xfrm>
              <a:custGeom>
                <a:avLst/>
                <a:gdLst>
                  <a:gd name="T0" fmla="*/ 25 w 25"/>
                  <a:gd name="T1" fmla="*/ 0 h 39"/>
                  <a:gd name="T2" fmla="*/ 0 w 25"/>
                  <a:gd name="T3" fmla="*/ 34 h 39"/>
                  <a:gd name="T4" fmla="*/ 10 w 25"/>
                  <a:gd name="T5" fmla="*/ 39 h 39"/>
                  <a:gd name="T6" fmla="*/ 25 w 25"/>
                  <a:gd name="T7" fmla="*/ 0 h 39"/>
                </a:gdLst>
                <a:ahLst/>
                <a:cxnLst>
                  <a:cxn ang="0">
                    <a:pos x="T0" y="T1"/>
                  </a:cxn>
                  <a:cxn ang="0">
                    <a:pos x="T2" y="T3"/>
                  </a:cxn>
                  <a:cxn ang="0">
                    <a:pos x="T4" y="T5"/>
                  </a:cxn>
                  <a:cxn ang="0">
                    <a:pos x="T6" y="T7"/>
                  </a:cxn>
                </a:cxnLst>
                <a:rect l="0" t="0" r="r" b="b"/>
                <a:pathLst>
                  <a:path w="25" h="39">
                    <a:moveTo>
                      <a:pt x="25" y="0"/>
                    </a:moveTo>
                    <a:lnTo>
                      <a:pt x="0" y="34"/>
                    </a:lnTo>
                    <a:lnTo>
                      <a:pt x="10" y="39"/>
                    </a:lnTo>
                    <a:lnTo>
                      <a:pt x="25"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11" name="Freeform 207">
                <a:extLst>
                  <a:ext uri="{FF2B5EF4-FFF2-40B4-BE49-F238E27FC236}">
                    <a16:creationId xmlns:a16="http://schemas.microsoft.com/office/drawing/2014/main" id="{6AE979C9-BDE1-0F90-C55A-F0C4FB8DAA99}"/>
                  </a:ext>
                </a:extLst>
              </p:cNvPr>
              <p:cNvSpPr>
                <a:spLocks/>
              </p:cNvSpPr>
              <p:nvPr/>
            </p:nvSpPr>
            <p:spPr bwMode="auto">
              <a:xfrm>
                <a:off x="2969" y="1789"/>
                <a:ext cx="25" cy="39"/>
              </a:xfrm>
              <a:custGeom>
                <a:avLst/>
                <a:gdLst>
                  <a:gd name="T0" fmla="*/ 25 w 25"/>
                  <a:gd name="T1" fmla="*/ 5 h 39"/>
                  <a:gd name="T2" fmla="*/ 15 w 25"/>
                  <a:gd name="T3" fmla="*/ 0 h 39"/>
                  <a:gd name="T4" fmla="*/ 0 w 25"/>
                  <a:gd name="T5" fmla="*/ 39 h 39"/>
                  <a:gd name="T6" fmla="*/ 25 w 25"/>
                  <a:gd name="T7" fmla="*/ 5 h 39"/>
                </a:gdLst>
                <a:ahLst/>
                <a:cxnLst>
                  <a:cxn ang="0">
                    <a:pos x="T0" y="T1"/>
                  </a:cxn>
                  <a:cxn ang="0">
                    <a:pos x="T2" y="T3"/>
                  </a:cxn>
                  <a:cxn ang="0">
                    <a:pos x="T4" y="T5"/>
                  </a:cxn>
                  <a:cxn ang="0">
                    <a:pos x="T6" y="T7"/>
                  </a:cxn>
                </a:cxnLst>
                <a:rect l="0" t="0" r="r" b="b"/>
                <a:pathLst>
                  <a:path w="25" h="39">
                    <a:moveTo>
                      <a:pt x="25" y="5"/>
                    </a:moveTo>
                    <a:lnTo>
                      <a:pt x="15" y="0"/>
                    </a:lnTo>
                    <a:lnTo>
                      <a:pt x="0" y="39"/>
                    </a:lnTo>
                    <a:lnTo>
                      <a:pt x="25"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12" name="Freeform 208">
                <a:extLst>
                  <a:ext uri="{FF2B5EF4-FFF2-40B4-BE49-F238E27FC236}">
                    <a16:creationId xmlns:a16="http://schemas.microsoft.com/office/drawing/2014/main" id="{958F0886-FB0C-CE7D-5DD2-2F781AD8ECC2}"/>
                  </a:ext>
                </a:extLst>
              </p:cNvPr>
              <p:cNvSpPr>
                <a:spLocks/>
              </p:cNvSpPr>
              <p:nvPr/>
            </p:nvSpPr>
            <p:spPr bwMode="auto">
              <a:xfrm>
                <a:off x="2984" y="1789"/>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13" name="Freeform 209">
                <a:extLst>
                  <a:ext uri="{FF2B5EF4-FFF2-40B4-BE49-F238E27FC236}">
                    <a16:creationId xmlns:a16="http://schemas.microsoft.com/office/drawing/2014/main" id="{90AD4FA6-94AF-0C99-4418-31B9DDCB2148}"/>
                  </a:ext>
                </a:extLst>
              </p:cNvPr>
              <p:cNvSpPr>
                <a:spLocks/>
              </p:cNvSpPr>
              <p:nvPr/>
            </p:nvSpPr>
            <p:spPr bwMode="auto">
              <a:xfrm>
                <a:off x="2984" y="1789"/>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14" name="Freeform 210">
                <a:extLst>
                  <a:ext uri="{FF2B5EF4-FFF2-40B4-BE49-F238E27FC236}">
                    <a16:creationId xmlns:a16="http://schemas.microsoft.com/office/drawing/2014/main" id="{E991ECB3-BF4E-F720-D72C-53C299C50E9A}"/>
                  </a:ext>
                </a:extLst>
              </p:cNvPr>
              <p:cNvSpPr>
                <a:spLocks/>
              </p:cNvSpPr>
              <p:nvPr/>
            </p:nvSpPr>
            <p:spPr bwMode="auto">
              <a:xfrm>
                <a:off x="2984" y="1760"/>
                <a:ext cx="19" cy="34"/>
              </a:xfrm>
              <a:custGeom>
                <a:avLst/>
                <a:gdLst>
                  <a:gd name="T0" fmla="*/ 19 w 19"/>
                  <a:gd name="T1" fmla="*/ 0 h 34"/>
                  <a:gd name="T2" fmla="*/ 0 w 19"/>
                  <a:gd name="T3" fmla="*/ 29 h 34"/>
                  <a:gd name="T4" fmla="*/ 10 w 19"/>
                  <a:gd name="T5" fmla="*/ 34 h 34"/>
                  <a:gd name="T6" fmla="*/ 19 w 19"/>
                  <a:gd name="T7" fmla="*/ 0 h 34"/>
                </a:gdLst>
                <a:ahLst/>
                <a:cxnLst>
                  <a:cxn ang="0">
                    <a:pos x="T0" y="T1"/>
                  </a:cxn>
                  <a:cxn ang="0">
                    <a:pos x="T2" y="T3"/>
                  </a:cxn>
                  <a:cxn ang="0">
                    <a:pos x="T4" y="T5"/>
                  </a:cxn>
                  <a:cxn ang="0">
                    <a:pos x="T6" y="T7"/>
                  </a:cxn>
                </a:cxnLst>
                <a:rect l="0" t="0" r="r" b="b"/>
                <a:pathLst>
                  <a:path w="19" h="34">
                    <a:moveTo>
                      <a:pt x="19" y="0"/>
                    </a:moveTo>
                    <a:lnTo>
                      <a:pt x="0" y="29"/>
                    </a:lnTo>
                    <a:lnTo>
                      <a:pt x="10" y="34"/>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15" name="Freeform 211">
                <a:extLst>
                  <a:ext uri="{FF2B5EF4-FFF2-40B4-BE49-F238E27FC236}">
                    <a16:creationId xmlns:a16="http://schemas.microsoft.com/office/drawing/2014/main" id="{51E798E2-8276-C3A9-4901-2413F41CC9C0}"/>
                  </a:ext>
                </a:extLst>
              </p:cNvPr>
              <p:cNvSpPr>
                <a:spLocks/>
              </p:cNvSpPr>
              <p:nvPr/>
            </p:nvSpPr>
            <p:spPr bwMode="auto">
              <a:xfrm>
                <a:off x="2984" y="1755"/>
                <a:ext cx="19" cy="34"/>
              </a:xfrm>
              <a:custGeom>
                <a:avLst/>
                <a:gdLst>
                  <a:gd name="T0" fmla="*/ 19 w 19"/>
                  <a:gd name="T1" fmla="*/ 5 h 34"/>
                  <a:gd name="T2" fmla="*/ 14 w 19"/>
                  <a:gd name="T3" fmla="*/ 0 h 34"/>
                  <a:gd name="T4" fmla="*/ 0 w 19"/>
                  <a:gd name="T5" fmla="*/ 34 h 34"/>
                  <a:gd name="T6" fmla="*/ 19 w 19"/>
                  <a:gd name="T7" fmla="*/ 5 h 34"/>
                </a:gdLst>
                <a:ahLst/>
                <a:cxnLst>
                  <a:cxn ang="0">
                    <a:pos x="T0" y="T1"/>
                  </a:cxn>
                  <a:cxn ang="0">
                    <a:pos x="T2" y="T3"/>
                  </a:cxn>
                  <a:cxn ang="0">
                    <a:pos x="T4" y="T5"/>
                  </a:cxn>
                  <a:cxn ang="0">
                    <a:pos x="T6" y="T7"/>
                  </a:cxn>
                </a:cxnLst>
                <a:rect l="0" t="0" r="r" b="b"/>
                <a:pathLst>
                  <a:path w="19" h="34">
                    <a:moveTo>
                      <a:pt x="19" y="5"/>
                    </a:moveTo>
                    <a:lnTo>
                      <a:pt x="14" y="0"/>
                    </a:lnTo>
                    <a:lnTo>
                      <a:pt x="0" y="34"/>
                    </a:lnTo>
                    <a:lnTo>
                      <a:pt x="19"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16" name="Freeform 212">
                <a:extLst>
                  <a:ext uri="{FF2B5EF4-FFF2-40B4-BE49-F238E27FC236}">
                    <a16:creationId xmlns:a16="http://schemas.microsoft.com/office/drawing/2014/main" id="{E8ED4BC0-587D-3C03-F925-FBB6470C521C}"/>
                  </a:ext>
                </a:extLst>
              </p:cNvPr>
              <p:cNvSpPr>
                <a:spLocks/>
              </p:cNvSpPr>
              <p:nvPr/>
            </p:nvSpPr>
            <p:spPr bwMode="auto">
              <a:xfrm>
                <a:off x="2998" y="1755"/>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17" name="Freeform 213">
                <a:extLst>
                  <a:ext uri="{FF2B5EF4-FFF2-40B4-BE49-F238E27FC236}">
                    <a16:creationId xmlns:a16="http://schemas.microsoft.com/office/drawing/2014/main" id="{75A0A514-605E-B8E8-8943-E3CB7D0C6709}"/>
                  </a:ext>
                </a:extLst>
              </p:cNvPr>
              <p:cNvSpPr>
                <a:spLocks/>
              </p:cNvSpPr>
              <p:nvPr/>
            </p:nvSpPr>
            <p:spPr bwMode="auto">
              <a:xfrm>
                <a:off x="2998" y="1755"/>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18" name="Freeform 214">
                <a:extLst>
                  <a:ext uri="{FF2B5EF4-FFF2-40B4-BE49-F238E27FC236}">
                    <a16:creationId xmlns:a16="http://schemas.microsoft.com/office/drawing/2014/main" id="{68699DDE-2F23-E601-ECB0-CC614D9A20F6}"/>
                  </a:ext>
                </a:extLst>
              </p:cNvPr>
              <p:cNvSpPr>
                <a:spLocks/>
              </p:cNvSpPr>
              <p:nvPr/>
            </p:nvSpPr>
            <p:spPr bwMode="auto">
              <a:xfrm>
                <a:off x="2998" y="1726"/>
                <a:ext cx="20" cy="34"/>
              </a:xfrm>
              <a:custGeom>
                <a:avLst/>
                <a:gdLst>
                  <a:gd name="T0" fmla="*/ 20 w 20"/>
                  <a:gd name="T1" fmla="*/ 0 h 34"/>
                  <a:gd name="T2" fmla="*/ 0 w 20"/>
                  <a:gd name="T3" fmla="*/ 29 h 34"/>
                  <a:gd name="T4" fmla="*/ 5 w 20"/>
                  <a:gd name="T5" fmla="*/ 34 h 34"/>
                  <a:gd name="T6" fmla="*/ 20 w 20"/>
                  <a:gd name="T7" fmla="*/ 0 h 34"/>
                </a:gdLst>
                <a:ahLst/>
                <a:cxnLst>
                  <a:cxn ang="0">
                    <a:pos x="T0" y="T1"/>
                  </a:cxn>
                  <a:cxn ang="0">
                    <a:pos x="T2" y="T3"/>
                  </a:cxn>
                  <a:cxn ang="0">
                    <a:pos x="T4" y="T5"/>
                  </a:cxn>
                  <a:cxn ang="0">
                    <a:pos x="T6" y="T7"/>
                  </a:cxn>
                </a:cxnLst>
                <a:rect l="0" t="0" r="r" b="b"/>
                <a:pathLst>
                  <a:path w="20" h="34">
                    <a:moveTo>
                      <a:pt x="20" y="0"/>
                    </a:moveTo>
                    <a:lnTo>
                      <a:pt x="0" y="29"/>
                    </a:lnTo>
                    <a:lnTo>
                      <a:pt x="5" y="34"/>
                    </a:lnTo>
                    <a:lnTo>
                      <a:pt x="2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19" name="Freeform 215">
                <a:extLst>
                  <a:ext uri="{FF2B5EF4-FFF2-40B4-BE49-F238E27FC236}">
                    <a16:creationId xmlns:a16="http://schemas.microsoft.com/office/drawing/2014/main" id="{06EEB388-CC5C-4FF5-D18B-403BC3395018}"/>
                  </a:ext>
                </a:extLst>
              </p:cNvPr>
              <p:cNvSpPr>
                <a:spLocks/>
              </p:cNvSpPr>
              <p:nvPr/>
            </p:nvSpPr>
            <p:spPr bwMode="auto">
              <a:xfrm>
                <a:off x="2998" y="1721"/>
                <a:ext cx="20" cy="34"/>
              </a:xfrm>
              <a:custGeom>
                <a:avLst/>
                <a:gdLst>
                  <a:gd name="T0" fmla="*/ 20 w 20"/>
                  <a:gd name="T1" fmla="*/ 5 h 34"/>
                  <a:gd name="T2" fmla="*/ 10 w 20"/>
                  <a:gd name="T3" fmla="*/ 0 h 34"/>
                  <a:gd name="T4" fmla="*/ 0 w 20"/>
                  <a:gd name="T5" fmla="*/ 34 h 34"/>
                  <a:gd name="T6" fmla="*/ 20 w 20"/>
                  <a:gd name="T7" fmla="*/ 5 h 34"/>
                </a:gdLst>
                <a:ahLst/>
                <a:cxnLst>
                  <a:cxn ang="0">
                    <a:pos x="T0" y="T1"/>
                  </a:cxn>
                  <a:cxn ang="0">
                    <a:pos x="T2" y="T3"/>
                  </a:cxn>
                  <a:cxn ang="0">
                    <a:pos x="T4" y="T5"/>
                  </a:cxn>
                  <a:cxn ang="0">
                    <a:pos x="T6" y="T7"/>
                  </a:cxn>
                </a:cxnLst>
                <a:rect l="0" t="0" r="r" b="b"/>
                <a:pathLst>
                  <a:path w="20" h="34">
                    <a:moveTo>
                      <a:pt x="20" y="5"/>
                    </a:moveTo>
                    <a:lnTo>
                      <a:pt x="10" y="0"/>
                    </a:lnTo>
                    <a:lnTo>
                      <a:pt x="0" y="34"/>
                    </a:lnTo>
                    <a:lnTo>
                      <a:pt x="2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20" name="Freeform 216">
                <a:extLst>
                  <a:ext uri="{FF2B5EF4-FFF2-40B4-BE49-F238E27FC236}">
                    <a16:creationId xmlns:a16="http://schemas.microsoft.com/office/drawing/2014/main" id="{34598DC0-C66D-BA29-C5FC-2722202389B2}"/>
                  </a:ext>
                </a:extLst>
              </p:cNvPr>
              <p:cNvSpPr>
                <a:spLocks/>
              </p:cNvSpPr>
              <p:nvPr/>
            </p:nvSpPr>
            <p:spPr bwMode="auto">
              <a:xfrm>
                <a:off x="3008" y="1721"/>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21" name="Freeform 217">
                <a:extLst>
                  <a:ext uri="{FF2B5EF4-FFF2-40B4-BE49-F238E27FC236}">
                    <a16:creationId xmlns:a16="http://schemas.microsoft.com/office/drawing/2014/main" id="{9A52C8BE-7987-F322-59CA-A33C2B5586FE}"/>
                  </a:ext>
                </a:extLst>
              </p:cNvPr>
              <p:cNvSpPr>
                <a:spLocks/>
              </p:cNvSpPr>
              <p:nvPr/>
            </p:nvSpPr>
            <p:spPr bwMode="auto">
              <a:xfrm>
                <a:off x="3008" y="1721"/>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22" name="Freeform 218">
                <a:extLst>
                  <a:ext uri="{FF2B5EF4-FFF2-40B4-BE49-F238E27FC236}">
                    <a16:creationId xmlns:a16="http://schemas.microsoft.com/office/drawing/2014/main" id="{EE43EDF1-BCE0-5F6E-15F4-F84B0C4D3C71}"/>
                  </a:ext>
                </a:extLst>
              </p:cNvPr>
              <p:cNvSpPr>
                <a:spLocks/>
              </p:cNvSpPr>
              <p:nvPr/>
            </p:nvSpPr>
            <p:spPr bwMode="auto">
              <a:xfrm>
                <a:off x="3008" y="1697"/>
                <a:ext cx="24" cy="29"/>
              </a:xfrm>
              <a:custGeom>
                <a:avLst/>
                <a:gdLst>
                  <a:gd name="T0" fmla="*/ 24 w 24"/>
                  <a:gd name="T1" fmla="*/ 0 h 29"/>
                  <a:gd name="T2" fmla="*/ 0 w 24"/>
                  <a:gd name="T3" fmla="*/ 24 h 29"/>
                  <a:gd name="T4" fmla="*/ 10 w 24"/>
                  <a:gd name="T5" fmla="*/ 29 h 29"/>
                  <a:gd name="T6" fmla="*/ 24 w 24"/>
                  <a:gd name="T7" fmla="*/ 0 h 29"/>
                </a:gdLst>
                <a:ahLst/>
                <a:cxnLst>
                  <a:cxn ang="0">
                    <a:pos x="T0" y="T1"/>
                  </a:cxn>
                  <a:cxn ang="0">
                    <a:pos x="T2" y="T3"/>
                  </a:cxn>
                  <a:cxn ang="0">
                    <a:pos x="T4" y="T5"/>
                  </a:cxn>
                  <a:cxn ang="0">
                    <a:pos x="T6" y="T7"/>
                  </a:cxn>
                </a:cxnLst>
                <a:rect l="0" t="0" r="r" b="b"/>
                <a:pathLst>
                  <a:path w="24" h="29">
                    <a:moveTo>
                      <a:pt x="24" y="0"/>
                    </a:moveTo>
                    <a:lnTo>
                      <a:pt x="0" y="24"/>
                    </a:lnTo>
                    <a:lnTo>
                      <a:pt x="10" y="29"/>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23" name="Freeform 219">
                <a:extLst>
                  <a:ext uri="{FF2B5EF4-FFF2-40B4-BE49-F238E27FC236}">
                    <a16:creationId xmlns:a16="http://schemas.microsoft.com/office/drawing/2014/main" id="{0AFA15E2-DF14-EC23-0D96-22960A2A32ED}"/>
                  </a:ext>
                </a:extLst>
              </p:cNvPr>
              <p:cNvSpPr>
                <a:spLocks/>
              </p:cNvSpPr>
              <p:nvPr/>
            </p:nvSpPr>
            <p:spPr bwMode="auto">
              <a:xfrm>
                <a:off x="3008" y="1692"/>
                <a:ext cx="24" cy="29"/>
              </a:xfrm>
              <a:custGeom>
                <a:avLst/>
                <a:gdLst>
                  <a:gd name="T0" fmla="*/ 24 w 24"/>
                  <a:gd name="T1" fmla="*/ 5 h 29"/>
                  <a:gd name="T2" fmla="*/ 15 w 24"/>
                  <a:gd name="T3" fmla="*/ 0 h 29"/>
                  <a:gd name="T4" fmla="*/ 0 w 24"/>
                  <a:gd name="T5" fmla="*/ 29 h 29"/>
                  <a:gd name="T6" fmla="*/ 24 w 24"/>
                  <a:gd name="T7" fmla="*/ 5 h 29"/>
                </a:gdLst>
                <a:ahLst/>
                <a:cxnLst>
                  <a:cxn ang="0">
                    <a:pos x="T0" y="T1"/>
                  </a:cxn>
                  <a:cxn ang="0">
                    <a:pos x="T2" y="T3"/>
                  </a:cxn>
                  <a:cxn ang="0">
                    <a:pos x="T4" y="T5"/>
                  </a:cxn>
                  <a:cxn ang="0">
                    <a:pos x="T6" y="T7"/>
                  </a:cxn>
                </a:cxnLst>
                <a:rect l="0" t="0" r="r" b="b"/>
                <a:pathLst>
                  <a:path w="24" h="29">
                    <a:moveTo>
                      <a:pt x="24" y="5"/>
                    </a:moveTo>
                    <a:lnTo>
                      <a:pt x="15" y="0"/>
                    </a:lnTo>
                    <a:lnTo>
                      <a:pt x="0" y="29"/>
                    </a:lnTo>
                    <a:lnTo>
                      <a:pt x="24"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24" name="Freeform 220">
                <a:extLst>
                  <a:ext uri="{FF2B5EF4-FFF2-40B4-BE49-F238E27FC236}">
                    <a16:creationId xmlns:a16="http://schemas.microsoft.com/office/drawing/2014/main" id="{406AE35A-7DE2-BCEC-7A5F-EC3E5CAB9C90}"/>
                  </a:ext>
                </a:extLst>
              </p:cNvPr>
              <p:cNvSpPr>
                <a:spLocks/>
              </p:cNvSpPr>
              <p:nvPr/>
            </p:nvSpPr>
            <p:spPr bwMode="auto">
              <a:xfrm>
                <a:off x="3023" y="1692"/>
                <a:ext cx="4" cy="1"/>
              </a:xfrm>
              <a:custGeom>
                <a:avLst/>
                <a:gdLst>
                  <a:gd name="T0" fmla="*/ 0 w 4"/>
                  <a:gd name="T1" fmla="*/ 0 w 4"/>
                  <a:gd name="T2" fmla="*/ 4 w 4"/>
                  <a:gd name="T3" fmla="*/ 0 w 4"/>
                </a:gdLst>
                <a:ahLst/>
                <a:cxnLst>
                  <a:cxn ang="0">
                    <a:pos x="T0" y="0"/>
                  </a:cxn>
                  <a:cxn ang="0">
                    <a:pos x="T1" y="0"/>
                  </a:cxn>
                  <a:cxn ang="0">
                    <a:pos x="T2" y="0"/>
                  </a:cxn>
                  <a:cxn ang="0">
                    <a:pos x="T3" y="0"/>
                  </a:cxn>
                </a:cxnLst>
                <a:rect l="0" t="0" r="r" b="b"/>
                <a:pathLst>
                  <a:path w="4">
                    <a:moveTo>
                      <a:pt x="0" y="0"/>
                    </a:moveTo>
                    <a:lnTo>
                      <a:pt x="0" y="0"/>
                    </a:lnTo>
                    <a:lnTo>
                      <a:pt x="4"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25" name="Freeform 221">
                <a:extLst>
                  <a:ext uri="{FF2B5EF4-FFF2-40B4-BE49-F238E27FC236}">
                    <a16:creationId xmlns:a16="http://schemas.microsoft.com/office/drawing/2014/main" id="{F1EF3AE1-2451-F2C3-0F61-3D28B79C74A0}"/>
                  </a:ext>
                </a:extLst>
              </p:cNvPr>
              <p:cNvSpPr>
                <a:spLocks/>
              </p:cNvSpPr>
              <p:nvPr/>
            </p:nvSpPr>
            <p:spPr bwMode="auto">
              <a:xfrm>
                <a:off x="3023" y="1692"/>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26" name="Freeform 222">
                <a:extLst>
                  <a:ext uri="{FF2B5EF4-FFF2-40B4-BE49-F238E27FC236}">
                    <a16:creationId xmlns:a16="http://schemas.microsoft.com/office/drawing/2014/main" id="{C3F6C1F4-EE76-F21C-840A-07EA979521E1}"/>
                  </a:ext>
                </a:extLst>
              </p:cNvPr>
              <p:cNvSpPr>
                <a:spLocks/>
              </p:cNvSpPr>
              <p:nvPr/>
            </p:nvSpPr>
            <p:spPr bwMode="auto">
              <a:xfrm>
                <a:off x="3023" y="1673"/>
                <a:ext cx="19" cy="24"/>
              </a:xfrm>
              <a:custGeom>
                <a:avLst/>
                <a:gdLst>
                  <a:gd name="T0" fmla="*/ 19 w 19"/>
                  <a:gd name="T1" fmla="*/ 0 h 24"/>
                  <a:gd name="T2" fmla="*/ 0 w 19"/>
                  <a:gd name="T3" fmla="*/ 19 h 24"/>
                  <a:gd name="T4" fmla="*/ 9 w 19"/>
                  <a:gd name="T5" fmla="*/ 24 h 24"/>
                  <a:gd name="T6" fmla="*/ 19 w 19"/>
                  <a:gd name="T7" fmla="*/ 0 h 24"/>
                </a:gdLst>
                <a:ahLst/>
                <a:cxnLst>
                  <a:cxn ang="0">
                    <a:pos x="T0" y="T1"/>
                  </a:cxn>
                  <a:cxn ang="0">
                    <a:pos x="T2" y="T3"/>
                  </a:cxn>
                  <a:cxn ang="0">
                    <a:pos x="T4" y="T5"/>
                  </a:cxn>
                  <a:cxn ang="0">
                    <a:pos x="T6" y="T7"/>
                  </a:cxn>
                </a:cxnLst>
                <a:rect l="0" t="0" r="r" b="b"/>
                <a:pathLst>
                  <a:path w="19" h="24">
                    <a:moveTo>
                      <a:pt x="19" y="0"/>
                    </a:moveTo>
                    <a:lnTo>
                      <a:pt x="0" y="19"/>
                    </a:lnTo>
                    <a:lnTo>
                      <a:pt x="9" y="24"/>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27" name="Freeform 223">
                <a:extLst>
                  <a:ext uri="{FF2B5EF4-FFF2-40B4-BE49-F238E27FC236}">
                    <a16:creationId xmlns:a16="http://schemas.microsoft.com/office/drawing/2014/main" id="{3CFE0FC8-3898-C7FD-4313-0C09C07E131F}"/>
                  </a:ext>
                </a:extLst>
              </p:cNvPr>
              <p:cNvSpPr>
                <a:spLocks/>
              </p:cNvSpPr>
              <p:nvPr/>
            </p:nvSpPr>
            <p:spPr bwMode="auto">
              <a:xfrm>
                <a:off x="3023" y="1668"/>
                <a:ext cx="19" cy="24"/>
              </a:xfrm>
              <a:custGeom>
                <a:avLst/>
                <a:gdLst>
                  <a:gd name="T0" fmla="*/ 19 w 19"/>
                  <a:gd name="T1" fmla="*/ 5 h 24"/>
                  <a:gd name="T2" fmla="*/ 14 w 19"/>
                  <a:gd name="T3" fmla="*/ 0 h 24"/>
                  <a:gd name="T4" fmla="*/ 0 w 19"/>
                  <a:gd name="T5" fmla="*/ 24 h 24"/>
                  <a:gd name="T6" fmla="*/ 19 w 19"/>
                  <a:gd name="T7" fmla="*/ 5 h 24"/>
                </a:gdLst>
                <a:ahLst/>
                <a:cxnLst>
                  <a:cxn ang="0">
                    <a:pos x="T0" y="T1"/>
                  </a:cxn>
                  <a:cxn ang="0">
                    <a:pos x="T2" y="T3"/>
                  </a:cxn>
                  <a:cxn ang="0">
                    <a:pos x="T4" y="T5"/>
                  </a:cxn>
                  <a:cxn ang="0">
                    <a:pos x="T6" y="T7"/>
                  </a:cxn>
                </a:cxnLst>
                <a:rect l="0" t="0" r="r" b="b"/>
                <a:pathLst>
                  <a:path w="19" h="24">
                    <a:moveTo>
                      <a:pt x="19" y="5"/>
                    </a:moveTo>
                    <a:lnTo>
                      <a:pt x="14" y="0"/>
                    </a:lnTo>
                    <a:lnTo>
                      <a:pt x="0" y="24"/>
                    </a:lnTo>
                    <a:lnTo>
                      <a:pt x="19"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28" name="Freeform 224">
                <a:extLst>
                  <a:ext uri="{FF2B5EF4-FFF2-40B4-BE49-F238E27FC236}">
                    <a16:creationId xmlns:a16="http://schemas.microsoft.com/office/drawing/2014/main" id="{C1E15472-2323-10ED-38B1-9F60E78EF3F9}"/>
                  </a:ext>
                </a:extLst>
              </p:cNvPr>
              <p:cNvSpPr>
                <a:spLocks/>
              </p:cNvSpPr>
              <p:nvPr/>
            </p:nvSpPr>
            <p:spPr bwMode="auto">
              <a:xfrm>
                <a:off x="3037" y="1668"/>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29" name="Freeform 225">
                <a:extLst>
                  <a:ext uri="{FF2B5EF4-FFF2-40B4-BE49-F238E27FC236}">
                    <a16:creationId xmlns:a16="http://schemas.microsoft.com/office/drawing/2014/main" id="{DCFFE098-7421-E9D6-F707-BA328A809FFB}"/>
                  </a:ext>
                </a:extLst>
              </p:cNvPr>
              <p:cNvSpPr>
                <a:spLocks/>
              </p:cNvSpPr>
              <p:nvPr/>
            </p:nvSpPr>
            <p:spPr bwMode="auto">
              <a:xfrm>
                <a:off x="3037" y="1668"/>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30" name="Freeform 226">
                <a:extLst>
                  <a:ext uri="{FF2B5EF4-FFF2-40B4-BE49-F238E27FC236}">
                    <a16:creationId xmlns:a16="http://schemas.microsoft.com/office/drawing/2014/main" id="{6FC9DA72-649A-900D-B5BA-4EE0DE265662}"/>
                  </a:ext>
                </a:extLst>
              </p:cNvPr>
              <p:cNvSpPr>
                <a:spLocks/>
              </p:cNvSpPr>
              <p:nvPr/>
            </p:nvSpPr>
            <p:spPr bwMode="auto">
              <a:xfrm>
                <a:off x="3037" y="1654"/>
                <a:ext cx="20" cy="19"/>
              </a:xfrm>
              <a:custGeom>
                <a:avLst/>
                <a:gdLst>
                  <a:gd name="T0" fmla="*/ 20 w 20"/>
                  <a:gd name="T1" fmla="*/ 0 h 19"/>
                  <a:gd name="T2" fmla="*/ 0 w 20"/>
                  <a:gd name="T3" fmla="*/ 14 h 19"/>
                  <a:gd name="T4" fmla="*/ 5 w 20"/>
                  <a:gd name="T5" fmla="*/ 19 h 19"/>
                  <a:gd name="T6" fmla="*/ 20 w 20"/>
                  <a:gd name="T7" fmla="*/ 0 h 19"/>
                </a:gdLst>
                <a:ahLst/>
                <a:cxnLst>
                  <a:cxn ang="0">
                    <a:pos x="T0" y="T1"/>
                  </a:cxn>
                  <a:cxn ang="0">
                    <a:pos x="T2" y="T3"/>
                  </a:cxn>
                  <a:cxn ang="0">
                    <a:pos x="T4" y="T5"/>
                  </a:cxn>
                  <a:cxn ang="0">
                    <a:pos x="T6" y="T7"/>
                  </a:cxn>
                </a:cxnLst>
                <a:rect l="0" t="0" r="r" b="b"/>
                <a:pathLst>
                  <a:path w="20" h="19">
                    <a:moveTo>
                      <a:pt x="20" y="0"/>
                    </a:moveTo>
                    <a:lnTo>
                      <a:pt x="0" y="14"/>
                    </a:lnTo>
                    <a:lnTo>
                      <a:pt x="5" y="19"/>
                    </a:lnTo>
                    <a:lnTo>
                      <a:pt x="2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31" name="Freeform 227">
                <a:extLst>
                  <a:ext uri="{FF2B5EF4-FFF2-40B4-BE49-F238E27FC236}">
                    <a16:creationId xmlns:a16="http://schemas.microsoft.com/office/drawing/2014/main" id="{D67ADD95-2F95-1107-CCE2-3BC0B04C34AB}"/>
                  </a:ext>
                </a:extLst>
              </p:cNvPr>
              <p:cNvSpPr>
                <a:spLocks/>
              </p:cNvSpPr>
              <p:nvPr/>
            </p:nvSpPr>
            <p:spPr bwMode="auto">
              <a:xfrm>
                <a:off x="3037" y="1649"/>
                <a:ext cx="20" cy="19"/>
              </a:xfrm>
              <a:custGeom>
                <a:avLst/>
                <a:gdLst>
                  <a:gd name="T0" fmla="*/ 20 w 20"/>
                  <a:gd name="T1" fmla="*/ 5 h 19"/>
                  <a:gd name="T2" fmla="*/ 10 w 20"/>
                  <a:gd name="T3" fmla="*/ 0 h 19"/>
                  <a:gd name="T4" fmla="*/ 0 w 20"/>
                  <a:gd name="T5" fmla="*/ 19 h 19"/>
                  <a:gd name="T6" fmla="*/ 20 w 20"/>
                  <a:gd name="T7" fmla="*/ 5 h 19"/>
                </a:gdLst>
                <a:ahLst/>
                <a:cxnLst>
                  <a:cxn ang="0">
                    <a:pos x="T0" y="T1"/>
                  </a:cxn>
                  <a:cxn ang="0">
                    <a:pos x="T2" y="T3"/>
                  </a:cxn>
                  <a:cxn ang="0">
                    <a:pos x="T4" y="T5"/>
                  </a:cxn>
                  <a:cxn ang="0">
                    <a:pos x="T6" y="T7"/>
                  </a:cxn>
                </a:cxnLst>
                <a:rect l="0" t="0" r="r" b="b"/>
                <a:pathLst>
                  <a:path w="20" h="19">
                    <a:moveTo>
                      <a:pt x="20" y="5"/>
                    </a:moveTo>
                    <a:lnTo>
                      <a:pt x="10" y="0"/>
                    </a:lnTo>
                    <a:lnTo>
                      <a:pt x="0" y="19"/>
                    </a:lnTo>
                    <a:lnTo>
                      <a:pt x="2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32" name="Freeform 228">
                <a:extLst>
                  <a:ext uri="{FF2B5EF4-FFF2-40B4-BE49-F238E27FC236}">
                    <a16:creationId xmlns:a16="http://schemas.microsoft.com/office/drawing/2014/main" id="{CCA8BE7F-CDD2-FFF9-056C-DA09AAA32A53}"/>
                  </a:ext>
                </a:extLst>
              </p:cNvPr>
              <p:cNvSpPr>
                <a:spLocks/>
              </p:cNvSpPr>
              <p:nvPr/>
            </p:nvSpPr>
            <p:spPr bwMode="auto">
              <a:xfrm>
                <a:off x="3047" y="1649"/>
                <a:ext cx="10" cy="1"/>
              </a:xfrm>
              <a:custGeom>
                <a:avLst/>
                <a:gdLst>
                  <a:gd name="T0" fmla="*/ 0 w 10"/>
                  <a:gd name="T1" fmla="*/ 0 w 10"/>
                  <a:gd name="T2" fmla="*/ 10 w 10"/>
                  <a:gd name="T3" fmla="*/ 0 w 10"/>
                </a:gdLst>
                <a:ahLst/>
                <a:cxnLst>
                  <a:cxn ang="0">
                    <a:pos x="T0" y="0"/>
                  </a:cxn>
                  <a:cxn ang="0">
                    <a:pos x="T1" y="0"/>
                  </a:cxn>
                  <a:cxn ang="0">
                    <a:pos x="T2" y="0"/>
                  </a:cxn>
                  <a:cxn ang="0">
                    <a:pos x="T3" y="0"/>
                  </a:cxn>
                </a:cxnLst>
                <a:rect l="0" t="0" r="r" b="b"/>
                <a:pathLst>
                  <a:path w="10">
                    <a:moveTo>
                      <a:pt x="0" y="0"/>
                    </a:moveTo>
                    <a:lnTo>
                      <a:pt x="0" y="0"/>
                    </a:lnTo>
                    <a:lnTo>
                      <a:pt x="1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33" name="Freeform 229">
                <a:extLst>
                  <a:ext uri="{FF2B5EF4-FFF2-40B4-BE49-F238E27FC236}">
                    <a16:creationId xmlns:a16="http://schemas.microsoft.com/office/drawing/2014/main" id="{29B451DE-0F00-3133-7534-463FB0CAD6F2}"/>
                  </a:ext>
                </a:extLst>
              </p:cNvPr>
              <p:cNvSpPr>
                <a:spLocks/>
              </p:cNvSpPr>
              <p:nvPr/>
            </p:nvSpPr>
            <p:spPr bwMode="auto">
              <a:xfrm>
                <a:off x="3047" y="1649"/>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34" name="Freeform 230">
                <a:extLst>
                  <a:ext uri="{FF2B5EF4-FFF2-40B4-BE49-F238E27FC236}">
                    <a16:creationId xmlns:a16="http://schemas.microsoft.com/office/drawing/2014/main" id="{E781A807-C32D-E908-086D-D92916C2C114}"/>
                  </a:ext>
                </a:extLst>
              </p:cNvPr>
              <p:cNvSpPr>
                <a:spLocks/>
              </p:cNvSpPr>
              <p:nvPr/>
            </p:nvSpPr>
            <p:spPr bwMode="auto">
              <a:xfrm>
                <a:off x="3047" y="1639"/>
                <a:ext cx="24" cy="15"/>
              </a:xfrm>
              <a:custGeom>
                <a:avLst/>
                <a:gdLst>
                  <a:gd name="T0" fmla="*/ 24 w 24"/>
                  <a:gd name="T1" fmla="*/ 0 h 15"/>
                  <a:gd name="T2" fmla="*/ 0 w 24"/>
                  <a:gd name="T3" fmla="*/ 10 h 15"/>
                  <a:gd name="T4" fmla="*/ 10 w 24"/>
                  <a:gd name="T5" fmla="*/ 15 h 15"/>
                  <a:gd name="T6" fmla="*/ 24 w 24"/>
                  <a:gd name="T7" fmla="*/ 0 h 15"/>
                </a:gdLst>
                <a:ahLst/>
                <a:cxnLst>
                  <a:cxn ang="0">
                    <a:pos x="T0" y="T1"/>
                  </a:cxn>
                  <a:cxn ang="0">
                    <a:pos x="T2" y="T3"/>
                  </a:cxn>
                  <a:cxn ang="0">
                    <a:pos x="T4" y="T5"/>
                  </a:cxn>
                  <a:cxn ang="0">
                    <a:pos x="T6" y="T7"/>
                  </a:cxn>
                </a:cxnLst>
                <a:rect l="0" t="0" r="r" b="b"/>
                <a:pathLst>
                  <a:path w="24" h="15">
                    <a:moveTo>
                      <a:pt x="24" y="0"/>
                    </a:moveTo>
                    <a:lnTo>
                      <a:pt x="0" y="10"/>
                    </a:lnTo>
                    <a:lnTo>
                      <a:pt x="10" y="15"/>
                    </a:lnTo>
                    <a:lnTo>
                      <a:pt x="2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35" name="Freeform 231">
                <a:extLst>
                  <a:ext uri="{FF2B5EF4-FFF2-40B4-BE49-F238E27FC236}">
                    <a16:creationId xmlns:a16="http://schemas.microsoft.com/office/drawing/2014/main" id="{CA272B21-7E3F-AED1-2D84-BE0B7D90CCED}"/>
                  </a:ext>
                </a:extLst>
              </p:cNvPr>
              <p:cNvSpPr>
                <a:spLocks/>
              </p:cNvSpPr>
              <p:nvPr/>
            </p:nvSpPr>
            <p:spPr bwMode="auto">
              <a:xfrm>
                <a:off x="3047" y="1634"/>
                <a:ext cx="24" cy="15"/>
              </a:xfrm>
              <a:custGeom>
                <a:avLst/>
                <a:gdLst>
                  <a:gd name="T0" fmla="*/ 24 w 24"/>
                  <a:gd name="T1" fmla="*/ 5 h 15"/>
                  <a:gd name="T2" fmla="*/ 14 w 24"/>
                  <a:gd name="T3" fmla="*/ 0 h 15"/>
                  <a:gd name="T4" fmla="*/ 0 w 24"/>
                  <a:gd name="T5" fmla="*/ 15 h 15"/>
                  <a:gd name="T6" fmla="*/ 24 w 24"/>
                  <a:gd name="T7" fmla="*/ 5 h 15"/>
                </a:gdLst>
                <a:ahLst/>
                <a:cxnLst>
                  <a:cxn ang="0">
                    <a:pos x="T0" y="T1"/>
                  </a:cxn>
                  <a:cxn ang="0">
                    <a:pos x="T2" y="T3"/>
                  </a:cxn>
                  <a:cxn ang="0">
                    <a:pos x="T4" y="T5"/>
                  </a:cxn>
                  <a:cxn ang="0">
                    <a:pos x="T6" y="T7"/>
                  </a:cxn>
                </a:cxnLst>
                <a:rect l="0" t="0" r="r" b="b"/>
                <a:pathLst>
                  <a:path w="24" h="15">
                    <a:moveTo>
                      <a:pt x="24" y="5"/>
                    </a:moveTo>
                    <a:lnTo>
                      <a:pt x="14" y="0"/>
                    </a:lnTo>
                    <a:lnTo>
                      <a:pt x="0" y="15"/>
                    </a:lnTo>
                    <a:lnTo>
                      <a:pt x="24"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36" name="Freeform 232">
                <a:extLst>
                  <a:ext uri="{FF2B5EF4-FFF2-40B4-BE49-F238E27FC236}">
                    <a16:creationId xmlns:a16="http://schemas.microsoft.com/office/drawing/2014/main" id="{223BA939-AEB7-DA43-2679-A8322307F09B}"/>
                  </a:ext>
                </a:extLst>
              </p:cNvPr>
              <p:cNvSpPr>
                <a:spLocks/>
              </p:cNvSpPr>
              <p:nvPr/>
            </p:nvSpPr>
            <p:spPr bwMode="auto">
              <a:xfrm>
                <a:off x="3061" y="1630"/>
                <a:ext cx="5" cy="4"/>
              </a:xfrm>
              <a:custGeom>
                <a:avLst/>
                <a:gdLst>
                  <a:gd name="T0" fmla="*/ 0 w 5"/>
                  <a:gd name="T1" fmla="*/ 0 h 4"/>
                  <a:gd name="T2" fmla="*/ 0 w 5"/>
                  <a:gd name="T3" fmla="*/ 4 h 4"/>
                  <a:gd name="T4" fmla="*/ 5 w 5"/>
                  <a:gd name="T5" fmla="*/ 4 h 4"/>
                  <a:gd name="T6" fmla="*/ 0 w 5"/>
                  <a:gd name="T7" fmla="*/ 0 h 4"/>
                </a:gdLst>
                <a:ahLst/>
                <a:cxnLst>
                  <a:cxn ang="0">
                    <a:pos x="T0" y="T1"/>
                  </a:cxn>
                  <a:cxn ang="0">
                    <a:pos x="T2" y="T3"/>
                  </a:cxn>
                  <a:cxn ang="0">
                    <a:pos x="T4" y="T5"/>
                  </a:cxn>
                  <a:cxn ang="0">
                    <a:pos x="T6" y="T7"/>
                  </a:cxn>
                </a:cxnLst>
                <a:rect l="0" t="0" r="r" b="b"/>
                <a:pathLst>
                  <a:path w="5" h="4">
                    <a:moveTo>
                      <a:pt x="0" y="0"/>
                    </a:moveTo>
                    <a:lnTo>
                      <a:pt x="0" y="4"/>
                    </a:lnTo>
                    <a:lnTo>
                      <a:pt x="5" y="4"/>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37" name="Freeform 233">
                <a:extLst>
                  <a:ext uri="{FF2B5EF4-FFF2-40B4-BE49-F238E27FC236}">
                    <a16:creationId xmlns:a16="http://schemas.microsoft.com/office/drawing/2014/main" id="{7AB4939F-485B-B671-AE38-29C9FA196C56}"/>
                  </a:ext>
                </a:extLst>
              </p:cNvPr>
              <p:cNvSpPr>
                <a:spLocks/>
              </p:cNvSpPr>
              <p:nvPr/>
            </p:nvSpPr>
            <p:spPr bwMode="auto">
              <a:xfrm>
                <a:off x="3061" y="1630"/>
                <a:ext cx="1" cy="4"/>
              </a:xfrm>
              <a:custGeom>
                <a:avLst/>
                <a:gdLst>
                  <a:gd name="T0" fmla="*/ 0 h 4"/>
                  <a:gd name="T1" fmla="*/ 0 h 4"/>
                  <a:gd name="T2" fmla="*/ 4 h 4"/>
                  <a:gd name="T3" fmla="*/ 0 h 4"/>
                </a:gdLst>
                <a:ahLst/>
                <a:cxnLst>
                  <a:cxn ang="0">
                    <a:pos x="0" y="T0"/>
                  </a:cxn>
                  <a:cxn ang="0">
                    <a:pos x="0" y="T1"/>
                  </a:cxn>
                  <a:cxn ang="0">
                    <a:pos x="0" y="T2"/>
                  </a:cxn>
                  <a:cxn ang="0">
                    <a:pos x="0" y="T3"/>
                  </a:cxn>
                </a:cxnLst>
                <a:rect l="0" t="0" r="r" b="b"/>
                <a:pathLst>
                  <a:path h="4">
                    <a:moveTo>
                      <a:pt x="0" y="0"/>
                    </a:moveTo>
                    <a:lnTo>
                      <a:pt x="0" y="0"/>
                    </a:lnTo>
                    <a:lnTo>
                      <a:pt x="0" y="4"/>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38" name="Freeform 234">
                <a:extLst>
                  <a:ext uri="{FF2B5EF4-FFF2-40B4-BE49-F238E27FC236}">
                    <a16:creationId xmlns:a16="http://schemas.microsoft.com/office/drawing/2014/main" id="{AC08D502-0488-552B-0C8B-67B00B191BED}"/>
                  </a:ext>
                </a:extLst>
              </p:cNvPr>
              <p:cNvSpPr>
                <a:spLocks/>
              </p:cNvSpPr>
              <p:nvPr/>
            </p:nvSpPr>
            <p:spPr bwMode="auto">
              <a:xfrm>
                <a:off x="3061" y="1630"/>
                <a:ext cx="20" cy="9"/>
              </a:xfrm>
              <a:custGeom>
                <a:avLst/>
                <a:gdLst>
                  <a:gd name="T0" fmla="*/ 20 w 20"/>
                  <a:gd name="T1" fmla="*/ 0 h 9"/>
                  <a:gd name="T2" fmla="*/ 0 w 20"/>
                  <a:gd name="T3" fmla="*/ 0 h 9"/>
                  <a:gd name="T4" fmla="*/ 10 w 20"/>
                  <a:gd name="T5" fmla="*/ 9 h 9"/>
                  <a:gd name="T6" fmla="*/ 20 w 20"/>
                  <a:gd name="T7" fmla="*/ 0 h 9"/>
                </a:gdLst>
                <a:ahLst/>
                <a:cxnLst>
                  <a:cxn ang="0">
                    <a:pos x="T0" y="T1"/>
                  </a:cxn>
                  <a:cxn ang="0">
                    <a:pos x="T2" y="T3"/>
                  </a:cxn>
                  <a:cxn ang="0">
                    <a:pos x="T4" y="T5"/>
                  </a:cxn>
                  <a:cxn ang="0">
                    <a:pos x="T6" y="T7"/>
                  </a:cxn>
                </a:cxnLst>
                <a:rect l="0" t="0" r="r" b="b"/>
                <a:pathLst>
                  <a:path w="20" h="9">
                    <a:moveTo>
                      <a:pt x="20" y="0"/>
                    </a:moveTo>
                    <a:lnTo>
                      <a:pt x="0" y="0"/>
                    </a:lnTo>
                    <a:lnTo>
                      <a:pt x="10" y="9"/>
                    </a:lnTo>
                    <a:lnTo>
                      <a:pt x="2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39" name="Freeform 235">
                <a:extLst>
                  <a:ext uri="{FF2B5EF4-FFF2-40B4-BE49-F238E27FC236}">
                    <a16:creationId xmlns:a16="http://schemas.microsoft.com/office/drawing/2014/main" id="{2395B0A6-8054-BCF2-EF96-57419F073F4F}"/>
                  </a:ext>
                </a:extLst>
              </p:cNvPr>
              <p:cNvSpPr>
                <a:spLocks/>
              </p:cNvSpPr>
              <p:nvPr/>
            </p:nvSpPr>
            <p:spPr bwMode="auto">
              <a:xfrm>
                <a:off x="3061" y="1620"/>
                <a:ext cx="20" cy="10"/>
              </a:xfrm>
              <a:custGeom>
                <a:avLst/>
                <a:gdLst>
                  <a:gd name="T0" fmla="*/ 20 w 20"/>
                  <a:gd name="T1" fmla="*/ 10 h 10"/>
                  <a:gd name="T2" fmla="*/ 15 w 20"/>
                  <a:gd name="T3" fmla="*/ 0 h 10"/>
                  <a:gd name="T4" fmla="*/ 0 w 20"/>
                  <a:gd name="T5" fmla="*/ 10 h 10"/>
                  <a:gd name="T6" fmla="*/ 20 w 20"/>
                  <a:gd name="T7" fmla="*/ 10 h 10"/>
                </a:gdLst>
                <a:ahLst/>
                <a:cxnLst>
                  <a:cxn ang="0">
                    <a:pos x="T0" y="T1"/>
                  </a:cxn>
                  <a:cxn ang="0">
                    <a:pos x="T2" y="T3"/>
                  </a:cxn>
                  <a:cxn ang="0">
                    <a:pos x="T4" y="T5"/>
                  </a:cxn>
                  <a:cxn ang="0">
                    <a:pos x="T6" y="T7"/>
                  </a:cxn>
                </a:cxnLst>
                <a:rect l="0" t="0" r="r" b="b"/>
                <a:pathLst>
                  <a:path w="20" h="10">
                    <a:moveTo>
                      <a:pt x="20" y="10"/>
                    </a:moveTo>
                    <a:lnTo>
                      <a:pt x="15" y="0"/>
                    </a:lnTo>
                    <a:lnTo>
                      <a:pt x="0" y="10"/>
                    </a:lnTo>
                    <a:lnTo>
                      <a:pt x="20" y="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40" name="Freeform 236">
                <a:extLst>
                  <a:ext uri="{FF2B5EF4-FFF2-40B4-BE49-F238E27FC236}">
                    <a16:creationId xmlns:a16="http://schemas.microsoft.com/office/drawing/2014/main" id="{CFCA7A61-2136-6A79-0F9B-61C7DCEE8A05}"/>
                  </a:ext>
                </a:extLst>
              </p:cNvPr>
              <p:cNvSpPr>
                <a:spLocks/>
              </p:cNvSpPr>
              <p:nvPr/>
            </p:nvSpPr>
            <p:spPr bwMode="auto">
              <a:xfrm>
                <a:off x="3076" y="1620"/>
                <a:ext cx="5" cy="5"/>
              </a:xfrm>
              <a:custGeom>
                <a:avLst/>
                <a:gdLst>
                  <a:gd name="T0" fmla="*/ 0 w 5"/>
                  <a:gd name="T1" fmla="*/ 0 h 5"/>
                  <a:gd name="T2" fmla="*/ 0 w 5"/>
                  <a:gd name="T3" fmla="*/ 0 h 5"/>
                  <a:gd name="T4" fmla="*/ 5 w 5"/>
                  <a:gd name="T5" fmla="*/ 5 h 5"/>
                  <a:gd name="T6" fmla="*/ 0 w 5"/>
                  <a:gd name="T7" fmla="*/ 0 h 5"/>
                </a:gdLst>
                <a:ahLst/>
                <a:cxnLst>
                  <a:cxn ang="0">
                    <a:pos x="T0" y="T1"/>
                  </a:cxn>
                  <a:cxn ang="0">
                    <a:pos x="T2" y="T3"/>
                  </a:cxn>
                  <a:cxn ang="0">
                    <a:pos x="T4" y="T5"/>
                  </a:cxn>
                  <a:cxn ang="0">
                    <a:pos x="T6" y="T7"/>
                  </a:cxn>
                </a:cxnLst>
                <a:rect l="0" t="0" r="r" b="b"/>
                <a:pathLst>
                  <a:path w="5" h="5">
                    <a:moveTo>
                      <a:pt x="0" y="0"/>
                    </a:moveTo>
                    <a:lnTo>
                      <a:pt x="0" y="0"/>
                    </a:lnTo>
                    <a:lnTo>
                      <a:pt x="5" y="5"/>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41" name="Freeform 237">
                <a:extLst>
                  <a:ext uri="{FF2B5EF4-FFF2-40B4-BE49-F238E27FC236}">
                    <a16:creationId xmlns:a16="http://schemas.microsoft.com/office/drawing/2014/main" id="{681A3CA4-5BFB-DDE8-F12D-62BBB34F7ADD}"/>
                  </a:ext>
                </a:extLst>
              </p:cNvPr>
              <p:cNvSpPr>
                <a:spLocks/>
              </p:cNvSpPr>
              <p:nvPr/>
            </p:nvSpPr>
            <p:spPr bwMode="auto">
              <a:xfrm>
                <a:off x="3076" y="1620"/>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42" name="Freeform 238">
                <a:extLst>
                  <a:ext uri="{FF2B5EF4-FFF2-40B4-BE49-F238E27FC236}">
                    <a16:creationId xmlns:a16="http://schemas.microsoft.com/office/drawing/2014/main" id="{BE263B2D-3C08-3D8C-C102-EC97A91F1CE2}"/>
                  </a:ext>
                </a:extLst>
              </p:cNvPr>
              <p:cNvSpPr>
                <a:spLocks/>
              </p:cNvSpPr>
              <p:nvPr/>
            </p:nvSpPr>
            <p:spPr bwMode="auto">
              <a:xfrm>
                <a:off x="3076" y="1620"/>
                <a:ext cx="19" cy="10"/>
              </a:xfrm>
              <a:custGeom>
                <a:avLst/>
                <a:gdLst>
                  <a:gd name="T0" fmla="*/ 19 w 19"/>
                  <a:gd name="T1" fmla="*/ 0 h 10"/>
                  <a:gd name="T2" fmla="*/ 0 w 19"/>
                  <a:gd name="T3" fmla="*/ 0 h 10"/>
                  <a:gd name="T4" fmla="*/ 5 w 19"/>
                  <a:gd name="T5" fmla="*/ 10 h 10"/>
                  <a:gd name="T6" fmla="*/ 19 w 19"/>
                  <a:gd name="T7" fmla="*/ 0 h 10"/>
                </a:gdLst>
                <a:ahLst/>
                <a:cxnLst>
                  <a:cxn ang="0">
                    <a:pos x="T0" y="T1"/>
                  </a:cxn>
                  <a:cxn ang="0">
                    <a:pos x="T2" y="T3"/>
                  </a:cxn>
                  <a:cxn ang="0">
                    <a:pos x="T4" y="T5"/>
                  </a:cxn>
                  <a:cxn ang="0">
                    <a:pos x="T6" y="T7"/>
                  </a:cxn>
                </a:cxnLst>
                <a:rect l="0" t="0" r="r" b="b"/>
                <a:pathLst>
                  <a:path w="19" h="10">
                    <a:moveTo>
                      <a:pt x="19" y="0"/>
                    </a:moveTo>
                    <a:lnTo>
                      <a:pt x="0" y="0"/>
                    </a:lnTo>
                    <a:lnTo>
                      <a:pt x="5" y="10"/>
                    </a:lnTo>
                    <a:lnTo>
                      <a:pt x="19"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43" name="Freeform 239">
                <a:extLst>
                  <a:ext uri="{FF2B5EF4-FFF2-40B4-BE49-F238E27FC236}">
                    <a16:creationId xmlns:a16="http://schemas.microsoft.com/office/drawing/2014/main" id="{EA762AF6-0A30-4DD2-0097-1D7D8D796945}"/>
                  </a:ext>
                </a:extLst>
              </p:cNvPr>
              <p:cNvSpPr>
                <a:spLocks/>
              </p:cNvSpPr>
              <p:nvPr/>
            </p:nvSpPr>
            <p:spPr bwMode="auto">
              <a:xfrm>
                <a:off x="3076" y="1610"/>
                <a:ext cx="19" cy="10"/>
              </a:xfrm>
              <a:custGeom>
                <a:avLst/>
                <a:gdLst>
                  <a:gd name="T0" fmla="*/ 19 w 19"/>
                  <a:gd name="T1" fmla="*/ 10 h 10"/>
                  <a:gd name="T2" fmla="*/ 14 w 19"/>
                  <a:gd name="T3" fmla="*/ 0 h 10"/>
                  <a:gd name="T4" fmla="*/ 0 w 19"/>
                  <a:gd name="T5" fmla="*/ 10 h 10"/>
                  <a:gd name="T6" fmla="*/ 19 w 19"/>
                  <a:gd name="T7" fmla="*/ 10 h 10"/>
                </a:gdLst>
                <a:ahLst/>
                <a:cxnLst>
                  <a:cxn ang="0">
                    <a:pos x="T0" y="T1"/>
                  </a:cxn>
                  <a:cxn ang="0">
                    <a:pos x="T2" y="T3"/>
                  </a:cxn>
                  <a:cxn ang="0">
                    <a:pos x="T4" y="T5"/>
                  </a:cxn>
                  <a:cxn ang="0">
                    <a:pos x="T6" y="T7"/>
                  </a:cxn>
                </a:cxnLst>
                <a:rect l="0" t="0" r="r" b="b"/>
                <a:pathLst>
                  <a:path w="19" h="10">
                    <a:moveTo>
                      <a:pt x="19" y="10"/>
                    </a:moveTo>
                    <a:lnTo>
                      <a:pt x="14" y="0"/>
                    </a:lnTo>
                    <a:lnTo>
                      <a:pt x="0" y="10"/>
                    </a:lnTo>
                    <a:lnTo>
                      <a:pt x="19" y="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44" name="Freeform 240">
                <a:extLst>
                  <a:ext uri="{FF2B5EF4-FFF2-40B4-BE49-F238E27FC236}">
                    <a16:creationId xmlns:a16="http://schemas.microsoft.com/office/drawing/2014/main" id="{D82B8DB2-03A9-EF90-1E10-76191A55A0D2}"/>
                  </a:ext>
                </a:extLst>
              </p:cNvPr>
              <p:cNvSpPr>
                <a:spLocks/>
              </p:cNvSpPr>
              <p:nvPr/>
            </p:nvSpPr>
            <p:spPr bwMode="auto">
              <a:xfrm>
                <a:off x="3090" y="1610"/>
                <a:ext cx="5" cy="5"/>
              </a:xfrm>
              <a:custGeom>
                <a:avLst/>
                <a:gdLst>
                  <a:gd name="T0" fmla="*/ 0 w 5"/>
                  <a:gd name="T1" fmla="*/ 0 h 5"/>
                  <a:gd name="T2" fmla="*/ 0 w 5"/>
                  <a:gd name="T3" fmla="*/ 0 h 5"/>
                  <a:gd name="T4" fmla="*/ 5 w 5"/>
                  <a:gd name="T5" fmla="*/ 5 h 5"/>
                  <a:gd name="T6" fmla="*/ 0 w 5"/>
                  <a:gd name="T7" fmla="*/ 0 h 5"/>
                </a:gdLst>
                <a:ahLst/>
                <a:cxnLst>
                  <a:cxn ang="0">
                    <a:pos x="T0" y="T1"/>
                  </a:cxn>
                  <a:cxn ang="0">
                    <a:pos x="T2" y="T3"/>
                  </a:cxn>
                  <a:cxn ang="0">
                    <a:pos x="T4" y="T5"/>
                  </a:cxn>
                  <a:cxn ang="0">
                    <a:pos x="T6" y="T7"/>
                  </a:cxn>
                </a:cxnLst>
                <a:rect l="0" t="0" r="r" b="b"/>
                <a:pathLst>
                  <a:path w="5" h="5">
                    <a:moveTo>
                      <a:pt x="0" y="0"/>
                    </a:moveTo>
                    <a:lnTo>
                      <a:pt x="0" y="0"/>
                    </a:lnTo>
                    <a:lnTo>
                      <a:pt x="5" y="5"/>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45" name="Freeform 241">
                <a:extLst>
                  <a:ext uri="{FF2B5EF4-FFF2-40B4-BE49-F238E27FC236}">
                    <a16:creationId xmlns:a16="http://schemas.microsoft.com/office/drawing/2014/main" id="{510A9031-9F40-0CA4-EE07-33C179896A27}"/>
                  </a:ext>
                </a:extLst>
              </p:cNvPr>
              <p:cNvSpPr>
                <a:spLocks/>
              </p:cNvSpPr>
              <p:nvPr/>
            </p:nvSpPr>
            <p:spPr bwMode="auto">
              <a:xfrm>
                <a:off x="3090" y="1610"/>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46" name="Freeform 242">
                <a:extLst>
                  <a:ext uri="{FF2B5EF4-FFF2-40B4-BE49-F238E27FC236}">
                    <a16:creationId xmlns:a16="http://schemas.microsoft.com/office/drawing/2014/main" id="{17B270A1-86DF-61A5-356D-859A748EFD19}"/>
                  </a:ext>
                </a:extLst>
              </p:cNvPr>
              <p:cNvSpPr>
                <a:spLocks/>
              </p:cNvSpPr>
              <p:nvPr/>
            </p:nvSpPr>
            <p:spPr bwMode="auto">
              <a:xfrm>
                <a:off x="3090" y="1610"/>
                <a:ext cx="15" cy="10"/>
              </a:xfrm>
              <a:custGeom>
                <a:avLst/>
                <a:gdLst>
                  <a:gd name="T0" fmla="*/ 15 w 15"/>
                  <a:gd name="T1" fmla="*/ 10 h 10"/>
                  <a:gd name="T2" fmla="*/ 0 w 15"/>
                  <a:gd name="T3" fmla="*/ 0 h 10"/>
                  <a:gd name="T4" fmla="*/ 0 w 15"/>
                  <a:gd name="T5" fmla="*/ 10 h 10"/>
                  <a:gd name="T6" fmla="*/ 15 w 15"/>
                  <a:gd name="T7" fmla="*/ 10 h 10"/>
                </a:gdLst>
                <a:ahLst/>
                <a:cxnLst>
                  <a:cxn ang="0">
                    <a:pos x="T0" y="T1"/>
                  </a:cxn>
                  <a:cxn ang="0">
                    <a:pos x="T2" y="T3"/>
                  </a:cxn>
                  <a:cxn ang="0">
                    <a:pos x="T4" y="T5"/>
                  </a:cxn>
                  <a:cxn ang="0">
                    <a:pos x="T6" y="T7"/>
                  </a:cxn>
                </a:cxnLst>
                <a:rect l="0" t="0" r="r" b="b"/>
                <a:pathLst>
                  <a:path w="15" h="10">
                    <a:moveTo>
                      <a:pt x="15" y="10"/>
                    </a:moveTo>
                    <a:lnTo>
                      <a:pt x="0" y="0"/>
                    </a:lnTo>
                    <a:lnTo>
                      <a:pt x="0" y="10"/>
                    </a:lnTo>
                    <a:lnTo>
                      <a:pt x="15" y="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47" name="Freeform 243">
                <a:extLst>
                  <a:ext uri="{FF2B5EF4-FFF2-40B4-BE49-F238E27FC236}">
                    <a16:creationId xmlns:a16="http://schemas.microsoft.com/office/drawing/2014/main" id="{4791C161-A44B-1C67-203C-31933FDF8098}"/>
                  </a:ext>
                </a:extLst>
              </p:cNvPr>
              <p:cNvSpPr>
                <a:spLocks/>
              </p:cNvSpPr>
              <p:nvPr/>
            </p:nvSpPr>
            <p:spPr bwMode="auto">
              <a:xfrm>
                <a:off x="3090" y="1610"/>
                <a:ext cx="15" cy="10"/>
              </a:xfrm>
              <a:custGeom>
                <a:avLst/>
                <a:gdLst>
                  <a:gd name="T0" fmla="*/ 15 w 15"/>
                  <a:gd name="T1" fmla="*/ 10 h 10"/>
                  <a:gd name="T2" fmla="*/ 15 w 15"/>
                  <a:gd name="T3" fmla="*/ 0 h 10"/>
                  <a:gd name="T4" fmla="*/ 0 w 15"/>
                  <a:gd name="T5" fmla="*/ 0 h 10"/>
                  <a:gd name="T6" fmla="*/ 15 w 15"/>
                  <a:gd name="T7" fmla="*/ 10 h 10"/>
                </a:gdLst>
                <a:ahLst/>
                <a:cxnLst>
                  <a:cxn ang="0">
                    <a:pos x="T0" y="T1"/>
                  </a:cxn>
                  <a:cxn ang="0">
                    <a:pos x="T2" y="T3"/>
                  </a:cxn>
                  <a:cxn ang="0">
                    <a:pos x="T4" y="T5"/>
                  </a:cxn>
                  <a:cxn ang="0">
                    <a:pos x="T6" y="T7"/>
                  </a:cxn>
                </a:cxnLst>
                <a:rect l="0" t="0" r="r" b="b"/>
                <a:pathLst>
                  <a:path w="15" h="10">
                    <a:moveTo>
                      <a:pt x="15" y="10"/>
                    </a:moveTo>
                    <a:lnTo>
                      <a:pt x="15" y="0"/>
                    </a:lnTo>
                    <a:lnTo>
                      <a:pt x="0" y="0"/>
                    </a:lnTo>
                    <a:lnTo>
                      <a:pt x="15" y="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48" name="Freeform 244">
                <a:extLst>
                  <a:ext uri="{FF2B5EF4-FFF2-40B4-BE49-F238E27FC236}">
                    <a16:creationId xmlns:a16="http://schemas.microsoft.com/office/drawing/2014/main" id="{8F53375E-DD4A-62CB-6A7C-1259C8496353}"/>
                  </a:ext>
                </a:extLst>
              </p:cNvPr>
              <p:cNvSpPr>
                <a:spLocks/>
              </p:cNvSpPr>
              <p:nvPr/>
            </p:nvSpPr>
            <p:spPr bwMode="auto">
              <a:xfrm>
                <a:off x="3105" y="1610"/>
                <a:ext cx="1" cy="5"/>
              </a:xfrm>
              <a:custGeom>
                <a:avLst/>
                <a:gdLst>
                  <a:gd name="T0" fmla="*/ 0 h 5"/>
                  <a:gd name="T1" fmla="*/ 0 h 5"/>
                  <a:gd name="T2" fmla="*/ 5 h 5"/>
                  <a:gd name="T3" fmla="*/ 0 h 5"/>
                </a:gdLst>
                <a:ahLst/>
                <a:cxnLst>
                  <a:cxn ang="0">
                    <a:pos x="0" y="T0"/>
                  </a:cxn>
                  <a:cxn ang="0">
                    <a:pos x="0" y="T1"/>
                  </a:cxn>
                  <a:cxn ang="0">
                    <a:pos x="0" y="T2"/>
                  </a:cxn>
                  <a:cxn ang="0">
                    <a:pos x="0" y="T3"/>
                  </a:cxn>
                </a:cxnLst>
                <a:rect l="0" t="0" r="r" b="b"/>
                <a:pathLst>
                  <a:path h="5">
                    <a:moveTo>
                      <a:pt x="0" y="0"/>
                    </a:moveTo>
                    <a:lnTo>
                      <a:pt x="0" y="0"/>
                    </a:lnTo>
                    <a:lnTo>
                      <a:pt x="0" y="5"/>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49" name="Freeform 245">
                <a:extLst>
                  <a:ext uri="{FF2B5EF4-FFF2-40B4-BE49-F238E27FC236}">
                    <a16:creationId xmlns:a16="http://schemas.microsoft.com/office/drawing/2014/main" id="{CF5E7189-DAE0-40C6-C86A-D284A1C7D076}"/>
                  </a:ext>
                </a:extLst>
              </p:cNvPr>
              <p:cNvSpPr>
                <a:spLocks/>
              </p:cNvSpPr>
              <p:nvPr/>
            </p:nvSpPr>
            <p:spPr bwMode="auto">
              <a:xfrm>
                <a:off x="3105" y="1610"/>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50" name="Freeform 246">
                <a:extLst>
                  <a:ext uri="{FF2B5EF4-FFF2-40B4-BE49-F238E27FC236}">
                    <a16:creationId xmlns:a16="http://schemas.microsoft.com/office/drawing/2014/main" id="{862273E6-E04C-F593-4F42-D80C496C7C08}"/>
                  </a:ext>
                </a:extLst>
              </p:cNvPr>
              <p:cNvSpPr>
                <a:spLocks/>
              </p:cNvSpPr>
              <p:nvPr/>
            </p:nvSpPr>
            <p:spPr bwMode="auto">
              <a:xfrm>
                <a:off x="3105" y="1610"/>
                <a:ext cx="10" cy="10"/>
              </a:xfrm>
              <a:custGeom>
                <a:avLst/>
                <a:gdLst>
                  <a:gd name="T0" fmla="*/ 10 w 10"/>
                  <a:gd name="T1" fmla="*/ 10 h 10"/>
                  <a:gd name="T2" fmla="*/ 0 w 10"/>
                  <a:gd name="T3" fmla="*/ 0 h 10"/>
                  <a:gd name="T4" fmla="*/ 0 w 10"/>
                  <a:gd name="T5" fmla="*/ 10 h 10"/>
                  <a:gd name="T6" fmla="*/ 10 w 10"/>
                  <a:gd name="T7" fmla="*/ 10 h 10"/>
                </a:gdLst>
                <a:ahLst/>
                <a:cxnLst>
                  <a:cxn ang="0">
                    <a:pos x="T0" y="T1"/>
                  </a:cxn>
                  <a:cxn ang="0">
                    <a:pos x="T2" y="T3"/>
                  </a:cxn>
                  <a:cxn ang="0">
                    <a:pos x="T4" y="T5"/>
                  </a:cxn>
                  <a:cxn ang="0">
                    <a:pos x="T6" y="T7"/>
                  </a:cxn>
                </a:cxnLst>
                <a:rect l="0" t="0" r="r" b="b"/>
                <a:pathLst>
                  <a:path w="10" h="10">
                    <a:moveTo>
                      <a:pt x="10" y="10"/>
                    </a:moveTo>
                    <a:lnTo>
                      <a:pt x="0" y="0"/>
                    </a:lnTo>
                    <a:lnTo>
                      <a:pt x="0" y="10"/>
                    </a:lnTo>
                    <a:lnTo>
                      <a:pt x="10" y="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51" name="Freeform 247">
                <a:extLst>
                  <a:ext uri="{FF2B5EF4-FFF2-40B4-BE49-F238E27FC236}">
                    <a16:creationId xmlns:a16="http://schemas.microsoft.com/office/drawing/2014/main" id="{B3C3F5A3-F501-9AA8-BD11-5C43527D95DA}"/>
                  </a:ext>
                </a:extLst>
              </p:cNvPr>
              <p:cNvSpPr>
                <a:spLocks/>
              </p:cNvSpPr>
              <p:nvPr/>
            </p:nvSpPr>
            <p:spPr bwMode="auto">
              <a:xfrm>
                <a:off x="3105" y="1610"/>
                <a:ext cx="14" cy="10"/>
              </a:xfrm>
              <a:custGeom>
                <a:avLst/>
                <a:gdLst>
                  <a:gd name="T0" fmla="*/ 10 w 14"/>
                  <a:gd name="T1" fmla="*/ 10 h 10"/>
                  <a:gd name="T2" fmla="*/ 14 w 14"/>
                  <a:gd name="T3" fmla="*/ 0 h 10"/>
                  <a:gd name="T4" fmla="*/ 0 w 14"/>
                  <a:gd name="T5" fmla="*/ 0 h 10"/>
                  <a:gd name="T6" fmla="*/ 10 w 14"/>
                  <a:gd name="T7" fmla="*/ 10 h 10"/>
                </a:gdLst>
                <a:ahLst/>
                <a:cxnLst>
                  <a:cxn ang="0">
                    <a:pos x="T0" y="T1"/>
                  </a:cxn>
                  <a:cxn ang="0">
                    <a:pos x="T2" y="T3"/>
                  </a:cxn>
                  <a:cxn ang="0">
                    <a:pos x="T4" y="T5"/>
                  </a:cxn>
                  <a:cxn ang="0">
                    <a:pos x="T6" y="T7"/>
                  </a:cxn>
                </a:cxnLst>
                <a:rect l="0" t="0" r="r" b="b"/>
                <a:pathLst>
                  <a:path w="14" h="10">
                    <a:moveTo>
                      <a:pt x="10" y="10"/>
                    </a:moveTo>
                    <a:lnTo>
                      <a:pt x="14" y="0"/>
                    </a:lnTo>
                    <a:lnTo>
                      <a:pt x="0" y="0"/>
                    </a:lnTo>
                    <a:lnTo>
                      <a:pt x="10" y="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52" name="Freeform 248">
                <a:extLst>
                  <a:ext uri="{FF2B5EF4-FFF2-40B4-BE49-F238E27FC236}">
                    <a16:creationId xmlns:a16="http://schemas.microsoft.com/office/drawing/2014/main" id="{80EB27CE-3DC0-B70A-C768-FAA441F978F6}"/>
                  </a:ext>
                </a:extLst>
              </p:cNvPr>
              <p:cNvSpPr>
                <a:spLocks/>
              </p:cNvSpPr>
              <p:nvPr/>
            </p:nvSpPr>
            <p:spPr bwMode="auto">
              <a:xfrm>
                <a:off x="3119" y="1610"/>
                <a:ext cx="1" cy="10"/>
              </a:xfrm>
              <a:custGeom>
                <a:avLst/>
                <a:gdLst>
                  <a:gd name="T0" fmla="*/ 0 h 10"/>
                  <a:gd name="T1" fmla="*/ 0 h 10"/>
                  <a:gd name="T2" fmla="*/ 10 h 10"/>
                  <a:gd name="T3" fmla="*/ 0 h 10"/>
                </a:gdLst>
                <a:ahLst/>
                <a:cxnLst>
                  <a:cxn ang="0">
                    <a:pos x="0" y="T0"/>
                  </a:cxn>
                  <a:cxn ang="0">
                    <a:pos x="0" y="T1"/>
                  </a:cxn>
                  <a:cxn ang="0">
                    <a:pos x="0" y="T2"/>
                  </a:cxn>
                  <a:cxn ang="0">
                    <a:pos x="0" y="T3"/>
                  </a:cxn>
                </a:cxnLst>
                <a:rect l="0" t="0" r="r" b="b"/>
                <a:pathLst>
                  <a:path h="10">
                    <a:moveTo>
                      <a:pt x="0" y="0"/>
                    </a:moveTo>
                    <a:lnTo>
                      <a:pt x="0" y="0"/>
                    </a:lnTo>
                    <a:lnTo>
                      <a:pt x="0" y="1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53" name="Freeform 249">
                <a:extLst>
                  <a:ext uri="{FF2B5EF4-FFF2-40B4-BE49-F238E27FC236}">
                    <a16:creationId xmlns:a16="http://schemas.microsoft.com/office/drawing/2014/main" id="{6D0AD143-DED2-7401-396F-090C07228FAC}"/>
                  </a:ext>
                </a:extLst>
              </p:cNvPr>
              <p:cNvSpPr>
                <a:spLocks/>
              </p:cNvSpPr>
              <p:nvPr/>
            </p:nvSpPr>
            <p:spPr bwMode="auto">
              <a:xfrm>
                <a:off x="3119" y="1610"/>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54" name="Freeform 250">
                <a:extLst>
                  <a:ext uri="{FF2B5EF4-FFF2-40B4-BE49-F238E27FC236}">
                    <a16:creationId xmlns:a16="http://schemas.microsoft.com/office/drawing/2014/main" id="{2BB0FA3C-99B7-18D8-AA89-476533924B36}"/>
                  </a:ext>
                </a:extLst>
              </p:cNvPr>
              <p:cNvSpPr>
                <a:spLocks/>
              </p:cNvSpPr>
              <p:nvPr/>
            </p:nvSpPr>
            <p:spPr bwMode="auto">
              <a:xfrm>
                <a:off x="3115" y="1610"/>
                <a:ext cx="14" cy="20"/>
              </a:xfrm>
              <a:custGeom>
                <a:avLst/>
                <a:gdLst>
                  <a:gd name="T0" fmla="*/ 14 w 14"/>
                  <a:gd name="T1" fmla="*/ 20 h 20"/>
                  <a:gd name="T2" fmla="*/ 4 w 14"/>
                  <a:gd name="T3" fmla="*/ 0 h 20"/>
                  <a:gd name="T4" fmla="*/ 0 w 14"/>
                  <a:gd name="T5" fmla="*/ 10 h 20"/>
                  <a:gd name="T6" fmla="*/ 14 w 14"/>
                  <a:gd name="T7" fmla="*/ 20 h 20"/>
                </a:gdLst>
                <a:ahLst/>
                <a:cxnLst>
                  <a:cxn ang="0">
                    <a:pos x="T0" y="T1"/>
                  </a:cxn>
                  <a:cxn ang="0">
                    <a:pos x="T2" y="T3"/>
                  </a:cxn>
                  <a:cxn ang="0">
                    <a:pos x="T4" y="T5"/>
                  </a:cxn>
                  <a:cxn ang="0">
                    <a:pos x="T6" y="T7"/>
                  </a:cxn>
                </a:cxnLst>
                <a:rect l="0" t="0" r="r" b="b"/>
                <a:pathLst>
                  <a:path w="14" h="20">
                    <a:moveTo>
                      <a:pt x="14" y="20"/>
                    </a:moveTo>
                    <a:lnTo>
                      <a:pt x="4" y="0"/>
                    </a:lnTo>
                    <a:lnTo>
                      <a:pt x="0" y="10"/>
                    </a:lnTo>
                    <a:lnTo>
                      <a:pt x="14" y="2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55" name="Freeform 251">
                <a:extLst>
                  <a:ext uri="{FF2B5EF4-FFF2-40B4-BE49-F238E27FC236}">
                    <a16:creationId xmlns:a16="http://schemas.microsoft.com/office/drawing/2014/main" id="{1E34A19E-770A-15DD-65B6-CA5A90753ED1}"/>
                  </a:ext>
                </a:extLst>
              </p:cNvPr>
              <p:cNvSpPr>
                <a:spLocks/>
              </p:cNvSpPr>
              <p:nvPr/>
            </p:nvSpPr>
            <p:spPr bwMode="auto">
              <a:xfrm>
                <a:off x="3119" y="1610"/>
                <a:ext cx="15" cy="20"/>
              </a:xfrm>
              <a:custGeom>
                <a:avLst/>
                <a:gdLst>
                  <a:gd name="T0" fmla="*/ 10 w 15"/>
                  <a:gd name="T1" fmla="*/ 20 h 20"/>
                  <a:gd name="T2" fmla="*/ 15 w 15"/>
                  <a:gd name="T3" fmla="*/ 10 h 20"/>
                  <a:gd name="T4" fmla="*/ 0 w 15"/>
                  <a:gd name="T5" fmla="*/ 0 h 20"/>
                  <a:gd name="T6" fmla="*/ 10 w 15"/>
                  <a:gd name="T7" fmla="*/ 20 h 20"/>
                </a:gdLst>
                <a:ahLst/>
                <a:cxnLst>
                  <a:cxn ang="0">
                    <a:pos x="T0" y="T1"/>
                  </a:cxn>
                  <a:cxn ang="0">
                    <a:pos x="T2" y="T3"/>
                  </a:cxn>
                  <a:cxn ang="0">
                    <a:pos x="T4" y="T5"/>
                  </a:cxn>
                  <a:cxn ang="0">
                    <a:pos x="T6" y="T7"/>
                  </a:cxn>
                </a:cxnLst>
                <a:rect l="0" t="0" r="r" b="b"/>
                <a:pathLst>
                  <a:path w="15" h="20">
                    <a:moveTo>
                      <a:pt x="10" y="20"/>
                    </a:moveTo>
                    <a:lnTo>
                      <a:pt x="15" y="10"/>
                    </a:lnTo>
                    <a:lnTo>
                      <a:pt x="0" y="0"/>
                    </a:lnTo>
                    <a:lnTo>
                      <a:pt x="10" y="2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56" name="Freeform 252">
                <a:extLst>
                  <a:ext uri="{FF2B5EF4-FFF2-40B4-BE49-F238E27FC236}">
                    <a16:creationId xmlns:a16="http://schemas.microsoft.com/office/drawing/2014/main" id="{E1676F73-AEB7-75BE-FEC6-587E0CA07BEB}"/>
                  </a:ext>
                </a:extLst>
              </p:cNvPr>
              <p:cNvSpPr>
                <a:spLocks/>
              </p:cNvSpPr>
              <p:nvPr/>
            </p:nvSpPr>
            <p:spPr bwMode="auto">
              <a:xfrm>
                <a:off x="3134" y="1620"/>
                <a:ext cx="1" cy="5"/>
              </a:xfrm>
              <a:custGeom>
                <a:avLst/>
                <a:gdLst>
                  <a:gd name="T0" fmla="*/ 0 h 5"/>
                  <a:gd name="T1" fmla="*/ 0 h 5"/>
                  <a:gd name="T2" fmla="*/ 5 h 5"/>
                  <a:gd name="T3" fmla="*/ 0 h 5"/>
                </a:gdLst>
                <a:ahLst/>
                <a:cxnLst>
                  <a:cxn ang="0">
                    <a:pos x="0" y="T0"/>
                  </a:cxn>
                  <a:cxn ang="0">
                    <a:pos x="0" y="T1"/>
                  </a:cxn>
                  <a:cxn ang="0">
                    <a:pos x="0" y="T2"/>
                  </a:cxn>
                  <a:cxn ang="0">
                    <a:pos x="0" y="T3"/>
                  </a:cxn>
                </a:cxnLst>
                <a:rect l="0" t="0" r="r" b="b"/>
                <a:pathLst>
                  <a:path h="5">
                    <a:moveTo>
                      <a:pt x="0" y="0"/>
                    </a:moveTo>
                    <a:lnTo>
                      <a:pt x="0" y="0"/>
                    </a:lnTo>
                    <a:lnTo>
                      <a:pt x="0" y="5"/>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57" name="Freeform 253">
                <a:extLst>
                  <a:ext uri="{FF2B5EF4-FFF2-40B4-BE49-F238E27FC236}">
                    <a16:creationId xmlns:a16="http://schemas.microsoft.com/office/drawing/2014/main" id="{42226290-97EC-3D59-4DE1-23B4253BB666}"/>
                  </a:ext>
                </a:extLst>
              </p:cNvPr>
              <p:cNvSpPr>
                <a:spLocks/>
              </p:cNvSpPr>
              <p:nvPr/>
            </p:nvSpPr>
            <p:spPr bwMode="auto">
              <a:xfrm>
                <a:off x="3134" y="1620"/>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58" name="Freeform 254">
                <a:extLst>
                  <a:ext uri="{FF2B5EF4-FFF2-40B4-BE49-F238E27FC236}">
                    <a16:creationId xmlns:a16="http://schemas.microsoft.com/office/drawing/2014/main" id="{B53B3AAA-340E-5A36-C955-41DCC581315A}"/>
                  </a:ext>
                </a:extLst>
              </p:cNvPr>
              <p:cNvSpPr>
                <a:spLocks/>
              </p:cNvSpPr>
              <p:nvPr/>
            </p:nvSpPr>
            <p:spPr bwMode="auto">
              <a:xfrm>
                <a:off x="3129" y="1620"/>
                <a:ext cx="10" cy="19"/>
              </a:xfrm>
              <a:custGeom>
                <a:avLst/>
                <a:gdLst>
                  <a:gd name="T0" fmla="*/ 10 w 10"/>
                  <a:gd name="T1" fmla="*/ 19 h 19"/>
                  <a:gd name="T2" fmla="*/ 5 w 10"/>
                  <a:gd name="T3" fmla="*/ 0 h 19"/>
                  <a:gd name="T4" fmla="*/ 0 w 10"/>
                  <a:gd name="T5" fmla="*/ 10 h 19"/>
                  <a:gd name="T6" fmla="*/ 10 w 10"/>
                  <a:gd name="T7" fmla="*/ 19 h 19"/>
                </a:gdLst>
                <a:ahLst/>
                <a:cxnLst>
                  <a:cxn ang="0">
                    <a:pos x="T0" y="T1"/>
                  </a:cxn>
                  <a:cxn ang="0">
                    <a:pos x="T2" y="T3"/>
                  </a:cxn>
                  <a:cxn ang="0">
                    <a:pos x="T4" y="T5"/>
                  </a:cxn>
                  <a:cxn ang="0">
                    <a:pos x="T6" y="T7"/>
                  </a:cxn>
                </a:cxnLst>
                <a:rect l="0" t="0" r="r" b="b"/>
                <a:pathLst>
                  <a:path w="10" h="19">
                    <a:moveTo>
                      <a:pt x="10" y="19"/>
                    </a:moveTo>
                    <a:lnTo>
                      <a:pt x="5" y="0"/>
                    </a:lnTo>
                    <a:lnTo>
                      <a:pt x="0" y="10"/>
                    </a:lnTo>
                    <a:lnTo>
                      <a:pt x="10" y="1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59" name="Freeform 255">
                <a:extLst>
                  <a:ext uri="{FF2B5EF4-FFF2-40B4-BE49-F238E27FC236}">
                    <a16:creationId xmlns:a16="http://schemas.microsoft.com/office/drawing/2014/main" id="{8E53E283-6AAE-005C-E05E-1B2FD5FC908D}"/>
                  </a:ext>
                </a:extLst>
              </p:cNvPr>
              <p:cNvSpPr>
                <a:spLocks/>
              </p:cNvSpPr>
              <p:nvPr/>
            </p:nvSpPr>
            <p:spPr bwMode="auto">
              <a:xfrm>
                <a:off x="3134" y="1620"/>
                <a:ext cx="14" cy="19"/>
              </a:xfrm>
              <a:custGeom>
                <a:avLst/>
                <a:gdLst>
                  <a:gd name="T0" fmla="*/ 5 w 14"/>
                  <a:gd name="T1" fmla="*/ 19 h 19"/>
                  <a:gd name="T2" fmla="*/ 14 w 14"/>
                  <a:gd name="T3" fmla="*/ 10 h 19"/>
                  <a:gd name="T4" fmla="*/ 0 w 14"/>
                  <a:gd name="T5" fmla="*/ 0 h 19"/>
                  <a:gd name="T6" fmla="*/ 5 w 14"/>
                  <a:gd name="T7" fmla="*/ 19 h 19"/>
                </a:gdLst>
                <a:ahLst/>
                <a:cxnLst>
                  <a:cxn ang="0">
                    <a:pos x="T0" y="T1"/>
                  </a:cxn>
                  <a:cxn ang="0">
                    <a:pos x="T2" y="T3"/>
                  </a:cxn>
                  <a:cxn ang="0">
                    <a:pos x="T4" y="T5"/>
                  </a:cxn>
                  <a:cxn ang="0">
                    <a:pos x="T6" y="T7"/>
                  </a:cxn>
                </a:cxnLst>
                <a:rect l="0" t="0" r="r" b="b"/>
                <a:pathLst>
                  <a:path w="14" h="19">
                    <a:moveTo>
                      <a:pt x="5" y="19"/>
                    </a:moveTo>
                    <a:lnTo>
                      <a:pt x="14" y="10"/>
                    </a:lnTo>
                    <a:lnTo>
                      <a:pt x="0" y="0"/>
                    </a:lnTo>
                    <a:lnTo>
                      <a:pt x="5" y="1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60" name="Freeform 256">
                <a:extLst>
                  <a:ext uri="{FF2B5EF4-FFF2-40B4-BE49-F238E27FC236}">
                    <a16:creationId xmlns:a16="http://schemas.microsoft.com/office/drawing/2014/main" id="{7BFBFAD3-AD9F-8195-C298-B655C4056348}"/>
                  </a:ext>
                </a:extLst>
              </p:cNvPr>
              <p:cNvSpPr>
                <a:spLocks/>
              </p:cNvSpPr>
              <p:nvPr/>
            </p:nvSpPr>
            <p:spPr bwMode="auto">
              <a:xfrm>
                <a:off x="3144" y="1630"/>
                <a:ext cx="4" cy="9"/>
              </a:xfrm>
              <a:custGeom>
                <a:avLst/>
                <a:gdLst>
                  <a:gd name="T0" fmla="*/ 4 w 4"/>
                  <a:gd name="T1" fmla="*/ 4 h 9"/>
                  <a:gd name="T2" fmla="*/ 4 w 4"/>
                  <a:gd name="T3" fmla="*/ 0 h 9"/>
                  <a:gd name="T4" fmla="*/ 0 w 4"/>
                  <a:gd name="T5" fmla="*/ 9 h 9"/>
                  <a:gd name="T6" fmla="*/ 4 w 4"/>
                  <a:gd name="T7" fmla="*/ 4 h 9"/>
                </a:gdLst>
                <a:ahLst/>
                <a:cxnLst>
                  <a:cxn ang="0">
                    <a:pos x="T0" y="T1"/>
                  </a:cxn>
                  <a:cxn ang="0">
                    <a:pos x="T2" y="T3"/>
                  </a:cxn>
                  <a:cxn ang="0">
                    <a:pos x="T4" y="T5"/>
                  </a:cxn>
                  <a:cxn ang="0">
                    <a:pos x="T6" y="T7"/>
                  </a:cxn>
                </a:cxnLst>
                <a:rect l="0" t="0" r="r" b="b"/>
                <a:pathLst>
                  <a:path w="4" h="9">
                    <a:moveTo>
                      <a:pt x="4" y="4"/>
                    </a:moveTo>
                    <a:lnTo>
                      <a:pt x="4" y="0"/>
                    </a:lnTo>
                    <a:lnTo>
                      <a:pt x="0" y="9"/>
                    </a:lnTo>
                    <a:lnTo>
                      <a:pt x="4" y="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61" name="Rectangle 257">
                <a:extLst>
                  <a:ext uri="{FF2B5EF4-FFF2-40B4-BE49-F238E27FC236}">
                    <a16:creationId xmlns:a16="http://schemas.microsoft.com/office/drawing/2014/main" id="{CB7628D3-1CA9-20C6-85AA-5833973C2D2C}"/>
                  </a:ext>
                </a:extLst>
              </p:cNvPr>
              <p:cNvSpPr>
                <a:spLocks noChangeArrowheads="1"/>
              </p:cNvSpPr>
              <p:nvPr/>
            </p:nvSpPr>
            <p:spPr bwMode="auto">
              <a:xfrm>
                <a:off x="3148" y="1630"/>
                <a:ext cx="1" cy="4"/>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10562" name="Freeform 258">
                <a:extLst>
                  <a:ext uri="{FF2B5EF4-FFF2-40B4-BE49-F238E27FC236}">
                    <a16:creationId xmlns:a16="http://schemas.microsoft.com/office/drawing/2014/main" id="{7CB8E9B6-AF68-C894-910B-9396848624CE}"/>
                  </a:ext>
                </a:extLst>
              </p:cNvPr>
              <p:cNvSpPr>
                <a:spLocks/>
              </p:cNvSpPr>
              <p:nvPr/>
            </p:nvSpPr>
            <p:spPr bwMode="auto">
              <a:xfrm>
                <a:off x="3139" y="1634"/>
                <a:ext cx="14" cy="20"/>
              </a:xfrm>
              <a:custGeom>
                <a:avLst/>
                <a:gdLst>
                  <a:gd name="T0" fmla="*/ 14 w 14"/>
                  <a:gd name="T1" fmla="*/ 20 h 20"/>
                  <a:gd name="T2" fmla="*/ 9 w 14"/>
                  <a:gd name="T3" fmla="*/ 0 h 20"/>
                  <a:gd name="T4" fmla="*/ 0 w 14"/>
                  <a:gd name="T5" fmla="*/ 5 h 20"/>
                  <a:gd name="T6" fmla="*/ 14 w 14"/>
                  <a:gd name="T7" fmla="*/ 20 h 20"/>
                </a:gdLst>
                <a:ahLst/>
                <a:cxnLst>
                  <a:cxn ang="0">
                    <a:pos x="T0" y="T1"/>
                  </a:cxn>
                  <a:cxn ang="0">
                    <a:pos x="T2" y="T3"/>
                  </a:cxn>
                  <a:cxn ang="0">
                    <a:pos x="T4" y="T5"/>
                  </a:cxn>
                  <a:cxn ang="0">
                    <a:pos x="T6" y="T7"/>
                  </a:cxn>
                </a:cxnLst>
                <a:rect l="0" t="0" r="r" b="b"/>
                <a:pathLst>
                  <a:path w="14" h="20">
                    <a:moveTo>
                      <a:pt x="14" y="20"/>
                    </a:moveTo>
                    <a:lnTo>
                      <a:pt x="9" y="0"/>
                    </a:lnTo>
                    <a:lnTo>
                      <a:pt x="0" y="5"/>
                    </a:lnTo>
                    <a:lnTo>
                      <a:pt x="14" y="2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63" name="Freeform 259">
                <a:extLst>
                  <a:ext uri="{FF2B5EF4-FFF2-40B4-BE49-F238E27FC236}">
                    <a16:creationId xmlns:a16="http://schemas.microsoft.com/office/drawing/2014/main" id="{F1B5ECEA-13D4-FC12-2914-B0492DC635FE}"/>
                  </a:ext>
                </a:extLst>
              </p:cNvPr>
              <p:cNvSpPr>
                <a:spLocks/>
              </p:cNvSpPr>
              <p:nvPr/>
            </p:nvSpPr>
            <p:spPr bwMode="auto">
              <a:xfrm>
                <a:off x="3148" y="1634"/>
                <a:ext cx="10" cy="20"/>
              </a:xfrm>
              <a:custGeom>
                <a:avLst/>
                <a:gdLst>
                  <a:gd name="T0" fmla="*/ 5 w 10"/>
                  <a:gd name="T1" fmla="*/ 20 h 20"/>
                  <a:gd name="T2" fmla="*/ 10 w 10"/>
                  <a:gd name="T3" fmla="*/ 15 h 20"/>
                  <a:gd name="T4" fmla="*/ 0 w 10"/>
                  <a:gd name="T5" fmla="*/ 0 h 20"/>
                  <a:gd name="T6" fmla="*/ 5 w 10"/>
                  <a:gd name="T7" fmla="*/ 20 h 20"/>
                </a:gdLst>
                <a:ahLst/>
                <a:cxnLst>
                  <a:cxn ang="0">
                    <a:pos x="T0" y="T1"/>
                  </a:cxn>
                  <a:cxn ang="0">
                    <a:pos x="T2" y="T3"/>
                  </a:cxn>
                  <a:cxn ang="0">
                    <a:pos x="T4" y="T5"/>
                  </a:cxn>
                  <a:cxn ang="0">
                    <a:pos x="T6" y="T7"/>
                  </a:cxn>
                </a:cxnLst>
                <a:rect l="0" t="0" r="r" b="b"/>
                <a:pathLst>
                  <a:path w="10" h="20">
                    <a:moveTo>
                      <a:pt x="5" y="20"/>
                    </a:moveTo>
                    <a:lnTo>
                      <a:pt x="10" y="15"/>
                    </a:lnTo>
                    <a:lnTo>
                      <a:pt x="0" y="0"/>
                    </a:lnTo>
                    <a:lnTo>
                      <a:pt x="5" y="2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64" name="Freeform 260">
                <a:extLst>
                  <a:ext uri="{FF2B5EF4-FFF2-40B4-BE49-F238E27FC236}">
                    <a16:creationId xmlns:a16="http://schemas.microsoft.com/office/drawing/2014/main" id="{1F420E96-BC82-C9CB-66EF-C3B1DDBB6B80}"/>
                  </a:ext>
                </a:extLst>
              </p:cNvPr>
              <p:cNvSpPr>
                <a:spLocks/>
              </p:cNvSpPr>
              <p:nvPr/>
            </p:nvSpPr>
            <p:spPr bwMode="auto">
              <a:xfrm>
                <a:off x="3158" y="1649"/>
                <a:ext cx="5" cy="5"/>
              </a:xfrm>
              <a:custGeom>
                <a:avLst/>
                <a:gdLst>
                  <a:gd name="T0" fmla="*/ 5 w 5"/>
                  <a:gd name="T1" fmla="*/ 0 h 5"/>
                  <a:gd name="T2" fmla="*/ 0 w 5"/>
                  <a:gd name="T3" fmla="*/ 0 h 5"/>
                  <a:gd name="T4" fmla="*/ 0 w 5"/>
                  <a:gd name="T5" fmla="*/ 5 h 5"/>
                  <a:gd name="T6" fmla="*/ 5 w 5"/>
                  <a:gd name="T7" fmla="*/ 0 h 5"/>
                </a:gdLst>
                <a:ahLst/>
                <a:cxnLst>
                  <a:cxn ang="0">
                    <a:pos x="T0" y="T1"/>
                  </a:cxn>
                  <a:cxn ang="0">
                    <a:pos x="T2" y="T3"/>
                  </a:cxn>
                  <a:cxn ang="0">
                    <a:pos x="T4" y="T5"/>
                  </a:cxn>
                  <a:cxn ang="0">
                    <a:pos x="T6" y="T7"/>
                  </a:cxn>
                </a:cxnLst>
                <a:rect l="0" t="0" r="r" b="b"/>
                <a:pathLst>
                  <a:path w="5" h="5">
                    <a:moveTo>
                      <a:pt x="5" y="0"/>
                    </a:moveTo>
                    <a:lnTo>
                      <a:pt x="0" y="0"/>
                    </a:lnTo>
                    <a:lnTo>
                      <a:pt x="0" y="5"/>
                    </a:lnTo>
                    <a:lnTo>
                      <a:pt x="5"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65" name="Rectangle 261">
                <a:extLst>
                  <a:ext uri="{FF2B5EF4-FFF2-40B4-BE49-F238E27FC236}">
                    <a16:creationId xmlns:a16="http://schemas.microsoft.com/office/drawing/2014/main" id="{DB84F60D-85A7-77E1-0D10-137350573839}"/>
                  </a:ext>
                </a:extLst>
              </p:cNvPr>
              <p:cNvSpPr>
                <a:spLocks noChangeArrowheads="1"/>
              </p:cNvSpPr>
              <p:nvPr/>
            </p:nvSpPr>
            <p:spPr bwMode="auto">
              <a:xfrm>
                <a:off x="3158" y="1649"/>
                <a:ext cx="5" cy="1"/>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10566" name="Freeform 262">
                <a:extLst>
                  <a:ext uri="{FF2B5EF4-FFF2-40B4-BE49-F238E27FC236}">
                    <a16:creationId xmlns:a16="http://schemas.microsoft.com/office/drawing/2014/main" id="{95DDB23C-9D83-C649-DCA0-FD0BB3A4142E}"/>
                  </a:ext>
                </a:extLst>
              </p:cNvPr>
              <p:cNvSpPr>
                <a:spLocks/>
              </p:cNvSpPr>
              <p:nvPr/>
            </p:nvSpPr>
            <p:spPr bwMode="auto">
              <a:xfrm>
                <a:off x="3153" y="1649"/>
                <a:ext cx="15" cy="24"/>
              </a:xfrm>
              <a:custGeom>
                <a:avLst/>
                <a:gdLst>
                  <a:gd name="T0" fmla="*/ 15 w 15"/>
                  <a:gd name="T1" fmla="*/ 24 h 24"/>
                  <a:gd name="T2" fmla="*/ 10 w 15"/>
                  <a:gd name="T3" fmla="*/ 0 h 24"/>
                  <a:gd name="T4" fmla="*/ 0 w 15"/>
                  <a:gd name="T5" fmla="*/ 5 h 24"/>
                  <a:gd name="T6" fmla="*/ 15 w 15"/>
                  <a:gd name="T7" fmla="*/ 24 h 24"/>
                </a:gdLst>
                <a:ahLst/>
                <a:cxnLst>
                  <a:cxn ang="0">
                    <a:pos x="T0" y="T1"/>
                  </a:cxn>
                  <a:cxn ang="0">
                    <a:pos x="T2" y="T3"/>
                  </a:cxn>
                  <a:cxn ang="0">
                    <a:pos x="T4" y="T5"/>
                  </a:cxn>
                  <a:cxn ang="0">
                    <a:pos x="T6" y="T7"/>
                  </a:cxn>
                </a:cxnLst>
                <a:rect l="0" t="0" r="r" b="b"/>
                <a:pathLst>
                  <a:path w="15" h="24">
                    <a:moveTo>
                      <a:pt x="15" y="24"/>
                    </a:moveTo>
                    <a:lnTo>
                      <a:pt x="10" y="0"/>
                    </a:lnTo>
                    <a:lnTo>
                      <a:pt x="0" y="5"/>
                    </a:lnTo>
                    <a:lnTo>
                      <a:pt x="15" y="2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67" name="Freeform 263">
                <a:extLst>
                  <a:ext uri="{FF2B5EF4-FFF2-40B4-BE49-F238E27FC236}">
                    <a16:creationId xmlns:a16="http://schemas.microsoft.com/office/drawing/2014/main" id="{BFF01A62-A9D3-AFB7-B64B-926362CCA993}"/>
                  </a:ext>
                </a:extLst>
              </p:cNvPr>
              <p:cNvSpPr>
                <a:spLocks/>
              </p:cNvSpPr>
              <p:nvPr/>
            </p:nvSpPr>
            <p:spPr bwMode="auto">
              <a:xfrm>
                <a:off x="3163" y="1649"/>
                <a:ext cx="10" cy="24"/>
              </a:xfrm>
              <a:custGeom>
                <a:avLst/>
                <a:gdLst>
                  <a:gd name="T0" fmla="*/ 5 w 10"/>
                  <a:gd name="T1" fmla="*/ 24 h 24"/>
                  <a:gd name="T2" fmla="*/ 10 w 10"/>
                  <a:gd name="T3" fmla="*/ 19 h 24"/>
                  <a:gd name="T4" fmla="*/ 0 w 10"/>
                  <a:gd name="T5" fmla="*/ 0 h 24"/>
                  <a:gd name="T6" fmla="*/ 5 w 10"/>
                  <a:gd name="T7" fmla="*/ 24 h 24"/>
                </a:gdLst>
                <a:ahLst/>
                <a:cxnLst>
                  <a:cxn ang="0">
                    <a:pos x="T0" y="T1"/>
                  </a:cxn>
                  <a:cxn ang="0">
                    <a:pos x="T2" y="T3"/>
                  </a:cxn>
                  <a:cxn ang="0">
                    <a:pos x="T4" y="T5"/>
                  </a:cxn>
                  <a:cxn ang="0">
                    <a:pos x="T6" y="T7"/>
                  </a:cxn>
                </a:cxnLst>
                <a:rect l="0" t="0" r="r" b="b"/>
                <a:pathLst>
                  <a:path w="10" h="24">
                    <a:moveTo>
                      <a:pt x="5" y="24"/>
                    </a:moveTo>
                    <a:lnTo>
                      <a:pt x="10" y="19"/>
                    </a:lnTo>
                    <a:lnTo>
                      <a:pt x="0" y="0"/>
                    </a:lnTo>
                    <a:lnTo>
                      <a:pt x="5" y="2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68" name="Freeform 264">
                <a:extLst>
                  <a:ext uri="{FF2B5EF4-FFF2-40B4-BE49-F238E27FC236}">
                    <a16:creationId xmlns:a16="http://schemas.microsoft.com/office/drawing/2014/main" id="{38C829C3-A5E0-6C85-F9A9-B575D77AD722}"/>
                  </a:ext>
                </a:extLst>
              </p:cNvPr>
              <p:cNvSpPr>
                <a:spLocks/>
              </p:cNvSpPr>
              <p:nvPr/>
            </p:nvSpPr>
            <p:spPr bwMode="auto">
              <a:xfrm>
                <a:off x="3173" y="1668"/>
                <a:ext cx="1" cy="5"/>
              </a:xfrm>
              <a:custGeom>
                <a:avLst/>
                <a:gdLst>
                  <a:gd name="T0" fmla="*/ 0 h 5"/>
                  <a:gd name="T1" fmla="*/ 0 h 5"/>
                  <a:gd name="T2" fmla="*/ 5 h 5"/>
                  <a:gd name="T3" fmla="*/ 0 h 5"/>
                </a:gdLst>
                <a:ahLst/>
                <a:cxnLst>
                  <a:cxn ang="0">
                    <a:pos x="0" y="T0"/>
                  </a:cxn>
                  <a:cxn ang="0">
                    <a:pos x="0" y="T1"/>
                  </a:cxn>
                  <a:cxn ang="0">
                    <a:pos x="0" y="T2"/>
                  </a:cxn>
                  <a:cxn ang="0">
                    <a:pos x="0" y="T3"/>
                  </a:cxn>
                </a:cxnLst>
                <a:rect l="0" t="0" r="r" b="b"/>
                <a:pathLst>
                  <a:path h="5">
                    <a:moveTo>
                      <a:pt x="0" y="0"/>
                    </a:moveTo>
                    <a:lnTo>
                      <a:pt x="0" y="0"/>
                    </a:lnTo>
                    <a:lnTo>
                      <a:pt x="0" y="5"/>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69" name="Freeform 265">
                <a:extLst>
                  <a:ext uri="{FF2B5EF4-FFF2-40B4-BE49-F238E27FC236}">
                    <a16:creationId xmlns:a16="http://schemas.microsoft.com/office/drawing/2014/main" id="{1E11B0ED-1083-8B4A-0DA4-A510DC9EFFEF}"/>
                  </a:ext>
                </a:extLst>
              </p:cNvPr>
              <p:cNvSpPr>
                <a:spLocks/>
              </p:cNvSpPr>
              <p:nvPr/>
            </p:nvSpPr>
            <p:spPr bwMode="auto">
              <a:xfrm>
                <a:off x="3173" y="1668"/>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70" name="Freeform 266">
                <a:extLst>
                  <a:ext uri="{FF2B5EF4-FFF2-40B4-BE49-F238E27FC236}">
                    <a16:creationId xmlns:a16="http://schemas.microsoft.com/office/drawing/2014/main" id="{D2FB6125-49AE-B6CF-8468-124FA6369990}"/>
                  </a:ext>
                </a:extLst>
              </p:cNvPr>
              <p:cNvSpPr>
                <a:spLocks/>
              </p:cNvSpPr>
              <p:nvPr/>
            </p:nvSpPr>
            <p:spPr bwMode="auto">
              <a:xfrm>
                <a:off x="3163" y="1668"/>
                <a:ext cx="14" cy="29"/>
              </a:xfrm>
              <a:custGeom>
                <a:avLst/>
                <a:gdLst>
                  <a:gd name="T0" fmla="*/ 14 w 14"/>
                  <a:gd name="T1" fmla="*/ 29 h 29"/>
                  <a:gd name="T2" fmla="*/ 10 w 14"/>
                  <a:gd name="T3" fmla="*/ 0 h 29"/>
                  <a:gd name="T4" fmla="*/ 0 w 14"/>
                  <a:gd name="T5" fmla="*/ 5 h 29"/>
                  <a:gd name="T6" fmla="*/ 14 w 14"/>
                  <a:gd name="T7" fmla="*/ 29 h 29"/>
                </a:gdLst>
                <a:ahLst/>
                <a:cxnLst>
                  <a:cxn ang="0">
                    <a:pos x="T0" y="T1"/>
                  </a:cxn>
                  <a:cxn ang="0">
                    <a:pos x="T2" y="T3"/>
                  </a:cxn>
                  <a:cxn ang="0">
                    <a:pos x="T4" y="T5"/>
                  </a:cxn>
                  <a:cxn ang="0">
                    <a:pos x="T6" y="T7"/>
                  </a:cxn>
                </a:cxnLst>
                <a:rect l="0" t="0" r="r" b="b"/>
                <a:pathLst>
                  <a:path w="14" h="29">
                    <a:moveTo>
                      <a:pt x="14" y="29"/>
                    </a:moveTo>
                    <a:lnTo>
                      <a:pt x="10" y="0"/>
                    </a:lnTo>
                    <a:lnTo>
                      <a:pt x="0" y="5"/>
                    </a:lnTo>
                    <a:lnTo>
                      <a:pt x="14" y="2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71" name="Freeform 267">
                <a:extLst>
                  <a:ext uri="{FF2B5EF4-FFF2-40B4-BE49-F238E27FC236}">
                    <a16:creationId xmlns:a16="http://schemas.microsoft.com/office/drawing/2014/main" id="{26D05214-C655-B47B-46A6-EDF292646C83}"/>
                  </a:ext>
                </a:extLst>
              </p:cNvPr>
              <p:cNvSpPr>
                <a:spLocks/>
              </p:cNvSpPr>
              <p:nvPr/>
            </p:nvSpPr>
            <p:spPr bwMode="auto">
              <a:xfrm>
                <a:off x="3173" y="1668"/>
                <a:ext cx="14" cy="29"/>
              </a:xfrm>
              <a:custGeom>
                <a:avLst/>
                <a:gdLst>
                  <a:gd name="T0" fmla="*/ 4 w 14"/>
                  <a:gd name="T1" fmla="*/ 29 h 29"/>
                  <a:gd name="T2" fmla="*/ 14 w 14"/>
                  <a:gd name="T3" fmla="*/ 24 h 29"/>
                  <a:gd name="T4" fmla="*/ 0 w 14"/>
                  <a:gd name="T5" fmla="*/ 0 h 29"/>
                  <a:gd name="T6" fmla="*/ 4 w 14"/>
                  <a:gd name="T7" fmla="*/ 29 h 29"/>
                </a:gdLst>
                <a:ahLst/>
                <a:cxnLst>
                  <a:cxn ang="0">
                    <a:pos x="T0" y="T1"/>
                  </a:cxn>
                  <a:cxn ang="0">
                    <a:pos x="T2" y="T3"/>
                  </a:cxn>
                  <a:cxn ang="0">
                    <a:pos x="T4" y="T5"/>
                  </a:cxn>
                  <a:cxn ang="0">
                    <a:pos x="T6" y="T7"/>
                  </a:cxn>
                </a:cxnLst>
                <a:rect l="0" t="0" r="r" b="b"/>
                <a:pathLst>
                  <a:path w="14" h="29">
                    <a:moveTo>
                      <a:pt x="4" y="29"/>
                    </a:moveTo>
                    <a:lnTo>
                      <a:pt x="14" y="24"/>
                    </a:lnTo>
                    <a:lnTo>
                      <a:pt x="0" y="0"/>
                    </a:lnTo>
                    <a:lnTo>
                      <a:pt x="4" y="2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72" name="Freeform 268">
                <a:extLst>
                  <a:ext uri="{FF2B5EF4-FFF2-40B4-BE49-F238E27FC236}">
                    <a16:creationId xmlns:a16="http://schemas.microsoft.com/office/drawing/2014/main" id="{C0C4D1C8-044E-6B27-7DF9-8BB6385ABC73}"/>
                  </a:ext>
                </a:extLst>
              </p:cNvPr>
              <p:cNvSpPr>
                <a:spLocks/>
              </p:cNvSpPr>
              <p:nvPr/>
            </p:nvSpPr>
            <p:spPr bwMode="auto">
              <a:xfrm>
                <a:off x="3182" y="1692"/>
                <a:ext cx="5" cy="5"/>
              </a:xfrm>
              <a:custGeom>
                <a:avLst/>
                <a:gdLst>
                  <a:gd name="T0" fmla="*/ 5 w 5"/>
                  <a:gd name="T1" fmla="*/ 0 h 5"/>
                  <a:gd name="T2" fmla="*/ 5 w 5"/>
                  <a:gd name="T3" fmla="*/ 0 h 5"/>
                  <a:gd name="T4" fmla="*/ 0 w 5"/>
                  <a:gd name="T5" fmla="*/ 5 h 5"/>
                  <a:gd name="T6" fmla="*/ 5 w 5"/>
                  <a:gd name="T7" fmla="*/ 0 h 5"/>
                </a:gdLst>
                <a:ahLst/>
                <a:cxnLst>
                  <a:cxn ang="0">
                    <a:pos x="T0" y="T1"/>
                  </a:cxn>
                  <a:cxn ang="0">
                    <a:pos x="T2" y="T3"/>
                  </a:cxn>
                  <a:cxn ang="0">
                    <a:pos x="T4" y="T5"/>
                  </a:cxn>
                  <a:cxn ang="0">
                    <a:pos x="T6" y="T7"/>
                  </a:cxn>
                </a:cxnLst>
                <a:rect l="0" t="0" r="r" b="b"/>
                <a:pathLst>
                  <a:path w="5" h="5">
                    <a:moveTo>
                      <a:pt x="5" y="0"/>
                    </a:moveTo>
                    <a:lnTo>
                      <a:pt x="5" y="0"/>
                    </a:lnTo>
                    <a:lnTo>
                      <a:pt x="0" y="5"/>
                    </a:lnTo>
                    <a:lnTo>
                      <a:pt x="5"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73" name="Freeform 269">
                <a:extLst>
                  <a:ext uri="{FF2B5EF4-FFF2-40B4-BE49-F238E27FC236}">
                    <a16:creationId xmlns:a16="http://schemas.microsoft.com/office/drawing/2014/main" id="{75C9A535-8A7A-26A0-26D9-34E1A9AB0B24}"/>
                  </a:ext>
                </a:extLst>
              </p:cNvPr>
              <p:cNvSpPr>
                <a:spLocks/>
              </p:cNvSpPr>
              <p:nvPr/>
            </p:nvSpPr>
            <p:spPr bwMode="auto">
              <a:xfrm>
                <a:off x="3187" y="1692"/>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74" name="Freeform 270">
                <a:extLst>
                  <a:ext uri="{FF2B5EF4-FFF2-40B4-BE49-F238E27FC236}">
                    <a16:creationId xmlns:a16="http://schemas.microsoft.com/office/drawing/2014/main" id="{BE897F68-8BBA-8A75-4989-3480365041DE}"/>
                  </a:ext>
                </a:extLst>
              </p:cNvPr>
              <p:cNvSpPr>
                <a:spLocks/>
              </p:cNvSpPr>
              <p:nvPr/>
            </p:nvSpPr>
            <p:spPr bwMode="auto">
              <a:xfrm>
                <a:off x="3177" y="1692"/>
                <a:ext cx="15" cy="34"/>
              </a:xfrm>
              <a:custGeom>
                <a:avLst/>
                <a:gdLst>
                  <a:gd name="T0" fmla="*/ 15 w 15"/>
                  <a:gd name="T1" fmla="*/ 34 h 34"/>
                  <a:gd name="T2" fmla="*/ 10 w 15"/>
                  <a:gd name="T3" fmla="*/ 0 h 34"/>
                  <a:gd name="T4" fmla="*/ 0 w 15"/>
                  <a:gd name="T5" fmla="*/ 5 h 34"/>
                  <a:gd name="T6" fmla="*/ 15 w 15"/>
                  <a:gd name="T7" fmla="*/ 34 h 34"/>
                </a:gdLst>
                <a:ahLst/>
                <a:cxnLst>
                  <a:cxn ang="0">
                    <a:pos x="T0" y="T1"/>
                  </a:cxn>
                  <a:cxn ang="0">
                    <a:pos x="T2" y="T3"/>
                  </a:cxn>
                  <a:cxn ang="0">
                    <a:pos x="T4" y="T5"/>
                  </a:cxn>
                  <a:cxn ang="0">
                    <a:pos x="T6" y="T7"/>
                  </a:cxn>
                </a:cxnLst>
                <a:rect l="0" t="0" r="r" b="b"/>
                <a:pathLst>
                  <a:path w="15" h="34">
                    <a:moveTo>
                      <a:pt x="15" y="34"/>
                    </a:moveTo>
                    <a:lnTo>
                      <a:pt x="10" y="0"/>
                    </a:lnTo>
                    <a:lnTo>
                      <a:pt x="0" y="5"/>
                    </a:lnTo>
                    <a:lnTo>
                      <a:pt x="15" y="3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75" name="Freeform 271">
                <a:extLst>
                  <a:ext uri="{FF2B5EF4-FFF2-40B4-BE49-F238E27FC236}">
                    <a16:creationId xmlns:a16="http://schemas.microsoft.com/office/drawing/2014/main" id="{FF5D5D2C-BE33-FC9B-1B22-D0335797718D}"/>
                  </a:ext>
                </a:extLst>
              </p:cNvPr>
              <p:cNvSpPr>
                <a:spLocks/>
              </p:cNvSpPr>
              <p:nvPr/>
            </p:nvSpPr>
            <p:spPr bwMode="auto">
              <a:xfrm>
                <a:off x="3187" y="1692"/>
                <a:ext cx="15" cy="34"/>
              </a:xfrm>
              <a:custGeom>
                <a:avLst/>
                <a:gdLst>
                  <a:gd name="T0" fmla="*/ 5 w 15"/>
                  <a:gd name="T1" fmla="*/ 34 h 34"/>
                  <a:gd name="T2" fmla="*/ 15 w 15"/>
                  <a:gd name="T3" fmla="*/ 29 h 34"/>
                  <a:gd name="T4" fmla="*/ 0 w 15"/>
                  <a:gd name="T5" fmla="*/ 0 h 34"/>
                  <a:gd name="T6" fmla="*/ 5 w 15"/>
                  <a:gd name="T7" fmla="*/ 34 h 34"/>
                </a:gdLst>
                <a:ahLst/>
                <a:cxnLst>
                  <a:cxn ang="0">
                    <a:pos x="T0" y="T1"/>
                  </a:cxn>
                  <a:cxn ang="0">
                    <a:pos x="T2" y="T3"/>
                  </a:cxn>
                  <a:cxn ang="0">
                    <a:pos x="T4" y="T5"/>
                  </a:cxn>
                  <a:cxn ang="0">
                    <a:pos x="T6" y="T7"/>
                  </a:cxn>
                </a:cxnLst>
                <a:rect l="0" t="0" r="r" b="b"/>
                <a:pathLst>
                  <a:path w="15" h="34">
                    <a:moveTo>
                      <a:pt x="5" y="34"/>
                    </a:moveTo>
                    <a:lnTo>
                      <a:pt x="15" y="29"/>
                    </a:lnTo>
                    <a:lnTo>
                      <a:pt x="0" y="0"/>
                    </a:lnTo>
                    <a:lnTo>
                      <a:pt x="5" y="3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76" name="Freeform 272">
                <a:extLst>
                  <a:ext uri="{FF2B5EF4-FFF2-40B4-BE49-F238E27FC236}">
                    <a16:creationId xmlns:a16="http://schemas.microsoft.com/office/drawing/2014/main" id="{1C9928A2-2615-45A4-8ABF-8E0865B5C2AD}"/>
                  </a:ext>
                </a:extLst>
              </p:cNvPr>
              <p:cNvSpPr>
                <a:spLocks/>
              </p:cNvSpPr>
              <p:nvPr/>
            </p:nvSpPr>
            <p:spPr bwMode="auto">
              <a:xfrm>
                <a:off x="3197" y="1721"/>
                <a:ext cx="5" cy="5"/>
              </a:xfrm>
              <a:custGeom>
                <a:avLst/>
                <a:gdLst>
                  <a:gd name="T0" fmla="*/ 5 w 5"/>
                  <a:gd name="T1" fmla="*/ 0 h 5"/>
                  <a:gd name="T2" fmla="*/ 5 w 5"/>
                  <a:gd name="T3" fmla="*/ 0 h 5"/>
                  <a:gd name="T4" fmla="*/ 0 w 5"/>
                  <a:gd name="T5" fmla="*/ 5 h 5"/>
                  <a:gd name="T6" fmla="*/ 5 w 5"/>
                  <a:gd name="T7" fmla="*/ 0 h 5"/>
                </a:gdLst>
                <a:ahLst/>
                <a:cxnLst>
                  <a:cxn ang="0">
                    <a:pos x="T0" y="T1"/>
                  </a:cxn>
                  <a:cxn ang="0">
                    <a:pos x="T2" y="T3"/>
                  </a:cxn>
                  <a:cxn ang="0">
                    <a:pos x="T4" y="T5"/>
                  </a:cxn>
                  <a:cxn ang="0">
                    <a:pos x="T6" y="T7"/>
                  </a:cxn>
                </a:cxnLst>
                <a:rect l="0" t="0" r="r" b="b"/>
                <a:pathLst>
                  <a:path w="5" h="5">
                    <a:moveTo>
                      <a:pt x="5" y="0"/>
                    </a:moveTo>
                    <a:lnTo>
                      <a:pt x="5" y="0"/>
                    </a:lnTo>
                    <a:lnTo>
                      <a:pt x="0" y="5"/>
                    </a:lnTo>
                    <a:lnTo>
                      <a:pt x="5"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77" name="Freeform 273">
                <a:extLst>
                  <a:ext uri="{FF2B5EF4-FFF2-40B4-BE49-F238E27FC236}">
                    <a16:creationId xmlns:a16="http://schemas.microsoft.com/office/drawing/2014/main" id="{5C7107A5-5944-C228-6612-876DC717552D}"/>
                  </a:ext>
                </a:extLst>
              </p:cNvPr>
              <p:cNvSpPr>
                <a:spLocks/>
              </p:cNvSpPr>
              <p:nvPr/>
            </p:nvSpPr>
            <p:spPr bwMode="auto">
              <a:xfrm>
                <a:off x="3202" y="1721"/>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78" name="Freeform 274">
                <a:extLst>
                  <a:ext uri="{FF2B5EF4-FFF2-40B4-BE49-F238E27FC236}">
                    <a16:creationId xmlns:a16="http://schemas.microsoft.com/office/drawing/2014/main" id="{646227D4-F65B-3F9F-81FA-78C1B354DBD4}"/>
                  </a:ext>
                </a:extLst>
              </p:cNvPr>
              <p:cNvSpPr>
                <a:spLocks/>
              </p:cNvSpPr>
              <p:nvPr/>
            </p:nvSpPr>
            <p:spPr bwMode="auto">
              <a:xfrm>
                <a:off x="3192" y="1721"/>
                <a:ext cx="10" cy="39"/>
              </a:xfrm>
              <a:custGeom>
                <a:avLst/>
                <a:gdLst>
                  <a:gd name="T0" fmla="*/ 10 w 10"/>
                  <a:gd name="T1" fmla="*/ 39 h 39"/>
                  <a:gd name="T2" fmla="*/ 10 w 10"/>
                  <a:gd name="T3" fmla="*/ 0 h 39"/>
                  <a:gd name="T4" fmla="*/ 0 w 10"/>
                  <a:gd name="T5" fmla="*/ 5 h 39"/>
                  <a:gd name="T6" fmla="*/ 10 w 10"/>
                  <a:gd name="T7" fmla="*/ 39 h 39"/>
                </a:gdLst>
                <a:ahLst/>
                <a:cxnLst>
                  <a:cxn ang="0">
                    <a:pos x="T0" y="T1"/>
                  </a:cxn>
                  <a:cxn ang="0">
                    <a:pos x="T2" y="T3"/>
                  </a:cxn>
                  <a:cxn ang="0">
                    <a:pos x="T4" y="T5"/>
                  </a:cxn>
                  <a:cxn ang="0">
                    <a:pos x="T6" y="T7"/>
                  </a:cxn>
                </a:cxnLst>
                <a:rect l="0" t="0" r="r" b="b"/>
                <a:pathLst>
                  <a:path w="10" h="39">
                    <a:moveTo>
                      <a:pt x="10" y="39"/>
                    </a:moveTo>
                    <a:lnTo>
                      <a:pt x="10" y="0"/>
                    </a:lnTo>
                    <a:lnTo>
                      <a:pt x="0" y="5"/>
                    </a:lnTo>
                    <a:lnTo>
                      <a:pt x="10" y="3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79" name="Freeform 275">
                <a:extLst>
                  <a:ext uri="{FF2B5EF4-FFF2-40B4-BE49-F238E27FC236}">
                    <a16:creationId xmlns:a16="http://schemas.microsoft.com/office/drawing/2014/main" id="{9F51D6A8-BCB8-60C1-379E-B48B4967139E}"/>
                  </a:ext>
                </a:extLst>
              </p:cNvPr>
              <p:cNvSpPr>
                <a:spLocks/>
              </p:cNvSpPr>
              <p:nvPr/>
            </p:nvSpPr>
            <p:spPr bwMode="auto">
              <a:xfrm>
                <a:off x="3202" y="1721"/>
                <a:ext cx="9" cy="39"/>
              </a:xfrm>
              <a:custGeom>
                <a:avLst/>
                <a:gdLst>
                  <a:gd name="T0" fmla="*/ 0 w 9"/>
                  <a:gd name="T1" fmla="*/ 39 h 39"/>
                  <a:gd name="T2" fmla="*/ 9 w 9"/>
                  <a:gd name="T3" fmla="*/ 34 h 39"/>
                  <a:gd name="T4" fmla="*/ 0 w 9"/>
                  <a:gd name="T5" fmla="*/ 0 h 39"/>
                  <a:gd name="T6" fmla="*/ 0 w 9"/>
                  <a:gd name="T7" fmla="*/ 39 h 39"/>
                </a:gdLst>
                <a:ahLst/>
                <a:cxnLst>
                  <a:cxn ang="0">
                    <a:pos x="T0" y="T1"/>
                  </a:cxn>
                  <a:cxn ang="0">
                    <a:pos x="T2" y="T3"/>
                  </a:cxn>
                  <a:cxn ang="0">
                    <a:pos x="T4" y="T5"/>
                  </a:cxn>
                  <a:cxn ang="0">
                    <a:pos x="T6" y="T7"/>
                  </a:cxn>
                </a:cxnLst>
                <a:rect l="0" t="0" r="r" b="b"/>
                <a:pathLst>
                  <a:path w="9" h="39">
                    <a:moveTo>
                      <a:pt x="0" y="39"/>
                    </a:moveTo>
                    <a:lnTo>
                      <a:pt x="9" y="34"/>
                    </a:lnTo>
                    <a:lnTo>
                      <a:pt x="0" y="0"/>
                    </a:lnTo>
                    <a:lnTo>
                      <a:pt x="0" y="3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80" name="Freeform 276">
                <a:extLst>
                  <a:ext uri="{FF2B5EF4-FFF2-40B4-BE49-F238E27FC236}">
                    <a16:creationId xmlns:a16="http://schemas.microsoft.com/office/drawing/2014/main" id="{1D264FE7-CBAB-830A-0C3C-C2A303499C75}"/>
                  </a:ext>
                </a:extLst>
              </p:cNvPr>
              <p:cNvSpPr>
                <a:spLocks/>
              </p:cNvSpPr>
              <p:nvPr/>
            </p:nvSpPr>
            <p:spPr bwMode="auto">
              <a:xfrm>
                <a:off x="3211" y="1755"/>
                <a:ext cx="1" cy="5"/>
              </a:xfrm>
              <a:custGeom>
                <a:avLst/>
                <a:gdLst>
                  <a:gd name="T0" fmla="*/ 0 h 5"/>
                  <a:gd name="T1" fmla="*/ 0 h 5"/>
                  <a:gd name="T2" fmla="*/ 5 h 5"/>
                  <a:gd name="T3" fmla="*/ 0 h 5"/>
                </a:gdLst>
                <a:ahLst/>
                <a:cxnLst>
                  <a:cxn ang="0">
                    <a:pos x="0" y="T0"/>
                  </a:cxn>
                  <a:cxn ang="0">
                    <a:pos x="0" y="T1"/>
                  </a:cxn>
                  <a:cxn ang="0">
                    <a:pos x="0" y="T2"/>
                  </a:cxn>
                  <a:cxn ang="0">
                    <a:pos x="0" y="T3"/>
                  </a:cxn>
                </a:cxnLst>
                <a:rect l="0" t="0" r="r" b="b"/>
                <a:pathLst>
                  <a:path h="5">
                    <a:moveTo>
                      <a:pt x="0" y="0"/>
                    </a:moveTo>
                    <a:lnTo>
                      <a:pt x="0" y="0"/>
                    </a:lnTo>
                    <a:lnTo>
                      <a:pt x="0" y="5"/>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81" name="Freeform 277">
                <a:extLst>
                  <a:ext uri="{FF2B5EF4-FFF2-40B4-BE49-F238E27FC236}">
                    <a16:creationId xmlns:a16="http://schemas.microsoft.com/office/drawing/2014/main" id="{7965FFFA-2351-1A6F-6DB5-C389066250E6}"/>
                  </a:ext>
                </a:extLst>
              </p:cNvPr>
              <p:cNvSpPr>
                <a:spLocks/>
              </p:cNvSpPr>
              <p:nvPr/>
            </p:nvSpPr>
            <p:spPr bwMode="auto">
              <a:xfrm>
                <a:off x="3211" y="1755"/>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82" name="Freeform 278">
                <a:extLst>
                  <a:ext uri="{FF2B5EF4-FFF2-40B4-BE49-F238E27FC236}">
                    <a16:creationId xmlns:a16="http://schemas.microsoft.com/office/drawing/2014/main" id="{6E1000DF-3A91-A3BB-327F-504BDA64E1F2}"/>
                  </a:ext>
                </a:extLst>
              </p:cNvPr>
              <p:cNvSpPr>
                <a:spLocks/>
              </p:cNvSpPr>
              <p:nvPr/>
            </p:nvSpPr>
            <p:spPr bwMode="auto">
              <a:xfrm>
                <a:off x="3202" y="1755"/>
                <a:ext cx="14" cy="39"/>
              </a:xfrm>
              <a:custGeom>
                <a:avLst/>
                <a:gdLst>
                  <a:gd name="T0" fmla="*/ 14 w 14"/>
                  <a:gd name="T1" fmla="*/ 39 h 39"/>
                  <a:gd name="T2" fmla="*/ 9 w 14"/>
                  <a:gd name="T3" fmla="*/ 0 h 39"/>
                  <a:gd name="T4" fmla="*/ 0 w 14"/>
                  <a:gd name="T5" fmla="*/ 5 h 39"/>
                  <a:gd name="T6" fmla="*/ 14 w 14"/>
                  <a:gd name="T7" fmla="*/ 39 h 39"/>
                </a:gdLst>
                <a:ahLst/>
                <a:cxnLst>
                  <a:cxn ang="0">
                    <a:pos x="T0" y="T1"/>
                  </a:cxn>
                  <a:cxn ang="0">
                    <a:pos x="T2" y="T3"/>
                  </a:cxn>
                  <a:cxn ang="0">
                    <a:pos x="T4" y="T5"/>
                  </a:cxn>
                  <a:cxn ang="0">
                    <a:pos x="T6" y="T7"/>
                  </a:cxn>
                </a:cxnLst>
                <a:rect l="0" t="0" r="r" b="b"/>
                <a:pathLst>
                  <a:path w="14" h="39">
                    <a:moveTo>
                      <a:pt x="14" y="39"/>
                    </a:moveTo>
                    <a:lnTo>
                      <a:pt x="9" y="0"/>
                    </a:lnTo>
                    <a:lnTo>
                      <a:pt x="0" y="5"/>
                    </a:lnTo>
                    <a:lnTo>
                      <a:pt x="14" y="3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83" name="Freeform 279">
                <a:extLst>
                  <a:ext uri="{FF2B5EF4-FFF2-40B4-BE49-F238E27FC236}">
                    <a16:creationId xmlns:a16="http://schemas.microsoft.com/office/drawing/2014/main" id="{B6BB7376-87AD-76FA-49AF-92A5C2FE8D09}"/>
                  </a:ext>
                </a:extLst>
              </p:cNvPr>
              <p:cNvSpPr>
                <a:spLocks/>
              </p:cNvSpPr>
              <p:nvPr/>
            </p:nvSpPr>
            <p:spPr bwMode="auto">
              <a:xfrm>
                <a:off x="3211" y="1755"/>
                <a:ext cx="15" cy="39"/>
              </a:xfrm>
              <a:custGeom>
                <a:avLst/>
                <a:gdLst>
                  <a:gd name="T0" fmla="*/ 5 w 15"/>
                  <a:gd name="T1" fmla="*/ 39 h 39"/>
                  <a:gd name="T2" fmla="*/ 15 w 15"/>
                  <a:gd name="T3" fmla="*/ 34 h 39"/>
                  <a:gd name="T4" fmla="*/ 0 w 15"/>
                  <a:gd name="T5" fmla="*/ 0 h 39"/>
                  <a:gd name="T6" fmla="*/ 5 w 15"/>
                  <a:gd name="T7" fmla="*/ 39 h 39"/>
                </a:gdLst>
                <a:ahLst/>
                <a:cxnLst>
                  <a:cxn ang="0">
                    <a:pos x="T0" y="T1"/>
                  </a:cxn>
                  <a:cxn ang="0">
                    <a:pos x="T2" y="T3"/>
                  </a:cxn>
                  <a:cxn ang="0">
                    <a:pos x="T4" y="T5"/>
                  </a:cxn>
                  <a:cxn ang="0">
                    <a:pos x="T6" y="T7"/>
                  </a:cxn>
                </a:cxnLst>
                <a:rect l="0" t="0" r="r" b="b"/>
                <a:pathLst>
                  <a:path w="15" h="39">
                    <a:moveTo>
                      <a:pt x="5" y="39"/>
                    </a:moveTo>
                    <a:lnTo>
                      <a:pt x="15" y="34"/>
                    </a:lnTo>
                    <a:lnTo>
                      <a:pt x="0" y="0"/>
                    </a:lnTo>
                    <a:lnTo>
                      <a:pt x="5" y="3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84" name="Freeform 280">
                <a:extLst>
                  <a:ext uri="{FF2B5EF4-FFF2-40B4-BE49-F238E27FC236}">
                    <a16:creationId xmlns:a16="http://schemas.microsoft.com/office/drawing/2014/main" id="{18ADF755-D318-151B-CEE0-9179F465E712}"/>
                  </a:ext>
                </a:extLst>
              </p:cNvPr>
              <p:cNvSpPr>
                <a:spLocks/>
              </p:cNvSpPr>
              <p:nvPr/>
            </p:nvSpPr>
            <p:spPr bwMode="auto">
              <a:xfrm>
                <a:off x="3221" y="1789"/>
                <a:ext cx="5" cy="5"/>
              </a:xfrm>
              <a:custGeom>
                <a:avLst/>
                <a:gdLst>
                  <a:gd name="T0" fmla="*/ 5 w 5"/>
                  <a:gd name="T1" fmla="*/ 0 h 5"/>
                  <a:gd name="T2" fmla="*/ 5 w 5"/>
                  <a:gd name="T3" fmla="*/ 0 h 5"/>
                  <a:gd name="T4" fmla="*/ 0 w 5"/>
                  <a:gd name="T5" fmla="*/ 5 h 5"/>
                  <a:gd name="T6" fmla="*/ 5 w 5"/>
                  <a:gd name="T7" fmla="*/ 0 h 5"/>
                </a:gdLst>
                <a:ahLst/>
                <a:cxnLst>
                  <a:cxn ang="0">
                    <a:pos x="T0" y="T1"/>
                  </a:cxn>
                  <a:cxn ang="0">
                    <a:pos x="T2" y="T3"/>
                  </a:cxn>
                  <a:cxn ang="0">
                    <a:pos x="T4" y="T5"/>
                  </a:cxn>
                  <a:cxn ang="0">
                    <a:pos x="T6" y="T7"/>
                  </a:cxn>
                </a:cxnLst>
                <a:rect l="0" t="0" r="r" b="b"/>
                <a:pathLst>
                  <a:path w="5" h="5">
                    <a:moveTo>
                      <a:pt x="5" y="0"/>
                    </a:moveTo>
                    <a:lnTo>
                      <a:pt x="5" y="0"/>
                    </a:lnTo>
                    <a:lnTo>
                      <a:pt x="0" y="5"/>
                    </a:lnTo>
                    <a:lnTo>
                      <a:pt x="5"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85" name="Freeform 281">
                <a:extLst>
                  <a:ext uri="{FF2B5EF4-FFF2-40B4-BE49-F238E27FC236}">
                    <a16:creationId xmlns:a16="http://schemas.microsoft.com/office/drawing/2014/main" id="{3AF84CBC-9EFA-D6E4-4561-6F101DB3CFF1}"/>
                  </a:ext>
                </a:extLst>
              </p:cNvPr>
              <p:cNvSpPr>
                <a:spLocks/>
              </p:cNvSpPr>
              <p:nvPr/>
            </p:nvSpPr>
            <p:spPr bwMode="auto">
              <a:xfrm>
                <a:off x="3226" y="1789"/>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86" name="Freeform 282">
                <a:extLst>
                  <a:ext uri="{FF2B5EF4-FFF2-40B4-BE49-F238E27FC236}">
                    <a16:creationId xmlns:a16="http://schemas.microsoft.com/office/drawing/2014/main" id="{33ED16F6-882E-B7C8-225F-A584DB132A7C}"/>
                  </a:ext>
                </a:extLst>
              </p:cNvPr>
              <p:cNvSpPr>
                <a:spLocks/>
              </p:cNvSpPr>
              <p:nvPr/>
            </p:nvSpPr>
            <p:spPr bwMode="auto">
              <a:xfrm>
                <a:off x="3216" y="1789"/>
                <a:ext cx="15" cy="44"/>
              </a:xfrm>
              <a:custGeom>
                <a:avLst/>
                <a:gdLst>
                  <a:gd name="T0" fmla="*/ 15 w 15"/>
                  <a:gd name="T1" fmla="*/ 44 h 44"/>
                  <a:gd name="T2" fmla="*/ 10 w 15"/>
                  <a:gd name="T3" fmla="*/ 0 h 44"/>
                  <a:gd name="T4" fmla="*/ 0 w 15"/>
                  <a:gd name="T5" fmla="*/ 5 h 44"/>
                  <a:gd name="T6" fmla="*/ 15 w 15"/>
                  <a:gd name="T7" fmla="*/ 44 h 44"/>
                </a:gdLst>
                <a:ahLst/>
                <a:cxnLst>
                  <a:cxn ang="0">
                    <a:pos x="T0" y="T1"/>
                  </a:cxn>
                  <a:cxn ang="0">
                    <a:pos x="T2" y="T3"/>
                  </a:cxn>
                  <a:cxn ang="0">
                    <a:pos x="T4" y="T5"/>
                  </a:cxn>
                  <a:cxn ang="0">
                    <a:pos x="T6" y="T7"/>
                  </a:cxn>
                </a:cxnLst>
                <a:rect l="0" t="0" r="r" b="b"/>
                <a:pathLst>
                  <a:path w="15" h="44">
                    <a:moveTo>
                      <a:pt x="15" y="44"/>
                    </a:moveTo>
                    <a:lnTo>
                      <a:pt x="10" y="0"/>
                    </a:lnTo>
                    <a:lnTo>
                      <a:pt x="0" y="5"/>
                    </a:lnTo>
                    <a:lnTo>
                      <a:pt x="15" y="4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87" name="Freeform 283">
                <a:extLst>
                  <a:ext uri="{FF2B5EF4-FFF2-40B4-BE49-F238E27FC236}">
                    <a16:creationId xmlns:a16="http://schemas.microsoft.com/office/drawing/2014/main" id="{144611CB-80F0-88F0-791E-79C377E84A82}"/>
                  </a:ext>
                </a:extLst>
              </p:cNvPr>
              <p:cNvSpPr>
                <a:spLocks/>
              </p:cNvSpPr>
              <p:nvPr/>
            </p:nvSpPr>
            <p:spPr bwMode="auto">
              <a:xfrm>
                <a:off x="3226" y="1789"/>
                <a:ext cx="14" cy="44"/>
              </a:xfrm>
              <a:custGeom>
                <a:avLst/>
                <a:gdLst>
                  <a:gd name="T0" fmla="*/ 5 w 14"/>
                  <a:gd name="T1" fmla="*/ 44 h 44"/>
                  <a:gd name="T2" fmla="*/ 14 w 14"/>
                  <a:gd name="T3" fmla="*/ 39 h 44"/>
                  <a:gd name="T4" fmla="*/ 0 w 14"/>
                  <a:gd name="T5" fmla="*/ 0 h 44"/>
                  <a:gd name="T6" fmla="*/ 5 w 14"/>
                  <a:gd name="T7" fmla="*/ 44 h 44"/>
                </a:gdLst>
                <a:ahLst/>
                <a:cxnLst>
                  <a:cxn ang="0">
                    <a:pos x="T0" y="T1"/>
                  </a:cxn>
                  <a:cxn ang="0">
                    <a:pos x="T2" y="T3"/>
                  </a:cxn>
                  <a:cxn ang="0">
                    <a:pos x="T4" y="T5"/>
                  </a:cxn>
                  <a:cxn ang="0">
                    <a:pos x="T6" y="T7"/>
                  </a:cxn>
                </a:cxnLst>
                <a:rect l="0" t="0" r="r" b="b"/>
                <a:pathLst>
                  <a:path w="14" h="44">
                    <a:moveTo>
                      <a:pt x="5" y="44"/>
                    </a:moveTo>
                    <a:lnTo>
                      <a:pt x="14" y="39"/>
                    </a:lnTo>
                    <a:lnTo>
                      <a:pt x="0" y="0"/>
                    </a:lnTo>
                    <a:lnTo>
                      <a:pt x="5" y="4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88" name="Freeform 284">
                <a:extLst>
                  <a:ext uri="{FF2B5EF4-FFF2-40B4-BE49-F238E27FC236}">
                    <a16:creationId xmlns:a16="http://schemas.microsoft.com/office/drawing/2014/main" id="{99BEF849-A3AC-3808-26F5-812E960FF2B0}"/>
                  </a:ext>
                </a:extLst>
              </p:cNvPr>
              <p:cNvSpPr>
                <a:spLocks/>
              </p:cNvSpPr>
              <p:nvPr/>
            </p:nvSpPr>
            <p:spPr bwMode="auto">
              <a:xfrm>
                <a:off x="3236" y="1828"/>
                <a:ext cx="4" cy="5"/>
              </a:xfrm>
              <a:custGeom>
                <a:avLst/>
                <a:gdLst>
                  <a:gd name="T0" fmla="*/ 4 w 4"/>
                  <a:gd name="T1" fmla="*/ 0 h 5"/>
                  <a:gd name="T2" fmla="*/ 4 w 4"/>
                  <a:gd name="T3" fmla="*/ 0 h 5"/>
                  <a:gd name="T4" fmla="*/ 0 w 4"/>
                  <a:gd name="T5" fmla="*/ 5 h 5"/>
                  <a:gd name="T6" fmla="*/ 4 w 4"/>
                  <a:gd name="T7" fmla="*/ 0 h 5"/>
                </a:gdLst>
                <a:ahLst/>
                <a:cxnLst>
                  <a:cxn ang="0">
                    <a:pos x="T0" y="T1"/>
                  </a:cxn>
                  <a:cxn ang="0">
                    <a:pos x="T2" y="T3"/>
                  </a:cxn>
                  <a:cxn ang="0">
                    <a:pos x="T4" y="T5"/>
                  </a:cxn>
                  <a:cxn ang="0">
                    <a:pos x="T6" y="T7"/>
                  </a:cxn>
                </a:cxnLst>
                <a:rect l="0" t="0" r="r" b="b"/>
                <a:pathLst>
                  <a:path w="4" h="5">
                    <a:moveTo>
                      <a:pt x="4" y="0"/>
                    </a:moveTo>
                    <a:lnTo>
                      <a:pt x="4" y="0"/>
                    </a:lnTo>
                    <a:lnTo>
                      <a:pt x="0" y="5"/>
                    </a:lnTo>
                    <a:lnTo>
                      <a:pt x="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89" name="Freeform 285">
                <a:extLst>
                  <a:ext uri="{FF2B5EF4-FFF2-40B4-BE49-F238E27FC236}">
                    <a16:creationId xmlns:a16="http://schemas.microsoft.com/office/drawing/2014/main" id="{4C561DFE-8D51-4126-115B-5F4402C9D917}"/>
                  </a:ext>
                </a:extLst>
              </p:cNvPr>
              <p:cNvSpPr>
                <a:spLocks/>
              </p:cNvSpPr>
              <p:nvPr/>
            </p:nvSpPr>
            <p:spPr bwMode="auto">
              <a:xfrm>
                <a:off x="3240" y="1828"/>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90" name="Freeform 286">
                <a:extLst>
                  <a:ext uri="{FF2B5EF4-FFF2-40B4-BE49-F238E27FC236}">
                    <a16:creationId xmlns:a16="http://schemas.microsoft.com/office/drawing/2014/main" id="{0AD78F3D-4EEF-E8CB-E727-ACF631BC17D9}"/>
                  </a:ext>
                </a:extLst>
              </p:cNvPr>
              <p:cNvSpPr>
                <a:spLocks/>
              </p:cNvSpPr>
              <p:nvPr/>
            </p:nvSpPr>
            <p:spPr bwMode="auto">
              <a:xfrm>
                <a:off x="3231" y="1828"/>
                <a:ext cx="14" cy="43"/>
              </a:xfrm>
              <a:custGeom>
                <a:avLst/>
                <a:gdLst>
                  <a:gd name="T0" fmla="*/ 14 w 14"/>
                  <a:gd name="T1" fmla="*/ 43 h 43"/>
                  <a:gd name="T2" fmla="*/ 9 w 14"/>
                  <a:gd name="T3" fmla="*/ 0 h 43"/>
                  <a:gd name="T4" fmla="*/ 0 w 14"/>
                  <a:gd name="T5" fmla="*/ 5 h 43"/>
                  <a:gd name="T6" fmla="*/ 14 w 14"/>
                  <a:gd name="T7" fmla="*/ 43 h 43"/>
                </a:gdLst>
                <a:ahLst/>
                <a:cxnLst>
                  <a:cxn ang="0">
                    <a:pos x="T0" y="T1"/>
                  </a:cxn>
                  <a:cxn ang="0">
                    <a:pos x="T2" y="T3"/>
                  </a:cxn>
                  <a:cxn ang="0">
                    <a:pos x="T4" y="T5"/>
                  </a:cxn>
                  <a:cxn ang="0">
                    <a:pos x="T6" y="T7"/>
                  </a:cxn>
                </a:cxnLst>
                <a:rect l="0" t="0" r="r" b="b"/>
                <a:pathLst>
                  <a:path w="14" h="43">
                    <a:moveTo>
                      <a:pt x="14" y="43"/>
                    </a:moveTo>
                    <a:lnTo>
                      <a:pt x="9" y="0"/>
                    </a:lnTo>
                    <a:lnTo>
                      <a:pt x="0" y="5"/>
                    </a:lnTo>
                    <a:lnTo>
                      <a:pt x="14" y="43"/>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91" name="Freeform 287">
                <a:extLst>
                  <a:ext uri="{FF2B5EF4-FFF2-40B4-BE49-F238E27FC236}">
                    <a16:creationId xmlns:a16="http://schemas.microsoft.com/office/drawing/2014/main" id="{BC8A5631-82B3-358D-6D63-2328AC05FBF2}"/>
                  </a:ext>
                </a:extLst>
              </p:cNvPr>
              <p:cNvSpPr>
                <a:spLocks/>
              </p:cNvSpPr>
              <p:nvPr/>
            </p:nvSpPr>
            <p:spPr bwMode="auto">
              <a:xfrm>
                <a:off x="3240" y="1828"/>
                <a:ext cx="10" cy="43"/>
              </a:xfrm>
              <a:custGeom>
                <a:avLst/>
                <a:gdLst>
                  <a:gd name="T0" fmla="*/ 5 w 10"/>
                  <a:gd name="T1" fmla="*/ 43 h 43"/>
                  <a:gd name="T2" fmla="*/ 10 w 10"/>
                  <a:gd name="T3" fmla="*/ 43 h 43"/>
                  <a:gd name="T4" fmla="*/ 0 w 10"/>
                  <a:gd name="T5" fmla="*/ 0 h 43"/>
                  <a:gd name="T6" fmla="*/ 5 w 10"/>
                  <a:gd name="T7" fmla="*/ 43 h 43"/>
                </a:gdLst>
                <a:ahLst/>
                <a:cxnLst>
                  <a:cxn ang="0">
                    <a:pos x="T0" y="T1"/>
                  </a:cxn>
                  <a:cxn ang="0">
                    <a:pos x="T2" y="T3"/>
                  </a:cxn>
                  <a:cxn ang="0">
                    <a:pos x="T4" y="T5"/>
                  </a:cxn>
                  <a:cxn ang="0">
                    <a:pos x="T6" y="T7"/>
                  </a:cxn>
                </a:cxnLst>
                <a:rect l="0" t="0" r="r" b="b"/>
                <a:pathLst>
                  <a:path w="10" h="43">
                    <a:moveTo>
                      <a:pt x="5" y="43"/>
                    </a:moveTo>
                    <a:lnTo>
                      <a:pt x="10" y="43"/>
                    </a:lnTo>
                    <a:lnTo>
                      <a:pt x="0" y="0"/>
                    </a:lnTo>
                    <a:lnTo>
                      <a:pt x="5" y="43"/>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92" name="Freeform 288">
                <a:extLst>
                  <a:ext uri="{FF2B5EF4-FFF2-40B4-BE49-F238E27FC236}">
                    <a16:creationId xmlns:a16="http://schemas.microsoft.com/office/drawing/2014/main" id="{D1A330C0-A6F0-40B9-06CC-A690F78A209F}"/>
                  </a:ext>
                </a:extLst>
              </p:cNvPr>
              <p:cNvSpPr>
                <a:spLocks/>
              </p:cNvSpPr>
              <p:nvPr/>
            </p:nvSpPr>
            <p:spPr bwMode="auto">
              <a:xfrm>
                <a:off x="3250" y="1871"/>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93" name="Freeform 289">
                <a:extLst>
                  <a:ext uri="{FF2B5EF4-FFF2-40B4-BE49-F238E27FC236}">
                    <a16:creationId xmlns:a16="http://schemas.microsoft.com/office/drawing/2014/main" id="{CCC4D7AD-5588-A230-6D63-295D2DCEB8C5}"/>
                  </a:ext>
                </a:extLst>
              </p:cNvPr>
              <p:cNvSpPr>
                <a:spLocks/>
              </p:cNvSpPr>
              <p:nvPr/>
            </p:nvSpPr>
            <p:spPr bwMode="auto">
              <a:xfrm>
                <a:off x="3250" y="1871"/>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94" name="Freeform 290">
                <a:extLst>
                  <a:ext uri="{FF2B5EF4-FFF2-40B4-BE49-F238E27FC236}">
                    <a16:creationId xmlns:a16="http://schemas.microsoft.com/office/drawing/2014/main" id="{7A54449D-A512-C52D-CF41-AB2317C228FE}"/>
                  </a:ext>
                </a:extLst>
              </p:cNvPr>
              <p:cNvSpPr>
                <a:spLocks/>
              </p:cNvSpPr>
              <p:nvPr/>
            </p:nvSpPr>
            <p:spPr bwMode="auto">
              <a:xfrm>
                <a:off x="3245" y="1871"/>
                <a:ext cx="10" cy="44"/>
              </a:xfrm>
              <a:custGeom>
                <a:avLst/>
                <a:gdLst>
                  <a:gd name="T0" fmla="*/ 10 w 10"/>
                  <a:gd name="T1" fmla="*/ 44 h 44"/>
                  <a:gd name="T2" fmla="*/ 5 w 10"/>
                  <a:gd name="T3" fmla="*/ 0 h 44"/>
                  <a:gd name="T4" fmla="*/ 0 w 10"/>
                  <a:gd name="T5" fmla="*/ 0 h 44"/>
                  <a:gd name="T6" fmla="*/ 10 w 10"/>
                  <a:gd name="T7" fmla="*/ 44 h 44"/>
                </a:gdLst>
                <a:ahLst/>
                <a:cxnLst>
                  <a:cxn ang="0">
                    <a:pos x="T0" y="T1"/>
                  </a:cxn>
                  <a:cxn ang="0">
                    <a:pos x="T2" y="T3"/>
                  </a:cxn>
                  <a:cxn ang="0">
                    <a:pos x="T4" y="T5"/>
                  </a:cxn>
                  <a:cxn ang="0">
                    <a:pos x="T6" y="T7"/>
                  </a:cxn>
                </a:cxnLst>
                <a:rect l="0" t="0" r="r" b="b"/>
                <a:pathLst>
                  <a:path w="10" h="44">
                    <a:moveTo>
                      <a:pt x="10" y="44"/>
                    </a:moveTo>
                    <a:lnTo>
                      <a:pt x="5" y="0"/>
                    </a:lnTo>
                    <a:lnTo>
                      <a:pt x="0" y="0"/>
                    </a:lnTo>
                    <a:lnTo>
                      <a:pt x="10" y="4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95" name="Freeform 291">
                <a:extLst>
                  <a:ext uri="{FF2B5EF4-FFF2-40B4-BE49-F238E27FC236}">
                    <a16:creationId xmlns:a16="http://schemas.microsoft.com/office/drawing/2014/main" id="{70AD09BA-9B14-9F1B-A690-F868D374F6B7}"/>
                  </a:ext>
                </a:extLst>
              </p:cNvPr>
              <p:cNvSpPr>
                <a:spLocks/>
              </p:cNvSpPr>
              <p:nvPr/>
            </p:nvSpPr>
            <p:spPr bwMode="auto">
              <a:xfrm>
                <a:off x="3250" y="1871"/>
                <a:ext cx="15" cy="44"/>
              </a:xfrm>
              <a:custGeom>
                <a:avLst/>
                <a:gdLst>
                  <a:gd name="T0" fmla="*/ 5 w 15"/>
                  <a:gd name="T1" fmla="*/ 44 h 44"/>
                  <a:gd name="T2" fmla="*/ 15 w 15"/>
                  <a:gd name="T3" fmla="*/ 39 h 44"/>
                  <a:gd name="T4" fmla="*/ 0 w 15"/>
                  <a:gd name="T5" fmla="*/ 0 h 44"/>
                  <a:gd name="T6" fmla="*/ 5 w 15"/>
                  <a:gd name="T7" fmla="*/ 44 h 44"/>
                </a:gdLst>
                <a:ahLst/>
                <a:cxnLst>
                  <a:cxn ang="0">
                    <a:pos x="T0" y="T1"/>
                  </a:cxn>
                  <a:cxn ang="0">
                    <a:pos x="T2" y="T3"/>
                  </a:cxn>
                  <a:cxn ang="0">
                    <a:pos x="T4" y="T5"/>
                  </a:cxn>
                  <a:cxn ang="0">
                    <a:pos x="T6" y="T7"/>
                  </a:cxn>
                </a:cxnLst>
                <a:rect l="0" t="0" r="r" b="b"/>
                <a:pathLst>
                  <a:path w="15" h="44">
                    <a:moveTo>
                      <a:pt x="5" y="44"/>
                    </a:moveTo>
                    <a:lnTo>
                      <a:pt x="15" y="39"/>
                    </a:lnTo>
                    <a:lnTo>
                      <a:pt x="0" y="0"/>
                    </a:lnTo>
                    <a:lnTo>
                      <a:pt x="5" y="4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96" name="Freeform 292">
                <a:extLst>
                  <a:ext uri="{FF2B5EF4-FFF2-40B4-BE49-F238E27FC236}">
                    <a16:creationId xmlns:a16="http://schemas.microsoft.com/office/drawing/2014/main" id="{D17BD319-CF88-89C4-9E92-4F59250A8778}"/>
                  </a:ext>
                </a:extLst>
              </p:cNvPr>
              <p:cNvSpPr>
                <a:spLocks/>
              </p:cNvSpPr>
              <p:nvPr/>
            </p:nvSpPr>
            <p:spPr bwMode="auto">
              <a:xfrm>
                <a:off x="3260" y="1910"/>
                <a:ext cx="5" cy="5"/>
              </a:xfrm>
              <a:custGeom>
                <a:avLst/>
                <a:gdLst>
                  <a:gd name="T0" fmla="*/ 0 w 5"/>
                  <a:gd name="T1" fmla="*/ 5 h 5"/>
                  <a:gd name="T2" fmla="*/ 5 w 5"/>
                  <a:gd name="T3" fmla="*/ 0 h 5"/>
                  <a:gd name="T4" fmla="*/ 5 w 5"/>
                  <a:gd name="T5" fmla="*/ 0 h 5"/>
                  <a:gd name="T6" fmla="*/ 0 w 5"/>
                  <a:gd name="T7" fmla="*/ 5 h 5"/>
                </a:gdLst>
                <a:ahLst/>
                <a:cxnLst>
                  <a:cxn ang="0">
                    <a:pos x="T0" y="T1"/>
                  </a:cxn>
                  <a:cxn ang="0">
                    <a:pos x="T2" y="T3"/>
                  </a:cxn>
                  <a:cxn ang="0">
                    <a:pos x="T4" y="T5"/>
                  </a:cxn>
                  <a:cxn ang="0">
                    <a:pos x="T6" y="T7"/>
                  </a:cxn>
                </a:cxnLst>
                <a:rect l="0" t="0" r="r" b="b"/>
                <a:pathLst>
                  <a:path w="5" h="5">
                    <a:moveTo>
                      <a:pt x="0" y="5"/>
                    </a:moveTo>
                    <a:lnTo>
                      <a:pt x="5" y="0"/>
                    </a:lnTo>
                    <a:lnTo>
                      <a:pt x="5"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97" name="Freeform 293">
                <a:extLst>
                  <a:ext uri="{FF2B5EF4-FFF2-40B4-BE49-F238E27FC236}">
                    <a16:creationId xmlns:a16="http://schemas.microsoft.com/office/drawing/2014/main" id="{EB38795C-27E0-894B-76F0-ED3B85F792BF}"/>
                  </a:ext>
                </a:extLst>
              </p:cNvPr>
              <p:cNvSpPr>
                <a:spLocks/>
              </p:cNvSpPr>
              <p:nvPr/>
            </p:nvSpPr>
            <p:spPr bwMode="auto">
              <a:xfrm>
                <a:off x="3260" y="1910"/>
                <a:ext cx="5" cy="5"/>
              </a:xfrm>
              <a:custGeom>
                <a:avLst/>
                <a:gdLst>
                  <a:gd name="T0" fmla="*/ 0 w 5"/>
                  <a:gd name="T1" fmla="*/ 5 h 5"/>
                  <a:gd name="T2" fmla="*/ 5 w 5"/>
                  <a:gd name="T3" fmla="*/ 0 h 5"/>
                  <a:gd name="T4" fmla="*/ 5 w 5"/>
                  <a:gd name="T5" fmla="*/ 0 h 5"/>
                  <a:gd name="T6" fmla="*/ 0 w 5"/>
                  <a:gd name="T7" fmla="*/ 5 h 5"/>
                </a:gdLst>
                <a:ahLst/>
                <a:cxnLst>
                  <a:cxn ang="0">
                    <a:pos x="T0" y="T1"/>
                  </a:cxn>
                  <a:cxn ang="0">
                    <a:pos x="T2" y="T3"/>
                  </a:cxn>
                  <a:cxn ang="0">
                    <a:pos x="T4" y="T5"/>
                  </a:cxn>
                  <a:cxn ang="0">
                    <a:pos x="T6" y="T7"/>
                  </a:cxn>
                </a:cxnLst>
                <a:rect l="0" t="0" r="r" b="b"/>
                <a:pathLst>
                  <a:path w="5" h="5">
                    <a:moveTo>
                      <a:pt x="0" y="5"/>
                    </a:moveTo>
                    <a:lnTo>
                      <a:pt x="5" y="0"/>
                    </a:lnTo>
                    <a:lnTo>
                      <a:pt x="5"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98" name="Freeform 294">
                <a:extLst>
                  <a:ext uri="{FF2B5EF4-FFF2-40B4-BE49-F238E27FC236}">
                    <a16:creationId xmlns:a16="http://schemas.microsoft.com/office/drawing/2014/main" id="{9249C538-AB29-86BA-7A2D-A7E7F45B1025}"/>
                  </a:ext>
                </a:extLst>
              </p:cNvPr>
              <p:cNvSpPr>
                <a:spLocks/>
              </p:cNvSpPr>
              <p:nvPr/>
            </p:nvSpPr>
            <p:spPr bwMode="auto">
              <a:xfrm>
                <a:off x="3255" y="1910"/>
                <a:ext cx="14" cy="48"/>
              </a:xfrm>
              <a:custGeom>
                <a:avLst/>
                <a:gdLst>
                  <a:gd name="T0" fmla="*/ 14 w 14"/>
                  <a:gd name="T1" fmla="*/ 48 h 48"/>
                  <a:gd name="T2" fmla="*/ 10 w 14"/>
                  <a:gd name="T3" fmla="*/ 0 h 48"/>
                  <a:gd name="T4" fmla="*/ 0 w 14"/>
                  <a:gd name="T5" fmla="*/ 5 h 48"/>
                  <a:gd name="T6" fmla="*/ 14 w 14"/>
                  <a:gd name="T7" fmla="*/ 48 h 48"/>
                </a:gdLst>
                <a:ahLst/>
                <a:cxnLst>
                  <a:cxn ang="0">
                    <a:pos x="T0" y="T1"/>
                  </a:cxn>
                  <a:cxn ang="0">
                    <a:pos x="T2" y="T3"/>
                  </a:cxn>
                  <a:cxn ang="0">
                    <a:pos x="T4" y="T5"/>
                  </a:cxn>
                  <a:cxn ang="0">
                    <a:pos x="T6" y="T7"/>
                  </a:cxn>
                </a:cxnLst>
                <a:rect l="0" t="0" r="r" b="b"/>
                <a:pathLst>
                  <a:path w="14" h="48">
                    <a:moveTo>
                      <a:pt x="14" y="48"/>
                    </a:moveTo>
                    <a:lnTo>
                      <a:pt x="10" y="0"/>
                    </a:lnTo>
                    <a:lnTo>
                      <a:pt x="0" y="5"/>
                    </a:lnTo>
                    <a:lnTo>
                      <a:pt x="14" y="4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599" name="Freeform 295">
                <a:extLst>
                  <a:ext uri="{FF2B5EF4-FFF2-40B4-BE49-F238E27FC236}">
                    <a16:creationId xmlns:a16="http://schemas.microsoft.com/office/drawing/2014/main" id="{4C4E0997-1398-9B1A-A917-9324BD9FF770}"/>
                  </a:ext>
                </a:extLst>
              </p:cNvPr>
              <p:cNvSpPr>
                <a:spLocks/>
              </p:cNvSpPr>
              <p:nvPr/>
            </p:nvSpPr>
            <p:spPr bwMode="auto">
              <a:xfrm>
                <a:off x="3265" y="1910"/>
                <a:ext cx="14" cy="48"/>
              </a:xfrm>
              <a:custGeom>
                <a:avLst/>
                <a:gdLst>
                  <a:gd name="T0" fmla="*/ 4 w 14"/>
                  <a:gd name="T1" fmla="*/ 48 h 48"/>
                  <a:gd name="T2" fmla="*/ 14 w 14"/>
                  <a:gd name="T3" fmla="*/ 48 h 48"/>
                  <a:gd name="T4" fmla="*/ 0 w 14"/>
                  <a:gd name="T5" fmla="*/ 0 h 48"/>
                  <a:gd name="T6" fmla="*/ 4 w 14"/>
                  <a:gd name="T7" fmla="*/ 48 h 48"/>
                </a:gdLst>
                <a:ahLst/>
                <a:cxnLst>
                  <a:cxn ang="0">
                    <a:pos x="T0" y="T1"/>
                  </a:cxn>
                  <a:cxn ang="0">
                    <a:pos x="T2" y="T3"/>
                  </a:cxn>
                  <a:cxn ang="0">
                    <a:pos x="T4" y="T5"/>
                  </a:cxn>
                  <a:cxn ang="0">
                    <a:pos x="T6" y="T7"/>
                  </a:cxn>
                </a:cxnLst>
                <a:rect l="0" t="0" r="r" b="b"/>
                <a:pathLst>
                  <a:path w="14" h="48">
                    <a:moveTo>
                      <a:pt x="4" y="48"/>
                    </a:moveTo>
                    <a:lnTo>
                      <a:pt x="14" y="48"/>
                    </a:lnTo>
                    <a:lnTo>
                      <a:pt x="0" y="0"/>
                    </a:lnTo>
                    <a:lnTo>
                      <a:pt x="4" y="4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00" name="Freeform 296">
                <a:extLst>
                  <a:ext uri="{FF2B5EF4-FFF2-40B4-BE49-F238E27FC236}">
                    <a16:creationId xmlns:a16="http://schemas.microsoft.com/office/drawing/2014/main" id="{64B00701-6D87-5F30-049E-CAA079D83A70}"/>
                  </a:ext>
                </a:extLst>
              </p:cNvPr>
              <p:cNvSpPr>
                <a:spLocks/>
              </p:cNvSpPr>
              <p:nvPr/>
            </p:nvSpPr>
            <p:spPr bwMode="auto">
              <a:xfrm>
                <a:off x="3274" y="1958"/>
                <a:ext cx="5" cy="1"/>
              </a:xfrm>
              <a:custGeom>
                <a:avLst/>
                <a:gdLst>
                  <a:gd name="T0" fmla="*/ 5 w 5"/>
                  <a:gd name="T1" fmla="*/ 5 w 5"/>
                  <a:gd name="T2" fmla="*/ 0 w 5"/>
                  <a:gd name="T3" fmla="*/ 5 w 5"/>
                </a:gdLst>
                <a:ahLst/>
                <a:cxnLst>
                  <a:cxn ang="0">
                    <a:pos x="T0" y="0"/>
                  </a:cxn>
                  <a:cxn ang="0">
                    <a:pos x="T1" y="0"/>
                  </a:cxn>
                  <a:cxn ang="0">
                    <a:pos x="T2" y="0"/>
                  </a:cxn>
                  <a:cxn ang="0">
                    <a:pos x="T3" y="0"/>
                  </a:cxn>
                </a:cxnLst>
                <a:rect l="0" t="0" r="r" b="b"/>
                <a:pathLst>
                  <a:path w="5">
                    <a:moveTo>
                      <a:pt x="5" y="0"/>
                    </a:moveTo>
                    <a:lnTo>
                      <a:pt x="5" y="0"/>
                    </a:lnTo>
                    <a:lnTo>
                      <a:pt x="0" y="0"/>
                    </a:lnTo>
                    <a:lnTo>
                      <a:pt x="5"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610601" name="Group 297">
              <a:extLst>
                <a:ext uri="{FF2B5EF4-FFF2-40B4-BE49-F238E27FC236}">
                  <a16:creationId xmlns:a16="http://schemas.microsoft.com/office/drawing/2014/main" id="{9AAD503D-D36C-95FD-3917-0C43586CB358}"/>
                </a:ext>
              </a:extLst>
            </p:cNvPr>
            <p:cNvGrpSpPr>
              <a:grpSpLocks/>
            </p:cNvGrpSpPr>
            <p:nvPr/>
          </p:nvGrpSpPr>
          <p:grpSpPr bwMode="auto">
            <a:xfrm>
              <a:off x="2273" y="1776"/>
              <a:ext cx="1432" cy="959"/>
              <a:chOff x="2321" y="1958"/>
              <a:chExt cx="1432" cy="959"/>
            </a:xfrm>
          </p:grpSpPr>
          <p:sp>
            <p:nvSpPr>
              <p:cNvPr id="610602" name="Freeform 298">
                <a:extLst>
                  <a:ext uri="{FF2B5EF4-FFF2-40B4-BE49-F238E27FC236}">
                    <a16:creationId xmlns:a16="http://schemas.microsoft.com/office/drawing/2014/main" id="{8CF4CB70-81BD-107A-70B5-E83557CA97B2}"/>
                  </a:ext>
                </a:extLst>
              </p:cNvPr>
              <p:cNvSpPr>
                <a:spLocks/>
              </p:cNvSpPr>
              <p:nvPr/>
            </p:nvSpPr>
            <p:spPr bwMode="auto">
              <a:xfrm>
                <a:off x="3279" y="1958"/>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03" name="Freeform 299">
                <a:extLst>
                  <a:ext uri="{FF2B5EF4-FFF2-40B4-BE49-F238E27FC236}">
                    <a16:creationId xmlns:a16="http://schemas.microsoft.com/office/drawing/2014/main" id="{18403622-5846-2851-4C4D-FE7D8D4613C9}"/>
                  </a:ext>
                </a:extLst>
              </p:cNvPr>
              <p:cNvSpPr>
                <a:spLocks/>
              </p:cNvSpPr>
              <p:nvPr/>
            </p:nvSpPr>
            <p:spPr bwMode="auto">
              <a:xfrm>
                <a:off x="3269" y="1958"/>
                <a:ext cx="15" cy="49"/>
              </a:xfrm>
              <a:custGeom>
                <a:avLst/>
                <a:gdLst>
                  <a:gd name="T0" fmla="*/ 15 w 15"/>
                  <a:gd name="T1" fmla="*/ 49 h 49"/>
                  <a:gd name="T2" fmla="*/ 10 w 15"/>
                  <a:gd name="T3" fmla="*/ 0 h 49"/>
                  <a:gd name="T4" fmla="*/ 0 w 15"/>
                  <a:gd name="T5" fmla="*/ 0 h 49"/>
                  <a:gd name="T6" fmla="*/ 15 w 15"/>
                  <a:gd name="T7" fmla="*/ 49 h 49"/>
                </a:gdLst>
                <a:ahLst/>
                <a:cxnLst>
                  <a:cxn ang="0">
                    <a:pos x="T0" y="T1"/>
                  </a:cxn>
                  <a:cxn ang="0">
                    <a:pos x="T2" y="T3"/>
                  </a:cxn>
                  <a:cxn ang="0">
                    <a:pos x="T4" y="T5"/>
                  </a:cxn>
                  <a:cxn ang="0">
                    <a:pos x="T6" y="T7"/>
                  </a:cxn>
                </a:cxnLst>
                <a:rect l="0" t="0" r="r" b="b"/>
                <a:pathLst>
                  <a:path w="15" h="49">
                    <a:moveTo>
                      <a:pt x="15" y="49"/>
                    </a:moveTo>
                    <a:lnTo>
                      <a:pt x="10" y="0"/>
                    </a:lnTo>
                    <a:lnTo>
                      <a:pt x="0" y="0"/>
                    </a:lnTo>
                    <a:lnTo>
                      <a:pt x="15" y="4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04" name="Freeform 300">
                <a:extLst>
                  <a:ext uri="{FF2B5EF4-FFF2-40B4-BE49-F238E27FC236}">
                    <a16:creationId xmlns:a16="http://schemas.microsoft.com/office/drawing/2014/main" id="{8CB56F85-6970-3B37-DF43-33A2E975C656}"/>
                  </a:ext>
                </a:extLst>
              </p:cNvPr>
              <p:cNvSpPr>
                <a:spLocks/>
              </p:cNvSpPr>
              <p:nvPr/>
            </p:nvSpPr>
            <p:spPr bwMode="auto">
              <a:xfrm>
                <a:off x="3279" y="1958"/>
                <a:ext cx="10" cy="49"/>
              </a:xfrm>
              <a:custGeom>
                <a:avLst/>
                <a:gdLst>
                  <a:gd name="T0" fmla="*/ 5 w 10"/>
                  <a:gd name="T1" fmla="*/ 49 h 49"/>
                  <a:gd name="T2" fmla="*/ 10 w 10"/>
                  <a:gd name="T3" fmla="*/ 44 h 49"/>
                  <a:gd name="T4" fmla="*/ 0 w 10"/>
                  <a:gd name="T5" fmla="*/ 0 h 49"/>
                  <a:gd name="T6" fmla="*/ 5 w 10"/>
                  <a:gd name="T7" fmla="*/ 49 h 49"/>
                </a:gdLst>
                <a:ahLst/>
                <a:cxnLst>
                  <a:cxn ang="0">
                    <a:pos x="T0" y="T1"/>
                  </a:cxn>
                  <a:cxn ang="0">
                    <a:pos x="T2" y="T3"/>
                  </a:cxn>
                  <a:cxn ang="0">
                    <a:pos x="T4" y="T5"/>
                  </a:cxn>
                  <a:cxn ang="0">
                    <a:pos x="T6" y="T7"/>
                  </a:cxn>
                </a:cxnLst>
                <a:rect l="0" t="0" r="r" b="b"/>
                <a:pathLst>
                  <a:path w="10" h="49">
                    <a:moveTo>
                      <a:pt x="5" y="49"/>
                    </a:moveTo>
                    <a:lnTo>
                      <a:pt x="10" y="44"/>
                    </a:lnTo>
                    <a:lnTo>
                      <a:pt x="0" y="0"/>
                    </a:lnTo>
                    <a:lnTo>
                      <a:pt x="5" y="4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05" name="Freeform 301">
                <a:extLst>
                  <a:ext uri="{FF2B5EF4-FFF2-40B4-BE49-F238E27FC236}">
                    <a16:creationId xmlns:a16="http://schemas.microsoft.com/office/drawing/2014/main" id="{0F91D3F6-9B3D-7BE2-4E85-227B585F0804}"/>
                  </a:ext>
                </a:extLst>
              </p:cNvPr>
              <p:cNvSpPr>
                <a:spLocks/>
              </p:cNvSpPr>
              <p:nvPr/>
            </p:nvSpPr>
            <p:spPr bwMode="auto">
              <a:xfrm>
                <a:off x="3289" y="2002"/>
                <a:ext cx="1" cy="5"/>
              </a:xfrm>
              <a:custGeom>
                <a:avLst/>
                <a:gdLst>
                  <a:gd name="T0" fmla="*/ 0 h 5"/>
                  <a:gd name="T1" fmla="*/ 0 h 5"/>
                  <a:gd name="T2" fmla="*/ 5 h 5"/>
                  <a:gd name="T3" fmla="*/ 0 h 5"/>
                </a:gdLst>
                <a:ahLst/>
                <a:cxnLst>
                  <a:cxn ang="0">
                    <a:pos x="0" y="T0"/>
                  </a:cxn>
                  <a:cxn ang="0">
                    <a:pos x="0" y="T1"/>
                  </a:cxn>
                  <a:cxn ang="0">
                    <a:pos x="0" y="T2"/>
                  </a:cxn>
                  <a:cxn ang="0">
                    <a:pos x="0" y="T3"/>
                  </a:cxn>
                </a:cxnLst>
                <a:rect l="0" t="0" r="r" b="b"/>
                <a:pathLst>
                  <a:path h="5">
                    <a:moveTo>
                      <a:pt x="0" y="0"/>
                    </a:moveTo>
                    <a:lnTo>
                      <a:pt x="0" y="0"/>
                    </a:lnTo>
                    <a:lnTo>
                      <a:pt x="0" y="5"/>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06" name="Freeform 302">
                <a:extLst>
                  <a:ext uri="{FF2B5EF4-FFF2-40B4-BE49-F238E27FC236}">
                    <a16:creationId xmlns:a16="http://schemas.microsoft.com/office/drawing/2014/main" id="{0AA588C9-EE9A-58D0-E260-54DA8264778F}"/>
                  </a:ext>
                </a:extLst>
              </p:cNvPr>
              <p:cNvSpPr>
                <a:spLocks/>
              </p:cNvSpPr>
              <p:nvPr/>
            </p:nvSpPr>
            <p:spPr bwMode="auto">
              <a:xfrm>
                <a:off x="3289" y="2002"/>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07" name="Freeform 303">
                <a:extLst>
                  <a:ext uri="{FF2B5EF4-FFF2-40B4-BE49-F238E27FC236}">
                    <a16:creationId xmlns:a16="http://schemas.microsoft.com/office/drawing/2014/main" id="{29352529-87E3-0F97-4092-B0EEDE8D3017}"/>
                  </a:ext>
                </a:extLst>
              </p:cNvPr>
              <p:cNvSpPr>
                <a:spLocks/>
              </p:cNvSpPr>
              <p:nvPr/>
            </p:nvSpPr>
            <p:spPr bwMode="auto">
              <a:xfrm>
                <a:off x="3284" y="2002"/>
                <a:ext cx="10" cy="48"/>
              </a:xfrm>
              <a:custGeom>
                <a:avLst/>
                <a:gdLst>
                  <a:gd name="T0" fmla="*/ 10 w 10"/>
                  <a:gd name="T1" fmla="*/ 48 h 48"/>
                  <a:gd name="T2" fmla="*/ 5 w 10"/>
                  <a:gd name="T3" fmla="*/ 0 h 48"/>
                  <a:gd name="T4" fmla="*/ 0 w 10"/>
                  <a:gd name="T5" fmla="*/ 5 h 48"/>
                  <a:gd name="T6" fmla="*/ 10 w 10"/>
                  <a:gd name="T7" fmla="*/ 48 h 48"/>
                </a:gdLst>
                <a:ahLst/>
                <a:cxnLst>
                  <a:cxn ang="0">
                    <a:pos x="T0" y="T1"/>
                  </a:cxn>
                  <a:cxn ang="0">
                    <a:pos x="T2" y="T3"/>
                  </a:cxn>
                  <a:cxn ang="0">
                    <a:pos x="T4" y="T5"/>
                  </a:cxn>
                  <a:cxn ang="0">
                    <a:pos x="T6" y="T7"/>
                  </a:cxn>
                </a:cxnLst>
                <a:rect l="0" t="0" r="r" b="b"/>
                <a:pathLst>
                  <a:path w="10" h="48">
                    <a:moveTo>
                      <a:pt x="10" y="48"/>
                    </a:moveTo>
                    <a:lnTo>
                      <a:pt x="5" y="0"/>
                    </a:lnTo>
                    <a:lnTo>
                      <a:pt x="0" y="5"/>
                    </a:lnTo>
                    <a:lnTo>
                      <a:pt x="10" y="4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08" name="Freeform 304">
                <a:extLst>
                  <a:ext uri="{FF2B5EF4-FFF2-40B4-BE49-F238E27FC236}">
                    <a16:creationId xmlns:a16="http://schemas.microsoft.com/office/drawing/2014/main" id="{273D621B-7F17-BD50-67E0-94059D2F1684}"/>
                  </a:ext>
                </a:extLst>
              </p:cNvPr>
              <p:cNvSpPr>
                <a:spLocks/>
              </p:cNvSpPr>
              <p:nvPr/>
            </p:nvSpPr>
            <p:spPr bwMode="auto">
              <a:xfrm>
                <a:off x="3289" y="2002"/>
                <a:ext cx="14" cy="48"/>
              </a:xfrm>
              <a:custGeom>
                <a:avLst/>
                <a:gdLst>
                  <a:gd name="T0" fmla="*/ 5 w 14"/>
                  <a:gd name="T1" fmla="*/ 48 h 48"/>
                  <a:gd name="T2" fmla="*/ 14 w 14"/>
                  <a:gd name="T3" fmla="*/ 48 h 48"/>
                  <a:gd name="T4" fmla="*/ 0 w 14"/>
                  <a:gd name="T5" fmla="*/ 0 h 48"/>
                  <a:gd name="T6" fmla="*/ 5 w 14"/>
                  <a:gd name="T7" fmla="*/ 48 h 48"/>
                </a:gdLst>
                <a:ahLst/>
                <a:cxnLst>
                  <a:cxn ang="0">
                    <a:pos x="T0" y="T1"/>
                  </a:cxn>
                  <a:cxn ang="0">
                    <a:pos x="T2" y="T3"/>
                  </a:cxn>
                  <a:cxn ang="0">
                    <a:pos x="T4" y="T5"/>
                  </a:cxn>
                  <a:cxn ang="0">
                    <a:pos x="T6" y="T7"/>
                  </a:cxn>
                </a:cxnLst>
                <a:rect l="0" t="0" r="r" b="b"/>
                <a:pathLst>
                  <a:path w="14" h="48">
                    <a:moveTo>
                      <a:pt x="5" y="48"/>
                    </a:moveTo>
                    <a:lnTo>
                      <a:pt x="14" y="48"/>
                    </a:lnTo>
                    <a:lnTo>
                      <a:pt x="0" y="0"/>
                    </a:lnTo>
                    <a:lnTo>
                      <a:pt x="5" y="4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09" name="Freeform 305">
                <a:extLst>
                  <a:ext uri="{FF2B5EF4-FFF2-40B4-BE49-F238E27FC236}">
                    <a16:creationId xmlns:a16="http://schemas.microsoft.com/office/drawing/2014/main" id="{1AAE2415-C3D5-416D-A22D-A35427936A0D}"/>
                  </a:ext>
                </a:extLst>
              </p:cNvPr>
              <p:cNvSpPr>
                <a:spLocks/>
              </p:cNvSpPr>
              <p:nvPr/>
            </p:nvSpPr>
            <p:spPr bwMode="auto">
              <a:xfrm>
                <a:off x="3298" y="2050"/>
                <a:ext cx="5" cy="5"/>
              </a:xfrm>
              <a:custGeom>
                <a:avLst/>
                <a:gdLst>
                  <a:gd name="T0" fmla="*/ 0 w 5"/>
                  <a:gd name="T1" fmla="*/ 5 h 5"/>
                  <a:gd name="T2" fmla="*/ 5 w 5"/>
                  <a:gd name="T3" fmla="*/ 0 h 5"/>
                  <a:gd name="T4" fmla="*/ 5 w 5"/>
                  <a:gd name="T5" fmla="*/ 0 h 5"/>
                  <a:gd name="T6" fmla="*/ 0 w 5"/>
                  <a:gd name="T7" fmla="*/ 5 h 5"/>
                </a:gdLst>
                <a:ahLst/>
                <a:cxnLst>
                  <a:cxn ang="0">
                    <a:pos x="T0" y="T1"/>
                  </a:cxn>
                  <a:cxn ang="0">
                    <a:pos x="T2" y="T3"/>
                  </a:cxn>
                  <a:cxn ang="0">
                    <a:pos x="T4" y="T5"/>
                  </a:cxn>
                  <a:cxn ang="0">
                    <a:pos x="T6" y="T7"/>
                  </a:cxn>
                </a:cxnLst>
                <a:rect l="0" t="0" r="r" b="b"/>
                <a:pathLst>
                  <a:path w="5" h="5">
                    <a:moveTo>
                      <a:pt x="0" y="5"/>
                    </a:moveTo>
                    <a:lnTo>
                      <a:pt x="5" y="0"/>
                    </a:lnTo>
                    <a:lnTo>
                      <a:pt x="5"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10" name="Freeform 306">
                <a:extLst>
                  <a:ext uri="{FF2B5EF4-FFF2-40B4-BE49-F238E27FC236}">
                    <a16:creationId xmlns:a16="http://schemas.microsoft.com/office/drawing/2014/main" id="{47C59470-65FA-B18E-CF31-804C76AC6FBB}"/>
                  </a:ext>
                </a:extLst>
              </p:cNvPr>
              <p:cNvSpPr>
                <a:spLocks/>
              </p:cNvSpPr>
              <p:nvPr/>
            </p:nvSpPr>
            <p:spPr bwMode="auto">
              <a:xfrm>
                <a:off x="3298" y="2050"/>
                <a:ext cx="5" cy="5"/>
              </a:xfrm>
              <a:custGeom>
                <a:avLst/>
                <a:gdLst>
                  <a:gd name="T0" fmla="*/ 0 w 5"/>
                  <a:gd name="T1" fmla="*/ 5 h 5"/>
                  <a:gd name="T2" fmla="*/ 5 w 5"/>
                  <a:gd name="T3" fmla="*/ 0 h 5"/>
                  <a:gd name="T4" fmla="*/ 5 w 5"/>
                  <a:gd name="T5" fmla="*/ 0 h 5"/>
                  <a:gd name="T6" fmla="*/ 0 w 5"/>
                  <a:gd name="T7" fmla="*/ 5 h 5"/>
                </a:gdLst>
                <a:ahLst/>
                <a:cxnLst>
                  <a:cxn ang="0">
                    <a:pos x="T0" y="T1"/>
                  </a:cxn>
                  <a:cxn ang="0">
                    <a:pos x="T2" y="T3"/>
                  </a:cxn>
                  <a:cxn ang="0">
                    <a:pos x="T4" y="T5"/>
                  </a:cxn>
                  <a:cxn ang="0">
                    <a:pos x="T6" y="T7"/>
                  </a:cxn>
                </a:cxnLst>
                <a:rect l="0" t="0" r="r" b="b"/>
                <a:pathLst>
                  <a:path w="5" h="5">
                    <a:moveTo>
                      <a:pt x="0" y="5"/>
                    </a:moveTo>
                    <a:lnTo>
                      <a:pt x="5" y="0"/>
                    </a:lnTo>
                    <a:lnTo>
                      <a:pt x="5"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11" name="Freeform 307">
                <a:extLst>
                  <a:ext uri="{FF2B5EF4-FFF2-40B4-BE49-F238E27FC236}">
                    <a16:creationId xmlns:a16="http://schemas.microsoft.com/office/drawing/2014/main" id="{BF0A76D9-C21E-E201-3A47-9A66B3200777}"/>
                  </a:ext>
                </a:extLst>
              </p:cNvPr>
              <p:cNvSpPr>
                <a:spLocks/>
              </p:cNvSpPr>
              <p:nvPr/>
            </p:nvSpPr>
            <p:spPr bwMode="auto">
              <a:xfrm>
                <a:off x="3294" y="2050"/>
                <a:ext cx="14" cy="49"/>
              </a:xfrm>
              <a:custGeom>
                <a:avLst/>
                <a:gdLst>
                  <a:gd name="T0" fmla="*/ 14 w 14"/>
                  <a:gd name="T1" fmla="*/ 49 h 49"/>
                  <a:gd name="T2" fmla="*/ 9 w 14"/>
                  <a:gd name="T3" fmla="*/ 0 h 49"/>
                  <a:gd name="T4" fmla="*/ 0 w 14"/>
                  <a:gd name="T5" fmla="*/ 0 h 49"/>
                  <a:gd name="T6" fmla="*/ 14 w 14"/>
                  <a:gd name="T7" fmla="*/ 49 h 49"/>
                </a:gdLst>
                <a:ahLst/>
                <a:cxnLst>
                  <a:cxn ang="0">
                    <a:pos x="T0" y="T1"/>
                  </a:cxn>
                  <a:cxn ang="0">
                    <a:pos x="T2" y="T3"/>
                  </a:cxn>
                  <a:cxn ang="0">
                    <a:pos x="T4" y="T5"/>
                  </a:cxn>
                  <a:cxn ang="0">
                    <a:pos x="T6" y="T7"/>
                  </a:cxn>
                </a:cxnLst>
                <a:rect l="0" t="0" r="r" b="b"/>
                <a:pathLst>
                  <a:path w="14" h="49">
                    <a:moveTo>
                      <a:pt x="14" y="49"/>
                    </a:moveTo>
                    <a:lnTo>
                      <a:pt x="9" y="0"/>
                    </a:lnTo>
                    <a:lnTo>
                      <a:pt x="0" y="0"/>
                    </a:lnTo>
                    <a:lnTo>
                      <a:pt x="14" y="4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12" name="Freeform 308">
                <a:extLst>
                  <a:ext uri="{FF2B5EF4-FFF2-40B4-BE49-F238E27FC236}">
                    <a16:creationId xmlns:a16="http://schemas.microsoft.com/office/drawing/2014/main" id="{A6CA866A-34FD-049F-F012-0018A61AEE72}"/>
                  </a:ext>
                </a:extLst>
              </p:cNvPr>
              <p:cNvSpPr>
                <a:spLocks/>
              </p:cNvSpPr>
              <p:nvPr/>
            </p:nvSpPr>
            <p:spPr bwMode="auto">
              <a:xfrm>
                <a:off x="3303" y="2050"/>
                <a:ext cx="15" cy="49"/>
              </a:xfrm>
              <a:custGeom>
                <a:avLst/>
                <a:gdLst>
                  <a:gd name="T0" fmla="*/ 5 w 15"/>
                  <a:gd name="T1" fmla="*/ 49 h 49"/>
                  <a:gd name="T2" fmla="*/ 15 w 15"/>
                  <a:gd name="T3" fmla="*/ 49 h 49"/>
                  <a:gd name="T4" fmla="*/ 0 w 15"/>
                  <a:gd name="T5" fmla="*/ 0 h 49"/>
                  <a:gd name="T6" fmla="*/ 5 w 15"/>
                  <a:gd name="T7" fmla="*/ 49 h 49"/>
                </a:gdLst>
                <a:ahLst/>
                <a:cxnLst>
                  <a:cxn ang="0">
                    <a:pos x="T0" y="T1"/>
                  </a:cxn>
                  <a:cxn ang="0">
                    <a:pos x="T2" y="T3"/>
                  </a:cxn>
                  <a:cxn ang="0">
                    <a:pos x="T4" y="T5"/>
                  </a:cxn>
                  <a:cxn ang="0">
                    <a:pos x="T6" y="T7"/>
                  </a:cxn>
                </a:cxnLst>
                <a:rect l="0" t="0" r="r" b="b"/>
                <a:pathLst>
                  <a:path w="15" h="49">
                    <a:moveTo>
                      <a:pt x="5" y="49"/>
                    </a:moveTo>
                    <a:lnTo>
                      <a:pt x="15" y="49"/>
                    </a:lnTo>
                    <a:lnTo>
                      <a:pt x="0" y="0"/>
                    </a:lnTo>
                    <a:lnTo>
                      <a:pt x="5" y="4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13" name="Freeform 309">
                <a:extLst>
                  <a:ext uri="{FF2B5EF4-FFF2-40B4-BE49-F238E27FC236}">
                    <a16:creationId xmlns:a16="http://schemas.microsoft.com/office/drawing/2014/main" id="{B63EB22F-408C-4B67-BACF-E77779314640}"/>
                  </a:ext>
                </a:extLst>
              </p:cNvPr>
              <p:cNvSpPr>
                <a:spLocks/>
              </p:cNvSpPr>
              <p:nvPr/>
            </p:nvSpPr>
            <p:spPr bwMode="auto">
              <a:xfrm>
                <a:off x="3313" y="2099"/>
                <a:ext cx="5" cy="1"/>
              </a:xfrm>
              <a:custGeom>
                <a:avLst/>
                <a:gdLst>
                  <a:gd name="T0" fmla="*/ 5 w 5"/>
                  <a:gd name="T1" fmla="*/ 5 w 5"/>
                  <a:gd name="T2" fmla="*/ 0 w 5"/>
                  <a:gd name="T3" fmla="*/ 5 w 5"/>
                </a:gdLst>
                <a:ahLst/>
                <a:cxnLst>
                  <a:cxn ang="0">
                    <a:pos x="T0" y="0"/>
                  </a:cxn>
                  <a:cxn ang="0">
                    <a:pos x="T1" y="0"/>
                  </a:cxn>
                  <a:cxn ang="0">
                    <a:pos x="T2" y="0"/>
                  </a:cxn>
                  <a:cxn ang="0">
                    <a:pos x="T3" y="0"/>
                  </a:cxn>
                </a:cxnLst>
                <a:rect l="0" t="0" r="r" b="b"/>
                <a:pathLst>
                  <a:path w="5">
                    <a:moveTo>
                      <a:pt x="5" y="0"/>
                    </a:moveTo>
                    <a:lnTo>
                      <a:pt x="5" y="0"/>
                    </a:lnTo>
                    <a:lnTo>
                      <a:pt x="0" y="0"/>
                    </a:lnTo>
                    <a:lnTo>
                      <a:pt x="5"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14" name="Freeform 310">
                <a:extLst>
                  <a:ext uri="{FF2B5EF4-FFF2-40B4-BE49-F238E27FC236}">
                    <a16:creationId xmlns:a16="http://schemas.microsoft.com/office/drawing/2014/main" id="{AE282A96-F7DF-C1C3-3EA3-29D12E7E04A2}"/>
                  </a:ext>
                </a:extLst>
              </p:cNvPr>
              <p:cNvSpPr>
                <a:spLocks/>
              </p:cNvSpPr>
              <p:nvPr/>
            </p:nvSpPr>
            <p:spPr bwMode="auto">
              <a:xfrm>
                <a:off x="3318" y="2099"/>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15" name="Freeform 311">
                <a:extLst>
                  <a:ext uri="{FF2B5EF4-FFF2-40B4-BE49-F238E27FC236}">
                    <a16:creationId xmlns:a16="http://schemas.microsoft.com/office/drawing/2014/main" id="{AE3A23A8-FB33-CA40-B6AD-A0EAE84A1BF0}"/>
                  </a:ext>
                </a:extLst>
              </p:cNvPr>
              <p:cNvSpPr>
                <a:spLocks/>
              </p:cNvSpPr>
              <p:nvPr/>
            </p:nvSpPr>
            <p:spPr bwMode="auto">
              <a:xfrm>
                <a:off x="3308" y="2099"/>
                <a:ext cx="15" cy="48"/>
              </a:xfrm>
              <a:custGeom>
                <a:avLst/>
                <a:gdLst>
                  <a:gd name="T0" fmla="*/ 15 w 15"/>
                  <a:gd name="T1" fmla="*/ 48 h 48"/>
                  <a:gd name="T2" fmla="*/ 10 w 15"/>
                  <a:gd name="T3" fmla="*/ 0 h 48"/>
                  <a:gd name="T4" fmla="*/ 0 w 15"/>
                  <a:gd name="T5" fmla="*/ 0 h 48"/>
                  <a:gd name="T6" fmla="*/ 15 w 15"/>
                  <a:gd name="T7" fmla="*/ 48 h 48"/>
                </a:gdLst>
                <a:ahLst/>
                <a:cxnLst>
                  <a:cxn ang="0">
                    <a:pos x="T0" y="T1"/>
                  </a:cxn>
                  <a:cxn ang="0">
                    <a:pos x="T2" y="T3"/>
                  </a:cxn>
                  <a:cxn ang="0">
                    <a:pos x="T4" y="T5"/>
                  </a:cxn>
                  <a:cxn ang="0">
                    <a:pos x="T6" y="T7"/>
                  </a:cxn>
                </a:cxnLst>
                <a:rect l="0" t="0" r="r" b="b"/>
                <a:pathLst>
                  <a:path w="15" h="48">
                    <a:moveTo>
                      <a:pt x="15" y="48"/>
                    </a:moveTo>
                    <a:lnTo>
                      <a:pt x="10" y="0"/>
                    </a:lnTo>
                    <a:lnTo>
                      <a:pt x="0" y="0"/>
                    </a:lnTo>
                    <a:lnTo>
                      <a:pt x="15" y="4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16" name="Freeform 312">
                <a:extLst>
                  <a:ext uri="{FF2B5EF4-FFF2-40B4-BE49-F238E27FC236}">
                    <a16:creationId xmlns:a16="http://schemas.microsoft.com/office/drawing/2014/main" id="{CF30409C-409A-F7F0-0639-B14EB33431E1}"/>
                  </a:ext>
                </a:extLst>
              </p:cNvPr>
              <p:cNvSpPr>
                <a:spLocks/>
              </p:cNvSpPr>
              <p:nvPr/>
            </p:nvSpPr>
            <p:spPr bwMode="auto">
              <a:xfrm>
                <a:off x="3318" y="2099"/>
                <a:ext cx="14" cy="48"/>
              </a:xfrm>
              <a:custGeom>
                <a:avLst/>
                <a:gdLst>
                  <a:gd name="T0" fmla="*/ 5 w 14"/>
                  <a:gd name="T1" fmla="*/ 48 h 48"/>
                  <a:gd name="T2" fmla="*/ 14 w 14"/>
                  <a:gd name="T3" fmla="*/ 43 h 48"/>
                  <a:gd name="T4" fmla="*/ 0 w 14"/>
                  <a:gd name="T5" fmla="*/ 0 h 48"/>
                  <a:gd name="T6" fmla="*/ 5 w 14"/>
                  <a:gd name="T7" fmla="*/ 48 h 48"/>
                </a:gdLst>
                <a:ahLst/>
                <a:cxnLst>
                  <a:cxn ang="0">
                    <a:pos x="T0" y="T1"/>
                  </a:cxn>
                  <a:cxn ang="0">
                    <a:pos x="T2" y="T3"/>
                  </a:cxn>
                  <a:cxn ang="0">
                    <a:pos x="T4" y="T5"/>
                  </a:cxn>
                  <a:cxn ang="0">
                    <a:pos x="T6" y="T7"/>
                  </a:cxn>
                </a:cxnLst>
                <a:rect l="0" t="0" r="r" b="b"/>
                <a:pathLst>
                  <a:path w="14" h="48">
                    <a:moveTo>
                      <a:pt x="5" y="48"/>
                    </a:moveTo>
                    <a:lnTo>
                      <a:pt x="14" y="43"/>
                    </a:lnTo>
                    <a:lnTo>
                      <a:pt x="0" y="0"/>
                    </a:lnTo>
                    <a:lnTo>
                      <a:pt x="5" y="4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17" name="Freeform 313">
                <a:extLst>
                  <a:ext uri="{FF2B5EF4-FFF2-40B4-BE49-F238E27FC236}">
                    <a16:creationId xmlns:a16="http://schemas.microsoft.com/office/drawing/2014/main" id="{4E56FF6C-EC32-4831-552B-8535727BA525}"/>
                  </a:ext>
                </a:extLst>
              </p:cNvPr>
              <p:cNvSpPr>
                <a:spLocks/>
              </p:cNvSpPr>
              <p:nvPr/>
            </p:nvSpPr>
            <p:spPr bwMode="auto">
              <a:xfrm>
                <a:off x="3323" y="2147"/>
                <a:ext cx="4" cy="1"/>
              </a:xfrm>
              <a:custGeom>
                <a:avLst/>
                <a:gdLst>
                  <a:gd name="T0" fmla="*/ 0 w 4"/>
                  <a:gd name="T1" fmla="*/ 0 w 4"/>
                  <a:gd name="T2" fmla="*/ 4 w 4"/>
                  <a:gd name="T3" fmla="*/ 0 w 4"/>
                </a:gdLst>
                <a:ahLst/>
                <a:cxnLst>
                  <a:cxn ang="0">
                    <a:pos x="T0" y="0"/>
                  </a:cxn>
                  <a:cxn ang="0">
                    <a:pos x="T1" y="0"/>
                  </a:cxn>
                  <a:cxn ang="0">
                    <a:pos x="T2" y="0"/>
                  </a:cxn>
                  <a:cxn ang="0">
                    <a:pos x="T3" y="0"/>
                  </a:cxn>
                </a:cxnLst>
                <a:rect l="0" t="0" r="r" b="b"/>
                <a:pathLst>
                  <a:path w="4">
                    <a:moveTo>
                      <a:pt x="0" y="0"/>
                    </a:moveTo>
                    <a:lnTo>
                      <a:pt x="0" y="0"/>
                    </a:lnTo>
                    <a:lnTo>
                      <a:pt x="4"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18" name="Freeform 314">
                <a:extLst>
                  <a:ext uri="{FF2B5EF4-FFF2-40B4-BE49-F238E27FC236}">
                    <a16:creationId xmlns:a16="http://schemas.microsoft.com/office/drawing/2014/main" id="{00A4C655-D664-085F-5FB3-AD1AA3105FC7}"/>
                  </a:ext>
                </a:extLst>
              </p:cNvPr>
              <p:cNvSpPr>
                <a:spLocks/>
              </p:cNvSpPr>
              <p:nvPr/>
            </p:nvSpPr>
            <p:spPr bwMode="auto">
              <a:xfrm>
                <a:off x="3323" y="2147"/>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19" name="Freeform 315">
                <a:extLst>
                  <a:ext uri="{FF2B5EF4-FFF2-40B4-BE49-F238E27FC236}">
                    <a16:creationId xmlns:a16="http://schemas.microsoft.com/office/drawing/2014/main" id="{38887D7F-2FCE-28F5-3D50-D814C638519C}"/>
                  </a:ext>
                </a:extLst>
              </p:cNvPr>
              <p:cNvSpPr>
                <a:spLocks/>
              </p:cNvSpPr>
              <p:nvPr/>
            </p:nvSpPr>
            <p:spPr bwMode="auto">
              <a:xfrm>
                <a:off x="3323" y="2142"/>
                <a:ext cx="9" cy="53"/>
              </a:xfrm>
              <a:custGeom>
                <a:avLst/>
                <a:gdLst>
                  <a:gd name="T0" fmla="*/ 9 w 9"/>
                  <a:gd name="T1" fmla="*/ 53 h 53"/>
                  <a:gd name="T2" fmla="*/ 9 w 9"/>
                  <a:gd name="T3" fmla="*/ 0 h 53"/>
                  <a:gd name="T4" fmla="*/ 0 w 9"/>
                  <a:gd name="T5" fmla="*/ 5 h 53"/>
                  <a:gd name="T6" fmla="*/ 9 w 9"/>
                  <a:gd name="T7" fmla="*/ 53 h 53"/>
                </a:gdLst>
                <a:ahLst/>
                <a:cxnLst>
                  <a:cxn ang="0">
                    <a:pos x="T0" y="T1"/>
                  </a:cxn>
                  <a:cxn ang="0">
                    <a:pos x="T2" y="T3"/>
                  </a:cxn>
                  <a:cxn ang="0">
                    <a:pos x="T4" y="T5"/>
                  </a:cxn>
                  <a:cxn ang="0">
                    <a:pos x="T6" y="T7"/>
                  </a:cxn>
                </a:cxnLst>
                <a:rect l="0" t="0" r="r" b="b"/>
                <a:pathLst>
                  <a:path w="9" h="53">
                    <a:moveTo>
                      <a:pt x="9" y="53"/>
                    </a:moveTo>
                    <a:lnTo>
                      <a:pt x="9" y="0"/>
                    </a:lnTo>
                    <a:lnTo>
                      <a:pt x="0" y="5"/>
                    </a:lnTo>
                    <a:lnTo>
                      <a:pt x="9" y="53"/>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20" name="Freeform 316">
                <a:extLst>
                  <a:ext uri="{FF2B5EF4-FFF2-40B4-BE49-F238E27FC236}">
                    <a16:creationId xmlns:a16="http://schemas.microsoft.com/office/drawing/2014/main" id="{BC2C94FF-6A20-17AD-C99E-D00F2BC70B88}"/>
                  </a:ext>
                </a:extLst>
              </p:cNvPr>
              <p:cNvSpPr>
                <a:spLocks/>
              </p:cNvSpPr>
              <p:nvPr/>
            </p:nvSpPr>
            <p:spPr bwMode="auto">
              <a:xfrm>
                <a:off x="3332" y="2142"/>
                <a:ext cx="10" cy="53"/>
              </a:xfrm>
              <a:custGeom>
                <a:avLst/>
                <a:gdLst>
                  <a:gd name="T0" fmla="*/ 0 w 10"/>
                  <a:gd name="T1" fmla="*/ 53 h 53"/>
                  <a:gd name="T2" fmla="*/ 10 w 10"/>
                  <a:gd name="T3" fmla="*/ 49 h 53"/>
                  <a:gd name="T4" fmla="*/ 0 w 10"/>
                  <a:gd name="T5" fmla="*/ 0 h 53"/>
                  <a:gd name="T6" fmla="*/ 0 w 10"/>
                  <a:gd name="T7" fmla="*/ 53 h 53"/>
                </a:gdLst>
                <a:ahLst/>
                <a:cxnLst>
                  <a:cxn ang="0">
                    <a:pos x="T0" y="T1"/>
                  </a:cxn>
                  <a:cxn ang="0">
                    <a:pos x="T2" y="T3"/>
                  </a:cxn>
                  <a:cxn ang="0">
                    <a:pos x="T4" y="T5"/>
                  </a:cxn>
                  <a:cxn ang="0">
                    <a:pos x="T6" y="T7"/>
                  </a:cxn>
                </a:cxnLst>
                <a:rect l="0" t="0" r="r" b="b"/>
                <a:pathLst>
                  <a:path w="10" h="53">
                    <a:moveTo>
                      <a:pt x="0" y="53"/>
                    </a:moveTo>
                    <a:lnTo>
                      <a:pt x="10" y="49"/>
                    </a:lnTo>
                    <a:lnTo>
                      <a:pt x="0" y="0"/>
                    </a:lnTo>
                    <a:lnTo>
                      <a:pt x="0" y="53"/>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21" name="Freeform 317">
                <a:extLst>
                  <a:ext uri="{FF2B5EF4-FFF2-40B4-BE49-F238E27FC236}">
                    <a16:creationId xmlns:a16="http://schemas.microsoft.com/office/drawing/2014/main" id="{7BC41FDA-BCFA-FEC0-B1B6-482C90F78801}"/>
                  </a:ext>
                </a:extLst>
              </p:cNvPr>
              <p:cNvSpPr>
                <a:spLocks/>
              </p:cNvSpPr>
              <p:nvPr/>
            </p:nvSpPr>
            <p:spPr bwMode="auto">
              <a:xfrm>
                <a:off x="3332" y="2195"/>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22" name="Freeform 318">
                <a:extLst>
                  <a:ext uri="{FF2B5EF4-FFF2-40B4-BE49-F238E27FC236}">
                    <a16:creationId xmlns:a16="http://schemas.microsoft.com/office/drawing/2014/main" id="{64FF7441-C316-08CF-F035-ED8771926097}"/>
                  </a:ext>
                </a:extLst>
              </p:cNvPr>
              <p:cNvSpPr>
                <a:spLocks/>
              </p:cNvSpPr>
              <p:nvPr/>
            </p:nvSpPr>
            <p:spPr bwMode="auto">
              <a:xfrm>
                <a:off x="3332" y="2195"/>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23" name="Freeform 319">
                <a:extLst>
                  <a:ext uri="{FF2B5EF4-FFF2-40B4-BE49-F238E27FC236}">
                    <a16:creationId xmlns:a16="http://schemas.microsoft.com/office/drawing/2014/main" id="{7E31C678-CD83-66DB-16D6-C9DEE9807550}"/>
                  </a:ext>
                </a:extLst>
              </p:cNvPr>
              <p:cNvSpPr>
                <a:spLocks/>
              </p:cNvSpPr>
              <p:nvPr/>
            </p:nvSpPr>
            <p:spPr bwMode="auto">
              <a:xfrm>
                <a:off x="3332" y="2191"/>
                <a:ext cx="15" cy="53"/>
              </a:xfrm>
              <a:custGeom>
                <a:avLst/>
                <a:gdLst>
                  <a:gd name="T0" fmla="*/ 15 w 15"/>
                  <a:gd name="T1" fmla="*/ 53 h 53"/>
                  <a:gd name="T2" fmla="*/ 10 w 15"/>
                  <a:gd name="T3" fmla="*/ 0 h 53"/>
                  <a:gd name="T4" fmla="*/ 0 w 15"/>
                  <a:gd name="T5" fmla="*/ 4 h 53"/>
                  <a:gd name="T6" fmla="*/ 15 w 15"/>
                  <a:gd name="T7" fmla="*/ 53 h 53"/>
                </a:gdLst>
                <a:ahLst/>
                <a:cxnLst>
                  <a:cxn ang="0">
                    <a:pos x="T0" y="T1"/>
                  </a:cxn>
                  <a:cxn ang="0">
                    <a:pos x="T2" y="T3"/>
                  </a:cxn>
                  <a:cxn ang="0">
                    <a:pos x="T4" y="T5"/>
                  </a:cxn>
                  <a:cxn ang="0">
                    <a:pos x="T6" y="T7"/>
                  </a:cxn>
                </a:cxnLst>
                <a:rect l="0" t="0" r="r" b="b"/>
                <a:pathLst>
                  <a:path w="15" h="53">
                    <a:moveTo>
                      <a:pt x="15" y="53"/>
                    </a:moveTo>
                    <a:lnTo>
                      <a:pt x="10" y="0"/>
                    </a:lnTo>
                    <a:lnTo>
                      <a:pt x="0" y="4"/>
                    </a:lnTo>
                    <a:lnTo>
                      <a:pt x="15" y="53"/>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24" name="Freeform 320">
                <a:extLst>
                  <a:ext uri="{FF2B5EF4-FFF2-40B4-BE49-F238E27FC236}">
                    <a16:creationId xmlns:a16="http://schemas.microsoft.com/office/drawing/2014/main" id="{048A897F-69B7-DEBF-DD5C-A8CA10C603A6}"/>
                  </a:ext>
                </a:extLst>
              </p:cNvPr>
              <p:cNvSpPr>
                <a:spLocks/>
              </p:cNvSpPr>
              <p:nvPr/>
            </p:nvSpPr>
            <p:spPr bwMode="auto">
              <a:xfrm>
                <a:off x="3342" y="2191"/>
                <a:ext cx="15" cy="53"/>
              </a:xfrm>
              <a:custGeom>
                <a:avLst/>
                <a:gdLst>
                  <a:gd name="T0" fmla="*/ 5 w 15"/>
                  <a:gd name="T1" fmla="*/ 53 h 53"/>
                  <a:gd name="T2" fmla="*/ 15 w 15"/>
                  <a:gd name="T3" fmla="*/ 48 h 53"/>
                  <a:gd name="T4" fmla="*/ 0 w 15"/>
                  <a:gd name="T5" fmla="*/ 0 h 53"/>
                  <a:gd name="T6" fmla="*/ 5 w 15"/>
                  <a:gd name="T7" fmla="*/ 53 h 53"/>
                </a:gdLst>
                <a:ahLst/>
                <a:cxnLst>
                  <a:cxn ang="0">
                    <a:pos x="T0" y="T1"/>
                  </a:cxn>
                  <a:cxn ang="0">
                    <a:pos x="T2" y="T3"/>
                  </a:cxn>
                  <a:cxn ang="0">
                    <a:pos x="T4" y="T5"/>
                  </a:cxn>
                  <a:cxn ang="0">
                    <a:pos x="T6" y="T7"/>
                  </a:cxn>
                </a:cxnLst>
                <a:rect l="0" t="0" r="r" b="b"/>
                <a:pathLst>
                  <a:path w="15" h="53">
                    <a:moveTo>
                      <a:pt x="5" y="53"/>
                    </a:moveTo>
                    <a:lnTo>
                      <a:pt x="15" y="48"/>
                    </a:lnTo>
                    <a:lnTo>
                      <a:pt x="0" y="0"/>
                    </a:lnTo>
                    <a:lnTo>
                      <a:pt x="5" y="53"/>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25" name="Freeform 321">
                <a:extLst>
                  <a:ext uri="{FF2B5EF4-FFF2-40B4-BE49-F238E27FC236}">
                    <a16:creationId xmlns:a16="http://schemas.microsoft.com/office/drawing/2014/main" id="{727163EB-F2E1-06DC-F2F1-74B2607C5955}"/>
                  </a:ext>
                </a:extLst>
              </p:cNvPr>
              <p:cNvSpPr>
                <a:spLocks/>
              </p:cNvSpPr>
              <p:nvPr/>
            </p:nvSpPr>
            <p:spPr bwMode="auto">
              <a:xfrm>
                <a:off x="3347" y="2244"/>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26" name="Freeform 322">
                <a:extLst>
                  <a:ext uri="{FF2B5EF4-FFF2-40B4-BE49-F238E27FC236}">
                    <a16:creationId xmlns:a16="http://schemas.microsoft.com/office/drawing/2014/main" id="{B5B16102-48A1-0067-2168-983EBA01DEB5}"/>
                  </a:ext>
                </a:extLst>
              </p:cNvPr>
              <p:cNvSpPr>
                <a:spLocks/>
              </p:cNvSpPr>
              <p:nvPr/>
            </p:nvSpPr>
            <p:spPr bwMode="auto">
              <a:xfrm>
                <a:off x="3347" y="2244"/>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27" name="Freeform 323">
                <a:extLst>
                  <a:ext uri="{FF2B5EF4-FFF2-40B4-BE49-F238E27FC236}">
                    <a16:creationId xmlns:a16="http://schemas.microsoft.com/office/drawing/2014/main" id="{E10E5AD0-6A56-F9CD-4BAF-4814A588538F}"/>
                  </a:ext>
                </a:extLst>
              </p:cNvPr>
              <p:cNvSpPr>
                <a:spLocks/>
              </p:cNvSpPr>
              <p:nvPr/>
            </p:nvSpPr>
            <p:spPr bwMode="auto">
              <a:xfrm>
                <a:off x="3347" y="2239"/>
                <a:ext cx="14" cy="48"/>
              </a:xfrm>
              <a:custGeom>
                <a:avLst/>
                <a:gdLst>
                  <a:gd name="T0" fmla="*/ 14 w 14"/>
                  <a:gd name="T1" fmla="*/ 48 h 48"/>
                  <a:gd name="T2" fmla="*/ 10 w 14"/>
                  <a:gd name="T3" fmla="*/ 0 h 48"/>
                  <a:gd name="T4" fmla="*/ 0 w 14"/>
                  <a:gd name="T5" fmla="*/ 5 h 48"/>
                  <a:gd name="T6" fmla="*/ 14 w 14"/>
                  <a:gd name="T7" fmla="*/ 48 h 48"/>
                </a:gdLst>
                <a:ahLst/>
                <a:cxnLst>
                  <a:cxn ang="0">
                    <a:pos x="T0" y="T1"/>
                  </a:cxn>
                  <a:cxn ang="0">
                    <a:pos x="T2" y="T3"/>
                  </a:cxn>
                  <a:cxn ang="0">
                    <a:pos x="T4" y="T5"/>
                  </a:cxn>
                  <a:cxn ang="0">
                    <a:pos x="T6" y="T7"/>
                  </a:cxn>
                </a:cxnLst>
                <a:rect l="0" t="0" r="r" b="b"/>
                <a:pathLst>
                  <a:path w="14" h="48">
                    <a:moveTo>
                      <a:pt x="14" y="48"/>
                    </a:moveTo>
                    <a:lnTo>
                      <a:pt x="10" y="0"/>
                    </a:lnTo>
                    <a:lnTo>
                      <a:pt x="0" y="5"/>
                    </a:lnTo>
                    <a:lnTo>
                      <a:pt x="14" y="4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28" name="Freeform 324">
                <a:extLst>
                  <a:ext uri="{FF2B5EF4-FFF2-40B4-BE49-F238E27FC236}">
                    <a16:creationId xmlns:a16="http://schemas.microsoft.com/office/drawing/2014/main" id="{6D84D5E4-9869-A928-7C27-914B390AA360}"/>
                  </a:ext>
                </a:extLst>
              </p:cNvPr>
              <p:cNvSpPr>
                <a:spLocks/>
              </p:cNvSpPr>
              <p:nvPr/>
            </p:nvSpPr>
            <p:spPr bwMode="auto">
              <a:xfrm>
                <a:off x="3357" y="2239"/>
                <a:ext cx="14" cy="48"/>
              </a:xfrm>
              <a:custGeom>
                <a:avLst/>
                <a:gdLst>
                  <a:gd name="T0" fmla="*/ 4 w 14"/>
                  <a:gd name="T1" fmla="*/ 48 h 48"/>
                  <a:gd name="T2" fmla="*/ 14 w 14"/>
                  <a:gd name="T3" fmla="*/ 48 h 48"/>
                  <a:gd name="T4" fmla="*/ 0 w 14"/>
                  <a:gd name="T5" fmla="*/ 0 h 48"/>
                  <a:gd name="T6" fmla="*/ 4 w 14"/>
                  <a:gd name="T7" fmla="*/ 48 h 48"/>
                </a:gdLst>
                <a:ahLst/>
                <a:cxnLst>
                  <a:cxn ang="0">
                    <a:pos x="T0" y="T1"/>
                  </a:cxn>
                  <a:cxn ang="0">
                    <a:pos x="T2" y="T3"/>
                  </a:cxn>
                  <a:cxn ang="0">
                    <a:pos x="T4" y="T5"/>
                  </a:cxn>
                  <a:cxn ang="0">
                    <a:pos x="T6" y="T7"/>
                  </a:cxn>
                </a:cxnLst>
                <a:rect l="0" t="0" r="r" b="b"/>
                <a:pathLst>
                  <a:path w="14" h="48">
                    <a:moveTo>
                      <a:pt x="4" y="48"/>
                    </a:moveTo>
                    <a:lnTo>
                      <a:pt x="14" y="48"/>
                    </a:lnTo>
                    <a:lnTo>
                      <a:pt x="0" y="0"/>
                    </a:lnTo>
                    <a:lnTo>
                      <a:pt x="4" y="4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29" name="Freeform 325">
                <a:extLst>
                  <a:ext uri="{FF2B5EF4-FFF2-40B4-BE49-F238E27FC236}">
                    <a16:creationId xmlns:a16="http://schemas.microsoft.com/office/drawing/2014/main" id="{10D05A09-7D1B-E325-B016-C84E5FFA934C}"/>
                  </a:ext>
                </a:extLst>
              </p:cNvPr>
              <p:cNvSpPr>
                <a:spLocks/>
              </p:cNvSpPr>
              <p:nvPr/>
            </p:nvSpPr>
            <p:spPr bwMode="auto">
              <a:xfrm>
                <a:off x="3361" y="2287"/>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30" name="Freeform 326">
                <a:extLst>
                  <a:ext uri="{FF2B5EF4-FFF2-40B4-BE49-F238E27FC236}">
                    <a16:creationId xmlns:a16="http://schemas.microsoft.com/office/drawing/2014/main" id="{66F97661-A25E-2660-B9CC-065748CFBAC4}"/>
                  </a:ext>
                </a:extLst>
              </p:cNvPr>
              <p:cNvSpPr>
                <a:spLocks/>
              </p:cNvSpPr>
              <p:nvPr/>
            </p:nvSpPr>
            <p:spPr bwMode="auto">
              <a:xfrm>
                <a:off x="3361" y="2287"/>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31" name="Freeform 327">
                <a:extLst>
                  <a:ext uri="{FF2B5EF4-FFF2-40B4-BE49-F238E27FC236}">
                    <a16:creationId xmlns:a16="http://schemas.microsoft.com/office/drawing/2014/main" id="{10AACCB0-57A2-EBDB-7CD7-F29DD9B2EAC6}"/>
                  </a:ext>
                </a:extLst>
              </p:cNvPr>
              <p:cNvSpPr>
                <a:spLocks/>
              </p:cNvSpPr>
              <p:nvPr/>
            </p:nvSpPr>
            <p:spPr bwMode="auto">
              <a:xfrm>
                <a:off x="3361" y="2287"/>
                <a:ext cx="10" cy="49"/>
              </a:xfrm>
              <a:custGeom>
                <a:avLst/>
                <a:gdLst>
                  <a:gd name="T0" fmla="*/ 10 w 10"/>
                  <a:gd name="T1" fmla="*/ 49 h 49"/>
                  <a:gd name="T2" fmla="*/ 10 w 10"/>
                  <a:gd name="T3" fmla="*/ 0 h 49"/>
                  <a:gd name="T4" fmla="*/ 0 w 10"/>
                  <a:gd name="T5" fmla="*/ 0 h 49"/>
                  <a:gd name="T6" fmla="*/ 10 w 10"/>
                  <a:gd name="T7" fmla="*/ 49 h 49"/>
                </a:gdLst>
                <a:ahLst/>
                <a:cxnLst>
                  <a:cxn ang="0">
                    <a:pos x="T0" y="T1"/>
                  </a:cxn>
                  <a:cxn ang="0">
                    <a:pos x="T2" y="T3"/>
                  </a:cxn>
                  <a:cxn ang="0">
                    <a:pos x="T4" y="T5"/>
                  </a:cxn>
                  <a:cxn ang="0">
                    <a:pos x="T6" y="T7"/>
                  </a:cxn>
                </a:cxnLst>
                <a:rect l="0" t="0" r="r" b="b"/>
                <a:pathLst>
                  <a:path w="10" h="49">
                    <a:moveTo>
                      <a:pt x="10" y="49"/>
                    </a:moveTo>
                    <a:lnTo>
                      <a:pt x="10" y="0"/>
                    </a:lnTo>
                    <a:lnTo>
                      <a:pt x="0" y="0"/>
                    </a:lnTo>
                    <a:lnTo>
                      <a:pt x="10" y="4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32" name="Freeform 328">
                <a:extLst>
                  <a:ext uri="{FF2B5EF4-FFF2-40B4-BE49-F238E27FC236}">
                    <a16:creationId xmlns:a16="http://schemas.microsoft.com/office/drawing/2014/main" id="{C5D18803-7A9A-8BE0-06A2-001181FBA13B}"/>
                  </a:ext>
                </a:extLst>
              </p:cNvPr>
              <p:cNvSpPr>
                <a:spLocks/>
              </p:cNvSpPr>
              <p:nvPr/>
            </p:nvSpPr>
            <p:spPr bwMode="auto">
              <a:xfrm>
                <a:off x="3371" y="2287"/>
                <a:ext cx="10" cy="49"/>
              </a:xfrm>
              <a:custGeom>
                <a:avLst/>
                <a:gdLst>
                  <a:gd name="T0" fmla="*/ 0 w 10"/>
                  <a:gd name="T1" fmla="*/ 49 h 49"/>
                  <a:gd name="T2" fmla="*/ 10 w 10"/>
                  <a:gd name="T3" fmla="*/ 44 h 49"/>
                  <a:gd name="T4" fmla="*/ 0 w 10"/>
                  <a:gd name="T5" fmla="*/ 0 h 49"/>
                  <a:gd name="T6" fmla="*/ 0 w 10"/>
                  <a:gd name="T7" fmla="*/ 49 h 49"/>
                </a:gdLst>
                <a:ahLst/>
                <a:cxnLst>
                  <a:cxn ang="0">
                    <a:pos x="T0" y="T1"/>
                  </a:cxn>
                  <a:cxn ang="0">
                    <a:pos x="T2" y="T3"/>
                  </a:cxn>
                  <a:cxn ang="0">
                    <a:pos x="T4" y="T5"/>
                  </a:cxn>
                  <a:cxn ang="0">
                    <a:pos x="T6" y="T7"/>
                  </a:cxn>
                </a:cxnLst>
                <a:rect l="0" t="0" r="r" b="b"/>
                <a:pathLst>
                  <a:path w="10" h="49">
                    <a:moveTo>
                      <a:pt x="0" y="49"/>
                    </a:moveTo>
                    <a:lnTo>
                      <a:pt x="10" y="44"/>
                    </a:lnTo>
                    <a:lnTo>
                      <a:pt x="0" y="0"/>
                    </a:lnTo>
                    <a:lnTo>
                      <a:pt x="0" y="4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33" name="Rectangle 329">
                <a:extLst>
                  <a:ext uri="{FF2B5EF4-FFF2-40B4-BE49-F238E27FC236}">
                    <a16:creationId xmlns:a16="http://schemas.microsoft.com/office/drawing/2014/main" id="{F729565A-407F-C431-C8A9-A344CE63AB37}"/>
                  </a:ext>
                </a:extLst>
              </p:cNvPr>
              <p:cNvSpPr>
                <a:spLocks noChangeArrowheads="1"/>
              </p:cNvSpPr>
              <p:nvPr/>
            </p:nvSpPr>
            <p:spPr bwMode="auto">
              <a:xfrm>
                <a:off x="3371" y="2336"/>
                <a:ext cx="5" cy="1"/>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10634" name="Rectangle 330">
                <a:extLst>
                  <a:ext uri="{FF2B5EF4-FFF2-40B4-BE49-F238E27FC236}">
                    <a16:creationId xmlns:a16="http://schemas.microsoft.com/office/drawing/2014/main" id="{45C4A6E5-5F9C-46CE-3A45-D84BEE24A25B}"/>
                  </a:ext>
                </a:extLst>
              </p:cNvPr>
              <p:cNvSpPr>
                <a:spLocks noChangeArrowheads="1"/>
              </p:cNvSpPr>
              <p:nvPr/>
            </p:nvSpPr>
            <p:spPr bwMode="auto">
              <a:xfrm>
                <a:off x="3371" y="2336"/>
                <a:ext cx="5" cy="1"/>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10635" name="Freeform 331">
                <a:extLst>
                  <a:ext uri="{FF2B5EF4-FFF2-40B4-BE49-F238E27FC236}">
                    <a16:creationId xmlns:a16="http://schemas.microsoft.com/office/drawing/2014/main" id="{2AFBF28F-702B-D8B2-2814-A9A753396755}"/>
                  </a:ext>
                </a:extLst>
              </p:cNvPr>
              <p:cNvSpPr>
                <a:spLocks/>
              </p:cNvSpPr>
              <p:nvPr/>
            </p:nvSpPr>
            <p:spPr bwMode="auto">
              <a:xfrm>
                <a:off x="3371" y="2331"/>
                <a:ext cx="15" cy="48"/>
              </a:xfrm>
              <a:custGeom>
                <a:avLst/>
                <a:gdLst>
                  <a:gd name="T0" fmla="*/ 15 w 15"/>
                  <a:gd name="T1" fmla="*/ 48 h 48"/>
                  <a:gd name="T2" fmla="*/ 10 w 15"/>
                  <a:gd name="T3" fmla="*/ 0 h 48"/>
                  <a:gd name="T4" fmla="*/ 0 w 15"/>
                  <a:gd name="T5" fmla="*/ 5 h 48"/>
                  <a:gd name="T6" fmla="*/ 15 w 15"/>
                  <a:gd name="T7" fmla="*/ 48 h 48"/>
                </a:gdLst>
                <a:ahLst/>
                <a:cxnLst>
                  <a:cxn ang="0">
                    <a:pos x="T0" y="T1"/>
                  </a:cxn>
                  <a:cxn ang="0">
                    <a:pos x="T2" y="T3"/>
                  </a:cxn>
                  <a:cxn ang="0">
                    <a:pos x="T4" y="T5"/>
                  </a:cxn>
                  <a:cxn ang="0">
                    <a:pos x="T6" y="T7"/>
                  </a:cxn>
                </a:cxnLst>
                <a:rect l="0" t="0" r="r" b="b"/>
                <a:pathLst>
                  <a:path w="15" h="48">
                    <a:moveTo>
                      <a:pt x="15" y="48"/>
                    </a:moveTo>
                    <a:lnTo>
                      <a:pt x="10" y="0"/>
                    </a:lnTo>
                    <a:lnTo>
                      <a:pt x="0" y="5"/>
                    </a:lnTo>
                    <a:lnTo>
                      <a:pt x="15" y="4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36" name="Freeform 332">
                <a:extLst>
                  <a:ext uri="{FF2B5EF4-FFF2-40B4-BE49-F238E27FC236}">
                    <a16:creationId xmlns:a16="http://schemas.microsoft.com/office/drawing/2014/main" id="{9E5128C4-0A4B-EE6D-4EEA-38BA7E047560}"/>
                  </a:ext>
                </a:extLst>
              </p:cNvPr>
              <p:cNvSpPr>
                <a:spLocks/>
              </p:cNvSpPr>
              <p:nvPr/>
            </p:nvSpPr>
            <p:spPr bwMode="auto">
              <a:xfrm>
                <a:off x="3381" y="2331"/>
                <a:ext cx="14" cy="48"/>
              </a:xfrm>
              <a:custGeom>
                <a:avLst/>
                <a:gdLst>
                  <a:gd name="T0" fmla="*/ 5 w 14"/>
                  <a:gd name="T1" fmla="*/ 48 h 48"/>
                  <a:gd name="T2" fmla="*/ 14 w 14"/>
                  <a:gd name="T3" fmla="*/ 43 h 48"/>
                  <a:gd name="T4" fmla="*/ 0 w 14"/>
                  <a:gd name="T5" fmla="*/ 0 h 48"/>
                  <a:gd name="T6" fmla="*/ 5 w 14"/>
                  <a:gd name="T7" fmla="*/ 48 h 48"/>
                </a:gdLst>
                <a:ahLst/>
                <a:cxnLst>
                  <a:cxn ang="0">
                    <a:pos x="T0" y="T1"/>
                  </a:cxn>
                  <a:cxn ang="0">
                    <a:pos x="T2" y="T3"/>
                  </a:cxn>
                  <a:cxn ang="0">
                    <a:pos x="T4" y="T5"/>
                  </a:cxn>
                  <a:cxn ang="0">
                    <a:pos x="T6" y="T7"/>
                  </a:cxn>
                </a:cxnLst>
                <a:rect l="0" t="0" r="r" b="b"/>
                <a:pathLst>
                  <a:path w="14" h="48">
                    <a:moveTo>
                      <a:pt x="5" y="48"/>
                    </a:moveTo>
                    <a:lnTo>
                      <a:pt x="14" y="43"/>
                    </a:lnTo>
                    <a:lnTo>
                      <a:pt x="0" y="0"/>
                    </a:lnTo>
                    <a:lnTo>
                      <a:pt x="5" y="4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37" name="Freeform 333">
                <a:extLst>
                  <a:ext uri="{FF2B5EF4-FFF2-40B4-BE49-F238E27FC236}">
                    <a16:creationId xmlns:a16="http://schemas.microsoft.com/office/drawing/2014/main" id="{775969E5-C13E-5336-B649-8B0D4E82D3EC}"/>
                  </a:ext>
                </a:extLst>
              </p:cNvPr>
              <p:cNvSpPr>
                <a:spLocks/>
              </p:cNvSpPr>
              <p:nvPr/>
            </p:nvSpPr>
            <p:spPr bwMode="auto">
              <a:xfrm>
                <a:off x="3386" y="2379"/>
                <a:ext cx="4" cy="1"/>
              </a:xfrm>
              <a:custGeom>
                <a:avLst/>
                <a:gdLst>
                  <a:gd name="T0" fmla="*/ 0 w 4"/>
                  <a:gd name="T1" fmla="*/ 0 w 4"/>
                  <a:gd name="T2" fmla="*/ 4 w 4"/>
                  <a:gd name="T3" fmla="*/ 0 w 4"/>
                </a:gdLst>
                <a:ahLst/>
                <a:cxnLst>
                  <a:cxn ang="0">
                    <a:pos x="T0" y="0"/>
                  </a:cxn>
                  <a:cxn ang="0">
                    <a:pos x="T1" y="0"/>
                  </a:cxn>
                  <a:cxn ang="0">
                    <a:pos x="T2" y="0"/>
                  </a:cxn>
                  <a:cxn ang="0">
                    <a:pos x="T3" y="0"/>
                  </a:cxn>
                </a:cxnLst>
                <a:rect l="0" t="0" r="r" b="b"/>
                <a:pathLst>
                  <a:path w="4">
                    <a:moveTo>
                      <a:pt x="0" y="0"/>
                    </a:moveTo>
                    <a:lnTo>
                      <a:pt x="0" y="0"/>
                    </a:lnTo>
                    <a:lnTo>
                      <a:pt x="4"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38" name="Freeform 334">
                <a:extLst>
                  <a:ext uri="{FF2B5EF4-FFF2-40B4-BE49-F238E27FC236}">
                    <a16:creationId xmlns:a16="http://schemas.microsoft.com/office/drawing/2014/main" id="{ADDDDB62-CF49-F9D7-B1EC-816C6DBFE9E4}"/>
                  </a:ext>
                </a:extLst>
              </p:cNvPr>
              <p:cNvSpPr>
                <a:spLocks/>
              </p:cNvSpPr>
              <p:nvPr/>
            </p:nvSpPr>
            <p:spPr bwMode="auto">
              <a:xfrm>
                <a:off x="3386" y="2379"/>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39" name="Freeform 335">
                <a:extLst>
                  <a:ext uri="{FF2B5EF4-FFF2-40B4-BE49-F238E27FC236}">
                    <a16:creationId xmlns:a16="http://schemas.microsoft.com/office/drawing/2014/main" id="{E12A2C6F-D010-4138-DA44-D98095DFFD45}"/>
                  </a:ext>
                </a:extLst>
              </p:cNvPr>
              <p:cNvSpPr>
                <a:spLocks/>
              </p:cNvSpPr>
              <p:nvPr/>
            </p:nvSpPr>
            <p:spPr bwMode="auto">
              <a:xfrm>
                <a:off x="3386" y="2374"/>
                <a:ext cx="14" cy="49"/>
              </a:xfrm>
              <a:custGeom>
                <a:avLst/>
                <a:gdLst>
                  <a:gd name="T0" fmla="*/ 14 w 14"/>
                  <a:gd name="T1" fmla="*/ 49 h 49"/>
                  <a:gd name="T2" fmla="*/ 9 w 14"/>
                  <a:gd name="T3" fmla="*/ 0 h 49"/>
                  <a:gd name="T4" fmla="*/ 0 w 14"/>
                  <a:gd name="T5" fmla="*/ 5 h 49"/>
                  <a:gd name="T6" fmla="*/ 14 w 14"/>
                  <a:gd name="T7" fmla="*/ 49 h 49"/>
                </a:gdLst>
                <a:ahLst/>
                <a:cxnLst>
                  <a:cxn ang="0">
                    <a:pos x="T0" y="T1"/>
                  </a:cxn>
                  <a:cxn ang="0">
                    <a:pos x="T2" y="T3"/>
                  </a:cxn>
                  <a:cxn ang="0">
                    <a:pos x="T4" y="T5"/>
                  </a:cxn>
                  <a:cxn ang="0">
                    <a:pos x="T6" y="T7"/>
                  </a:cxn>
                </a:cxnLst>
                <a:rect l="0" t="0" r="r" b="b"/>
                <a:pathLst>
                  <a:path w="14" h="49">
                    <a:moveTo>
                      <a:pt x="14" y="49"/>
                    </a:moveTo>
                    <a:lnTo>
                      <a:pt x="9" y="0"/>
                    </a:lnTo>
                    <a:lnTo>
                      <a:pt x="0" y="5"/>
                    </a:lnTo>
                    <a:lnTo>
                      <a:pt x="14" y="4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40" name="Freeform 336">
                <a:extLst>
                  <a:ext uri="{FF2B5EF4-FFF2-40B4-BE49-F238E27FC236}">
                    <a16:creationId xmlns:a16="http://schemas.microsoft.com/office/drawing/2014/main" id="{A2886E61-9A8E-1154-F3D7-D544E00CC75A}"/>
                  </a:ext>
                </a:extLst>
              </p:cNvPr>
              <p:cNvSpPr>
                <a:spLocks/>
              </p:cNvSpPr>
              <p:nvPr/>
            </p:nvSpPr>
            <p:spPr bwMode="auto">
              <a:xfrm>
                <a:off x="3395" y="2374"/>
                <a:ext cx="15" cy="49"/>
              </a:xfrm>
              <a:custGeom>
                <a:avLst/>
                <a:gdLst>
                  <a:gd name="T0" fmla="*/ 5 w 15"/>
                  <a:gd name="T1" fmla="*/ 49 h 49"/>
                  <a:gd name="T2" fmla="*/ 15 w 15"/>
                  <a:gd name="T3" fmla="*/ 44 h 49"/>
                  <a:gd name="T4" fmla="*/ 0 w 15"/>
                  <a:gd name="T5" fmla="*/ 0 h 49"/>
                  <a:gd name="T6" fmla="*/ 5 w 15"/>
                  <a:gd name="T7" fmla="*/ 49 h 49"/>
                </a:gdLst>
                <a:ahLst/>
                <a:cxnLst>
                  <a:cxn ang="0">
                    <a:pos x="T0" y="T1"/>
                  </a:cxn>
                  <a:cxn ang="0">
                    <a:pos x="T2" y="T3"/>
                  </a:cxn>
                  <a:cxn ang="0">
                    <a:pos x="T4" y="T5"/>
                  </a:cxn>
                  <a:cxn ang="0">
                    <a:pos x="T6" y="T7"/>
                  </a:cxn>
                </a:cxnLst>
                <a:rect l="0" t="0" r="r" b="b"/>
                <a:pathLst>
                  <a:path w="15" h="49">
                    <a:moveTo>
                      <a:pt x="5" y="49"/>
                    </a:moveTo>
                    <a:lnTo>
                      <a:pt x="15" y="44"/>
                    </a:lnTo>
                    <a:lnTo>
                      <a:pt x="0" y="0"/>
                    </a:lnTo>
                    <a:lnTo>
                      <a:pt x="5" y="4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41" name="Freeform 337">
                <a:extLst>
                  <a:ext uri="{FF2B5EF4-FFF2-40B4-BE49-F238E27FC236}">
                    <a16:creationId xmlns:a16="http://schemas.microsoft.com/office/drawing/2014/main" id="{88B86E87-043F-B6DD-EAE1-8ADB66C2D74F}"/>
                  </a:ext>
                </a:extLst>
              </p:cNvPr>
              <p:cNvSpPr>
                <a:spLocks/>
              </p:cNvSpPr>
              <p:nvPr/>
            </p:nvSpPr>
            <p:spPr bwMode="auto">
              <a:xfrm>
                <a:off x="3400" y="2423"/>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42" name="Freeform 338">
                <a:extLst>
                  <a:ext uri="{FF2B5EF4-FFF2-40B4-BE49-F238E27FC236}">
                    <a16:creationId xmlns:a16="http://schemas.microsoft.com/office/drawing/2014/main" id="{5C89E5DC-685D-1DCF-BA7A-D598B7C513F3}"/>
                  </a:ext>
                </a:extLst>
              </p:cNvPr>
              <p:cNvSpPr>
                <a:spLocks/>
              </p:cNvSpPr>
              <p:nvPr/>
            </p:nvSpPr>
            <p:spPr bwMode="auto">
              <a:xfrm>
                <a:off x="3400" y="2423"/>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43" name="Freeform 339">
                <a:extLst>
                  <a:ext uri="{FF2B5EF4-FFF2-40B4-BE49-F238E27FC236}">
                    <a16:creationId xmlns:a16="http://schemas.microsoft.com/office/drawing/2014/main" id="{6B99FAD6-8216-3BF9-C45B-48ED14B05CE0}"/>
                  </a:ext>
                </a:extLst>
              </p:cNvPr>
              <p:cNvSpPr>
                <a:spLocks/>
              </p:cNvSpPr>
              <p:nvPr/>
            </p:nvSpPr>
            <p:spPr bwMode="auto">
              <a:xfrm>
                <a:off x="3400" y="2418"/>
                <a:ext cx="10" cy="43"/>
              </a:xfrm>
              <a:custGeom>
                <a:avLst/>
                <a:gdLst>
                  <a:gd name="T0" fmla="*/ 10 w 10"/>
                  <a:gd name="T1" fmla="*/ 43 h 43"/>
                  <a:gd name="T2" fmla="*/ 10 w 10"/>
                  <a:gd name="T3" fmla="*/ 0 h 43"/>
                  <a:gd name="T4" fmla="*/ 0 w 10"/>
                  <a:gd name="T5" fmla="*/ 5 h 43"/>
                  <a:gd name="T6" fmla="*/ 10 w 10"/>
                  <a:gd name="T7" fmla="*/ 43 h 43"/>
                </a:gdLst>
                <a:ahLst/>
                <a:cxnLst>
                  <a:cxn ang="0">
                    <a:pos x="T0" y="T1"/>
                  </a:cxn>
                  <a:cxn ang="0">
                    <a:pos x="T2" y="T3"/>
                  </a:cxn>
                  <a:cxn ang="0">
                    <a:pos x="T4" y="T5"/>
                  </a:cxn>
                  <a:cxn ang="0">
                    <a:pos x="T6" y="T7"/>
                  </a:cxn>
                </a:cxnLst>
                <a:rect l="0" t="0" r="r" b="b"/>
                <a:pathLst>
                  <a:path w="10" h="43">
                    <a:moveTo>
                      <a:pt x="10" y="43"/>
                    </a:moveTo>
                    <a:lnTo>
                      <a:pt x="10" y="0"/>
                    </a:lnTo>
                    <a:lnTo>
                      <a:pt x="0" y="5"/>
                    </a:lnTo>
                    <a:lnTo>
                      <a:pt x="10" y="43"/>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44" name="Freeform 340">
                <a:extLst>
                  <a:ext uri="{FF2B5EF4-FFF2-40B4-BE49-F238E27FC236}">
                    <a16:creationId xmlns:a16="http://schemas.microsoft.com/office/drawing/2014/main" id="{DBD46EB5-48C3-5C41-350F-26435CEBB27D}"/>
                  </a:ext>
                </a:extLst>
              </p:cNvPr>
              <p:cNvSpPr>
                <a:spLocks/>
              </p:cNvSpPr>
              <p:nvPr/>
            </p:nvSpPr>
            <p:spPr bwMode="auto">
              <a:xfrm>
                <a:off x="3410" y="2418"/>
                <a:ext cx="9" cy="43"/>
              </a:xfrm>
              <a:custGeom>
                <a:avLst/>
                <a:gdLst>
                  <a:gd name="T0" fmla="*/ 0 w 9"/>
                  <a:gd name="T1" fmla="*/ 43 h 43"/>
                  <a:gd name="T2" fmla="*/ 9 w 9"/>
                  <a:gd name="T3" fmla="*/ 38 h 43"/>
                  <a:gd name="T4" fmla="*/ 0 w 9"/>
                  <a:gd name="T5" fmla="*/ 0 h 43"/>
                  <a:gd name="T6" fmla="*/ 0 w 9"/>
                  <a:gd name="T7" fmla="*/ 43 h 43"/>
                </a:gdLst>
                <a:ahLst/>
                <a:cxnLst>
                  <a:cxn ang="0">
                    <a:pos x="T0" y="T1"/>
                  </a:cxn>
                  <a:cxn ang="0">
                    <a:pos x="T2" y="T3"/>
                  </a:cxn>
                  <a:cxn ang="0">
                    <a:pos x="T4" y="T5"/>
                  </a:cxn>
                  <a:cxn ang="0">
                    <a:pos x="T6" y="T7"/>
                  </a:cxn>
                </a:cxnLst>
                <a:rect l="0" t="0" r="r" b="b"/>
                <a:pathLst>
                  <a:path w="9" h="43">
                    <a:moveTo>
                      <a:pt x="0" y="43"/>
                    </a:moveTo>
                    <a:lnTo>
                      <a:pt x="9" y="38"/>
                    </a:lnTo>
                    <a:lnTo>
                      <a:pt x="0" y="0"/>
                    </a:lnTo>
                    <a:lnTo>
                      <a:pt x="0" y="43"/>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45" name="Rectangle 341">
                <a:extLst>
                  <a:ext uri="{FF2B5EF4-FFF2-40B4-BE49-F238E27FC236}">
                    <a16:creationId xmlns:a16="http://schemas.microsoft.com/office/drawing/2014/main" id="{1B0F1F70-9A0B-2172-66E2-640FCDB1079A}"/>
                  </a:ext>
                </a:extLst>
              </p:cNvPr>
              <p:cNvSpPr>
                <a:spLocks noChangeArrowheads="1"/>
              </p:cNvSpPr>
              <p:nvPr/>
            </p:nvSpPr>
            <p:spPr bwMode="auto">
              <a:xfrm>
                <a:off x="3410" y="2461"/>
                <a:ext cx="5" cy="1"/>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10646" name="Rectangle 342">
                <a:extLst>
                  <a:ext uri="{FF2B5EF4-FFF2-40B4-BE49-F238E27FC236}">
                    <a16:creationId xmlns:a16="http://schemas.microsoft.com/office/drawing/2014/main" id="{02EE721D-EE2A-C927-2200-68C2D33AE66A}"/>
                  </a:ext>
                </a:extLst>
              </p:cNvPr>
              <p:cNvSpPr>
                <a:spLocks noChangeArrowheads="1"/>
              </p:cNvSpPr>
              <p:nvPr/>
            </p:nvSpPr>
            <p:spPr bwMode="auto">
              <a:xfrm>
                <a:off x="3410" y="2461"/>
                <a:ext cx="5" cy="1"/>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10647" name="Freeform 343">
                <a:extLst>
                  <a:ext uri="{FF2B5EF4-FFF2-40B4-BE49-F238E27FC236}">
                    <a16:creationId xmlns:a16="http://schemas.microsoft.com/office/drawing/2014/main" id="{7E72A681-991C-47E8-563E-3209A783F4DE}"/>
                  </a:ext>
                </a:extLst>
              </p:cNvPr>
              <p:cNvSpPr>
                <a:spLocks/>
              </p:cNvSpPr>
              <p:nvPr/>
            </p:nvSpPr>
            <p:spPr bwMode="auto">
              <a:xfrm>
                <a:off x="3410" y="2456"/>
                <a:ext cx="14" cy="44"/>
              </a:xfrm>
              <a:custGeom>
                <a:avLst/>
                <a:gdLst>
                  <a:gd name="T0" fmla="*/ 14 w 14"/>
                  <a:gd name="T1" fmla="*/ 44 h 44"/>
                  <a:gd name="T2" fmla="*/ 9 w 14"/>
                  <a:gd name="T3" fmla="*/ 0 h 44"/>
                  <a:gd name="T4" fmla="*/ 0 w 14"/>
                  <a:gd name="T5" fmla="*/ 5 h 44"/>
                  <a:gd name="T6" fmla="*/ 14 w 14"/>
                  <a:gd name="T7" fmla="*/ 44 h 44"/>
                </a:gdLst>
                <a:ahLst/>
                <a:cxnLst>
                  <a:cxn ang="0">
                    <a:pos x="T0" y="T1"/>
                  </a:cxn>
                  <a:cxn ang="0">
                    <a:pos x="T2" y="T3"/>
                  </a:cxn>
                  <a:cxn ang="0">
                    <a:pos x="T4" y="T5"/>
                  </a:cxn>
                  <a:cxn ang="0">
                    <a:pos x="T6" y="T7"/>
                  </a:cxn>
                </a:cxnLst>
                <a:rect l="0" t="0" r="r" b="b"/>
                <a:pathLst>
                  <a:path w="14" h="44">
                    <a:moveTo>
                      <a:pt x="14" y="44"/>
                    </a:moveTo>
                    <a:lnTo>
                      <a:pt x="9" y="0"/>
                    </a:lnTo>
                    <a:lnTo>
                      <a:pt x="0" y="5"/>
                    </a:lnTo>
                    <a:lnTo>
                      <a:pt x="14" y="4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48" name="Freeform 344">
                <a:extLst>
                  <a:ext uri="{FF2B5EF4-FFF2-40B4-BE49-F238E27FC236}">
                    <a16:creationId xmlns:a16="http://schemas.microsoft.com/office/drawing/2014/main" id="{605BEB7C-1F3A-373C-1D1C-C2C7450B9D0A}"/>
                  </a:ext>
                </a:extLst>
              </p:cNvPr>
              <p:cNvSpPr>
                <a:spLocks/>
              </p:cNvSpPr>
              <p:nvPr/>
            </p:nvSpPr>
            <p:spPr bwMode="auto">
              <a:xfrm>
                <a:off x="3419" y="2456"/>
                <a:ext cx="15" cy="44"/>
              </a:xfrm>
              <a:custGeom>
                <a:avLst/>
                <a:gdLst>
                  <a:gd name="T0" fmla="*/ 5 w 15"/>
                  <a:gd name="T1" fmla="*/ 44 h 44"/>
                  <a:gd name="T2" fmla="*/ 15 w 15"/>
                  <a:gd name="T3" fmla="*/ 39 h 44"/>
                  <a:gd name="T4" fmla="*/ 0 w 15"/>
                  <a:gd name="T5" fmla="*/ 0 h 44"/>
                  <a:gd name="T6" fmla="*/ 5 w 15"/>
                  <a:gd name="T7" fmla="*/ 44 h 44"/>
                </a:gdLst>
                <a:ahLst/>
                <a:cxnLst>
                  <a:cxn ang="0">
                    <a:pos x="T0" y="T1"/>
                  </a:cxn>
                  <a:cxn ang="0">
                    <a:pos x="T2" y="T3"/>
                  </a:cxn>
                  <a:cxn ang="0">
                    <a:pos x="T4" y="T5"/>
                  </a:cxn>
                  <a:cxn ang="0">
                    <a:pos x="T6" y="T7"/>
                  </a:cxn>
                </a:cxnLst>
                <a:rect l="0" t="0" r="r" b="b"/>
                <a:pathLst>
                  <a:path w="15" h="44">
                    <a:moveTo>
                      <a:pt x="5" y="44"/>
                    </a:moveTo>
                    <a:lnTo>
                      <a:pt x="15" y="39"/>
                    </a:lnTo>
                    <a:lnTo>
                      <a:pt x="0" y="0"/>
                    </a:lnTo>
                    <a:lnTo>
                      <a:pt x="5" y="4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49" name="Rectangle 345">
                <a:extLst>
                  <a:ext uri="{FF2B5EF4-FFF2-40B4-BE49-F238E27FC236}">
                    <a16:creationId xmlns:a16="http://schemas.microsoft.com/office/drawing/2014/main" id="{8C82C1BB-7030-1E78-3755-ED4450E71386}"/>
                  </a:ext>
                </a:extLst>
              </p:cNvPr>
              <p:cNvSpPr>
                <a:spLocks noChangeArrowheads="1"/>
              </p:cNvSpPr>
              <p:nvPr/>
            </p:nvSpPr>
            <p:spPr bwMode="auto">
              <a:xfrm>
                <a:off x="3424" y="2500"/>
                <a:ext cx="5" cy="1"/>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10650" name="Rectangle 346">
                <a:extLst>
                  <a:ext uri="{FF2B5EF4-FFF2-40B4-BE49-F238E27FC236}">
                    <a16:creationId xmlns:a16="http://schemas.microsoft.com/office/drawing/2014/main" id="{A4F1EB23-51DE-EEAF-F074-BE4C11B032E1}"/>
                  </a:ext>
                </a:extLst>
              </p:cNvPr>
              <p:cNvSpPr>
                <a:spLocks noChangeArrowheads="1"/>
              </p:cNvSpPr>
              <p:nvPr/>
            </p:nvSpPr>
            <p:spPr bwMode="auto">
              <a:xfrm>
                <a:off x="3424" y="2500"/>
                <a:ext cx="5" cy="1"/>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10651" name="Freeform 347">
                <a:extLst>
                  <a:ext uri="{FF2B5EF4-FFF2-40B4-BE49-F238E27FC236}">
                    <a16:creationId xmlns:a16="http://schemas.microsoft.com/office/drawing/2014/main" id="{9D7D3E42-7A9C-0192-0116-77F6EE5706A9}"/>
                  </a:ext>
                </a:extLst>
              </p:cNvPr>
              <p:cNvSpPr>
                <a:spLocks/>
              </p:cNvSpPr>
              <p:nvPr/>
            </p:nvSpPr>
            <p:spPr bwMode="auto">
              <a:xfrm>
                <a:off x="3424" y="2495"/>
                <a:ext cx="15" cy="44"/>
              </a:xfrm>
              <a:custGeom>
                <a:avLst/>
                <a:gdLst>
                  <a:gd name="T0" fmla="*/ 15 w 15"/>
                  <a:gd name="T1" fmla="*/ 44 h 44"/>
                  <a:gd name="T2" fmla="*/ 10 w 15"/>
                  <a:gd name="T3" fmla="*/ 0 h 44"/>
                  <a:gd name="T4" fmla="*/ 0 w 15"/>
                  <a:gd name="T5" fmla="*/ 5 h 44"/>
                  <a:gd name="T6" fmla="*/ 15 w 15"/>
                  <a:gd name="T7" fmla="*/ 44 h 44"/>
                </a:gdLst>
                <a:ahLst/>
                <a:cxnLst>
                  <a:cxn ang="0">
                    <a:pos x="T0" y="T1"/>
                  </a:cxn>
                  <a:cxn ang="0">
                    <a:pos x="T2" y="T3"/>
                  </a:cxn>
                  <a:cxn ang="0">
                    <a:pos x="T4" y="T5"/>
                  </a:cxn>
                  <a:cxn ang="0">
                    <a:pos x="T6" y="T7"/>
                  </a:cxn>
                </a:cxnLst>
                <a:rect l="0" t="0" r="r" b="b"/>
                <a:pathLst>
                  <a:path w="15" h="44">
                    <a:moveTo>
                      <a:pt x="15" y="44"/>
                    </a:moveTo>
                    <a:lnTo>
                      <a:pt x="10" y="0"/>
                    </a:lnTo>
                    <a:lnTo>
                      <a:pt x="0" y="5"/>
                    </a:lnTo>
                    <a:lnTo>
                      <a:pt x="15" y="4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52" name="Freeform 348">
                <a:extLst>
                  <a:ext uri="{FF2B5EF4-FFF2-40B4-BE49-F238E27FC236}">
                    <a16:creationId xmlns:a16="http://schemas.microsoft.com/office/drawing/2014/main" id="{A5DE13F3-EBD4-F839-E685-B3DF0F87DE01}"/>
                  </a:ext>
                </a:extLst>
              </p:cNvPr>
              <p:cNvSpPr>
                <a:spLocks/>
              </p:cNvSpPr>
              <p:nvPr/>
            </p:nvSpPr>
            <p:spPr bwMode="auto">
              <a:xfrm>
                <a:off x="3434" y="2495"/>
                <a:ext cx="14" cy="44"/>
              </a:xfrm>
              <a:custGeom>
                <a:avLst/>
                <a:gdLst>
                  <a:gd name="T0" fmla="*/ 5 w 14"/>
                  <a:gd name="T1" fmla="*/ 44 h 44"/>
                  <a:gd name="T2" fmla="*/ 14 w 14"/>
                  <a:gd name="T3" fmla="*/ 39 h 44"/>
                  <a:gd name="T4" fmla="*/ 0 w 14"/>
                  <a:gd name="T5" fmla="*/ 0 h 44"/>
                  <a:gd name="T6" fmla="*/ 5 w 14"/>
                  <a:gd name="T7" fmla="*/ 44 h 44"/>
                </a:gdLst>
                <a:ahLst/>
                <a:cxnLst>
                  <a:cxn ang="0">
                    <a:pos x="T0" y="T1"/>
                  </a:cxn>
                  <a:cxn ang="0">
                    <a:pos x="T2" y="T3"/>
                  </a:cxn>
                  <a:cxn ang="0">
                    <a:pos x="T4" y="T5"/>
                  </a:cxn>
                  <a:cxn ang="0">
                    <a:pos x="T6" y="T7"/>
                  </a:cxn>
                </a:cxnLst>
                <a:rect l="0" t="0" r="r" b="b"/>
                <a:pathLst>
                  <a:path w="14" h="44">
                    <a:moveTo>
                      <a:pt x="5" y="44"/>
                    </a:moveTo>
                    <a:lnTo>
                      <a:pt x="14" y="39"/>
                    </a:lnTo>
                    <a:lnTo>
                      <a:pt x="0" y="0"/>
                    </a:lnTo>
                    <a:lnTo>
                      <a:pt x="5" y="4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53" name="Freeform 349">
                <a:extLst>
                  <a:ext uri="{FF2B5EF4-FFF2-40B4-BE49-F238E27FC236}">
                    <a16:creationId xmlns:a16="http://schemas.microsoft.com/office/drawing/2014/main" id="{C0992D1D-15C6-D355-54C2-89583B62DC6B}"/>
                  </a:ext>
                </a:extLst>
              </p:cNvPr>
              <p:cNvSpPr>
                <a:spLocks/>
              </p:cNvSpPr>
              <p:nvPr/>
            </p:nvSpPr>
            <p:spPr bwMode="auto">
              <a:xfrm>
                <a:off x="3439" y="2539"/>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54" name="Freeform 350">
                <a:extLst>
                  <a:ext uri="{FF2B5EF4-FFF2-40B4-BE49-F238E27FC236}">
                    <a16:creationId xmlns:a16="http://schemas.microsoft.com/office/drawing/2014/main" id="{799592EB-CF9D-E41C-9D39-4A53F108A780}"/>
                  </a:ext>
                </a:extLst>
              </p:cNvPr>
              <p:cNvSpPr>
                <a:spLocks/>
              </p:cNvSpPr>
              <p:nvPr/>
            </p:nvSpPr>
            <p:spPr bwMode="auto">
              <a:xfrm>
                <a:off x="3439" y="2539"/>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55" name="Freeform 351">
                <a:extLst>
                  <a:ext uri="{FF2B5EF4-FFF2-40B4-BE49-F238E27FC236}">
                    <a16:creationId xmlns:a16="http://schemas.microsoft.com/office/drawing/2014/main" id="{E2531636-BE76-E5AA-4294-7627EB733119}"/>
                  </a:ext>
                </a:extLst>
              </p:cNvPr>
              <p:cNvSpPr>
                <a:spLocks/>
              </p:cNvSpPr>
              <p:nvPr/>
            </p:nvSpPr>
            <p:spPr bwMode="auto">
              <a:xfrm>
                <a:off x="3439" y="2534"/>
                <a:ext cx="9" cy="39"/>
              </a:xfrm>
              <a:custGeom>
                <a:avLst/>
                <a:gdLst>
                  <a:gd name="T0" fmla="*/ 9 w 9"/>
                  <a:gd name="T1" fmla="*/ 39 h 39"/>
                  <a:gd name="T2" fmla="*/ 9 w 9"/>
                  <a:gd name="T3" fmla="*/ 0 h 39"/>
                  <a:gd name="T4" fmla="*/ 0 w 9"/>
                  <a:gd name="T5" fmla="*/ 5 h 39"/>
                  <a:gd name="T6" fmla="*/ 9 w 9"/>
                  <a:gd name="T7" fmla="*/ 39 h 39"/>
                </a:gdLst>
                <a:ahLst/>
                <a:cxnLst>
                  <a:cxn ang="0">
                    <a:pos x="T0" y="T1"/>
                  </a:cxn>
                  <a:cxn ang="0">
                    <a:pos x="T2" y="T3"/>
                  </a:cxn>
                  <a:cxn ang="0">
                    <a:pos x="T4" y="T5"/>
                  </a:cxn>
                  <a:cxn ang="0">
                    <a:pos x="T6" y="T7"/>
                  </a:cxn>
                </a:cxnLst>
                <a:rect l="0" t="0" r="r" b="b"/>
                <a:pathLst>
                  <a:path w="9" h="39">
                    <a:moveTo>
                      <a:pt x="9" y="39"/>
                    </a:moveTo>
                    <a:lnTo>
                      <a:pt x="9" y="0"/>
                    </a:lnTo>
                    <a:lnTo>
                      <a:pt x="0" y="5"/>
                    </a:lnTo>
                    <a:lnTo>
                      <a:pt x="9" y="3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56" name="Freeform 352">
                <a:extLst>
                  <a:ext uri="{FF2B5EF4-FFF2-40B4-BE49-F238E27FC236}">
                    <a16:creationId xmlns:a16="http://schemas.microsoft.com/office/drawing/2014/main" id="{9858F5AB-8AA6-FE77-466B-2D540560CB7F}"/>
                  </a:ext>
                </a:extLst>
              </p:cNvPr>
              <p:cNvSpPr>
                <a:spLocks/>
              </p:cNvSpPr>
              <p:nvPr/>
            </p:nvSpPr>
            <p:spPr bwMode="auto">
              <a:xfrm>
                <a:off x="3448" y="2534"/>
                <a:ext cx="10" cy="39"/>
              </a:xfrm>
              <a:custGeom>
                <a:avLst/>
                <a:gdLst>
                  <a:gd name="T0" fmla="*/ 0 w 10"/>
                  <a:gd name="T1" fmla="*/ 39 h 39"/>
                  <a:gd name="T2" fmla="*/ 10 w 10"/>
                  <a:gd name="T3" fmla="*/ 34 h 39"/>
                  <a:gd name="T4" fmla="*/ 0 w 10"/>
                  <a:gd name="T5" fmla="*/ 0 h 39"/>
                  <a:gd name="T6" fmla="*/ 0 w 10"/>
                  <a:gd name="T7" fmla="*/ 39 h 39"/>
                </a:gdLst>
                <a:ahLst/>
                <a:cxnLst>
                  <a:cxn ang="0">
                    <a:pos x="T0" y="T1"/>
                  </a:cxn>
                  <a:cxn ang="0">
                    <a:pos x="T2" y="T3"/>
                  </a:cxn>
                  <a:cxn ang="0">
                    <a:pos x="T4" y="T5"/>
                  </a:cxn>
                  <a:cxn ang="0">
                    <a:pos x="T6" y="T7"/>
                  </a:cxn>
                </a:cxnLst>
                <a:rect l="0" t="0" r="r" b="b"/>
                <a:pathLst>
                  <a:path w="10" h="39">
                    <a:moveTo>
                      <a:pt x="0" y="39"/>
                    </a:moveTo>
                    <a:lnTo>
                      <a:pt x="10" y="34"/>
                    </a:lnTo>
                    <a:lnTo>
                      <a:pt x="0" y="0"/>
                    </a:lnTo>
                    <a:lnTo>
                      <a:pt x="0" y="3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57" name="Rectangle 353">
                <a:extLst>
                  <a:ext uri="{FF2B5EF4-FFF2-40B4-BE49-F238E27FC236}">
                    <a16:creationId xmlns:a16="http://schemas.microsoft.com/office/drawing/2014/main" id="{8DF31B50-8CC3-A0DE-45A9-CDA9F01A97EC}"/>
                  </a:ext>
                </a:extLst>
              </p:cNvPr>
              <p:cNvSpPr>
                <a:spLocks noChangeArrowheads="1"/>
              </p:cNvSpPr>
              <p:nvPr/>
            </p:nvSpPr>
            <p:spPr bwMode="auto">
              <a:xfrm>
                <a:off x="3448" y="2573"/>
                <a:ext cx="10" cy="1"/>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10658" name="Rectangle 354">
                <a:extLst>
                  <a:ext uri="{FF2B5EF4-FFF2-40B4-BE49-F238E27FC236}">
                    <a16:creationId xmlns:a16="http://schemas.microsoft.com/office/drawing/2014/main" id="{4E583B0B-7F74-CC26-1FFF-37AA01CDACB0}"/>
                  </a:ext>
                </a:extLst>
              </p:cNvPr>
              <p:cNvSpPr>
                <a:spLocks noChangeArrowheads="1"/>
              </p:cNvSpPr>
              <p:nvPr/>
            </p:nvSpPr>
            <p:spPr bwMode="auto">
              <a:xfrm>
                <a:off x="3448" y="2573"/>
                <a:ext cx="10" cy="1"/>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10659" name="Freeform 355">
                <a:extLst>
                  <a:ext uri="{FF2B5EF4-FFF2-40B4-BE49-F238E27FC236}">
                    <a16:creationId xmlns:a16="http://schemas.microsoft.com/office/drawing/2014/main" id="{E21637D2-E528-E2F6-E183-5B3F564DDF2E}"/>
                  </a:ext>
                </a:extLst>
              </p:cNvPr>
              <p:cNvSpPr>
                <a:spLocks/>
              </p:cNvSpPr>
              <p:nvPr/>
            </p:nvSpPr>
            <p:spPr bwMode="auto">
              <a:xfrm>
                <a:off x="3448" y="2568"/>
                <a:ext cx="15" cy="38"/>
              </a:xfrm>
              <a:custGeom>
                <a:avLst/>
                <a:gdLst>
                  <a:gd name="T0" fmla="*/ 15 w 15"/>
                  <a:gd name="T1" fmla="*/ 38 h 38"/>
                  <a:gd name="T2" fmla="*/ 10 w 15"/>
                  <a:gd name="T3" fmla="*/ 0 h 38"/>
                  <a:gd name="T4" fmla="*/ 0 w 15"/>
                  <a:gd name="T5" fmla="*/ 5 h 38"/>
                  <a:gd name="T6" fmla="*/ 15 w 15"/>
                  <a:gd name="T7" fmla="*/ 38 h 38"/>
                </a:gdLst>
                <a:ahLst/>
                <a:cxnLst>
                  <a:cxn ang="0">
                    <a:pos x="T0" y="T1"/>
                  </a:cxn>
                  <a:cxn ang="0">
                    <a:pos x="T2" y="T3"/>
                  </a:cxn>
                  <a:cxn ang="0">
                    <a:pos x="T4" y="T5"/>
                  </a:cxn>
                  <a:cxn ang="0">
                    <a:pos x="T6" y="T7"/>
                  </a:cxn>
                </a:cxnLst>
                <a:rect l="0" t="0" r="r" b="b"/>
                <a:pathLst>
                  <a:path w="15" h="38">
                    <a:moveTo>
                      <a:pt x="15" y="38"/>
                    </a:moveTo>
                    <a:lnTo>
                      <a:pt x="10" y="0"/>
                    </a:lnTo>
                    <a:lnTo>
                      <a:pt x="0" y="5"/>
                    </a:lnTo>
                    <a:lnTo>
                      <a:pt x="15" y="3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60" name="Freeform 356">
                <a:extLst>
                  <a:ext uri="{FF2B5EF4-FFF2-40B4-BE49-F238E27FC236}">
                    <a16:creationId xmlns:a16="http://schemas.microsoft.com/office/drawing/2014/main" id="{1F9396EF-645F-E5BC-A250-D6D219FAD60E}"/>
                  </a:ext>
                </a:extLst>
              </p:cNvPr>
              <p:cNvSpPr>
                <a:spLocks/>
              </p:cNvSpPr>
              <p:nvPr/>
            </p:nvSpPr>
            <p:spPr bwMode="auto">
              <a:xfrm>
                <a:off x="3458" y="2568"/>
                <a:ext cx="15" cy="38"/>
              </a:xfrm>
              <a:custGeom>
                <a:avLst/>
                <a:gdLst>
                  <a:gd name="T0" fmla="*/ 5 w 15"/>
                  <a:gd name="T1" fmla="*/ 38 h 38"/>
                  <a:gd name="T2" fmla="*/ 15 w 15"/>
                  <a:gd name="T3" fmla="*/ 34 h 38"/>
                  <a:gd name="T4" fmla="*/ 0 w 15"/>
                  <a:gd name="T5" fmla="*/ 0 h 38"/>
                  <a:gd name="T6" fmla="*/ 5 w 15"/>
                  <a:gd name="T7" fmla="*/ 38 h 38"/>
                </a:gdLst>
                <a:ahLst/>
                <a:cxnLst>
                  <a:cxn ang="0">
                    <a:pos x="T0" y="T1"/>
                  </a:cxn>
                  <a:cxn ang="0">
                    <a:pos x="T2" y="T3"/>
                  </a:cxn>
                  <a:cxn ang="0">
                    <a:pos x="T4" y="T5"/>
                  </a:cxn>
                  <a:cxn ang="0">
                    <a:pos x="T6" y="T7"/>
                  </a:cxn>
                </a:cxnLst>
                <a:rect l="0" t="0" r="r" b="b"/>
                <a:pathLst>
                  <a:path w="15" h="38">
                    <a:moveTo>
                      <a:pt x="5" y="38"/>
                    </a:moveTo>
                    <a:lnTo>
                      <a:pt x="15" y="34"/>
                    </a:lnTo>
                    <a:lnTo>
                      <a:pt x="0" y="0"/>
                    </a:lnTo>
                    <a:lnTo>
                      <a:pt x="5" y="3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61" name="Freeform 357">
                <a:extLst>
                  <a:ext uri="{FF2B5EF4-FFF2-40B4-BE49-F238E27FC236}">
                    <a16:creationId xmlns:a16="http://schemas.microsoft.com/office/drawing/2014/main" id="{8C9F62FF-CFC8-0A60-2004-DA1213955DBB}"/>
                  </a:ext>
                </a:extLst>
              </p:cNvPr>
              <p:cNvSpPr>
                <a:spLocks/>
              </p:cNvSpPr>
              <p:nvPr/>
            </p:nvSpPr>
            <p:spPr bwMode="auto">
              <a:xfrm>
                <a:off x="3463" y="2606"/>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62" name="Freeform 358">
                <a:extLst>
                  <a:ext uri="{FF2B5EF4-FFF2-40B4-BE49-F238E27FC236}">
                    <a16:creationId xmlns:a16="http://schemas.microsoft.com/office/drawing/2014/main" id="{DDCC5C48-067D-948E-8347-8B0776DA59BE}"/>
                  </a:ext>
                </a:extLst>
              </p:cNvPr>
              <p:cNvSpPr>
                <a:spLocks/>
              </p:cNvSpPr>
              <p:nvPr/>
            </p:nvSpPr>
            <p:spPr bwMode="auto">
              <a:xfrm>
                <a:off x="3463" y="2606"/>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63" name="Freeform 359">
                <a:extLst>
                  <a:ext uri="{FF2B5EF4-FFF2-40B4-BE49-F238E27FC236}">
                    <a16:creationId xmlns:a16="http://schemas.microsoft.com/office/drawing/2014/main" id="{123D00BD-48A1-31F6-98DB-CC77A7B1F125}"/>
                  </a:ext>
                </a:extLst>
              </p:cNvPr>
              <p:cNvSpPr>
                <a:spLocks/>
              </p:cNvSpPr>
              <p:nvPr/>
            </p:nvSpPr>
            <p:spPr bwMode="auto">
              <a:xfrm>
                <a:off x="3463" y="2602"/>
                <a:ext cx="14" cy="38"/>
              </a:xfrm>
              <a:custGeom>
                <a:avLst/>
                <a:gdLst>
                  <a:gd name="T0" fmla="*/ 14 w 14"/>
                  <a:gd name="T1" fmla="*/ 38 h 38"/>
                  <a:gd name="T2" fmla="*/ 10 w 14"/>
                  <a:gd name="T3" fmla="*/ 0 h 38"/>
                  <a:gd name="T4" fmla="*/ 0 w 14"/>
                  <a:gd name="T5" fmla="*/ 4 h 38"/>
                  <a:gd name="T6" fmla="*/ 14 w 14"/>
                  <a:gd name="T7" fmla="*/ 38 h 38"/>
                </a:gdLst>
                <a:ahLst/>
                <a:cxnLst>
                  <a:cxn ang="0">
                    <a:pos x="T0" y="T1"/>
                  </a:cxn>
                  <a:cxn ang="0">
                    <a:pos x="T2" y="T3"/>
                  </a:cxn>
                  <a:cxn ang="0">
                    <a:pos x="T4" y="T5"/>
                  </a:cxn>
                  <a:cxn ang="0">
                    <a:pos x="T6" y="T7"/>
                  </a:cxn>
                </a:cxnLst>
                <a:rect l="0" t="0" r="r" b="b"/>
                <a:pathLst>
                  <a:path w="14" h="38">
                    <a:moveTo>
                      <a:pt x="14" y="38"/>
                    </a:moveTo>
                    <a:lnTo>
                      <a:pt x="10" y="0"/>
                    </a:lnTo>
                    <a:lnTo>
                      <a:pt x="0" y="4"/>
                    </a:lnTo>
                    <a:lnTo>
                      <a:pt x="14" y="3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64" name="Freeform 360">
                <a:extLst>
                  <a:ext uri="{FF2B5EF4-FFF2-40B4-BE49-F238E27FC236}">
                    <a16:creationId xmlns:a16="http://schemas.microsoft.com/office/drawing/2014/main" id="{43412943-D3D8-B82B-8CBD-B70898821013}"/>
                  </a:ext>
                </a:extLst>
              </p:cNvPr>
              <p:cNvSpPr>
                <a:spLocks/>
              </p:cNvSpPr>
              <p:nvPr/>
            </p:nvSpPr>
            <p:spPr bwMode="auto">
              <a:xfrm>
                <a:off x="3473" y="2602"/>
                <a:ext cx="14" cy="38"/>
              </a:xfrm>
              <a:custGeom>
                <a:avLst/>
                <a:gdLst>
                  <a:gd name="T0" fmla="*/ 4 w 14"/>
                  <a:gd name="T1" fmla="*/ 38 h 38"/>
                  <a:gd name="T2" fmla="*/ 14 w 14"/>
                  <a:gd name="T3" fmla="*/ 33 h 38"/>
                  <a:gd name="T4" fmla="*/ 0 w 14"/>
                  <a:gd name="T5" fmla="*/ 0 h 38"/>
                  <a:gd name="T6" fmla="*/ 4 w 14"/>
                  <a:gd name="T7" fmla="*/ 38 h 38"/>
                </a:gdLst>
                <a:ahLst/>
                <a:cxnLst>
                  <a:cxn ang="0">
                    <a:pos x="T0" y="T1"/>
                  </a:cxn>
                  <a:cxn ang="0">
                    <a:pos x="T2" y="T3"/>
                  </a:cxn>
                  <a:cxn ang="0">
                    <a:pos x="T4" y="T5"/>
                  </a:cxn>
                  <a:cxn ang="0">
                    <a:pos x="T6" y="T7"/>
                  </a:cxn>
                </a:cxnLst>
                <a:rect l="0" t="0" r="r" b="b"/>
                <a:pathLst>
                  <a:path w="14" h="38">
                    <a:moveTo>
                      <a:pt x="4" y="38"/>
                    </a:moveTo>
                    <a:lnTo>
                      <a:pt x="14" y="33"/>
                    </a:lnTo>
                    <a:lnTo>
                      <a:pt x="0" y="0"/>
                    </a:lnTo>
                    <a:lnTo>
                      <a:pt x="4" y="3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65" name="Freeform 361">
                <a:extLst>
                  <a:ext uri="{FF2B5EF4-FFF2-40B4-BE49-F238E27FC236}">
                    <a16:creationId xmlns:a16="http://schemas.microsoft.com/office/drawing/2014/main" id="{E46330D2-91B5-58CB-D2FC-D2B88197761F}"/>
                  </a:ext>
                </a:extLst>
              </p:cNvPr>
              <p:cNvSpPr>
                <a:spLocks/>
              </p:cNvSpPr>
              <p:nvPr/>
            </p:nvSpPr>
            <p:spPr bwMode="auto">
              <a:xfrm>
                <a:off x="3477" y="2640"/>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66" name="Freeform 362">
                <a:extLst>
                  <a:ext uri="{FF2B5EF4-FFF2-40B4-BE49-F238E27FC236}">
                    <a16:creationId xmlns:a16="http://schemas.microsoft.com/office/drawing/2014/main" id="{18DD4975-EAFD-8A7A-0D37-F531B053FC19}"/>
                  </a:ext>
                </a:extLst>
              </p:cNvPr>
              <p:cNvSpPr>
                <a:spLocks/>
              </p:cNvSpPr>
              <p:nvPr/>
            </p:nvSpPr>
            <p:spPr bwMode="auto">
              <a:xfrm>
                <a:off x="3477" y="2640"/>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67" name="Freeform 363">
                <a:extLst>
                  <a:ext uri="{FF2B5EF4-FFF2-40B4-BE49-F238E27FC236}">
                    <a16:creationId xmlns:a16="http://schemas.microsoft.com/office/drawing/2014/main" id="{BC34EF6D-CA9E-65FC-C41A-DA0CAE96DEB8}"/>
                  </a:ext>
                </a:extLst>
              </p:cNvPr>
              <p:cNvSpPr>
                <a:spLocks/>
              </p:cNvSpPr>
              <p:nvPr/>
            </p:nvSpPr>
            <p:spPr bwMode="auto">
              <a:xfrm>
                <a:off x="3477" y="2635"/>
                <a:ext cx="15" cy="34"/>
              </a:xfrm>
              <a:custGeom>
                <a:avLst/>
                <a:gdLst>
                  <a:gd name="T0" fmla="*/ 15 w 15"/>
                  <a:gd name="T1" fmla="*/ 34 h 34"/>
                  <a:gd name="T2" fmla="*/ 10 w 15"/>
                  <a:gd name="T3" fmla="*/ 0 h 34"/>
                  <a:gd name="T4" fmla="*/ 0 w 15"/>
                  <a:gd name="T5" fmla="*/ 5 h 34"/>
                  <a:gd name="T6" fmla="*/ 15 w 15"/>
                  <a:gd name="T7" fmla="*/ 34 h 34"/>
                </a:gdLst>
                <a:ahLst/>
                <a:cxnLst>
                  <a:cxn ang="0">
                    <a:pos x="T0" y="T1"/>
                  </a:cxn>
                  <a:cxn ang="0">
                    <a:pos x="T2" y="T3"/>
                  </a:cxn>
                  <a:cxn ang="0">
                    <a:pos x="T4" y="T5"/>
                  </a:cxn>
                  <a:cxn ang="0">
                    <a:pos x="T6" y="T7"/>
                  </a:cxn>
                </a:cxnLst>
                <a:rect l="0" t="0" r="r" b="b"/>
                <a:pathLst>
                  <a:path w="15" h="34">
                    <a:moveTo>
                      <a:pt x="15" y="34"/>
                    </a:moveTo>
                    <a:lnTo>
                      <a:pt x="10" y="0"/>
                    </a:lnTo>
                    <a:lnTo>
                      <a:pt x="0" y="5"/>
                    </a:lnTo>
                    <a:lnTo>
                      <a:pt x="15" y="3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68" name="Freeform 364">
                <a:extLst>
                  <a:ext uri="{FF2B5EF4-FFF2-40B4-BE49-F238E27FC236}">
                    <a16:creationId xmlns:a16="http://schemas.microsoft.com/office/drawing/2014/main" id="{E3564597-5D7A-E3FB-22DA-A4E6ADA6623A}"/>
                  </a:ext>
                </a:extLst>
              </p:cNvPr>
              <p:cNvSpPr>
                <a:spLocks/>
              </p:cNvSpPr>
              <p:nvPr/>
            </p:nvSpPr>
            <p:spPr bwMode="auto">
              <a:xfrm>
                <a:off x="3487" y="2635"/>
                <a:ext cx="10" cy="34"/>
              </a:xfrm>
              <a:custGeom>
                <a:avLst/>
                <a:gdLst>
                  <a:gd name="T0" fmla="*/ 5 w 10"/>
                  <a:gd name="T1" fmla="*/ 34 h 34"/>
                  <a:gd name="T2" fmla="*/ 10 w 10"/>
                  <a:gd name="T3" fmla="*/ 29 h 34"/>
                  <a:gd name="T4" fmla="*/ 0 w 10"/>
                  <a:gd name="T5" fmla="*/ 0 h 34"/>
                  <a:gd name="T6" fmla="*/ 5 w 10"/>
                  <a:gd name="T7" fmla="*/ 34 h 34"/>
                </a:gdLst>
                <a:ahLst/>
                <a:cxnLst>
                  <a:cxn ang="0">
                    <a:pos x="T0" y="T1"/>
                  </a:cxn>
                  <a:cxn ang="0">
                    <a:pos x="T2" y="T3"/>
                  </a:cxn>
                  <a:cxn ang="0">
                    <a:pos x="T4" y="T5"/>
                  </a:cxn>
                  <a:cxn ang="0">
                    <a:pos x="T6" y="T7"/>
                  </a:cxn>
                </a:cxnLst>
                <a:rect l="0" t="0" r="r" b="b"/>
                <a:pathLst>
                  <a:path w="10" h="34">
                    <a:moveTo>
                      <a:pt x="5" y="34"/>
                    </a:moveTo>
                    <a:lnTo>
                      <a:pt x="10" y="29"/>
                    </a:lnTo>
                    <a:lnTo>
                      <a:pt x="0" y="0"/>
                    </a:lnTo>
                    <a:lnTo>
                      <a:pt x="5" y="3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69" name="Freeform 365">
                <a:extLst>
                  <a:ext uri="{FF2B5EF4-FFF2-40B4-BE49-F238E27FC236}">
                    <a16:creationId xmlns:a16="http://schemas.microsoft.com/office/drawing/2014/main" id="{34CBF03F-E416-D8D1-88FF-AB843C950AD4}"/>
                  </a:ext>
                </a:extLst>
              </p:cNvPr>
              <p:cNvSpPr>
                <a:spLocks/>
              </p:cNvSpPr>
              <p:nvPr/>
            </p:nvSpPr>
            <p:spPr bwMode="auto">
              <a:xfrm>
                <a:off x="3492" y="2669"/>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70" name="Freeform 366">
                <a:extLst>
                  <a:ext uri="{FF2B5EF4-FFF2-40B4-BE49-F238E27FC236}">
                    <a16:creationId xmlns:a16="http://schemas.microsoft.com/office/drawing/2014/main" id="{6D6A17F2-CE1C-CE3A-BBB3-7A5EE8965E97}"/>
                  </a:ext>
                </a:extLst>
              </p:cNvPr>
              <p:cNvSpPr>
                <a:spLocks/>
              </p:cNvSpPr>
              <p:nvPr/>
            </p:nvSpPr>
            <p:spPr bwMode="auto">
              <a:xfrm>
                <a:off x="3492" y="2669"/>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71" name="Freeform 367">
                <a:extLst>
                  <a:ext uri="{FF2B5EF4-FFF2-40B4-BE49-F238E27FC236}">
                    <a16:creationId xmlns:a16="http://schemas.microsoft.com/office/drawing/2014/main" id="{1D6252D6-1B5F-5528-5313-EE8A096DDDDA}"/>
                  </a:ext>
                </a:extLst>
              </p:cNvPr>
              <p:cNvSpPr>
                <a:spLocks/>
              </p:cNvSpPr>
              <p:nvPr/>
            </p:nvSpPr>
            <p:spPr bwMode="auto">
              <a:xfrm>
                <a:off x="3492" y="2664"/>
                <a:ext cx="10" cy="29"/>
              </a:xfrm>
              <a:custGeom>
                <a:avLst/>
                <a:gdLst>
                  <a:gd name="T0" fmla="*/ 10 w 10"/>
                  <a:gd name="T1" fmla="*/ 29 h 29"/>
                  <a:gd name="T2" fmla="*/ 5 w 10"/>
                  <a:gd name="T3" fmla="*/ 0 h 29"/>
                  <a:gd name="T4" fmla="*/ 0 w 10"/>
                  <a:gd name="T5" fmla="*/ 5 h 29"/>
                  <a:gd name="T6" fmla="*/ 10 w 10"/>
                  <a:gd name="T7" fmla="*/ 29 h 29"/>
                </a:gdLst>
                <a:ahLst/>
                <a:cxnLst>
                  <a:cxn ang="0">
                    <a:pos x="T0" y="T1"/>
                  </a:cxn>
                  <a:cxn ang="0">
                    <a:pos x="T2" y="T3"/>
                  </a:cxn>
                  <a:cxn ang="0">
                    <a:pos x="T4" y="T5"/>
                  </a:cxn>
                  <a:cxn ang="0">
                    <a:pos x="T6" y="T7"/>
                  </a:cxn>
                </a:cxnLst>
                <a:rect l="0" t="0" r="r" b="b"/>
                <a:pathLst>
                  <a:path w="10" h="29">
                    <a:moveTo>
                      <a:pt x="10" y="29"/>
                    </a:moveTo>
                    <a:lnTo>
                      <a:pt x="5" y="0"/>
                    </a:lnTo>
                    <a:lnTo>
                      <a:pt x="0" y="5"/>
                    </a:lnTo>
                    <a:lnTo>
                      <a:pt x="10" y="2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72" name="Freeform 368">
                <a:extLst>
                  <a:ext uri="{FF2B5EF4-FFF2-40B4-BE49-F238E27FC236}">
                    <a16:creationId xmlns:a16="http://schemas.microsoft.com/office/drawing/2014/main" id="{6A7F7061-4172-CF38-20F2-73A5DD83112C}"/>
                  </a:ext>
                </a:extLst>
              </p:cNvPr>
              <p:cNvSpPr>
                <a:spLocks/>
              </p:cNvSpPr>
              <p:nvPr/>
            </p:nvSpPr>
            <p:spPr bwMode="auto">
              <a:xfrm>
                <a:off x="3497" y="2664"/>
                <a:ext cx="14" cy="29"/>
              </a:xfrm>
              <a:custGeom>
                <a:avLst/>
                <a:gdLst>
                  <a:gd name="T0" fmla="*/ 5 w 14"/>
                  <a:gd name="T1" fmla="*/ 29 h 29"/>
                  <a:gd name="T2" fmla="*/ 14 w 14"/>
                  <a:gd name="T3" fmla="*/ 25 h 29"/>
                  <a:gd name="T4" fmla="*/ 0 w 14"/>
                  <a:gd name="T5" fmla="*/ 0 h 29"/>
                  <a:gd name="T6" fmla="*/ 5 w 14"/>
                  <a:gd name="T7" fmla="*/ 29 h 29"/>
                </a:gdLst>
                <a:ahLst/>
                <a:cxnLst>
                  <a:cxn ang="0">
                    <a:pos x="T0" y="T1"/>
                  </a:cxn>
                  <a:cxn ang="0">
                    <a:pos x="T2" y="T3"/>
                  </a:cxn>
                  <a:cxn ang="0">
                    <a:pos x="T4" y="T5"/>
                  </a:cxn>
                  <a:cxn ang="0">
                    <a:pos x="T6" y="T7"/>
                  </a:cxn>
                </a:cxnLst>
                <a:rect l="0" t="0" r="r" b="b"/>
                <a:pathLst>
                  <a:path w="14" h="29">
                    <a:moveTo>
                      <a:pt x="5" y="29"/>
                    </a:moveTo>
                    <a:lnTo>
                      <a:pt x="14" y="25"/>
                    </a:lnTo>
                    <a:lnTo>
                      <a:pt x="0" y="0"/>
                    </a:lnTo>
                    <a:lnTo>
                      <a:pt x="5" y="2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73" name="Freeform 369">
                <a:extLst>
                  <a:ext uri="{FF2B5EF4-FFF2-40B4-BE49-F238E27FC236}">
                    <a16:creationId xmlns:a16="http://schemas.microsoft.com/office/drawing/2014/main" id="{C37823BA-C392-B1B0-8B3E-76E3D926CA27}"/>
                  </a:ext>
                </a:extLst>
              </p:cNvPr>
              <p:cNvSpPr>
                <a:spLocks/>
              </p:cNvSpPr>
              <p:nvPr/>
            </p:nvSpPr>
            <p:spPr bwMode="auto">
              <a:xfrm>
                <a:off x="3502" y="2693"/>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74" name="Freeform 370">
                <a:extLst>
                  <a:ext uri="{FF2B5EF4-FFF2-40B4-BE49-F238E27FC236}">
                    <a16:creationId xmlns:a16="http://schemas.microsoft.com/office/drawing/2014/main" id="{6CFBE8AE-D103-4058-5FBC-8604EB2AD858}"/>
                  </a:ext>
                </a:extLst>
              </p:cNvPr>
              <p:cNvSpPr>
                <a:spLocks/>
              </p:cNvSpPr>
              <p:nvPr/>
            </p:nvSpPr>
            <p:spPr bwMode="auto">
              <a:xfrm>
                <a:off x="3502" y="2693"/>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75" name="Freeform 371">
                <a:extLst>
                  <a:ext uri="{FF2B5EF4-FFF2-40B4-BE49-F238E27FC236}">
                    <a16:creationId xmlns:a16="http://schemas.microsoft.com/office/drawing/2014/main" id="{1D97A9C8-82BC-1B75-E04F-C03C3765F221}"/>
                  </a:ext>
                </a:extLst>
              </p:cNvPr>
              <p:cNvSpPr>
                <a:spLocks/>
              </p:cNvSpPr>
              <p:nvPr/>
            </p:nvSpPr>
            <p:spPr bwMode="auto">
              <a:xfrm>
                <a:off x="3502" y="2689"/>
                <a:ext cx="14" cy="29"/>
              </a:xfrm>
              <a:custGeom>
                <a:avLst/>
                <a:gdLst>
                  <a:gd name="T0" fmla="*/ 14 w 14"/>
                  <a:gd name="T1" fmla="*/ 29 h 29"/>
                  <a:gd name="T2" fmla="*/ 9 w 14"/>
                  <a:gd name="T3" fmla="*/ 0 h 29"/>
                  <a:gd name="T4" fmla="*/ 0 w 14"/>
                  <a:gd name="T5" fmla="*/ 4 h 29"/>
                  <a:gd name="T6" fmla="*/ 14 w 14"/>
                  <a:gd name="T7" fmla="*/ 29 h 29"/>
                </a:gdLst>
                <a:ahLst/>
                <a:cxnLst>
                  <a:cxn ang="0">
                    <a:pos x="T0" y="T1"/>
                  </a:cxn>
                  <a:cxn ang="0">
                    <a:pos x="T2" y="T3"/>
                  </a:cxn>
                  <a:cxn ang="0">
                    <a:pos x="T4" y="T5"/>
                  </a:cxn>
                  <a:cxn ang="0">
                    <a:pos x="T6" y="T7"/>
                  </a:cxn>
                </a:cxnLst>
                <a:rect l="0" t="0" r="r" b="b"/>
                <a:pathLst>
                  <a:path w="14" h="29">
                    <a:moveTo>
                      <a:pt x="14" y="29"/>
                    </a:moveTo>
                    <a:lnTo>
                      <a:pt x="9" y="0"/>
                    </a:lnTo>
                    <a:lnTo>
                      <a:pt x="0" y="4"/>
                    </a:lnTo>
                    <a:lnTo>
                      <a:pt x="14" y="2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76" name="Freeform 372">
                <a:extLst>
                  <a:ext uri="{FF2B5EF4-FFF2-40B4-BE49-F238E27FC236}">
                    <a16:creationId xmlns:a16="http://schemas.microsoft.com/office/drawing/2014/main" id="{6CC1329D-8A27-BF4D-CDF6-31034EF3DA12}"/>
                  </a:ext>
                </a:extLst>
              </p:cNvPr>
              <p:cNvSpPr>
                <a:spLocks/>
              </p:cNvSpPr>
              <p:nvPr/>
            </p:nvSpPr>
            <p:spPr bwMode="auto">
              <a:xfrm>
                <a:off x="3511" y="2689"/>
                <a:ext cx="15" cy="29"/>
              </a:xfrm>
              <a:custGeom>
                <a:avLst/>
                <a:gdLst>
                  <a:gd name="T0" fmla="*/ 5 w 15"/>
                  <a:gd name="T1" fmla="*/ 29 h 29"/>
                  <a:gd name="T2" fmla="*/ 15 w 15"/>
                  <a:gd name="T3" fmla="*/ 24 h 29"/>
                  <a:gd name="T4" fmla="*/ 0 w 15"/>
                  <a:gd name="T5" fmla="*/ 0 h 29"/>
                  <a:gd name="T6" fmla="*/ 5 w 15"/>
                  <a:gd name="T7" fmla="*/ 29 h 29"/>
                </a:gdLst>
                <a:ahLst/>
                <a:cxnLst>
                  <a:cxn ang="0">
                    <a:pos x="T0" y="T1"/>
                  </a:cxn>
                  <a:cxn ang="0">
                    <a:pos x="T2" y="T3"/>
                  </a:cxn>
                  <a:cxn ang="0">
                    <a:pos x="T4" y="T5"/>
                  </a:cxn>
                  <a:cxn ang="0">
                    <a:pos x="T6" y="T7"/>
                  </a:cxn>
                </a:cxnLst>
                <a:rect l="0" t="0" r="r" b="b"/>
                <a:pathLst>
                  <a:path w="15" h="29">
                    <a:moveTo>
                      <a:pt x="5" y="29"/>
                    </a:moveTo>
                    <a:lnTo>
                      <a:pt x="15" y="24"/>
                    </a:lnTo>
                    <a:lnTo>
                      <a:pt x="0" y="0"/>
                    </a:lnTo>
                    <a:lnTo>
                      <a:pt x="5" y="2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77" name="Freeform 373">
                <a:extLst>
                  <a:ext uri="{FF2B5EF4-FFF2-40B4-BE49-F238E27FC236}">
                    <a16:creationId xmlns:a16="http://schemas.microsoft.com/office/drawing/2014/main" id="{68F653F3-3C2B-2871-CFA1-9F51EEBE4EFC}"/>
                  </a:ext>
                </a:extLst>
              </p:cNvPr>
              <p:cNvSpPr>
                <a:spLocks/>
              </p:cNvSpPr>
              <p:nvPr/>
            </p:nvSpPr>
            <p:spPr bwMode="auto">
              <a:xfrm>
                <a:off x="3516" y="2718"/>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78" name="Freeform 374">
                <a:extLst>
                  <a:ext uri="{FF2B5EF4-FFF2-40B4-BE49-F238E27FC236}">
                    <a16:creationId xmlns:a16="http://schemas.microsoft.com/office/drawing/2014/main" id="{6DFE9ECC-8060-CF44-6C81-7017E0FD41E2}"/>
                  </a:ext>
                </a:extLst>
              </p:cNvPr>
              <p:cNvSpPr>
                <a:spLocks/>
              </p:cNvSpPr>
              <p:nvPr/>
            </p:nvSpPr>
            <p:spPr bwMode="auto">
              <a:xfrm>
                <a:off x="3516" y="2718"/>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79" name="Freeform 375">
                <a:extLst>
                  <a:ext uri="{FF2B5EF4-FFF2-40B4-BE49-F238E27FC236}">
                    <a16:creationId xmlns:a16="http://schemas.microsoft.com/office/drawing/2014/main" id="{8074C075-0FC5-E688-DAC1-D2FA094FF89B}"/>
                  </a:ext>
                </a:extLst>
              </p:cNvPr>
              <p:cNvSpPr>
                <a:spLocks/>
              </p:cNvSpPr>
              <p:nvPr/>
            </p:nvSpPr>
            <p:spPr bwMode="auto">
              <a:xfrm>
                <a:off x="3516" y="2713"/>
                <a:ext cx="15" cy="29"/>
              </a:xfrm>
              <a:custGeom>
                <a:avLst/>
                <a:gdLst>
                  <a:gd name="T0" fmla="*/ 15 w 15"/>
                  <a:gd name="T1" fmla="*/ 29 h 29"/>
                  <a:gd name="T2" fmla="*/ 10 w 15"/>
                  <a:gd name="T3" fmla="*/ 0 h 29"/>
                  <a:gd name="T4" fmla="*/ 0 w 15"/>
                  <a:gd name="T5" fmla="*/ 5 h 29"/>
                  <a:gd name="T6" fmla="*/ 15 w 15"/>
                  <a:gd name="T7" fmla="*/ 29 h 29"/>
                </a:gdLst>
                <a:ahLst/>
                <a:cxnLst>
                  <a:cxn ang="0">
                    <a:pos x="T0" y="T1"/>
                  </a:cxn>
                  <a:cxn ang="0">
                    <a:pos x="T2" y="T3"/>
                  </a:cxn>
                  <a:cxn ang="0">
                    <a:pos x="T4" y="T5"/>
                  </a:cxn>
                  <a:cxn ang="0">
                    <a:pos x="T6" y="T7"/>
                  </a:cxn>
                </a:cxnLst>
                <a:rect l="0" t="0" r="r" b="b"/>
                <a:pathLst>
                  <a:path w="15" h="29">
                    <a:moveTo>
                      <a:pt x="15" y="29"/>
                    </a:moveTo>
                    <a:lnTo>
                      <a:pt x="10" y="0"/>
                    </a:lnTo>
                    <a:lnTo>
                      <a:pt x="0" y="5"/>
                    </a:lnTo>
                    <a:lnTo>
                      <a:pt x="15" y="2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80" name="Freeform 376">
                <a:extLst>
                  <a:ext uri="{FF2B5EF4-FFF2-40B4-BE49-F238E27FC236}">
                    <a16:creationId xmlns:a16="http://schemas.microsoft.com/office/drawing/2014/main" id="{E01B1834-FD24-52FA-C771-16BDBEA55E26}"/>
                  </a:ext>
                </a:extLst>
              </p:cNvPr>
              <p:cNvSpPr>
                <a:spLocks/>
              </p:cNvSpPr>
              <p:nvPr/>
            </p:nvSpPr>
            <p:spPr bwMode="auto">
              <a:xfrm>
                <a:off x="3526" y="2713"/>
                <a:ext cx="10" cy="29"/>
              </a:xfrm>
              <a:custGeom>
                <a:avLst/>
                <a:gdLst>
                  <a:gd name="T0" fmla="*/ 5 w 10"/>
                  <a:gd name="T1" fmla="*/ 29 h 29"/>
                  <a:gd name="T2" fmla="*/ 10 w 10"/>
                  <a:gd name="T3" fmla="*/ 24 h 29"/>
                  <a:gd name="T4" fmla="*/ 0 w 10"/>
                  <a:gd name="T5" fmla="*/ 0 h 29"/>
                  <a:gd name="T6" fmla="*/ 5 w 10"/>
                  <a:gd name="T7" fmla="*/ 29 h 29"/>
                </a:gdLst>
                <a:ahLst/>
                <a:cxnLst>
                  <a:cxn ang="0">
                    <a:pos x="T0" y="T1"/>
                  </a:cxn>
                  <a:cxn ang="0">
                    <a:pos x="T2" y="T3"/>
                  </a:cxn>
                  <a:cxn ang="0">
                    <a:pos x="T4" y="T5"/>
                  </a:cxn>
                  <a:cxn ang="0">
                    <a:pos x="T6" y="T7"/>
                  </a:cxn>
                </a:cxnLst>
                <a:rect l="0" t="0" r="r" b="b"/>
                <a:pathLst>
                  <a:path w="10" h="29">
                    <a:moveTo>
                      <a:pt x="5" y="29"/>
                    </a:moveTo>
                    <a:lnTo>
                      <a:pt x="10" y="24"/>
                    </a:lnTo>
                    <a:lnTo>
                      <a:pt x="0" y="0"/>
                    </a:lnTo>
                    <a:lnTo>
                      <a:pt x="5" y="2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81" name="Freeform 377">
                <a:extLst>
                  <a:ext uri="{FF2B5EF4-FFF2-40B4-BE49-F238E27FC236}">
                    <a16:creationId xmlns:a16="http://schemas.microsoft.com/office/drawing/2014/main" id="{E871C17E-DA5A-7EF2-A327-00B549828E09}"/>
                  </a:ext>
                </a:extLst>
              </p:cNvPr>
              <p:cNvSpPr>
                <a:spLocks/>
              </p:cNvSpPr>
              <p:nvPr/>
            </p:nvSpPr>
            <p:spPr bwMode="auto">
              <a:xfrm>
                <a:off x="3531" y="2742"/>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82" name="Freeform 378">
                <a:extLst>
                  <a:ext uri="{FF2B5EF4-FFF2-40B4-BE49-F238E27FC236}">
                    <a16:creationId xmlns:a16="http://schemas.microsoft.com/office/drawing/2014/main" id="{ADDE8F39-D7DC-CD59-EB21-4EAFA603B9F9}"/>
                  </a:ext>
                </a:extLst>
              </p:cNvPr>
              <p:cNvSpPr>
                <a:spLocks/>
              </p:cNvSpPr>
              <p:nvPr/>
            </p:nvSpPr>
            <p:spPr bwMode="auto">
              <a:xfrm>
                <a:off x="3531" y="2742"/>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83" name="Freeform 379">
                <a:extLst>
                  <a:ext uri="{FF2B5EF4-FFF2-40B4-BE49-F238E27FC236}">
                    <a16:creationId xmlns:a16="http://schemas.microsoft.com/office/drawing/2014/main" id="{34E91427-9986-E7CB-FA01-498859D28B80}"/>
                  </a:ext>
                </a:extLst>
              </p:cNvPr>
              <p:cNvSpPr>
                <a:spLocks/>
              </p:cNvSpPr>
              <p:nvPr/>
            </p:nvSpPr>
            <p:spPr bwMode="auto">
              <a:xfrm>
                <a:off x="3531" y="2737"/>
                <a:ext cx="9" cy="24"/>
              </a:xfrm>
              <a:custGeom>
                <a:avLst/>
                <a:gdLst>
                  <a:gd name="T0" fmla="*/ 9 w 9"/>
                  <a:gd name="T1" fmla="*/ 24 h 24"/>
                  <a:gd name="T2" fmla="*/ 5 w 9"/>
                  <a:gd name="T3" fmla="*/ 0 h 24"/>
                  <a:gd name="T4" fmla="*/ 0 w 9"/>
                  <a:gd name="T5" fmla="*/ 5 h 24"/>
                  <a:gd name="T6" fmla="*/ 9 w 9"/>
                  <a:gd name="T7" fmla="*/ 24 h 24"/>
                </a:gdLst>
                <a:ahLst/>
                <a:cxnLst>
                  <a:cxn ang="0">
                    <a:pos x="T0" y="T1"/>
                  </a:cxn>
                  <a:cxn ang="0">
                    <a:pos x="T2" y="T3"/>
                  </a:cxn>
                  <a:cxn ang="0">
                    <a:pos x="T4" y="T5"/>
                  </a:cxn>
                  <a:cxn ang="0">
                    <a:pos x="T6" y="T7"/>
                  </a:cxn>
                </a:cxnLst>
                <a:rect l="0" t="0" r="r" b="b"/>
                <a:pathLst>
                  <a:path w="9" h="24">
                    <a:moveTo>
                      <a:pt x="9" y="24"/>
                    </a:moveTo>
                    <a:lnTo>
                      <a:pt x="5" y="0"/>
                    </a:lnTo>
                    <a:lnTo>
                      <a:pt x="0" y="5"/>
                    </a:lnTo>
                    <a:lnTo>
                      <a:pt x="9" y="2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84" name="Freeform 380">
                <a:extLst>
                  <a:ext uri="{FF2B5EF4-FFF2-40B4-BE49-F238E27FC236}">
                    <a16:creationId xmlns:a16="http://schemas.microsoft.com/office/drawing/2014/main" id="{7A18C0AD-1A11-EA25-22CF-96AA9EDCE32D}"/>
                  </a:ext>
                </a:extLst>
              </p:cNvPr>
              <p:cNvSpPr>
                <a:spLocks/>
              </p:cNvSpPr>
              <p:nvPr/>
            </p:nvSpPr>
            <p:spPr bwMode="auto">
              <a:xfrm>
                <a:off x="3536" y="2737"/>
                <a:ext cx="14" cy="24"/>
              </a:xfrm>
              <a:custGeom>
                <a:avLst/>
                <a:gdLst>
                  <a:gd name="T0" fmla="*/ 4 w 14"/>
                  <a:gd name="T1" fmla="*/ 24 h 24"/>
                  <a:gd name="T2" fmla="*/ 14 w 14"/>
                  <a:gd name="T3" fmla="*/ 19 h 24"/>
                  <a:gd name="T4" fmla="*/ 0 w 14"/>
                  <a:gd name="T5" fmla="*/ 0 h 24"/>
                  <a:gd name="T6" fmla="*/ 4 w 14"/>
                  <a:gd name="T7" fmla="*/ 24 h 24"/>
                </a:gdLst>
                <a:ahLst/>
                <a:cxnLst>
                  <a:cxn ang="0">
                    <a:pos x="T0" y="T1"/>
                  </a:cxn>
                  <a:cxn ang="0">
                    <a:pos x="T2" y="T3"/>
                  </a:cxn>
                  <a:cxn ang="0">
                    <a:pos x="T4" y="T5"/>
                  </a:cxn>
                  <a:cxn ang="0">
                    <a:pos x="T6" y="T7"/>
                  </a:cxn>
                </a:cxnLst>
                <a:rect l="0" t="0" r="r" b="b"/>
                <a:pathLst>
                  <a:path w="14" h="24">
                    <a:moveTo>
                      <a:pt x="4" y="24"/>
                    </a:moveTo>
                    <a:lnTo>
                      <a:pt x="14" y="19"/>
                    </a:lnTo>
                    <a:lnTo>
                      <a:pt x="0" y="0"/>
                    </a:lnTo>
                    <a:lnTo>
                      <a:pt x="4" y="2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85" name="Freeform 381">
                <a:extLst>
                  <a:ext uri="{FF2B5EF4-FFF2-40B4-BE49-F238E27FC236}">
                    <a16:creationId xmlns:a16="http://schemas.microsoft.com/office/drawing/2014/main" id="{50DB43BC-E016-4DB5-04C3-4D14C009B0AB}"/>
                  </a:ext>
                </a:extLst>
              </p:cNvPr>
              <p:cNvSpPr>
                <a:spLocks/>
              </p:cNvSpPr>
              <p:nvPr/>
            </p:nvSpPr>
            <p:spPr bwMode="auto">
              <a:xfrm>
                <a:off x="3540" y="2761"/>
                <a:ext cx="5" cy="5"/>
              </a:xfrm>
              <a:custGeom>
                <a:avLst/>
                <a:gdLst>
                  <a:gd name="T0" fmla="*/ 0 w 5"/>
                  <a:gd name="T1" fmla="*/ 5 h 5"/>
                  <a:gd name="T2" fmla="*/ 0 w 5"/>
                  <a:gd name="T3" fmla="*/ 0 h 5"/>
                  <a:gd name="T4" fmla="*/ 5 w 5"/>
                  <a:gd name="T5" fmla="*/ 0 h 5"/>
                  <a:gd name="T6" fmla="*/ 0 w 5"/>
                  <a:gd name="T7" fmla="*/ 5 h 5"/>
                </a:gdLst>
                <a:ahLst/>
                <a:cxnLst>
                  <a:cxn ang="0">
                    <a:pos x="T0" y="T1"/>
                  </a:cxn>
                  <a:cxn ang="0">
                    <a:pos x="T2" y="T3"/>
                  </a:cxn>
                  <a:cxn ang="0">
                    <a:pos x="T4" y="T5"/>
                  </a:cxn>
                  <a:cxn ang="0">
                    <a:pos x="T6" y="T7"/>
                  </a:cxn>
                </a:cxnLst>
                <a:rect l="0" t="0" r="r" b="b"/>
                <a:pathLst>
                  <a:path w="5" h="5">
                    <a:moveTo>
                      <a:pt x="0" y="5"/>
                    </a:moveTo>
                    <a:lnTo>
                      <a:pt x="0" y="0"/>
                    </a:lnTo>
                    <a:lnTo>
                      <a:pt x="5"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86" name="Rectangle 382">
                <a:extLst>
                  <a:ext uri="{FF2B5EF4-FFF2-40B4-BE49-F238E27FC236}">
                    <a16:creationId xmlns:a16="http://schemas.microsoft.com/office/drawing/2014/main" id="{FAE69F90-47EE-00D5-333A-753E8B40B953}"/>
                  </a:ext>
                </a:extLst>
              </p:cNvPr>
              <p:cNvSpPr>
                <a:spLocks noChangeArrowheads="1"/>
              </p:cNvSpPr>
              <p:nvPr/>
            </p:nvSpPr>
            <p:spPr bwMode="auto">
              <a:xfrm>
                <a:off x="3540" y="2761"/>
                <a:ext cx="1" cy="5"/>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10687" name="Freeform 383">
                <a:extLst>
                  <a:ext uri="{FF2B5EF4-FFF2-40B4-BE49-F238E27FC236}">
                    <a16:creationId xmlns:a16="http://schemas.microsoft.com/office/drawing/2014/main" id="{410D892A-823A-E78D-E63C-8E313BEB81B0}"/>
                  </a:ext>
                </a:extLst>
              </p:cNvPr>
              <p:cNvSpPr>
                <a:spLocks/>
              </p:cNvSpPr>
              <p:nvPr/>
            </p:nvSpPr>
            <p:spPr bwMode="auto">
              <a:xfrm>
                <a:off x="3540" y="2756"/>
                <a:ext cx="15" cy="24"/>
              </a:xfrm>
              <a:custGeom>
                <a:avLst/>
                <a:gdLst>
                  <a:gd name="T0" fmla="*/ 15 w 15"/>
                  <a:gd name="T1" fmla="*/ 24 h 24"/>
                  <a:gd name="T2" fmla="*/ 10 w 15"/>
                  <a:gd name="T3" fmla="*/ 0 h 24"/>
                  <a:gd name="T4" fmla="*/ 0 w 15"/>
                  <a:gd name="T5" fmla="*/ 10 h 24"/>
                  <a:gd name="T6" fmla="*/ 15 w 15"/>
                  <a:gd name="T7" fmla="*/ 24 h 24"/>
                </a:gdLst>
                <a:ahLst/>
                <a:cxnLst>
                  <a:cxn ang="0">
                    <a:pos x="T0" y="T1"/>
                  </a:cxn>
                  <a:cxn ang="0">
                    <a:pos x="T2" y="T3"/>
                  </a:cxn>
                  <a:cxn ang="0">
                    <a:pos x="T4" y="T5"/>
                  </a:cxn>
                  <a:cxn ang="0">
                    <a:pos x="T6" y="T7"/>
                  </a:cxn>
                </a:cxnLst>
                <a:rect l="0" t="0" r="r" b="b"/>
                <a:pathLst>
                  <a:path w="15" h="24">
                    <a:moveTo>
                      <a:pt x="15" y="24"/>
                    </a:moveTo>
                    <a:lnTo>
                      <a:pt x="10" y="0"/>
                    </a:lnTo>
                    <a:lnTo>
                      <a:pt x="0" y="10"/>
                    </a:lnTo>
                    <a:lnTo>
                      <a:pt x="15" y="2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88" name="Freeform 384">
                <a:extLst>
                  <a:ext uri="{FF2B5EF4-FFF2-40B4-BE49-F238E27FC236}">
                    <a16:creationId xmlns:a16="http://schemas.microsoft.com/office/drawing/2014/main" id="{A158CB84-66DC-ABA6-8E5E-62AC6942EBB7}"/>
                  </a:ext>
                </a:extLst>
              </p:cNvPr>
              <p:cNvSpPr>
                <a:spLocks/>
              </p:cNvSpPr>
              <p:nvPr/>
            </p:nvSpPr>
            <p:spPr bwMode="auto">
              <a:xfrm>
                <a:off x="3550" y="2756"/>
                <a:ext cx="15" cy="24"/>
              </a:xfrm>
              <a:custGeom>
                <a:avLst/>
                <a:gdLst>
                  <a:gd name="T0" fmla="*/ 5 w 15"/>
                  <a:gd name="T1" fmla="*/ 24 h 24"/>
                  <a:gd name="T2" fmla="*/ 15 w 15"/>
                  <a:gd name="T3" fmla="*/ 20 h 24"/>
                  <a:gd name="T4" fmla="*/ 0 w 15"/>
                  <a:gd name="T5" fmla="*/ 0 h 24"/>
                  <a:gd name="T6" fmla="*/ 5 w 15"/>
                  <a:gd name="T7" fmla="*/ 24 h 24"/>
                </a:gdLst>
                <a:ahLst/>
                <a:cxnLst>
                  <a:cxn ang="0">
                    <a:pos x="T0" y="T1"/>
                  </a:cxn>
                  <a:cxn ang="0">
                    <a:pos x="T2" y="T3"/>
                  </a:cxn>
                  <a:cxn ang="0">
                    <a:pos x="T4" y="T5"/>
                  </a:cxn>
                  <a:cxn ang="0">
                    <a:pos x="T6" y="T7"/>
                  </a:cxn>
                </a:cxnLst>
                <a:rect l="0" t="0" r="r" b="b"/>
                <a:pathLst>
                  <a:path w="15" h="24">
                    <a:moveTo>
                      <a:pt x="5" y="24"/>
                    </a:moveTo>
                    <a:lnTo>
                      <a:pt x="15" y="20"/>
                    </a:lnTo>
                    <a:lnTo>
                      <a:pt x="0" y="0"/>
                    </a:lnTo>
                    <a:lnTo>
                      <a:pt x="5" y="2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89" name="Freeform 385">
                <a:extLst>
                  <a:ext uri="{FF2B5EF4-FFF2-40B4-BE49-F238E27FC236}">
                    <a16:creationId xmlns:a16="http://schemas.microsoft.com/office/drawing/2014/main" id="{0CBC5DBB-46A0-1C06-1B61-4A59A77560A8}"/>
                  </a:ext>
                </a:extLst>
              </p:cNvPr>
              <p:cNvSpPr>
                <a:spLocks/>
              </p:cNvSpPr>
              <p:nvPr/>
            </p:nvSpPr>
            <p:spPr bwMode="auto">
              <a:xfrm>
                <a:off x="3555" y="2780"/>
                <a:ext cx="5" cy="5"/>
              </a:xfrm>
              <a:custGeom>
                <a:avLst/>
                <a:gdLst>
                  <a:gd name="T0" fmla="*/ 0 w 5"/>
                  <a:gd name="T1" fmla="*/ 5 h 5"/>
                  <a:gd name="T2" fmla="*/ 0 w 5"/>
                  <a:gd name="T3" fmla="*/ 0 h 5"/>
                  <a:gd name="T4" fmla="*/ 5 w 5"/>
                  <a:gd name="T5" fmla="*/ 0 h 5"/>
                  <a:gd name="T6" fmla="*/ 0 w 5"/>
                  <a:gd name="T7" fmla="*/ 5 h 5"/>
                </a:gdLst>
                <a:ahLst/>
                <a:cxnLst>
                  <a:cxn ang="0">
                    <a:pos x="T0" y="T1"/>
                  </a:cxn>
                  <a:cxn ang="0">
                    <a:pos x="T2" y="T3"/>
                  </a:cxn>
                  <a:cxn ang="0">
                    <a:pos x="T4" y="T5"/>
                  </a:cxn>
                  <a:cxn ang="0">
                    <a:pos x="T6" y="T7"/>
                  </a:cxn>
                </a:cxnLst>
                <a:rect l="0" t="0" r="r" b="b"/>
                <a:pathLst>
                  <a:path w="5" h="5">
                    <a:moveTo>
                      <a:pt x="0" y="5"/>
                    </a:moveTo>
                    <a:lnTo>
                      <a:pt x="0" y="0"/>
                    </a:lnTo>
                    <a:lnTo>
                      <a:pt x="5"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90" name="Rectangle 386">
                <a:extLst>
                  <a:ext uri="{FF2B5EF4-FFF2-40B4-BE49-F238E27FC236}">
                    <a16:creationId xmlns:a16="http://schemas.microsoft.com/office/drawing/2014/main" id="{937C2FB5-6053-D96B-9CB5-091F83D57FCC}"/>
                  </a:ext>
                </a:extLst>
              </p:cNvPr>
              <p:cNvSpPr>
                <a:spLocks noChangeArrowheads="1"/>
              </p:cNvSpPr>
              <p:nvPr/>
            </p:nvSpPr>
            <p:spPr bwMode="auto">
              <a:xfrm>
                <a:off x="3555" y="2780"/>
                <a:ext cx="1" cy="5"/>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10691" name="Freeform 387">
                <a:extLst>
                  <a:ext uri="{FF2B5EF4-FFF2-40B4-BE49-F238E27FC236}">
                    <a16:creationId xmlns:a16="http://schemas.microsoft.com/office/drawing/2014/main" id="{5B3A630F-31DE-1F4C-5FEA-1463A90FE70C}"/>
                  </a:ext>
                </a:extLst>
              </p:cNvPr>
              <p:cNvSpPr>
                <a:spLocks/>
              </p:cNvSpPr>
              <p:nvPr/>
            </p:nvSpPr>
            <p:spPr bwMode="auto">
              <a:xfrm>
                <a:off x="3555" y="2776"/>
                <a:ext cx="14" cy="24"/>
              </a:xfrm>
              <a:custGeom>
                <a:avLst/>
                <a:gdLst>
                  <a:gd name="T0" fmla="*/ 14 w 14"/>
                  <a:gd name="T1" fmla="*/ 24 h 24"/>
                  <a:gd name="T2" fmla="*/ 10 w 14"/>
                  <a:gd name="T3" fmla="*/ 0 h 24"/>
                  <a:gd name="T4" fmla="*/ 0 w 14"/>
                  <a:gd name="T5" fmla="*/ 9 h 24"/>
                  <a:gd name="T6" fmla="*/ 14 w 14"/>
                  <a:gd name="T7" fmla="*/ 24 h 24"/>
                </a:gdLst>
                <a:ahLst/>
                <a:cxnLst>
                  <a:cxn ang="0">
                    <a:pos x="T0" y="T1"/>
                  </a:cxn>
                  <a:cxn ang="0">
                    <a:pos x="T2" y="T3"/>
                  </a:cxn>
                  <a:cxn ang="0">
                    <a:pos x="T4" y="T5"/>
                  </a:cxn>
                  <a:cxn ang="0">
                    <a:pos x="T6" y="T7"/>
                  </a:cxn>
                </a:cxnLst>
                <a:rect l="0" t="0" r="r" b="b"/>
                <a:pathLst>
                  <a:path w="14" h="24">
                    <a:moveTo>
                      <a:pt x="14" y="24"/>
                    </a:moveTo>
                    <a:lnTo>
                      <a:pt x="10" y="0"/>
                    </a:lnTo>
                    <a:lnTo>
                      <a:pt x="0" y="9"/>
                    </a:lnTo>
                    <a:lnTo>
                      <a:pt x="14" y="2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92" name="Freeform 388">
                <a:extLst>
                  <a:ext uri="{FF2B5EF4-FFF2-40B4-BE49-F238E27FC236}">
                    <a16:creationId xmlns:a16="http://schemas.microsoft.com/office/drawing/2014/main" id="{1C73F0B4-738A-DB88-EB0B-DFA6045A6C8E}"/>
                  </a:ext>
                </a:extLst>
              </p:cNvPr>
              <p:cNvSpPr>
                <a:spLocks/>
              </p:cNvSpPr>
              <p:nvPr/>
            </p:nvSpPr>
            <p:spPr bwMode="auto">
              <a:xfrm>
                <a:off x="3565" y="2776"/>
                <a:ext cx="9" cy="24"/>
              </a:xfrm>
              <a:custGeom>
                <a:avLst/>
                <a:gdLst>
                  <a:gd name="T0" fmla="*/ 4 w 9"/>
                  <a:gd name="T1" fmla="*/ 24 h 24"/>
                  <a:gd name="T2" fmla="*/ 9 w 9"/>
                  <a:gd name="T3" fmla="*/ 19 h 24"/>
                  <a:gd name="T4" fmla="*/ 0 w 9"/>
                  <a:gd name="T5" fmla="*/ 0 h 24"/>
                  <a:gd name="T6" fmla="*/ 4 w 9"/>
                  <a:gd name="T7" fmla="*/ 24 h 24"/>
                </a:gdLst>
                <a:ahLst/>
                <a:cxnLst>
                  <a:cxn ang="0">
                    <a:pos x="T0" y="T1"/>
                  </a:cxn>
                  <a:cxn ang="0">
                    <a:pos x="T2" y="T3"/>
                  </a:cxn>
                  <a:cxn ang="0">
                    <a:pos x="T4" y="T5"/>
                  </a:cxn>
                  <a:cxn ang="0">
                    <a:pos x="T6" y="T7"/>
                  </a:cxn>
                </a:cxnLst>
                <a:rect l="0" t="0" r="r" b="b"/>
                <a:pathLst>
                  <a:path w="9" h="24">
                    <a:moveTo>
                      <a:pt x="4" y="24"/>
                    </a:moveTo>
                    <a:lnTo>
                      <a:pt x="9" y="19"/>
                    </a:lnTo>
                    <a:lnTo>
                      <a:pt x="0" y="0"/>
                    </a:lnTo>
                    <a:lnTo>
                      <a:pt x="4" y="2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93" name="Freeform 389">
                <a:extLst>
                  <a:ext uri="{FF2B5EF4-FFF2-40B4-BE49-F238E27FC236}">
                    <a16:creationId xmlns:a16="http://schemas.microsoft.com/office/drawing/2014/main" id="{532E9FB8-C591-B239-1935-53DF33252B59}"/>
                  </a:ext>
                </a:extLst>
              </p:cNvPr>
              <p:cNvSpPr>
                <a:spLocks/>
              </p:cNvSpPr>
              <p:nvPr/>
            </p:nvSpPr>
            <p:spPr bwMode="auto">
              <a:xfrm>
                <a:off x="3569" y="2800"/>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94" name="Freeform 390">
                <a:extLst>
                  <a:ext uri="{FF2B5EF4-FFF2-40B4-BE49-F238E27FC236}">
                    <a16:creationId xmlns:a16="http://schemas.microsoft.com/office/drawing/2014/main" id="{9219831F-7D47-EC65-882F-5E0A470A959D}"/>
                  </a:ext>
                </a:extLst>
              </p:cNvPr>
              <p:cNvSpPr>
                <a:spLocks/>
              </p:cNvSpPr>
              <p:nvPr/>
            </p:nvSpPr>
            <p:spPr bwMode="auto">
              <a:xfrm>
                <a:off x="3569" y="2800"/>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95" name="Freeform 391">
                <a:extLst>
                  <a:ext uri="{FF2B5EF4-FFF2-40B4-BE49-F238E27FC236}">
                    <a16:creationId xmlns:a16="http://schemas.microsoft.com/office/drawing/2014/main" id="{88E3EA36-CC1F-1F69-36D3-34539446F3F7}"/>
                  </a:ext>
                </a:extLst>
              </p:cNvPr>
              <p:cNvSpPr>
                <a:spLocks/>
              </p:cNvSpPr>
              <p:nvPr/>
            </p:nvSpPr>
            <p:spPr bwMode="auto">
              <a:xfrm>
                <a:off x="3569" y="2795"/>
                <a:ext cx="10" cy="19"/>
              </a:xfrm>
              <a:custGeom>
                <a:avLst/>
                <a:gdLst>
                  <a:gd name="T0" fmla="*/ 10 w 10"/>
                  <a:gd name="T1" fmla="*/ 19 h 19"/>
                  <a:gd name="T2" fmla="*/ 5 w 10"/>
                  <a:gd name="T3" fmla="*/ 0 h 19"/>
                  <a:gd name="T4" fmla="*/ 0 w 10"/>
                  <a:gd name="T5" fmla="*/ 5 h 19"/>
                  <a:gd name="T6" fmla="*/ 10 w 10"/>
                  <a:gd name="T7" fmla="*/ 19 h 19"/>
                </a:gdLst>
                <a:ahLst/>
                <a:cxnLst>
                  <a:cxn ang="0">
                    <a:pos x="T0" y="T1"/>
                  </a:cxn>
                  <a:cxn ang="0">
                    <a:pos x="T2" y="T3"/>
                  </a:cxn>
                  <a:cxn ang="0">
                    <a:pos x="T4" y="T5"/>
                  </a:cxn>
                  <a:cxn ang="0">
                    <a:pos x="T6" y="T7"/>
                  </a:cxn>
                </a:cxnLst>
                <a:rect l="0" t="0" r="r" b="b"/>
                <a:pathLst>
                  <a:path w="10" h="19">
                    <a:moveTo>
                      <a:pt x="10" y="19"/>
                    </a:moveTo>
                    <a:lnTo>
                      <a:pt x="5" y="0"/>
                    </a:lnTo>
                    <a:lnTo>
                      <a:pt x="0" y="5"/>
                    </a:lnTo>
                    <a:lnTo>
                      <a:pt x="10" y="1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96" name="Freeform 392">
                <a:extLst>
                  <a:ext uri="{FF2B5EF4-FFF2-40B4-BE49-F238E27FC236}">
                    <a16:creationId xmlns:a16="http://schemas.microsoft.com/office/drawing/2014/main" id="{A5426B4F-9C93-1C74-DC09-C405D805977E}"/>
                  </a:ext>
                </a:extLst>
              </p:cNvPr>
              <p:cNvSpPr>
                <a:spLocks/>
              </p:cNvSpPr>
              <p:nvPr/>
            </p:nvSpPr>
            <p:spPr bwMode="auto">
              <a:xfrm>
                <a:off x="3574" y="2795"/>
                <a:ext cx="15" cy="19"/>
              </a:xfrm>
              <a:custGeom>
                <a:avLst/>
                <a:gdLst>
                  <a:gd name="T0" fmla="*/ 5 w 15"/>
                  <a:gd name="T1" fmla="*/ 19 h 19"/>
                  <a:gd name="T2" fmla="*/ 15 w 15"/>
                  <a:gd name="T3" fmla="*/ 14 h 19"/>
                  <a:gd name="T4" fmla="*/ 0 w 15"/>
                  <a:gd name="T5" fmla="*/ 0 h 19"/>
                  <a:gd name="T6" fmla="*/ 5 w 15"/>
                  <a:gd name="T7" fmla="*/ 19 h 19"/>
                </a:gdLst>
                <a:ahLst/>
                <a:cxnLst>
                  <a:cxn ang="0">
                    <a:pos x="T0" y="T1"/>
                  </a:cxn>
                  <a:cxn ang="0">
                    <a:pos x="T2" y="T3"/>
                  </a:cxn>
                  <a:cxn ang="0">
                    <a:pos x="T4" y="T5"/>
                  </a:cxn>
                  <a:cxn ang="0">
                    <a:pos x="T6" y="T7"/>
                  </a:cxn>
                </a:cxnLst>
                <a:rect l="0" t="0" r="r" b="b"/>
                <a:pathLst>
                  <a:path w="15" h="19">
                    <a:moveTo>
                      <a:pt x="5" y="19"/>
                    </a:moveTo>
                    <a:lnTo>
                      <a:pt x="15" y="14"/>
                    </a:lnTo>
                    <a:lnTo>
                      <a:pt x="0" y="0"/>
                    </a:lnTo>
                    <a:lnTo>
                      <a:pt x="5" y="1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97" name="Freeform 393">
                <a:extLst>
                  <a:ext uri="{FF2B5EF4-FFF2-40B4-BE49-F238E27FC236}">
                    <a16:creationId xmlns:a16="http://schemas.microsoft.com/office/drawing/2014/main" id="{7E727852-F5CD-DE86-92FD-0871FE3E29D2}"/>
                  </a:ext>
                </a:extLst>
              </p:cNvPr>
              <p:cNvSpPr>
                <a:spLocks/>
              </p:cNvSpPr>
              <p:nvPr/>
            </p:nvSpPr>
            <p:spPr bwMode="auto">
              <a:xfrm>
                <a:off x="3579" y="2814"/>
                <a:ext cx="10" cy="1"/>
              </a:xfrm>
              <a:custGeom>
                <a:avLst/>
                <a:gdLst>
                  <a:gd name="T0" fmla="*/ 0 w 10"/>
                  <a:gd name="T1" fmla="*/ 0 w 10"/>
                  <a:gd name="T2" fmla="*/ 10 w 10"/>
                  <a:gd name="T3" fmla="*/ 0 w 10"/>
                </a:gdLst>
                <a:ahLst/>
                <a:cxnLst>
                  <a:cxn ang="0">
                    <a:pos x="T0" y="0"/>
                  </a:cxn>
                  <a:cxn ang="0">
                    <a:pos x="T1" y="0"/>
                  </a:cxn>
                  <a:cxn ang="0">
                    <a:pos x="T2" y="0"/>
                  </a:cxn>
                  <a:cxn ang="0">
                    <a:pos x="T3" y="0"/>
                  </a:cxn>
                </a:cxnLst>
                <a:rect l="0" t="0" r="r" b="b"/>
                <a:pathLst>
                  <a:path w="10">
                    <a:moveTo>
                      <a:pt x="0" y="0"/>
                    </a:moveTo>
                    <a:lnTo>
                      <a:pt x="0" y="0"/>
                    </a:lnTo>
                    <a:lnTo>
                      <a:pt x="1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98" name="Freeform 394">
                <a:extLst>
                  <a:ext uri="{FF2B5EF4-FFF2-40B4-BE49-F238E27FC236}">
                    <a16:creationId xmlns:a16="http://schemas.microsoft.com/office/drawing/2014/main" id="{44EF081C-81EF-A979-A608-CF1363AC9DC0}"/>
                  </a:ext>
                </a:extLst>
              </p:cNvPr>
              <p:cNvSpPr>
                <a:spLocks/>
              </p:cNvSpPr>
              <p:nvPr/>
            </p:nvSpPr>
            <p:spPr bwMode="auto">
              <a:xfrm>
                <a:off x="3579" y="2814"/>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699" name="Freeform 395">
                <a:extLst>
                  <a:ext uri="{FF2B5EF4-FFF2-40B4-BE49-F238E27FC236}">
                    <a16:creationId xmlns:a16="http://schemas.microsoft.com/office/drawing/2014/main" id="{A675670F-50F6-17DA-B0D6-016AD0F4B3D0}"/>
                  </a:ext>
                </a:extLst>
              </p:cNvPr>
              <p:cNvSpPr>
                <a:spLocks/>
              </p:cNvSpPr>
              <p:nvPr/>
            </p:nvSpPr>
            <p:spPr bwMode="auto">
              <a:xfrm>
                <a:off x="3579" y="2809"/>
                <a:ext cx="15" cy="20"/>
              </a:xfrm>
              <a:custGeom>
                <a:avLst/>
                <a:gdLst>
                  <a:gd name="T0" fmla="*/ 15 w 15"/>
                  <a:gd name="T1" fmla="*/ 20 h 20"/>
                  <a:gd name="T2" fmla="*/ 10 w 15"/>
                  <a:gd name="T3" fmla="*/ 0 h 20"/>
                  <a:gd name="T4" fmla="*/ 0 w 15"/>
                  <a:gd name="T5" fmla="*/ 5 h 20"/>
                  <a:gd name="T6" fmla="*/ 15 w 15"/>
                  <a:gd name="T7" fmla="*/ 20 h 20"/>
                </a:gdLst>
                <a:ahLst/>
                <a:cxnLst>
                  <a:cxn ang="0">
                    <a:pos x="T0" y="T1"/>
                  </a:cxn>
                  <a:cxn ang="0">
                    <a:pos x="T2" y="T3"/>
                  </a:cxn>
                  <a:cxn ang="0">
                    <a:pos x="T4" y="T5"/>
                  </a:cxn>
                  <a:cxn ang="0">
                    <a:pos x="T6" y="T7"/>
                  </a:cxn>
                </a:cxnLst>
                <a:rect l="0" t="0" r="r" b="b"/>
                <a:pathLst>
                  <a:path w="15" h="20">
                    <a:moveTo>
                      <a:pt x="15" y="20"/>
                    </a:moveTo>
                    <a:lnTo>
                      <a:pt x="10" y="0"/>
                    </a:lnTo>
                    <a:lnTo>
                      <a:pt x="0" y="5"/>
                    </a:lnTo>
                    <a:lnTo>
                      <a:pt x="15" y="2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00" name="Freeform 396">
                <a:extLst>
                  <a:ext uri="{FF2B5EF4-FFF2-40B4-BE49-F238E27FC236}">
                    <a16:creationId xmlns:a16="http://schemas.microsoft.com/office/drawing/2014/main" id="{630E11C9-AA12-F717-3FB7-02ADCD0B9FB4}"/>
                  </a:ext>
                </a:extLst>
              </p:cNvPr>
              <p:cNvSpPr>
                <a:spLocks/>
              </p:cNvSpPr>
              <p:nvPr/>
            </p:nvSpPr>
            <p:spPr bwMode="auto">
              <a:xfrm>
                <a:off x="3589" y="2809"/>
                <a:ext cx="14" cy="20"/>
              </a:xfrm>
              <a:custGeom>
                <a:avLst/>
                <a:gdLst>
                  <a:gd name="T0" fmla="*/ 5 w 14"/>
                  <a:gd name="T1" fmla="*/ 20 h 20"/>
                  <a:gd name="T2" fmla="*/ 14 w 14"/>
                  <a:gd name="T3" fmla="*/ 15 h 20"/>
                  <a:gd name="T4" fmla="*/ 0 w 14"/>
                  <a:gd name="T5" fmla="*/ 0 h 20"/>
                  <a:gd name="T6" fmla="*/ 5 w 14"/>
                  <a:gd name="T7" fmla="*/ 20 h 20"/>
                </a:gdLst>
                <a:ahLst/>
                <a:cxnLst>
                  <a:cxn ang="0">
                    <a:pos x="T0" y="T1"/>
                  </a:cxn>
                  <a:cxn ang="0">
                    <a:pos x="T2" y="T3"/>
                  </a:cxn>
                  <a:cxn ang="0">
                    <a:pos x="T4" y="T5"/>
                  </a:cxn>
                  <a:cxn ang="0">
                    <a:pos x="T6" y="T7"/>
                  </a:cxn>
                </a:cxnLst>
                <a:rect l="0" t="0" r="r" b="b"/>
                <a:pathLst>
                  <a:path w="14" h="20">
                    <a:moveTo>
                      <a:pt x="5" y="20"/>
                    </a:moveTo>
                    <a:lnTo>
                      <a:pt x="14" y="15"/>
                    </a:lnTo>
                    <a:lnTo>
                      <a:pt x="0" y="0"/>
                    </a:lnTo>
                    <a:lnTo>
                      <a:pt x="5" y="2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01" name="Freeform 397">
                <a:extLst>
                  <a:ext uri="{FF2B5EF4-FFF2-40B4-BE49-F238E27FC236}">
                    <a16:creationId xmlns:a16="http://schemas.microsoft.com/office/drawing/2014/main" id="{0771FD5E-E6CD-0C17-E7C8-C68601715807}"/>
                  </a:ext>
                </a:extLst>
              </p:cNvPr>
              <p:cNvSpPr>
                <a:spLocks/>
              </p:cNvSpPr>
              <p:nvPr/>
            </p:nvSpPr>
            <p:spPr bwMode="auto">
              <a:xfrm>
                <a:off x="3594" y="2829"/>
                <a:ext cx="4" cy="1"/>
              </a:xfrm>
              <a:custGeom>
                <a:avLst/>
                <a:gdLst>
                  <a:gd name="T0" fmla="*/ 0 w 4"/>
                  <a:gd name="T1" fmla="*/ 0 w 4"/>
                  <a:gd name="T2" fmla="*/ 4 w 4"/>
                  <a:gd name="T3" fmla="*/ 0 w 4"/>
                </a:gdLst>
                <a:ahLst/>
                <a:cxnLst>
                  <a:cxn ang="0">
                    <a:pos x="T0" y="0"/>
                  </a:cxn>
                  <a:cxn ang="0">
                    <a:pos x="T1" y="0"/>
                  </a:cxn>
                  <a:cxn ang="0">
                    <a:pos x="T2" y="0"/>
                  </a:cxn>
                  <a:cxn ang="0">
                    <a:pos x="T3" y="0"/>
                  </a:cxn>
                </a:cxnLst>
                <a:rect l="0" t="0" r="r" b="b"/>
                <a:pathLst>
                  <a:path w="4">
                    <a:moveTo>
                      <a:pt x="0" y="0"/>
                    </a:moveTo>
                    <a:lnTo>
                      <a:pt x="0" y="0"/>
                    </a:lnTo>
                    <a:lnTo>
                      <a:pt x="4"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02" name="Freeform 398">
                <a:extLst>
                  <a:ext uri="{FF2B5EF4-FFF2-40B4-BE49-F238E27FC236}">
                    <a16:creationId xmlns:a16="http://schemas.microsoft.com/office/drawing/2014/main" id="{6A4F1623-05E0-9BF0-6B10-2D2A133F7FC3}"/>
                  </a:ext>
                </a:extLst>
              </p:cNvPr>
              <p:cNvSpPr>
                <a:spLocks/>
              </p:cNvSpPr>
              <p:nvPr/>
            </p:nvSpPr>
            <p:spPr bwMode="auto">
              <a:xfrm>
                <a:off x="3594" y="2829"/>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03" name="Freeform 399">
                <a:extLst>
                  <a:ext uri="{FF2B5EF4-FFF2-40B4-BE49-F238E27FC236}">
                    <a16:creationId xmlns:a16="http://schemas.microsoft.com/office/drawing/2014/main" id="{3B6833C4-19A4-4C14-EFE1-9FB053883F58}"/>
                  </a:ext>
                </a:extLst>
              </p:cNvPr>
              <p:cNvSpPr>
                <a:spLocks/>
              </p:cNvSpPr>
              <p:nvPr/>
            </p:nvSpPr>
            <p:spPr bwMode="auto">
              <a:xfrm>
                <a:off x="3594" y="2824"/>
                <a:ext cx="14" cy="19"/>
              </a:xfrm>
              <a:custGeom>
                <a:avLst/>
                <a:gdLst>
                  <a:gd name="T0" fmla="*/ 14 w 14"/>
                  <a:gd name="T1" fmla="*/ 19 h 19"/>
                  <a:gd name="T2" fmla="*/ 9 w 14"/>
                  <a:gd name="T3" fmla="*/ 0 h 19"/>
                  <a:gd name="T4" fmla="*/ 0 w 14"/>
                  <a:gd name="T5" fmla="*/ 5 h 19"/>
                  <a:gd name="T6" fmla="*/ 14 w 14"/>
                  <a:gd name="T7" fmla="*/ 19 h 19"/>
                </a:gdLst>
                <a:ahLst/>
                <a:cxnLst>
                  <a:cxn ang="0">
                    <a:pos x="T0" y="T1"/>
                  </a:cxn>
                  <a:cxn ang="0">
                    <a:pos x="T2" y="T3"/>
                  </a:cxn>
                  <a:cxn ang="0">
                    <a:pos x="T4" y="T5"/>
                  </a:cxn>
                  <a:cxn ang="0">
                    <a:pos x="T6" y="T7"/>
                  </a:cxn>
                </a:cxnLst>
                <a:rect l="0" t="0" r="r" b="b"/>
                <a:pathLst>
                  <a:path w="14" h="19">
                    <a:moveTo>
                      <a:pt x="14" y="19"/>
                    </a:moveTo>
                    <a:lnTo>
                      <a:pt x="9" y="0"/>
                    </a:lnTo>
                    <a:lnTo>
                      <a:pt x="0" y="5"/>
                    </a:lnTo>
                    <a:lnTo>
                      <a:pt x="14" y="1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04" name="Freeform 400">
                <a:extLst>
                  <a:ext uri="{FF2B5EF4-FFF2-40B4-BE49-F238E27FC236}">
                    <a16:creationId xmlns:a16="http://schemas.microsoft.com/office/drawing/2014/main" id="{75463064-82F0-0C46-A7FA-9ED6C7C5694A}"/>
                  </a:ext>
                </a:extLst>
              </p:cNvPr>
              <p:cNvSpPr>
                <a:spLocks/>
              </p:cNvSpPr>
              <p:nvPr/>
            </p:nvSpPr>
            <p:spPr bwMode="auto">
              <a:xfrm>
                <a:off x="3603" y="2824"/>
                <a:ext cx="10" cy="19"/>
              </a:xfrm>
              <a:custGeom>
                <a:avLst/>
                <a:gdLst>
                  <a:gd name="T0" fmla="*/ 5 w 10"/>
                  <a:gd name="T1" fmla="*/ 19 h 19"/>
                  <a:gd name="T2" fmla="*/ 10 w 10"/>
                  <a:gd name="T3" fmla="*/ 14 h 19"/>
                  <a:gd name="T4" fmla="*/ 0 w 10"/>
                  <a:gd name="T5" fmla="*/ 0 h 19"/>
                  <a:gd name="T6" fmla="*/ 5 w 10"/>
                  <a:gd name="T7" fmla="*/ 19 h 19"/>
                </a:gdLst>
                <a:ahLst/>
                <a:cxnLst>
                  <a:cxn ang="0">
                    <a:pos x="T0" y="T1"/>
                  </a:cxn>
                  <a:cxn ang="0">
                    <a:pos x="T2" y="T3"/>
                  </a:cxn>
                  <a:cxn ang="0">
                    <a:pos x="T4" y="T5"/>
                  </a:cxn>
                  <a:cxn ang="0">
                    <a:pos x="T6" y="T7"/>
                  </a:cxn>
                </a:cxnLst>
                <a:rect l="0" t="0" r="r" b="b"/>
                <a:pathLst>
                  <a:path w="10" h="19">
                    <a:moveTo>
                      <a:pt x="5" y="19"/>
                    </a:moveTo>
                    <a:lnTo>
                      <a:pt x="10" y="14"/>
                    </a:lnTo>
                    <a:lnTo>
                      <a:pt x="0" y="0"/>
                    </a:lnTo>
                    <a:lnTo>
                      <a:pt x="5" y="1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05" name="Freeform 401">
                <a:extLst>
                  <a:ext uri="{FF2B5EF4-FFF2-40B4-BE49-F238E27FC236}">
                    <a16:creationId xmlns:a16="http://schemas.microsoft.com/office/drawing/2014/main" id="{D3782F90-2B1E-CC8C-0F0A-F99F4CBDE128}"/>
                  </a:ext>
                </a:extLst>
              </p:cNvPr>
              <p:cNvSpPr>
                <a:spLocks/>
              </p:cNvSpPr>
              <p:nvPr/>
            </p:nvSpPr>
            <p:spPr bwMode="auto">
              <a:xfrm>
                <a:off x="3608" y="2843"/>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06" name="Freeform 402">
                <a:extLst>
                  <a:ext uri="{FF2B5EF4-FFF2-40B4-BE49-F238E27FC236}">
                    <a16:creationId xmlns:a16="http://schemas.microsoft.com/office/drawing/2014/main" id="{23E84F53-09AA-7980-4D58-F854D02F7532}"/>
                  </a:ext>
                </a:extLst>
              </p:cNvPr>
              <p:cNvSpPr>
                <a:spLocks/>
              </p:cNvSpPr>
              <p:nvPr/>
            </p:nvSpPr>
            <p:spPr bwMode="auto">
              <a:xfrm>
                <a:off x="3608" y="2843"/>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07" name="Freeform 403">
                <a:extLst>
                  <a:ext uri="{FF2B5EF4-FFF2-40B4-BE49-F238E27FC236}">
                    <a16:creationId xmlns:a16="http://schemas.microsoft.com/office/drawing/2014/main" id="{6833EF98-68DD-1B6D-FB11-51FD3963BDE0}"/>
                  </a:ext>
                </a:extLst>
              </p:cNvPr>
              <p:cNvSpPr>
                <a:spLocks/>
              </p:cNvSpPr>
              <p:nvPr/>
            </p:nvSpPr>
            <p:spPr bwMode="auto">
              <a:xfrm>
                <a:off x="3608" y="2834"/>
                <a:ext cx="15" cy="19"/>
              </a:xfrm>
              <a:custGeom>
                <a:avLst/>
                <a:gdLst>
                  <a:gd name="T0" fmla="*/ 15 w 15"/>
                  <a:gd name="T1" fmla="*/ 19 h 19"/>
                  <a:gd name="T2" fmla="*/ 5 w 15"/>
                  <a:gd name="T3" fmla="*/ 0 h 19"/>
                  <a:gd name="T4" fmla="*/ 0 w 15"/>
                  <a:gd name="T5" fmla="*/ 9 h 19"/>
                  <a:gd name="T6" fmla="*/ 15 w 15"/>
                  <a:gd name="T7" fmla="*/ 19 h 19"/>
                </a:gdLst>
                <a:ahLst/>
                <a:cxnLst>
                  <a:cxn ang="0">
                    <a:pos x="T0" y="T1"/>
                  </a:cxn>
                  <a:cxn ang="0">
                    <a:pos x="T2" y="T3"/>
                  </a:cxn>
                  <a:cxn ang="0">
                    <a:pos x="T4" y="T5"/>
                  </a:cxn>
                  <a:cxn ang="0">
                    <a:pos x="T6" y="T7"/>
                  </a:cxn>
                </a:cxnLst>
                <a:rect l="0" t="0" r="r" b="b"/>
                <a:pathLst>
                  <a:path w="15" h="19">
                    <a:moveTo>
                      <a:pt x="15" y="19"/>
                    </a:moveTo>
                    <a:lnTo>
                      <a:pt x="5" y="0"/>
                    </a:lnTo>
                    <a:lnTo>
                      <a:pt x="0" y="9"/>
                    </a:lnTo>
                    <a:lnTo>
                      <a:pt x="15" y="1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08" name="Freeform 404">
                <a:extLst>
                  <a:ext uri="{FF2B5EF4-FFF2-40B4-BE49-F238E27FC236}">
                    <a16:creationId xmlns:a16="http://schemas.microsoft.com/office/drawing/2014/main" id="{0F8EAEEB-8593-7741-518A-5FF55329CB0A}"/>
                  </a:ext>
                </a:extLst>
              </p:cNvPr>
              <p:cNvSpPr>
                <a:spLocks/>
              </p:cNvSpPr>
              <p:nvPr/>
            </p:nvSpPr>
            <p:spPr bwMode="auto">
              <a:xfrm>
                <a:off x="3613" y="2834"/>
                <a:ext cx="14" cy="19"/>
              </a:xfrm>
              <a:custGeom>
                <a:avLst/>
                <a:gdLst>
                  <a:gd name="T0" fmla="*/ 10 w 14"/>
                  <a:gd name="T1" fmla="*/ 19 h 19"/>
                  <a:gd name="T2" fmla="*/ 14 w 14"/>
                  <a:gd name="T3" fmla="*/ 14 h 19"/>
                  <a:gd name="T4" fmla="*/ 0 w 14"/>
                  <a:gd name="T5" fmla="*/ 0 h 19"/>
                  <a:gd name="T6" fmla="*/ 10 w 14"/>
                  <a:gd name="T7" fmla="*/ 19 h 19"/>
                </a:gdLst>
                <a:ahLst/>
                <a:cxnLst>
                  <a:cxn ang="0">
                    <a:pos x="T0" y="T1"/>
                  </a:cxn>
                  <a:cxn ang="0">
                    <a:pos x="T2" y="T3"/>
                  </a:cxn>
                  <a:cxn ang="0">
                    <a:pos x="T4" y="T5"/>
                  </a:cxn>
                  <a:cxn ang="0">
                    <a:pos x="T6" y="T7"/>
                  </a:cxn>
                </a:cxnLst>
                <a:rect l="0" t="0" r="r" b="b"/>
                <a:pathLst>
                  <a:path w="14" h="19">
                    <a:moveTo>
                      <a:pt x="10" y="19"/>
                    </a:moveTo>
                    <a:lnTo>
                      <a:pt x="14" y="14"/>
                    </a:lnTo>
                    <a:lnTo>
                      <a:pt x="0" y="0"/>
                    </a:lnTo>
                    <a:lnTo>
                      <a:pt x="10" y="1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09" name="Freeform 405">
                <a:extLst>
                  <a:ext uri="{FF2B5EF4-FFF2-40B4-BE49-F238E27FC236}">
                    <a16:creationId xmlns:a16="http://schemas.microsoft.com/office/drawing/2014/main" id="{53412995-2DB0-9515-D80F-AD84DEA9F147}"/>
                  </a:ext>
                </a:extLst>
              </p:cNvPr>
              <p:cNvSpPr>
                <a:spLocks/>
              </p:cNvSpPr>
              <p:nvPr/>
            </p:nvSpPr>
            <p:spPr bwMode="auto">
              <a:xfrm>
                <a:off x="3623" y="2853"/>
                <a:ext cx="4" cy="1"/>
              </a:xfrm>
              <a:custGeom>
                <a:avLst/>
                <a:gdLst>
                  <a:gd name="T0" fmla="*/ 0 w 4"/>
                  <a:gd name="T1" fmla="*/ 0 w 4"/>
                  <a:gd name="T2" fmla="*/ 4 w 4"/>
                  <a:gd name="T3" fmla="*/ 0 w 4"/>
                </a:gdLst>
                <a:ahLst/>
                <a:cxnLst>
                  <a:cxn ang="0">
                    <a:pos x="T0" y="0"/>
                  </a:cxn>
                  <a:cxn ang="0">
                    <a:pos x="T1" y="0"/>
                  </a:cxn>
                  <a:cxn ang="0">
                    <a:pos x="T2" y="0"/>
                  </a:cxn>
                  <a:cxn ang="0">
                    <a:pos x="T3" y="0"/>
                  </a:cxn>
                </a:cxnLst>
                <a:rect l="0" t="0" r="r" b="b"/>
                <a:pathLst>
                  <a:path w="4">
                    <a:moveTo>
                      <a:pt x="0" y="0"/>
                    </a:moveTo>
                    <a:lnTo>
                      <a:pt x="0" y="0"/>
                    </a:lnTo>
                    <a:lnTo>
                      <a:pt x="4"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10" name="Freeform 406">
                <a:extLst>
                  <a:ext uri="{FF2B5EF4-FFF2-40B4-BE49-F238E27FC236}">
                    <a16:creationId xmlns:a16="http://schemas.microsoft.com/office/drawing/2014/main" id="{3BE6E6D5-33C3-93D2-8C9B-392B3C7A769B}"/>
                  </a:ext>
                </a:extLst>
              </p:cNvPr>
              <p:cNvSpPr>
                <a:spLocks/>
              </p:cNvSpPr>
              <p:nvPr/>
            </p:nvSpPr>
            <p:spPr bwMode="auto">
              <a:xfrm>
                <a:off x="3623" y="2853"/>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11" name="Freeform 407">
                <a:extLst>
                  <a:ext uri="{FF2B5EF4-FFF2-40B4-BE49-F238E27FC236}">
                    <a16:creationId xmlns:a16="http://schemas.microsoft.com/office/drawing/2014/main" id="{E553B03C-7075-47C5-EE91-149244D63BD1}"/>
                  </a:ext>
                </a:extLst>
              </p:cNvPr>
              <p:cNvSpPr>
                <a:spLocks/>
              </p:cNvSpPr>
              <p:nvPr/>
            </p:nvSpPr>
            <p:spPr bwMode="auto">
              <a:xfrm>
                <a:off x="3623" y="2848"/>
                <a:ext cx="9" cy="15"/>
              </a:xfrm>
              <a:custGeom>
                <a:avLst/>
                <a:gdLst>
                  <a:gd name="T0" fmla="*/ 9 w 9"/>
                  <a:gd name="T1" fmla="*/ 15 h 15"/>
                  <a:gd name="T2" fmla="*/ 4 w 9"/>
                  <a:gd name="T3" fmla="*/ 0 h 15"/>
                  <a:gd name="T4" fmla="*/ 0 w 9"/>
                  <a:gd name="T5" fmla="*/ 5 h 15"/>
                  <a:gd name="T6" fmla="*/ 9 w 9"/>
                  <a:gd name="T7" fmla="*/ 15 h 15"/>
                </a:gdLst>
                <a:ahLst/>
                <a:cxnLst>
                  <a:cxn ang="0">
                    <a:pos x="T0" y="T1"/>
                  </a:cxn>
                  <a:cxn ang="0">
                    <a:pos x="T2" y="T3"/>
                  </a:cxn>
                  <a:cxn ang="0">
                    <a:pos x="T4" y="T5"/>
                  </a:cxn>
                  <a:cxn ang="0">
                    <a:pos x="T6" y="T7"/>
                  </a:cxn>
                </a:cxnLst>
                <a:rect l="0" t="0" r="r" b="b"/>
                <a:pathLst>
                  <a:path w="9" h="15">
                    <a:moveTo>
                      <a:pt x="9" y="15"/>
                    </a:moveTo>
                    <a:lnTo>
                      <a:pt x="4" y="0"/>
                    </a:lnTo>
                    <a:lnTo>
                      <a:pt x="0" y="5"/>
                    </a:lnTo>
                    <a:lnTo>
                      <a:pt x="9" y="1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12" name="Freeform 408">
                <a:extLst>
                  <a:ext uri="{FF2B5EF4-FFF2-40B4-BE49-F238E27FC236}">
                    <a16:creationId xmlns:a16="http://schemas.microsoft.com/office/drawing/2014/main" id="{317ADB8F-FA63-511B-FC53-E30401622BDD}"/>
                  </a:ext>
                </a:extLst>
              </p:cNvPr>
              <p:cNvSpPr>
                <a:spLocks/>
              </p:cNvSpPr>
              <p:nvPr/>
            </p:nvSpPr>
            <p:spPr bwMode="auto">
              <a:xfrm>
                <a:off x="3627" y="2848"/>
                <a:ext cx="15" cy="15"/>
              </a:xfrm>
              <a:custGeom>
                <a:avLst/>
                <a:gdLst>
                  <a:gd name="T0" fmla="*/ 5 w 15"/>
                  <a:gd name="T1" fmla="*/ 15 h 15"/>
                  <a:gd name="T2" fmla="*/ 15 w 15"/>
                  <a:gd name="T3" fmla="*/ 10 h 15"/>
                  <a:gd name="T4" fmla="*/ 0 w 15"/>
                  <a:gd name="T5" fmla="*/ 0 h 15"/>
                  <a:gd name="T6" fmla="*/ 5 w 15"/>
                  <a:gd name="T7" fmla="*/ 15 h 15"/>
                </a:gdLst>
                <a:ahLst/>
                <a:cxnLst>
                  <a:cxn ang="0">
                    <a:pos x="T0" y="T1"/>
                  </a:cxn>
                  <a:cxn ang="0">
                    <a:pos x="T2" y="T3"/>
                  </a:cxn>
                  <a:cxn ang="0">
                    <a:pos x="T4" y="T5"/>
                  </a:cxn>
                  <a:cxn ang="0">
                    <a:pos x="T6" y="T7"/>
                  </a:cxn>
                </a:cxnLst>
                <a:rect l="0" t="0" r="r" b="b"/>
                <a:pathLst>
                  <a:path w="15" h="15">
                    <a:moveTo>
                      <a:pt x="5" y="15"/>
                    </a:moveTo>
                    <a:lnTo>
                      <a:pt x="15" y="10"/>
                    </a:lnTo>
                    <a:lnTo>
                      <a:pt x="0" y="0"/>
                    </a:lnTo>
                    <a:lnTo>
                      <a:pt x="5" y="1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13" name="Freeform 409">
                <a:extLst>
                  <a:ext uri="{FF2B5EF4-FFF2-40B4-BE49-F238E27FC236}">
                    <a16:creationId xmlns:a16="http://schemas.microsoft.com/office/drawing/2014/main" id="{35F13BBB-8693-8C85-FF2D-E2D077BD21D5}"/>
                  </a:ext>
                </a:extLst>
              </p:cNvPr>
              <p:cNvSpPr>
                <a:spLocks/>
              </p:cNvSpPr>
              <p:nvPr/>
            </p:nvSpPr>
            <p:spPr bwMode="auto">
              <a:xfrm>
                <a:off x="3632" y="2863"/>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14" name="Freeform 410">
                <a:extLst>
                  <a:ext uri="{FF2B5EF4-FFF2-40B4-BE49-F238E27FC236}">
                    <a16:creationId xmlns:a16="http://schemas.microsoft.com/office/drawing/2014/main" id="{FE712E3E-CA4E-7F01-BA13-1643AC614DB0}"/>
                  </a:ext>
                </a:extLst>
              </p:cNvPr>
              <p:cNvSpPr>
                <a:spLocks/>
              </p:cNvSpPr>
              <p:nvPr/>
            </p:nvSpPr>
            <p:spPr bwMode="auto">
              <a:xfrm>
                <a:off x="3632" y="2863"/>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15" name="Freeform 411">
                <a:extLst>
                  <a:ext uri="{FF2B5EF4-FFF2-40B4-BE49-F238E27FC236}">
                    <a16:creationId xmlns:a16="http://schemas.microsoft.com/office/drawing/2014/main" id="{D4A09A85-E6B9-4D7D-09EB-4E799E29D3EA}"/>
                  </a:ext>
                </a:extLst>
              </p:cNvPr>
              <p:cNvSpPr>
                <a:spLocks/>
              </p:cNvSpPr>
              <p:nvPr/>
            </p:nvSpPr>
            <p:spPr bwMode="auto">
              <a:xfrm>
                <a:off x="3632" y="2858"/>
                <a:ext cx="15" cy="14"/>
              </a:xfrm>
              <a:custGeom>
                <a:avLst/>
                <a:gdLst>
                  <a:gd name="T0" fmla="*/ 15 w 15"/>
                  <a:gd name="T1" fmla="*/ 14 h 14"/>
                  <a:gd name="T2" fmla="*/ 10 w 15"/>
                  <a:gd name="T3" fmla="*/ 0 h 14"/>
                  <a:gd name="T4" fmla="*/ 0 w 15"/>
                  <a:gd name="T5" fmla="*/ 5 h 14"/>
                  <a:gd name="T6" fmla="*/ 15 w 15"/>
                  <a:gd name="T7" fmla="*/ 14 h 14"/>
                </a:gdLst>
                <a:ahLst/>
                <a:cxnLst>
                  <a:cxn ang="0">
                    <a:pos x="T0" y="T1"/>
                  </a:cxn>
                  <a:cxn ang="0">
                    <a:pos x="T2" y="T3"/>
                  </a:cxn>
                  <a:cxn ang="0">
                    <a:pos x="T4" y="T5"/>
                  </a:cxn>
                  <a:cxn ang="0">
                    <a:pos x="T6" y="T7"/>
                  </a:cxn>
                </a:cxnLst>
                <a:rect l="0" t="0" r="r" b="b"/>
                <a:pathLst>
                  <a:path w="15" h="14">
                    <a:moveTo>
                      <a:pt x="15" y="14"/>
                    </a:moveTo>
                    <a:lnTo>
                      <a:pt x="10" y="0"/>
                    </a:lnTo>
                    <a:lnTo>
                      <a:pt x="0" y="5"/>
                    </a:lnTo>
                    <a:lnTo>
                      <a:pt x="15" y="1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16" name="Freeform 412">
                <a:extLst>
                  <a:ext uri="{FF2B5EF4-FFF2-40B4-BE49-F238E27FC236}">
                    <a16:creationId xmlns:a16="http://schemas.microsoft.com/office/drawing/2014/main" id="{704B6784-C716-3641-1445-50B23BAD7CAF}"/>
                  </a:ext>
                </a:extLst>
              </p:cNvPr>
              <p:cNvSpPr>
                <a:spLocks/>
              </p:cNvSpPr>
              <p:nvPr/>
            </p:nvSpPr>
            <p:spPr bwMode="auto">
              <a:xfrm>
                <a:off x="3642" y="2858"/>
                <a:ext cx="10" cy="14"/>
              </a:xfrm>
              <a:custGeom>
                <a:avLst/>
                <a:gdLst>
                  <a:gd name="T0" fmla="*/ 5 w 10"/>
                  <a:gd name="T1" fmla="*/ 14 h 14"/>
                  <a:gd name="T2" fmla="*/ 10 w 10"/>
                  <a:gd name="T3" fmla="*/ 9 h 14"/>
                  <a:gd name="T4" fmla="*/ 0 w 10"/>
                  <a:gd name="T5" fmla="*/ 0 h 14"/>
                  <a:gd name="T6" fmla="*/ 5 w 10"/>
                  <a:gd name="T7" fmla="*/ 14 h 14"/>
                </a:gdLst>
                <a:ahLst/>
                <a:cxnLst>
                  <a:cxn ang="0">
                    <a:pos x="T0" y="T1"/>
                  </a:cxn>
                  <a:cxn ang="0">
                    <a:pos x="T2" y="T3"/>
                  </a:cxn>
                  <a:cxn ang="0">
                    <a:pos x="T4" y="T5"/>
                  </a:cxn>
                  <a:cxn ang="0">
                    <a:pos x="T6" y="T7"/>
                  </a:cxn>
                </a:cxnLst>
                <a:rect l="0" t="0" r="r" b="b"/>
                <a:pathLst>
                  <a:path w="10" h="14">
                    <a:moveTo>
                      <a:pt x="5" y="14"/>
                    </a:moveTo>
                    <a:lnTo>
                      <a:pt x="10" y="9"/>
                    </a:lnTo>
                    <a:lnTo>
                      <a:pt x="0" y="0"/>
                    </a:lnTo>
                    <a:lnTo>
                      <a:pt x="5" y="1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17" name="Freeform 413">
                <a:extLst>
                  <a:ext uri="{FF2B5EF4-FFF2-40B4-BE49-F238E27FC236}">
                    <a16:creationId xmlns:a16="http://schemas.microsoft.com/office/drawing/2014/main" id="{70ADFF9F-ACA1-EDF9-677F-5A5C3D40FD5E}"/>
                  </a:ext>
                </a:extLst>
              </p:cNvPr>
              <p:cNvSpPr>
                <a:spLocks/>
              </p:cNvSpPr>
              <p:nvPr/>
            </p:nvSpPr>
            <p:spPr bwMode="auto">
              <a:xfrm>
                <a:off x="3647" y="2872"/>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18" name="Freeform 414">
                <a:extLst>
                  <a:ext uri="{FF2B5EF4-FFF2-40B4-BE49-F238E27FC236}">
                    <a16:creationId xmlns:a16="http://schemas.microsoft.com/office/drawing/2014/main" id="{2E6CD42E-7481-6306-1C74-40F891E9DBDA}"/>
                  </a:ext>
                </a:extLst>
              </p:cNvPr>
              <p:cNvSpPr>
                <a:spLocks/>
              </p:cNvSpPr>
              <p:nvPr/>
            </p:nvSpPr>
            <p:spPr bwMode="auto">
              <a:xfrm>
                <a:off x="3647" y="2872"/>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19" name="Freeform 415">
                <a:extLst>
                  <a:ext uri="{FF2B5EF4-FFF2-40B4-BE49-F238E27FC236}">
                    <a16:creationId xmlns:a16="http://schemas.microsoft.com/office/drawing/2014/main" id="{58520FF0-5709-85FF-A54D-0AB56B0FAF6C}"/>
                  </a:ext>
                </a:extLst>
              </p:cNvPr>
              <p:cNvSpPr>
                <a:spLocks/>
              </p:cNvSpPr>
              <p:nvPr/>
            </p:nvSpPr>
            <p:spPr bwMode="auto">
              <a:xfrm>
                <a:off x="3647" y="2867"/>
                <a:ext cx="14" cy="15"/>
              </a:xfrm>
              <a:custGeom>
                <a:avLst/>
                <a:gdLst>
                  <a:gd name="T0" fmla="*/ 14 w 14"/>
                  <a:gd name="T1" fmla="*/ 15 h 15"/>
                  <a:gd name="T2" fmla="*/ 5 w 14"/>
                  <a:gd name="T3" fmla="*/ 0 h 15"/>
                  <a:gd name="T4" fmla="*/ 0 w 14"/>
                  <a:gd name="T5" fmla="*/ 5 h 15"/>
                  <a:gd name="T6" fmla="*/ 14 w 14"/>
                  <a:gd name="T7" fmla="*/ 15 h 15"/>
                </a:gdLst>
                <a:ahLst/>
                <a:cxnLst>
                  <a:cxn ang="0">
                    <a:pos x="T0" y="T1"/>
                  </a:cxn>
                  <a:cxn ang="0">
                    <a:pos x="T2" y="T3"/>
                  </a:cxn>
                  <a:cxn ang="0">
                    <a:pos x="T4" y="T5"/>
                  </a:cxn>
                  <a:cxn ang="0">
                    <a:pos x="T6" y="T7"/>
                  </a:cxn>
                </a:cxnLst>
                <a:rect l="0" t="0" r="r" b="b"/>
                <a:pathLst>
                  <a:path w="14" h="15">
                    <a:moveTo>
                      <a:pt x="14" y="15"/>
                    </a:moveTo>
                    <a:lnTo>
                      <a:pt x="5" y="0"/>
                    </a:lnTo>
                    <a:lnTo>
                      <a:pt x="0" y="5"/>
                    </a:lnTo>
                    <a:lnTo>
                      <a:pt x="14" y="1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20" name="Freeform 416">
                <a:extLst>
                  <a:ext uri="{FF2B5EF4-FFF2-40B4-BE49-F238E27FC236}">
                    <a16:creationId xmlns:a16="http://schemas.microsoft.com/office/drawing/2014/main" id="{084BE891-CAF4-3C64-961A-DF5BBB4433CB}"/>
                  </a:ext>
                </a:extLst>
              </p:cNvPr>
              <p:cNvSpPr>
                <a:spLocks/>
              </p:cNvSpPr>
              <p:nvPr/>
            </p:nvSpPr>
            <p:spPr bwMode="auto">
              <a:xfrm>
                <a:off x="3652" y="2867"/>
                <a:ext cx="14" cy="15"/>
              </a:xfrm>
              <a:custGeom>
                <a:avLst/>
                <a:gdLst>
                  <a:gd name="T0" fmla="*/ 9 w 14"/>
                  <a:gd name="T1" fmla="*/ 15 h 15"/>
                  <a:gd name="T2" fmla="*/ 14 w 14"/>
                  <a:gd name="T3" fmla="*/ 5 h 15"/>
                  <a:gd name="T4" fmla="*/ 0 w 14"/>
                  <a:gd name="T5" fmla="*/ 0 h 15"/>
                  <a:gd name="T6" fmla="*/ 9 w 14"/>
                  <a:gd name="T7" fmla="*/ 15 h 15"/>
                </a:gdLst>
                <a:ahLst/>
                <a:cxnLst>
                  <a:cxn ang="0">
                    <a:pos x="T0" y="T1"/>
                  </a:cxn>
                  <a:cxn ang="0">
                    <a:pos x="T2" y="T3"/>
                  </a:cxn>
                  <a:cxn ang="0">
                    <a:pos x="T4" y="T5"/>
                  </a:cxn>
                  <a:cxn ang="0">
                    <a:pos x="T6" y="T7"/>
                  </a:cxn>
                </a:cxnLst>
                <a:rect l="0" t="0" r="r" b="b"/>
                <a:pathLst>
                  <a:path w="14" h="15">
                    <a:moveTo>
                      <a:pt x="9" y="15"/>
                    </a:moveTo>
                    <a:lnTo>
                      <a:pt x="14" y="5"/>
                    </a:lnTo>
                    <a:lnTo>
                      <a:pt x="0" y="0"/>
                    </a:lnTo>
                    <a:lnTo>
                      <a:pt x="9" y="1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21" name="Freeform 417">
                <a:extLst>
                  <a:ext uri="{FF2B5EF4-FFF2-40B4-BE49-F238E27FC236}">
                    <a16:creationId xmlns:a16="http://schemas.microsoft.com/office/drawing/2014/main" id="{1B909F57-87EA-F38B-5677-E3F33F63DFC0}"/>
                  </a:ext>
                </a:extLst>
              </p:cNvPr>
              <p:cNvSpPr>
                <a:spLocks/>
              </p:cNvSpPr>
              <p:nvPr/>
            </p:nvSpPr>
            <p:spPr bwMode="auto">
              <a:xfrm>
                <a:off x="3661" y="2877"/>
                <a:ext cx="5" cy="5"/>
              </a:xfrm>
              <a:custGeom>
                <a:avLst/>
                <a:gdLst>
                  <a:gd name="T0" fmla="*/ 0 w 5"/>
                  <a:gd name="T1" fmla="*/ 5 h 5"/>
                  <a:gd name="T2" fmla="*/ 0 w 5"/>
                  <a:gd name="T3" fmla="*/ 5 h 5"/>
                  <a:gd name="T4" fmla="*/ 5 w 5"/>
                  <a:gd name="T5" fmla="*/ 0 h 5"/>
                  <a:gd name="T6" fmla="*/ 0 w 5"/>
                  <a:gd name="T7" fmla="*/ 5 h 5"/>
                </a:gdLst>
                <a:ahLst/>
                <a:cxnLst>
                  <a:cxn ang="0">
                    <a:pos x="T0" y="T1"/>
                  </a:cxn>
                  <a:cxn ang="0">
                    <a:pos x="T2" y="T3"/>
                  </a:cxn>
                  <a:cxn ang="0">
                    <a:pos x="T4" y="T5"/>
                  </a:cxn>
                  <a:cxn ang="0">
                    <a:pos x="T6" y="T7"/>
                  </a:cxn>
                </a:cxnLst>
                <a:rect l="0" t="0" r="r" b="b"/>
                <a:pathLst>
                  <a:path w="5" h="5">
                    <a:moveTo>
                      <a:pt x="0" y="5"/>
                    </a:moveTo>
                    <a:lnTo>
                      <a:pt x="0" y="5"/>
                    </a:lnTo>
                    <a:lnTo>
                      <a:pt x="5"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22" name="Freeform 418">
                <a:extLst>
                  <a:ext uri="{FF2B5EF4-FFF2-40B4-BE49-F238E27FC236}">
                    <a16:creationId xmlns:a16="http://schemas.microsoft.com/office/drawing/2014/main" id="{C1A7680C-94EA-73E1-59D9-73E8EDC7EF6C}"/>
                  </a:ext>
                </a:extLst>
              </p:cNvPr>
              <p:cNvSpPr>
                <a:spLocks/>
              </p:cNvSpPr>
              <p:nvPr/>
            </p:nvSpPr>
            <p:spPr bwMode="auto">
              <a:xfrm>
                <a:off x="3661" y="2882"/>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23" name="Freeform 419">
                <a:extLst>
                  <a:ext uri="{FF2B5EF4-FFF2-40B4-BE49-F238E27FC236}">
                    <a16:creationId xmlns:a16="http://schemas.microsoft.com/office/drawing/2014/main" id="{8048D955-58E5-BE60-9A41-79AA3031CAB8}"/>
                  </a:ext>
                </a:extLst>
              </p:cNvPr>
              <p:cNvSpPr>
                <a:spLocks/>
              </p:cNvSpPr>
              <p:nvPr/>
            </p:nvSpPr>
            <p:spPr bwMode="auto">
              <a:xfrm>
                <a:off x="3661" y="2872"/>
                <a:ext cx="15" cy="15"/>
              </a:xfrm>
              <a:custGeom>
                <a:avLst/>
                <a:gdLst>
                  <a:gd name="T0" fmla="*/ 15 w 15"/>
                  <a:gd name="T1" fmla="*/ 15 h 15"/>
                  <a:gd name="T2" fmla="*/ 5 w 15"/>
                  <a:gd name="T3" fmla="*/ 0 h 15"/>
                  <a:gd name="T4" fmla="*/ 0 w 15"/>
                  <a:gd name="T5" fmla="*/ 10 h 15"/>
                  <a:gd name="T6" fmla="*/ 15 w 15"/>
                  <a:gd name="T7" fmla="*/ 15 h 15"/>
                </a:gdLst>
                <a:ahLst/>
                <a:cxnLst>
                  <a:cxn ang="0">
                    <a:pos x="T0" y="T1"/>
                  </a:cxn>
                  <a:cxn ang="0">
                    <a:pos x="T2" y="T3"/>
                  </a:cxn>
                  <a:cxn ang="0">
                    <a:pos x="T4" y="T5"/>
                  </a:cxn>
                  <a:cxn ang="0">
                    <a:pos x="T6" y="T7"/>
                  </a:cxn>
                </a:cxnLst>
                <a:rect l="0" t="0" r="r" b="b"/>
                <a:pathLst>
                  <a:path w="15" h="15">
                    <a:moveTo>
                      <a:pt x="15" y="15"/>
                    </a:moveTo>
                    <a:lnTo>
                      <a:pt x="5" y="0"/>
                    </a:lnTo>
                    <a:lnTo>
                      <a:pt x="0" y="10"/>
                    </a:lnTo>
                    <a:lnTo>
                      <a:pt x="15" y="1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24" name="Freeform 420">
                <a:extLst>
                  <a:ext uri="{FF2B5EF4-FFF2-40B4-BE49-F238E27FC236}">
                    <a16:creationId xmlns:a16="http://schemas.microsoft.com/office/drawing/2014/main" id="{01873A55-D928-42CD-4241-B114DF4BABE5}"/>
                  </a:ext>
                </a:extLst>
              </p:cNvPr>
              <p:cNvSpPr>
                <a:spLocks/>
              </p:cNvSpPr>
              <p:nvPr/>
            </p:nvSpPr>
            <p:spPr bwMode="auto">
              <a:xfrm>
                <a:off x="3666" y="2872"/>
                <a:ext cx="10" cy="15"/>
              </a:xfrm>
              <a:custGeom>
                <a:avLst/>
                <a:gdLst>
                  <a:gd name="T0" fmla="*/ 10 w 10"/>
                  <a:gd name="T1" fmla="*/ 15 h 15"/>
                  <a:gd name="T2" fmla="*/ 10 w 10"/>
                  <a:gd name="T3" fmla="*/ 10 h 15"/>
                  <a:gd name="T4" fmla="*/ 0 w 10"/>
                  <a:gd name="T5" fmla="*/ 0 h 15"/>
                  <a:gd name="T6" fmla="*/ 10 w 10"/>
                  <a:gd name="T7" fmla="*/ 15 h 15"/>
                </a:gdLst>
                <a:ahLst/>
                <a:cxnLst>
                  <a:cxn ang="0">
                    <a:pos x="T0" y="T1"/>
                  </a:cxn>
                  <a:cxn ang="0">
                    <a:pos x="T2" y="T3"/>
                  </a:cxn>
                  <a:cxn ang="0">
                    <a:pos x="T4" y="T5"/>
                  </a:cxn>
                  <a:cxn ang="0">
                    <a:pos x="T6" y="T7"/>
                  </a:cxn>
                </a:cxnLst>
                <a:rect l="0" t="0" r="r" b="b"/>
                <a:pathLst>
                  <a:path w="10" h="15">
                    <a:moveTo>
                      <a:pt x="10" y="15"/>
                    </a:moveTo>
                    <a:lnTo>
                      <a:pt x="10" y="10"/>
                    </a:lnTo>
                    <a:lnTo>
                      <a:pt x="0" y="0"/>
                    </a:lnTo>
                    <a:lnTo>
                      <a:pt x="10" y="1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25" name="Freeform 421">
                <a:extLst>
                  <a:ext uri="{FF2B5EF4-FFF2-40B4-BE49-F238E27FC236}">
                    <a16:creationId xmlns:a16="http://schemas.microsoft.com/office/drawing/2014/main" id="{204EC1A3-7329-D839-0F4F-AAE8EB80ED9E}"/>
                  </a:ext>
                </a:extLst>
              </p:cNvPr>
              <p:cNvSpPr>
                <a:spLocks/>
              </p:cNvSpPr>
              <p:nvPr/>
            </p:nvSpPr>
            <p:spPr bwMode="auto">
              <a:xfrm>
                <a:off x="3676" y="2887"/>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26" name="Freeform 422">
                <a:extLst>
                  <a:ext uri="{FF2B5EF4-FFF2-40B4-BE49-F238E27FC236}">
                    <a16:creationId xmlns:a16="http://schemas.microsoft.com/office/drawing/2014/main" id="{42FC73EF-B5A7-8215-984E-45A313A9472B}"/>
                  </a:ext>
                </a:extLst>
              </p:cNvPr>
              <p:cNvSpPr>
                <a:spLocks/>
              </p:cNvSpPr>
              <p:nvPr/>
            </p:nvSpPr>
            <p:spPr bwMode="auto">
              <a:xfrm>
                <a:off x="3676" y="2887"/>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27" name="Freeform 423">
                <a:extLst>
                  <a:ext uri="{FF2B5EF4-FFF2-40B4-BE49-F238E27FC236}">
                    <a16:creationId xmlns:a16="http://schemas.microsoft.com/office/drawing/2014/main" id="{D14F1DE0-90AA-B90C-C020-7DCE6A3F73E1}"/>
                  </a:ext>
                </a:extLst>
              </p:cNvPr>
              <p:cNvSpPr>
                <a:spLocks/>
              </p:cNvSpPr>
              <p:nvPr/>
            </p:nvSpPr>
            <p:spPr bwMode="auto">
              <a:xfrm>
                <a:off x="3676" y="2882"/>
                <a:ext cx="10" cy="15"/>
              </a:xfrm>
              <a:custGeom>
                <a:avLst/>
                <a:gdLst>
                  <a:gd name="T0" fmla="*/ 10 w 10"/>
                  <a:gd name="T1" fmla="*/ 15 h 15"/>
                  <a:gd name="T2" fmla="*/ 0 w 10"/>
                  <a:gd name="T3" fmla="*/ 0 h 15"/>
                  <a:gd name="T4" fmla="*/ 0 w 10"/>
                  <a:gd name="T5" fmla="*/ 5 h 15"/>
                  <a:gd name="T6" fmla="*/ 10 w 10"/>
                  <a:gd name="T7" fmla="*/ 15 h 15"/>
                </a:gdLst>
                <a:ahLst/>
                <a:cxnLst>
                  <a:cxn ang="0">
                    <a:pos x="T0" y="T1"/>
                  </a:cxn>
                  <a:cxn ang="0">
                    <a:pos x="T2" y="T3"/>
                  </a:cxn>
                  <a:cxn ang="0">
                    <a:pos x="T4" y="T5"/>
                  </a:cxn>
                  <a:cxn ang="0">
                    <a:pos x="T6" y="T7"/>
                  </a:cxn>
                </a:cxnLst>
                <a:rect l="0" t="0" r="r" b="b"/>
                <a:pathLst>
                  <a:path w="10" h="15">
                    <a:moveTo>
                      <a:pt x="10" y="15"/>
                    </a:moveTo>
                    <a:lnTo>
                      <a:pt x="0" y="0"/>
                    </a:lnTo>
                    <a:lnTo>
                      <a:pt x="0" y="5"/>
                    </a:lnTo>
                    <a:lnTo>
                      <a:pt x="10" y="1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28" name="Freeform 424">
                <a:extLst>
                  <a:ext uri="{FF2B5EF4-FFF2-40B4-BE49-F238E27FC236}">
                    <a16:creationId xmlns:a16="http://schemas.microsoft.com/office/drawing/2014/main" id="{C3A59250-3404-E44B-49A6-25FEC99C7F95}"/>
                  </a:ext>
                </a:extLst>
              </p:cNvPr>
              <p:cNvSpPr>
                <a:spLocks/>
              </p:cNvSpPr>
              <p:nvPr/>
            </p:nvSpPr>
            <p:spPr bwMode="auto">
              <a:xfrm>
                <a:off x="3676" y="2882"/>
                <a:ext cx="14" cy="15"/>
              </a:xfrm>
              <a:custGeom>
                <a:avLst/>
                <a:gdLst>
                  <a:gd name="T0" fmla="*/ 10 w 14"/>
                  <a:gd name="T1" fmla="*/ 15 h 15"/>
                  <a:gd name="T2" fmla="*/ 14 w 14"/>
                  <a:gd name="T3" fmla="*/ 5 h 15"/>
                  <a:gd name="T4" fmla="*/ 0 w 14"/>
                  <a:gd name="T5" fmla="*/ 0 h 15"/>
                  <a:gd name="T6" fmla="*/ 10 w 14"/>
                  <a:gd name="T7" fmla="*/ 15 h 15"/>
                </a:gdLst>
                <a:ahLst/>
                <a:cxnLst>
                  <a:cxn ang="0">
                    <a:pos x="T0" y="T1"/>
                  </a:cxn>
                  <a:cxn ang="0">
                    <a:pos x="T2" y="T3"/>
                  </a:cxn>
                  <a:cxn ang="0">
                    <a:pos x="T4" y="T5"/>
                  </a:cxn>
                  <a:cxn ang="0">
                    <a:pos x="T6" y="T7"/>
                  </a:cxn>
                </a:cxnLst>
                <a:rect l="0" t="0" r="r" b="b"/>
                <a:pathLst>
                  <a:path w="14" h="15">
                    <a:moveTo>
                      <a:pt x="10" y="15"/>
                    </a:moveTo>
                    <a:lnTo>
                      <a:pt x="14" y="5"/>
                    </a:lnTo>
                    <a:lnTo>
                      <a:pt x="0" y="0"/>
                    </a:lnTo>
                    <a:lnTo>
                      <a:pt x="10" y="1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29" name="Freeform 425">
                <a:extLst>
                  <a:ext uri="{FF2B5EF4-FFF2-40B4-BE49-F238E27FC236}">
                    <a16:creationId xmlns:a16="http://schemas.microsoft.com/office/drawing/2014/main" id="{7CCFDF9F-B79E-0E81-EF89-1DC1D10550EC}"/>
                  </a:ext>
                </a:extLst>
              </p:cNvPr>
              <p:cNvSpPr>
                <a:spLocks/>
              </p:cNvSpPr>
              <p:nvPr/>
            </p:nvSpPr>
            <p:spPr bwMode="auto">
              <a:xfrm>
                <a:off x="3686" y="2892"/>
                <a:ext cx="4" cy="5"/>
              </a:xfrm>
              <a:custGeom>
                <a:avLst/>
                <a:gdLst>
                  <a:gd name="T0" fmla="*/ 0 w 4"/>
                  <a:gd name="T1" fmla="*/ 5 h 5"/>
                  <a:gd name="T2" fmla="*/ 0 w 4"/>
                  <a:gd name="T3" fmla="*/ 5 h 5"/>
                  <a:gd name="T4" fmla="*/ 4 w 4"/>
                  <a:gd name="T5" fmla="*/ 0 h 5"/>
                  <a:gd name="T6" fmla="*/ 0 w 4"/>
                  <a:gd name="T7" fmla="*/ 5 h 5"/>
                </a:gdLst>
                <a:ahLst/>
                <a:cxnLst>
                  <a:cxn ang="0">
                    <a:pos x="T0" y="T1"/>
                  </a:cxn>
                  <a:cxn ang="0">
                    <a:pos x="T2" y="T3"/>
                  </a:cxn>
                  <a:cxn ang="0">
                    <a:pos x="T4" y="T5"/>
                  </a:cxn>
                  <a:cxn ang="0">
                    <a:pos x="T6" y="T7"/>
                  </a:cxn>
                </a:cxnLst>
                <a:rect l="0" t="0" r="r" b="b"/>
                <a:pathLst>
                  <a:path w="4" h="5">
                    <a:moveTo>
                      <a:pt x="0" y="5"/>
                    </a:moveTo>
                    <a:lnTo>
                      <a:pt x="0" y="5"/>
                    </a:lnTo>
                    <a:lnTo>
                      <a:pt x="4"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30" name="Freeform 426">
                <a:extLst>
                  <a:ext uri="{FF2B5EF4-FFF2-40B4-BE49-F238E27FC236}">
                    <a16:creationId xmlns:a16="http://schemas.microsoft.com/office/drawing/2014/main" id="{0F860CA7-A882-5D4F-85AF-5822C2444054}"/>
                  </a:ext>
                </a:extLst>
              </p:cNvPr>
              <p:cNvSpPr>
                <a:spLocks/>
              </p:cNvSpPr>
              <p:nvPr/>
            </p:nvSpPr>
            <p:spPr bwMode="auto">
              <a:xfrm>
                <a:off x="3686" y="2897"/>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31" name="Freeform 427">
                <a:extLst>
                  <a:ext uri="{FF2B5EF4-FFF2-40B4-BE49-F238E27FC236}">
                    <a16:creationId xmlns:a16="http://schemas.microsoft.com/office/drawing/2014/main" id="{14557BEB-70CB-B66F-AE1E-04E6D868AF83}"/>
                  </a:ext>
                </a:extLst>
              </p:cNvPr>
              <p:cNvSpPr>
                <a:spLocks/>
              </p:cNvSpPr>
              <p:nvPr/>
            </p:nvSpPr>
            <p:spPr bwMode="auto">
              <a:xfrm>
                <a:off x="3686" y="2887"/>
                <a:ext cx="14" cy="14"/>
              </a:xfrm>
              <a:custGeom>
                <a:avLst/>
                <a:gdLst>
                  <a:gd name="T0" fmla="*/ 14 w 14"/>
                  <a:gd name="T1" fmla="*/ 14 h 14"/>
                  <a:gd name="T2" fmla="*/ 4 w 14"/>
                  <a:gd name="T3" fmla="*/ 0 h 14"/>
                  <a:gd name="T4" fmla="*/ 0 w 14"/>
                  <a:gd name="T5" fmla="*/ 10 h 14"/>
                  <a:gd name="T6" fmla="*/ 14 w 14"/>
                  <a:gd name="T7" fmla="*/ 14 h 14"/>
                </a:gdLst>
                <a:ahLst/>
                <a:cxnLst>
                  <a:cxn ang="0">
                    <a:pos x="T0" y="T1"/>
                  </a:cxn>
                  <a:cxn ang="0">
                    <a:pos x="T2" y="T3"/>
                  </a:cxn>
                  <a:cxn ang="0">
                    <a:pos x="T4" y="T5"/>
                  </a:cxn>
                  <a:cxn ang="0">
                    <a:pos x="T6" y="T7"/>
                  </a:cxn>
                </a:cxnLst>
                <a:rect l="0" t="0" r="r" b="b"/>
                <a:pathLst>
                  <a:path w="14" h="14">
                    <a:moveTo>
                      <a:pt x="14" y="14"/>
                    </a:moveTo>
                    <a:lnTo>
                      <a:pt x="4" y="0"/>
                    </a:lnTo>
                    <a:lnTo>
                      <a:pt x="0" y="10"/>
                    </a:lnTo>
                    <a:lnTo>
                      <a:pt x="14" y="1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32" name="Freeform 428">
                <a:extLst>
                  <a:ext uri="{FF2B5EF4-FFF2-40B4-BE49-F238E27FC236}">
                    <a16:creationId xmlns:a16="http://schemas.microsoft.com/office/drawing/2014/main" id="{3DE3436C-82F1-6F3E-02A8-561858928E54}"/>
                  </a:ext>
                </a:extLst>
              </p:cNvPr>
              <p:cNvSpPr>
                <a:spLocks/>
              </p:cNvSpPr>
              <p:nvPr/>
            </p:nvSpPr>
            <p:spPr bwMode="auto">
              <a:xfrm>
                <a:off x="3690" y="2887"/>
                <a:ext cx="15" cy="14"/>
              </a:xfrm>
              <a:custGeom>
                <a:avLst/>
                <a:gdLst>
                  <a:gd name="T0" fmla="*/ 10 w 15"/>
                  <a:gd name="T1" fmla="*/ 14 h 14"/>
                  <a:gd name="T2" fmla="*/ 15 w 15"/>
                  <a:gd name="T3" fmla="*/ 5 h 14"/>
                  <a:gd name="T4" fmla="*/ 0 w 15"/>
                  <a:gd name="T5" fmla="*/ 0 h 14"/>
                  <a:gd name="T6" fmla="*/ 10 w 15"/>
                  <a:gd name="T7" fmla="*/ 14 h 14"/>
                </a:gdLst>
                <a:ahLst/>
                <a:cxnLst>
                  <a:cxn ang="0">
                    <a:pos x="T0" y="T1"/>
                  </a:cxn>
                  <a:cxn ang="0">
                    <a:pos x="T2" y="T3"/>
                  </a:cxn>
                  <a:cxn ang="0">
                    <a:pos x="T4" y="T5"/>
                  </a:cxn>
                  <a:cxn ang="0">
                    <a:pos x="T6" y="T7"/>
                  </a:cxn>
                </a:cxnLst>
                <a:rect l="0" t="0" r="r" b="b"/>
                <a:pathLst>
                  <a:path w="15" h="14">
                    <a:moveTo>
                      <a:pt x="10" y="14"/>
                    </a:moveTo>
                    <a:lnTo>
                      <a:pt x="15" y="5"/>
                    </a:lnTo>
                    <a:lnTo>
                      <a:pt x="0" y="0"/>
                    </a:lnTo>
                    <a:lnTo>
                      <a:pt x="10" y="1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33" name="Freeform 429">
                <a:extLst>
                  <a:ext uri="{FF2B5EF4-FFF2-40B4-BE49-F238E27FC236}">
                    <a16:creationId xmlns:a16="http://schemas.microsoft.com/office/drawing/2014/main" id="{69F2CE2F-B923-E856-A7F3-9E0F4C28413B}"/>
                  </a:ext>
                </a:extLst>
              </p:cNvPr>
              <p:cNvSpPr>
                <a:spLocks/>
              </p:cNvSpPr>
              <p:nvPr/>
            </p:nvSpPr>
            <p:spPr bwMode="auto">
              <a:xfrm>
                <a:off x="3700" y="2897"/>
                <a:ext cx="5" cy="4"/>
              </a:xfrm>
              <a:custGeom>
                <a:avLst/>
                <a:gdLst>
                  <a:gd name="T0" fmla="*/ 0 w 5"/>
                  <a:gd name="T1" fmla="*/ 4 h 4"/>
                  <a:gd name="T2" fmla="*/ 0 w 5"/>
                  <a:gd name="T3" fmla="*/ 4 h 4"/>
                  <a:gd name="T4" fmla="*/ 5 w 5"/>
                  <a:gd name="T5" fmla="*/ 0 h 4"/>
                  <a:gd name="T6" fmla="*/ 0 w 5"/>
                  <a:gd name="T7" fmla="*/ 4 h 4"/>
                </a:gdLst>
                <a:ahLst/>
                <a:cxnLst>
                  <a:cxn ang="0">
                    <a:pos x="T0" y="T1"/>
                  </a:cxn>
                  <a:cxn ang="0">
                    <a:pos x="T2" y="T3"/>
                  </a:cxn>
                  <a:cxn ang="0">
                    <a:pos x="T4" y="T5"/>
                  </a:cxn>
                  <a:cxn ang="0">
                    <a:pos x="T6" y="T7"/>
                  </a:cxn>
                </a:cxnLst>
                <a:rect l="0" t="0" r="r" b="b"/>
                <a:pathLst>
                  <a:path w="5" h="4">
                    <a:moveTo>
                      <a:pt x="0" y="4"/>
                    </a:moveTo>
                    <a:lnTo>
                      <a:pt x="0" y="4"/>
                    </a:lnTo>
                    <a:lnTo>
                      <a:pt x="5" y="0"/>
                    </a:lnTo>
                    <a:lnTo>
                      <a:pt x="0" y="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34" name="Freeform 430">
                <a:extLst>
                  <a:ext uri="{FF2B5EF4-FFF2-40B4-BE49-F238E27FC236}">
                    <a16:creationId xmlns:a16="http://schemas.microsoft.com/office/drawing/2014/main" id="{4301BD03-4F4F-DA0F-687A-0037F5C8B10E}"/>
                  </a:ext>
                </a:extLst>
              </p:cNvPr>
              <p:cNvSpPr>
                <a:spLocks/>
              </p:cNvSpPr>
              <p:nvPr/>
            </p:nvSpPr>
            <p:spPr bwMode="auto">
              <a:xfrm>
                <a:off x="3700" y="2901"/>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35" name="Freeform 431">
                <a:extLst>
                  <a:ext uri="{FF2B5EF4-FFF2-40B4-BE49-F238E27FC236}">
                    <a16:creationId xmlns:a16="http://schemas.microsoft.com/office/drawing/2014/main" id="{7701F485-C255-6C1D-849C-86C8E5F3472F}"/>
                  </a:ext>
                </a:extLst>
              </p:cNvPr>
              <p:cNvSpPr>
                <a:spLocks/>
              </p:cNvSpPr>
              <p:nvPr/>
            </p:nvSpPr>
            <p:spPr bwMode="auto">
              <a:xfrm>
                <a:off x="3700" y="2892"/>
                <a:ext cx="15" cy="14"/>
              </a:xfrm>
              <a:custGeom>
                <a:avLst/>
                <a:gdLst>
                  <a:gd name="T0" fmla="*/ 15 w 15"/>
                  <a:gd name="T1" fmla="*/ 14 h 14"/>
                  <a:gd name="T2" fmla="*/ 5 w 15"/>
                  <a:gd name="T3" fmla="*/ 0 h 14"/>
                  <a:gd name="T4" fmla="*/ 0 w 15"/>
                  <a:gd name="T5" fmla="*/ 9 h 14"/>
                  <a:gd name="T6" fmla="*/ 15 w 15"/>
                  <a:gd name="T7" fmla="*/ 14 h 14"/>
                </a:gdLst>
                <a:ahLst/>
                <a:cxnLst>
                  <a:cxn ang="0">
                    <a:pos x="T0" y="T1"/>
                  </a:cxn>
                  <a:cxn ang="0">
                    <a:pos x="T2" y="T3"/>
                  </a:cxn>
                  <a:cxn ang="0">
                    <a:pos x="T4" y="T5"/>
                  </a:cxn>
                  <a:cxn ang="0">
                    <a:pos x="T6" y="T7"/>
                  </a:cxn>
                </a:cxnLst>
                <a:rect l="0" t="0" r="r" b="b"/>
                <a:pathLst>
                  <a:path w="15" h="14">
                    <a:moveTo>
                      <a:pt x="15" y="14"/>
                    </a:moveTo>
                    <a:lnTo>
                      <a:pt x="5" y="0"/>
                    </a:lnTo>
                    <a:lnTo>
                      <a:pt x="0" y="9"/>
                    </a:lnTo>
                    <a:lnTo>
                      <a:pt x="15" y="1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36" name="Freeform 432">
                <a:extLst>
                  <a:ext uri="{FF2B5EF4-FFF2-40B4-BE49-F238E27FC236}">
                    <a16:creationId xmlns:a16="http://schemas.microsoft.com/office/drawing/2014/main" id="{90DD60F4-CB16-BBE4-034E-F013AB9F0508}"/>
                  </a:ext>
                </a:extLst>
              </p:cNvPr>
              <p:cNvSpPr>
                <a:spLocks/>
              </p:cNvSpPr>
              <p:nvPr/>
            </p:nvSpPr>
            <p:spPr bwMode="auto">
              <a:xfrm>
                <a:off x="3705" y="2892"/>
                <a:ext cx="10" cy="14"/>
              </a:xfrm>
              <a:custGeom>
                <a:avLst/>
                <a:gdLst>
                  <a:gd name="T0" fmla="*/ 10 w 10"/>
                  <a:gd name="T1" fmla="*/ 14 h 14"/>
                  <a:gd name="T2" fmla="*/ 10 w 10"/>
                  <a:gd name="T3" fmla="*/ 5 h 14"/>
                  <a:gd name="T4" fmla="*/ 0 w 10"/>
                  <a:gd name="T5" fmla="*/ 0 h 14"/>
                  <a:gd name="T6" fmla="*/ 10 w 10"/>
                  <a:gd name="T7" fmla="*/ 14 h 14"/>
                </a:gdLst>
                <a:ahLst/>
                <a:cxnLst>
                  <a:cxn ang="0">
                    <a:pos x="T0" y="T1"/>
                  </a:cxn>
                  <a:cxn ang="0">
                    <a:pos x="T2" y="T3"/>
                  </a:cxn>
                  <a:cxn ang="0">
                    <a:pos x="T4" y="T5"/>
                  </a:cxn>
                  <a:cxn ang="0">
                    <a:pos x="T6" y="T7"/>
                  </a:cxn>
                </a:cxnLst>
                <a:rect l="0" t="0" r="r" b="b"/>
                <a:pathLst>
                  <a:path w="10" h="14">
                    <a:moveTo>
                      <a:pt x="10" y="14"/>
                    </a:moveTo>
                    <a:lnTo>
                      <a:pt x="10" y="5"/>
                    </a:lnTo>
                    <a:lnTo>
                      <a:pt x="0" y="0"/>
                    </a:lnTo>
                    <a:lnTo>
                      <a:pt x="10" y="1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37" name="Freeform 433">
                <a:extLst>
                  <a:ext uri="{FF2B5EF4-FFF2-40B4-BE49-F238E27FC236}">
                    <a16:creationId xmlns:a16="http://schemas.microsoft.com/office/drawing/2014/main" id="{2250117F-4B57-0681-5432-01242F353DB8}"/>
                  </a:ext>
                </a:extLst>
              </p:cNvPr>
              <p:cNvSpPr>
                <a:spLocks/>
              </p:cNvSpPr>
              <p:nvPr/>
            </p:nvSpPr>
            <p:spPr bwMode="auto">
              <a:xfrm>
                <a:off x="3715" y="2901"/>
                <a:ext cx="4" cy="5"/>
              </a:xfrm>
              <a:custGeom>
                <a:avLst/>
                <a:gdLst>
                  <a:gd name="T0" fmla="*/ 0 w 4"/>
                  <a:gd name="T1" fmla="*/ 5 h 5"/>
                  <a:gd name="T2" fmla="*/ 0 w 4"/>
                  <a:gd name="T3" fmla="*/ 5 h 5"/>
                  <a:gd name="T4" fmla="*/ 4 w 4"/>
                  <a:gd name="T5" fmla="*/ 0 h 5"/>
                  <a:gd name="T6" fmla="*/ 0 w 4"/>
                  <a:gd name="T7" fmla="*/ 5 h 5"/>
                </a:gdLst>
                <a:ahLst/>
                <a:cxnLst>
                  <a:cxn ang="0">
                    <a:pos x="T0" y="T1"/>
                  </a:cxn>
                  <a:cxn ang="0">
                    <a:pos x="T2" y="T3"/>
                  </a:cxn>
                  <a:cxn ang="0">
                    <a:pos x="T4" y="T5"/>
                  </a:cxn>
                  <a:cxn ang="0">
                    <a:pos x="T6" y="T7"/>
                  </a:cxn>
                </a:cxnLst>
                <a:rect l="0" t="0" r="r" b="b"/>
                <a:pathLst>
                  <a:path w="4" h="5">
                    <a:moveTo>
                      <a:pt x="0" y="5"/>
                    </a:moveTo>
                    <a:lnTo>
                      <a:pt x="0" y="5"/>
                    </a:lnTo>
                    <a:lnTo>
                      <a:pt x="4"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38" name="Freeform 434">
                <a:extLst>
                  <a:ext uri="{FF2B5EF4-FFF2-40B4-BE49-F238E27FC236}">
                    <a16:creationId xmlns:a16="http://schemas.microsoft.com/office/drawing/2014/main" id="{5E35E988-C377-A8CA-E82B-165F41D1F14E}"/>
                  </a:ext>
                </a:extLst>
              </p:cNvPr>
              <p:cNvSpPr>
                <a:spLocks/>
              </p:cNvSpPr>
              <p:nvPr/>
            </p:nvSpPr>
            <p:spPr bwMode="auto">
              <a:xfrm>
                <a:off x="3715" y="2906"/>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39" name="Freeform 435">
                <a:extLst>
                  <a:ext uri="{FF2B5EF4-FFF2-40B4-BE49-F238E27FC236}">
                    <a16:creationId xmlns:a16="http://schemas.microsoft.com/office/drawing/2014/main" id="{40D7D6ED-2425-9A4A-442F-672BE9958D14}"/>
                  </a:ext>
                </a:extLst>
              </p:cNvPr>
              <p:cNvSpPr>
                <a:spLocks/>
              </p:cNvSpPr>
              <p:nvPr/>
            </p:nvSpPr>
            <p:spPr bwMode="auto">
              <a:xfrm>
                <a:off x="3715" y="2897"/>
                <a:ext cx="9" cy="9"/>
              </a:xfrm>
              <a:custGeom>
                <a:avLst/>
                <a:gdLst>
                  <a:gd name="T0" fmla="*/ 9 w 9"/>
                  <a:gd name="T1" fmla="*/ 9 h 9"/>
                  <a:gd name="T2" fmla="*/ 0 w 9"/>
                  <a:gd name="T3" fmla="*/ 0 h 9"/>
                  <a:gd name="T4" fmla="*/ 0 w 9"/>
                  <a:gd name="T5" fmla="*/ 9 h 9"/>
                  <a:gd name="T6" fmla="*/ 9 w 9"/>
                  <a:gd name="T7" fmla="*/ 9 h 9"/>
                </a:gdLst>
                <a:ahLst/>
                <a:cxnLst>
                  <a:cxn ang="0">
                    <a:pos x="T0" y="T1"/>
                  </a:cxn>
                  <a:cxn ang="0">
                    <a:pos x="T2" y="T3"/>
                  </a:cxn>
                  <a:cxn ang="0">
                    <a:pos x="T4" y="T5"/>
                  </a:cxn>
                  <a:cxn ang="0">
                    <a:pos x="T6" y="T7"/>
                  </a:cxn>
                </a:cxnLst>
                <a:rect l="0" t="0" r="r" b="b"/>
                <a:pathLst>
                  <a:path w="9" h="9">
                    <a:moveTo>
                      <a:pt x="9" y="9"/>
                    </a:moveTo>
                    <a:lnTo>
                      <a:pt x="0" y="0"/>
                    </a:lnTo>
                    <a:lnTo>
                      <a:pt x="0" y="9"/>
                    </a:lnTo>
                    <a:lnTo>
                      <a:pt x="9" y="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40" name="Freeform 436">
                <a:extLst>
                  <a:ext uri="{FF2B5EF4-FFF2-40B4-BE49-F238E27FC236}">
                    <a16:creationId xmlns:a16="http://schemas.microsoft.com/office/drawing/2014/main" id="{52C316A9-30B3-7539-78A8-CE910D9F9D92}"/>
                  </a:ext>
                </a:extLst>
              </p:cNvPr>
              <p:cNvSpPr>
                <a:spLocks/>
              </p:cNvSpPr>
              <p:nvPr/>
            </p:nvSpPr>
            <p:spPr bwMode="auto">
              <a:xfrm>
                <a:off x="3715" y="2897"/>
                <a:ext cx="14" cy="9"/>
              </a:xfrm>
              <a:custGeom>
                <a:avLst/>
                <a:gdLst>
                  <a:gd name="T0" fmla="*/ 9 w 14"/>
                  <a:gd name="T1" fmla="*/ 9 h 9"/>
                  <a:gd name="T2" fmla="*/ 14 w 14"/>
                  <a:gd name="T3" fmla="*/ 4 h 9"/>
                  <a:gd name="T4" fmla="*/ 0 w 14"/>
                  <a:gd name="T5" fmla="*/ 0 h 9"/>
                  <a:gd name="T6" fmla="*/ 9 w 14"/>
                  <a:gd name="T7" fmla="*/ 9 h 9"/>
                </a:gdLst>
                <a:ahLst/>
                <a:cxnLst>
                  <a:cxn ang="0">
                    <a:pos x="T0" y="T1"/>
                  </a:cxn>
                  <a:cxn ang="0">
                    <a:pos x="T2" y="T3"/>
                  </a:cxn>
                  <a:cxn ang="0">
                    <a:pos x="T4" y="T5"/>
                  </a:cxn>
                  <a:cxn ang="0">
                    <a:pos x="T6" y="T7"/>
                  </a:cxn>
                </a:cxnLst>
                <a:rect l="0" t="0" r="r" b="b"/>
                <a:pathLst>
                  <a:path w="14" h="9">
                    <a:moveTo>
                      <a:pt x="9" y="9"/>
                    </a:moveTo>
                    <a:lnTo>
                      <a:pt x="14" y="4"/>
                    </a:lnTo>
                    <a:lnTo>
                      <a:pt x="0" y="0"/>
                    </a:lnTo>
                    <a:lnTo>
                      <a:pt x="9" y="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41" name="Freeform 437">
                <a:extLst>
                  <a:ext uri="{FF2B5EF4-FFF2-40B4-BE49-F238E27FC236}">
                    <a16:creationId xmlns:a16="http://schemas.microsoft.com/office/drawing/2014/main" id="{14BA12A7-0DF4-C6EB-17D7-1469B64A4B66}"/>
                  </a:ext>
                </a:extLst>
              </p:cNvPr>
              <p:cNvSpPr>
                <a:spLocks/>
              </p:cNvSpPr>
              <p:nvPr/>
            </p:nvSpPr>
            <p:spPr bwMode="auto">
              <a:xfrm>
                <a:off x="3724" y="2906"/>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42" name="Freeform 438">
                <a:extLst>
                  <a:ext uri="{FF2B5EF4-FFF2-40B4-BE49-F238E27FC236}">
                    <a16:creationId xmlns:a16="http://schemas.microsoft.com/office/drawing/2014/main" id="{3B963034-1E80-241B-B808-EE5ABC118992}"/>
                  </a:ext>
                </a:extLst>
              </p:cNvPr>
              <p:cNvSpPr>
                <a:spLocks/>
              </p:cNvSpPr>
              <p:nvPr/>
            </p:nvSpPr>
            <p:spPr bwMode="auto">
              <a:xfrm>
                <a:off x="3724" y="2906"/>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43" name="Freeform 439">
                <a:extLst>
                  <a:ext uri="{FF2B5EF4-FFF2-40B4-BE49-F238E27FC236}">
                    <a16:creationId xmlns:a16="http://schemas.microsoft.com/office/drawing/2014/main" id="{8B83BF2A-A0A7-F18B-D2E8-2EEEDAFB8CAB}"/>
                  </a:ext>
                </a:extLst>
              </p:cNvPr>
              <p:cNvSpPr>
                <a:spLocks/>
              </p:cNvSpPr>
              <p:nvPr/>
            </p:nvSpPr>
            <p:spPr bwMode="auto">
              <a:xfrm>
                <a:off x="3724" y="2901"/>
                <a:ext cx="15" cy="10"/>
              </a:xfrm>
              <a:custGeom>
                <a:avLst/>
                <a:gdLst>
                  <a:gd name="T0" fmla="*/ 15 w 15"/>
                  <a:gd name="T1" fmla="*/ 10 h 10"/>
                  <a:gd name="T2" fmla="*/ 5 w 15"/>
                  <a:gd name="T3" fmla="*/ 0 h 10"/>
                  <a:gd name="T4" fmla="*/ 0 w 15"/>
                  <a:gd name="T5" fmla="*/ 5 h 10"/>
                  <a:gd name="T6" fmla="*/ 15 w 15"/>
                  <a:gd name="T7" fmla="*/ 10 h 10"/>
                </a:gdLst>
                <a:ahLst/>
                <a:cxnLst>
                  <a:cxn ang="0">
                    <a:pos x="T0" y="T1"/>
                  </a:cxn>
                  <a:cxn ang="0">
                    <a:pos x="T2" y="T3"/>
                  </a:cxn>
                  <a:cxn ang="0">
                    <a:pos x="T4" y="T5"/>
                  </a:cxn>
                  <a:cxn ang="0">
                    <a:pos x="T6" y="T7"/>
                  </a:cxn>
                </a:cxnLst>
                <a:rect l="0" t="0" r="r" b="b"/>
                <a:pathLst>
                  <a:path w="15" h="10">
                    <a:moveTo>
                      <a:pt x="15" y="10"/>
                    </a:moveTo>
                    <a:lnTo>
                      <a:pt x="5" y="0"/>
                    </a:lnTo>
                    <a:lnTo>
                      <a:pt x="0" y="5"/>
                    </a:lnTo>
                    <a:lnTo>
                      <a:pt x="15" y="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44" name="Freeform 440">
                <a:extLst>
                  <a:ext uri="{FF2B5EF4-FFF2-40B4-BE49-F238E27FC236}">
                    <a16:creationId xmlns:a16="http://schemas.microsoft.com/office/drawing/2014/main" id="{9C79FDAA-EE8D-7EFA-BD39-8D9E03CAC384}"/>
                  </a:ext>
                </a:extLst>
              </p:cNvPr>
              <p:cNvSpPr>
                <a:spLocks/>
              </p:cNvSpPr>
              <p:nvPr/>
            </p:nvSpPr>
            <p:spPr bwMode="auto">
              <a:xfrm>
                <a:off x="3729" y="2901"/>
                <a:ext cx="15" cy="10"/>
              </a:xfrm>
              <a:custGeom>
                <a:avLst/>
                <a:gdLst>
                  <a:gd name="T0" fmla="*/ 10 w 15"/>
                  <a:gd name="T1" fmla="*/ 10 h 10"/>
                  <a:gd name="T2" fmla="*/ 15 w 15"/>
                  <a:gd name="T3" fmla="*/ 0 h 10"/>
                  <a:gd name="T4" fmla="*/ 0 w 15"/>
                  <a:gd name="T5" fmla="*/ 0 h 10"/>
                  <a:gd name="T6" fmla="*/ 10 w 15"/>
                  <a:gd name="T7" fmla="*/ 10 h 10"/>
                </a:gdLst>
                <a:ahLst/>
                <a:cxnLst>
                  <a:cxn ang="0">
                    <a:pos x="T0" y="T1"/>
                  </a:cxn>
                  <a:cxn ang="0">
                    <a:pos x="T2" y="T3"/>
                  </a:cxn>
                  <a:cxn ang="0">
                    <a:pos x="T4" y="T5"/>
                  </a:cxn>
                  <a:cxn ang="0">
                    <a:pos x="T6" y="T7"/>
                  </a:cxn>
                </a:cxnLst>
                <a:rect l="0" t="0" r="r" b="b"/>
                <a:pathLst>
                  <a:path w="15" h="10">
                    <a:moveTo>
                      <a:pt x="10" y="10"/>
                    </a:moveTo>
                    <a:lnTo>
                      <a:pt x="15" y="0"/>
                    </a:lnTo>
                    <a:lnTo>
                      <a:pt x="0" y="0"/>
                    </a:lnTo>
                    <a:lnTo>
                      <a:pt x="10" y="1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45" name="Freeform 441">
                <a:extLst>
                  <a:ext uri="{FF2B5EF4-FFF2-40B4-BE49-F238E27FC236}">
                    <a16:creationId xmlns:a16="http://schemas.microsoft.com/office/drawing/2014/main" id="{E40A0042-D91A-45C4-0516-EE02B73F2DAE}"/>
                  </a:ext>
                </a:extLst>
              </p:cNvPr>
              <p:cNvSpPr>
                <a:spLocks/>
              </p:cNvSpPr>
              <p:nvPr/>
            </p:nvSpPr>
            <p:spPr bwMode="auto">
              <a:xfrm>
                <a:off x="3739" y="2906"/>
                <a:ext cx="5" cy="5"/>
              </a:xfrm>
              <a:custGeom>
                <a:avLst/>
                <a:gdLst>
                  <a:gd name="T0" fmla="*/ 0 w 5"/>
                  <a:gd name="T1" fmla="*/ 5 h 5"/>
                  <a:gd name="T2" fmla="*/ 0 w 5"/>
                  <a:gd name="T3" fmla="*/ 5 h 5"/>
                  <a:gd name="T4" fmla="*/ 5 w 5"/>
                  <a:gd name="T5" fmla="*/ 0 h 5"/>
                  <a:gd name="T6" fmla="*/ 0 w 5"/>
                  <a:gd name="T7" fmla="*/ 5 h 5"/>
                </a:gdLst>
                <a:ahLst/>
                <a:cxnLst>
                  <a:cxn ang="0">
                    <a:pos x="T0" y="T1"/>
                  </a:cxn>
                  <a:cxn ang="0">
                    <a:pos x="T2" y="T3"/>
                  </a:cxn>
                  <a:cxn ang="0">
                    <a:pos x="T4" y="T5"/>
                  </a:cxn>
                  <a:cxn ang="0">
                    <a:pos x="T6" y="T7"/>
                  </a:cxn>
                </a:cxnLst>
                <a:rect l="0" t="0" r="r" b="b"/>
                <a:pathLst>
                  <a:path w="5" h="5">
                    <a:moveTo>
                      <a:pt x="0" y="5"/>
                    </a:moveTo>
                    <a:lnTo>
                      <a:pt x="0" y="5"/>
                    </a:lnTo>
                    <a:lnTo>
                      <a:pt x="5" y="0"/>
                    </a:lnTo>
                    <a:lnTo>
                      <a:pt x="0" y="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46" name="Freeform 442">
                <a:extLst>
                  <a:ext uri="{FF2B5EF4-FFF2-40B4-BE49-F238E27FC236}">
                    <a16:creationId xmlns:a16="http://schemas.microsoft.com/office/drawing/2014/main" id="{A10F0127-DDF9-7CCD-4EE2-E99F890FF56A}"/>
                  </a:ext>
                </a:extLst>
              </p:cNvPr>
              <p:cNvSpPr>
                <a:spLocks/>
              </p:cNvSpPr>
              <p:nvPr/>
            </p:nvSpPr>
            <p:spPr bwMode="auto">
              <a:xfrm>
                <a:off x="3739" y="2911"/>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47" name="Freeform 443">
                <a:extLst>
                  <a:ext uri="{FF2B5EF4-FFF2-40B4-BE49-F238E27FC236}">
                    <a16:creationId xmlns:a16="http://schemas.microsoft.com/office/drawing/2014/main" id="{EEE2C16E-A766-FEB1-F0F4-2B92311F9A3F}"/>
                  </a:ext>
                </a:extLst>
              </p:cNvPr>
              <p:cNvSpPr>
                <a:spLocks/>
              </p:cNvSpPr>
              <p:nvPr/>
            </p:nvSpPr>
            <p:spPr bwMode="auto">
              <a:xfrm>
                <a:off x="3739" y="2901"/>
                <a:ext cx="14" cy="15"/>
              </a:xfrm>
              <a:custGeom>
                <a:avLst/>
                <a:gdLst>
                  <a:gd name="T0" fmla="*/ 14 w 14"/>
                  <a:gd name="T1" fmla="*/ 15 h 15"/>
                  <a:gd name="T2" fmla="*/ 5 w 14"/>
                  <a:gd name="T3" fmla="*/ 0 h 15"/>
                  <a:gd name="T4" fmla="*/ 0 w 14"/>
                  <a:gd name="T5" fmla="*/ 10 h 15"/>
                  <a:gd name="T6" fmla="*/ 14 w 14"/>
                  <a:gd name="T7" fmla="*/ 15 h 15"/>
                </a:gdLst>
                <a:ahLst/>
                <a:cxnLst>
                  <a:cxn ang="0">
                    <a:pos x="T0" y="T1"/>
                  </a:cxn>
                  <a:cxn ang="0">
                    <a:pos x="T2" y="T3"/>
                  </a:cxn>
                  <a:cxn ang="0">
                    <a:pos x="T4" y="T5"/>
                  </a:cxn>
                  <a:cxn ang="0">
                    <a:pos x="T6" y="T7"/>
                  </a:cxn>
                </a:cxnLst>
                <a:rect l="0" t="0" r="r" b="b"/>
                <a:pathLst>
                  <a:path w="14" h="15">
                    <a:moveTo>
                      <a:pt x="14" y="15"/>
                    </a:moveTo>
                    <a:lnTo>
                      <a:pt x="5" y="0"/>
                    </a:lnTo>
                    <a:lnTo>
                      <a:pt x="0" y="10"/>
                    </a:lnTo>
                    <a:lnTo>
                      <a:pt x="14" y="1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48" name="Freeform 444">
                <a:extLst>
                  <a:ext uri="{FF2B5EF4-FFF2-40B4-BE49-F238E27FC236}">
                    <a16:creationId xmlns:a16="http://schemas.microsoft.com/office/drawing/2014/main" id="{A8E79921-5169-53D8-DA13-8D146BED8A94}"/>
                  </a:ext>
                </a:extLst>
              </p:cNvPr>
              <p:cNvSpPr>
                <a:spLocks/>
              </p:cNvSpPr>
              <p:nvPr/>
            </p:nvSpPr>
            <p:spPr bwMode="auto">
              <a:xfrm>
                <a:off x="3744" y="2901"/>
                <a:ext cx="9" cy="15"/>
              </a:xfrm>
              <a:custGeom>
                <a:avLst/>
                <a:gdLst>
                  <a:gd name="T0" fmla="*/ 9 w 9"/>
                  <a:gd name="T1" fmla="*/ 15 h 15"/>
                  <a:gd name="T2" fmla="*/ 9 w 9"/>
                  <a:gd name="T3" fmla="*/ 5 h 15"/>
                  <a:gd name="T4" fmla="*/ 0 w 9"/>
                  <a:gd name="T5" fmla="*/ 0 h 15"/>
                  <a:gd name="T6" fmla="*/ 9 w 9"/>
                  <a:gd name="T7" fmla="*/ 15 h 15"/>
                </a:gdLst>
                <a:ahLst/>
                <a:cxnLst>
                  <a:cxn ang="0">
                    <a:pos x="T0" y="T1"/>
                  </a:cxn>
                  <a:cxn ang="0">
                    <a:pos x="T2" y="T3"/>
                  </a:cxn>
                  <a:cxn ang="0">
                    <a:pos x="T4" y="T5"/>
                  </a:cxn>
                  <a:cxn ang="0">
                    <a:pos x="T6" y="T7"/>
                  </a:cxn>
                </a:cxnLst>
                <a:rect l="0" t="0" r="r" b="b"/>
                <a:pathLst>
                  <a:path w="9" h="15">
                    <a:moveTo>
                      <a:pt x="9" y="15"/>
                    </a:moveTo>
                    <a:lnTo>
                      <a:pt x="9" y="5"/>
                    </a:lnTo>
                    <a:lnTo>
                      <a:pt x="0" y="0"/>
                    </a:lnTo>
                    <a:lnTo>
                      <a:pt x="9" y="1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49" name="Freeform 445">
                <a:extLst>
                  <a:ext uri="{FF2B5EF4-FFF2-40B4-BE49-F238E27FC236}">
                    <a16:creationId xmlns:a16="http://schemas.microsoft.com/office/drawing/2014/main" id="{E1218501-320E-446A-14FE-E243CA1D3DD2}"/>
                  </a:ext>
                </a:extLst>
              </p:cNvPr>
              <p:cNvSpPr>
                <a:spLocks/>
              </p:cNvSpPr>
              <p:nvPr/>
            </p:nvSpPr>
            <p:spPr bwMode="auto">
              <a:xfrm>
                <a:off x="2321" y="2906"/>
                <a:ext cx="15" cy="10"/>
              </a:xfrm>
              <a:custGeom>
                <a:avLst/>
                <a:gdLst>
                  <a:gd name="T0" fmla="*/ 15 w 15"/>
                  <a:gd name="T1" fmla="*/ 10 h 10"/>
                  <a:gd name="T2" fmla="*/ 0 w 15"/>
                  <a:gd name="T3" fmla="*/ 0 h 10"/>
                  <a:gd name="T4" fmla="*/ 0 w 15"/>
                  <a:gd name="T5" fmla="*/ 10 h 10"/>
                  <a:gd name="T6" fmla="*/ 15 w 15"/>
                  <a:gd name="T7" fmla="*/ 10 h 10"/>
                </a:gdLst>
                <a:ahLst/>
                <a:cxnLst>
                  <a:cxn ang="0">
                    <a:pos x="T0" y="T1"/>
                  </a:cxn>
                  <a:cxn ang="0">
                    <a:pos x="T2" y="T3"/>
                  </a:cxn>
                  <a:cxn ang="0">
                    <a:pos x="T4" y="T5"/>
                  </a:cxn>
                  <a:cxn ang="0">
                    <a:pos x="T6" y="T7"/>
                  </a:cxn>
                </a:cxnLst>
                <a:rect l="0" t="0" r="r" b="b"/>
                <a:pathLst>
                  <a:path w="15" h="10">
                    <a:moveTo>
                      <a:pt x="15" y="10"/>
                    </a:moveTo>
                    <a:lnTo>
                      <a:pt x="0" y="0"/>
                    </a:lnTo>
                    <a:lnTo>
                      <a:pt x="0" y="10"/>
                    </a:lnTo>
                    <a:lnTo>
                      <a:pt x="15"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50" name="Freeform 446">
                <a:extLst>
                  <a:ext uri="{FF2B5EF4-FFF2-40B4-BE49-F238E27FC236}">
                    <a16:creationId xmlns:a16="http://schemas.microsoft.com/office/drawing/2014/main" id="{B1BFEC5B-38E3-40C7-F22C-2B6BC0A02D23}"/>
                  </a:ext>
                </a:extLst>
              </p:cNvPr>
              <p:cNvSpPr>
                <a:spLocks/>
              </p:cNvSpPr>
              <p:nvPr/>
            </p:nvSpPr>
            <p:spPr bwMode="auto">
              <a:xfrm>
                <a:off x="2321" y="2906"/>
                <a:ext cx="15" cy="10"/>
              </a:xfrm>
              <a:custGeom>
                <a:avLst/>
                <a:gdLst>
                  <a:gd name="T0" fmla="*/ 15 w 15"/>
                  <a:gd name="T1" fmla="*/ 10 h 10"/>
                  <a:gd name="T2" fmla="*/ 15 w 15"/>
                  <a:gd name="T3" fmla="*/ 0 h 10"/>
                  <a:gd name="T4" fmla="*/ 0 w 15"/>
                  <a:gd name="T5" fmla="*/ 0 h 10"/>
                  <a:gd name="T6" fmla="*/ 15 w 15"/>
                  <a:gd name="T7" fmla="*/ 10 h 10"/>
                </a:gdLst>
                <a:ahLst/>
                <a:cxnLst>
                  <a:cxn ang="0">
                    <a:pos x="T0" y="T1"/>
                  </a:cxn>
                  <a:cxn ang="0">
                    <a:pos x="T2" y="T3"/>
                  </a:cxn>
                  <a:cxn ang="0">
                    <a:pos x="T4" y="T5"/>
                  </a:cxn>
                  <a:cxn ang="0">
                    <a:pos x="T6" y="T7"/>
                  </a:cxn>
                </a:cxnLst>
                <a:rect l="0" t="0" r="r" b="b"/>
                <a:pathLst>
                  <a:path w="15" h="10">
                    <a:moveTo>
                      <a:pt x="15" y="10"/>
                    </a:moveTo>
                    <a:lnTo>
                      <a:pt x="15" y="0"/>
                    </a:lnTo>
                    <a:lnTo>
                      <a:pt x="0" y="0"/>
                    </a:lnTo>
                    <a:lnTo>
                      <a:pt x="15"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51" name="Freeform 447">
                <a:extLst>
                  <a:ext uri="{FF2B5EF4-FFF2-40B4-BE49-F238E27FC236}">
                    <a16:creationId xmlns:a16="http://schemas.microsoft.com/office/drawing/2014/main" id="{BBD6A7C3-C72E-DFE8-C917-292774F37A56}"/>
                  </a:ext>
                </a:extLst>
              </p:cNvPr>
              <p:cNvSpPr>
                <a:spLocks/>
              </p:cNvSpPr>
              <p:nvPr/>
            </p:nvSpPr>
            <p:spPr bwMode="auto">
              <a:xfrm>
                <a:off x="2336" y="2911"/>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52" name="Freeform 448">
                <a:extLst>
                  <a:ext uri="{FF2B5EF4-FFF2-40B4-BE49-F238E27FC236}">
                    <a16:creationId xmlns:a16="http://schemas.microsoft.com/office/drawing/2014/main" id="{F14FA1AE-384A-77E4-46A7-48D979EE0D1E}"/>
                  </a:ext>
                </a:extLst>
              </p:cNvPr>
              <p:cNvSpPr>
                <a:spLocks/>
              </p:cNvSpPr>
              <p:nvPr/>
            </p:nvSpPr>
            <p:spPr bwMode="auto">
              <a:xfrm>
                <a:off x="2336" y="2916"/>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53" name="Freeform 449">
                <a:extLst>
                  <a:ext uri="{FF2B5EF4-FFF2-40B4-BE49-F238E27FC236}">
                    <a16:creationId xmlns:a16="http://schemas.microsoft.com/office/drawing/2014/main" id="{9021E0A0-7247-6C0A-B375-F4E219F107DD}"/>
                  </a:ext>
                </a:extLst>
              </p:cNvPr>
              <p:cNvSpPr>
                <a:spLocks/>
              </p:cNvSpPr>
              <p:nvPr/>
            </p:nvSpPr>
            <p:spPr bwMode="auto">
              <a:xfrm>
                <a:off x="2350" y="2906"/>
                <a:ext cx="5" cy="5"/>
              </a:xfrm>
              <a:custGeom>
                <a:avLst/>
                <a:gdLst>
                  <a:gd name="T0" fmla="*/ 0 w 5"/>
                  <a:gd name="T1" fmla="*/ 5 h 5"/>
                  <a:gd name="T2" fmla="*/ 0 w 5"/>
                  <a:gd name="T3" fmla="*/ 5 h 5"/>
                  <a:gd name="T4" fmla="*/ 5 w 5"/>
                  <a:gd name="T5" fmla="*/ 0 h 5"/>
                  <a:gd name="T6" fmla="*/ 0 w 5"/>
                  <a:gd name="T7" fmla="*/ 5 h 5"/>
                </a:gdLst>
                <a:ahLst/>
                <a:cxnLst>
                  <a:cxn ang="0">
                    <a:pos x="T0" y="T1"/>
                  </a:cxn>
                  <a:cxn ang="0">
                    <a:pos x="T2" y="T3"/>
                  </a:cxn>
                  <a:cxn ang="0">
                    <a:pos x="T4" y="T5"/>
                  </a:cxn>
                  <a:cxn ang="0">
                    <a:pos x="T6" y="T7"/>
                  </a:cxn>
                </a:cxnLst>
                <a:rect l="0" t="0" r="r" b="b"/>
                <a:pathLst>
                  <a:path w="5" h="5">
                    <a:moveTo>
                      <a:pt x="0" y="5"/>
                    </a:moveTo>
                    <a:lnTo>
                      <a:pt x="0" y="5"/>
                    </a:lnTo>
                    <a:lnTo>
                      <a:pt x="5" y="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54" name="Freeform 450">
                <a:extLst>
                  <a:ext uri="{FF2B5EF4-FFF2-40B4-BE49-F238E27FC236}">
                    <a16:creationId xmlns:a16="http://schemas.microsoft.com/office/drawing/2014/main" id="{08E49EF3-1003-71B6-4EC5-1C9F57593137}"/>
                  </a:ext>
                </a:extLst>
              </p:cNvPr>
              <p:cNvSpPr>
                <a:spLocks/>
              </p:cNvSpPr>
              <p:nvPr/>
            </p:nvSpPr>
            <p:spPr bwMode="auto">
              <a:xfrm>
                <a:off x="2350" y="2911"/>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55" name="Freeform 451">
                <a:extLst>
                  <a:ext uri="{FF2B5EF4-FFF2-40B4-BE49-F238E27FC236}">
                    <a16:creationId xmlns:a16="http://schemas.microsoft.com/office/drawing/2014/main" id="{2C5D9762-BE6B-C1E0-F928-E05A5656D94D}"/>
                  </a:ext>
                </a:extLst>
              </p:cNvPr>
              <p:cNvSpPr>
                <a:spLocks/>
              </p:cNvSpPr>
              <p:nvPr/>
            </p:nvSpPr>
            <p:spPr bwMode="auto">
              <a:xfrm>
                <a:off x="2355" y="2901"/>
                <a:ext cx="14" cy="10"/>
              </a:xfrm>
              <a:custGeom>
                <a:avLst/>
                <a:gdLst>
                  <a:gd name="T0" fmla="*/ 14 w 14"/>
                  <a:gd name="T1" fmla="*/ 10 h 10"/>
                  <a:gd name="T2" fmla="*/ 0 w 14"/>
                  <a:gd name="T3" fmla="*/ 0 h 10"/>
                  <a:gd name="T4" fmla="*/ 5 w 14"/>
                  <a:gd name="T5" fmla="*/ 10 h 10"/>
                  <a:gd name="T6" fmla="*/ 14 w 14"/>
                  <a:gd name="T7" fmla="*/ 10 h 10"/>
                </a:gdLst>
                <a:ahLst/>
                <a:cxnLst>
                  <a:cxn ang="0">
                    <a:pos x="T0" y="T1"/>
                  </a:cxn>
                  <a:cxn ang="0">
                    <a:pos x="T2" y="T3"/>
                  </a:cxn>
                  <a:cxn ang="0">
                    <a:pos x="T4" y="T5"/>
                  </a:cxn>
                  <a:cxn ang="0">
                    <a:pos x="T6" y="T7"/>
                  </a:cxn>
                </a:cxnLst>
                <a:rect l="0" t="0" r="r" b="b"/>
                <a:pathLst>
                  <a:path w="14" h="10">
                    <a:moveTo>
                      <a:pt x="14" y="10"/>
                    </a:moveTo>
                    <a:lnTo>
                      <a:pt x="0" y="0"/>
                    </a:lnTo>
                    <a:lnTo>
                      <a:pt x="5" y="10"/>
                    </a:lnTo>
                    <a:lnTo>
                      <a:pt x="1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56" name="Freeform 452">
                <a:extLst>
                  <a:ext uri="{FF2B5EF4-FFF2-40B4-BE49-F238E27FC236}">
                    <a16:creationId xmlns:a16="http://schemas.microsoft.com/office/drawing/2014/main" id="{143E182F-C8A6-3785-077F-88A352E7F33A}"/>
                  </a:ext>
                </a:extLst>
              </p:cNvPr>
              <p:cNvSpPr>
                <a:spLocks/>
              </p:cNvSpPr>
              <p:nvPr/>
            </p:nvSpPr>
            <p:spPr bwMode="auto">
              <a:xfrm>
                <a:off x="2355" y="2901"/>
                <a:ext cx="14" cy="10"/>
              </a:xfrm>
              <a:custGeom>
                <a:avLst/>
                <a:gdLst>
                  <a:gd name="T0" fmla="*/ 14 w 14"/>
                  <a:gd name="T1" fmla="*/ 10 h 10"/>
                  <a:gd name="T2" fmla="*/ 10 w 14"/>
                  <a:gd name="T3" fmla="*/ 0 h 10"/>
                  <a:gd name="T4" fmla="*/ 0 w 14"/>
                  <a:gd name="T5" fmla="*/ 0 h 10"/>
                  <a:gd name="T6" fmla="*/ 14 w 14"/>
                  <a:gd name="T7" fmla="*/ 10 h 10"/>
                </a:gdLst>
                <a:ahLst/>
                <a:cxnLst>
                  <a:cxn ang="0">
                    <a:pos x="T0" y="T1"/>
                  </a:cxn>
                  <a:cxn ang="0">
                    <a:pos x="T2" y="T3"/>
                  </a:cxn>
                  <a:cxn ang="0">
                    <a:pos x="T4" y="T5"/>
                  </a:cxn>
                  <a:cxn ang="0">
                    <a:pos x="T6" y="T7"/>
                  </a:cxn>
                </a:cxnLst>
                <a:rect l="0" t="0" r="r" b="b"/>
                <a:pathLst>
                  <a:path w="14" h="10">
                    <a:moveTo>
                      <a:pt x="14" y="10"/>
                    </a:moveTo>
                    <a:lnTo>
                      <a:pt x="10" y="0"/>
                    </a:lnTo>
                    <a:lnTo>
                      <a:pt x="0" y="0"/>
                    </a:lnTo>
                    <a:lnTo>
                      <a:pt x="1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57" name="Freeform 453">
                <a:extLst>
                  <a:ext uri="{FF2B5EF4-FFF2-40B4-BE49-F238E27FC236}">
                    <a16:creationId xmlns:a16="http://schemas.microsoft.com/office/drawing/2014/main" id="{AB7218F3-DB0A-5001-3958-F264679CAB3A}"/>
                  </a:ext>
                </a:extLst>
              </p:cNvPr>
              <p:cNvSpPr>
                <a:spLocks/>
              </p:cNvSpPr>
              <p:nvPr/>
            </p:nvSpPr>
            <p:spPr bwMode="auto">
              <a:xfrm>
                <a:off x="2369" y="2901"/>
                <a:ext cx="1" cy="10"/>
              </a:xfrm>
              <a:custGeom>
                <a:avLst/>
                <a:gdLst>
                  <a:gd name="T0" fmla="*/ 10 h 10"/>
                  <a:gd name="T1" fmla="*/ 10 h 10"/>
                  <a:gd name="T2" fmla="*/ 0 h 10"/>
                  <a:gd name="T3" fmla="*/ 10 h 10"/>
                </a:gdLst>
                <a:ahLst/>
                <a:cxnLst>
                  <a:cxn ang="0">
                    <a:pos x="0" y="T0"/>
                  </a:cxn>
                  <a:cxn ang="0">
                    <a:pos x="0" y="T1"/>
                  </a:cxn>
                  <a:cxn ang="0">
                    <a:pos x="0" y="T2"/>
                  </a:cxn>
                  <a:cxn ang="0">
                    <a:pos x="0" y="T3"/>
                  </a:cxn>
                </a:cxnLst>
                <a:rect l="0" t="0" r="r" b="b"/>
                <a:pathLst>
                  <a:path h="10">
                    <a:moveTo>
                      <a:pt x="0" y="10"/>
                    </a:moveTo>
                    <a:lnTo>
                      <a:pt x="0" y="10"/>
                    </a:lnTo>
                    <a:lnTo>
                      <a:pt x="0" y="0"/>
                    </a:lnTo>
                    <a:lnTo>
                      <a:pt x="0"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58" name="Freeform 454">
                <a:extLst>
                  <a:ext uri="{FF2B5EF4-FFF2-40B4-BE49-F238E27FC236}">
                    <a16:creationId xmlns:a16="http://schemas.microsoft.com/office/drawing/2014/main" id="{EE4F8326-EB63-BE23-D1E8-5CA2BBD45CC5}"/>
                  </a:ext>
                </a:extLst>
              </p:cNvPr>
              <p:cNvSpPr>
                <a:spLocks/>
              </p:cNvSpPr>
              <p:nvPr/>
            </p:nvSpPr>
            <p:spPr bwMode="auto">
              <a:xfrm>
                <a:off x="2369" y="2911"/>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59" name="Freeform 455">
                <a:extLst>
                  <a:ext uri="{FF2B5EF4-FFF2-40B4-BE49-F238E27FC236}">
                    <a16:creationId xmlns:a16="http://schemas.microsoft.com/office/drawing/2014/main" id="{C689EF65-5CB3-F77E-A733-325773388F8C}"/>
                  </a:ext>
                </a:extLst>
              </p:cNvPr>
              <p:cNvSpPr>
                <a:spLocks/>
              </p:cNvSpPr>
              <p:nvPr/>
            </p:nvSpPr>
            <p:spPr bwMode="auto">
              <a:xfrm>
                <a:off x="2365" y="2901"/>
                <a:ext cx="9" cy="10"/>
              </a:xfrm>
              <a:custGeom>
                <a:avLst/>
                <a:gdLst>
                  <a:gd name="T0" fmla="*/ 9 w 9"/>
                  <a:gd name="T1" fmla="*/ 5 h 10"/>
                  <a:gd name="T2" fmla="*/ 0 w 9"/>
                  <a:gd name="T3" fmla="*/ 0 h 10"/>
                  <a:gd name="T4" fmla="*/ 4 w 9"/>
                  <a:gd name="T5" fmla="*/ 10 h 10"/>
                  <a:gd name="T6" fmla="*/ 9 w 9"/>
                  <a:gd name="T7" fmla="*/ 5 h 10"/>
                </a:gdLst>
                <a:ahLst/>
                <a:cxnLst>
                  <a:cxn ang="0">
                    <a:pos x="T0" y="T1"/>
                  </a:cxn>
                  <a:cxn ang="0">
                    <a:pos x="T2" y="T3"/>
                  </a:cxn>
                  <a:cxn ang="0">
                    <a:pos x="T4" y="T5"/>
                  </a:cxn>
                  <a:cxn ang="0">
                    <a:pos x="T6" y="T7"/>
                  </a:cxn>
                </a:cxnLst>
                <a:rect l="0" t="0" r="r" b="b"/>
                <a:pathLst>
                  <a:path w="9" h="10">
                    <a:moveTo>
                      <a:pt x="9" y="5"/>
                    </a:moveTo>
                    <a:lnTo>
                      <a:pt x="0" y="0"/>
                    </a:lnTo>
                    <a:lnTo>
                      <a:pt x="4" y="10"/>
                    </a:lnTo>
                    <a:lnTo>
                      <a:pt x="9"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60" name="Freeform 456">
                <a:extLst>
                  <a:ext uri="{FF2B5EF4-FFF2-40B4-BE49-F238E27FC236}">
                    <a16:creationId xmlns:a16="http://schemas.microsoft.com/office/drawing/2014/main" id="{7866E592-FC29-10CD-3A85-DB8346F83E2E}"/>
                  </a:ext>
                </a:extLst>
              </p:cNvPr>
              <p:cNvSpPr>
                <a:spLocks/>
              </p:cNvSpPr>
              <p:nvPr/>
            </p:nvSpPr>
            <p:spPr bwMode="auto">
              <a:xfrm>
                <a:off x="2365" y="2897"/>
                <a:ext cx="9" cy="9"/>
              </a:xfrm>
              <a:custGeom>
                <a:avLst/>
                <a:gdLst>
                  <a:gd name="T0" fmla="*/ 9 w 9"/>
                  <a:gd name="T1" fmla="*/ 9 h 9"/>
                  <a:gd name="T2" fmla="*/ 4 w 9"/>
                  <a:gd name="T3" fmla="*/ 0 h 9"/>
                  <a:gd name="T4" fmla="*/ 0 w 9"/>
                  <a:gd name="T5" fmla="*/ 4 h 9"/>
                  <a:gd name="T6" fmla="*/ 9 w 9"/>
                  <a:gd name="T7" fmla="*/ 9 h 9"/>
                </a:gdLst>
                <a:ahLst/>
                <a:cxnLst>
                  <a:cxn ang="0">
                    <a:pos x="T0" y="T1"/>
                  </a:cxn>
                  <a:cxn ang="0">
                    <a:pos x="T2" y="T3"/>
                  </a:cxn>
                  <a:cxn ang="0">
                    <a:pos x="T4" y="T5"/>
                  </a:cxn>
                  <a:cxn ang="0">
                    <a:pos x="T6" y="T7"/>
                  </a:cxn>
                </a:cxnLst>
                <a:rect l="0" t="0" r="r" b="b"/>
                <a:pathLst>
                  <a:path w="9" h="9">
                    <a:moveTo>
                      <a:pt x="9" y="9"/>
                    </a:moveTo>
                    <a:lnTo>
                      <a:pt x="4" y="0"/>
                    </a:lnTo>
                    <a:lnTo>
                      <a:pt x="0" y="4"/>
                    </a:lnTo>
                    <a:lnTo>
                      <a:pt x="9"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61" name="Freeform 457">
                <a:extLst>
                  <a:ext uri="{FF2B5EF4-FFF2-40B4-BE49-F238E27FC236}">
                    <a16:creationId xmlns:a16="http://schemas.microsoft.com/office/drawing/2014/main" id="{C377EB1D-0EB5-F2A5-7293-F98DBDD3F8B6}"/>
                  </a:ext>
                </a:extLst>
              </p:cNvPr>
              <p:cNvSpPr>
                <a:spLocks/>
              </p:cNvSpPr>
              <p:nvPr/>
            </p:nvSpPr>
            <p:spPr bwMode="auto">
              <a:xfrm>
                <a:off x="2384" y="2901"/>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62" name="Freeform 458">
                <a:extLst>
                  <a:ext uri="{FF2B5EF4-FFF2-40B4-BE49-F238E27FC236}">
                    <a16:creationId xmlns:a16="http://schemas.microsoft.com/office/drawing/2014/main" id="{4A3733E8-B062-BB1A-0959-86ED3645D4D0}"/>
                  </a:ext>
                </a:extLst>
              </p:cNvPr>
              <p:cNvSpPr>
                <a:spLocks/>
              </p:cNvSpPr>
              <p:nvPr/>
            </p:nvSpPr>
            <p:spPr bwMode="auto">
              <a:xfrm>
                <a:off x="2384" y="2906"/>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63" name="Freeform 459">
                <a:extLst>
                  <a:ext uri="{FF2B5EF4-FFF2-40B4-BE49-F238E27FC236}">
                    <a16:creationId xmlns:a16="http://schemas.microsoft.com/office/drawing/2014/main" id="{694B23F8-1AD6-1722-CED1-11A0AC0D7F87}"/>
                  </a:ext>
                </a:extLst>
              </p:cNvPr>
              <p:cNvSpPr>
                <a:spLocks/>
              </p:cNvSpPr>
              <p:nvPr/>
            </p:nvSpPr>
            <p:spPr bwMode="auto">
              <a:xfrm>
                <a:off x="2394" y="2892"/>
                <a:ext cx="4" cy="9"/>
              </a:xfrm>
              <a:custGeom>
                <a:avLst/>
                <a:gdLst>
                  <a:gd name="T0" fmla="*/ 4 w 4"/>
                  <a:gd name="T1" fmla="*/ 9 h 9"/>
                  <a:gd name="T2" fmla="*/ 0 w 4"/>
                  <a:gd name="T3" fmla="*/ 0 h 9"/>
                  <a:gd name="T4" fmla="*/ 4 w 4"/>
                  <a:gd name="T5" fmla="*/ 9 h 9"/>
                </a:gdLst>
                <a:ahLst/>
                <a:cxnLst>
                  <a:cxn ang="0">
                    <a:pos x="T0" y="T1"/>
                  </a:cxn>
                  <a:cxn ang="0">
                    <a:pos x="T2" y="T3"/>
                  </a:cxn>
                  <a:cxn ang="0">
                    <a:pos x="T4" y="T5"/>
                  </a:cxn>
                </a:cxnLst>
                <a:rect l="0" t="0" r="r" b="b"/>
                <a:pathLst>
                  <a:path w="4" h="9">
                    <a:moveTo>
                      <a:pt x="4" y="9"/>
                    </a:moveTo>
                    <a:lnTo>
                      <a:pt x="0" y="0"/>
                    </a:lnTo>
                    <a:lnTo>
                      <a:pt x="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64" name="Freeform 460">
                <a:extLst>
                  <a:ext uri="{FF2B5EF4-FFF2-40B4-BE49-F238E27FC236}">
                    <a16:creationId xmlns:a16="http://schemas.microsoft.com/office/drawing/2014/main" id="{E6004847-F047-8E8E-E138-30B87CDC01A3}"/>
                  </a:ext>
                </a:extLst>
              </p:cNvPr>
              <p:cNvSpPr>
                <a:spLocks/>
              </p:cNvSpPr>
              <p:nvPr/>
            </p:nvSpPr>
            <p:spPr bwMode="auto">
              <a:xfrm>
                <a:off x="2394" y="2892"/>
                <a:ext cx="4" cy="9"/>
              </a:xfrm>
              <a:custGeom>
                <a:avLst/>
                <a:gdLst>
                  <a:gd name="T0" fmla="*/ 4 w 4"/>
                  <a:gd name="T1" fmla="*/ 9 h 9"/>
                  <a:gd name="T2" fmla="*/ 4 w 4"/>
                  <a:gd name="T3" fmla="*/ 0 h 9"/>
                  <a:gd name="T4" fmla="*/ 0 w 4"/>
                  <a:gd name="T5" fmla="*/ 0 h 9"/>
                  <a:gd name="T6" fmla="*/ 4 w 4"/>
                  <a:gd name="T7" fmla="*/ 9 h 9"/>
                </a:gdLst>
                <a:ahLst/>
                <a:cxnLst>
                  <a:cxn ang="0">
                    <a:pos x="T0" y="T1"/>
                  </a:cxn>
                  <a:cxn ang="0">
                    <a:pos x="T2" y="T3"/>
                  </a:cxn>
                  <a:cxn ang="0">
                    <a:pos x="T4" y="T5"/>
                  </a:cxn>
                  <a:cxn ang="0">
                    <a:pos x="T6" y="T7"/>
                  </a:cxn>
                </a:cxnLst>
                <a:rect l="0" t="0" r="r" b="b"/>
                <a:pathLst>
                  <a:path w="4" h="9">
                    <a:moveTo>
                      <a:pt x="4" y="9"/>
                    </a:moveTo>
                    <a:lnTo>
                      <a:pt x="4" y="0"/>
                    </a:lnTo>
                    <a:lnTo>
                      <a:pt x="0" y="0"/>
                    </a:lnTo>
                    <a:lnTo>
                      <a:pt x="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65" name="Freeform 461">
                <a:extLst>
                  <a:ext uri="{FF2B5EF4-FFF2-40B4-BE49-F238E27FC236}">
                    <a16:creationId xmlns:a16="http://schemas.microsoft.com/office/drawing/2014/main" id="{C9F9DEF1-F782-70B0-7EC0-E40DD212C4D3}"/>
                  </a:ext>
                </a:extLst>
              </p:cNvPr>
              <p:cNvSpPr>
                <a:spLocks/>
              </p:cNvSpPr>
              <p:nvPr/>
            </p:nvSpPr>
            <p:spPr bwMode="auto">
              <a:xfrm>
                <a:off x="2398" y="2897"/>
                <a:ext cx="1" cy="4"/>
              </a:xfrm>
              <a:custGeom>
                <a:avLst/>
                <a:gdLst>
                  <a:gd name="T0" fmla="*/ 4 h 4"/>
                  <a:gd name="T1" fmla="*/ 4 h 4"/>
                  <a:gd name="T2" fmla="*/ 0 h 4"/>
                  <a:gd name="T3" fmla="*/ 4 h 4"/>
                </a:gdLst>
                <a:ahLst/>
                <a:cxnLst>
                  <a:cxn ang="0">
                    <a:pos x="0" y="T0"/>
                  </a:cxn>
                  <a:cxn ang="0">
                    <a:pos x="0" y="T1"/>
                  </a:cxn>
                  <a:cxn ang="0">
                    <a:pos x="0" y="T2"/>
                  </a:cxn>
                  <a:cxn ang="0">
                    <a:pos x="0" y="T3"/>
                  </a:cxn>
                </a:cxnLst>
                <a:rect l="0" t="0" r="r" b="b"/>
                <a:pathLst>
                  <a:path h="4">
                    <a:moveTo>
                      <a:pt x="0" y="4"/>
                    </a:moveTo>
                    <a:lnTo>
                      <a:pt x="0" y="4"/>
                    </a:lnTo>
                    <a:lnTo>
                      <a:pt x="0" y="0"/>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66" name="Freeform 462">
                <a:extLst>
                  <a:ext uri="{FF2B5EF4-FFF2-40B4-BE49-F238E27FC236}">
                    <a16:creationId xmlns:a16="http://schemas.microsoft.com/office/drawing/2014/main" id="{795B48BD-E34E-60E6-A1C5-5967EAD47867}"/>
                  </a:ext>
                </a:extLst>
              </p:cNvPr>
              <p:cNvSpPr>
                <a:spLocks/>
              </p:cNvSpPr>
              <p:nvPr/>
            </p:nvSpPr>
            <p:spPr bwMode="auto">
              <a:xfrm>
                <a:off x="2398" y="2901"/>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67" name="Freeform 463">
                <a:extLst>
                  <a:ext uri="{FF2B5EF4-FFF2-40B4-BE49-F238E27FC236}">
                    <a16:creationId xmlns:a16="http://schemas.microsoft.com/office/drawing/2014/main" id="{9C1CA978-8BB8-4DF8-1FF1-0049D44CE27F}"/>
                  </a:ext>
                </a:extLst>
              </p:cNvPr>
              <p:cNvSpPr>
                <a:spLocks/>
              </p:cNvSpPr>
              <p:nvPr/>
            </p:nvSpPr>
            <p:spPr bwMode="auto">
              <a:xfrm>
                <a:off x="2398" y="2892"/>
                <a:ext cx="15" cy="9"/>
              </a:xfrm>
              <a:custGeom>
                <a:avLst/>
                <a:gdLst>
                  <a:gd name="T0" fmla="*/ 15 w 15"/>
                  <a:gd name="T1" fmla="*/ 5 h 9"/>
                  <a:gd name="T2" fmla="*/ 0 w 15"/>
                  <a:gd name="T3" fmla="*/ 0 h 9"/>
                  <a:gd name="T4" fmla="*/ 0 w 15"/>
                  <a:gd name="T5" fmla="*/ 9 h 9"/>
                  <a:gd name="T6" fmla="*/ 15 w 15"/>
                  <a:gd name="T7" fmla="*/ 5 h 9"/>
                </a:gdLst>
                <a:ahLst/>
                <a:cxnLst>
                  <a:cxn ang="0">
                    <a:pos x="T0" y="T1"/>
                  </a:cxn>
                  <a:cxn ang="0">
                    <a:pos x="T2" y="T3"/>
                  </a:cxn>
                  <a:cxn ang="0">
                    <a:pos x="T4" y="T5"/>
                  </a:cxn>
                  <a:cxn ang="0">
                    <a:pos x="T6" y="T7"/>
                  </a:cxn>
                </a:cxnLst>
                <a:rect l="0" t="0" r="r" b="b"/>
                <a:pathLst>
                  <a:path w="15" h="9">
                    <a:moveTo>
                      <a:pt x="15" y="5"/>
                    </a:moveTo>
                    <a:lnTo>
                      <a:pt x="0" y="0"/>
                    </a:lnTo>
                    <a:lnTo>
                      <a:pt x="0" y="9"/>
                    </a:lnTo>
                    <a:lnTo>
                      <a:pt x="1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68" name="Freeform 464">
                <a:extLst>
                  <a:ext uri="{FF2B5EF4-FFF2-40B4-BE49-F238E27FC236}">
                    <a16:creationId xmlns:a16="http://schemas.microsoft.com/office/drawing/2014/main" id="{C92EB3B5-219E-B71E-B437-7BBFC1FC541C}"/>
                  </a:ext>
                </a:extLst>
              </p:cNvPr>
              <p:cNvSpPr>
                <a:spLocks/>
              </p:cNvSpPr>
              <p:nvPr/>
            </p:nvSpPr>
            <p:spPr bwMode="auto">
              <a:xfrm>
                <a:off x="2398" y="2887"/>
                <a:ext cx="15" cy="10"/>
              </a:xfrm>
              <a:custGeom>
                <a:avLst/>
                <a:gdLst>
                  <a:gd name="T0" fmla="*/ 15 w 15"/>
                  <a:gd name="T1" fmla="*/ 10 h 10"/>
                  <a:gd name="T2" fmla="*/ 10 w 15"/>
                  <a:gd name="T3" fmla="*/ 0 h 10"/>
                  <a:gd name="T4" fmla="*/ 0 w 15"/>
                  <a:gd name="T5" fmla="*/ 5 h 10"/>
                  <a:gd name="T6" fmla="*/ 15 w 15"/>
                  <a:gd name="T7" fmla="*/ 10 h 10"/>
                </a:gdLst>
                <a:ahLst/>
                <a:cxnLst>
                  <a:cxn ang="0">
                    <a:pos x="T0" y="T1"/>
                  </a:cxn>
                  <a:cxn ang="0">
                    <a:pos x="T2" y="T3"/>
                  </a:cxn>
                  <a:cxn ang="0">
                    <a:pos x="T4" y="T5"/>
                  </a:cxn>
                  <a:cxn ang="0">
                    <a:pos x="T6" y="T7"/>
                  </a:cxn>
                </a:cxnLst>
                <a:rect l="0" t="0" r="r" b="b"/>
                <a:pathLst>
                  <a:path w="15" h="10">
                    <a:moveTo>
                      <a:pt x="15" y="10"/>
                    </a:moveTo>
                    <a:lnTo>
                      <a:pt x="10" y="0"/>
                    </a:lnTo>
                    <a:lnTo>
                      <a:pt x="0" y="5"/>
                    </a:lnTo>
                    <a:lnTo>
                      <a:pt x="15"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69" name="Freeform 465">
                <a:extLst>
                  <a:ext uri="{FF2B5EF4-FFF2-40B4-BE49-F238E27FC236}">
                    <a16:creationId xmlns:a16="http://schemas.microsoft.com/office/drawing/2014/main" id="{33F0A16E-110E-D3E1-8D1A-FFE8C5830BBE}"/>
                  </a:ext>
                </a:extLst>
              </p:cNvPr>
              <p:cNvSpPr>
                <a:spLocks/>
              </p:cNvSpPr>
              <p:nvPr/>
            </p:nvSpPr>
            <p:spPr bwMode="auto">
              <a:xfrm>
                <a:off x="2418" y="2892"/>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70" name="Freeform 466">
                <a:extLst>
                  <a:ext uri="{FF2B5EF4-FFF2-40B4-BE49-F238E27FC236}">
                    <a16:creationId xmlns:a16="http://schemas.microsoft.com/office/drawing/2014/main" id="{670CB062-73F5-1883-3660-9D8B4D758505}"/>
                  </a:ext>
                </a:extLst>
              </p:cNvPr>
              <p:cNvSpPr>
                <a:spLocks/>
              </p:cNvSpPr>
              <p:nvPr/>
            </p:nvSpPr>
            <p:spPr bwMode="auto">
              <a:xfrm>
                <a:off x="2418" y="2897"/>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71" name="Freeform 467">
                <a:extLst>
                  <a:ext uri="{FF2B5EF4-FFF2-40B4-BE49-F238E27FC236}">
                    <a16:creationId xmlns:a16="http://schemas.microsoft.com/office/drawing/2014/main" id="{1D9C71F1-3259-2A0F-6CD2-7B79B2E3BC46}"/>
                  </a:ext>
                </a:extLst>
              </p:cNvPr>
              <p:cNvSpPr>
                <a:spLocks/>
              </p:cNvSpPr>
              <p:nvPr/>
            </p:nvSpPr>
            <p:spPr bwMode="auto">
              <a:xfrm>
                <a:off x="2432" y="2887"/>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72" name="Freeform 468">
                <a:extLst>
                  <a:ext uri="{FF2B5EF4-FFF2-40B4-BE49-F238E27FC236}">
                    <a16:creationId xmlns:a16="http://schemas.microsoft.com/office/drawing/2014/main" id="{3C7F393B-DD23-0BB8-8C77-9953A33793F2}"/>
                  </a:ext>
                </a:extLst>
              </p:cNvPr>
              <p:cNvSpPr>
                <a:spLocks/>
              </p:cNvSpPr>
              <p:nvPr/>
            </p:nvSpPr>
            <p:spPr bwMode="auto">
              <a:xfrm>
                <a:off x="2432" y="2892"/>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73" name="Freeform 469">
                <a:extLst>
                  <a:ext uri="{FF2B5EF4-FFF2-40B4-BE49-F238E27FC236}">
                    <a16:creationId xmlns:a16="http://schemas.microsoft.com/office/drawing/2014/main" id="{CC022858-97AA-5220-AE04-547534C9902B}"/>
                  </a:ext>
                </a:extLst>
              </p:cNvPr>
              <p:cNvSpPr>
                <a:spLocks/>
              </p:cNvSpPr>
              <p:nvPr/>
            </p:nvSpPr>
            <p:spPr bwMode="auto">
              <a:xfrm>
                <a:off x="2432" y="2882"/>
                <a:ext cx="15" cy="5"/>
              </a:xfrm>
              <a:custGeom>
                <a:avLst/>
                <a:gdLst>
                  <a:gd name="T0" fmla="*/ 15 w 15"/>
                  <a:gd name="T1" fmla="*/ 0 h 5"/>
                  <a:gd name="T2" fmla="*/ 0 w 15"/>
                  <a:gd name="T3" fmla="*/ 0 h 5"/>
                  <a:gd name="T4" fmla="*/ 0 w 15"/>
                  <a:gd name="T5" fmla="*/ 5 h 5"/>
                  <a:gd name="T6" fmla="*/ 15 w 15"/>
                  <a:gd name="T7" fmla="*/ 0 h 5"/>
                </a:gdLst>
                <a:ahLst/>
                <a:cxnLst>
                  <a:cxn ang="0">
                    <a:pos x="T0" y="T1"/>
                  </a:cxn>
                  <a:cxn ang="0">
                    <a:pos x="T2" y="T3"/>
                  </a:cxn>
                  <a:cxn ang="0">
                    <a:pos x="T4" y="T5"/>
                  </a:cxn>
                  <a:cxn ang="0">
                    <a:pos x="T6" y="T7"/>
                  </a:cxn>
                </a:cxnLst>
                <a:rect l="0" t="0" r="r" b="b"/>
                <a:pathLst>
                  <a:path w="15" h="5">
                    <a:moveTo>
                      <a:pt x="15" y="0"/>
                    </a:moveTo>
                    <a:lnTo>
                      <a:pt x="0" y="0"/>
                    </a:lnTo>
                    <a:lnTo>
                      <a:pt x="0" y="5"/>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74" name="Freeform 470">
                <a:extLst>
                  <a:ext uri="{FF2B5EF4-FFF2-40B4-BE49-F238E27FC236}">
                    <a16:creationId xmlns:a16="http://schemas.microsoft.com/office/drawing/2014/main" id="{142FCA90-1274-D57E-BE9E-CDBA8FBA8D6E}"/>
                  </a:ext>
                </a:extLst>
              </p:cNvPr>
              <p:cNvSpPr>
                <a:spLocks/>
              </p:cNvSpPr>
              <p:nvPr/>
            </p:nvSpPr>
            <p:spPr bwMode="auto">
              <a:xfrm>
                <a:off x="2432" y="2872"/>
                <a:ext cx="15" cy="10"/>
              </a:xfrm>
              <a:custGeom>
                <a:avLst/>
                <a:gdLst>
                  <a:gd name="T0" fmla="*/ 15 w 15"/>
                  <a:gd name="T1" fmla="*/ 10 h 10"/>
                  <a:gd name="T2" fmla="*/ 10 w 15"/>
                  <a:gd name="T3" fmla="*/ 0 h 10"/>
                  <a:gd name="T4" fmla="*/ 0 w 15"/>
                  <a:gd name="T5" fmla="*/ 10 h 10"/>
                  <a:gd name="T6" fmla="*/ 15 w 15"/>
                  <a:gd name="T7" fmla="*/ 10 h 10"/>
                </a:gdLst>
                <a:ahLst/>
                <a:cxnLst>
                  <a:cxn ang="0">
                    <a:pos x="T0" y="T1"/>
                  </a:cxn>
                  <a:cxn ang="0">
                    <a:pos x="T2" y="T3"/>
                  </a:cxn>
                  <a:cxn ang="0">
                    <a:pos x="T4" y="T5"/>
                  </a:cxn>
                  <a:cxn ang="0">
                    <a:pos x="T6" y="T7"/>
                  </a:cxn>
                </a:cxnLst>
                <a:rect l="0" t="0" r="r" b="b"/>
                <a:pathLst>
                  <a:path w="15" h="10">
                    <a:moveTo>
                      <a:pt x="15" y="10"/>
                    </a:moveTo>
                    <a:lnTo>
                      <a:pt x="10" y="0"/>
                    </a:lnTo>
                    <a:lnTo>
                      <a:pt x="0" y="10"/>
                    </a:lnTo>
                    <a:lnTo>
                      <a:pt x="15"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75" name="Freeform 471">
                <a:extLst>
                  <a:ext uri="{FF2B5EF4-FFF2-40B4-BE49-F238E27FC236}">
                    <a16:creationId xmlns:a16="http://schemas.microsoft.com/office/drawing/2014/main" id="{3B09B3C9-9746-9CB7-0EC9-8994A9B680EB}"/>
                  </a:ext>
                </a:extLst>
              </p:cNvPr>
              <p:cNvSpPr>
                <a:spLocks/>
              </p:cNvSpPr>
              <p:nvPr/>
            </p:nvSpPr>
            <p:spPr bwMode="auto">
              <a:xfrm>
                <a:off x="2447" y="2877"/>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76" name="Freeform 472">
                <a:extLst>
                  <a:ext uri="{FF2B5EF4-FFF2-40B4-BE49-F238E27FC236}">
                    <a16:creationId xmlns:a16="http://schemas.microsoft.com/office/drawing/2014/main" id="{3AC60668-93D7-5E98-BA19-947B66C3EF42}"/>
                  </a:ext>
                </a:extLst>
              </p:cNvPr>
              <p:cNvSpPr>
                <a:spLocks/>
              </p:cNvSpPr>
              <p:nvPr/>
            </p:nvSpPr>
            <p:spPr bwMode="auto">
              <a:xfrm>
                <a:off x="2447" y="2882"/>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77" name="Freeform 473">
                <a:extLst>
                  <a:ext uri="{FF2B5EF4-FFF2-40B4-BE49-F238E27FC236}">
                    <a16:creationId xmlns:a16="http://schemas.microsoft.com/office/drawing/2014/main" id="{12A2B446-0738-0A45-22C4-C9DC0C2A0F38}"/>
                  </a:ext>
                </a:extLst>
              </p:cNvPr>
              <p:cNvSpPr>
                <a:spLocks/>
              </p:cNvSpPr>
              <p:nvPr/>
            </p:nvSpPr>
            <p:spPr bwMode="auto">
              <a:xfrm>
                <a:off x="2442" y="2877"/>
                <a:ext cx="5" cy="5"/>
              </a:xfrm>
              <a:custGeom>
                <a:avLst/>
                <a:gdLst>
                  <a:gd name="T0" fmla="*/ 5 w 5"/>
                  <a:gd name="T1" fmla="*/ 5 h 5"/>
                  <a:gd name="T2" fmla="*/ 0 w 5"/>
                  <a:gd name="T3" fmla="*/ 0 h 5"/>
                  <a:gd name="T4" fmla="*/ 5 w 5"/>
                  <a:gd name="T5" fmla="*/ 5 h 5"/>
                </a:gdLst>
                <a:ahLst/>
                <a:cxnLst>
                  <a:cxn ang="0">
                    <a:pos x="T0" y="T1"/>
                  </a:cxn>
                  <a:cxn ang="0">
                    <a:pos x="T2" y="T3"/>
                  </a:cxn>
                  <a:cxn ang="0">
                    <a:pos x="T4" y="T5"/>
                  </a:cxn>
                </a:cxnLst>
                <a:rect l="0" t="0" r="r" b="b"/>
                <a:pathLst>
                  <a:path w="5" h="5">
                    <a:moveTo>
                      <a:pt x="5" y="5"/>
                    </a:moveTo>
                    <a:lnTo>
                      <a:pt x="0" y="0"/>
                    </a:lnTo>
                    <a:lnTo>
                      <a:pt x="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78" name="Freeform 474">
                <a:extLst>
                  <a:ext uri="{FF2B5EF4-FFF2-40B4-BE49-F238E27FC236}">
                    <a16:creationId xmlns:a16="http://schemas.microsoft.com/office/drawing/2014/main" id="{EDE30CFA-D74A-0A5F-8F63-6B7671A549E2}"/>
                  </a:ext>
                </a:extLst>
              </p:cNvPr>
              <p:cNvSpPr>
                <a:spLocks/>
              </p:cNvSpPr>
              <p:nvPr/>
            </p:nvSpPr>
            <p:spPr bwMode="auto">
              <a:xfrm>
                <a:off x="2442" y="2872"/>
                <a:ext cx="5" cy="10"/>
              </a:xfrm>
              <a:custGeom>
                <a:avLst/>
                <a:gdLst>
                  <a:gd name="T0" fmla="*/ 5 w 5"/>
                  <a:gd name="T1" fmla="*/ 10 h 10"/>
                  <a:gd name="T2" fmla="*/ 0 w 5"/>
                  <a:gd name="T3" fmla="*/ 0 h 10"/>
                  <a:gd name="T4" fmla="*/ 0 w 5"/>
                  <a:gd name="T5" fmla="*/ 5 h 10"/>
                  <a:gd name="T6" fmla="*/ 5 w 5"/>
                  <a:gd name="T7" fmla="*/ 10 h 10"/>
                </a:gdLst>
                <a:ahLst/>
                <a:cxnLst>
                  <a:cxn ang="0">
                    <a:pos x="T0" y="T1"/>
                  </a:cxn>
                  <a:cxn ang="0">
                    <a:pos x="T2" y="T3"/>
                  </a:cxn>
                  <a:cxn ang="0">
                    <a:pos x="T4" y="T5"/>
                  </a:cxn>
                  <a:cxn ang="0">
                    <a:pos x="T6" y="T7"/>
                  </a:cxn>
                </a:cxnLst>
                <a:rect l="0" t="0" r="r" b="b"/>
                <a:pathLst>
                  <a:path w="5" h="10">
                    <a:moveTo>
                      <a:pt x="5" y="10"/>
                    </a:moveTo>
                    <a:lnTo>
                      <a:pt x="0" y="0"/>
                    </a:lnTo>
                    <a:lnTo>
                      <a:pt x="0" y="5"/>
                    </a:lnTo>
                    <a:lnTo>
                      <a:pt x="5"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79" name="Freeform 475">
                <a:extLst>
                  <a:ext uri="{FF2B5EF4-FFF2-40B4-BE49-F238E27FC236}">
                    <a16:creationId xmlns:a16="http://schemas.microsoft.com/office/drawing/2014/main" id="{248869D7-223E-32DA-DFF6-E8396A04CF77}"/>
                  </a:ext>
                </a:extLst>
              </p:cNvPr>
              <p:cNvSpPr>
                <a:spLocks/>
              </p:cNvSpPr>
              <p:nvPr/>
            </p:nvSpPr>
            <p:spPr bwMode="auto">
              <a:xfrm>
                <a:off x="2461" y="2872"/>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80" name="Freeform 476">
                <a:extLst>
                  <a:ext uri="{FF2B5EF4-FFF2-40B4-BE49-F238E27FC236}">
                    <a16:creationId xmlns:a16="http://schemas.microsoft.com/office/drawing/2014/main" id="{60BAC2D2-4ACF-F02F-F678-E4BBBECCB30B}"/>
                  </a:ext>
                </a:extLst>
              </p:cNvPr>
              <p:cNvSpPr>
                <a:spLocks/>
              </p:cNvSpPr>
              <p:nvPr/>
            </p:nvSpPr>
            <p:spPr bwMode="auto">
              <a:xfrm>
                <a:off x="2461" y="2877"/>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81" name="Freeform 477">
                <a:extLst>
                  <a:ext uri="{FF2B5EF4-FFF2-40B4-BE49-F238E27FC236}">
                    <a16:creationId xmlns:a16="http://schemas.microsoft.com/office/drawing/2014/main" id="{4B117CA9-8557-CD1F-A3BB-D5A914D481BC}"/>
                  </a:ext>
                </a:extLst>
              </p:cNvPr>
              <p:cNvSpPr>
                <a:spLocks/>
              </p:cNvSpPr>
              <p:nvPr/>
            </p:nvSpPr>
            <p:spPr bwMode="auto">
              <a:xfrm>
                <a:off x="2466" y="2863"/>
                <a:ext cx="15" cy="9"/>
              </a:xfrm>
              <a:custGeom>
                <a:avLst/>
                <a:gdLst>
                  <a:gd name="T0" fmla="*/ 15 w 15"/>
                  <a:gd name="T1" fmla="*/ 4 h 9"/>
                  <a:gd name="T2" fmla="*/ 0 w 15"/>
                  <a:gd name="T3" fmla="*/ 0 h 9"/>
                  <a:gd name="T4" fmla="*/ 5 w 15"/>
                  <a:gd name="T5" fmla="*/ 9 h 9"/>
                  <a:gd name="T6" fmla="*/ 15 w 15"/>
                  <a:gd name="T7" fmla="*/ 4 h 9"/>
                </a:gdLst>
                <a:ahLst/>
                <a:cxnLst>
                  <a:cxn ang="0">
                    <a:pos x="T0" y="T1"/>
                  </a:cxn>
                  <a:cxn ang="0">
                    <a:pos x="T2" y="T3"/>
                  </a:cxn>
                  <a:cxn ang="0">
                    <a:pos x="T4" y="T5"/>
                  </a:cxn>
                  <a:cxn ang="0">
                    <a:pos x="T6" y="T7"/>
                  </a:cxn>
                </a:cxnLst>
                <a:rect l="0" t="0" r="r" b="b"/>
                <a:pathLst>
                  <a:path w="15" h="9">
                    <a:moveTo>
                      <a:pt x="15" y="4"/>
                    </a:moveTo>
                    <a:lnTo>
                      <a:pt x="0" y="0"/>
                    </a:lnTo>
                    <a:lnTo>
                      <a:pt x="5" y="9"/>
                    </a:lnTo>
                    <a:lnTo>
                      <a:pt x="15"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82" name="Freeform 478">
                <a:extLst>
                  <a:ext uri="{FF2B5EF4-FFF2-40B4-BE49-F238E27FC236}">
                    <a16:creationId xmlns:a16="http://schemas.microsoft.com/office/drawing/2014/main" id="{302C7614-DB26-2939-DE50-1D94800D9D00}"/>
                  </a:ext>
                </a:extLst>
              </p:cNvPr>
              <p:cNvSpPr>
                <a:spLocks/>
              </p:cNvSpPr>
              <p:nvPr/>
            </p:nvSpPr>
            <p:spPr bwMode="auto">
              <a:xfrm>
                <a:off x="2466" y="2858"/>
                <a:ext cx="15" cy="9"/>
              </a:xfrm>
              <a:custGeom>
                <a:avLst/>
                <a:gdLst>
                  <a:gd name="T0" fmla="*/ 15 w 15"/>
                  <a:gd name="T1" fmla="*/ 9 h 9"/>
                  <a:gd name="T2" fmla="*/ 10 w 15"/>
                  <a:gd name="T3" fmla="*/ 0 h 9"/>
                  <a:gd name="T4" fmla="*/ 0 w 15"/>
                  <a:gd name="T5" fmla="*/ 5 h 9"/>
                  <a:gd name="T6" fmla="*/ 15 w 15"/>
                  <a:gd name="T7" fmla="*/ 9 h 9"/>
                </a:gdLst>
                <a:ahLst/>
                <a:cxnLst>
                  <a:cxn ang="0">
                    <a:pos x="T0" y="T1"/>
                  </a:cxn>
                  <a:cxn ang="0">
                    <a:pos x="T2" y="T3"/>
                  </a:cxn>
                  <a:cxn ang="0">
                    <a:pos x="T4" y="T5"/>
                  </a:cxn>
                  <a:cxn ang="0">
                    <a:pos x="T6" y="T7"/>
                  </a:cxn>
                </a:cxnLst>
                <a:rect l="0" t="0" r="r" b="b"/>
                <a:pathLst>
                  <a:path w="15" h="9">
                    <a:moveTo>
                      <a:pt x="15" y="9"/>
                    </a:moveTo>
                    <a:lnTo>
                      <a:pt x="10" y="0"/>
                    </a:lnTo>
                    <a:lnTo>
                      <a:pt x="0" y="5"/>
                    </a:lnTo>
                    <a:lnTo>
                      <a:pt x="15"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83" name="Freeform 479">
                <a:extLst>
                  <a:ext uri="{FF2B5EF4-FFF2-40B4-BE49-F238E27FC236}">
                    <a16:creationId xmlns:a16="http://schemas.microsoft.com/office/drawing/2014/main" id="{3DDFB218-CB9C-A9E5-911E-E76A989145A4}"/>
                  </a:ext>
                </a:extLst>
              </p:cNvPr>
              <p:cNvSpPr>
                <a:spLocks/>
              </p:cNvSpPr>
              <p:nvPr/>
            </p:nvSpPr>
            <p:spPr bwMode="auto">
              <a:xfrm>
                <a:off x="2481" y="2863"/>
                <a:ext cx="1" cy="4"/>
              </a:xfrm>
              <a:custGeom>
                <a:avLst/>
                <a:gdLst>
                  <a:gd name="T0" fmla="*/ 4 h 4"/>
                  <a:gd name="T1" fmla="*/ 4 h 4"/>
                  <a:gd name="T2" fmla="*/ 0 h 4"/>
                  <a:gd name="T3" fmla="*/ 4 h 4"/>
                </a:gdLst>
                <a:ahLst/>
                <a:cxnLst>
                  <a:cxn ang="0">
                    <a:pos x="0" y="T0"/>
                  </a:cxn>
                  <a:cxn ang="0">
                    <a:pos x="0" y="T1"/>
                  </a:cxn>
                  <a:cxn ang="0">
                    <a:pos x="0" y="T2"/>
                  </a:cxn>
                  <a:cxn ang="0">
                    <a:pos x="0" y="T3"/>
                  </a:cxn>
                </a:cxnLst>
                <a:rect l="0" t="0" r="r" b="b"/>
                <a:pathLst>
                  <a:path h="4">
                    <a:moveTo>
                      <a:pt x="0" y="4"/>
                    </a:moveTo>
                    <a:lnTo>
                      <a:pt x="0" y="4"/>
                    </a:lnTo>
                    <a:lnTo>
                      <a:pt x="0" y="0"/>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84" name="Freeform 480">
                <a:extLst>
                  <a:ext uri="{FF2B5EF4-FFF2-40B4-BE49-F238E27FC236}">
                    <a16:creationId xmlns:a16="http://schemas.microsoft.com/office/drawing/2014/main" id="{2C970005-FBA6-3846-F786-1DD42D77BFD9}"/>
                  </a:ext>
                </a:extLst>
              </p:cNvPr>
              <p:cNvSpPr>
                <a:spLocks/>
              </p:cNvSpPr>
              <p:nvPr/>
            </p:nvSpPr>
            <p:spPr bwMode="auto">
              <a:xfrm>
                <a:off x="2481" y="2867"/>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85" name="Freeform 481">
                <a:extLst>
                  <a:ext uri="{FF2B5EF4-FFF2-40B4-BE49-F238E27FC236}">
                    <a16:creationId xmlns:a16="http://schemas.microsoft.com/office/drawing/2014/main" id="{F68300FC-6167-1BCF-59D5-1B0C3D62E6D5}"/>
                  </a:ext>
                </a:extLst>
              </p:cNvPr>
              <p:cNvSpPr>
                <a:spLocks/>
              </p:cNvSpPr>
              <p:nvPr/>
            </p:nvSpPr>
            <p:spPr bwMode="auto">
              <a:xfrm>
                <a:off x="2476" y="2858"/>
                <a:ext cx="5" cy="9"/>
              </a:xfrm>
              <a:custGeom>
                <a:avLst/>
                <a:gdLst>
                  <a:gd name="T0" fmla="*/ 5 w 5"/>
                  <a:gd name="T1" fmla="*/ 9 h 9"/>
                  <a:gd name="T2" fmla="*/ 0 w 5"/>
                  <a:gd name="T3" fmla="*/ 0 h 9"/>
                  <a:gd name="T4" fmla="*/ 5 w 5"/>
                  <a:gd name="T5" fmla="*/ 9 h 9"/>
                </a:gdLst>
                <a:ahLst/>
                <a:cxnLst>
                  <a:cxn ang="0">
                    <a:pos x="T0" y="T1"/>
                  </a:cxn>
                  <a:cxn ang="0">
                    <a:pos x="T2" y="T3"/>
                  </a:cxn>
                  <a:cxn ang="0">
                    <a:pos x="T4" y="T5"/>
                  </a:cxn>
                </a:cxnLst>
                <a:rect l="0" t="0" r="r" b="b"/>
                <a:pathLst>
                  <a:path w="5" h="9">
                    <a:moveTo>
                      <a:pt x="5" y="9"/>
                    </a:moveTo>
                    <a:lnTo>
                      <a:pt x="0" y="0"/>
                    </a:lnTo>
                    <a:lnTo>
                      <a:pt x="5"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86" name="Freeform 482">
                <a:extLst>
                  <a:ext uri="{FF2B5EF4-FFF2-40B4-BE49-F238E27FC236}">
                    <a16:creationId xmlns:a16="http://schemas.microsoft.com/office/drawing/2014/main" id="{B2135E3E-9D18-F242-B7CB-EA6B39C6F4FD}"/>
                  </a:ext>
                </a:extLst>
              </p:cNvPr>
              <p:cNvSpPr>
                <a:spLocks/>
              </p:cNvSpPr>
              <p:nvPr/>
            </p:nvSpPr>
            <p:spPr bwMode="auto">
              <a:xfrm>
                <a:off x="2476" y="2858"/>
                <a:ext cx="5" cy="9"/>
              </a:xfrm>
              <a:custGeom>
                <a:avLst/>
                <a:gdLst>
                  <a:gd name="T0" fmla="*/ 5 w 5"/>
                  <a:gd name="T1" fmla="*/ 9 h 9"/>
                  <a:gd name="T2" fmla="*/ 0 w 5"/>
                  <a:gd name="T3" fmla="*/ 0 h 9"/>
                  <a:gd name="T4" fmla="*/ 0 w 5"/>
                  <a:gd name="T5" fmla="*/ 0 h 9"/>
                  <a:gd name="T6" fmla="*/ 5 w 5"/>
                  <a:gd name="T7" fmla="*/ 9 h 9"/>
                </a:gdLst>
                <a:ahLst/>
                <a:cxnLst>
                  <a:cxn ang="0">
                    <a:pos x="T0" y="T1"/>
                  </a:cxn>
                  <a:cxn ang="0">
                    <a:pos x="T2" y="T3"/>
                  </a:cxn>
                  <a:cxn ang="0">
                    <a:pos x="T4" y="T5"/>
                  </a:cxn>
                  <a:cxn ang="0">
                    <a:pos x="T6" y="T7"/>
                  </a:cxn>
                </a:cxnLst>
                <a:rect l="0" t="0" r="r" b="b"/>
                <a:pathLst>
                  <a:path w="5" h="9">
                    <a:moveTo>
                      <a:pt x="5" y="9"/>
                    </a:moveTo>
                    <a:lnTo>
                      <a:pt x="0" y="0"/>
                    </a:lnTo>
                    <a:lnTo>
                      <a:pt x="0" y="0"/>
                    </a:lnTo>
                    <a:lnTo>
                      <a:pt x="5"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87" name="Freeform 483">
                <a:extLst>
                  <a:ext uri="{FF2B5EF4-FFF2-40B4-BE49-F238E27FC236}">
                    <a16:creationId xmlns:a16="http://schemas.microsoft.com/office/drawing/2014/main" id="{41C4989D-5EBE-5BA6-E966-6F4E05AAAF0D}"/>
                  </a:ext>
                </a:extLst>
              </p:cNvPr>
              <p:cNvSpPr>
                <a:spLocks/>
              </p:cNvSpPr>
              <p:nvPr/>
            </p:nvSpPr>
            <p:spPr bwMode="auto">
              <a:xfrm>
                <a:off x="2495" y="2853"/>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88" name="Freeform 484">
                <a:extLst>
                  <a:ext uri="{FF2B5EF4-FFF2-40B4-BE49-F238E27FC236}">
                    <a16:creationId xmlns:a16="http://schemas.microsoft.com/office/drawing/2014/main" id="{6D2E92ED-660F-5EB1-7226-F5F39A0F6FD9}"/>
                  </a:ext>
                </a:extLst>
              </p:cNvPr>
              <p:cNvSpPr>
                <a:spLocks/>
              </p:cNvSpPr>
              <p:nvPr/>
            </p:nvSpPr>
            <p:spPr bwMode="auto">
              <a:xfrm>
                <a:off x="2495" y="2858"/>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89" name="Freeform 485">
                <a:extLst>
                  <a:ext uri="{FF2B5EF4-FFF2-40B4-BE49-F238E27FC236}">
                    <a16:creationId xmlns:a16="http://schemas.microsoft.com/office/drawing/2014/main" id="{FC263979-B0C8-03C2-501D-06D6698AA93F}"/>
                  </a:ext>
                </a:extLst>
              </p:cNvPr>
              <p:cNvSpPr>
                <a:spLocks/>
              </p:cNvSpPr>
              <p:nvPr/>
            </p:nvSpPr>
            <p:spPr bwMode="auto">
              <a:xfrm>
                <a:off x="2500" y="2843"/>
                <a:ext cx="10" cy="10"/>
              </a:xfrm>
              <a:custGeom>
                <a:avLst/>
                <a:gdLst>
                  <a:gd name="T0" fmla="*/ 10 w 10"/>
                  <a:gd name="T1" fmla="*/ 5 h 10"/>
                  <a:gd name="T2" fmla="*/ 0 w 10"/>
                  <a:gd name="T3" fmla="*/ 0 h 10"/>
                  <a:gd name="T4" fmla="*/ 5 w 10"/>
                  <a:gd name="T5" fmla="*/ 10 h 10"/>
                  <a:gd name="T6" fmla="*/ 10 w 10"/>
                  <a:gd name="T7" fmla="*/ 5 h 10"/>
                </a:gdLst>
                <a:ahLst/>
                <a:cxnLst>
                  <a:cxn ang="0">
                    <a:pos x="T0" y="T1"/>
                  </a:cxn>
                  <a:cxn ang="0">
                    <a:pos x="T2" y="T3"/>
                  </a:cxn>
                  <a:cxn ang="0">
                    <a:pos x="T4" y="T5"/>
                  </a:cxn>
                  <a:cxn ang="0">
                    <a:pos x="T6" y="T7"/>
                  </a:cxn>
                </a:cxnLst>
                <a:rect l="0" t="0" r="r" b="b"/>
                <a:pathLst>
                  <a:path w="10" h="10">
                    <a:moveTo>
                      <a:pt x="10" y="5"/>
                    </a:moveTo>
                    <a:lnTo>
                      <a:pt x="0" y="0"/>
                    </a:lnTo>
                    <a:lnTo>
                      <a:pt x="5" y="10"/>
                    </a:lnTo>
                    <a:lnTo>
                      <a:pt x="1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90" name="Freeform 486">
                <a:extLst>
                  <a:ext uri="{FF2B5EF4-FFF2-40B4-BE49-F238E27FC236}">
                    <a16:creationId xmlns:a16="http://schemas.microsoft.com/office/drawing/2014/main" id="{D0143F2D-8959-D6AC-EC69-F73A33E2F881}"/>
                  </a:ext>
                </a:extLst>
              </p:cNvPr>
              <p:cNvSpPr>
                <a:spLocks/>
              </p:cNvSpPr>
              <p:nvPr/>
            </p:nvSpPr>
            <p:spPr bwMode="auto">
              <a:xfrm>
                <a:off x="2500" y="2838"/>
                <a:ext cx="10" cy="10"/>
              </a:xfrm>
              <a:custGeom>
                <a:avLst/>
                <a:gdLst>
                  <a:gd name="T0" fmla="*/ 10 w 10"/>
                  <a:gd name="T1" fmla="*/ 10 h 10"/>
                  <a:gd name="T2" fmla="*/ 5 w 10"/>
                  <a:gd name="T3" fmla="*/ 0 h 10"/>
                  <a:gd name="T4" fmla="*/ 0 w 10"/>
                  <a:gd name="T5" fmla="*/ 5 h 10"/>
                  <a:gd name="T6" fmla="*/ 10 w 10"/>
                  <a:gd name="T7" fmla="*/ 10 h 10"/>
                </a:gdLst>
                <a:ahLst/>
                <a:cxnLst>
                  <a:cxn ang="0">
                    <a:pos x="T0" y="T1"/>
                  </a:cxn>
                  <a:cxn ang="0">
                    <a:pos x="T2" y="T3"/>
                  </a:cxn>
                  <a:cxn ang="0">
                    <a:pos x="T4" y="T5"/>
                  </a:cxn>
                  <a:cxn ang="0">
                    <a:pos x="T6" y="T7"/>
                  </a:cxn>
                </a:cxnLst>
                <a:rect l="0" t="0" r="r" b="b"/>
                <a:pathLst>
                  <a:path w="10" h="10">
                    <a:moveTo>
                      <a:pt x="10" y="10"/>
                    </a:moveTo>
                    <a:lnTo>
                      <a:pt x="5" y="0"/>
                    </a:lnTo>
                    <a:lnTo>
                      <a:pt x="0" y="5"/>
                    </a:lnTo>
                    <a:lnTo>
                      <a:pt x="10"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91" name="Freeform 487">
                <a:extLst>
                  <a:ext uri="{FF2B5EF4-FFF2-40B4-BE49-F238E27FC236}">
                    <a16:creationId xmlns:a16="http://schemas.microsoft.com/office/drawing/2014/main" id="{ADD7029E-85EC-5E66-CE18-F9DA114957FE}"/>
                  </a:ext>
                </a:extLst>
              </p:cNvPr>
              <p:cNvSpPr>
                <a:spLocks/>
              </p:cNvSpPr>
              <p:nvPr/>
            </p:nvSpPr>
            <p:spPr bwMode="auto">
              <a:xfrm>
                <a:off x="2510" y="2843"/>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92" name="Freeform 488">
                <a:extLst>
                  <a:ext uri="{FF2B5EF4-FFF2-40B4-BE49-F238E27FC236}">
                    <a16:creationId xmlns:a16="http://schemas.microsoft.com/office/drawing/2014/main" id="{56A8D0D0-B7F8-434A-5A26-5FF46D4BB806}"/>
                  </a:ext>
                </a:extLst>
              </p:cNvPr>
              <p:cNvSpPr>
                <a:spLocks/>
              </p:cNvSpPr>
              <p:nvPr/>
            </p:nvSpPr>
            <p:spPr bwMode="auto">
              <a:xfrm>
                <a:off x="2510" y="2848"/>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93" name="Freeform 489">
                <a:extLst>
                  <a:ext uri="{FF2B5EF4-FFF2-40B4-BE49-F238E27FC236}">
                    <a16:creationId xmlns:a16="http://schemas.microsoft.com/office/drawing/2014/main" id="{4A690D7C-26AC-F36E-A6F7-AA805BFADCB2}"/>
                  </a:ext>
                </a:extLst>
              </p:cNvPr>
              <p:cNvSpPr>
                <a:spLocks/>
              </p:cNvSpPr>
              <p:nvPr/>
            </p:nvSpPr>
            <p:spPr bwMode="auto">
              <a:xfrm>
                <a:off x="2505" y="2838"/>
                <a:ext cx="10" cy="10"/>
              </a:xfrm>
              <a:custGeom>
                <a:avLst/>
                <a:gdLst>
                  <a:gd name="T0" fmla="*/ 10 w 10"/>
                  <a:gd name="T1" fmla="*/ 5 h 10"/>
                  <a:gd name="T2" fmla="*/ 0 w 10"/>
                  <a:gd name="T3" fmla="*/ 0 h 10"/>
                  <a:gd name="T4" fmla="*/ 5 w 10"/>
                  <a:gd name="T5" fmla="*/ 10 h 10"/>
                  <a:gd name="T6" fmla="*/ 10 w 10"/>
                  <a:gd name="T7" fmla="*/ 5 h 10"/>
                </a:gdLst>
                <a:ahLst/>
                <a:cxnLst>
                  <a:cxn ang="0">
                    <a:pos x="T0" y="T1"/>
                  </a:cxn>
                  <a:cxn ang="0">
                    <a:pos x="T2" y="T3"/>
                  </a:cxn>
                  <a:cxn ang="0">
                    <a:pos x="T4" y="T5"/>
                  </a:cxn>
                  <a:cxn ang="0">
                    <a:pos x="T6" y="T7"/>
                  </a:cxn>
                </a:cxnLst>
                <a:rect l="0" t="0" r="r" b="b"/>
                <a:pathLst>
                  <a:path w="10" h="10">
                    <a:moveTo>
                      <a:pt x="10" y="5"/>
                    </a:moveTo>
                    <a:lnTo>
                      <a:pt x="0" y="0"/>
                    </a:lnTo>
                    <a:lnTo>
                      <a:pt x="5" y="10"/>
                    </a:lnTo>
                    <a:lnTo>
                      <a:pt x="1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94" name="Freeform 490">
                <a:extLst>
                  <a:ext uri="{FF2B5EF4-FFF2-40B4-BE49-F238E27FC236}">
                    <a16:creationId xmlns:a16="http://schemas.microsoft.com/office/drawing/2014/main" id="{9FF40512-4C1B-3D7C-F63F-3F7FB7EFB2DF}"/>
                  </a:ext>
                </a:extLst>
              </p:cNvPr>
              <p:cNvSpPr>
                <a:spLocks/>
              </p:cNvSpPr>
              <p:nvPr/>
            </p:nvSpPr>
            <p:spPr bwMode="auto">
              <a:xfrm>
                <a:off x="2505" y="2838"/>
                <a:ext cx="10" cy="5"/>
              </a:xfrm>
              <a:custGeom>
                <a:avLst/>
                <a:gdLst>
                  <a:gd name="T0" fmla="*/ 10 w 10"/>
                  <a:gd name="T1" fmla="*/ 5 h 5"/>
                  <a:gd name="T2" fmla="*/ 5 w 10"/>
                  <a:gd name="T3" fmla="*/ 0 h 5"/>
                  <a:gd name="T4" fmla="*/ 0 w 10"/>
                  <a:gd name="T5" fmla="*/ 0 h 5"/>
                  <a:gd name="T6" fmla="*/ 10 w 10"/>
                  <a:gd name="T7" fmla="*/ 5 h 5"/>
                </a:gdLst>
                <a:ahLst/>
                <a:cxnLst>
                  <a:cxn ang="0">
                    <a:pos x="T0" y="T1"/>
                  </a:cxn>
                  <a:cxn ang="0">
                    <a:pos x="T2" y="T3"/>
                  </a:cxn>
                  <a:cxn ang="0">
                    <a:pos x="T4" y="T5"/>
                  </a:cxn>
                  <a:cxn ang="0">
                    <a:pos x="T6" y="T7"/>
                  </a:cxn>
                </a:cxnLst>
                <a:rect l="0" t="0" r="r" b="b"/>
                <a:pathLst>
                  <a:path w="10" h="5">
                    <a:moveTo>
                      <a:pt x="10" y="5"/>
                    </a:moveTo>
                    <a:lnTo>
                      <a:pt x="5" y="0"/>
                    </a:lnTo>
                    <a:lnTo>
                      <a:pt x="0" y="0"/>
                    </a:lnTo>
                    <a:lnTo>
                      <a:pt x="1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95" name="Freeform 491">
                <a:extLst>
                  <a:ext uri="{FF2B5EF4-FFF2-40B4-BE49-F238E27FC236}">
                    <a16:creationId xmlns:a16="http://schemas.microsoft.com/office/drawing/2014/main" id="{6A74232B-792D-F68A-C0F0-E569A331CCD1}"/>
                  </a:ext>
                </a:extLst>
              </p:cNvPr>
              <p:cNvSpPr>
                <a:spLocks/>
              </p:cNvSpPr>
              <p:nvPr/>
            </p:nvSpPr>
            <p:spPr bwMode="auto">
              <a:xfrm>
                <a:off x="2524" y="2829"/>
                <a:ext cx="5" cy="9"/>
              </a:xfrm>
              <a:custGeom>
                <a:avLst/>
                <a:gdLst>
                  <a:gd name="T0" fmla="*/ 5 w 5"/>
                  <a:gd name="T1" fmla="*/ 5 h 9"/>
                  <a:gd name="T2" fmla="*/ 5 w 5"/>
                  <a:gd name="T3" fmla="*/ 9 h 9"/>
                  <a:gd name="T4" fmla="*/ 0 w 5"/>
                  <a:gd name="T5" fmla="*/ 0 h 9"/>
                  <a:gd name="T6" fmla="*/ 5 w 5"/>
                  <a:gd name="T7" fmla="*/ 5 h 9"/>
                </a:gdLst>
                <a:ahLst/>
                <a:cxnLst>
                  <a:cxn ang="0">
                    <a:pos x="T0" y="T1"/>
                  </a:cxn>
                  <a:cxn ang="0">
                    <a:pos x="T2" y="T3"/>
                  </a:cxn>
                  <a:cxn ang="0">
                    <a:pos x="T4" y="T5"/>
                  </a:cxn>
                  <a:cxn ang="0">
                    <a:pos x="T6" y="T7"/>
                  </a:cxn>
                </a:cxnLst>
                <a:rect l="0" t="0" r="r" b="b"/>
                <a:pathLst>
                  <a:path w="5" h="9">
                    <a:moveTo>
                      <a:pt x="5" y="5"/>
                    </a:moveTo>
                    <a:lnTo>
                      <a:pt x="5" y="9"/>
                    </a:lnTo>
                    <a:lnTo>
                      <a:pt x="0" y="0"/>
                    </a:lnTo>
                    <a:lnTo>
                      <a:pt x="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96" name="Rectangle 492">
                <a:extLst>
                  <a:ext uri="{FF2B5EF4-FFF2-40B4-BE49-F238E27FC236}">
                    <a16:creationId xmlns:a16="http://schemas.microsoft.com/office/drawing/2014/main" id="{255E01C1-FA9D-72DA-AEE6-FA1A9D092DFC}"/>
                  </a:ext>
                </a:extLst>
              </p:cNvPr>
              <p:cNvSpPr>
                <a:spLocks noChangeArrowheads="1"/>
              </p:cNvSpPr>
              <p:nvPr/>
            </p:nvSpPr>
            <p:spPr bwMode="auto">
              <a:xfrm>
                <a:off x="2529" y="2834"/>
                <a:ext cx="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10797" name="Freeform 493">
                <a:extLst>
                  <a:ext uri="{FF2B5EF4-FFF2-40B4-BE49-F238E27FC236}">
                    <a16:creationId xmlns:a16="http://schemas.microsoft.com/office/drawing/2014/main" id="{ADABD6B2-5361-DA57-EBA5-2EB47B397AB8}"/>
                  </a:ext>
                </a:extLst>
              </p:cNvPr>
              <p:cNvSpPr>
                <a:spLocks/>
              </p:cNvSpPr>
              <p:nvPr/>
            </p:nvSpPr>
            <p:spPr bwMode="auto">
              <a:xfrm>
                <a:off x="2529" y="2824"/>
                <a:ext cx="15" cy="5"/>
              </a:xfrm>
              <a:custGeom>
                <a:avLst/>
                <a:gdLst>
                  <a:gd name="T0" fmla="*/ 15 w 15"/>
                  <a:gd name="T1" fmla="*/ 0 h 5"/>
                  <a:gd name="T2" fmla="*/ 0 w 15"/>
                  <a:gd name="T3" fmla="*/ 0 h 5"/>
                  <a:gd name="T4" fmla="*/ 5 w 15"/>
                  <a:gd name="T5" fmla="*/ 5 h 5"/>
                  <a:gd name="T6" fmla="*/ 15 w 15"/>
                  <a:gd name="T7" fmla="*/ 0 h 5"/>
                </a:gdLst>
                <a:ahLst/>
                <a:cxnLst>
                  <a:cxn ang="0">
                    <a:pos x="T0" y="T1"/>
                  </a:cxn>
                  <a:cxn ang="0">
                    <a:pos x="T2" y="T3"/>
                  </a:cxn>
                  <a:cxn ang="0">
                    <a:pos x="T4" y="T5"/>
                  </a:cxn>
                  <a:cxn ang="0">
                    <a:pos x="T6" y="T7"/>
                  </a:cxn>
                </a:cxnLst>
                <a:rect l="0" t="0" r="r" b="b"/>
                <a:pathLst>
                  <a:path w="15" h="5">
                    <a:moveTo>
                      <a:pt x="15" y="0"/>
                    </a:moveTo>
                    <a:lnTo>
                      <a:pt x="0" y="0"/>
                    </a:lnTo>
                    <a:lnTo>
                      <a:pt x="5" y="5"/>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98" name="Freeform 494">
                <a:extLst>
                  <a:ext uri="{FF2B5EF4-FFF2-40B4-BE49-F238E27FC236}">
                    <a16:creationId xmlns:a16="http://schemas.microsoft.com/office/drawing/2014/main" id="{1B3CAC63-A153-8F1E-A965-2ED665CCBE9C}"/>
                  </a:ext>
                </a:extLst>
              </p:cNvPr>
              <p:cNvSpPr>
                <a:spLocks/>
              </p:cNvSpPr>
              <p:nvPr/>
            </p:nvSpPr>
            <p:spPr bwMode="auto">
              <a:xfrm>
                <a:off x="2529" y="2814"/>
                <a:ext cx="15" cy="10"/>
              </a:xfrm>
              <a:custGeom>
                <a:avLst/>
                <a:gdLst>
                  <a:gd name="T0" fmla="*/ 15 w 15"/>
                  <a:gd name="T1" fmla="*/ 10 h 10"/>
                  <a:gd name="T2" fmla="*/ 10 w 15"/>
                  <a:gd name="T3" fmla="*/ 0 h 10"/>
                  <a:gd name="T4" fmla="*/ 0 w 15"/>
                  <a:gd name="T5" fmla="*/ 10 h 10"/>
                  <a:gd name="T6" fmla="*/ 15 w 15"/>
                  <a:gd name="T7" fmla="*/ 10 h 10"/>
                </a:gdLst>
                <a:ahLst/>
                <a:cxnLst>
                  <a:cxn ang="0">
                    <a:pos x="T0" y="T1"/>
                  </a:cxn>
                  <a:cxn ang="0">
                    <a:pos x="T2" y="T3"/>
                  </a:cxn>
                  <a:cxn ang="0">
                    <a:pos x="T4" y="T5"/>
                  </a:cxn>
                  <a:cxn ang="0">
                    <a:pos x="T6" y="T7"/>
                  </a:cxn>
                </a:cxnLst>
                <a:rect l="0" t="0" r="r" b="b"/>
                <a:pathLst>
                  <a:path w="15" h="10">
                    <a:moveTo>
                      <a:pt x="15" y="10"/>
                    </a:moveTo>
                    <a:lnTo>
                      <a:pt x="10" y="0"/>
                    </a:lnTo>
                    <a:lnTo>
                      <a:pt x="0" y="10"/>
                    </a:lnTo>
                    <a:lnTo>
                      <a:pt x="15"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799" name="Freeform 495">
                <a:extLst>
                  <a:ext uri="{FF2B5EF4-FFF2-40B4-BE49-F238E27FC236}">
                    <a16:creationId xmlns:a16="http://schemas.microsoft.com/office/drawing/2014/main" id="{BAD80827-9C47-FEA7-64E6-0343A0FE4EE6}"/>
                  </a:ext>
                </a:extLst>
              </p:cNvPr>
              <p:cNvSpPr>
                <a:spLocks/>
              </p:cNvSpPr>
              <p:nvPr/>
            </p:nvSpPr>
            <p:spPr bwMode="auto">
              <a:xfrm>
                <a:off x="2544" y="2819"/>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00" name="Freeform 496">
                <a:extLst>
                  <a:ext uri="{FF2B5EF4-FFF2-40B4-BE49-F238E27FC236}">
                    <a16:creationId xmlns:a16="http://schemas.microsoft.com/office/drawing/2014/main" id="{FDD0A38B-C33D-B2FA-44A1-5E06E85D5BA1}"/>
                  </a:ext>
                </a:extLst>
              </p:cNvPr>
              <p:cNvSpPr>
                <a:spLocks/>
              </p:cNvSpPr>
              <p:nvPr/>
            </p:nvSpPr>
            <p:spPr bwMode="auto">
              <a:xfrm>
                <a:off x="2544" y="2824"/>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01" name="Freeform 497">
                <a:extLst>
                  <a:ext uri="{FF2B5EF4-FFF2-40B4-BE49-F238E27FC236}">
                    <a16:creationId xmlns:a16="http://schemas.microsoft.com/office/drawing/2014/main" id="{208904DB-43D4-9EED-7276-A0CF5B6CF801}"/>
                  </a:ext>
                </a:extLst>
              </p:cNvPr>
              <p:cNvSpPr>
                <a:spLocks/>
              </p:cNvSpPr>
              <p:nvPr/>
            </p:nvSpPr>
            <p:spPr bwMode="auto">
              <a:xfrm>
                <a:off x="2534" y="2814"/>
                <a:ext cx="14" cy="10"/>
              </a:xfrm>
              <a:custGeom>
                <a:avLst/>
                <a:gdLst>
                  <a:gd name="T0" fmla="*/ 14 w 14"/>
                  <a:gd name="T1" fmla="*/ 5 h 10"/>
                  <a:gd name="T2" fmla="*/ 0 w 14"/>
                  <a:gd name="T3" fmla="*/ 0 h 10"/>
                  <a:gd name="T4" fmla="*/ 10 w 14"/>
                  <a:gd name="T5" fmla="*/ 10 h 10"/>
                  <a:gd name="T6" fmla="*/ 14 w 14"/>
                  <a:gd name="T7" fmla="*/ 5 h 10"/>
                </a:gdLst>
                <a:ahLst/>
                <a:cxnLst>
                  <a:cxn ang="0">
                    <a:pos x="T0" y="T1"/>
                  </a:cxn>
                  <a:cxn ang="0">
                    <a:pos x="T2" y="T3"/>
                  </a:cxn>
                  <a:cxn ang="0">
                    <a:pos x="T4" y="T5"/>
                  </a:cxn>
                  <a:cxn ang="0">
                    <a:pos x="T6" y="T7"/>
                  </a:cxn>
                </a:cxnLst>
                <a:rect l="0" t="0" r="r" b="b"/>
                <a:pathLst>
                  <a:path w="14" h="10">
                    <a:moveTo>
                      <a:pt x="14" y="5"/>
                    </a:moveTo>
                    <a:lnTo>
                      <a:pt x="0" y="0"/>
                    </a:lnTo>
                    <a:lnTo>
                      <a:pt x="10" y="10"/>
                    </a:lnTo>
                    <a:lnTo>
                      <a:pt x="14"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610802" name="Group 498">
              <a:extLst>
                <a:ext uri="{FF2B5EF4-FFF2-40B4-BE49-F238E27FC236}">
                  <a16:creationId xmlns:a16="http://schemas.microsoft.com/office/drawing/2014/main" id="{1BF5AA15-6C1A-BA98-30C1-E2F958696BDE}"/>
                </a:ext>
              </a:extLst>
            </p:cNvPr>
            <p:cNvGrpSpPr>
              <a:grpSpLocks/>
            </p:cNvGrpSpPr>
            <p:nvPr/>
          </p:nvGrpSpPr>
          <p:grpSpPr bwMode="auto">
            <a:xfrm>
              <a:off x="2486" y="1656"/>
              <a:ext cx="740" cy="981"/>
              <a:chOff x="2534" y="1838"/>
              <a:chExt cx="740" cy="981"/>
            </a:xfrm>
          </p:grpSpPr>
          <p:sp>
            <p:nvSpPr>
              <p:cNvPr id="610803" name="Freeform 499">
                <a:extLst>
                  <a:ext uri="{FF2B5EF4-FFF2-40B4-BE49-F238E27FC236}">
                    <a16:creationId xmlns:a16="http://schemas.microsoft.com/office/drawing/2014/main" id="{9F544B8B-4EFD-92A8-38E3-9CEB22C7FB6E}"/>
                  </a:ext>
                </a:extLst>
              </p:cNvPr>
              <p:cNvSpPr>
                <a:spLocks/>
              </p:cNvSpPr>
              <p:nvPr/>
            </p:nvSpPr>
            <p:spPr bwMode="auto">
              <a:xfrm>
                <a:off x="2534" y="2814"/>
                <a:ext cx="14" cy="5"/>
              </a:xfrm>
              <a:custGeom>
                <a:avLst/>
                <a:gdLst>
                  <a:gd name="T0" fmla="*/ 14 w 14"/>
                  <a:gd name="T1" fmla="*/ 5 h 5"/>
                  <a:gd name="T2" fmla="*/ 5 w 14"/>
                  <a:gd name="T3" fmla="*/ 0 h 5"/>
                  <a:gd name="T4" fmla="*/ 0 w 14"/>
                  <a:gd name="T5" fmla="*/ 0 h 5"/>
                  <a:gd name="T6" fmla="*/ 14 w 14"/>
                  <a:gd name="T7" fmla="*/ 5 h 5"/>
                </a:gdLst>
                <a:ahLst/>
                <a:cxnLst>
                  <a:cxn ang="0">
                    <a:pos x="T0" y="T1"/>
                  </a:cxn>
                  <a:cxn ang="0">
                    <a:pos x="T2" y="T3"/>
                  </a:cxn>
                  <a:cxn ang="0">
                    <a:pos x="T4" y="T5"/>
                  </a:cxn>
                  <a:cxn ang="0">
                    <a:pos x="T6" y="T7"/>
                  </a:cxn>
                </a:cxnLst>
                <a:rect l="0" t="0" r="r" b="b"/>
                <a:pathLst>
                  <a:path w="14" h="5">
                    <a:moveTo>
                      <a:pt x="14" y="5"/>
                    </a:moveTo>
                    <a:lnTo>
                      <a:pt x="5" y="0"/>
                    </a:lnTo>
                    <a:lnTo>
                      <a:pt x="0" y="0"/>
                    </a:lnTo>
                    <a:lnTo>
                      <a:pt x="14"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04" name="Freeform 500">
                <a:extLst>
                  <a:ext uri="{FF2B5EF4-FFF2-40B4-BE49-F238E27FC236}">
                    <a16:creationId xmlns:a16="http://schemas.microsoft.com/office/drawing/2014/main" id="{FE262A1D-D79F-AA1A-D3C6-50BB427D79E6}"/>
                  </a:ext>
                </a:extLst>
              </p:cNvPr>
              <p:cNvSpPr>
                <a:spLocks/>
              </p:cNvSpPr>
              <p:nvPr/>
            </p:nvSpPr>
            <p:spPr bwMode="auto">
              <a:xfrm>
                <a:off x="2558" y="2805"/>
                <a:ext cx="1" cy="4"/>
              </a:xfrm>
              <a:custGeom>
                <a:avLst/>
                <a:gdLst>
                  <a:gd name="T0" fmla="*/ 4 h 4"/>
                  <a:gd name="T1" fmla="*/ 4 h 4"/>
                  <a:gd name="T2" fmla="*/ 0 h 4"/>
                  <a:gd name="T3" fmla="*/ 4 h 4"/>
                </a:gdLst>
                <a:ahLst/>
                <a:cxnLst>
                  <a:cxn ang="0">
                    <a:pos x="0" y="T0"/>
                  </a:cxn>
                  <a:cxn ang="0">
                    <a:pos x="0" y="T1"/>
                  </a:cxn>
                  <a:cxn ang="0">
                    <a:pos x="0" y="T2"/>
                  </a:cxn>
                  <a:cxn ang="0">
                    <a:pos x="0" y="T3"/>
                  </a:cxn>
                </a:cxnLst>
                <a:rect l="0" t="0" r="r" b="b"/>
                <a:pathLst>
                  <a:path h="4">
                    <a:moveTo>
                      <a:pt x="0" y="4"/>
                    </a:moveTo>
                    <a:lnTo>
                      <a:pt x="0" y="4"/>
                    </a:lnTo>
                    <a:lnTo>
                      <a:pt x="0" y="0"/>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05" name="Freeform 501">
                <a:extLst>
                  <a:ext uri="{FF2B5EF4-FFF2-40B4-BE49-F238E27FC236}">
                    <a16:creationId xmlns:a16="http://schemas.microsoft.com/office/drawing/2014/main" id="{865928BE-3167-6DD0-4AA0-58173CF449D2}"/>
                  </a:ext>
                </a:extLst>
              </p:cNvPr>
              <p:cNvSpPr>
                <a:spLocks/>
              </p:cNvSpPr>
              <p:nvPr/>
            </p:nvSpPr>
            <p:spPr bwMode="auto">
              <a:xfrm>
                <a:off x="2558" y="2809"/>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06" name="Freeform 502">
                <a:extLst>
                  <a:ext uri="{FF2B5EF4-FFF2-40B4-BE49-F238E27FC236}">
                    <a16:creationId xmlns:a16="http://schemas.microsoft.com/office/drawing/2014/main" id="{D0FAE0C3-2555-8190-99B2-C90E59208860}"/>
                  </a:ext>
                </a:extLst>
              </p:cNvPr>
              <p:cNvSpPr>
                <a:spLocks/>
              </p:cNvSpPr>
              <p:nvPr/>
            </p:nvSpPr>
            <p:spPr bwMode="auto">
              <a:xfrm>
                <a:off x="2558" y="2795"/>
                <a:ext cx="15" cy="10"/>
              </a:xfrm>
              <a:custGeom>
                <a:avLst/>
                <a:gdLst>
                  <a:gd name="T0" fmla="*/ 15 w 15"/>
                  <a:gd name="T1" fmla="*/ 0 h 10"/>
                  <a:gd name="T2" fmla="*/ 0 w 15"/>
                  <a:gd name="T3" fmla="*/ 0 h 10"/>
                  <a:gd name="T4" fmla="*/ 5 w 15"/>
                  <a:gd name="T5" fmla="*/ 10 h 10"/>
                  <a:gd name="T6" fmla="*/ 15 w 15"/>
                  <a:gd name="T7" fmla="*/ 0 h 10"/>
                </a:gdLst>
                <a:ahLst/>
                <a:cxnLst>
                  <a:cxn ang="0">
                    <a:pos x="T0" y="T1"/>
                  </a:cxn>
                  <a:cxn ang="0">
                    <a:pos x="T2" y="T3"/>
                  </a:cxn>
                  <a:cxn ang="0">
                    <a:pos x="T4" y="T5"/>
                  </a:cxn>
                  <a:cxn ang="0">
                    <a:pos x="T6" y="T7"/>
                  </a:cxn>
                </a:cxnLst>
                <a:rect l="0" t="0" r="r" b="b"/>
                <a:pathLst>
                  <a:path w="15" h="10">
                    <a:moveTo>
                      <a:pt x="15" y="0"/>
                    </a:moveTo>
                    <a:lnTo>
                      <a:pt x="0" y="0"/>
                    </a:lnTo>
                    <a:lnTo>
                      <a:pt x="5" y="10"/>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07" name="Freeform 503">
                <a:extLst>
                  <a:ext uri="{FF2B5EF4-FFF2-40B4-BE49-F238E27FC236}">
                    <a16:creationId xmlns:a16="http://schemas.microsoft.com/office/drawing/2014/main" id="{E62A1CFA-D422-6088-A90A-84B0FE68C49A}"/>
                  </a:ext>
                </a:extLst>
              </p:cNvPr>
              <p:cNvSpPr>
                <a:spLocks/>
              </p:cNvSpPr>
              <p:nvPr/>
            </p:nvSpPr>
            <p:spPr bwMode="auto">
              <a:xfrm>
                <a:off x="2558" y="2785"/>
                <a:ext cx="15" cy="10"/>
              </a:xfrm>
              <a:custGeom>
                <a:avLst/>
                <a:gdLst>
                  <a:gd name="T0" fmla="*/ 15 w 15"/>
                  <a:gd name="T1" fmla="*/ 10 h 10"/>
                  <a:gd name="T2" fmla="*/ 10 w 15"/>
                  <a:gd name="T3" fmla="*/ 0 h 10"/>
                  <a:gd name="T4" fmla="*/ 0 w 15"/>
                  <a:gd name="T5" fmla="*/ 10 h 10"/>
                  <a:gd name="T6" fmla="*/ 15 w 15"/>
                  <a:gd name="T7" fmla="*/ 10 h 10"/>
                </a:gdLst>
                <a:ahLst/>
                <a:cxnLst>
                  <a:cxn ang="0">
                    <a:pos x="T0" y="T1"/>
                  </a:cxn>
                  <a:cxn ang="0">
                    <a:pos x="T2" y="T3"/>
                  </a:cxn>
                  <a:cxn ang="0">
                    <a:pos x="T4" y="T5"/>
                  </a:cxn>
                  <a:cxn ang="0">
                    <a:pos x="T6" y="T7"/>
                  </a:cxn>
                </a:cxnLst>
                <a:rect l="0" t="0" r="r" b="b"/>
                <a:pathLst>
                  <a:path w="15" h="10">
                    <a:moveTo>
                      <a:pt x="15" y="10"/>
                    </a:moveTo>
                    <a:lnTo>
                      <a:pt x="10" y="0"/>
                    </a:lnTo>
                    <a:lnTo>
                      <a:pt x="0" y="10"/>
                    </a:lnTo>
                    <a:lnTo>
                      <a:pt x="15"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08" name="Freeform 504">
                <a:extLst>
                  <a:ext uri="{FF2B5EF4-FFF2-40B4-BE49-F238E27FC236}">
                    <a16:creationId xmlns:a16="http://schemas.microsoft.com/office/drawing/2014/main" id="{C402B30D-CD41-B9B1-BDD0-75A551643168}"/>
                  </a:ext>
                </a:extLst>
              </p:cNvPr>
              <p:cNvSpPr>
                <a:spLocks/>
              </p:cNvSpPr>
              <p:nvPr/>
            </p:nvSpPr>
            <p:spPr bwMode="auto">
              <a:xfrm>
                <a:off x="2573" y="2785"/>
                <a:ext cx="1" cy="10"/>
              </a:xfrm>
              <a:custGeom>
                <a:avLst/>
                <a:gdLst>
                  <a:gd name="T0" fmla="*/ 5 h 10"/>
                  <a:gd name="T1" fmla="*/ 10 h 10"/>
                  <a:gd name="T2" fmla="*/ 0 h 10"/>
                  <a:gd name="T3" fmla="*/ 5 h 10"/>
                </a:gdLst>
                <a:ahLst/>
                <a:cxnLst>
                  <a:cxn ang="0">
                    <a:pos x="0" y="T0"/>
                  </a:cxn>
                  <a:cxn ang="0">
                    <a:pos x="0" y="T1"/>
                  </a:cxn>
                  <a:cxn ang="0">
                    <a:pos x="0" y="T2"/>
                  </a:cxn>
                  <a:cxn ang="0">
                    <a:pos x="0" y="T3"/>
                  </a:cxn>
                </a:cxnLst>
                <a:rect l="0" t="0" r="r" b="b"/>
                <a:pathLst>
                  <a:path h="10">
                    <a:moveTo>
                      <a:pt x="0" y="5"/>
                    </a:moveTo>
                    <a:lnTo>
                      <a:pt x="0" y="10"/>
                    </a:lnTo>
                    <a:lnTo>
                      <a:pt x="0" y="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09" name="Rectangle 505">
                <a:extLst>
                  <a:ext uri="{FF2B5EF4-FFF2-40B4-BE49-F238E27FC236}">
                    <a16:creationId xmlns:a16="http://schemas.microsoft.com/office/drawing/2014/main" id="{AAF13741-8E76-B9D4-0FC5-75C6876E2FE6}"/>
                  </a:ext>
                </a:extLst>
              </p:cNvPr>
              <p:cNvSpPr>
                <a:spLocks noChangeArrowheads="1"/>
              </p:cNvSpPr>
              <p:nvPr/>
            </p:nvSpPr>
            <p:spPr bwMode="auto">
              <a:xfrm>
                <a:off x="2573" y="2790"/>
                <a:ext cx="1"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10810" name="Freeform 506">
                <a:extLst>
                  <a:ext uri="{FF2B5EF4-FFF2-40B4-BE49-F238E27FC236}">
                    <a16:creationId xmlns:a16="http://schemas.microsoft.com/office/drawing/2014/main" id="{D75C6884-ED02-91A8-259D-28306F53520B}"/>
                  </a:ext>
                </a:extLst>
              </p:cNvPr>
              <p:cNvSpPr>
                <a:spLocks/>
              </p:cNvSpPr>
              <p:nvPr/>
            </p:nvSpPr>
            <p:spPr bwMode="auto">
              <a:xfrm>
                <a:off x="2587" y="2771"/>
                <a:ext cx="5" cy="5"/>
              </a:xfrm>
              <a:custGeom>
                <a:avLst/>
                <a:gdLst>
                  <a:gd name="T0" fmla="*/ 5 w 5"/>
                  <a:gd name="T1" fmla="*/ 5 h 5"/>
                  <a:gd name="T2" fmla="*/ 5 w 5"/>
                  <a:gd name="T3" fmla="*/ 5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lnTo>
                      <a:pt x="5" y="5"/>
                    </a:lnTo>
                    <a:lnTo>
                      <a:pt x="0" y="0"/>
                    </a:lnTo>
                    <a:lnTo>
                      <a:pt x="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11" name="Freeform 507">
                <a:extLst>
                  <a:ext uri="{FF2B5EF4-FFF2-40B4-BE49-F238E27FC236}">
                    <a16:creationId xmlns:a16="http://schemas.microsoft.com/office/drawing/2014/main" id="{AAEBBA0B-A70A-5251-044A-40FAE5BC1908}"/>
                  </a:ext>
                </a:extLst>
              </p:cNvPr>
              <p:cNvSpPr>
                <a:spLocks/>
              </p:cNvSpPr>
              <p:nvPr/>
            </p:nvSpPr>
            <p:spPr bwMode="auto">
              <a:xfrm>
                <a:off x="2592" y="2776"/>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12" name="Freeform 508">
                <a:extLst>
                  <a:ext uri="{FF2B5EF4-FFF2-40B4-BE49-F238E27FC236}">
                    <a16:creationId xmlns:a16="http://schemas.microsoft.com/office/drawing/2014/main" id="{E3147EDD-D9C5-4AE6-004D-30782A19E660}"/>
                  </a:ext>
                </a:extLst>
              </p:cNvPr>
              <p:cNvSpPr>
                <a:spLocks/>
              </p:cNvSpPr>
              <p:nvPr/>
            </p:nvSpPr>
            <p:spPr bwMode="auto">
              <a:xfrm>
                <a:off x="2582" y="2761"/>
                <a:ext cx="20" cy="15"/>
              </a:xfrm>
              <a:custGeom>
                <a:avLst/>
                <a:gdLst>
                  <a:gd name="T0" fmla="*/ 20 w 20"/>
                  <a:gd name="T1" fmla="*/ 0 h 15"/>
                  <a:gd name="T2" fmla="*/ 0 w 20"/>
                  <a:gd name="T3" fmla="*/ 10 h 15"/>
                  <a:gd name="T4" fmla="*/ 10 w 20"/>
                  <a:gd name="T5" fmla="*/ 15 h 15"/>
                  <a:gd name="T6" fmla="*/ 20 w 20"/>
                  <a:gd name="T7" fmla="*/ 0 h 15"/>
                </a:gdLst>
                <a:ahLst/>
                <a:cxnLst>
                  <a:cxn ang="0">
                    <a:pos x="T0" y="T1"/>
                  </a:cxn>
                  <a:cxn ang="0">
                    <a:pos x="T2" y="T3"/>
                  </a:cxn>
                  <a:cxn ang="0">
                    <a:pos x="T4" y="T5"/>
                  </a:cxn>
                  <a:cxn ang="0">
                    <a:pos x="T6" y="T7"/>
                  </a:cxn>
                </a:cxnLst>
                <a:rect l="0" t="0" r="r" b="b"/>
                <a:pathLst>
                  <a:path w="20" h="15">
                    <a:moveTo>
                      <a:pt x="20" y="0"/>
                    </a:moveTo>
                    <a:lnTo>
                      <a:pt x="0" y="10"/>
                    </a:lnTo>
                    <a:lnTo>
                      <a:pt x="10" y="15"/>
                    </a:lnTo>
                    <a:lnTo>
                      <a:pt x="2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13" name="Freeform 509">
                <a:extLst>
                  <a:ext uri="{FF2B5EF4-FFF2-40B4-BE49-F238E27FC236}">
                    <a16:creationId xmlns:a16="http://schemas.microsoft.com/office/drawing/2014/main" id="{4ECB1A90-1D32-5547-C77C-898D48152501}"/>
                  </a:ext>
                </a:extLst>
              </p:cNvPr>
              <p:cNvSpPr>
                <a:spLocks/>
              </p:cNvSpPr>
              <p:nvPr/>
            </p:nvSpPr>
            <p:spPr bwMode="auto">
              <a:xfrm>
                <a:off x="2582" y="2756"/>
                <a:ext cx="20" cy="15"/>
              </a:xfrm>
              <a:custGeom>
                <a:avLst/>
                <a:gdLst>
                  <a:gd name="T0" fmla="*/ 20 w 20"/>
                  <a:gd name="T1" fmla="*/ 5 h 15"/>
                  <a:gd name="T2" fmla="*/ 10 w 20"/>
                  <a:gd name="T3" fmla="*/ 0 h 15"/>
                  <a:gd name="T4" fmla="*/ 0 w 20"/>
                  <a:gd name="T5" fmla="*/ 15 h 15"/>
                  <a:gd name="T6" fmla="*/ 20 w 20"/>
                  <a:gd name="T7" fmla="*/ 5 h 15"/>
                </a:gdLst>
                <a:ahLst/>
                <a:cxnLst>
                  <a:cxn ang="0">
                    <a:pos x="T0" y="T1"/>
                  </a:cxn>
                  <a:cxn ang="0">
                    <a:pos x="T2" y="T3"/>
                  </a:cxn>
                  <a:cxn ang="0">
                    <a:pos x="T4" y="T5"/>
                  </a:cxn>
                  <a:cxn ang="0">
                    <a:pos x="T6" y="T7"/>
                  </a:cxn>
                </a:cxnLst>
                <a:rect l="0" t="0" r="r" b="b"/>
                <a:pathLst>
                  <a:path w="20" h="15">
                    <a:moveTo>
                      <a:pt x="20" y="5"/>
                    </a:moveTo>
                    <a:lnTo>
                      <a:pt x="10" y="0"/>
                    </a:lnTo>
                    <a:lnTo>
                      <a:pt x="0" y="15"/>
                    </a:lnTo>
                    <a:lnTo>
                      <a:pt x="2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14" name="Freeform 510">
                <a:extLst>
                  <a:ext uri="{FF2B5EF4-FFF2-40B4-BE49-F238E27FC236}">
                    <a16:creationId xmlns:a16="http://schemas.microsoft.com/office/drawing/2014/main" id="{18EF7123-F82D-23BC-F878-8D97D13B6BBC}"/>
                  </a:ext>
                </a:extLst>
              </p:cNvPr>
              <p:cNvSpPr>
                <a:spLocks/>
              </p:cNvSpPr>
              <p:nvPr/>
            </p:nvSpPr>
            <p:spPr bwMode="auto">
              <a:xfrm>
                <a:off x="2602" y="2751"/>
                <a:ext cx="5" cy="5"/>
              </a:xfrm>
              <a:custGeom>
                <a:avLst/>
                <a:gdLst>
                  <a:gd name="T0" fmla="*/ 5 w 5"/>
                  <a:gd name="T1" fmla="*/ 5 h 5"/>
                  <a:gd name="T2" fmla="*/ 5 w 5"/>
                  <a:gd name="T3" fmla="*/ 5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lnTo>
                      <a:pt x="5" y="5"/>
                    </a:lnTo>
                    <a:lnTo>
                      <a:pt x="0" y="0"/>
                    </a:lnTo>
                    <a:lnTo>
                      <a:pt x="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15" name="Freeform 511">
                <a:extLst>
                  <a:ext uri="{FF2B5EF4-FFF2-40B4-BE49-F238E27FC236}">
                    <a16:creationId xmlns:a16="http://schemas.microsoft.com/office/drawing/2014/main" id="{E64EF74B-C03A-57E6-3E2F-B25906A791A8}"/>
                  </a:ext>
                </a:extLst>
              </p:cNvPr>
              <p:cNvSpPr>
                <a:spLocks/>
              </p:cNvSpPr>
              <p:nvPr/>
            </p:nvSpPr>
            <p:spPr bwMode="auto">
              <a:xfrm>
                <a:off x="2607" y="2756"/>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16" name="Freeform 512">
                <a:extLst>
                  <a:ext uri="{FF2B5EF4-FFF2-40B4-BE49-F238E27FC236}">
                    <a16:creationId xmlns:a16="http://schemas.microsoft.com/office/drawing/2014/main" id="{1F0FD893-F7CE-6D72-4BF8-3AFE83B2E908}"/>
                  </a:ext>
                </a:extLst>
              </p:cNvPr>
              <p:cNvSpPr>
                <a:spLocks/>
              </p:cNvSpPr>
              <p:nvPr/>
            </p:nvSpPr>
            <p:spPr bwMode="auto">
              <a:xfrm>
                <a:off x="2607" y="2737"/>
                <a:ext cx="14" cy="10"/>
              </a:xfrm>
              <a:custGeom>
                <a:avLst/>
                <a:gdLst>
                  <a:gd name="T0" fmla="*/ 14 w 14"/>
                  <a:gd name="T1" fmla="*/ 0 h 10"/>
                  <a:gd name="T2" fmla="*/ 0 w 14"/>
                  <a:gd name="T3" fmla="*/ 0 h 10"/>
                  <a:gd name="T4" fmla="*/ 9 w 14"/>
                  <a:gd name="T5" fmla="*/ 10 h 10"/>
                  <a:gd name="T6" fmla="*/ 14 w 14"/>
                  <a:gd name="T7" fmla="*/ 0 h 10"/>
                </a:gdLst>
                <a:ahLst/>
                <a:cxnLst>
                  <a:cxn ang="0">
                    <a:pos x="T0" y="T1"/>
                  </a:cxn>
                  <a:cxn ang="0">
                    <a:pos x="T2" y="T3"/>
                  </a:cxn>
                  <a:cxn ang="0">
                    <a:pos x="T4" y="T5"/>
                  </a:cxn>
                  <a:cxn ang="0">
                    <a:pos x="T6" y="T7"/>
                  </a:cxn>
                </a:cxnLst>
                <a:rect l="0" t="0" r="r" b="b"/>
                <a:pathLst>
                  <a:path w="14" h="10">
                    <a:moveTo>
                      <a:pt x="14" y="0"/>
                    </a:moveTo>
                    <a:lnTo>
                      <a:pt x="0" y="0"/>
                    </a:lnTo>
                    <a:lnTo>
                      <a:pt x="9" y="10"/>
                    </a:lnTo>
                    <a:lnTo>
                      <a:pt x="1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17" name="Freeform 513">
                <a:extLst>
                  <a:ext uri="{FF2B5EF4-FFF2-40B4-BE49-F238E27FC236}">
                    <a16:creationId xmlns:a16="http://schemas.microsoft.com/office/drawing/2014/main" id="{6CAA05F2-3AF4-02D6-AA06-068DD3CD451E}"/>
                  </a:ext>
                </a:extLst>
              </p:cNvPr>
              <p:cNvSpPr>
                <a:spLocks/>
              </p:cNvSpPr>
              <p:nvPr/>
            </p:nvSpPr>
            <p:spPr bwMode="auto">
              <a:xfrm>
                <a:off x="2607" y="2727"/>
                <a:ext cx="14" cy="10"/>
              </a:xfrm>
              <a:custGeom>
                <a:avLst/>
                <a:gdLst>
                  <a:gd name="T0" fmla="*/ 14 w 14"/>
                  <a:gd name="T1" fmla="*/ 10 h 10"/>
                  <a:gd name="T2" fmla="*/ 9 w 14"/>
                  <a:gd name="T3" fmla="*/ 0 h 10"/>
                  <a:gd name="T4" fmla="*/ 0 w 14"/>
                  <a:gd name="T5" fmla="*/ 10 h 10"/>
                  <a:gd name="T6" fmla="*/ 14 w 14"/>
                  <a:gd name="T7" fmla="*/ 10 h 10"/>
                </a:gdLst>
                <a:ahLst/>
                <a:cxnLst>
                  <a:cxn ang="0">
                    <a:pos x="T0" y="T1"/>
                  </a:cxn>
                  <a:cxn ang="0">
                    <a:pos x="T2" y="T3"/>
                  </a:cxn>
                  <a:cxn ang="0">
                    <a:pos x="T4" y="T5"/>
                  </a:cxn>
                  <a:cxn ang="0">
                    <a:pos x="T6" y="T7"/>
                  </a:cxn>
                </a:cxnLst>
                <a:rect l="0" t="0" r="r" b="b"/>
                <a:pathLst>
                  <a:path w="14" h="10">
                    <a:moveTo>
                      <a:pt x="14" y="10"/>
                    </a:moveTo>
                    <a:lnTo>
                      <a:pt x="9" y="0"/>
                    </a:lnTo>
                    <a:lnTo>
                      <a:pt x="0" y="10"/>
                    </a:lnTo>
                    <a:lnTo>
                      <a:pt x="14"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18" name="Freeform 514">
                <a:extLst>
                  <a:ext uri="{FF2B5EF4-FFF2-40B4-BE49-F238E27FC236}">
                    <a16:creationId xmlns:a16="http://schemas.microsoft.com/office/drawing/2014/main" id="{D11C4636-6320-41C5-985B-3894C40A1D08}"/>
                  </a:ext>
                </a:extLst>
              </p:cNvPr>
              <p:cNvSpPr>
                <a:spLocks/>
              </p:cNvSpPr>
              <p:nvPr/>
            </p:nvSpPr>
            <p:spPr bwMode="auto">
              <a:xfrm>
                <a:off x="2621" y="2732"/>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19" name="Freeform 515">
                <a:extLst>
                  <a:ext uri="{FF2B5EF4-FFF2-40B4-BE49-F238E27FC236}">
                    <a16:creationId xmlns:a16="http://schemas.microsoft.com/office/drawing/2014/main" id="{62C273EF-A9EF-C9E1-8079-22055F8F1A0A}"/>
                  </a:ext>
                </a:extLst>
              </p:cNvPr>
              <p:cNvSpPr>
                <a:spLocks/>
              </p:cNvSpPr>
              <p:nvPr/>
            </p:nvSpPr>
            <p:spPr bwMode="auto">
              <a:xfrm>
                <a:off x="2621" y="2737"/>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20" name="Freeform 516">
                <a:extLst>
                  <a:ext uri="{FF2B5EF4-FFF2-40B4-BE49-F238E27FC236}">
                    <a16:creationId xmlns:a16="http://schemas.microsoft.com/office/drawing/2014/main" id="{564F4235-EA6C-E0A8-5555-C66ED2FF24F8}"/>
                  </a:ext>
                </a:extLst>
              </p:cNvPr>
              <p:cNvSpPr>
                <a:spLocks/>
              </p:cNvSpPr>
              <p:nvPr/>
            </p:nvSpPr>
            <p:spPr bwMode="auto">
              <a:xfrm>
                <a:off x="2616" y="2727"/>
                <a:ext cx="10" cy="10"/>
              </a:xfrm>
              <a:custGeom>
                <a:avLst/>
                <a:gdLst>
                  <a:gd name="T0" fmla="*/ 10 w 10"/>
                  <a:gd name="T1" fmla="*/ 5 h 10"/>
                  <a:gd name="T2" fmla="*/ 0 w 10"/>
                  <a:gd name="T3" fmla="*/ 0 h 10"/>
                  <a:gd name="T4" fmla="*/ 5 w 10"/>
                  <a:gd name="T5" fmla="*/ 10 h 10"/>
                  <a:gd name="T6" fmla="*/ 10 w 10"/>
                  <a:gd name="T7" fmla="*/ 5 h 10"/>
                </a:gdLst>
                <a:ahLst/>
                <a:cxnLst>
                  <a:cxn ang="0">
                    <a:pos x="T0" y="T1"/>
                  </a:cxn>
                  <a:cxn ang="0">
                    <a:pos x="T2" y="T3"/>
                  </a:cxn>
                  <a:cxn ang="0">
                    <a:pos x="T4" y="T5"/>
                  </a:cxn>
                  <a:cxn ang="0">
                    <a:pos x="T6" y="T7"/>
                  </a:cxn>
                </a:cxnLst>
                <a:rect l="0" t="0" r="r" b="b"/>
                <a:pathLst>
                  <a:path w="10" h="10">
                    <a:moveTo>
                      <a:pt x="10" y="5"/>
                    </a:moveTo>
                    <a:lnTo>
                      <a:pt x="0" y="0"/>
                    </a:lnTo>
                    <a:lnTo>
                      <a:pt x="5" y="10"/>
                    </a:lnTo>
                    <a:lnTo>
                      <a:pt x="1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21" name="Freeform 517">
                <a:extLst>
                  <a:ext uri="{FF2B5EF4-FFF2-40B4-BE49-F238E27FC236}">
                    <a16:creationId xmlns:a16="http://schemas.microsoft.com/office/drawing/2014/main" id="{3D9BA5E7-5BE8-90A9-2560-30960DE058F4}"/>
                  </a:ext>
                </a:extLst>
              </p:cNvPr>
              <p:cNvSpPr>
                <a:spLocks/>
              </p:cNvSpPr>
              <p:nvPr/>
            </p:nvSpPr>
            <p:spPr bwMode="auto">
              <a:xfrm>
                <a:off x="2616" y="2727"/>
                <a:ext cx="10" cy="5"/>
              </a:xfrm>
              <a:custGeom>
                <a:avLst/>
                <a:gdLst>
                  <a:gd name="T0" fmla="*/ 10 w 10"/>
                  <a:gd name="T1" fmla="*/ 5 h 5"/>
                  <a:gd name="T2" fmla="*/ 0 w 10"/>
                  <a:gd name="T3" fmla="*/ 0 h 5"/>
                  <a:gd name="T4" fmla="*/ 0 w 10"/>
                  <a:gd name="T5" fmla="*/ 0 h 5"/>
                  <a:gd name="T6" fmla="*/ 10 w 10"/>
                  <a:gd name="T7" fmla="*/ 5 h 5"/>
                </a:gdLst>
                <a:ahLst/>
                <a:cxnLst>
                  <a:cxn ang="0">
                    <a:pos x="T0" y="T1"/>
                  </a:cxn>
                  <a:cxn ang="0">
                    <a:pos x="T2" y="T3"/>
                  </a:cxn>
                  <a:cxn ang="0">
                    <a:pos x="T4" y="T5"/>
                  </a:cxn>
                  <a:cxn ang="0">
                    <a:pos x="T6" y="T7"/>
                  </a:cxn>
                </a:cxnLst>
                <a:rect l="0" t="0" r="r" b="b"/>
                <a:pathLst>
                  <a:path w="10" h="5">
                    <a:moveTo>
                      <a:pt x="10" y="5"/>
                    </a:moveTo>
                    <a:lnTo>
                      <a:pt x="0" y="0"/>
                    </a:lnTo>
                    <a:lnTo>
                      <a:pt x="0" y="0"/>
                    </a:lnTo>
                    <a:lnTo>
                      <a:pt x="1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22" name="Freeform 518">
                <a:extLst>
                  <a:ext uri="{FF2B5EF4-FFF2-40B4-BE49-F238E27FC236}">
                    <a16:creationId xmlns:a16="http://schemas.microsoft.com/office/drawing/2014/main" id="{75512FE5-A78D-1A4E-4BE4-965A8AA6EFD7}"/>
                  </a:ext>
                </a:extLst>
              </p:cNvPr>
              <p:cNvSpPr>
                <a:spLocks/>
              </p:cNvSpPr>
              <p:nvPr/>
            </p:nvSpPr>
            <p:spPr bwMode="auto">
              <a:xfrm>
                <a:off x="2631" y="2708"/>
                <a:ext cx="5" cy="5"/>
              </a:xfrm>
              <a:custGeom>
                <a:avLst/>
                <a:gdLst>
                  <a:gd name="T0" fmla="*/ 5 w 5"/>
                  <a:gd name="T1" fmla="*/ 5 h 5"/>
                  <a:gd name="T2" fmla="*/ 0 w 5"/>
                  <a:gd name="T3" fmla="*/ 0 h 5"/>
                  <a:gd name="T4" fmla="*/ 5 w 5"/>
                  <a:gd name="T5" fmla="*/ 5 h 5"/>
                </a:gdLst>
                <a:ahLst/>
                <a:cxnLst>
                  <a:cxn ang="0">
                    <a:pos x="T0" y="T1"/>
                  </a:cxn>
                  <a:cxn ang="0">
                    <a:pos x="T2" y="T3"/>
                  </a:cxn>
                  <a:cxn ang="0">
                    <a:pos x="T4" y="T5"/>
                  </a:cxn>
                </a:cxnLst>
                <a:rect l="0" t="0" r="r" b="b"/>
                <a:pathLst>
                  <a:path w="5" h="5">
                    <a:moveTo>
                      <a:pt x="5" y="5"/>
                    </a:moveTo>
                    <a:lnTo>
                      <a:pt x="0" y="0"/>
                    </a:lnTo>
                    <a:lnTo>
                      <a:pt x="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23" name="Freeform 519">
                <a:extLst>
                  <a:ext uri="{FF2B5EF4-FFF2-40B4-BE49-F238E27FC236}">
                    <a16:creationId xmlns:a16="http://schemas.microsoft.com/office/drawing/2014/main" id="{8FD1251D-83E2-F416-4CFC-2550A4ED03C6}"/>
                  </a:ext>
                </a:extLst>
              </p:cNvPr>
              <p:cNvSpPr>
                <a:spLocks/>
              </p:cNvSpPr>
              <p:nvPr/>
            </p:nvSpPr>
            <p:spPr bwMode="auto">
              <a:xfrm>
                <a:off x="2631" y="2708"/>
                <a:ext cx="5" cy="5"/>
              </a:xfrm>
              <a:custGeom>
                <a:avLst/>
                <a:gdLst>
                  <a:gd name="T0" fmla="*/ 5 w 5"/>
                  <a:gd name="T1" fmla="*/ 5 h 5"/>
                  <a:gd name="T2" fmla="*/ 0 w 5"/>
                  <a:gd name="T3" fmla="*/ 0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lnTo>
                      <a:pt x="0" y="0"/>
                    </a:lnTo>
                    <a:lnTo>
                      <a:pt x="0" y="0"/>
                    </a:lnTo>
                    <a:lnTo>
                      <a:pt x="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24" name="Freeform 520">
                <a:extLst>
                  <a:ext uri="{FF2B5EF4-FFF2-40B4-BE49-F238E27FC236}">
                    <a16:creationId xmlns:a16="http://schemas.microsoft.com/office/drawing/2014/main" id="{5538AAB6-A995-7B25-EC3F-727D63F0FC4A}"/>
                  </a:ext>
                </a:extLst>
              </p:cNvPr>
              <p:cNvSpPr>
                <a:spLocks/>
              </p:cNvSpPr>
              <p:nvPr/>
            </p:nvSpPr>
            <p:spPr bwMode="auto">
              <a:xfrm>
                <a:off x="2636" y="2708"/>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25" name="Freeform 521">
                <a:extLst>
                  <a:ext uri="{FF2B5EF4-FFF2-40B4-BE49-F238E27FC236}">
                    <a16:creationId xmlns:a16="http://schemas.microsoft.com/office/drawing/2014/main" id="{67E8D4ED-1D50-7274-4076-674C06C61147}"/>
                  </a:ext>
                </a:extLst>
              </p:cNvPr>
              <p:cNvSpPr>
                <a:spLocks/>
              </p:cNvSpPr>
              <p:nvPr/>
            </p:nvSpPr>
            <p:spPr bwMode="auto">
              <a:xfrm>
                <a:off x="2636" y="2713"/>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26" name="Freeform 522">
                <a:extLst>
                  <a:ext uri="{FF2B5EF4-FFF2-40B4-BE49-F238E27FC236}">
                    <a16:creationId xmlns:a16="http://schemas.microsoft.com/office/drawing/2014/main" id="{D8D06048-0590-4D86-B99B-7C5F4DC61ED9}"/>
                  </a:ext>
                </a:extLst>
              </p:cNvPr>
              <p:cNvSpPr>
                <a:spLocks/>
              </p:cNvSpPr>
              <p:nvPr/>
            </p:nvSpPr>
            <p:spPr bwMode="auto">
              <a:xfrm>
                <a:off x="2631" y="2698"/>
                <a:ext cx="14" cy="15"/>
              </a:xfrm>
              <a:custGeom>
                <a:avLst/>
                <a:gdLst>
                  <a:gd name="T0" fmla="*/ 14 w 14"/>
                  <a:gd name="T1" fmla="*/ 0 h 15"/>
                  <a:gd name="T2" fmla="*/ 0 w 14"/>
                  <a:gd name="T3" fmla="*/ 10 h 15"/>
                  <a:gd name="T4" fmla="*/ 5 w 14"/>
                  <a:gd name="T5" fmla="*/ 15 h 15"/>
                  <a:gd name="T6" fmla="*/ 14 w 14"/>
                  <a:gd name="T7" fmla="*/ 0 h 15"/>
                </a:gdLst>
                <a:ahLst/>
                <a:cxnLst>
                  <a:cxn ang="0">
                    <a:pos x="T0" y="T1"/>
                  </a:cxn>
                  <a:cxn ang="0">
                    <a:pos x="T2" y="T3"/>
                  </a:cxn>
                  <a:cxn ang="0">
                    <a:pos x="T4" y="T5"/>
                  </a:cxn>
                  <a:cxn ang="0">
                    <a:pos x="T6" y="T7"/>
                  </a:cxn>
                </a:cxnLst>
                <a:rect l="0" t="0" r="r" b="b"/>
                <a:pathLst>
                  <a:path w="14" h="15">
                    <a:moveTo>
                      <a:pt x="14" y="0"/>
                    </a:moveTo>
                    <a:lnTo>
                      <a:pt x="0" y="10"/>
                    </a:lnTo>
                    <a:lnTo>
                      <a:pt x="5" y="15"/>
                    </a:lnTo>
                    <a:lnTo>
                      <a:pt x="1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27" name="Freeform 523">
                <a:extLst>
                  <a:ext uri="{FF2B5EF4-FFF2-40B4-BE49-F238E27FC236}">
                    <a16:creationId xmlns:a16="http://schemas.microsoft.com/office/drawing/2014/main" id="{FB5A1161-AAAF-1FFA-8A97-FE334694B800}"/>
                  </a:ext>
                </a:extLst>
              </p:cNvPr>
              <p:cNvSpPr>
                <a:spLocks/>
              </p:cNvSpPr>
              <p:nvPr/>
            </p:nvSpPr>
            <p:spPr bwMode="auto">
              <a:xfrm>
                <a:off x="2631" y="2693"/>
                <a:ext cx="14" cy="15"/>
              </a:xfrm>
              <a:custGeom>
                <a:avLst/>
                <a:gdLst>
                  <a:gd name="T0" fmla="*/ 14 w 14"/>
                  <a:gd name="T1" fmla="*/ 5 h 15"/>
                  <a:gd name="T2" fmla="*/ 5 w 14"/>
                  <a:gd name="T3" fmla="*/ 0 h 15"/>
                  <a:gd name="T4" fmla="*/ 0 w 14"/>
                  <a:gd name="T5" fmla="*/ 15 h 15"/>
                  <a:gd name="T6" fmla="*/ 14 w 14"/>
                  <a:gd name="T7" fmla="*/ 5 h 15"/>
                </a:gdLst>
                <a:ahLst/>
                <a:cxnLst>
                  <a:cxn ang="0">
                    <a:pos x="T0" y="T1"/>
                  </a:cxn>
                  <a:cxn ang="0">
                    <a:pos x="T2" y="T3"/>
                  </a:cxn>
                  <a:cxn ang="0">
                    <a:pos x="T4" y="T5"/>
                  </a:cxn>
                  <a:cxn ang="0">
                    <a:pos x="T6" y="T7"/>
                  </a:cxn>
                </a:cxnLst>
                <a:rect l="0" t="0" r="r" b="b"/>
                <a:pathLst>
                  <a:path w="14" h="15">
                    <a:moveTo>
                      <a:pt x="14" y="5"/>
                    </a:moveTo>
                    <a:lnTo>
                      <a:pt x="5" y="0"/>
                    </a:lnTo>
                    <a:lnTo>
                      <a:pt x="0" y="15"/>
                    </a:lnTo>
                    <a:lnTo>
                      <a:pt x="14"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28" name="Freeform 524">
                <a:extLst>
                  <a:ext uri="{FF2B5EF4-FFF2-40B4-BE49-F238E27FC236}">
                    <a16:creationId xmlns:a16="http://schemas.microsoft.com/office/drawing/2014/main" id="{8DEA22AF-433D-8FFB-FE41-97F83CE3D6FD}"/>
                  </a:ext>
                </a:extLst>
              </p:cNvPr>
              <p:cNvSpPr>
                <a:spLocks/>
              </p:cNvSpPr>
              <p:nvPr/>
            </p:nvSpPr>
            <p:spPr bwMode="auto">
              <a:xfrm>
                <a:off x="2650" y="2684"/>
                <a:ext cx="5" cy="5"/>
              </a:xfrm>
              <a:custGeom>
                <a:avLst/>
                <a:gdLst>
                  <a:gd name="T0" fmla="*/ 5 w 5"/>
                  <a:gd name="T1" fmla="*/ 5 h 5"/>
                  <a:gd name="T2" fmla="*/ 5 w 5"/>
                  <a:gd name="T3" fmla="*/ 5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lnTo>
                      <a:pt x="5" y="5"/>
                    </a:lnTo>
                    <a:lnTo>
                      <a:pt x="0" y="0"/>
                    </a:lnTo>
                    <a:lnTo>
                      <a:pt x="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29" name="Freeform 525">
                <a:extLst>
                  <a:ext uri="{FF2B5EF4-FFF2-40B4-BE49-F238E27FC236}">
                    <a16:creationId xmlns:a16="http://schemas.microsoft.com/office/drawing/2014/main" id="{572B411F-F547-4110-EDF8-C68AB8F3AA7D}"/>
                  </a:ext>
                </a:extLst>
              </p:cNvPr>
              <p:cNvSpPr>
                <a:spLocks/>
              </p:cNvSpPr>
              <p:nvPr/>
            </p:nvSpPr>
            <p:spPr bwMode="auto">
              <a:xfrm>
                <a:off x="2655" y="2689"/>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30" name="Freeform 526">
                <a:extLst>
                  <a:ext uri="{FF2B5EF4-FFF2-40B4-BE49-F238E27FC236}">
                    <a16:creationId xmlns:a16="http://schemas.microsoft.com/office/drawing/2014/main" id="{97DD637F-C6D5-73CF-B3E4-93EB74BF0752}"/>
                  </a:ext>
                </a:extLst>
              </p:cNvPr>
              <p:cNvSpPr>
                <a:spLocks/>
              </p:cNvSpPr>
              <p:nvPr/>
            </p:nvSpPr>
            <p:spPr bwMode="auto">
              <a:xfrm>
                <a:off x="2650" y="2669"/>
                <a:ext cx="15" cy="10"/>
              </a:xfrm>
              <a:custGeom>
                <a:avLst/>
                <a:gdLst>
                  <a:gd name="T0" fmla="*/ 15 w 15"/>
                  <a:gd name="T1" fmla="*/ 0 h 10"/>
                  <a:gd name="T2" fmla="*/ 0 w 15"/>
                  <a:gd name="T3" fmla="*/ 5 h 10"/>
                  <a:gd name="T4" fmla="*/ 10 w 15"/>
                  <a:gd name="T5" fmla="*/ 10 h 10"/>
                  <a:gd name="T6" fmla="*/ 15 w 15"/>
                  <a:gd name="T7" fmla="*/ 0 h 10"/>
                </a:gdLst>
                <a:ahLst/>
                <a:cxnLst>
                  <a:cxn ang="0">
                    <a:pos x="T0" y="T1"/>
                  </a:cxn>
                  <a:cxn ang="0">
                    <a:pos x="T2" y="T3"/>
                  </a:cxn>
                  <a:cxn ang="0">
                    <a:pos x="T4" y="T5"/>
                  </a:cxn>
                  <a:cxn ang="0">
                    <a:pos x="T6" y="T7"/>
                  </a:cxn>
                </a:cxnLst>
                <a:rect l="0" t="0" r="r" b="b"/>
                <a:pathLst>
                  <a:path w="15" h="10">
                    <a:moveTo>
                      <a:pt x="15" y="0"/>
                    </a:moveTo>
                    <a:lnTo>
                      <a:pt x="0" y="5"/>
                    </a:lnTo>
                    <a:lnTo>
                      <a:pt x="10" y="10"/>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31" name="Freeform 527">
                <a:extLst>
                  <a:ext uri="{FF2B5EF4-FFF2-40B4-BE49-F238E27FC236}">
                    <a16:creationId xmlns:a16="http://schemas.microsoft.com/office/drawing/2014/main" id="{8C0DA89F-703B-18DB-0F16-02FD36F2AD16}"/>
                  </a:ext>
                </a:extLst>
              </p:cNvPr>
              <p:cNvSpPr>
                <a:spLocks/>
              </p:cNvSpPr>
              <p:nvPr/>
            </p:nvSpPr>
            <p:spPr bwMode="auto">
              <a:xfrm>
                <a:off x="2650" y="2664"/>
                <a:ext cx="15" cy="10"/>
              </a:xfrm>
              <a:custGeom>
                <a:avLst/>
                <a:gdLst>
                  <a:gd name="T0" fmla="*/ 15 w 15"/>
                  <a:gd name="T1" fmla="*/ 5 h 10"/>
                  <a:gd name="T2" fmla="*/ 10 w 15"/>
                  <a:gd name="T3" fmla="*/ 0 h 10"/>
                  <a:gd name="T4" fmla="*/ 0 w 15"/>
                  <a:gd name="T5" fmla="*/ 10 h 10"/>
                  <a:gd name="T6" fmla="*/ 15 w 15"/>
                  <a:gd name="T7" fmla="*/ 5 h 10"/>
                </a:gdLst>
                <a:ahLst/>
                <a:cxnLst>
                  <a:cxn ang="0">
                    <a:pos x="T0" y="T1"/>
                  </a:cxn>
                  <a:cxn ang="0">
                    <a:pos x="T2" y="T3"/>
                  </a:cxn>
                  <a:cxn ang="0">
                    <a:pos x="T4" y="T5"/>
                  </a:cxn>
                  <a:cxn ang="0">
                    <a:pos x="T6" y="T7"/>
                  </a:cxn>
                </a:cxnLst>
                <a:rect l="0" t="0" r="r" b="b"/>
                <a:pathLst>
                  <a:path w="15" h="10">
                    <a:moveTo>
                      <a:pt x="15" y="5"/>
                    </a:moveTo>
                    <a:lnTo>
                      <a:pt x="10" y="0"/>
                    </a:lnTo>
                    <a:lnTo>
                      <a:pt x="0" y="10"/>
                    </a:lnTo>
                    <a:lnTo>
                      <a:pt x="1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32" name="Freeform 528">
                <a:extLst>
                  <a:ext uri="{FF2B5EF4-FFF2-40B4-BE49-F238E27FC236}">
                    <a16:creationId xmlns:a16="http://schemas.microsoft.com/office/drawing/2014/main" id="{303DA7F8-B1F8-FE04-3FBB-B5762155F766}"/>
                  </a:ext>
                </a:extLst>
              </p:cNvPr>
              <p:cNvSpPr>
                <a:spLocks/>
              </p:cNvSpPr>
              <p:nvPr/>
            </p:nvSpPr>
            <p:spPr bwMode="auto">
              <a:xfrm>
                <a:off x="2665" y="2660"/>
                <a:ext cx="4" cy="4"/>
              </a:xfrm>
              <a:custGeom>
                <a:avLst/>
                <a:gdLst>
                  <a:gd name="T0" fmla="*/ 4 w 4"/>
                  <a:gd name="T1" fmla="*/ 4 h 4"/>
                  <a:gd name="T2" fmla="*/ 4 w 4"/>
                  <a:gd name="T3" fmla="*/ 4 h 4"/>
                  <a:gd name="T4" fmla="*/ 0 w 4"/>
                  <a:gd name="T5" fmla="*/ 0 h 4"/>
                  <a:gd name="T6" fmla="*/ 4 w 4"/>
                  <a:gd name="T7" fmla="*/ 4 h 4"/>
                </a:gdLst>
                <a:ahLst/>
                <a:cxnLst>
                  <a:cxn ang="0">
                    <a:pos x="T0" y="T1"/>
                  </a:cxn>
                  <a:cxn ang="0">
                    <a:pos x="T2" y="T3"/>
                  </a:cxn>
                  <a:cxn ang="0">
                    <a:pos x="T4" y="T5"/>
                  </a:cxn>
                  <a:cxn ang="0">
                    <a:pos x="T6" y="T7"/>
                  </a:cxn>
                </a:cxnLst>
                <a:rect l="0" t="0" r="r" b="b"/>
                <a:pathLst>
                  <a:path w="4" h="4">
                    <a:moveTo>
                      <a:pt x="4" y="4"/>
                    </a:moveTo>
                    <a:lnTo>
                      <a:pt x="4" y="4"/>
                    </a:lnTo>
                    <a:lnTo>
                      <a:pt x="0" y="0"/>
                    </a:lnTo>
                    <a:lnTo>
                      <a:pt x="4"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33" name="Freeform 529">
                <a:extLst>
                  <a:ext uri="{FF2B5EF4-FFF2-40B4-BE49-F238E27FC236}">
                    <a16:creationId xmlns:a16="http://schemas.microsoft.com/office/drawing/2014/main" id="{19DAFC29-6B96-8AF7-4A1C-B4BE3338C7A6}"/>
                  </a:ext>
                </a:extLst>
              </p:cNvPr>
              <p:cNvSpPr>
                <a:spLocks/>
              </p:cNvSpPr>
              <p:nvPr/>
            </p:nvSpPr>
            <p:spPr bwMode="auto">
              <a:xfrm>
                <a:off x="2669" y="2664"/>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34" name="Freeform 530">
                <a:extLst>
                  <a:ext uri="{FF2B5EF4-FFF2-40B4-BE49-F238E27FC236}">
                    <a16:creationId xmlns:a16="http://schemas.microsoft.com/office/drawing/2014/main" id="{2EC24FF4-2BFC-F0BB-7FB8-8258276ADEF1}"/>
                  </a:ext>
                </a:extLst>
              </p:cNvPr>
              <p:cNvSpPr>
                <a:spLocks/>
              </p:cNvSpPr>
              <p:nvPr/>
            </p:nvSpPr>
            <p:spPr bwMode="auto">
              <a:xfrm>
                <a:off x="2669" y="2635"/>
                <a:ext cx="15" cy="10"/>
              </a:xfrm>
              <a:custGeom>
                <a:avLst/>
                <a:gdLst>
                  <a:gd name="T0" fmla="*/ 15 w 15"/>
                  <a:gd name="T1" fmla="*/ 0 h 10"/>
                  <a:gd name="T2" fmla="*/ 0 w 15"/>
                  <a:gd name="T3" fmla="*/ 5 h 10"/>
                  <a:gd name="T4" fmla="*/ 10 w 15"/>
                  <a:gd name="T5" fmla="*/ 10 h 10"/>
                  <a:gd name="T6" fmla="*/ 15 w 15"/>
                  <a:gd name="T7" fmla="*/ 0 h 10"/>
                </a:gdLst>
                <a:ahLst/>
                <a:cxnLst>
                  <a:cxn ang="0">
                    <a:pos x="T0" y="T1"/>
                  </a:cxn>
                  <a:cxn ang="0">
                    <a:pos x="T2" y="T3"/>
                  </a:cxn>
                  <a:cxn ang="0">
                    <a:pos x="T4" y="T5"/>
                  </a:cxn>
                  <a:cxn ang="0">
                    <a:pos x="T6" y="T7"/>
                  </a:cxn>
                </a:cxnLst>
                <a:rect l="0" t="0" r="r" b="b"/>
                <a:pathLst>
                  <a:path w="15" h="10">
                    <a:moveTo>
                      <a:pt x="15" y="0"/>
                    </a:moveTo>
                    <a:lnTo>
                      <a:pt x="0" y="5"/>
                    </a:lnTo>
                    <a:lnTo>
                      <a:pt x="10" y="10"/>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35" name="Freeform 531">
                <a:extLst>
                  <a:ext uri="{FF2B5EF4-FFF2-40B4-BE49-F238E27FC236}">
                    <a16:creationId xmlns:a16="http://schemas.microsoft.com/office/drawing/2014/main" id="{92BC2803-6EC8-28F4-E83E-5CFC8F015177}"/>
                  </a:ext>
                </a:extLst>
              </p:cNvPr>
              <p:cNvSpPr>
                <a:spLocks/>
              </p:cNvSpPr>
              <p:nvPr/>
            </p:nvSpPr>
            <p:spPr bwMode="auto">
              <a:xfrm>
                <a:off x="2669" y="2631"/>
                <a:ext cx="15" cy="9"/>
              </a:xfrm>
              <a:custGeom>
                <a:avLst/>
                <a:gdLst>
                  <a:gd name="T0" fmla="*/ 15 w 15"/>
                  <a:gd name="T1" fmla="*/ 4 h 9"/>
                  <a:gd name="T2" fmla="*/ 5 w 15"/>
                  <a:gd name="T3" fmla="*/ 0 h 9"/>
                  <a:gd name="T4" fmla="*/ 0 w 15"/>
                  <a:gd name="T5" fmla="*/ 9 h 9"/>
                  <a:gd name="T6" fmla="*/ 15 w 15"/>
                  <a:gd name="T7" fmla="*/ 4 h 9"/>
                </a:gdLst>
                <a:ahLst/>
                <a:cxnLst>
                  <a:cxn ang="0">
                    <a:pos x="T0" y="T1"/>
                  </a:cxn>
                  <a:cxn ang="0">
                    <a:pos x="T2" y="T3"/>
                  </a:cxn>
                  <a:cxn ang="0">
                    <a:pos x="T4" y="T5"/>
                  </a:cxn>
                  <a:cxn ang="0">
                    <a:pos x="T6" y="T7"/>
                  </a:cxn>
                </a:cxnLst>
                <a:rect l="0" t="0" r="r" b="b"/>
                <a:pathLst>
                  <a:path w="15" h="9">
                    <a:moveTo>
                      <a:pt x="15" y="4"/>
                    </a:moveTo>
                    <a:lnTo>
                      <a:pt x="5" y="0"/>
                    </a:lnTo>
                    <a:lnTo>
                      <a:pt x="0" y="9"/>
                    </a:lnTo>
                    <a:lnTo>
                      <a:pt x="15"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36" name="Freeform 532">
                <a:extLst>
                  <a:ext uri="{FF2B5EF4-FFF2-40B4-BE49-F238E27FC236}">
                    <a16:creationId xmlns:a16="http://schemas.microsoft.com/office/drawing/2014/main" id="{ED882190-FD55-F047-B220-AF17092A9A46}"/>
                  </a:ext>
                </a:extLst>
              </p:cNvPr>
              <p:cNvSpPr>
                <a:spLocks/>
              </p:cNvSpPr>
              <p:nvPr/>
            </p:nvSpPr>
            <p:spPr bwMode="auto">
              <a:xfrm>
                <a:off x="2684" y="2631"/>
                <a:ext cx="1" cy="4"/>
              </a:xfrm>
              <a:custGeom>
                <a:avLst/>
                <a:gdLst>
                  <a:gd name="T0" fmla="*/ 4 h 4"/>
                  <a:gd name="T1" fmla="*/ 4 h 4"/>
                  <a:gd name="T2" fmla="*/ 0 h 4"/>
                  <a:gd name="T3" fmla="*/ 4 h 4"/>
                </a:gdLst>
                <a:ahLst/>
                <a:cxnLst>
                  <a:cxn ang="0">
                    <a:pos x="0" y="T0"/>
                  </a:cxn>
                  <a:cxn ang="0">
                    <a:pos x="0" y="T1"/>
                  </a:cxn>
                  <a:cxn ang="0">
                    <a:pos x="0" y="T2"/>
                  </a:cxn>
                  <a:cxn ang="0">
                    <a:pos x="0" y="T3"/>
                  </a:cxn>
                </a:cxnLst>
                <a:rect l="0" t="0" r="r" b="b"/>
                <a:pathLst>
                  <a:path h="4">
                    <a:moveTo>
                      <a:pt x="0" y="4"/>
                    </a:moveTo>
                    <a:lnTo>
                      <a:pt x="0" y="4"/>
                    </a:lnTo>
                    <a:lnTo>
                      <a:pt x="0" y="0"/>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37" name="Freeform 533">
                <a:extLst>
                  <a:ext uri="{FF2B5EF4-FFF2-40B4-BE49-F238E27FC236}">
                    <a16:creationId xmlns:a16="http://schemas.microsoft.com/office/drawing/2014/main" id="{3CE5F71E-472D-1A80-C273-46B488AF3AF6}"/>
                  </a:ext>
                </a:extLst>
              </p:cNvPr>
              <p:cNvSpPr>
                <a:spLocks/>
              </p:cNvSpPr>
              <p:nvPr/>
            </p:nvSpPr>
            <p:spPr bwMode="auto">
              <a:xfrm>
                <a:off x="2684" y="2635"/>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38" name="Freeform 534">
                <a:extLst>
                  <a:ext uri="{FF2B5EF4-FFF2-40B4-BE49-F238E27FC236}">
                    <a16:creationId xmlns:a16="http://schemas.microsoft.com/office/drawing/2014/main" id="{14A0B668-A2DE-FFB7-F957-04FBDBE19B3B}"/>
                  </a:ext>
                </a:extLst>
              </p:cNvPr>
              <p:cNvSpPr>
                <a:spLocks/>
              </p:cNvSpPr>
              <p:nvPr/>
            </p:nvSpPr>
            <p:spPr bwMode="auto">
              <a:xfrm>
                <a:off x="2674" y="2631"/>
                <a:ext cx="10" cy="4"/>
              </a:xfrm>
              <a:custGeom>
                <a:avLst/>
                <a:gdLst>
                  <a:gd name="T0" fmla="*/ 10 w 10"/>
                  <a:gd name="T1" fmla="*/ 4 h 4"/>
                  <a:gd name="T2" fmla="*/ 0 w 10"/>
                  <a:gd name="T3" fmla="*/ 0 h 4"/>
                  <a:gd name="T4" fmla="*/ 10 w 10"/>
                  <a:gd name="T5" fmla="*/ 4 h 4"/>
                </a:gdLst>
                <a:ahLst/>
                <a:cxnLst>
                  <a:cxn ang="0">
                    <a:pos x="T0" y="T1"/>
                  </a:cxn>
                  <a:cxn ang="0">
                    <a:pos x="T2" y="T3"/>
                  </a:cxn>
                  <a:cxn ang="0">
                    <a:pos x="T4" y="T5"/>
                  </a:cxn>
                </a:cxnLst>
                <a:rect l="0" t="0" r="r" b="b"/>
                <a:pathLst>
                  <a:path w="10" h="4">
                    <a:moveTo>
                      <a:pt x="10" y="4"/>
                    </a:moveTo>
                    <a:lnTo>
                      <a:pt x="0" y="0"/>
                    </a:lnTo>
                    <a:lnTo>
                      <a:pt x="1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39" name="Freeform 535">
                <a:extLst>
                  <a:ext uri="{FF2B5EF4-FFF2-40B4-BE49-F238E27FC236}">
                    <a16:creationId xmlns:a16="http://schemas.microsoft.com/office/drawing/2014/main" id="{46B0C449-C34F-C497-3C7F-F7DE58106535}"/>
                  </a:ext>
                </a:extLst>
              </p:cNvPr>
              <p:cNvSpPr>
                <a:spLocks/>
              </p:cNvSpPr>
              <p:nvPr/>
            </p:nvSpPr>
            <p:spPr bwMode="auto">
              <a:xfrm>
                <a:off x="2674" y="2631"/>
                <a:ext cx="10" cy="4"/>
              </a:xfrm>
              <a:custGeom>
                <a:avLst/>
                <a:gdLst>
                  <a:gd name="T0" fmla="*/ 10 w 10"/>
                  <a:gd name="T1" fmla="*/ 4 h 4"/>
                  <a:gd name="T2" fmla="*/ 5 w 10"/>
                  <a:gd name="T3" fmla="*/ 0 h 4"/>
                  <a:gd name="T4" fmla="*/ 0 w 10"/>
                  <a:gd name="T5" fmla="*/ 0 h 4"/>
                  <a:gd name="T6" fmla="*/ 10 w 10"/>
                  <a:gd name="T7" fmla="*/ 4 h 4"/>
                </a:gdLst>
                <a:ahLst/>
                <a:cxnLst>
                  <a:cxn ang="0">
                    <a:pos x="T0" y="T1"/>
                  </a:cxn>
                  <a:cxn ang="0">
                    <a:pos x="T2" y="T3"/>
                  </a:cxn>
                  <a:cxn ang="0">
                    <a:pos x="T4" y="T5"/>
                  </a:cxn>
                  <a:cxn ang="0">
                    <a:pos x="T6" y="T7"/>
                  </a:cxn>
                </a:cxnLst>
                <a:rect l="0" t="0" r="r" b="b"/>
                <a:pathLst>
                  <a:path w="10" h="4">
                    <a:moveTo>
                      <a:pt x="10" y="4"/>
                    </a:moveTo>
                    <a:lnTo>
                      <a:pt x="5" y="0"/>
                    </a:lnTo>
                    <a:lnTo>
                      <a:pt x="0" y="0"/>
                    </a:lnTo>
                    <a:lnTo>
                      <a:pt x="1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40" name="Freeform 536">
                <a:extLst>
                  <a:ext uri="{FF2B5EF4-FFF2-40B4-BE49-F238E27FC236}">
                    <a16:creationId xmlns:a16="http://schemas.microsoft.com/office/drawing/2014/main" id="{286BEF38-759A-0F69-AD68-8E953872B2C5}"/>
                  </a:ext>
                </a:extLst>
              </p:cNvPr>
              <p:cNvSpPr>
                <a:spLocks/>
              </p:cNvSpPr>
              <p:nvPr/>
            </p:nvSpPr>
            <p:spPr bwMode="auto">
              <a:xfrm>
                <a:off x="2689" y="2606"/>
                <a:ext cx="9" cy="5"/>
              </a:xfrm>
              <a:custGeom>
                <a:avLst/>
                <a:gdLst>
                  <a:gd name="T0" fmla="*/ 9 w 9"/>
                  <a:gd name="T1" fmla="*/ 0 h 5"/>
                  <a:gd name="T2" fmla="*/ 0 w 9"/>
                  <a:gd name="T3" fmla="*/ 0 h 5"/>
                  <a:gd name="T4" fmla="*/ 9 w 9"/>
                  <a:gd name="T5" fmla="*/ 5 h 5"/>
                  <a:gd name="T6" fmla="*/ 9 w 9"/>
                  <a:gd name="T7" fmla="*/ 0 h 5"/>
                </a:gdLst>
                <a:ahLst/>
                <a:cxnLst>
                  <a:cxn ang="0">
                    <a:pos x="T0" y="T1"/>
                  </a:cxn>
                  <a:cxn ang="0">
                    <a:pos x="T2" y="T3"/>
                  </a:cxn>
                  <a:cxn ang="0">
                    <a:pos x="T4" y="T5"/>
                  </a:cxn>
                  <a:cxn ang="0">
                    <a:pos x="T6" y="T7"/>
                  </a:cxn>
                </a:cxnLst>
                <a:rect l="0" t="0" r="r" b="b"/>
                <a:pathLst>
                  <a:path w="9" h="5">
                    <a:moveTo>
                      <a:pt x="9" y="0"/>
                    </a:moveTo>
                    <a:lnTo>
                      <a:pt x="0" y="0"/>
                    </a:lnTo>
                    <a:lnTo>
                      <a:pt x="9" y="5"/>
                    </a:ln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41" name="Freeform 537">
                <a:extLst>
                  <a:ext uri="{FF2B5EF4-FFF2-40B4-BE49-F238E27FC236}">
                    <a16:creationId xmlns:a16="http://schemas.microsoft.com/office/drawing/2014/main" id="{182CF82E-9729-2948-5252-A1659FE02FC1}"/>
                  </a:ext>
                </a:extLst>
              </p:cNvPr>
              <p:cNvSpPr>
                <a:spLocks/>
              </p:cNvSpPr>
              <p:nvPr/>
            </p:nvSpPr>
            <p:spPr bwMode="auto">
              <a:xfrm>
                <a:off x="2689" y="2602"/>
                <a:ext cx="9" cy="4"/>
              </a:xfrm>
              <a:custGeom>
                <a:avLst/>
                <a:gdLst>
                  <a:gd name="T0" fmla="*/ 9 w 9"/>
                  <a:gd name="T1" fmla="*/ 4 h 4"/>
                  <a:gd name="T2" fmla="*/ 5 w 9"/>
                  <a:gd name="T3" fmla="*/ 0 h 4"/>
                  <a:gd name="T4" fmla="*/ 0 w 9"/>
                  <a:gd name="T5" fmla="*/ 4 h 4"/>
                  <a:gd name="T6" fmla="*/ 9 w 9"/>
                  <a:gd name="T7" fmla="*/ 4 h 4"/>
                </a:gdLst>
                <a:ahLst/>
                <a:cxnLst>
                  <a:cxn ang="0">
                    <a:pos x="T0" y="T1"/>
                  </a:cxn>
                  <a:cxn ang="0">
                    <a:pos x="T2" y="T3"/>
                  </a:cxn>
                  <a:cxn ang="0">
                    <a:pos x="T4" y="T5"/>
                  </a:cxn>
                  <a:cxn ang="0">
                    <a:pos x="T6" y="T7"/>
                  </a:cxn>
                </a:cxnLst>
                <a:rect l="0" t="0" r="r" b="b"/>
                <a:pathLst>
                  <a:path w="9" h="4">
                    <a:moveTo>
                      <a:pt x="9" y="4"/>
                    </a:moveTo>
                    <a:lnTo>
                      <a:pt x="5" y="0"/>
                    </a:lnTo>
                    <a:lnTo>
                      <a:pt x="0" y="4"/>
                    </a:lnTo>
                    <a:lnTo>
                      <a:pt x="9"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42" name="Freeform 538">
                <a:extLst>
                  <a:ext uri="{FF2B5EF4-FFF2-40B4-BE49-F238E27FC236}">
                    <a16:creationId xmlns:a16="http://schemas.microsoft.com/office/drawing/2014/main" id="{CE62A266-8BFF-812A-10F4-B788B43C2347}"/>
                  </a:ext>
                </a:extLst>
              </p:cNvPr>
              <p:cNvSpPr>
                <a:spLocks/>
              </p:cNvSpPr>
              <p:nvPr/>
            </p:nvSpPr>
            <p:spPr bwMode="auto">
              <a:xfrm>
                <a:off x="2698" y="2602"/>
                <a:ext cx="1" cy="4"/>
              </a:xfrm>
              <a:custGeom>
                <a:avLst/>
                <a:gdLst>
                  <a:gd name="T0" fmla="*/ 4 h 4"/>
                  <a:gd name="T1" fmla="*/ 4 h 4"/>
                  <a:gd name="T2" fmla="*/ 0 h 4"/>
                  <a:gd name="T3" fmla="*/ 4 h 4"/>
                </a:gdLst>
                <a:ahLst/>
                <a:cxnLst>
                  <a:cxn ang="0">
                    <a:pos x="0" y="T0"/>
                  </a:cxn>
                  <a:cxn ang="0">
                    <a:pos x="0" y="T1"/>
                  </a:cxn>
                  <a:cxn ang="0">
                    <a:pos x="0" y="T2"/>
                  </a:cxn>
                  <a:cxn ang="0">
                    <a:pos x="0" y="T3"/>
                  </a:cxn>
                </a:cxnLst>
                <a:rect l="0" t="0" r="r" b="b"/>
                <a:pathLst>
                  <a:path h="4">
                    <a:moveTo>
                      <a:pt x="0" y="4"/>
                    </a:moveTo>
                    <a:lnTo>
                      <a:pt x="0" y="4"/>
                    </a:lnTo>
                    <a:lnTo>
                      <a:pt x="0" y="0"/>
                    </a:lnTo>
                    <a:lnTo>
                      <a:pt x="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43" name="Freeform 539">
                <a:extLst>
                  <a:ext uri="{FF2B5EF4-FFF2-40B4-BE49-F238E27FC236}">
                    <a16:creationId xmlns:a16="http://schemas.microsoft.com/office/drawing/2014/main" id="{CBDC4DE0-F0B9-9823-7771-C33E20ED0D59}"/>
                  </a:ext>
                </a:extLst>
              </p:cNvPr>
              <p:cNvSpPr>
                <a:spLocks/>
              </p:cNvSpPr>
              <p:nvPr/>
            </p:nvSpPr>
            <p:spPr bwMode="auto">
              <a:xfrm>
                <a:off x="2698" y="2606"/>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44" name="Freeform 540">
                <a:extLst>
                  <a:ext uri="{FF2B5EF4-FFF2-40B4-BE49-F238E27FC236}">
                    <a16:creationId xmlns:a16="http://schemas.microsoft.com/office/drawing/2014/main" id="{6262669C-20CD-8354-72FC-0EF1AE1DF916}"/>
                  </a:ext>
                </a:extLst>
              </p:cNvPr>
              <p:cNvSpPr>
                <a:spLocks/>
              </p:cNvSpPr>
              <p:nvPr/>
            </p:nvSpPr>
            <p:spPr bwMode="auto">
              <a:xfrm>
                <a:off x="2694" y="2602"/>
                <a:ext cx="9" cy="4"/>
              </a:xfrm>
              <a:custGeom>
                <a:avLst/>
                <a:gdLst>
                  <a:gd name="T0" fmla="*/ 9 w 9"/>
                  <a:gd name="T1" fmla="*/ 0 h 4"/>
                  <a:gd name="T2" fmla="*/ 0 w 9"/>
                  <a:gd name="T3" fmla="*/ 0 h 4"/>
                  <a:gd name="T4" fmla="*/ 4 w 9"/>
                  <a:gd name="T5" fmla="*/ 4 h 4"/>
                  <a:gd name="T6" fmla="*/ 9 w 9"/>
                  <a:gd name="T7" fmla="*/ 0 h 4"/>
                </a:gdLst>
                <a:ahLst/>
                <a:cxnLst>
                  <a:cxn ang="0">
                    <a:pos x="T0" y="T1"/>
                  </a:cxn>
                  <a:cxn ang="0">
                    <a:pos x="T2" y="T3"/>
                  </a:cxn>
                  <a:cxn ang="0">
                    <a:pos x="T4" y="T5"/>
                  </a:cxn>
                  <a:cxn ang="0">
                    <a:pos x="T6" y="T7"/>
                  </a:cxn>
                </a:cxnLst>
                <a:rect l="0" t="0" r="r" b="b"/>
                <a:pathLst>
                  <a:path w="9" h="4">
                    <a:moveTo>
                      <a:pt x="9" y="0"/>
                    </a:moveTo>
                    <a:lnTo>
                      <a:pt x="0" y="0"/>
                    </a:lnTo>
                    <a:lnTo>
                      <a:pt x="4" y="4"/>
                    </a:ln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45" name="Freeform 541">
                <a:extLst>
                  <a:ext uri="{FF2B5EF4-FFF2-40B4-BE49-F238E27FC236}">
                    <a16:creationId xmlns:a16="http://schemas.microsoft.com/office/drawing/2014/main" id="{3634F7E5-4C0F-38FA-33C9-E55B8B0092AF}"/>
                  </a:ext>
                </a:extLst>
              </p:cNvPr>
              <p:cNvSpPr>
                <a:spLocks/>
              </p:cNvSpPr>
              <p:nvPr/>
            </p:nvSpPr>
            <p:spPr bwMode="auto">
              <a:xfrm>
                <a:off x="2694" y="2597"/>
                <a:ext cx="9" cy="5"/>
              </a:xfrm>
              <a:custGeom>
                <a:avLst/>
                <a:gdLst>
                  <a:gd name="T0" fmla="*/ 9 w 9"/>
                  <a:gd name="T1" fmla="*/ 5 h 5"/>
                  <a:gd name="T2" fmla="*/ 0 w 9"/>
                  <a:gd name="T3" fmla="*/ 0 h 5"/>
                  <a:gd name="T4" fmla="*/ 0 w 9"/>
                  <a:gd name="T5" fmla="*/ 5 h 5"/>
                  <a:gd name="T6" fmla="*/ 9 w 9"/>
                  <a:gd name="T7" fmla="*/ 5 h 5"/>
                </a:gdLst>
                <a:ahLst/>
                <a:cxnLst>
                  <a:cxn ang="0">
                    <a:pos x="T0" y="T1"/>
                  </a:cxn>
                  <a:cxn ang="0">
                    <a:pos x="T2" y="T3"/>
                  </a:cxn>
                  <a:cxn ang="0">
                    <a:pos x="T4" y="T5"/>
                  </a:cxn>
                  <a:cxn ang="0">
                    <a:pos x="T6" y="T7"/>
                  </a:cxn>
                </a:cxnLst>
                <a:rect l="0" t="0" r="r" b="b"/>
                <a:pathLst>
                  <a:path w="9" h="5">
                    <a:moveTo>
                      <a:pt x="9" y="5"/>
                    </a:moveTo>
                    <a:lnTo>
                      <a:pt x="0" y="0"/>
                    </a:lnTo>
                    <a:lnTo>
                      <a:pt x="0" y="5"/>
                    </a:lnTo>
                    <a:lnTo>
                      <a:pt x="9"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46" name="Freeform 542">
                <a:extLst>
                  <a:ext uri="{FF2B5EF4-FFF2-40B4-BE49-F238E27FC236}">
                    <a16:creationId xmlns:a16="http://schemas.microsoft.com/office/drawing/2014/main" id="{53F2C74D-4A35-F6D0-E6BF-0AA32245454A}"/>
                  </a:ext>
                </a:extLst>
              </p:cNvPr>
              <p:cNvSpPr>
                <a:spLocks/>
              </p:cNvSpPr>
              <p:nvPr/>
            </p:nvSpPr>
            <p:spPr bwMode="auto">
              <a:xfrm>
                <a:off x="2708" y="2573"/>
                <a:ext cx="10" cy="4"/>
              </a:xfrm>
              <a:custGeom>
                <a:avLst/>
                <a:gdLst>
                  <a:gd name="T0" fmla="*/ 10 w 10"/>
                  <a:gd name="T1" fmla="*/ 0 h 4"/>
                  <a:gd name="T2" fmla="*/ 0 w 10"/>
                  <a:gd name="T3" fmla="*/ 0 h 4"/>
                  <a:gd name="T4" fmla="*/ 5 w 10"/>
                  <a:gd name="T5" fmla="*/ 4 h 4"/>
                  <a:gd name="T6" fmla="*/ 10 w 10"/>
                  <a:gd name="T7" fmla="*/ 0 h 4"/>
                </a:gdLst>
                <a:ahLst/>
                <a:cxnLst>
                  <a:cxn ang="0">
                    <a:pos x="T0" y="T1"/>
                  </a:cxn>
                  <a:cxn ang="0">
                    <a:pos x="T2" y="T3"/>
                  </a:cxn>
                  <a:cxn ang="0">
                    <a:pos x="T4" y="T5"/>
                  </a:cxn>
                  <a:cxn ang="0">
                    <a:pos x="T6" y="T7"/>
                  </a:cxn>
                </a:cxnLst>
                <a:rect l="0" t="0" r="r" b="b"/>
                <a:pathLst>
                  <a:path w="10" h="4">
                    <a:moveTo>
                      <a:pt x="10" y="0"/>
                    </a:moveTo>
                    <a:lnTo>
                      <a:pt x="0" y="0"/>
                    </a:lnTo>
                    <a:lnTo>
                      <a:pt x="5" y="4"/>
                    </a:lnTo>
                    <a:lnTo>
                      <a:pt x="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47" name="Rectangle 543">
                <a:extLst>
                  <a:ext uri="{FF2B5EF4-FFF2-40B4-BE49-F238E27FC236}">
                    <a16:creationId xmlns:a16="http://schemas.microsoft.com/office/drawing/2014/main" id="{F75ED833-0651-CC8B-5D47-C958F762A0CE}"/>
                  </a:ext>
                </a:extLst>
              </p:cNvPr>
              <p:cNvSpPr>
                <a:spLocks noChangeArrowheads="1"/>
              </p:cNvSpPr>
              <p:nvPr/>
            </p:nvSpPr>
            <p:spPr bwMode="auto">
              <a:xfrm>
                <a:off x="2708" y="2573"/>
                <a:ext cx="10"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10848" name="Freeform 544">
                <a:extLst>
                  <a:ext uri="{FF2B5EF4-FFF2-40B4-BE49-F238E27FC236}">
                    <a16:creationId xmlns:a16="http://schemas.microsoft.com/office/drawing/2014/main" id="{7F559D92-482D-975D-8C27-316CD6A418AB}"/>
                  </a:ext>
                </a:extLst>
              </p:cNvPr>
              <p:cNvSpPr>
                <a:spLocks/>
              </p:cNvSpPr>
              <p:nvPr/>
            </p:nvSpPr>
            <p:spPr bwMode="auto">
              <a:xfrm>
                <a:off x="2713" y="2573"/>
                <a:ext cx="5" cy="1"/>
              </a:xfrm>
              <a:custGeom>
                <a:avLst/>
                <a:gdLst>
                  <a:gd name="T0" fmla="*/ 5 w 5"/>
                  <a:gd name="T1" fmla="*/ 5 w 5"/>
                  <a:gd name="T2" fmla="*/ 0 w 5"/>
                  <a:gd name="T3" fmla="*/ 5 w 5"/>
                </a:gdLst>
                <a:ahLst/>
                <a:cxnLst>
                  <a:cxn ang="0">
                    <a:pos x="T0" y="0"/>
                  </a:cxn>
                  <a:cxn ang="0">
                    <a:pos x="T1" y="0"/>
                  </a:cxn>
                  <a:cxn ang="0">
                    <a:pos x="T2" y="0"/>
                  </a:cxn>
                  <a:cxn ang="0">
                    <a:pos x="T3" y="0"/>
                  </a:cxn>
                </a:cxnLst>
                <a:rect l="0" t="0" r="r" b="b"/>
                <a:pathLst>
                  <a:path w="5">
                    <a:moveTo>
                      <a:pt x="5" y="0"/>
                    </a:moveTo>
                    <a:lnTo>
                      <a:pt x="5" y="0"/>
                    </a:lnTo>
                    <a:lnTo>
                      <a:pt x="0" y="0"/>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49" name="Freeform 545">
                <a:extLst>
                  <a:ext uri="{FF2B5EF4-FFF2-40B4-BE49-F238E27FC236}">
                    <a16:creationId xmlns:a16="http://schemas.microsoft.com/office/drawing/2014/main" id="{62445D11-98D1-9E78-9043-76F498745DBE}"/>
                  </a:ext>
                </a:extLst>
              </p:cNvPr>
              <p:cNvSpPr>
                <a:spLocks/>
              </p:cNvSpPr>
              <p:nvPr/>
            </p:nvSpPr>
            <p:spPr bwMode="auto">
              <a:xfrm>
                <a:off x="2713" y="2573"/>
                <a:ext cx="5" cy="1"/>
              </a:xfrm>
              <a:custGeom>
                <a:avLst/>
                <a:gdLst>
                  <a:gd name="T0" fmla="*/ 5 w 5"/>
                  <a:gd name="T1" fmla="*/ 5 w 5"/>
                  <a:gd name="T2" fmla="*/ 0 w 5"/>
                  <a:gd name="T3" fmla="*/ 5 w 5"/>
                </a:gdLst>
                <a:ahLst/>
                <a:cxnLst>
                  <a:cxn ang="0">
                    <a:pos x="T0" y="0"/>
                  </a:cxn>
                  <a:cxn ang="0">
                    <a:pos x="T1" y="0"/>
                  </a:cxn>
                  <a:cxn ang="0">
                    <a:pos x="T2" y="0"/>
                  </a:cxn>
                  <a:cxn ang="0">
                    <a:pos x="T3" y="0"/>
                  </a:cxn>
                </a:cxnLst>
                <a:rect l="0" t="0" r="r" b="b"/>
                <a:pathLst>
                  <a:path w="5">
                    <a:moveTo>
                      <a:pt x="5" y="0"/>
                    </a:moveTo>
                    <a:lnTo>
                      <a:pt x="5" y="0"/>
                    </a:lnTo>
                    <a:lnTo>
                      <a:pt x="0" y="0"/>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50" name="Freeform 546">
                <a:extLst>
                  <a:ext uri="{FF2B5EF4-FFF2-40B4-BE49-F238E27FC236}">
                    <a16:creationId xmlns:a16="http://schemas.microsoft.com/office/drawing/2014/main" id="{56E03A03-9445-DE3A-6F41-3ED5CD73B3AA}"/>
                  </a:ext>
                </a:extLst>
              </p:cNvPr>
              <p:cNvSpPr>
                <a:spLocks/>
              </p:cNvSpPr>
              <p:nvPr/>
            </p:nvSpPr>
            <p:spPr bwMode="auto">
              <a:xfrm>
                <a:off x="2708" y="2563"/>
                <a:ext cx="15" cy="10"/>
              </a:xfrm>
              <a:custGeom>
                <a:avLst/>
                <a:gdLst>
                  <a:gd name="T0" fmla="*/ 15 w 15"/>
                  <a:gd name="T1" fmla="*/ 0 h 10"/>
                  <a:gd name="T2" fmla="*/ 0 w 15"/>
                  <a:gd name="T3" fmla="*/ 10 h 10"/>
                  <a:gd name="T4" fmla="*/ 10 w 15"/>
                  <a:gd name="T5" fmla="*/ 10 h 10"/>
                  <a:gd name="T6" fmla="*/ 15 w 15"/>
                  <a:gd name="T7" fmla="*/ 0 h 10"/>
                </a:gdLst>
                <a:ahLst/>
                <a:cxnLst>
                  <a:cxn ang="0">
                    <a:pos x="T0" y="T1"/>
                  </a:cxn>
                  <a:cxn ang="0">
                    <a:pos x="T2" y="T3"/>
                  </a:cxn>
                  <a:cxn ang="0">
                    <a:pos x="T4" y="T5"/>
                  </a:cxn>
                  <a:cxn ang="0">
                    <a:pos x="T6" y="T7"/>
                  </a:cxn>
                </a:cxnLst>
                <a:rect l="0" t="0" r="r" b="b"/>
                <a:pathLst>
                  <a:path w="15" h="10">
                    <a:moveTo>
                      <a:pt x="15" y="0"/>
                    </a:moveTo>
                    <a:lnTo>
                      <a:pt x="0" y="10"/>
                    </a:lnTo>
                    <a:lnTo>
                      <a:pt x="10" y="10"/>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51" name="Freeform 547">
                <a:extLst>
                  <a:ext uri="{FF2B5EF4-FFF2-40B4-BE49-F238E27FC236}">
                    <a16:creationId xmlns:a16="http://schemas.microsoft.com/office/drawing/2014/main" id="{7BD7F0A8-9F48-E99E-D06D-D849F9EC21E5}"/>
                  </a:ext>
                </a:extLst>
              </p:cNvPr>
              <p:cNvSpPr>
                <a:spLocks/>
              </p:cNvSpPr>
              <p:nvPr/>
            </p:nvSpPr>
            <p:spPr bwMode="auto">
              <a:xfrm>
                <a:off x="2708" y="2563"/>
                <a:ext cx="15" cy="10"/>
              </a:xfrm>
              <a:custGeom>
                <a:avLst/>
                <a:gdLst>
                  <a:gd name="T0" fmla="*/ 15 w 15"/>
                  <a:gd name="T1" fmla="*/ 0 h 10"/>
                  <a:gd name="T2" fmla="*/ 5 w 15"/>
                  <a:gd name="T3" fmla="*/ 0 h 10"/>
                  <a:gd name="T4" fmla="*/ 0 w 15"/>
                  <a:gd name="T5" fmla="*/ 10 h 10"/>
                  <a:gd name="T6" fmla="*/ 15 w 15"/>
                  <a:gd name="T7" fmla="*/ 0 h 10"/>
                </a:gdLst>
                <a:ahLst/>
                <a:cxnLst>
                  <a:cxn ang="0">
                    <a:pos x="T0" y="T1"/>
                  </a:cxn>
                  <a:cxn ang="0">
                    <a:pos x="T2" y="T3"/>
                  </a:cxn>
                  <a:cxn ang="0">
                    <a:pos x="T4" y="T5"/>
                  </a:cxn>
                  <a:cxn ang="0">
                    <a:pos x="T6" y="T7"/>
                  </a:cxn>
                </a:cxnLst>
                <a:rect l="0" t="0" r="r" b="b"/>
                <a:pathLst>
                  <a:path w="15" h="10">
                    <a:moveTo>
                      <a:pt x="15" y="0"/>
                    </a:moveTo>
                    <a:lnTo>
                      <a:pt x="5" y="0"/>
                    </a:lnTo>
                    <a:lnTo>
                      <a:pt x="0" y="10"/>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52" name="Freeform 548">
                <a:extLst>
                  <a:ext uri="{FF2B5EF4-FFF2-40B4-BE49-F238E27FC236}">
                    <a16:creationId xmlns:a16="http://schemas.microsoft.com/office/drawing/2014/main" id="{265A62FC-CDB3-60C1-1844-6CA711AFEF5F}"/>
                  </a:ext>
                </a:extLst>
              </p:cNvPr>
              <p:cNvSpPr>
                <a:spLocks/>
              </p:cNvSpPr>
              <p:nvPr/>
            </p:nvSpPr>
            <p:spPr bwMode="auto">
              <a:xfrm>
                <a:off x="2723" y="2539"/>
                <a:ext cx="9" cy="5"/>
              </a:xfrm>
              <a:custGeom>
                <a:avLst/>
                <a:gdLst>
                  <a:gd name="T0" fmla="*/ 9 w 9"/>
                  <a:gd name="T1" fmla="*/ 5 h 5"/>
                  <a:gd name="T2" fmla="*/ 0 w 9"/>
                  <a:gd name="T3" fmla="*/ 0 h 5"/>
                  <a:gd name="T4" fmla="*/ 9 w 9"/>
                  <a:gd name="T5" fmla="*/ 5 h 5"/>
                </a:gdLst>
                <a:ahLst/>
                <a:cxnLst>
                  <a:cxn ang="0">
                    <a:pos x="T0" y="T1"/>
                  </a:cxn>
                  <a:cxn ang="0">
                    <a:pos x="T2" y="T3"/>
                  </a:cxn>
                  <a:cxn ang="0">
                    <a:pos x="T4" y="T5"/>
                  </a:cxn>
                </a:cxnLst>
                <a:rect l="0" t="0" r="r" b="b"/>
                <a:pathLst>
                  <a:path w="9" h="5">
                    <a:moveTo>
                      <a:pt x="9" y="5"/>
                    </a:moveTo>
                    <a:lnTo>
                      <a:pt x="0" y="0"/>
                    </a:lnTo>
                    <a:lnTo>
                      <a:pt x="9"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53" name="Freeform 549">
                <a:extLst>
                  <a:ext uri="{FF2B5EF4-FFF2-40B4-BE49-F238E27FC236}">
                    <a16:creationId xmlns:a16="http://schemas.microsoft.com/office/drawing/2014/main" id="{2CB94240-A24A-3F28-5C39-B052C0A24E51}"/>
                  </a:ext>
                </a:extLst>
              </p:cNvPr>
              <p:cNvSpPr>
                <a:spLocks/>
              </p:cNvSpPr>
              <p:nvPr/>
            </p:nvSpPr>
            <p:spPr bwMode="auto">
              <a:xfrm>
                <a:off x="2723" y="2539"/>
                <a:ext cx="9" cy="5"/>
              </a:xfrm>
              <a:custGeom>
                <a:avLst/>
                <a:gdLst>
                  <a:gd name="T0" fmla="*/ 9 w 9"/>
                  <a:gd name="T1" fmla="*/ 5 h 5"/>
                  <a:gd name="T2" fmla="*/ 0 w 9"/>
                  <a:gd name="T3" fmla="*/ 0 h 5"/>
                  <a:gd name="T4" fmla="*/ 0 w 9"/>
                  <a:gd name="T5" fmla="*/ 0 h 5"/>
                  <a:gd name="T6" fmla="*/ 9 w 9"/>
                  <a:gd name="T7" fmla="*/ 5 h 5"/>
                </a:gdLst>
                <a:ahLst/>
                <a:cxnLst>
                  <a:cxn ang="0">
                    <a:pos x="T0" y="T1"/>
                  </a:cxn>
                  <a:cxn ang="0">
                    <a:pos x="T2" y="T3"/>
                  </a:cxn>
                  <a:cxn ang="0">
                    <a:pos x="T4" y="T5"/>
                  </a:cxn>
                  <a:cxn ang="0">
                    <a:pos x="T6" y="T7"/>
                  </a:cxn>
                </a:cxnLst>
                <a:rect l="0" t="0" r="r" b="b"/>
                <a:pathLst>
                  <a:path w="9" h="5">
                    <a:moveTo>
                      <a:pt x="9" y="5"/>
                    </a:moveTo>
                    <a:lnTo>
                      <a:pt x="0" y="0"/>
                    </a:lnTo>
                    <a:lnTo>
                      <a:pt x="0" y="0"/>
                    </a:lnTo>
                    <a:lnTo>
                      <a:pt x="9"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54" name="Freeform 550">
                <a:extLst>
                  <a:ext uri="{FF2B5EF4-FFF2-40B4-BE49-F238E27FC236}">
                    <a16:creationId xmlns:a16="http://schemas.microsoft.com/office/drawing/2014/main" id="{60133504-DBDE-996A-BB29-18EBE08A7503}"/>
                  </a:ext>
                </a:extLst>
              </p:cNvPr>
              <p:cNvSpPr>
                <a:spLocks/>
              </p:cNvSpPr>
              <p:nvPr/>
            </p:nvSpPr>
            <p:spPr bwMode="auto">
              <a:xfrm>
                <a:off x="2727" y="2539"/>
                <a:ext cx="5" cy="5"/>
              </a:xfrm>
              <a:custGeom>
                <a:avLst/>
                <a:gdLst>
                  <a:gd name="T0" fmla="*/ 5 w 5"/>
                  <a:gd name="T1" fmla="*/ 5 h 5"/>
                  <a:gd name="T2" fmla="*/ 5 w 5"/>
                  <a:gd name="T3" fmla="*/ 5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lnTo>
                      <a:pt x="5" y="5"/>
                    </a:lnTo>
                    <a:lnTo>
                      <a:pt x="0" y="0"/>
                    </a:lnTo>
                    <a:lnTo>
                      <a:pt x="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55" name="Freeform 551">
                <a:extLst>
                  <a:ext uri="{FF2B5EF4-FFF2-40B4-BE49-F238E27FC236}">
                    <a16:creationId xmlns:a16="http://schemas.microsoft.com/office/drawing/2014/main" id="{C50F9D9D-793F-26E6-0C95-470C36B5549B}"/>
                  </a:ext>
                </a:extLst>
              </p:cNvPr>
              <p:cNvSpPr>
                <a:spLocks/>
              </p:cNvSpPr>
              <p:nvPr/>
            </p:nvSpPr>
            <p:spPr bwMode="auto">
              <a:xfrm>
                <a:off x="2732" y="2544"/>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56" name="Freeform 552">
                <a:extLst>
                  <a:ext uri="{FF2B5EF4-FFF2-40B4-BE49-F238E27FC236}">
                    <a16:creationId xmlns:a16="http://schemas.microsoft.com/office/drawing/2014/main" id="{59F7279C-33EB-5D94-8823-6784D1CBE30E}"/>
                  </a:ext>
                </a:extLst>
              </p:cNvPr>
              <p:cNvSpPr>
                <a:spLocks/>
              </p:cNvSpPr>
              <p:nvPr/>
            </p:nvSpPr>
            <p:spPr bwMode="auto">
              <a:xfrm>
                <a:off x="2723" y="2529"/>
                <a:ext cx="14" cy="15"/>
              </a:xfrm>
              <a:custGeom>
                <a:avLst/>
                <a:gdLst>
                  <a:gd name="T0" fmla="*/ 14 w 14"/>
                  <a:gd name="T1" fmla="*/ 0 h 15"/>
                  <a:gd name="T2" fmla="*/ 0 w 14"/>
                  <a:gd name="T3" fmla="*/ 10 h 15"/>
                  <a:gd name="T4" fmla="*/ 9 w 14"/>
                  <a:gd name="T5" fmla="*/ 15 h 15"/>
                  <a:gd name="T6" fmla="*/ 14 w 14"/>
                  <a:gd name="T7" fmla="*/ 0 h 15"/>
                </a:gdLst>
                <a:ahLst/>
                <a:cxnLst>
                  <a:cxn ang="0">
                    <a:pos x="T0" y="T1"/>
                  </a:cxn>
                  <a:cxn ang="0">
                    <a:pos x="T2" y="T3"/>
                  </a:cxn>
                  <a:cxn ang="0">
                    <a:pos x="T4" y="T5"/>
                  </a:cxn>
                  <a:cxn ang="0">
                    <a:pos x="T6" y="T7"/>
                  </a:cxn>
                </a:cxnLst>
                <a:rect l="0" t="0" r="r" b="b"/>
                <a:pathLst>
                  <a:path w="14" h="15">
                    <a:moveTo>
                      <a:pt x="14" y="0"/>
                    </a:moveTo>
                    <a:lnTo>
                      <a:pt x="0" y="10"/>
                    </a:lnTo>
                    <a:lnTo>
                      <a:pt x="9" y="15"/>
                    </a:lnTo>
                    <a:lnTo>
                      <a:pt x="1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57" name="Freeform 553">
                <a:extLst>
                  <a:ext uri="{FF2B5EF4-FFF2-40B4-BE49-F238E27FC236}">
                    <a16:creationId xmlns:a16="http://schemas.microsoft.com/office/drawing/2014/main" id="{7564C1D4-5238-D135-3E55-47C98F0B9954}"/>
                  </a:ext>
                </a:extLst>
              </p:cNvPr>
              <p:cNvSpPr>
                <a:spLocks/>
              </p:cNvSpPr>
              <p:nvPr/>
            </p:nvSpPr>
            <p:spPr bwMode="auto">
              <a:xfrm>
                <a:off x="2723" y="2524"/>
                <a:ext cx="14" cy="15"/>
              </a:xfrm>
              <a:custGeom>
                <a:avLst/>
                <a:gdLst>
                  <a:gd name="T0" fmla="*/ 14 w 14"/>
                  <a:gd name="T1" fmla="*/ 5 h 15"/>
                  <a:gd name="T2" fmla="*/ 4 w 14"/>
                  <a:gd name="T3" fmla="*/ 0 h 15"/>
                  <a:gd name="T4" fmla="*/ 0 w 14"/>
                  <a:gd name="T5" fmla="*/ 15 h 15"/>
                  <a:gd name="T6" fmla="*/ 14 w 14"/>
                  <a:gd name="T7" fmla="*/ 5 h 15"/>
                </a:gdLst>
                <a:ahLst/>
                <a:cxnLst>
                  <a:cxn ang="0">
                    <a:pos x="T0" y="T1"/>
                  </a:cxn>
                  <a:cxn ang="0">
                    <a:pos x="T2" y="T3"/>
                  </a:cxn>
                  <a:cxn ang="0">
                    <a:pos x="T4" y="T5"/>
                  </a:cxn>
                  <a:cxn ang="0">
                    <a:pos x="T6" y="T7"/>
                  </a:cxn>
                </a:cxnLst>
                <a:rect l="0" t="0" r="r" b="b"/>
                <a:pathLst>
                  <a:path w="14" h="15">
                    <a:moveTo>
                      <a:pt x="14" y="5"/>
                    </a:moveTo>
                    <a:lnTo>
                      <a:pt x="4" y="0"/>
                    </a:lnTo>
                    <a:lnTo>
                      <a:pt x="0" y="15"/>
                    </a:lnTo>
                    <a:lnTo>
                      <a:pt x="14"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58" name="Freeform 554">
                <a:extLst>
                  <a:ext uri="{FF2B5EF4-FFF2-40B4-BE49-F238E27FC236}">
                    <a16:creationId xmlns:a16="http://schemas.microsoft.com/office/drawing/2014/main" id="{C4621BD4-8554-C7FC-DEAA-F603B4AC3C86}"/>
                  </a:ext>
                </a:extLst>
              </p:cNvPr>
              <p:cNvSpPr>
                <a:spLocks/>
              </p:cNvSpPr>
              <p:nvPr/>
            </p:nvSpPr>
            <p:spPr bwMode="auto">
              <a:xfrm>
                <a:off x="2747" y="2505"/>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59" name="Freeform 555">
                <a:extLst>
                  <a:ext uri="{FF2B5EF4-FFF2-40B4-BE49-F238E27FC236}">
                    <a16:creationId xmlns:a16="http://schemas.microsoft.com/office/drawing/2014/main" id="{D1B72866-5D7E-9838-D8ED-D659BAF9CECE}"/>
                  </a:ext>
                </a:extLst>
              </p:cNvPr>
              <p:cNvSpPr>
                <a:spLocks/>
              </p:cNvSpPr>
              <p:nvPr/>
            </p:nvSpPr>
            <p:spPr bwMode="auto">
              <a:xfrm>
                <a:off x="2747" y="2505"/>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60" name="Freeform 556">
                <a:extLst>
                  <a:ext uri="{FF2B5EF4-FFF2-40B4-BE49-F238E27FC236}">
                    <a16:creationId xmlns:a16="http://schemas.microsoft.com/office/drawing/2014/main" id="{269C21D9-A46B-1D2B-1CBA-AB8084852B3D}"/>
                  </a:ext>
                </a:extLst>
              </p:cNvPr>
              <p:cNvSpPr>
                <a:spLocks/>
              </p:cNvSpPr>
              <p:nvPr/>
            </p:nvSpPr>
            <p:spPr bwMode="auto">
              <a:xfrm>
                <a:off x="2737" y="2495"/>
                <a:ext cx="15" cy="15"/>
              </a:xfrm>
              <a:custGeom>
                <a:avLst/>
                <a:gdLst>
                  <a:gd name="T0" fmla="*/ 15 w 15"/>
                  <a:gd name="T1" fmla="*/ 0 h 15"/>
                  <a:gd name="T2" fmla="*/ 0 w 15"/>
                  <a:gd name="T3" fmla="*/ 10 h 15"/>
                  <a:gd name="T4" fmla="*/ 10 w 15"/>
                  <a:gd name="T5" fmla="*/ 15 h 15"/>
                  <a:gd name="T6" fmla="*/ 15 w 15"/>
                  <a:gd name="T7" fmla="*/ 0 h 15"/>
                </a:gdLst>
                <a:ahLst/>
                <a:cxnLst>
                  <a:cxn ang="0">
                    <a:pos x="T0" y="T1"/>
                  </a:cxn>
                  <a:cxn ang="0">
                    <a:pos x="T2" y="T3"/>
                  </a:cxn>
                  <a:cxn ang="0">
                    <a:pos x="T4" y="T5"/>
                  </a:cxn>
                  <a:cxn ang="0">
                    <a:pos x="T6" y="T7"/>
                  </a:cxn>
                </a:cxnLst>
                <a:rect l="0" t="0" r="r" b="b"/>
                <a:pathLst>
                  <a:path w="15" h="15">
                    <a:moveTo>
                      <a:pt x="15" y="0"/>
                    </a:moveTo>
                    <a:lnTo>
                      <a:pt x="0" y="10"/>
                    </a:lnTo>
                    <a:lnTo>
                      <a:pt x="10" y="15"/>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61" name="Freeform 557">
                <a:extLst>
                  <a:ext uri="{FF2B5EF4-FFF2-40B4-BE49-F238E27FC236}">
                    <a16:creationId xmlns:a16="http://schemas.microsoft.com/office/drawing/2014/main" id="{3368378B-9832-3148-0284-23F86F06CC39}"/>
                  </a:ext>
                </a:extLst>
              </p:cNvPr>
              <p:cNvSpPr>
                <a:spLocks/>
              </p:cNvSpPr>
              <p:nvPr/>
            </p:nvSpPr>
            <p:spPr bwMode="auto">
              <a:xfrm>
                <a:off x="2737" y="2490"/>
                <a:ext cx="15" cy="15"/>
              </a:xfrm>
              <a:custGeom>
                <a:avLst/>
                <a:gdLst>
                  <a:gd name="T0" fmla="*/ 15 w 15"/>
                  <a:gd name="T1" fmla="*/ 5 h 15"/>
                  <a:gd name="T2" fmla="*/ 10 w 15"/>
                  <a:gd name="T3" fmla="*/ 0 h 15"/>
                  <a:gd name="T4" fmla="*/ 0 w 15"/>
                  <a:gd name="T5" fmla="*/ 15 h 15"/>
                  <a:gd name="T6" fmla="*/ 15 w 15"/>
                  <a:gd name="T7" fmla="*/ 5 h 15"/>
                </a:gdLst>
                <a:ahLst/>
                <a:cxnLst>
                  <a:cxn ang="0">
                    <a:pos x="T0" y="T1"/>
                  </a:cxn>
                  <a:cxn ang="0">
                    <a:pos x="T2" y="T3"/>
                  </a:cxn>
                  <a:cxn ang="0">
                    <a:pos x="T4" y="T5"/>
                  </a:cxn>
                  <a:cxn ang="0">
                    <a:pos x="T6" y="T7"/>
                  </a:cxn>
                </a:cxnLst>
                <a:rect l="0" t="0" r="r" b="b"/>
                <a:pathLst>
                  <a:path w="15" h="15">
                    <a:moveTo>
                      <a:pt x="15" y="5"/>
                    </a:moveTo>
                    <a:lnTo>
                      <a:pt x="10" y="0"/>
                    </a:lnTo>
                    <a:lnTo>
                      <a:pt x="0" y="15"/>
                    </a:lnTo>
                    <a:lnTo>
                      <a:pt x="1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62" name="Freeform 558">
                <a:extLst>
                  <a:ext uri="{FF2B5EF4-FFF2-40B4-BE49-F238E27FC236}">
                    <a16:creationId xmlns:a16="http://schemas.microsoft.com/office/drawing/2014/main" id="{921B6DB8-7644-C9BC-D0CA-C627CCDCD4D3}"/>
                  </a:ext>
                </a:extLst>
              </p:cNvPr>
              <p:cNvSpPr>
                <a:spLocks/>
              </p:cNvSpPr>
              <p:nvPr/>
            </p:nvSpPr>
            <p:spPr bwMode="auto">
              <a:xfrm>
                <a:off x="2761" y="2471"/>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63" name="Freeform 559">
                <a:extLst>
                  <a:ext uri="{FF2B5EF4-FFF2-40B4-BE49-F238E27FC236}">
                    <a16:creationId xmlns:a16="http://schemas.microsoft.com/office/drawing/2014/main" id="{FB4DD5BC-7999-627C-28A3-9919EAB95A8B}"/>
                  </a:ext>
                </a:extLst>
              </p:cNvPr>
              <p:cNvSpPr>
                <a:spLocks/>
              </p:cNvSpPr>
              <p:nvPr/>
            </p:nvSpPr>
            <p:spPr bwMode="auto">
              <a:xfrm>
                <a:off x="2761" y="2471"/>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64" name="Freeform 560">
                <a:extLst>
                  <a:ext uri="{FF2B5EF4-FFF2-40B4-BE49-F238E27FC236}">
                    <a16:creationId xmlns:a16="http://schemas.microsoft.com/office/drawing/2014/main" id="{48C2B66D-9E03-82ED-3E0C-61FAC4952D47}"/>
                  </a:ext>
                </a:extLst>
              </p:cNvPr>
              <p:cNvSpPr>
                <a:spLocks/>
              </p:cNvSpPr>
              <p:nvPr/>
            </p:nvSpPr>
            <p:spPr bwMode="auto">
              <a:xfrm>
                <a:off x="2757" y="2461"/>
                <a:ext cx="14" cy="10"/>
              </a:xfrm>
              <a:custGeom>
                <a:avLst/>
                <a:gdLst>
                  <a:gd name="T0" fmla="*/ 14 w 14"/>
                  <a:gd name="T1" fmla="*/ 0 h 10"/>
                  <a:gd name="T2" fmla="*/ 0 w 14"/>
                  <a:gd name="T3" fmla="*/ 10 h 10"/>
                  <a:gd name="T4" fmla="*/ 9 w 14"/>
                  <a:gd name="T5" fmla="*/ 10 h 10"/>
                  <a:gd name="T6" fmla="*/ 14 w 14"/>
                  <a:gd name="T7" fmla="*/ 0 h 10"/>
                </a:gdLst>
                <a:ahLst/>
                <a:cxnLst>
                  <a:cxn ang="0">
                    <a:pos x="T0" y="T1"/>
                  </a:cxn>
                  <a:cxn ang="0">
                    <a:pos x="T2" y="T3"/>
                  </a:cxn>
                  <a:cxn ang="0">
                    <a:pos x="T4" y="T5"/>
                  </a:cxn>
                  <a:cxn ang="0">
                    <a:pos x="T6" y="T7"/>
                  </a:cxn>
                </a:cxnLst>
                <a:rect l="0" t="0" r="r" b="b"/>
                <a:pathLst>
                  <a:path w="14" h="10">
                    <a:moveTo>
                      <a:pt x="14" y="0"/>
                    </a:moveTo>
                    <a:lnTo>
                      <a:pt x="0" y="10"/>
                    </a:lnTo>
                    <a:lnTo>
                      <a:pt x="9" y="10"/>
                    </a:lnTo>
                    <a:lnTo>
                      <a:pt x="1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65" name="Freeform 561">
                <a:extLst>
                  <a:ext uri="{FF2B5EF4-FFF2-40B4-BE49-F238E27FC236}">
                    <a16:creationId xmlns:a16="http://schemas.microsoft.com/office/drawing/2014/main" id="{F0973AC2-9499-0ABC-7754-7CE3351685D5}"/>
                  </a:ext>
                </a:extLst>
              </p:cNvPr>
              <p:cNvSpPr>
                <a:spLocks/>
              </p:cNvSpPr>
              <p:nvPr/>
            </p:nvSpPr>
            <p:spPr bwMode="auto">
              <a:xfrm>
                <a:off x="2757" y="2456"/>
                <a:ext cx="14" cy="15"/>
              </a:xfrm>
              <a:custGeom>
                <a:avLst/>
                <a:gdLst>
                  <a:gd name="T0" fmla="*/ 14 w 14"/>
                  <a:gd name="T1" fmla="*/ 5 h 15"/>
                  <a:gd name="T2" fmla="*/ 4 w 14"/>
                  <a:gd name="T3" fmla="*/ 0 h 15"/>
                  <a:gd name="T4" fmla="*/ 0 w 14"/>
                  <a:gd name="T5" fmla="*/ 15 h 15"/>
                  <a:gd name="T6" fmla="*/ 14 w 14"/>
                  <a:gd name="T7" fmla="*/ 5 h 15"/>
                </a:gdLst>
                <a:ahLst/>
                <a:cxnLst>
                  <a:cxn ang="0">
                    <a:pos x="T0" y="T1"/>
                  </a:cxn>
                  <a:cxn ang="0">
                    <a:pos x="T2" y="T3"/>
                  </a:cxn>
                  <a:cxn ang="0">
                    <a:pos x="T4" y="T5"/>
                  </a:cxn>
                  <a:cxn ang="0">
                    <a:pos x="T6" y="T7"/>
                  </a:cxn>
                </a:cxnLst>
                <a:rect l="0" t="0" r="r" b="b"/>
                <a:pathLst>
                  <a:path w="14" h="15">
                    <a:moveTo>
                      <a:pt x="14" y="5"/>
                    </a:moveTo>
                    <a:lnTo>
                      <a:pt x="4" y="0"/>
                    </a:lnTo>
                    <a:lnTo>
                      <a:pt x="0" y="15"/>
                    </a:lnTo>
                    <a:lnTo>
                      <a:pt x="14"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66" name="Freeform 562">
                <a:extLst>
                  <a:ext uri="{FF2B5EF4-FFF2-40B4-BE49-F238E27FC236}">
                    <a16:creationId xmlns:a16="http://schemas.microsoft.com/office/drawing/2014/main" id="{4B40457B-E7C1-7D86-97F1-C9597C0A11A8}"/>
                  </a:ext>
                </a:extLst>
              </p:cNvPr>
              <p:cNvSpPr>
                <a:spLocks/>
              </p:cNvSpPr>
              <p:nvPr/>
            </p:nvSpPr>
            <p:spPr bwMode="auto">
              <a:xfrm>
                <a:off x="2771" y="2432"/>
                <a:ext cx="10" cy="5"/>
              </a:xfrm>
              <a:custGeom>
                <a:avLst/>
                <a:gdLst>
                  <a:gd name="T0" fmla="*/ 10 w 10"/>
                  <a:gd name="T1" fmla="*/ 5 h 5"/>
                  <a:gd name="T2" fmla="*/ 0 w 10"/>
                  <a:gd name="T3" fmla="*/ 0 h 5"/>
                  <a:gd name="T4" fmla="*/ 10 w 10"/>
                  <a:gd name="T5" fmla="*/ 5 h 5"/>
                </a:gdLst>
                <a:ahLst/>
                <a:cxnLst>
                  <a:cxn ang="0">
                    <a:pos x="T0" y="T1"/>
                  </a:cxn>
                  <a:cxn ang="0">
                    <a:pos x="T2" y="T3"/>
                  </a:cxn>
                  <a:cxn ang="0">
                    <a:pos x="T4" y="T5"/>
                  </a:cxn>
                </a:cxnLst>
                <a:rect l="0" t="0" r="r" b="b"/>
                <a:pathLst>
                  <a:path w="10" h="5">
                    <a:moveTo>
                      <a:pt x="10" y="5"/>
                    </a:moveTo>
                    <a:lnTo>
                      <a:pt x="0" y="0"/>
                    </a:lnTo>
                    <a:lnTo>
                      <a:pt x="1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67" name="Freeform 563">
                <a:extLst>
                  <a:ext uri="{FF2B5EF4-FFF2-40B4-BE49-F238E27FC236}">
                    <a16:creationId xmlns:a16="http://schemas.microsoft.com/office/drawing/2014/main" id="{B83D7270-5D64-AB33-7CB3-F7CBD5A14FC6}"/>
                  </a:ext>
                </a:extLst>
              </p:cNvPr>
              <p:cNvSpPr>
                <a:spLocks/>
              </p:cNvSpPr>
              <p:nvPr/>
            </p:nvSpPr>
            <p:spPr bwMode="auto">
              <a:xfrm>
                <a:off x="2771" y="2432"/>
                <a:ext cx="10" cy="5"/>
              </a:xfrm>
              <a:custGeom>
                <a:avLst/>
                <a:gdLst>
                  <a:gd name="T0" fmla="*/ 10 w 10"/>
                  <a:gd name="T1" fmla="*/ 5 h 5"/>
                  <a:gd name="T2" fmla="*/ 0 w 10"/>
                  <a:gd name="T3" fmla="*/ 0 h 5"/>
                  <a:gd name="T4" fmla="*/ 0 w 10"/>
                  <a:gd name="T5" fmla="*/ 0 h 5"/>
                  <a:gd name="T6" fmla="*/ 10 w 10"/>
                  <a:gd name="T7" fmla="*/ 5 h 5"/>
                </a:gdLst>
                <a:ahLst/>
                <a:cxnLst>
                  <a:cxn ang="0">
                    <a:pos x="T0" y="T1"/>
                  </a:cxn>
                  <a:cxn ang="0">
                    <a:pos x="T2" y="T3"/>
                  </a:cxn>
                  <a:cxn ang="0">
                    <a:pos x="T4" y="T5"/>
                  </a:cxn>
                  <a:cxn ang="0">
                    <a:pos x="T6" y="T7"/>
                  </a:cxn>
                </a:cxnLst>
                <a:rect l="0" t="0" r="r" b="b"/>
                <a:pathLst>
                  <a:path w="10" h="5">
                    <a:moveTo>
                      <a:pt x="10" y="5"/>
                    </a:moveTo>
                    <a:lnTo>
                      <a:pt x="0" y="0"/>
                    </a:lnTo>
                    <a:lnTo>
                      <a:pt x="0" y="0"/>
                    </a:lnTo>
                    <a:lnTo>
                      <a:pt x="1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68" name="Freeform 564">
                <a:extLst>
                  <a:ext uri="{FF2B5EF4-FFF2-40B4-BE49-F238E27FC236}">
                    <a16:creationId xmlns:a16="http://schemas.microsoft.com/office/drawing/2014/main" id="{2C9F7112-C165-52F4-7C07-E7B97050285E}"/>
                  </a:ext>
                </a:extLst>
              </p:cNvPr>
              <p:cNvSpPr>
                <a:spLocks/>
              </p:cNvSpPr>
              <p:nvPr/>
            </p:nvSpPr>
            <p:spPr bwMode="auto">
              <a:xfrm>
                <a:off x="2776" y="2432"/>
                <a:ext cx="5" cy="5"/>
              </a:xfrm>
              <a:custGeom>
                <a:avLst/>
                <a:gdLst>
                  <a:gd name="T0" fmla="*/ 5 w 5"/>
                  <a:gd name="T1" fmla="*/ 5 h 5"/>
                  <a:gd name="T2" fmla="*/ 5 w 5"/>
                  <a:gd name="T3" fmla="*/ 5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lnTo>
                      <a:pt x="5" y="5"/>
                    </a:lnTo>
                    <a:lnTo>
                      <a:pt x="0" y="0"/>
                    </a:lnTo>
                    <a:lnTo>
                      <a:pt x="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69" name="Freeform 565">
                <a:extLst>
                  <a:ext uri="{FF2B5EF4-FFF2-40B4-BE49-F238E27FC236}">
                    <a16:creationId xmlns:a16="http://schemas.microsoft.com/office/drawing/2014/main" id="{B47F704A-65EF-BDC2-E8EB-51BF6995ADA6}"/>
                  </a:ext>
                </a:extLst>
              </p:cNvPr>
              <p:cNvSpPr>
                <a:spLocks/>
              </p:cNvSpPr>
              <p:nvPr/>
            </p:nvSpPr>
            <p:spPr bwMode="auto">
              <a:xfrm>
                <a:off x="2781" y="2437"/>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70" name="Freeform 566">
                <a:extLst>
                  <a:ext uri="{FF2B5EF4-FFF2-40B4-BE49-F238E27FC236}">
                    <a16:creationId xmlns:a16="http://schemas.microsoft.com/office/drawing/2014/main" id="{72F0C37F-2CDA-6D04-3AE1-6349ABB7557B}"/>
                  </a:ext>
                </a:extLst>
              </p:cNvPr>
              <p:cNvSpPr>
                <a:spLocks/>
              </p:cNvSpPr>
              <p:nvPr/>
            </p:nvSpPr>
            <p:spPr bwMode="auto">
              <a:xfrm>
                <a:off x="2771" y="2423"/>
                <a:ext cx="15" cy="14"/>
              </a:xfrm>
              <a:custGeom>
                <a:avLst/>
                <a:gdLst>
                  <a:gd name="T0" fmla="*/ 15 w 15"/>
                  <a:gd name="T1" fmla="*/ 0 h 14"/>
                  <a:gd name="T2" fmla="*/ 0 w 15"/>
                  <a:gd name="T3" fmla="*/ 9 h 14"/>
                  <a:gd name="T4" fmla="*/ 10 w 15"/>
                  <a:gd name="T5" fmla="*/ 14 h 14"/>
                  <a:gd name="T6" fmla="*/ 15 w 15"/>
                  <a:gd name="T7" fmla="*/ 0 h 14"/>
                </a:gdLst>
                <a:ahLst/>
                <a:cxnLst>
                  <a:cxn ang="0">
                    <a:pos x="T0" y="T1"/>
                  </a:cxn>
                  <a:cxn ang="0">
                    <a:pos x="T2" y="T3"/>
                  </a:cxn>
                  <a:cxn ang="0">
                    <a:pos x="T4" y="T5"/>
                  </a:cxn>
                  <a:cxn ang="0">
                    <a:pos x="T6" y="T7"/>
                  </a:cxn>
                </a:cxnLst>
                <a:rect l="0" t="0" r="r" b="b"/>
                <a:pathLst>
                  <a:path w="15" h="14">
                    <a:moveTo>
                      <a:pt x="15" y="0"/>
                    </a:moveTo>
                    <a:lnTo>
                      <a:pt x="0" y="9"/>
                    </a:lnTo>
                    <a:lnTo>
                      <a:pt x="10" y="14"/>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71" name="Freeform 567">
                <a:extLst>
                  <a:ext uri="{FF2B5EF4-FFF2-40B4-BE49-F238E27FC236}">
                    <a16:creationId xmlns:a16="http://schemas.microsoft.com/office/drawing/2014/main" id="{5861C40B-DD4D-2FFE-61E7-D3977FDE30C7}"/>
                  </a:ext>
                </a:extLst>
              </p:cNvPr>
              <p:cNvSpPr>
                <a:spLocks/>
              </p:cNvSpPr>
              <p:nvPr/>
            </p:nvSpPr>
            <p:spPr bwMode="auto">
              <a:xfrm>
                <a:off x="2771" y="2418"/>
                <a:ext cx="15" cy="14"/>
              </a:xfrm>
              <a:custGeom>
                <a:avLst/>
                <a:gdLst>
                  <a:gd name="T0" fmla="*/ 15 w 15"/>
                  <a:gd name="T1" fmla="*/ 5 h 14"/>
                  <a:gd name="T2" fmla="*/ 5 w 15"/>
                  <a:gd name="T3" fmla="*/ 0 h 14"/>
                  <a:gd name="T4" fmla="*/ 0 w 15"/>
                  <a:gd name="T5" fmla="*/ 14 h 14"/>
                  <a:gd name="T6" fmla="*/ 15 w 15"/>
                  <a:gd name="T7" fmla="*/ 5 h 14"/>
                </a:gdLst>
                <a:ahLst/>
                <a:cxnLst>
                  <a:cxn ang="0">
                    <a:pos x="T0" y="T1"/>
                  </a:cxn>
                  <a:cxn ang="0">
                    <a:pos x="T2" y="T3"/>
                  </a:cxn>
                  <a:cxn ang="0">
                    <a:pos x="T4" y="T5"/>
                  </a:cxn>
                  <a:cxn ang="0">
                    <a:pos x="T6" y="T7"/>
                  </a:cxn>
                </a:cxnLst>
                <a:rect l="0" t="0" r="r" b="b"/>
                <a:pathLst>
                  <a:path w="15" h="14">
                    <a:moveTo>
                      <a:pt x="15" y="5"/>
                    </a:moveTo>
                    <a:lnTo>
                      <a:pt x="5" y="0"/>
                    </a:lnTo>
                    <a:lnTo>
                      <a:pt x="0" y="14"/>
                    </a:lnTo>
                    <a:lnTo>
                      <a:pt x="1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72" name="Freeform 568">
                <a:extLst>
                  <a:ext uri="{FF2B5EF4-FFF2-40B4-BE49-F238E27FC236}">
                    <a16:creationId xmlns:a16="http://schemas.microsoft.com/office/drawing/2014/main" id="{D243494E-1540-DA20-D1CE-94F524DFB55A}"/>
                  </a:ext>
                </a:extLst>
              </p:cNvPr>
              <p:cNvSpPr>
                <a:spLocks/>
              </p:cNvSpPr>
              <p:nvPr/>
            </p:nvSpPr>
            <p:spPr bwMode="auto">
              <a:xfrm>
                <a:off x="2786" y="2398"/>
                <a:ext cx="9" cy="5"/>
              </a:xfrm>
              <a:custGeom>
                <a:avLst/>
                <a:gdLst>
                  <a:gd name="T0" fmla="*/ 9 w 9"/>
                  <a:gd name="T1" fmla="*/ 0 h 5"/>
                  <a:gd name="T2" fmla="*/ 0 w 9"/>
                  <a:gd name="T3" fmla="*/ 0 h 5"/>
                  <a:gd name="T4" fmla="*/ 9 w 9"/>
                  <a:gd name="T5" fmla="*/ 5 h 5"/>
                  <a:gd name="T6" fmla="*/ 9 w 9"/>
                  <a:gd name="T7" fmla="*/ 0 h 5"/>
                </a:gdLst>
                <a:ahLst/>
                <a:cxnLst>
                  <a:cxn ang="0">
                    <a:pos x="T0" y="T1"/>
                  </a:cxn>
                  <a:cxn ang="0">
                    <a:pos x="T2" y="T3"/>
                  </a:cxn>
                  <a:cxn ang="0">
                    <a:pos x="T4" y="T5"/>
                  </a:cxn>
                  <a:cxn ang="0">
                    <a:pos x="T6" y="T7"/>
                  </a:cxn>
                </a:cxnLst>
                <a:rect l="0" t="0" r="r" b="b"/>
                <a:pathLst>
                  <a:path w="9" h="5">
                    <a:moveTo>
                      <a:pt x="9" y="0"/>
                    </a:moveTo>
                    <a:lnTo>
                      <a:pt x="0" y="0"/>
                    </a:lnTo>
                    <a:lnTo>
                      <a:pt x="9" y="5"/>
                    </a:ln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73" name="Freeform 569">
                <a:extLst>
                  <a:ext uri="{FF2B5EF4-FFF2-40B4-BE49-F238E27FC236}">
                    <a16:creationId xmlns:a16="http://schemas.microsoft.com/office/drawing/2014/main" id="{A32720EB-23FA-74D1-3EFC-B49A0D1DBE03}"/>
                  </a:ext>
                </a:extLst>
              </p:cNvPr>
              <p:cNvSpPr>
                <a:spLocks/>
              </p:cNvSpPr>
              <p:nvPr/>
            </p:nvSpPr>
            <p:spPr bwMode="auto">
              <a:xfrm>
                <a:off x="2786" y="2394"/>
                <a:ext cx="9" cy="4"/>
              </a:xfrm>
              <a:custGeom>
                <a:avLst/>
                <a:gdLst>
                  <a:gd name="T0" fmla="*/ 9 w 9"/>
                  <a:gd name="T1" fmla="*/ 4 h 4"/>
                  <a:gd name="T2" fmla="*/ 0 w 9"/>
                  <a:gd name="T3" fmla="*/ 0 h 4"/>
                  <a:gd name="T4" fmla="*/ 0 w 9"/>
                  <a:gd name="T5" fmla="*/ 4 h 4"/>
                  <a:gd name="T6" fmla="*/ 9 w 9"/>
                  <a:gd name="T7" fmla="*/ 4 h 4"/>
                </a:gdLst>
                <a:ahLst/>
                <a:cxnLst>
                  <a:cxn ang="0">
                    <a:pos x="T0" y="T1"/>
                  </a:cxn>
                  <a:cxn ang="0">
                    <a:pos x="T2" y="T3"/>
                  </a:cxn>
                  <a:cxn ang="0">
                    <a:pos x="T4" y="T5"/>
                  </a:cxn>
                  <a:cxn ang="0">
                    <a:pos x="T6" y="T7"/>
                  </a:cxn>
                </a:cxnLst>
                <a:rect l="0" t="0" r="r" b="b"/>
                <a:pathLst>
                  <a:path w="9" h="4">
                    <a:moveTo>
                      <a:pt x="9" y="4"/>
                    </a:moveTo>
                    <a:lnTo>
                      <a:pt x="0" y="0"/>
                    </a:lnTo>
                    <a:lnTo>
                      <a:pt x="0" y="4"/>
                    </a:lnTo>
                    <a:lnTo>
                      <a:pt x="9"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74" name="Freeform 570">
                <a:extLst>
                  <a:ext uri="{FF2B5EF4-FFF2-40B4-BE49-F238E27FC236}">
                    <a16:creationId xmlns:a16="http://schemas.microsoft.com/office/drawing/2014/main" id="{8F29E3FC-5829-B1AC-2DDF-461C8CAB97FB}"/>
                  </a:ext>
                </a:extLst>
              </p:cNvPr>
              <p:cNvSpPr>
                <a:spLocks/>
              </p:cNvSpPr>
              <p:nvPr/>
            </p:nvSpPr>
            <p:spPr bwMode="auto">
              <a:xfrm>
                <a:off x="2790" y="2394"/>
                <a:ext cx="5" cy="4"/>
              </a:xfrm>
              <a:custGeom>
                <a:avLst/>
                <a:gdLst>
                  <a:gd name="T0" fmla="*/ 5 w 5"/>
                  <a:gd name="T1" fmla="*/ 4 h 4"/>
                  <a:gd name="T2" fmla="*/ 5 w 5"/>
                  <a:gd name="T3" fmla="*/ 4 h 4"/>
                  <a:gd name="T4" fmla="*/ 0 w 5"/>
                  <a:gd name="T5" fmla="*/ 0 h 4"/>
                  <a:gd name="T6" fmla="*/ 5 w 5"/>
                  <a:gd name="T7" fmla="*/ 4 h 4"/>
                </a:gdLst>
                <a:ahLst/>
                <a:cxnLst>
                  <a:cxn ang="0">
                    <a:pos x="T0" y="T1"/>
                  </a:cxn>
                  <a:cxn ang="0">
                    <a:pos x="T2" y="T3"/>
                  </a:cxn>
                  <a:cxn ang="0">
                    <a:pos x="T4" y="T5"/>
                  </a:cxn>
                  <a:cxn ang="0">
                    <a:pos x="T6" y="T7"/>
                  </a:cxn>
                </a:cxnLst>
                <a:rect l="0" t="0" r="r" b="b"/>
                <a:pathLst>
                  <a:path w="5" h="4">
                    <a:moveTo>
                      <a:pt x="5" y="4"/>
                    </a:moveTo>
                    <a:lnTo>
                      <a:pt x="5" y="4"/>
                    </a:lnTo>
                    <a:lnTo>
                      <a:pt x="0" y="0"/>
                    </a:lnTo>
                    <a:lnTo>
                      <a:pt x="5"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75" name="Freeform 571">
                <a:extLst>
                  <a:ext uri="{FF2B5EF4-FFF2-40B4-BE49-F238E27FC236}">
                    <a16:creationId xmlns:a16="http://schemas.microsoft.com/office/drawing/2014/main" id="{C5EC376B-FCF7-6798-671B-675FF77ABA74}"/>
                  </a:ext>
                </a:extLst>
              </p:cNvPr>
              <p:cNvSpPr>
                <a:spLocks/>
              </p:cNvSpPr>
              <p:nvPr/>
            </p:nvSpPr>
            <p:spPr bwMode="auto">
              <a:xfrm>
                <a:off x="2790" y="2394"/>
                <a:ext cx="5" cy="4"/>
              </a:xfrm>
              <a:custGeom>
                <a:avLst/>
                <a:gdLst>
                  <a:gd name="T0" fmla="*/ 5 w 5"/>
                  <a:gd name="T1" fmla="*/ 4 h 4"/>
                  <a:gd name="T2" fmla="*/ 5 w 5"/>
                  <a:gd name="T3" fmla="*/ 4 h 4"/>
                  <a:gd name="T4" fmla="*/ 0 w 5"/>
                  <a:gd name="T5" fmla="*/ 0 h 4"/>
                  <a:gd name="T6" fmla="*/ 5 w 5"/>
                  <a:gd name="T7" fmla="*/ 4 h 4"/>
                </a:gdLst>
                <a:ahLst/>
                <a:cxnLst>
                  <a:cxn ang="0">
                    <a:pos x="T0" y="T1"/>
                  </a:cxn>
                  <a:cxn ang="0">
                    <a:pos x="T2" y="T3"/>
                  </a:cxn>
                  <a:cxn ang="0">
                    <a:pos x="T4" y="T5"/>
                  </a:cxn>
                  <a:cxn ang="0">
                    <a:pos x="T6" y="T7"/>
                  </a:cxn>
                </a:cxnLst>
                <a:rect l="0" t="0" r="r" b="b"/>
                <a:pathLst>
                  <a:path w="5" h="4">
                    <a:moveTo>
                      <a:pt x="5" y="4"/>
                    </a:moveTo>
                    <a:lnTo>
                      <a:pt x="5" y="4"/>
                    </a:lnTo>
                    <a:lnTo>
                      <a:pt x="0" y="0"/>
                    </a:lnTo>
                    <a:lnTo>
                      <a:pt x="5"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76" name="Freeform 572">
                <a:extLst>
                  <a:ext uri="{FF2B5EF4-FFF2-40B4-BE49-F238E27FC236}">
                    <a16:creationId xmlns:a16="http://schemas.microsoft.com/office/drawing/2014/main" id="{6A69E7B3-E523-6146-5FB7-4B3AA9E4C9E0}"/>
                  </a:ext>
                </a:extLst>
              </p:cNvPr>
              <p:cNvSpPr>
                <a:spLocks/>
              </p:cNvSpPr>
              <p:nvPr/>
            </p:nvSpPr>
            <p:spPr bwMode="auto">
              <a:xfrm>
                <a:off x="2786" y="2389"/>
                <a:ext cx="14" cy="9"/>
              </a:xfrm>
              <a:custGeom>
                <a:avLst/>
                <a:gdLst>
                  <a:gd name="T0" fmla="*/ 14 w 14"/>
                  <a:gd name="T1" fmla="*/ 0 h 9"/>
                  <a:gd name="T2" fmla="*/ 0 w 14"/>
                  <a:gd name="T3" fmla="*/ 5 h 9"/>
                  <a:gd name="T4" fmla="*/ 9 w 14"/>
                  <a:gd name="T5" fmla="*/ 9 h 9"/>
                  <a:gd name="T6" fmla="*/ 14 w 14"/>
                  <a:gd name="T7" fmla="*/ 0 h 9"/>
                </a:gdLst>
                <a:ahLst/>
                <a:cxnLst>
                  <a:cxn ang="0">
                    <a:pos x="T0" y="T1"/>
                  </a:cxn>
                  <a:cxn ang="0">
                    <a:pos x="T2" y="T3"/>
                  </a:cxn>
                  <a:cxn ang="0">
                    <a:pos x="T4" y="T5"/>
                  </a:cxn>
                  <a:cxn ang="0">
                    <a:pos x="T6" y="T7"/>
                  </a:cxn>
                </a:cxnLst>
                <a:rect l="0" t="0" r="r" b="b"/>
                <a:pathLst>
                  <a:path w="14" h="9">
                    <a:moveTo>
                      <a:pt x="14" y="0"/>
                    </a:moveTo>
                    <a:lnTo>
                      <a:pt x="0" y="5"/>
                    </a:lnTo>
                    <a:lnTo>
                      <a:pt x="9" y="9"/>
                    </a:lnTo>
                    <a:lnTo>
                      <a:pt x="1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77" name="Freeform 573">
                <a:extLst>
                  <a:ext uri="{FF2B5EF4-FFF2-40B4-BE49-F238E27FC236}">
                    <a16:creationId xmlns:a16="http://schemas.microsoft.com/office/drawing/2014/main" id="{3CD3E804-75E0-1B40-306D-BB033780243F}"/>
                  </a:ext>
                </a:extLst>
              </p:cNvPr>
              <p:cNvSpPr>
                <a:spLocks/>
              </p:cNvSpPr>
              <p:nvPr/>
            </p:nvSpPr>
            <p:spPr bwMode="auto">
              <a:xfrm>
                <a:off x="2786" y="2384"/>
                <a:ext cx="14" cy="10"/>
              </a:xfrm>
              <a:custGeom>
                <a:avLst/>
                <a:gdLst>
                  <a:gd name="T0" fmla="*/ 14 w 14"/>
                  <a:gd name="T1" fmla="*/ 5 h 10"/>
                  <a:gd name="T2" fmla="*/ 4 w 14"/>
                  <a:gd name="T3" fmla="*/ 0 h 10"/>
                  <a:gd name="T4" fmla="*/ 0 w 14"/>
                  <a:gd name="T5" fmla="*/ 10 h 10"/>
                  <a:gd name="T6" fmla="*/ 14 w 14"/>
                  <a:gd name="T7" fmla="*/ 5 h 10"/>
                </a:gdLst>
                <a:ahLst/>
                <a:cxnLst>
                  <a:cxn ang="0">
                    <a:pos x="T0" y="T1"/>
                  </a:cxn>
                  <a:cxn ang="0">
                    <a:pos x="T2" y="T3"/>
                  </a:cxn>
                  <a:cxn ang="0">
                    <a:pos x="T4" y="T5"/>
                  </a:cxn>
                  <a:cxn ang="0">
                    <a:pos x="T6" y="T7"/>
                  </a:cxn>
                </a:cxnLst>
                <a:rect l="0" t="0" r="r" b="b"/>
                <a:pathLst>
                  <a:path w="14" h="10">
                    <a:moveTo>
                      <a:pt x="14" y="5"/>
                    </a:moveTo>
                    <a:lnTo>
                      <a:pt x="4" y="0"/>
                    </a:lnTo>
                    <a:lnTo>
                      <a:pt x="0" y="10"/>
                    </a:lnTo>
                    <a:lnTo>
                      <a:pt x="14"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78" name="Freeform 574">
                <a:extLst>
                  <a:ext uri="{FF2B5EF4-FFF2-40B4-BE49-F238E27FC236}">
                    <a16:creationId xmlns:a16="http://schemas.microsoft.com/office/drawing/2014/main" id="{FC3FD846-B1F2-DF06-3FC2-D7988023BBAF}"/>
                  </a:ext>
                </a:extLst>
              </p:cNvPr>
              <p:cNvSpPr>
                <a:spLocks/>
              </p:cNvSpPr>
              <p:nvPr/>
            </p:nvSpPr>
            <p:spPr bwMode="auto">
              <a:xfrm>
                <a:off x="2800" y="2360"/>
                <a:ext cx="10" cy="5"/>
              </a:xfrm>
              <a:custGeom>
                <a:avLst/>
                <a:gdLst>
                  <a:gd name="T0" fmla="*/ 10 w 10"/>
                  <a:gd name="T1" fmla="*/ 0 h 5"/>
                  <a:gd name="T2" fmla="*/ 0 w 10"/>
                  <a:gd name="T3" fmla="*/ 0 h 5"/>
                  <a:gd name="T4" fmla="*/ 10 w 10"/>
                  <a:gd name="T5" fmla="*/ 5 h 5"/>
                  <a:gd name="T6" fmla="*/ 10 w 10"/>
                  <a:gd name="T7" fmla="*/ 0 h 5"/>
                </a:gdLst>
                <a:ahLst/>
                <a:cxnLst>
                  <a:cxn ang="0">
                    <a:pos x="T0" y="T1"/>
                  </a:cxn>
                  <a:cxn ang="0">
                    <a:pos x="T2" y="T3"/>
                  </a:cxn>
                  <a:cxn ang="0">
                    <a:pos x="T4" y="T5"/>
                  </a:cxn>
                  <a:cxn ang="0">
                    <a:pos x="T6" y="T7"/>
                  </a:cxn>
                </a:cxnLst>
                <a:rect l="0" t="0" r="r" b="b"/>
                <a:pathLst>
                  <a:path w="10" h="5">
                    <a:moveTo>
                      <a:pt x="10" y="0"/>
                    </a:moveTo>
                    <a:lnTo>
                      <a:pt x="0" y="0"/>
                    </a:lnTo>
                    <a:lnTo>
                      <a:pt x="10" y="5"/>
                    </a:lnTo>
                    <a:lnTo>
                      <a:pt x="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79" name="Freeform 575">
                <a:extLst>
                  <a:ext uri="{FF2B5EF4-FFF2-40B4-BE49-F238E27FC236}">
                    <a16:creationId xmlns:a16="http://schemas.microsoft.com/office/drawing/2014/main" id="{AFB02576-22CD-FAE2-0F05-4E4AE9A29898}"/>
                  </a:ext>
                </a:extLst>
              </p:cNvPr>
              <p:cNvSpPr>
                <a:spLocks/>
              </p:cNvSpPr>
              <p:nvPr/>
            </p:nvSpPr>
            <p:spPr bwMode="auto">
              <a:xfrm>
                <a:off x="2800" y="2355"/>
                <a:ext cx="10" cy="5"/>
              </a:xfrm>
              <a:custGeom>
                <a:avLst/>
                <a:gdLst>
                  <a:gd name="T0" fmla="*/ 10 w 10"/>
                  <a:gd name="T1" fmla="*/ 5 h 5"/>
                  <a:gd name="T2" fmla="*/ 0 w 10"/>
                  <a:gd name="T3" fmla="*/ 0 h 5"/>
                  <a:gd name="T4" fmla="*/ 0 w 10"/>
                  <a:gd name="T5" fmla="*/ 5 h 5"/>
                  <a:gd name="T6" fmla="*/ 10 w 10"/>
                  <a:gd name="T7" fmla="*/ 5 h 5"/>
                </a:gdLst>
                <a:ahLst/>
                <a:cxnLst>
                  <a:cxn ang="0">
                    <a:pos x="T0" y="T1"/>
                  </a:cxn>
                  <a:cxn ang="0">
                    <a:pos x="T2" y="T3"/>
                  </a:cxn>
                  <a:cxn ang="0">
                    <a:pos x="T4" y="T5"/>
                  </a:cxn>
                  <a:cxn ang="0">
                    <a:pos x="T6" y="T7"/>
                  </a:cxn>
                </a:cxnLst>
                <a:rect l="0" t="0" r="r" b="b"/>
                <a:pathLst>
                  <a:path w="10" h="5">
                    <a:moveTo>
                      <a:pt x="10" y="5"/>
                    </a:moveTo>
                    <a:lnTo>
                      <a:pt x="0" y="0"/>
                    </a:lnTo>
                    <a:lnTo>
                      <a:pt x="0" y="5"/>
                    </a:lnTo>
                    <a:lnTo>
                      <a:pt x="1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80" name="Freeform 576">
                <a:extLst>
                  <a:ext uri="{FF2B5EF4-FFF2-40B4-BE49-F238E27FC236}">
                    <a16:creationId xmlns:a16="http://schemas.microsoft.com/office/drawing/2014/main" id="{C9860784-8F89-6A3A-8479-93975619D3FD}"/>
                  </a:ext>
                </a:extLst>
              </p:cNvPr>
              <p:cNvSpPr>
                <a:spLocks/>
              </p:cNvSpPr>
              <p:nvPr/>
            </p:nvSpPr>
            <p:spPr bwMode="auto">
              <a:xfrm>
                <a:off x="2805" y="2355"/>
                <a:ext cx="5" cy="5"/>
              </a:xfrm>
              <a:custGeom>
                <a:avLst/>
                <a:gdLst>
                  <a:gd name="T0" fmla="*/ 5 w 5"/>
                  <a:gd name="T1" fmla="*/ 5 h 5"/>
                  <a:gd name="T2" fmla="*/ 5 w 5"/>
                  <a:gd name="T3" fmla="*/ 5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lnTo>
                      <a:pt x="5" y="5"/>
                    </a:lnTo>
                    <a:lnTo>
                      <a:pt x="0" y="0"/>
                    </a:lnTo>
                    <a:lnTo>
                      <a:pt x="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81" name="Freeform 577">
                <a:extLst>
                  <a:ext uri="{FF2B5EF4-FFF2-40B4-BE49-F238E27FC236}">
                    <a16:creationId xmlns:a16="http://schemas.microsoft.com/office/drawing/2014/main" id="{657AC2B5-3A53-6BCC-89BD-94E1CD33517F}"/>
                  </a:ext>
                </a:extLst>
              </p:cNvPr>
              <p:cNvSpPr>
                <a:spLocks/>
              </p:cNvSpPr>
              <p:nvPr/>
            </p:nvSpPr>
            <p:spPr bwMode="auto">
              <a:xfrm>
                <a:off x="2805" y="2355"/>
                <a:ext cx="5" cy="5"/>
              </a:xfrm>
              <a:custGeom>
                <a:avLst/>
                <a:gdLst>
                  <a:gd name="T0" fmla="*/ 5 w 5"/>
                  <a:gd name="T1" fmla="*/ 5 h 5"/>
                  <a:gd name="T2" fmla="*/ 5 w 5"/>
                  <a:gd name="T3" fmla="*/ 5 h 5"/>
                  <a:gd name="T4" fmla="*/ 0 w 5"/>
                  <a:gd name="T5" fmla="*/ 0 h 5"/>
                  <a:gd name="T6" fmla="*/ 5 w 5"/>
                  <a:gd name="T7" fmla="*/ 5 h 5"/>
                </a:gdLst>
                <a:ahLst/>
                <a:cxnLst>
                  <a:cxn ang="0">
                    <a:pos x="T0" y="T1"/>
                  </a:cxn>
                  <a:cxn ang="0">
                    <a:pos x="T2" y="T3"/>
                  </a:cxn>
                  <a:cxn ang="0">
                    <a:pos x="T4" y="T5"/>
                  </a:cxn>
                  <a:cxn ang="0">
                    <a:pos x="T6" y="T7"/>
                  </a:cxn>
                </a:cxnLst>
                <a:rect l="0" t="0" r="r" b="b"/>
                <a:pathLst>
                  <a:path w="5" h="5">
                    <a:moveTo>
                      <a:pt x="5" y="5"/>
                    </a:moveTo>
                    <a:lnTo>
                      <a:pt x="5" y="5"/>
                    </a:lnTo>
                    <a:lnTo>
                      <a:pt x="0" y="0"/>
                    </a:lnTo>
                    <a:lnTo>
                      <a:pt x="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82" name="Freeform 578">
                <a:extLst>
                  <a:ext uri="{FF2B5EF4-FFF2-40B4-BE49-F238E27FC236}">
                    <a16:creationId xmlns:a16="http://schemas.microsoft.com/office/drawing/2014/main" id="{221760FE-6C1D-5BE5-EC61-D36FEE8D11AE}"/>
                  </a:ext>
                </a:extLst>
              </p:cNvPr>
              <p:cNvSpPr>
                <a:spLocks/>
              </p:cNvSpPr>
              <p:nvPr/>
            </p:nvSpPr>
            <p:spPr bwMode="auto">
              <a:xfrm>
                <a:off x="2800" y="2350"/>
                <a:ext cx="15" cy="10"/>
              </a:xfrm>
              <a:custGeom>
                <a:avLst/>
                <a:gdLst>
                  <a:gd name="T0" fmla="*/ 15 w 15"/>
                  <a:gd name="T1" fmla="*/ 0 h 10"/>
                  <a:gd name="T2" fmla="*/ 0 w 15"/>
                  <a:gd name="T3" fmla="*/ 5 h 10"/>
                  <a:gd name="T4" fmla="*/ 10 w 15"/>
                  <a:gd name="T5" fmla="*/ 10 h 10"/>
                  <a:gd name="T6" fmla="*/ 15 w 15"/>
                  <a:gd name="T7" fmla="*/ 0 h 10"/>
                </a:gdLst>
                <a:ahLst/>
                <a:cxnLst>
                  <a:cxn ang="0">
                    <a:pos x="T0" y="T1"/>
                  </a:cxn>
                  <a:cxn ang="0">
                    <a:pos x="T2" y="T3"/>
                  </a:cxn>
                  <a:cxn ang="0">
                    <a:pos x="T4" y="T5"/>
                  </a:cxn>
                  <a:cxn ang="0">
                    <a:pos x="T6" y="T7"/>
                  </a:cxn>
                </a:cxnLst>
                <a:rect l="0" t="0" r="r" b="b"/>
                <a:pathLst>
                  <a:path w="15" h="10">
                    <a:moveTo>
                      <a:pt x="15" y="0"/>
                    </a:moveTo>
                    <a:lnTo>
                      <a:pt x="0" y="5"/>
                    </a:lnTo>
                    <a:lnTo>
                      <a:pt x="10" y="10"/>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83" name="Freeform 579">
                <a:extLst>
                  <a:ext uri="{FF2B5EF4-FFF2-40B4-BE49-F238E27FC236}">
                    <a16:creationId xmlns:a16="http://schemas.microsoft.com/office/drawing/2014/main" id="{703AA26C-6C12-6D22-C2F5-89BD0C17ED01}"/>
                  </a:ext>
                </a:extLst>
              </p:cNvPr>
              <p:cNvSpPr>
                <a:spLocks/>
              </p:cNvSpPr>
              <p:nvPr/>
            </p:nvSpPr>
            <p:spPr bwMode="auto">
              <a:xfrm>
                <a:off x="2800" y="2350"/>
                <a:ext cx="15" cy="5"/>
              </a:xfrm>
              <a:custGeom>
                <a:avLst/>
                <a:gdLst>
                  <a:gd name="T0" fmla="*/ 15 w 15"/>
                  <a:gd name="T1" fmla="*/ 0 h 5"/>
                  <a:gd name="T2" fmla="*/ 5 w 15"/>
                  <a:gd name="T3" fmla="*/ 0 h 5"/>
                  <a:gd name="T4" fmla="*/ 0 w 15"/>
                  <a:gd name="T5" fmla="*/ 5 h 5"/>
                  <a:gd name="T6" fmla="*/ 15 w 15"/>
                  <a:gd name="T7" fmla="*/ 0 h 5"/>
                </a:gdLst>
                <a:ahLst/>
                <a:cxnLst>
                  <a:cxn ang="0">
                    <a:pos x="T0" y="T1"/>
                  </a:cxn>
                  <a:cxn ang="0">
                    <a:pos x="T2" y="T3"/>
                  </a:cxn>
                  <a:cxn ang="0">
                    <a:pos x="T4" y="T5"/>
                  </a:cxn>
                  <a:cxn ang="0">
                    <a:pos x="T6" y="T7"/>
                  </a:cxn>
                </a:cxnLst>
                <a:rect l="0" t="0" r="r" b="b"/>
                <a:pathLst>
                  <a:path w="15" h="5">
                    <a:moveTo>
                      <a:pt x="15" y="0"/>
                    </a:moveTo>
                    <a:lnTo>
                      <a:pt x="5" y="0"/>
                    </a:lnTo>
                    <a:lnTo>
                      <a:pt x="0" y="5"/>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84" name="Freeform 580">
                <a:extLst>
                  <a:ext uri="{FF2B5EF4-FFF2-40B4-BE49-F238E27FC236}">
                    <a16:creationId xmlns:a16="http://schemas.microsoft.com/office/drawing/2014/main" id="{85538D36-73CA-40C3-3A2D-998CD5A8E24C}"/>
                  </a:ext>
                </a:extLst>
              </p:cNvPr>
              <p:cNvSpPr>
                <a:spLocks/>
              </p:cNvSpPr>
              <p:nvPr/>
            </p:nvSpPr>
            <p:spPr bwMode="auto">
              <a:xfrm>
                <a:off x="2815" y="2321"/>
                <a:ext cx="9" cy="10"/>
              </a:xfrm>
              <a:custGeom>
                <a:avLst/>
                <a:gdLst>
                  <a:gd name="T0" fmla="*/ 9 w 9"/>
                  <a:gd name="T1" fmla="*/ 0 h 10"/>
                  <a:gd name="T2" fmla="*/ 0 w 9"/>
                  <a:gd name="T3" fmla="*/ 5 h 10"/>
                  <a:gd name="T4" fmla="*/ 9 w 9"/>
                  <a:gd name="T5" fmla="*/ 10 h 10"/>
                  <a:gd name="T6" fmla="*/ 9 w 9"/>
                  <a:gd name="T7" fmla="*/ 0 h 10"/>
                </a:gdLst>
                <a:ahLst/>
                <a:cxnLst>
                  <a:cxn ang="0">
                    <a:pos x="T0" y="T1"/>
                  </a:cxn>
                  <a:cxn ang="0">
                    <a:pos x="T2" y="T3"/>
                  </a:cxn>
                  <a:cxn ang="0">
                    <a:pos x="T4" y="T5"/>
                  </a:cxn>
                  <a:cxn ang="0">
                    <a:pos x="T6" y="T7"/>
                  </a:cxn>
                </a:cxnLst>
                <a:rect l="0" t="0" r="r" b="b"/>
                <a:pathLst>
                  <a:path w="9" h="10">
                    <a:moveTo>
                      <a:pt x="9" y="0"/>
                    </a:moveTo>
                    <a:lnTo>
                      <a:pt x="0" y="5"/>
                    </a:lnTo>
                    <a:lnTo>
                      <a:pt x="9" y="10"/>
                    </a:ln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85" name="Freeform 581">
                <a:extLst>
                  <a:ext uri="{FF2B5EF4-FFF2-40B4-BE49-F238E27FC236}">
                    <a16:creationId xmlns:a16="http://schemas.microsoft.com/office/drawing/2014/main" id="{6C4DE9C0-21CE-E2D8-A6C1-30FB0B546361}"/>
                  </a:ext>
                </a:extLst>
              </p:cNvPr>
              <p:cNvSpPr>
                <a:spLocks/>
              </p:cNvSpPr>
              <p:nvPr/>
            </p:nvSpPr>
            <p:spPr bwMode="auto">
              <a:xfrm>
                <a:off x="2815" y="2316"/>
                <a:ext cx="9" cy="10"/>
              </a:xfrm>
              <a:custGeom>
                <a:avLst/>
                <a:gdLst>
                  <a:gd name="T0" fmla="*/ 9 w 9"/>
                  <a:gd name="T1" fmla="*/ 5 h 10"/>
                  <a:gd name="T2" fmla="*/ 4 w 9"/>
                  <a:gd name="T3" fmla="*/ 0 h 10"/>
                  <a:gd name="T4" fmla="*/ 0 w 9"/>
                  <a:gd name="T5" fmla="*/ 10 h 10"/>
                  <a:gd name="T6" fmla="*/ 9 w 9"/>
                  <a:gd name="T7" fmla="*/ 5 h 10"/>
                </a:gdLst>
                <a:ahLst/>
                <a:cxnLst>
                  <a:cxn ang="0">
                    <a:pos x="T0" y="T1"/>
                  </a:cxn>
                  <a:cxn ang="0">
                    <a:pos x="T2" y="T3"/>
                  </a:cxn>
                  <a:cxn ang="0">
                    <a:pos x="T4" y="T5"/>
                  </a:cxn>
                  <a:cxn ang="0">
                    <a:pos x="T6" y="T7"/>
                  </a:cxn>
                </a:cxnLst>
                <a:rect l="0" t="0" r="r" b="b"/>
                <a:pathLst>
                  <a:path w="9" h="10">
                    <a:moveTo>
                      <a:pt x="9" y="5"/>
                    </a:moveTo>
                    <a:lnTo>
                      <a:pt x="4" y="0"/>
                    </a:lnTo>
                    <a:lnTo>
                      <a:pt x="0" y="10"/>
                    </a:lnTo>
                    <a:lnTo>
                      <a:pt x="9"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86" name="Freeform 582">
                <a:extLst>
                  <a:ext uri="{FF2B5EF4-FFF2-40B4-BE49-F238E27FC236}">
                    <a16:creationId xmlns:a16="http://schemas.microsoft.com/office/drawing/2014/main" id="{1BDEC3C8-13A0-1659-2F58-EEBA77EA716E}"/>
                  </a:ext>
                </a:extLst>
              </p:cNvPr>
              <p:cNvSpPr>
                <a:spLocks/>
              </p:cNvSpPr>
              <p:nvPr/>
            </p:nvSpPr>
            <p:spPr bwMode="auto">
              <a:xfrm>
                <a:off x="2824" y="2316"/>
                <a:ext cx="1" cy="5"/>
              </a:xfrm>
              <a:custGeom>
                <a:avLst/>
                <a:gdLst>
                  <a:gd name="T0" fmla="*/ 5 h 5"/>
                  <a:gd name="T1" fmla="*/ 5 h 5"/>
                  <a:gd name="T2" fmla="*/ 0 h 5"/>
                  <a:gd name="T3" fmla="*/ 5 h 5"/>
                </a:gdLst>
                <a:ahLst/>
                <a:cxnLst>
                  <a:cxn ang="0">
                    <a:pos x="0" y="T0"/>
                  </a:cxn>
                  <a:cxn ang="0">
                    <a:pos x="0" y="T1"/>
                  </a:cxn>
                  <a:cxn ang="0">
                    <a:pos x="0" y="T2"/>
                  </a:cxn>
                  <a:cxn ang="0">
                    <a:pos x="0" y="T3"/>
                  </a:cxn>
                </a:cxnLst>
                <a:rect l="0" t="0" r="r" b="b"/>
                <a:pathLst>
                  <a:path h="5">
                    <a:moveTo>
                      <a:pt x="0" y="5"/>
                    </a:moveTo>
                    <a:lnTo>
                      <a:pt x="0" y="5"/>
                    </a:lnTo>
                    <a:lnTo>
                      <a:pt x="0" y="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87" name="Rectangle 583">
                <a:extLst>
                  <a:ext uri="{FF2B5EF4-FFF2-40B4-BE49-F238E27FC236}">
                    <a16:creationId xmlns:a16="http://schemas.microsoft.com/office/drawing/2014/main" id="{DC50F041-6ABC-C3BC-18F3-FA2B84297743}"/>
                  </a:ext>
                </a:extLst>
              </p:cNvPr>
              <p:cNvSpPr>
                <a:spLocks noChangeArrowheads="1"/>
              </p:cNvSpPr>
              <p:nvPr/>
            </p:nvSpPr>
            <p:spPr bwMode="auto">
              <a:xfrm>
                <a:off x="2824" y="2316"/>
                <a:ext cx="1"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10888" name="Freeform 584">
                <a:extLst>
                  <a:ext uri="{FF2B5EF4-FFF2-40B4-BE49-F238E27FC236}">
                    <a16:creationId xmlns:a16="http://schemas.microsoft.com/office/drawing/2014/main" id="{2D93AEC7-50E6-AB18-FF51-CDB1CE855AAE}"/>
                  </a:ext>
                </a:extLst>
              </p:cNvPr>
              <p:cNvSpPr>
                <a:spLocks/>
              </p:cNvSpPr>
              <p:nvPr/>
            </p:nvSpPr>
            <p:spPr bwMode="auto">
              <a:xfrm>
                <a:off x="2819" y="2316"/>
                <a:ext cx="10" cy="5"/>
              </a:xfrm>
              <a:custGeom>
                <a:avLst/>
                <a:gdLst>
                  <a:gd name="T0" fmla="*/ 10 w 10"/>
                  <a:gd name="T1" fmla="*/ 0 h 5"/>
                  <a:gd name="T2" fmla="*/ 0 w 10"/>
                  <a:gd name="T3" fmla="*/ 0 h 5"/>
                  <a:gd name="T4" fmla="*/ 5 w 10"/>
                  <a:gd name="T5" fmla="*/ 5 h 5"/>
                  <a:gd name="T6" fmla="*/ 10 w 10"/>
                  <a:gd name="T7" fmla="*/ 0 h 5"/>
                </a:gdLst>
                <a:ahLst/>
                <a:cxnLst>
                  <a:cxn ang="0">
                    <a:pos x="T0" y="T1"/>
                  </a:cxn>
                  <a:cxn ang="0">
                    <a:pos x="T2" y="T3"/>
                  </a:cxn>
                  <a:cxn ang="0">
                    <a:pos x="T4" y="T5"/>
                  </a:cxn>
                  <a:cxn ang="0">
                    <a:pos x="T6" y="T7"/>
                  </a:cxn>
                </a:cxnLst>
                <a:rect l="0" t="0" r="r" b="b"/>
                <a:pathLst>
                  <a:path w="10" h="5">
                    <a:moveTo>
                      <a:pt x="10" y="0"/>
                    </a:moveTo>
                    <a:lnTo>
                      <a:pt x="0" y="0"/>
                    </a:lnTo>
                    <a:lnTo>
                      <a:pt x="5" y="5"/>
                    </a:lnTo>
                    <a:lnTo>
                      <a:pt x="1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89" name="Freeform 585">
                <a:extLst>
                  <a:ext uri="{FF2B5EF4-FFF2-40B4-BE49-F238E27FC236}">
                    <a16:creationId xmlns:a16="http://schemas.microsoft.com/office/drawing/2014/main" id="{E760E7E1-28FD-FAF4-D5E5-8008B8E182F8}"/>
                  </a:ext>
                </a:extLst>
              </p:cNvPr>
              <p:cNvSpPr>
                <a:spLocks/>
              </p:cNvSpPr>
              <p:nvPr/>
            </p:nvSpPr>
            <p:spPr bwMode="auto">
              <a:xfrm>
                <a:off x="2819" y="2311"/>
                <a:ext cx="10" cy="5"/>
              </a:xfrm>
              <a:custGeom>
                <a:avLst/>
                <a:gdLst>
                  <a:gd name="T0" fmla="*/ 10 w 10"/>
                  <a:gd name="T1" fmla="*/ 5 h 5"/>
                  <a:gd name="T2" fmla="*/ 0 w 10"/>
                  <a:gd name="T3" fmla="*/ 0 h 5"/>
                  <a:gd name="T4" fmla="*/ 0 w 10"/>
                  <a:gd name="T5" fmla="*/ 5 h 5"/>
                  <a:gd name="T6" fmla="*/ 10 w 10"/>
                  <a:gd name="T7" fmla="*/ 5 h 5"/>
                </a:gdLst>
                <a:ahLst/>
                <a:cxnLst>
                  <a:cxn ang="0">
                    <a:pos x="T0" y="T1"/>
                  </a:cxn>
                  <a:cxn ang="0">
                    <a:pos x="T2" y="T3"/>
                  </a:cxn>
                  <a:cxn ang="0">
                    <a:pos x="T4" y="T5"/>
                  </a:cxn>
                  <a:cxn ang="0">
                    <a:pos x="T6" y="T7"/>
                  </a:cxn>
                </a:cxnLst>
                <a:rect l="0" t="0" r="r" b="b"/>
                <a:pathLst>
                  <a:path w="10" h="5">
                    <a:moveTo>
                      <a:pt x="10" y="5"/>
                    </a:moveTo>
                    <a:lnTo>
                      <a:pt x="0" y="0"/>
                    </a:lnTo>
                    <a:lnTo>
                      <a:pt x="0" y="5"/>
                    </a:lnTo>
                    <a:lnTo>
                      <a:pt x="1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90" name="Freeform 586">
                <a:extLst>
                  <a:ext uri="{FF2B5EF4-FFF2-40B4-BE49-F238E27FC236}">
                    <a16:creationId xmlns:a16="http://schemas.microsoft.com/office/drawing/2014/main" id="{EE916F01-66EB-4F52-B35C-FBBAB8F5FF62}"/>
                  </a:ext>
                </a:extLst>
              </p:cNvPr>
              <p:cNvSpPr>
                <a:spLocks/>
              </p:cNvSpPr>
              <p:nvPr/>
            </p:nvSpPr>
            <p:spPr bwMode="auto">
              <a:xfrm>
                <a:off x="2829" y="2282"/>
                <a:ext cx="15" cy="10"/>
              </a:xfrm>
              <a:custGeom>
                <a:avLst/>
                <a:gdLst>
                  <a:gd name="T0" fmla="*/ 15 w 15"/>
                  <a:gd name="T1" fmla="*/ 0 h 10"/>
                  <a:gd name="T2" fmla="*/ 0 w 15"/>
                  <a:gd name="T3" fmla="*/ 10 h 10"/>
                  <a:gd name="T4" fmla="*/ 10 w 15"/>
                  <a:gd name="T5" fmla="*/ 10 h 10"/>
                  <a:gd name="T6" fmla="*/ 15 w 15"/>
                  <a:gd name="T7" fmla="*/ 0 h 10"/>
                </a:gdLst>
                <a:ahLst/>
                <a:cxnLst>
                  <a:cxn ang="0">
                    <a:pos x="T0" y="T1"/>
                  </a:cxn>
                  <a:cxn ang="0">
                    <a:pos x="T2" y="T3"/>
                  </a:cxn>
                  <a:cxn ang="0">
                    <a:pos x="T4" y="T5"/>
                  </a:cxn>
                  <a:cxn ang="0">
                    <a:pos x="T6" y="T7"/>
                  </a:cxn>
                </a:cxnLst>
                <a:rect l="0" t="0" r="r" b="b"/>
                <a:pathLst>
                  <a:path w="15" h="10">
                    <a:moveTo>
                      <a:pt x="15" y="0"/>
                    </a:moveTo>
                    <a:lnTo>
                      <a:pt x="0" y="10"/>
                    </a:lnTo>
                    <a:lnTo>
                      <a:pt x="10" y="10"/>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91" name="Freeform 587">
                <a:extLst>
                  <a:ext uri="{FF2B5EF4-FFF2-40B4-BE49-F238E27FC236}">
                    <a16:creationId xmlns:a16="http://schemas.microsoft.com/office/drawing/2014/main" id="{17F2F70D-FAEE-1425-CD84-84B2BCD07683}"/>
                  </a:ext>
                </a:extLst>
              </p:cNvPr>
              <p:cNvSpPr>
                <a:spLocks/>
              </p:cNvSpPr>
              <p:nvPr/>
            </p:nvSpPr>
            <p:spPr bwMode="auto">
              <a:xfrm>
                <a:off x="2829" y="2278"/>
                <a:ext cx="15" cy="14"/>
              </a:xfrm>
              <a:custGeom>
                <a:avLst/>
                <a:gdLst>
                  <a:gd name="T0" fmla="*/ 15 w 15"/>
                  <a:gd name="T1" fmla="*/ 4 h 14"/>
                  <a:gd name="T2" fmla="*/ 5 w 15"/>
                  <a:gd name="T3" fmla="*/ 0 h 14"/>
                  <a:gd name="T4" fmla="*/ 0 w 15"/>
                  <a:gd name="T5" fmla="*/ 14 h 14"/>
                  <a:gd name="T6" fmla="*/ 15 w 15"/>
                  <a:gd name="T7" fmla="*/ 4 h 14"/>
                </a:gdLst>
                <a:ahLst/>
                <a:cxnLst>
                  <a:cxn ang="0">
                    <a:pos x="T0" y="T1"/>
                  </a:cxn>
                  <a:cxn ang="0">
                    <a:pos x="T2" y="T3"/>
                  </a:cxn>
                  <a:cxn ang="0">
                    <a:pos x="T4" y="T5"/>
                  </a:cxn>
                  <a:cxn ang="0">
                    <a:pos x="T6" y="T7"/>
                  </a:cxn>
                </a:cxnLst>
                <a:rect l="0" t="0" r="r" b="b"/>
                <a:pathLst>
                  <a:path w="15" h="14">
                    <a:moveTo>
                      <a:pt x="15" y="4"/>
                    </a:moveTo>
                    <a:lnTo>
                      <a:pt x="5" y="0"/>
                    </a:lnTo>
                    <a:lnTo>
                      <a:pt x="0" y="14"/>
                    </a:lnTo>
                    <a:lnTo>
                      <a:pt x="15"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92" name="Freeform 588">
                <a:extLst>
                  <a:ext uri="{FF2B5EF4-FFF2-40B4-BE49-F238E27FC236}">
                    <a16:creationId xmlns:a16="http://schemas.microsoft.com/office/drawing/2014/main" id="{61E5E1C0-80A1-3DED-CC61-36DE20DDA93C}"/>
                  </a:ext>
                </a:extLst>
              </p:cNvPr>
              <p:cNvSpPr>
                <a:spLocks/>
              </p:cNvSpPr>
              <p:nvPr/>
            </p:nvSpPr>
            <p:spPr bwMode="auto">
              <a:xfrm>
                <a:off x="2839" y="2278"/>
                <a:ext cx="5" cy="4"/>
              </a:xfrm>
              <a:custGeom>
                <a:avLst/>
                <a:gdLst>
                  <a:gd name="T0" fmla="*/ 5 w 5"/>
                  <a:gd name="T1" fmla="*/ 4 h 4"/>
                  <a:gd name="T2" fmla="*/ 5 w 5"/>
                  <a:gd name="T3" fmla="*/ 4 h 4"/>
                  <a:gd name="T4" fmla="*/ 0 w 5"/>
                  <a:gd name="T5" fmla="*/ 0 h 4"/>
                  <a:gd name="T6" fmla="*/ 5 w 5"/>
                  <a:gd name="T7" fmla="*/ 4 h 4"/>
                </a:gdLst>
                <a:ahLst/>
                <a:cxnLst>
                  <a:cxn ang="0">
                    <a:pos x="T0" y="T1"/>
                  </a:cxn>
                  <a:cxn ang="0">
                    <a:pos x="T2" y="T3"/>
                  </a:cxn>
                  <a:cxn ang="0">
                    <a:pos x="T4" y="T5"/>
                  </a:cxn>
                  <a:cxn ang="0">
                    <a:pos x="T6" y="T7"/>
                  </a:cxn>
                </a:cxnLst>
                <a:rect l="0" t="0" r="r" b="b"/>
                <a:pathLst>
                  <a:path w="5" h="4">
                    <a:moveTo>
                      <a:pt x="5" y="4"/>
                    </a:moveTo>
                    <a:lnTo>
                      <a:pt x="5" y="4"/>
                    </a:lnTo>
                    <a:lnTo>
                      <a:pt x="0" y="0"/>
                    </a:lnTo>
                    <a:lnTo>
                      <a:pt x="5"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93" name="Freeform 589">
                <a:extLst>
                  <a:ext uri="{FF2B5EF4-FFF2-40B4-BE49-F238E27FC236}">
                    <a16:creationId xmlns:a16="http://schemas.microsoft.com/office/drawing/2014/main" id="{F09B3280-F3FC-9888-0BB0-467411B955AA}"/>
                  </a:ext>
                </a:extLst>
              </p:cNvPr>
              <p:cNvSpPr>
                <a:spLocks/>
              </p:cNvSpPr>
              <p:nvPr/>
            </p:nvSpPr>
            <p:spPr bwMode="auto">
              <a:xfrm>
                <a:off x="2844" y="2282"/>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94" name="Freeform 590">
                <a:extLst>
                  <a:ext uri="{FF2B5EF4-FFF2-40B4-BE49-F238E27FC236}">
                    <a16:creationId xmlns:a16="http://schemas.microsoft.com/office/drawing/2014/main" id="{B767CB62-AE92-41ED-9BCE-46C6275DDB1B}"/>
                  </a:ext>
                </a:extLst>
              </p:cNvPr>
              <p:cNvSpPr>
                <a:spLocks/>
              </p:cNvSpPr>
              <p:nvPr/>
            </p:nvSpPr>
            <p:spPr bwMode="auto">
              <a:xfrm>
                <a:off x="2834" y="2278"/>
                <a:ext cx="10" cy="4"/>
              </a:xfrm>
              <a:custGeom>
                <a:avLst/>
                <a:gdLst>
                  <a:gd name="T0" fmla="*/ 10 w 10"/>
                  <a:gd name="T1" fmla="*/ 4 h 4"/>
                  <a:gd name="T2" fmla="*/ 0 w 10"/>
                  <a:gd name="T3" fmla="*/ 0 h 4"/>
                  <a:gd name="T4" fmla="*/ 10 w 10"/>
                  <a:gd name="T5" fmla="*/ 4 h 4"/>
                </a:gdLst>
                <a:ahLst/>
                <a:cxnLst>
                  <a:cxn ang="0">
                    <a:pos x="T0" y="T1"/>
                  </a:cxn>
                  <a:cxn ang="0">
                    <a:pos x="T2" y="T3"/>
                  </a:cxn>
                  <a:cxn ang="0">
                    <a:pos x="T4" y="T5"/>
                  </a:cxn>
                </a:cxnLst>
                <a:rect l="0" t="0" r="r" b="b"/>
                <a:pathLst>
                  <a:path w="10" h="4">
                    <a:moveTo>
                      <a:pt x="10" y="4"/>
                    </a:moveTo>
                    <a:lnTo>
                      <a:pt x="0" y="0"/>
                    </a:lnTo>
                    <a:lnTo>
                      <a:pt x="1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95" name="Freeform 591">
                <a:extLst>
                  <a:ext uri="{FF2B5EF4-FFF2-40B4-BE49-F238E27FC236}">
                    <a16:creationId xmlns:a16="http://schemas.microsoft.com/office/drawing/2014/main" id="{3B6EC5A8-BA8E-E60E-F94C-71E8127E5935}"/>
                  </a:ext>
                </a:extLst>
              </p:cNvPr>
              <p:cNvSpPr>
                <a:spLocks/>
              </p:cNvSpPr>
              <p:nvPr/>
            </p:nvSpPr>
            <p:spPr bwMode="auto">
              <a:xfrm>
                <a:off x="2834" y="2278"/>
                <a:ext cx="10" cy="4"/>
              </a:xfrm>
              <a:custGeom>
                <a:avLst/>
                <a:gdLst>
                  <a:gd name="T0" fmla="*/ 10 w 10"/>
                  <a:gd name="T1" fmla="*/ 4 h 4"/>
                  <a:gd name="T2" fmla="*/ 0 w 10"/>
                  <a:gd name="T3" fmla="*/ 0 h 4"/>
                  <a:gd name="T4" fmla="*/ 0 w 10"/>
                  <a:gd name="T5" fmla="*/ 0 h 4"/>
                  <a:gd name="T6" fmla="*/ 10 w 10"/>
                  <a:gd name="T7" fmla="*/ 4 h 4"/>
                </a:gdLst>
                <a:ahLst/>
                <a:cxnLst>
                  <a:cxn ang="0">
                    <a:pos x="T0" y="T1"/>
                  </a:cxn>
                  <a:cxn ang="0">
                    <a:pos x="T2" y="T3"/>
                  </a:cxn>
                  <a:cxn ang="0">
                    <a:pos x="T4" y="T5"/>
                  </a:cxn>
                  <a:cxn ang="0">
                    <a:pos x="T6" y="T7"/>
                  </a:cxn>
                </a:cxnLst>
                <a:rect l="0" t="0" r="r" b="b"/>
                <a:pathLst>
                  <a:path w="10" h="4">
                    <a:moveTo>
                      <a:pt x="10" y="4"/>
                    </a:moveTo>
                    <a:lnTo>
                      <a:pt x="0" y="0"/>
                    </a:lnTo>
                    <a:lnTo>
                      <a:pt x="0" y="0"/>
                    </a:lnTo>
                    <a:lnTo>
                      <a:pt x="10"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96" name="Freeform 592">
                <a:extLst>
                  <a:ext uri="{FF2B5EF4-FFF2-40B4-BE49-F238E27FC236}">
                    <a16:creationId xmlns:a16="http://schemas.microsoft.com/office/drawing/2014/main" id="{69C7CEF9-7C94-3704-25C3-1F19F0E17DE1}"/>
                  </a:ext>
                </a:extLst>
              </p:cNvPr>
              <p:cNvSpPr>
                <a:spLocks/>
              </p:cNvSpPr>
              <p:nvPr/>
            </p:nvSpPr>
            <p:spPr bwMode="auto">
              <a:xfrm>
                <a:off x="2844" y="2244"/>
                <a:ext cx="14" cy="14"/>
              </a:xfrm>
              <a:custGeom>
                <a:avLst/>
                <a:gdLst>
                  <a:gd name="T0" fmla="*/ 14 w 14"/>
                  <a:gd name="T1" fmla="*/ 0 h 14"/>
                  <a:gd name="T2" fmla="*/ 0 w 14"/>
                  <a:gd name="T3" fmla="*/ 9 h 14"/>
                  <a:gd name="T4" fmla="*/ 9 w 14"/>
                  <a:gd name="T5" fmla="*/ 14 h 14"/>
                  <a:gd name="T6" fmla="*/ 14 w 14"/>
                  <a:gd name="T7" fmla="*/ 0 h 14"/>
                </a:gdLst>
                <a:ahLst/>
                <a:cxnLst>
                  <a:cxn ang="0">
                    <a:pos x="T0" y="T1"/>
                  </a:cxn>
                  <a:cxn ang="0">
                    <a:pos x="T2" y="T3"/>
                  </a:cxn>
                  <a:cxn ang="0">
                    <a:pos x="T4" y="T5"/>
                  </a:cxn>
                  <a:cxn ang="0">
                    <a:pos x="T6" y="T7"/>
                  </a:cxn>
                </a:cxnLst>
                <a:rect l="0" t="0" r="r" b="b"/>
                <a:pathLst>
                  <a:path w="14" h="14">
                    <a:moveTo>
                      <a:pt x="14" y="0"/>
                    </a:moveTo>
                    <a:lnTo>
                      <a:pt x="0" y="9"/>
                    </a:lnTo>
                    <a:lnTo>
                      <a:pt x="9" y="14"/>
                    </a:lnTo>
                    <a:lnTo>
                      <a:pt x="1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97" name="Freeform 593">
                <a:extLst>
                  <a:ext uri="{FF2B5EF4-FFF2-40B4-BE49-F238E27FC236}">
                    <a16:creationId xmlns:a16="http://schemas.microsoft.com/office/drawing/2014/main" id="{CBEFECF5-2D91-A116-768F-2D6F39C9A981}"/>
                  </a:ext>
                </a:extLst>
              </p:cNvPr>
              <p:cNvSpPr>
                <a:spLocks/>
              </p:cNvSpPr>
              <p:nvPr/>
            </p:nvSpPr>
            <p:spPr bwMode="auto">
              <a:xfrm>
                <a:off x="2844" y="2239"/>
                <a:ext cx="14" cy="14"/>
              </a:xfrm>
              <a:custGeom>
                <a:avLst/>
                <a:gdLst>
                  <a:gd name="T0" fmla="*/ 14 w 14"/>
                  <a:gd name="T1" fmla="*/ 5 h 14"/>
                  <a:gd name="T2" fmla="*/ 4 w 14"/>
                  <a:gd name="T3" fmla="*/ 0 h 14"/>
                  <a:gd name="T4" fmla="*/ 0 w 14"/>
                  <a:gd name="T5" fmla="*/ 14 h 14"/>
                  <a:gd name="T6" fmla="*/ 14 w 14"/>
                  <a:gd name="T7" fmla="*/ 5 h 14"/>
                </a:gdLst>
                <a:ahLst/>
                <a:cxnLst>
                  <a:cxn ang="0">
                    <a:pos x="T0" y="T1"/>
                  </a:cxn>
                  <a:cxn ang="0">
                    <a:pos x="T2" y="T3"/>
                  </a:cxn>
                  <a:cxn ang="0">
                    <a:pos x="T4" y="T5"/>
                  </a:cxn>
                  <a:cxn ang="0">
                    <a:pos x="T6" y="T7"/>
                  </a:cxn>
                </a:cxnLst>
                <a:rect l="0" t="0" r="r" b="b"/>
                <a:pathLst>
                  <a:path w="14" h="14">
                    <a:moveTo>
                      <a:pt x="14" y="5"/>
                    </a:moveTo>
                    <a:lnTo>
                      <a:pt x="4" y="0"/>
                    </a:lnTo>
                    <a:lnTo>
                      <a:pt x="0" y="14"/>
                    </a:lnTo>
                    <a:lnTo>
                      <a:pt x="14"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98" name="Freeform 594">
                <a:extLst>
                  <a:ext uri="{FF2B5EF4-FFF2-40B4-BE49-F238E27FC236}">
                    <a16:creationId xmlns:a16="http://schemas.microsoft.com/office/drawing/2014/main" id="{D83E0981-6364-DE4F-AE88-E9C6FFDE10E9}"/>
                  </a:ext>
                </a:extLst>
              </p:cNvPr>
              <p:cNvSpPr>
                <a:spLocks/>
              </p:cNvSpPr>
              <p:nvPr/>
            </p:nvSpPr>
            <p:spPr bwMode="auto">
              <a:xfrm>
                <a:off x="2848" y="2239"/>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899" name="Freeform 595">
                <a:extLst>
                  <a:ext uri="{FF2B5EF4-FFF2-40B4-BE49-F238E27FC236}">
                    <a16:creationId xmlns:a16="http://schemas.microsoft.com/office/drawing/2014/main" id="{7E393A12-E107-D41D-785F-CE2189CB966F}"/>
                  </a:ext>
                </a:extLst>
              </p:cNvPr>
              <p:cNvSpPr>
                <a:spLocks/>
              </p:cNvSpPr>
              <p:nvPr/>
            </p:nvSpPr>
            <p:spPr bwMode="auto">
              <a:xfrm>
                <a:off x="2848" y="2239"/>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00" name="Freeform 596">
                <a:extLst>
                  <a:ext uri="{FF2B5EF4-FFF2-40B4-BE49-F238E27FC236}">
                    <a16:creationId xmlns:a16="http://schemas.microsoft.com/office/drawing/2014/main" id="{3E932F83-7BE1-FC31-7199-EC1E905E8D94}"/>
                  </a:ext>
                </a:extLst>
              </p:cNvPr>
              <p:cNvSpPr>
                <a:spLocks/>
              </p:cNvSpPr>
              <p:nvPr/>
            </p:nvSpPr>
            <p:spPr bwMode="auto">
              <a:xfrm>
                <a:off x="2858" y="2210"/>
                <a:ext cx="15" cy="10"/>
              </a:xfrm>
              <a:custGeom>
                <a:avLst/>
                <a:gdLst>
                  <a:gd name="T0" fmla="*/ 15 w 15"/>
                  <a:gd name="T1" fmla="*/ 0 h 10"/>
                  <a:gd name="T2" fmla="*/ 0 w 15"/>
                  <a:gd name="T3" fmla="*/ 10 h 10"/>
                  <a:gd name="T4" fmla="*/ 10 w 15"/>
                  <a:gd name="T5" fmla="*/ 10 h 10"/>
                  <a:gd name="T6" fmla="*/ 15 w 15"/>
                  <a:gd name="T7" fmla="*/ 0 h 10"/>
                </a:gdLst>
                <a:ahLst/>
                <a:cxnLst>
                  <a:cxn ang="0">
                    <a:pos x="T0" y="T1"/>
                  </a:cxn>
                  <a:cxn ang="0">
                    <a:pos x="T2" y="T3"/>
                  </a:cxn>
                  <a:cxn ang="0">
                    <a:pos x="T4" y="T5"/>
                  </a:cxn>
                  <a:cxn ang="0">
                    <a:pos x="T6" y="T7"/>
                  </a:cxn>
                </a:cxnLst>
                <a:rect l="0" t="0" r="r" b="b"/>
                <a:pathLst>
                  <a:path w="15" h="10">
                    <a:moveTo>
                      <a:pt x="15" y="0"/>
                    </a:moveTo>
                    <a:lnTo>
                      <a:pt x="0" y="10"/>
                    </a:lnTo>
                    <a:lnTo>
                      <a:pt x="10" y="10"/>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01" name="Freeform 597">
                <a:extLst>
                  <a:ext uri="{FF2B5EF4-FFF2-40B4-BE49-F238E27FC236}">
                    <a16:creationId xmlns:a16="http://schemas.microsoft.com/office/drawing/2014/main" id="{41DC0070-2CB9-D168-6C9C-8BE5BF7FCFC5}"/>
                  </a:ext>
                </a:extLst>
              </p:cNvPr>
              <p:cNvSpPr>
                <a:spLocks/>
              </p:cNvSpPr>
              <p:nvPr/>
            </p:nvSpPr>
            <p:spPr bwMode="auto">
              <a:xfrm>
                <a:off x="2858" y="2205"/>
                <a:ext cx="15" cy="15"/>
              </a:xfrm>
              <a:custGeom>
                <a:avLst/>
                <a:gdLst>
                  <a:gd name="T0" fmla="*/ 15 w 15"/>
                  <a:gd name="T1" fmla="*/ 5 h 15"/>
                  <a:gd name="T2" fmla="*/ 5 w 15"/>
                  <a:gd name="T3" fmla="*/ 0 h 15"/>
                  <a:gd name="T4" fmla="*/ 0 w 15"/>
                  <a:gd name="T5" fmla="*/ 15 h 15"/>
                  <a:gd name="T6" fmla="*/ 15 w 15"/>
                  <a:gd name="T7" fmla="*/ 5 h 15"/>
                </a:gdLst>
                <a:ahLst/>
                <a:cxnLst>
                  <a:cxn ang="0">
                    <a:pos x="T0" y="T1"/>
                  </a:cxn>
                  <a:cxn ang="0">
                    <a:pos x="T2" y="T3"/>
                  </a:cxn>
                  <a:cxn ang="0">
                    <a:pos x="T4" y="T5"/>
                  </a:cxn>
                  <a:cxn ang="0">
                    <a:pos x="T6" y="T7"/>
                  </a:cxn>
                </a:cxnLst>
                <a:rect l="0" t="0" r="r" b="b"/>
                <a:pathLst>
                  <a:path w="15" h="15">
                    <a:moveTo>
                      <a:pt x="15" y="5"/>
                    </a:moveTo>
                    <a:lnTo>
                      <a:pt x="5" y="0"/>
                    </a:lnTo>
                    <a:lnTo>
                      <a:pt x="0" y="15"/>
                    </a:lnTo>
                    <a:lnTo>
                      <a:pt x="1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02" name="Freeform 598">
                <a:extLst>
                  <a:ext uri="{FF2B5EF4-FFF2-40B4-BE49-F238E27FC236}">
                    <a16:creationId xmlns:a16="http://schemas.microsoft.com/office/drawing/2014/main" id="{6A2BFC8B-918A-CE08-42EF-B41D3CA460AB}"/>
                  </a:ext>
                </a:extLst>
              </p:cNvPr>
              <p:cNvSpPr>
                <a:spLocks/>
              </p:cNvSpPr>
              <p:nvPr/>
            </p:nvSpPr>
            <p:spPr bwMode="auto">
              <a:xfrm>
                <a:off x="2863" y="2200"/>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03" name="Freeform 599">
                <a:extLst>
                  <a:ext uri="{FF2B5EF4-FFF2-40B4-BE49-F238E27FC236}">
                    <a16:creationId xmlns:a16="http://schemas.microsoft.com/office/drawing/2014/main" id="{C4641DF4-0570-1331-6F05-E1F42FD8EBF4}"/>
                  </a:ext>
                </a:extLst>
              </p:cNvPr>
              <p:cNvSpPr>
                <a:spLocks/>
              </p:cNvSpPr>
              <p:nvPr/>
            </p:nvSpPr>
            <p:spPr bwMode="auto">
              <a:xfrm>
                <a:off x="2863" y="2200"/>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04" name="Freeform 600">
                <a:extLst>
                  <a:ext uri="{FF2B5EF4-FFF2-40B4-BE49-F238E27FC236}">
                    <a16:creationId xmlns:a16="http://schemas.microsoft.com/office/drawing/2014/main" id="{79891D9C-D9D3-F21D-2FB6-321EE13660B9}"/>
                  </a:ext>
                </a:extLst>
              </p:cNvPr>
              <p:cNvSpPr>
                <a:spLocks/>
              </p:cNvSpPr>
              <p:nvPr/>
            </p:nvSpPr>
            <p:spPr bwMode="auto">
              <a:xfrm>
                <a:off x="2873" y="2171"/>
                <a:ext cx="14" cy="15"/>
              </a:xfrm>
              <a:custGeom>
                <a:avLst/>
                <a:gdLst>
                  <a:gd name="T0" fmla="*/ 14 w 14"/>
                  <a:gd name="T1" fmla="*/ 0 h 15"/>
                  <a:gd name="T2" fmla="*/ 0 w 14"/>
                  <a:gd name="T3" fmla="*/ 10 h 15"/>
                  <a:gd name="T4" fmla="*/ 9 w 14"/>
                  <a:gd name="T5" fmla="*/ 15 h 15"/>
                  <a:gd name="T6" fmla="*/ 14 w 14"/>
                  <a:gd name="T7" fmla="*/ 0 h 15"/>
                </a:gdLst>
                <a:ahLst/>
                <a:cxnLst>
                  <a:cxn ang="0">
                    <a:pos x="T0" y="T1"/>
                  </a:cxn>
                  <a:cxn ang="0">
                    <a:pos x="T2" y="T3"/>
                  </a:cxn>
                  <a:cxn ang="0">
                    <a:pos x="T4" y="T5"/>
                  </a:cxn>
                  <a:cxn ang="0">
                    <a:pos x="T6" y="T7"/>
                  </a:cxn>
                </a:cxnLst>
                <a:rect l="0" t="0" r="r" b="b"/>
                <a:pathLst>
                  <a:path w="14" h="15">
                    <a:moveTo>
                      <a:pt x="14" y="0"/>
                    </a:moveTo>
                    <a:lnTo>
                      <a:pt x="0" y="10"/>
                    </a:lnTo>
                    <a:lnTo>
                      <a:pt x="9" y="15"/>
                    </a:lnTo>
                    <a:lnTo>
                      <a:pt x="1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05" name="Freeform 601">
                <a:extLst>
                  <a:ext uri="{FF2B5EF4-FFF2-40B4-BE49-F238E27FC236}">
                    <a16:creationId xmlns:a16="http://schemas.microsoft.com/office/drawing/2014/main" id="{45A358CA-CCEC-8BDA-EFAD-170420D6DFD3}"/>
                  </a:ext>
                </a:extLst>
              </p:cNvPr>
              <p:cNvSpPr>
                <a:spLocks/>
              </p:cNvSpPr>
              <p:nvPr/>
            </p:nvSpPr>
            <p:spPr bwMode="auto">
              <a:xfrm>
                <a:off x="2873" y="2166"/>
                <a:ext cx="14" cy="15"/>
              </a:xfrm>
              <a:custGeom>
                <a:avLst/>
                <a:gdLst>
                  <a:gd name="T0" fmla="*/ 14 w 14"/>
                  <a:gd name="T1" fmla="*/ 5 h 15"/>
                  <a:gd name="T2" fmla="*/ 4 w 14"/>
                  <a:gd name="T3" fmla="*/ 0 h 15"/>
                  <a:gd name="T4" fmla="*/ 0 w 14"/>
                  <a:gd name="T5" fmla="*/ 15 h 15"/>
                  <a:gd name="T6" fmla="*/ 14 w 14"/>
                  <a:gd name="T7" fmla="*/ 5 h 15"/>
                </a:gdLst>
                <a:ahLst/>
                <a:cxnLst>
                  <a:cxn ang="0">
                    <a:pos x="T0" y="T1"/>
                  </a:cxn>
                  <a:cxn ang="0">
                    <a:pos x="T2" y="T3"/>
                  </a:cxn>
                  <a:cxn ang="0">
                    <a:pos x="T4" y="T5"/>
                  </a:cxn>
                  <a:cxn ang="0">
                    <a:pos x="T6" y="T7"/>
                  </a:cxn>
                </a:cxnLst>
                <a:rect l="0" t="0" r="r" b="b"/>
                <a:pathLst>
                  <a:path w="14" h="15">
                    <a:moveTo>
                      <a:pt x="14" y="5"/>
                    </a:moveTo>
                    <a:lnTo>
                      <a:pt x="4" y="0"/>
                    </a:lnTo>
                    <a:lnTo>
                      <a:pt x="0" y="15"/>
                    </a:lnTo>
                    <a:lnTo>
                      <a:pt x="14"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06" name="Freeform 602">
                <a:extLst>
                  <a:ext uri="{FF2B5EF4-FFF2-40B4-BE49-F238E27FC236}">
                    <a16:creationId xmlns:a16="http://schemas.microsoft.com/office/drawing/2014/main" id="{278AFAB9-0CBC-04AA-53B2-66AF05CF70BC}"/>
                  </a:ext>
                </a:extLst>
              </p:cNvPr>
              <p:cNvSpPr>
                <a:spLocks/>
              </p:cNvSpPr>
              <p:nvPr/>
            </p:nvSpPr>
            <p:spPr bwMode="auto">
              <a:xfrm>
                <a:off x="2882" y="2161"/>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07" name="Freeform 603">
                <a:extLst>
                  <a:ext uri="{FF2B5EF4-FFF2-40B4-BE49-F238E27FC236}">
                    <a16:creationId xmlns:a16="http://schemas.microsoft.com/office/drawing/2014/main" id="{01F229A8-89AE-4212-82AC-B05956CFE203}"/>
                  </a:ext>
                </a:extLst>
              </p:cNvPr>
              <p:cNvSpPr>
                <a:spLocks/>
              </p:cNvSpPr>
              <p:nvPr/>
            </p:nvSpPr>
            <p:spPr bwMode="auto">
              <a:xfrm>
                <a:off x="2882" y="2161"/>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08" name="Freeform 604">
                <a:extLst>
                  <a:ext uri="{FF2B5EF4-FFF2-40B4-BE49-F238E27FC236}">
                    <a16:creationId xmlns:a16="http://schemas.microsoft.com/office/drawing/2014/main" id="{8B31C9BA-4F87-C40D-C014-8D14060A46E5}"/>
                  </a:ext>
                </a:extLst>
              </p:cNvPr>
              <p:cNvSpPr>
                <a:spLocks/>
              </p:cNvSpPr>
              <p:nvPr/>
            </p:nvSpPr>
            <p:spPr bwMode="auto">
              <a:xfrm>
                <a:off x="2887" y="2137"/>
                <a:ext cx="15" cy="15"/>
              </a:xfrm>
              <a:custGeom>
                <a:avLst/>
                <a:gdLst>
                  <a:gd name="T0" fmla="*/ 15 w 15"/>
                  <a:gd name="T1" fmla="*/ 0 h 15"/>
                  <a:gd name="T2" fmla="*/ 0 w 15"/>
                  <a:gd name="T3" fmla="*/ 10 h 15"/>
                  <a:gd name="T4" fmla="*/ 10 w 15"/>
                  <a:gd name="T5" fmla="*/ 15 h 15"/>
                  <a:gd name="T6" fmla="*/ 15 w 15"/>
                  <a:gd name="T7" fmla="*/ 0 h 15"/>
                </a:gdLst>
                <a:ahLst/>
                <a:cxnLst>
                  <a:cxn ang="0">
                    <a:pos x="T0" y="T1"/>
                  </a:cxn>
                  <a:cxn ang="0">
                    <a:pos x="T2" y="T3"/>
                  </a:cxn>
                  <a:cxn ang="0">
                    <a:pos x="T4" y="T5"/>
                  </a:cxn>
                  <a:cxn ang="0">
                    <a:pos x="T6" y="T7"/>
                  </a:cxn>
                </a:cxnLst>
                <a:rect l="0" t="0" r="r" b="b"/>
                <a:pathLst>
                  <a:path w="15" h="15">
                    <a:moveTo>
                      <a:pt x="15" y="0"/>
                    </a:moveTo>
                    <a:lnTo>
                      <a:pt x="0" y="10"/>
                    </a:lnTo>
                    <a:lnTo>
                      <a:pt x="10" y="15"/>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09" name="Freeform 605">
                <a:extLst>
                  <a:ext uri="{FF2B5EF4-FFF2-40B4-BE49-F238E27FC236}">
                    <a16:creationId xmlns:a16="http://schemas.microsoft.com/office/drawing/2014/main" id="{570D244B-EDA6-36B8-575E-CF79F6855E58}"/>
                  </a:ext>
                </a:extLst>
              </p:cNvPr>
              <p:cNvSpPr>
                <a:spLocks/>
              </p:cNvSpPr>
              <p:nvPr/>
            </p:nvSpPr>
            <p:spPr bwMode="auto">
              <a:xfrm>
                <a:off x="2887" y="2132"/>
                <a:ext cx="15" cy="15"/>
              </a:xfrm>
              <a:custGeom>
                <a:avLst/>
                <a:gdLst>
                  <a:gd name="T0" fmla="*/ 15 w 15"/>
                  <a:gd name="T1" fmla="*/ 5 h 15"/>
                  <a:gd name="T2" fmla="*/ 5 w 15"/>
                  <a:gd name="T3" fmla="*/ 0 h 15"/>
                  <a:gd name="T4" fmla="*/ 0 w 15"/>
                  <a:gd name="T5" fmla="*/ 15 h 15"/>
                  <a:gd name="T6" fmla="*/ 15 w 15"/>
                  <a:gd name="T7" fmla="*/ 5 h 15"/>
                </a:gdLst>
                <a:ahLst/>
                <a:cxnLst>
                  <a:cxn ang="0">
                    <a:pos x="T0" y="T1"/>
                  </a:cxn>
                  <a:cxn ang="0">
                    <a:pos x="T2" y="T3"/>
                  </a:cxn>
                  <a:cxn ang="0">
                    <a:pos x="T4" y="T5"/>
                  </a:cxn>
                  <a:cxn ang="0">
                    <a:pos x="T6" y="T7"/>
                  </a:cxn>
                </a:cxnLst>
                <a:rect l="0" t="0" r="r" b="b"/>
                <a:pathLst>
                  <a:path w="15" h="15">
                    <a:moveTo>
                      <a:pt x="15" y="5"/>
                    </a:moveTo>
                    <a:lnTo>
                      <a:pt x="5" y="0"/>
                    </a:lnTo>
                    <a:lnTo>
                      <a:pt x="0" y="15"/>
                    </a:lnTo>
                    <a:lnTo>
                      <a:pt x="1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10" name="Freeform 606">
                <a:extLst>
                  <a:ext uri="{FF2B5EF4-FFF2-40B4-BE49-F238E27FC236}">
                    <a16:creationId xmlns:a16="http://schemas.microsoft.com/office/drawing/2014/main" id="{4D9F2149-1A2C-EFE8-FEC8-F74E946D2819}"/>
                  </a:ext>
                </a:extLst>
              </p:cNvPr>
              <p:cNvSpPr>
                <a:spLocks/>
              </p:cNvSpPr>
              <p:nvPr/>
            </p:nvSpPr>
            <p:spPr bwMode="auto">
              <a:xfrm>
                <a:off x="2897" y="2123"/>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11" name="Freeform 607">
                <a:extLst>
                  <a:ext uri="{FF2B5EF4-FFF2-40B4-BE49-F238E27FC236}">
                    <a16:creationId xmlns:a16="http://schemas.microsoft.com/office/drawing/2014/main" id="{79272743-9A53-6502-89C1-3476C376F17C}"/>
                  </a:ext>
                </a:extLst>
              </p:cNvPr>
              <p:cNvSpPr>
                <a:spLocks/>
              </p:cNvSpPr>
              <p:nvPr/>
            </p:nvSpPr>
            <p:spPr bwMode="auto">
              <a:xfrm>
                <a:off x="2897" y="2123"/>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12" name="Freeform 608">
                <a:extLst>
                  <a:ext uri="{FF2B5EF4-FFF2-40B4-BE49-F238E27FC236}">
                    <a16:creationId xmlns:a16="http://schemas.microsoft.com/office/drawing/2014/main" id="{A044693C-73D3-429B-D644-5E2E74022513}"/>
                  </a:ext>
                </a:extLst>
              </p:cNvPr>
              <p:cNvSpPr>
                <a:spLocks/>
              </p:cNvSpPr>
              <p:nvPr/>
            </p:nvSpPr>
            <p:spPr bwMode="auto">
              <a:xfrm>
                <a:off x="2902" y="2103"/>
                <a:ext cx="14" cy="10"/>
              </a:xfrm>
              <a:custGeom>
                <a:avLst/>
                <a:gdLst>
                  <a:gd name="T0" fmla="*/ 14 w 14"/>
                  <a:gd name="T1" fmla="*/ 0 h 10"/>
                  <a:gd name="T2" fmla="*/ 0 w 14"/>
                  <a:gd name="T3" fmla="*/ 5 h 10"/>
                  <a:gd name="T4" fmla="*/ 9 w 14"/>
                  <a:gd name="T5" fmla="*/ 10 h 10"/>
                  <a:gd name="T6" fmla="*/ 14 w 14"/>
                  <a:gd name="T7" fmla="*/ 0 h 10"/>
                </a:gdLst>
                <a:ahLst/>
                <a:cxnLst>
                  <a:cxn ang="0">
                    <a:pos x="T0" y="T1"/>
                  </a:cxn>
                  <a:cxn ang="0">
                    <a:pos x="T2" y="T3"/>
                  </a:cxn>
                  <a:cxn ang="0">
                    <a:pos x="T4" y="T5"/>
                  </a:cxn>
                  <a:cxn ang="0">
                    <a:pos x="T6" y="T7"/>
                  </a:cxn>
                </a:cxnLst>
                <a:rect l="0" t="0" r="r" b="b"/>
                <a:pathLst>
                  <a:path w="14" h="10">
                    <a:moveTo>
                      <a:pt x="14" y="0"/>
                    </a:moveTo>
                    <a:lnTo>
                      <a:pt x="0" y="5"/>
                    </a:lnTo>
                    <a:lnTo>
                      <a:pt x="9" y="10"/>
                    </a:lnTo>
                    <a:lnTo>
                      <a:pt x="1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13" name="Freeform 609">
                <a:extLst>
                  <a:ext uri="{FF2B5EF4-FFF2-40B4-BE49-F238E27FC236}">
                    <a16:creationId xmlns:a16="http://schemas.microsoft.com/office/drawing/2014/main" id="{D3A04CAD-0039-39AE-1ADE-8BC9594E235A}"/>
                  </a:ext>
                </a:extLst>
              </p:cNvPr>
              <p:cNvSpPr>
                <a:spLocks/>
              </p:cNvSpPr>
              <p:nvPr/>
            </p:nvSpPr>
            <p:spPr bwMode="auto">
              <a:xfrm>
                <a:off x="2902" y="2099"/>
                <a:ext cx="14" cy="9"/>
              </a:xfrm>
              <a:custGeom>
                <a:avLst/>
                <a:gdLst>
                  <a:gd name="T0" fmla="*/ 14 w 14"/>
                  <a:gd name="T1" fmla="*/ 4 h 9"/>
                  <a:gd name="T2" fmla="*/ 5 w 14"/>
                  <a:gd name="T3" fmla="*/ 0 h 9"/>
                  <a:gd name="T4" fmla="*/ 0 w 14"/>
                  <a:gd name="T5" fmla="*/ 9 h 9"/>
                  <a:gd name="T6" fmla="*/ 14 w 14"/>
                  <a:gd name="T7" fmla="*/ 4 h 9"/>
                </a:gdLst>
                <a:ahLst/>
                <a:cxnLst>
                  <a:cxn ang="0">
                    <a:pos x="T0" y="T1"/>
                  </a:cxn>
                  <a:cxn ang="0">
                    <a:pos x="T2" y="T3"/>
                  </a:cxn>
                  <a:cxn ang="0">
                    <a:pos x="T4" y="T5"/>
                  </a:cxn>
                  <a:cxn ang="0">
                    <a:pos x="T6" y="T7"/>
                  </a:cxn>
                </a:cxnLst>
                <a:rect l="0" t="0" r="r" b="b"/>
                <a:pathLst>
                  <a:path w="14" h="9">
                    <a:moveTo>
                      <a:pt x="14" y="4"/>
                    </a:moveTo>
                    <a:lnTo>
                      <a:pt x="5" y="0"/>
                    </a:lnTo>
                    <a:lnTo>
                      <a:pt x="0" y="9"/>
                    </a:lnTo>
                    <a:lnTo>
                      <a:pt x="14"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14" name="Freeform 610">
                <a:extLst>
                  <a:ext uri="{FF2B5EF4-FFF2-40B4-BE49-F238E27FC236}">
                    <a16:creationId xmlns:a16="http://schemas.microsoft.com/office/drawing/2014/main" id="{2FD8E7B6-E650-2E46-5EC1-8F2529A31A68}"/>
                  </a:ext>
                </a:extLst>
              </p:cNvPr>
              <p:cNvSpPr>
                <a:spLocks/>
              </p:cNvSpPr>
              <p:nvPr/>
            </p:nvSpPr>
            <p:spPr bwMode="auto">
              <a:xfrm>
                <a:off x="2911" y="2084"/>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15" name="Freeform 611">
                <a:extLst>
                  <a:ext uri="{FF2B5EF4-FFF2-40B4-BE49-F238E27FC236}">
                    <a16:creationId xmlns:a16="http://schemas.microsoft.com/office/drawing/2014/main" id="{AEF1067F-740D-4518-CBDD-9746477B3651}"/>
                  </a:ext>
                </a:extLst>
              </p:cNvPr>
              <p:cNvSpPr>
                <a:spLocks/>
              </p:cNvSpPr>
              <p:nvPr/>
            </p:nvSpPr>
            <p:spPr bwMode="auto">
              <a:xfrm>
                <a:off x="2911" y="2084"/>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16" name="Freeform 612">
                <a:extLst>
                  <a:ext uri="{FF2B5EF4-FFF2-40B4-BE49-F238E27FC236}">
                    <a16:creationId xmlns:a16="http://schemas.microsoft.com/office/drawing/2014/main" id="{B0BB3CE5-2487-8A74-F903-01D2F038A4D1}"/>
                  </a:ext>
                </a:extLst>
              </p:cNvPr>
              <p:cNvSpPr>
                <a:spLocks/>
              </p:cNvSpPr>
              <p:nvPr/>
            </p:nvSpPr>
            <p:spPr bwMode="auto">
              <a:xfrm>
                <a:off x="2916" y="2065"/>
                <a:ext cx="15" cy="14"/>
              </a:xfrm>
              <a:custGeom>
                <a:avLst/>
                <a:gdLst>
                  <a:gd name="T0" fmla="*/ 15 w 15"/>
                  <a:gd name="T1" fmla="*/ 0 h 14"/>
                  <a:gd name="T2" fmla="*/ 0 w 15"/>
                  <a:gd name="T3" fmla="*/ 9 h 14"/>
                  <a:gd name="T4" fmla="*/ 10 w 15"/>
                  <a:gd name="T5" fmla="*/ 14 h 14"/>
                  <a:gd name="T6" fmla="*/ 15 w 15"/>
                  <a:gd name="T7" fmla="*/ 0 h 14"/>
                </a:gdLst>
                <a:ahLst/>
                <a:cxnLst>
                  <a:cxn ang="0">
                    <a:pos x="T0" y="T1"/>
                  </a:cxn>
                  <a:cxn ang="0">
                    <a:pos x="T2" y="T3"/>
                  </a:cxn>
                  <a:cxn ang="0">
                    <a:pos x="T4" y="T5"/>
                  </a:cxn>
                  <a:cxn ang="0">
                    <a:pos x="T6" y="T7"/>
                  </a:cxn>
                </a:cxnLst>
                <a:rect l="0" t="0" r="r" b="b"/>
                <a:pathLst>
                  <a:path w="15" h="14">
                    <a:moveTo>
                      <a:pt x="15" y="0"/>
                    </a:moveTo>
                    <a:lnTo>
                      <a:pt x="0" y="9"/>
                    </a:lnTo>
                    <a:lnTo>
                      <a:pt x="10" y="14"/>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17" name="Freeform 613">
                <a:extLst>
                  <a:ext uri="{FF2B5EF4-FFF2-40B4-BE49-F238E27FC236}">
                    <a16:creationId xmlns:a16="http://schemas.microsoft.com/office/drawing/2014/main" id="{950BE85E-754E-929A-3A9B-82EEF7844CA7}"/>
                  </a:ext>
                </a:extLst>
              </p:cNvPr>
              <p:cNvSpPr>
                <a:spLocks/>
              </p:cNvSpPr>
              <p:nvPr/>
            </p:nvSpPr>
            <p:spPr bwMode="auto">
              <a:xfrm>
                <a:off x="2916" y="2060"/>
                <a:ext cx="15" cy="14"/>
              </a:xfrm>
              <a:custGeom>
                <a:avLst/>
                <a:gdLst>
                  <a:gd name="T0" fmla="*/ 15 w 15"/>
                  <a:gd name="T1" fmla="*/ 5 h 14"/>
                  <a:gd name="T2" fmla="*/ 5 w 15"/>
                  <a:gd name="T3" fmla="*/ 0 h 14"/>
                  <a:gd name="T4" fmla="*/ 0 w 15"/>
                  <a:gd name="T5" fmla="*/ 14 h 14"/>
                  <a:gd name="T6" fmla="*/ 15 w 15"/>
                  <a:gd name="T7" fmla="*/ 5 h 14"/>
                </a:gdLst>
                <a:ahLst/>
                <a:cxnLst>
                  <a:cxn ang="0">
                    <a:pos x="T0" y="T1"/>
                  </a:cxn>
                  <a:cxn ang="0">
                    <a:pos x="T2" y="T3"/>
                  </a:cxn>
                  <a:cxn ang="0">
                    <a:pos x="T4" y="T5"/>
                  </a:cxn>
                  <a:cxn ang="0">
                    <a:pos x="T6" y="T7"/>
                  </a:cxn>
                </a:cxnLst>
                <a:rect l="0" t="0" r="r" b="b"/>
                <a:pathLst>
                  <a:path w="15" h="14">
                    <a:moveTo>
                      <a:pt x="15" y="5"/>
                    </a:moveTo>
                    <a:lnTo>
                      <a:pt x="5" y="0"/>
                    </a:lnTo>
                    <a:lnTo>
                      <a:pt x="0" y="14"/>
                    </a:lnTo>
                    <a:lnTo>
                      <a:pt x="1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18" name="Freeform 614">
                <a:extLst>
                  <a:ext uri="{FF2B5EF4-FFF2-40B4-BE49-F238E27FC236}">
                    <a16:creationId xmlns:a16="http://schemas.microsoft.com/office/drawing/2014/main" id="{468AB6E8-740E-7077-CA48-E8362F39FB1C}"/>
                  </a:ext>
                </a:extLst>
              </p:cNvPr>
              <p:cNvSpPr>
                <a:spLocks/>
              </p:cNvSpPr>
              <p:nvPr/>
            </p:nvSpPr>
            <p:spPr bwMode="auto">
              <a:xfrm>
                <a:off x="2926" y="2050"/>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19" name="Freeform 615">
                <a:extLst>
                  <a:ext uri="{FF2B5EF4-FFF2-40B4-BE49-F238E27FC236}">
                    <a16:creationId xmlns:a16="http://schemas.microsoft.com/office/drawing/2014/main" id="{DB47734D-F36F-CFA7-E031-950878F13A27}"/>
                  </a:ext>
                </a:extLst>
              </p:cNvPr>
              <p:cNvSpPr>
                <a:spLocks/>
              </p:cNvSpPr>
              <p:nvPr/>
            </p:nvSpPr>
            <p:spPr bwMode="auto">
              <a:xfrm>
                <a:off x="2926" y="2050"/>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20" name="Freeform 616">
                <a:extLst>
                  <a:ext uri="{FF2B5EF4-FFF2-40B4-BE49-F238E27FC236}">
                    <a16:creationId xmlns:a16="http://schemas.microsoft.com/office/drawing/2014/main" id="{12587BCC-F87F-4C88-06B0-5881019F8461}"/>
                  </a:ext>
                </a:extLst>
              </p:cNvPr>
              <p:cNvSpPr>
                <a:spLocks/>
              </p:cNvSpPr>
              <p:nvPr/>
            </p:nvSpPr>
            <p:spPr bwMode="auto">
              <a:xfrm>
                <a:off x="2931" y="2031"/>
                <a:ext cx="19" cy="14"/>
              </a:xfrm>
              <a:custGeom>
                <a:avLst/>
                <a:gdLst>
                  <a:gd name="T0" fmla="*/ 19 w 19"/>
                  <a:gd name="T1" fmla="*/ 0 h 14"/>
                  <a:gd name="T2" fmla="*/ 0 w 19"/>
                  <a:gd name="T3" fmla="*/ 10 h 14"/>
                  <a:gd name="T4" fmla="*/ 9 w 19"/>
                  <a:gd name="T5" fmla="*/ 14 h 14"/>
                  <a:gd name="T6" fmla="*/ 19 w 19"/>
                  <a:gd name="T7" fmla="*/ 0 h 14"/>
                </a:gdLst>
                <a:ahLst/>
                <a:cxnLst>
                  <a:cxn ang="0">
                    <a:pos x="T0" y="T1"/>
                  </a:cxn>
                  <a:cxn ang="0">
                    <a:pos x="T2" y="T3"/>
                  </a:cxn>
                  <a:cxn ang="0">
                    <a:pos x="T4" y="T5"/>
                  </a:cxn>
                  <a:cxn ang="0">
                    <a:pos x="T6" y="T7"/>
                  </a:cxn>
                </a:cxnLst>
                <a:rect l="0" t="0" r="r" b="b"/>
                <a:pathLst>
                  <a:path w="19" h="14">
                    <a:moveTo>
                      <a:pt x="19" y="0"/>
                    </a:moveTo>
                    <a:lnTo>
                      <a:pt x="0" y="10"/>
                    </a:lnTo>
                    <a:lnTo>
                      <a:pt x="9" y="14"/>
                    </a:lnTo>
                    <a:lnTo>
                      <a:pt x="1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21" name="Freeform 617">
                <a:extLst>
                  <a:ext uri="{FF2B5EF4-FFF2-40B4-BE49-F238E27FC236}">
                    <a16:creationId xmlns:a16="http://schemas.microsoft.com/office/drawing/2014/main" id="{53AECF65-B7FF-069A-0C77-B873F1EFF492}"/>
                  </a:ext>
                </a:extLst>
              </p:cNvPr>
              <p:cNvSpPr>
                <a:spLocks/>
              </p:cNvSpPr>
              <p:nvPr/>
            </p:nvSpPr>
            <p:spPr bwMode="auto">
              <a:xfrm>
                <a:off x="2931" y="2026"/>
                <a:ext cx="19" cy="15"/>
              </a:xfrm>
              <a:custGeom>
                <a:avLst/>
                <a:gdLst>
                  <a:gd name="T0" fmla="*/ 19 w 19"/>
                  <a:gd name="T1" fmla="*/ 5 h 15"/>
                  <a:gd name="T2" fmla="*/ 9 w 19"/>
                  <a:gd name="T3" fmla="*/ 0 h 15"/>
                  <a:gd name="T4" fmla="*/ 0 w 19"/>
                  <a:gd name="T5" fmla="*/ 15 h 15"/>
                  <a:gd name="T6" fmla="*/ 19 w 19"/>
                  <a:gd name="T7" fmla="*/ 5 h 15"/>
                </a:gdLst>
                <a:ahLst/>
                <a:cxnLst>
                  <a:cxn ang="0">
                    <a:pos x="T0" y="T1"/>
                  </a:cxn>
                  <a:cxn ang="0">
                    <a:pos x="T2" y="T3"/>
                  </a:cxn>
                  <a:cxn ang="0">
                    <a:pos x="T4" y="T5"/>
                  </a:cxn>
                  <a:cxn ang="0">
                    <a:pos x="T6" y="T7"/>
                  </a:cxn>
                </a:cxnLst>
                <a:rect l="0" t="0" r="r" b="b"/>
                <a:pathLst>
                  <a:path w="19" h="15">
                    <a:moveTo>
                      <a:pt x="19" y="5"/>
                    </a:moveTo>
                    <a:lnTo>
                      <a:pt x="9" y="0"/>
                    </a:lnTo>
                    <a:lnTo>
                      <a:pt x="0" y="15"/>
                    </a:lnTo>
                    <a:lnTo>
                      <a:pt x="19"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22" name="Freeform 618">
                <a:extLst>
                  <a:ext uri="{FF2B5EF4-FFF2-40B4-BE49-F238E27FC236}">
                    <a16:creationId xmlns:a16="http://schemas.microsoft.com/office/drawing/2014/main" id="{357790C1-5BCB-2286-E94D-DDC765DA492E}"/>
                  </a:ext>
                </a:extLst>
              </p:cNvPr>
              <p:cNvSpPr>
                <a:spLocks/>
              </p:cNvSpPr>
              <p:nvPr/>
            </p:nvSpPr>
            <p:spPr bwMode="auto">
              <a:xfrm>
                <a:off x="2945" y="2016"/>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23" name="Freeform 619">
                <a:extLst>
                  <a:ext uri="{FF2B5EF4-FFF2-40B4-BE49-F238E27FC236}">
                    <a16:creationId xmlns:a16="http://schemas.microsoft.com/office/drawing/2014/main" id="{46F8E2C2-4FBB-F9C8-CED8-BA7C7150EEB6}"/>
                  </a:ext>
                </a:extLst>
              </p:cNvPr>
              <p:cNvSpPr>
                <a:spLocks/>
              </p:cNvSpPr>
              <p:nvPr/>
            </p:nvSpPr>
            <p:spPr bwMode="auto">
              <a:xfrm>
                <a:off x="2945" y="2016"/>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24" name="Freeform 620">
                <a:extLst>
                  <a:ext uri="{FF2B5EF4-FFF2-40B4-BE49-F238E27FC236}">
                    <a16:creationId xmlns:a16="http://schemas.microsoft.com/office/drawing/2014/main" id="{15AA60FB-391F-6B8B-DB25-457D17E28572}"/>
                  </a:ext>
                </a:extLst>
              </p:cNvPr>
              <p:cNvSpPr>
                <a:spLocks/>
              </p:cNvSpPr>
              <p:nvPr/>
            </p:nvSpPr>
            <p:spPr bwMode="auto">
              <a:xfrm>
                <a:off x="2950" y="1997"/>
                <a:ext cx="15" cy="10"/>
              </a:xfrm>
              <a:custGeom>
                <a:avLst/>
                <a:gdLst>
                  <a:gd name="T0" fmla="*/ 15 w 15"/>
                  <a:gd name="T1" fmla="*/ 0 h 10"/>
                  <a:gd name="T2" fmla="*/ 0 w 15"/>
                  <a:gd name="T3" fmla="*/ 10 h 10"/>
                  <a:gd name="T4" fmla="*/ 10 w 15"/>
                  <a:gd name="T5" fmla="*/ 10 h 10"/>
                  <a:gd name="T6" fmla="*/ 15 w 15"/>
                  <a:gd name="T7" fmla="*/ 0 h 10"/>
                </a:gdLst>
                <a:ahLst/>
                <a:cxnLst>
                  <a:cxn ang="0">
                    <a:pos x="T0" y="T1"/>
                  </a:cxn>
                  <a:cxn ang="0">
                    <a:pos x="T2" y="T3"/>
                  </a:cxn>
                  <a:cxn ang="0">
                    <a:pos x="T4" y="T5"/>
                  </a:cxn>
                  <a:cxn ang="0">
                    <a:pos x="T6" y="T7"/>
                  </a:cxn>
                </a:cxnLst>
                <a:rect l="0" t="0" r="r" b="b"/>
                <a:pathLst>
                  <a:path w="15" h="10">
                    <a:moveTo>
                      <a:pt x="15" y="0"/>
                    </a:moveTo>
                    <a:lnTo>
                      <a:pt x="0" y="10"/>
                    </a:lnTo>
                    <a:lnTo>
                      <a:pt x="10" y="10"/>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25" name="Freeform 621">
                <a:extLst>
                  <a:ext uri="{FF2B5EF4-FFF2-40B4-BE49-F238E27FC236}">
                    <a16:creationId xmlns:a16="http://schemas.microsoft.com/office/drawing/2014/main" id="{6708B312-4815-E97C-7D8B-6E88C84DDDED}"/>
                  </a:ext>
                </a:extLst>
              </p:cNvPr>
              <p:cNvSpPr>
                <a:spLocks/>
              </p:cNvSpPr>
              <p:nvPr/>
            </p:nvSpPr>
            <p:spPr bwMode="auto">
              <a:xfrm>
                <a:off x="2950" y="1992"/>
                <a:ext cx="15" cy="15"/>
              </a:xfrm>
              <a:custGeom>
                <a:avLst/>
                <a:gdLst>
                  <a:gd name="T0" fmla="*/ 15 w 15"/>
                  <a:gd name="T1" fmla="*/ 5 h 15"/>
                  <a:gd name="T2" fmla="*/ 5 w 15"/>
                  <a:gd name="T3" fmla="*/ 0 h 15"/>
                  <a:gd name="T4" fmla="*/ 0 w 15"/>
                  <a:gd name="T5" fmla="*/ 15 h 15"/>
                  <a:gd name="T6" fmla="*/ 15 w 15"/>
                  <a:gd name="T7" fmla="*/ 5 h 15"/>
                </a:gdLst>
                <a:ahLst/>
                <a:cxnLst>
                  <a:cxn ang="0">
                    <a:pos x="T0" y="T1"/>
                  </a:cxn>
                  <a:cxn ang="0">
                    <a:pos x="T2" y="T3"/>
                  </a:cxn>
                  <a:cxn ang="0">
                    <a:pos x="T4" y="T5"/>
                  </a:cxn>
                  <a:cxn ang="0">
                    <a:pos x="T6" y="T7"/>
                  </a:cxn>
                </a:cxnLst>
                <a:rect l="0" t="0" r="r" b="b"/>
                <a:pathLst>
                  <a:path w="15" h="15">
                    <a:moveTo>
                      <a:pt x="15" y="5"/>
                    </a:moveTo>
                    <a:lnTo>
                      <a:pt x="5" y="0"/>
                    </a:lnTo>
                    <a:lnTo>
                      <a:pt x="0" y="15"/>
                    </a:lnTo>
                    <a:lnTo>
                      <a:pt x="1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26" name="Freeform 622">
                <a:extLst>
                  <a:ext uri="{FF2B5EF4-FFF2-40B4-BE49-F238E27FC236}">
                    <a16:creationId xmlns:a16="http://schemas.microsoft.com/office/drawing/2014/main" id="{31F47975-4F5C-F037-3931-D91A9669387F}"/>
                  </a:ext>
                </a:extLst>
              </p:cNvPr>
              <p:cNvSpPr>
                <a:spLocks/>
              </p:cNvSpPr>
              <p:nvPr/>
            </p:nvSpPr>
            <p:spPr bwMode="auto">
              <a:xfrm>
                <a:off x="2960" y="1987"/>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27" name="Freeform 623">
                <a:extLst>
                  <a:ext uri="{FF2B5EF4-FFF2-40B4-BE49-F238E27FC236}">
                    <a16:creationId xmlns:a16="http://schemas.microsoft.com/office/drawing/2014/main" id="{48B81AB7-9B57-DDBB-2F03-94C84550CEB6}"/>
                  </a:ext>
                </a:extLst>
              </p:cNvPr>
              <p:cNvSpPr>
                <a:spLocks/>
              </p:cNvSpPr>
              <p:nvPr/>
            </p:nvSpPr>
            <p:spPr bwMode="auto">
              <a:xfrm>
                <a:off x="2960" y="1987"/>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28" name="Freeform 624">
                <a:extLst>
                  <a:ext uri="{FF2B5EF4-FFF2-40B4-BE49-F238E27FC236}">
                    <a16:creationId xmlns:a16="http://schemas.microsoft.com/office/drawing/2014/main" id="{9D8C720C-FFCA-2997-B699-00520B752849}"/>
                  </a:ext>
                </a:extLst>
              </p:cNvPr>
              <p:cNvSpPr>
                <a:spLocks/>
              </p:cNvSpPr>
              <p:nvPr/>
            </p:nvSpPr>
            <p:spPr bwMode="auto">
              <a:xfrm>
                <a:off x="2969" y="1963"/>
                <a:ext cx="15" cy="10"/>
              </a:xfrm>
              <a:custGeom>
                <a:avLst/>
                <a:gdLst>
                  <a:gd name="T0" fmla="*/ 15 w 15"/>
                  <a:gd name="T1" fmla="*/ 0 h 10"/>
                  <a:gd name="T2" fmla="*/ 0 w 15"/>
                  <a:gd name="T3" fmla="*/ 5 h 10"/>
                  <a:gd name="T4" fmla="*/ 5 w 15"/>
                  <a:gd name="T5" fmla="*/ 10 h 10"/>
                  <a:gd name="T6" fmla="*/ 15 w 15"/>
                  <a:gd name="T7" fmla="*/ 0 h 10"/>
                </a:gdLst>
                <a:ahLst/>
                <a:cxnLst>
                  <a:cxn ang="0">
                    <a:pos x="T0" y="T1"/>
                  </a:cxn>
                  <a:cxn ang="0">
                    <a:pos x="T2" y="T3"/>
                  </a:cxn>
                  <a:cxn ang="0">
                    <a:pos x="T4" y="T5"/>
                  </a:cxn>
                  <a:cxn ang="0">
                    <a:pos x="T6" y="T7"/>
                  </a:cxn>
                </a:cxnLst>
                <a:rect l="0" t="0" r="r" b="b"/>
                <a:pathLst>
                  <a:path w="15" h="10">
                    <a:moveTo>
                      <a:pt x="15" y="0"/>
                    </a:moveTo>
                    <a:lnTo>
                      <a:pt x="0" y="5"/>
                    </a:lnTo>
                    <a:lnTo>
                      <a:pt x="5" y="10"/>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29" name="Freeform 625">
                <a:extLst>
                  <a:ext uri="{FF2B5EF4-FFF2-40B4-BE49-F238E27FC236}">
                    <a16:creationId xmlns:a16="http://schemas.microsoft.com/office/drawing/2014/main" id="{ABB38990-6D8F-7028-7713-73C9161FB08A}"/>
                  </a:ext>
                </a:extLst>
              </p:cNvPr>
              <p:cNvSpPr>
                <a:spLocks/>
              </p:cNvSpPr>
              <p:nvPr/>
            </p:nvSpPr>
            <p:spPr bwMode="auto">
              <a:xfrm>
                <a:off x="2969" y="1958"/>
                <a:ext cx="15" cy="10"/>
              </a:xfrm>
              <a:custGeom>
                <a:avLst/>
                <a:gdLst>
                  <a:gd name="T0" fmla="*/ 15 w 15"/>
                  <a:gd name="T1" fmla="*/ 5 h 10"/>
                  <a:gd name="T2" fmla="*/ 5 w 15"/>
                  <a:gd name="T3" fmla="*/ 0 h 10"/>
                  <a:gd name="T4" fmla="*/ 0 w 15"/>
                  <a:gd name="T5" fmla="*/ 10 h 10"/>
                  <a:gd name="T6" fmla="*/ 15 w 15"/>
                  <a:gd name="T7" fmla="*/ 5 h 10"/>
                </a:gdLst>
                <a:ahLst/>
                <a:cxnLst>
                  <a:cxn ang="0">
                    <a:pos x="T0" y="T1"/>
                  </a:cxn>
                  <a:cxn ang="0">
                    <a:pos x="T2" y="T3"/>
                  </a:cxn>
                  <a:cxn ang="0">
                    <a:pos x="T4" y="T5"/>
                  </a:cxn>
                  <a:cxn ang="0">
                    <a:pos x="T6" y="T7"/>
                  </a:cxn>
                </a:cxnLst>
                <a:rect l="0" t="0" r="r" b="b"/>
                <a:pathLst>
                  <a:path w="15" h="10">
                    <a:moveTo>
                      <a:pt x="15" y="5"/>
                    </a:moveTo>
                    <a:lnTo>
                      <a:pt x="5" y="0"/>
                    </a:lnTo>
                    <a:lnTo>
                      <a:pt x="0" y="10"/>
                    </a:lnTo>
                    <a:lnTo>
                      <a:pt x="1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30" name="Freeform 626">
                <a:extLst>
                  <a:ext uri="{FF2B5EF4-FFF2-40B4-BE49-F238E27FC236}">
                    <a16:creationId xmlns:a16="http://schemas.microsoft.com/office/drawing/2014/main" id="{1CAEB81A-1B37-8A26-5465-D2C1E4178DB4}"/>
                  </a:ext>
                </a:extLst>
              </p:cNvPr>
              <p:cNvSpPr>
                <a:spLocks/>
              </p:cNvSpPr>
              <p:nvPr/>
            </p:nvSpPr>
            <p:spPr bwMode="auto">
              <a:xfrm>
                <a:off x="2974" y="1958"/>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31" name="Freeform 627">
                <a:extLst>
                  <a:ext uri="{FF2B5EF4-FFF2-40B4-BE49-F238E27FC236}">
                    <a16:creationId xmlns:a16="http://schemas.microsoft.com/office/drawing/2014/main" id="{146EA558-C4A3-D2BE-2699-EC705EDEF13A}"/>
                  </a:ext>
                </a:extLst>
              </p:cNvPr>
              <p:cNvSpPr>
                <a:spLocks/>
              </p:cNvSpPr>
              <p:nvPr/>
            </p:nvSpPr>
            <p:spPr bwMode="auto">
              <a:xfrm>
                <a:off x="2974" y="1958"/>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32" name="Freeform 628">
                <a:extLst>
                  <a:ext uri="{FF2B5EF4-FFF2-40B4-BE49-F238E27FC236}">
                    <a16:creationId xmlns:a16="http://schemas.microsoft.com/office/drawing/2014/main" id="{AA8A4DF7-12D6-CBCC-2CBB-70576453B922}"/>
                  </a:ext>
                </a:extLst>
              </p:cNvPr>
              <p:cNvSpPr>
                <a:spLocks/>
              </p:cNvSpPr>
              <p:nvPr/>
            </p:nvSpPr>
            <p:spPr bwMode="auto">
              <a:xfrm>
                <a:off x="2989" y="1934"/>
                <a:ext cx="9" cy="5"/>
              </a:xfrm>
              <a:custGeom>
                <a:avLst/>
                <a:gdLst>
                  <a:gd name="T0" fmla="*/ 9 w 9"/>
                  <a:gd name="T1" fmla="*/ 0 h 5"/>
                  <a:gd name="T2" fmla="*/ 0 w 9"/>
                  <a:gd name="T3" fmla="*/ 0 h 5"/>
                  <a:gd name="T4" fmla="*/ 5 w 9"/>
                  <a:gd name="T5" fmla="*/ 5 h 5"/>
                  <a:gd name="T6" fmla="*/ 9 w 9"/>
                  <a:gd name="T7" fmla="*/ 0 h 5"/>
                </a:gdLst>
                <a:ahLst/>
                <a:cxnLst>
                  <a:cxn ang="0">
                    <a:pos x="T0" y="T1"/>
                  </a:cxn>
                  <a:cxn ang="0">
                    <a:pos x="T2" y="T3"/>
                  </a:cxn>
                  <a:cxn ang="0">
                    <a:pos x="T4" y="T5"/>
                  </a:cxn>
                  <a:cxn ang="0">
                    <a:pos x="T6" y="T7"/>
                  </a:cxn>
                </a:cxnLst>
                <a:rect l="0" t="0" r="r" b="b"/>
                <a:pathLst>
                  <a:path w="9" h="5">
                    <a:moveTo>
                      <a:pt x="9" y="0"/>
                    </a:moveTo>
                    <a:lnTo>
                      <a:pt x="0" y="0"/>
                    </a:lnTo>
                    <a:lnTo>
                      <a:pt x="5" y="5"/>
                    </a:lnTo>
                    <a:lnTo>
                      <a:pt x="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33" name="Freeform 629">
                <a:extLst>
                  <a:ext uri="{FF2B5EF4-FFF2-40B4-BE49-F238E27FC236}">
                    <a16:creationId xmlns:a16="http://schemas.microsoft.com/office/drawing/2014/main" id="{0D31EB89-3965-BD8F-C7C3-5F863B668F07}"/>
                  </a:ext>
                </a:extLst>
              </p:cNvPr>
              <p:cNvSpPr>
                <a:spLocks/>
              </p:cNvSpPr>
              <p:nvPr/>
            </p:nvSpPr>
            <p:spPr bwMode="auto">
              <a:xfrm>
                <a:off x="2989" y="1929"/>
                <a:ext cx="9" cy="5"/>
              </a:xfrm>
              <a:custGeom>
                <a:avLst/>
                <a:gdLst>
                  <a:gd name="T0" fmla="*/ 9 w 9"/>
                  <a:gd name="T1" fmla="*/ 5 h 5"/>
                  <a:gd name="T2" fmla="*/ 0 w 9"/>
                  <a:gd name="T3" fmla="*/ 0 h 5"/>
                  <a:gd name="T4" fmla="*/ 0 w 9"/>
                  <a:gd name="T5" fmla="*/ 5 h 5"/>
                  <a:gd name="T6" fmla="*/ 9 w 9"/>
                  <a:gd name="T7" fmla="*/ 5 h 5"/>
                </a:gdLst>
                <a:ahLst/>
                <a:cxnLst>
                  <a:cxn ang="0">
                    <a:pos x="T0" y="T1"/>
                  </a:cxn>
                  <a:cxn ang="0">
                    <a:pos x="T2" y="T3"/>
                  </a:cxn>
                  <a:cxn ang="0">
                    <a:pos x="T4" y="T5"/>
                  </a:cxn>
                  <a:cxn ang="0">
                    <a:pos x="T6" y="T7"/>
                  </a:cxn>
                </a:cxnLst>
                <a:rect l="0" t="0" r="r" b="b"/>
                <a:pathLst>
                  <a:path w="9" h="5">
                    <a:moveTo>
                      <a:pt x="9" y="5"/>
                    </a:moveTo>
                    <a:lnTo>
                      <a:pt x="0" y="0"/>
                    </a:lnTo>
                    <a:lnTo>
                      <a:pt x="0" y="5"/>
                    </a:lnTo>
                    <a:lnTo>
                      <a:pt x="9"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34" name="Freeform 630">
                <a:extLst>
                  <a:ext uri="{FF2B5EF4-FFF2-40B4-BE49-F238E27FC236}">
                    <a16:creationId xmlns:a16="http://schemas.microsoft.com/office/drawing/2014/main" id="{77116B03-B39E-9B74-46FA-16AEE7CDE2C5}"/>
                  </a:ext>
                </a:extLst>
              </p:cNvPr>
              <p:cNvSpPr>
                <a:spLocks/>
              </p:cNvSpPr>
              <p:nvPr/>
            </p:nvSpPr>
            <p:spPr bwMode="auto">
              <a:xfrm>
                <a:off x="2989" y="1929"/>
                <a:ext cx="9" cy="1"/>
              </a:xfrm>
              <a:custGeom>
                <a:avLst/>
                <a:gdLst>
                  <a:gd name="T0" fmla="*/ 0 w 9"/>
                  <a:gd name="T1" fmla="*/ 0 w 9"/>
                  <a:gd name="T2" fmla="*/ 9 w 9"/>
                  <a:gd name="T3" fmla="*/ 0 w 9"/>
                </a:gdLst>
                <a:ahLst/>
                <a:cxnLst>
                  <a:cxn ang="0">
                    <a:pos x="T0" y="0"/>
                  </a:cxn>
                  <a:cxn ang="0">
                    <a:pos x="T1" y="0"/>
                  </a:cxn>
                  <a:cxn ang="0">
                    <a:pos x="T2" y="0"/>
                  </a:cxn>
                  <a:cxn ang="0">
                    <a:pos x="T3" y="0"/>
                  </a:cxn>
                </a:cxnLst>
                <a:rect l="0" t="0" r="r" b="b"/>
                <a:pathLst>
                  <a:path w="9">
                    <a:moveTo>
                      <a:pt x="0" y="0"/>
                    </a:moveTo>
                    <a:lnTo>
                      <a:pt x="0" y="0"/>
                    </a:lnTo>
                    <a:lnTo>
                      <a:pt x="9"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35" name="Freeform 631">
                <a:extLst>
                  <a:ext uri="{FF2B5EF4-FFF2-40B4-BE49-F238E27FC236}">
                    <a16:creationId xmlns:a16="http://schemas.microsoft.com/office/drawing/2014/main" id="{A7E5B796-185B-B8CC-7A0D-E416EBDCD82A}"/>
                  </a:ext>
                </a:extLst>
              </p:cNvPr>
              <p:cNvSpPr>
                <a:spLocks/>
              </p:cNvSpPr>
              <p:nvPr/>
            </p:nvSpPr>
            <p:spPr bwMode="auto">
              <a:xfrm>
                <a:off x="2989" y="1929"/>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36" name="Freeform 632">
                <a:extLst>
                  <a:ext uri="{FF2B5EF4-FFF2-40B4-BE49-F238E27FC236}">
                    <a16:creationId xmlns:a16="http://schemas.microsoft.com/office/drawing/2014/main" id="{D18B98A7-EA94-2A24-60F0-5235F4E98D5A}"/>
                  </a:ext>
                </a:extLst>
              </p:cNvPr>
              <p:cNvSpPr>
                <a:spLocks/>
              </p:cNvSpPr>
              <p:nvPr/>
            </p:nvSpPr>
            <p:spPr bwMode="auto">
              <a:xfrm>
                <a:off x="2989" y="1929"/>
                <a:ext cx="14" cy="5"/>
              </a:xfrm>
              <a:custGeom>
                <a:avLst/>
                <a:gdLst>
                  <a:gd name="T0" fmla="*/ 14 w 14"/>
                  <a:gd name="T1" fmla="*/ 0 h 5"/>
                  <a:gd name="T2" fmla="*/ 0 w 14"/>
                  <a:gd name="T3" fmla="*/ 0 h 5"/>
                  <a:gd name="T4" fmla="*/ 9 w 14"/>
                  <a:gd name="T5" fmla="*/ 5 h 5"/>
                  <a:gd name="T6" fmla="*/ 14 w 14"/>
                  <a:gd name="T7" fmla="*/ 0 h 5"/>
                </a:gdLst>
                <a:ahLst/>
                <a:cxnLst>
                  <a:cxn ang="0">
                    <a:pos x="T0" y="T1"/>
                  </a:cxn>
                  <a:cxn ang="0">
                    <a:pos x="T2" y="T3"/>
                  </a:cxn>
                  <a:cxn ang="0">
                    <a:pos x="T4" y="T5"/>
                  </a:cxn>
                  <a:cxn ang="0">
                    <a:pos x="T6" y="T7"/>
                  </a:cxn>
                </a:cxnLst>
                <a:rect l="0" t="0" r="r" b="b"/>
                <a:pathLst>
                  <a:path w="14" h="5">
                    <a:moveTo>
                      <a:pt x="14" y="0"/>
                    </a:moveTo>
                    <a:lnTo>
                      <a:pt x="0" y="0"/>
                    </a:lnTo>
                    <a:lnTo>
                      <a:pt x="9" y="5"/>
                    </a:lnTo>
                    <a:lnTo>
                      <a:pt x="1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37" name="Freeform 633">
                <a:extLst>
                  <a:ext uri="{FF2B5EF4-FFF2-40B4-BE49-F238E27FC236}">
                    <a16:creationId xmlns:a16="http://schemas.microsoft.com/office/drawing/2014/main" id="{F5EE14CE-BB77-1B86-EF6B-098E1E554784}"/>
                  </a:ext>
                </a:extLst>
              </p:cNvPr>
              <p:cNvSpPr>
                <a:spLocks/>
              </p:cNvSpPr>
              <p:nvPr/>
            </p:nvSpPr>
            <p:spPr bwMode="auto">
              <a:xfrm>
                <a:off x="2989" y="1925"/>
                <a:ext cx="14" cy="4"/>
              </a:xfrm>
              <a:custGeom>
                <a:avLst/>
                <a:gdLst>
                  <a:gd name="T0" fmla="*/ 14 w 14"/>
                  <a:gd name="T1" fmla="*/ 4 h 4"/>
                  <a:gd name="T2" fmla="*/ 5 w 14"/>
                  <a:gd name="T3" fmla="*/ 0 h 4"/>
                  <a:gd name="T4" fmla="*/ 0 w 14"/>
                  <a:gd name="T5" fmla="*/ 4 h 4"/>
                  <a:gd name="T6" fmla="*/ 14 w 14"/>
                  <a:gd name="T7" fmla="*/ 4 h 4"/>
                </a:gdLst>
                <a:ahLst/>
                <a:cxnLst>
                  <a:cxn ang="0">
                    <a:pos x="T0" y="T1"/>
                  </a:cxn>
                  <a:cxn ang="0">
                    <a:pos x="T2" y="T3"/>
                  </a:cxn>
                  <a:cxn ang="0">
                    <a:pos x="T4" y="T5"/>
                  </a:cxn>
                  <a:cxn ang="0">
                    <a:pos x="T6" y="T7"/>
                  </a:cxn>
                </a:cxnLst>
                <a:rect l="0" t="0" r="r" b="b"/>
                <a:pathLst>
                  <a:path w="14" h="4">
                    <a:moveTo>
                      <a:pt x="14" y="4"/>
                    </a:moveTo>
                    <a:lnTo>
                      <a:pt x="5" y="0"/>
                    </a:lnTo>
                    <a:lnTo>
                      <a:pt x="0" y="4"/>
                    </a:lnTo>
                    <a:lnTo>
                      <a:pt x="14"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38" name="Freeform 634">
                <a:extLst>
                  <a:ext uri="{FF2B5EF4-FFF2-40B4-BE49-F238E27FC236}">
                    <a16:creationId xmlns:a16="http://schemas.microsoft.com/office/drawing/2014/main" id="{3B0D479C-6D53-7566-DB61-EAE91889B99D}"/>
                  </a:ext>
                </a:extLst>
              </p:cNvPr>
              <p:cNvSpPr>
                <a:spLocks/>
              </p:cNvSpPr>
              <p:nvPr/>
            </p:nvSpPr>
            <p:spPr bwMode="auto">
              <a:xfrm>
                <a:off x="3008" y="1905"/>
                <a:ext cx="5" cy="1"/>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39" name="Freeform 635">
                <a:extLst>
                  <a:ext uri="{FF2B5EF4-FFF2-40B4-BE49-F238E27FC236}">
                    <a16:creationId xmlns:a16="http://schemas.microsoft.com/office/drawing/2014/main" id="{436DD469-BF32-0488-13F1-A20C69FD5081}"/>
                  </a:ext>
                </a:extLst>
              </p:cNvPr>
              <p:cNvSpPr>
                <a:spLocks/>
              </p:cNvSpPr>
              <p:nvPr/>
            </p:nvSpPr>
            <p:spPr bwMode="auto">
              <a:xfrm>
                <a:off x="3008" y="1905"/>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40" name="Freeform 636">
                <a:extLst>
                  <a:ext uri="{FF2B5EF4-FFF2-40B4-BE49-F238E27FC236}">
                    <a16:creationId xmlns:a16="http://schemas.microsoft.com/office/drawing/2014/main" id="{A534385C-8BD8-05BB-457E-E2618AFE59BE}"/>
                  </a:ext>
                </a:extLst>
              </p:cNvPr>
              <p:cNvSpPr>
                <a:spLocks/>
              </p:cNvSpPr>
              <p:nvPr/>
            </p:nvSpPr>
            <p:spPr bwMode="auto">
              <a:xfrm>
                <a:off x="3008" y="1900"/>
                <a:ext cx="15" cy="10"/>
              </a:xfrm>
              <a:custGeom>
                <a:avLst/>
                <a:gdLst>
                  <a:gd name="T0" fmla="*/ 15 w 15"/>
                  <a:gd name="T1" fmla="*/ 0 h 10"/>
                  <a:gd name="T2" fmla="*/ 0 w 15"/>
                  <a:gd name="T3" fmla="*/ 5 h 10"/>
                  <a:gd name="T4" fmla="*/ 10 w 15"/>
                  <a:gd name="T5" fmla="*/ 10 h 10"/>
                  <a:gd name="T6" fmla="*/ 15 w 15"/>
                  <a:gd name="T7" fmla="*/ 0 h 10"/>
                </a:gdLst>
                <a:ahLst/>
                <a:cxnLst>
                  <a:cxn ang="0">
                    <a:pos x="T0" y="T1"/>
                  </a:cxn>
                  <a:cxn ang="0">
                    <a:pos x="T2" y="T3"/>
                  </a:cxn>
                  <a:cxn ang="0">
                    <a:pos x="T4" y="T5"/>
                  </a:cxn>
                  <a:cxn ang="0">
                    <a:pos x="T6" y="T7"/>
                  </a:cxn>
                </a:cxnLst>
                <a:rect l="0" t="0" r="r" b="b"/>
                <a:pathLst>
                  <a:path w="15" h="10">
                    <a:moveTo>
                      <a:pt x="15" y="0"/>
                    </a:moveTo>
                    <a:lnTo>
                      <a:pt x="0" y="5"/>
                    </a:lnTo>
                    <a:lnTo>
                      <a:pt x="10" y="10"/>
                    </a:lnTo>
                    <a:lnTo>
                      <a:pt x="1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41" name="Freeform 637">
                <a:extLst>
                  <a:ext uri="{FF2B5EF4-FFF2-40B4-BE49-F238E27FC236}">
                    <a16:creationId xmlns:a16="http://schemas.microsoft.com/office/drawing/2014/main" id="{6CA68D6F-2C9F-7E66-5C0D-572FAFB31CF5}"/>
                  </a:ext>
                </a:extLst>
              </p:cNvPr>
              <p:cNvSpPr>
                <a:spLocks/>
              </p:cNvSpPr>
              <p:nvPr/>
            </p:nvSpPr>
            <p:spPr bwMode="auto">
              <a:xfrm>
                <a:off x="3008" y="1891"/>
                <a:ext cx="15" cy="14"/>
              </a:xfrm>
              <a:custGeom>
                <a:avLst/>
                <a:gdLst>
                  <a:gd name="T0" fmla="*/ 15 w 15"/>
                  <a:gd name="T1" fmla="*/ 9 h 14"/>
                  <a:gd name="T2" fmla="*/ 10 w 15"/>
                  <a:gd name="T3" fmla="*/ 0 h 14"/>
                  <a:gd name="T4" fmla="*/ 0 w 15"/>
                  <a:gd name="T5" fmla="*/ 14 h 14"/>
                  <a:gd name="T6" fmla="*/ 15 w 15"/>
                  <a:gd name="T7" fmla="*/ 9 h 14"/>
                </a:gdLst>
                <a:ahLst/>
                <a:cxnLst>
                  <a:cxn ang="0">
                    <a:pos x="T0" y="T1"/>
                  </a:cxn>
                  <a:cxn ang="0">
                    <a:pos x="T2" y="T3"/>
                  </a:cxn>
                  <a:cxn ang="0">
                    <a:pos x="T4" y="T5"/>
                  </a:cxn>
                  <a:cxn ang="0">
                    <a:pos x="T6" y="T7"/>
                  </a:cxn>
                </a:cxnLst>
                <a:rect l="0" t="0" r="r" b="b"/>
                <a:pathLst>
                  <a:path w="15" h="14">
                    <a:moveTo>
                      <a:pt x="15" y="9"/>
                    </a:moveTo>
                    <a:lnTo>
                      <a:pt x="10" y="0"/>
                    </a:lnTo>
                    <a:lnTo>
                      <a:pt x="0" y="14"/>
                    </a:lnTo>
                    <a:lnTo>
                      <a:pt x="15"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42" name="Freeform 638">
                <a:extLst>
                  <a:ext uri="{FF2B5EF4-FFF2-40B4-BE49-F238E27FC236}">
                    <a16:creationId xmlns:a16="http://schemas.microsoft.com/office/drawing/2014/main" id="{4DC87A88-9330-13E5-B830-F8F5C92B49C4}"/>
                  </a:ext>
                </a:extLst>
              </p:cNvPr>
              <p:cNvSpPr>
                <a:spLocks/>
              </p:cNvSpPr>
              <p:nvPr/>
            </p:nvSpPr>
            <p:spPr bwMode="auto">
              <a:xfrm>
                <a:off x="3023" y="1886"/>
                <a:ext cx="4" cy="1"/>
              </a:xfrm>
              <a:custGeom>
                <a:avLst/>
                <a:gdLst>
                  <a:gd name="T0" fmla="*/ 0 w 4"/>
                  <a:gd name="T1" fmla="*/ 0 w 4"/>
                  <a:gd name="T2" fmla="*/ 4 w 4"/>
                  <a:gd name="T3" fmla="*/ 0 w 4"/>
                </a:gdLst>
                <a:ahLst/>
                <a:cxnLst>
                  <a:cxn ang="0">
                    <a:pos x="T0" y="0"/>
                  </a:cxn>
                  <a:cxn ang="0">
                    <a:pos x="T1" y="0"/>
                  </a:cxn>
                  <a:cxn ang="0">
                    <a:pos x="T2" y="0"/>
                  </a:cxn>
                  <a:cxn ang="0">
                    <a:pos x="T3" y="0"/>
                  </a:cxn>
                </a:cxnLst>
                <a:rect l="0" t="0" r="r" b="b"/>
                <a:pathLst>
                  <a:path w="4">
                    <a:moveTo>
                      <a:pt x="0" y="0"/>
                    </a:moveTo>
                    <a:lnTo>
                      <a:pt x="0" y="0"/>
                    </a:lnTo>
                    <a:lnTo>
                      <a:pt x="4"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43" name="Freeform 639">
                <a:extLst>
                  <a:ext uri="{FF2B5EF4-FFF2-40B4-BE49-F238E27FC236}">
                    <a16:creationId xmlns:a16="http://schemas.microsoft.com/office/drawing/2014/main" id="{7FD7BE5F-3304-303B-7768-00DE1C939F3E}"/>
                  </a:ext>
                </a:extLst>
              </p:cNvPr>
              <p:cNvSpPr>
                <a:spLocks/>
              </p:cNvSpPr>
              <p:nvPr/>
            </p:nvSpPr>
            <p:spPr bwMode="auto">
              <a:xfrm>
                <a:off x="3023" y="1886"/>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44" name="Freeform 640">
                <a:extLst>
                  <a:ext uri="{FF2B5EF4-FFF2-40B4-BE49-F238E27FC236}">
                    <a16:creationId xmlns:a16="http://schemas.microsoft.com/office/drawing/2014/main" id="{076B5723-CE43-7305-821A-7366A0475992}"/>
                  </a:ext>
                </a:extLst>
              </p:cNvPr>
              <p:cNvSpPr>
                <a:spLocks/>
              </p:cNvSpPr>
              <p:nvPr/>
            </p:nvSpPr>
            <p:spPr bwMode="auto">
              <a:xfrm>
                <a:off x="3032" y="1871"/>
                <a:ext cx="15" cy="10"/>
              </a:xfrm>
              <a:custGeom>
                <a:avLst/>
                <a:gdLst>
                  <a:gd name="T0" fmla="*/ 15 w 15"/>
                  <a:gd name="T1" fmla="*/ 5 h 10"/>
                  <a:gd name="T2" fmla="*/ 0 w 15"/>
                  <a:gd name="T3" fmla="*/ 0 h 10"/>
                  <a:gd name="T4" fmla="*/ 10 w 15"/>
                  <a:gd name="T5" fmla="*/ 10 h 10"/>
                  <a:gd name="T6" fmla="*/ 15 w 15"/>
                  <a:gd name="T7" fmla="*/ 5 h 10"/>
                </a:gdLst>
                <a:ahLst/>
                <a:cxnLst>
                  <a:cxn ang="0">
                    <a:pos x="T0" y="T1"/>
                  </a:cxn>
                  <a:cxn ang="0">
                    <a:pos x="T2" y="T3"/>
                  </a:cxn>
                  <a:cxn ang="0">
                    <a:pos x="T4" y="T5"/>
                  </a:cxn>
                  <a:cxn ang="0">
                    <a:pos x="T6" y="T7"/>
                  </a:cxn>
                </a:cxnLst>
                <a:rect l="0" t="0" r="r" b="b"/>
                <a:pathLst>
                  <a:path w="15" h="10">
                    <a:moveTo>
                      <a:pt x="15" y="5"/>
                    </a:moveTo>
                    <a:lnTo>
                      <a:pt x="0" y="0"/>
                    </a:lnTo>
                    <a:lnTo>
                      <a:pt x="10" y="10"/>
                    </a:lnTo>
                    <a:lnTo>
                      <a:pt x="15"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45" name="Freeform 641">
                <a:extLst>
                  <a:ext uri="{FF2B5EF4-FFF2-40B4-BE49-F238E27FC236}">
                    <a16:creationId xmlns:a16="http://schemas.microsoft.com/office/drawing/2014/main" id="{5B07F69F-8CAB-2316-2492-6837AD901CB2}"/>
                  </a:ext>
                </a:extLst>
              </p:cNvPr>
              <p:cNvSpPr>
                <a:spLocks/>
              </p:cNvSpPr>
              <p:nvPr/>
            </p:nvSpPr>
            <p:spPr bwMode="auto">
              <a:xfrm>
                <a:off x="3032" y="1867"/>
                <a:ext cx="15" cy="9"/>
              </a:xfrm>
              <a:custGeom>
                <a:avLst/>
                <a:gdLst>
                  <a:gd name="T0" fmla="*/ 15 w 15"/>
                  <a:gd name="T1" fmla="*/ 9 h 9"/>
                  <a:gd name="T2" fmla="*/ 5 w 15"/>
                  <a:gd name="T3" fmla="*/ 0 h 9"/>
                  <a:gd name="T4" fmla="*/ 0 w 15"/>
                  <a:gd name="T5" fmla="*/ 4 h 9"/>
                  <a:gd name="T6" fmla="*/ 15 w 15"/>
                  <a:gd name="T7" fmla="*/ 9 h 9"/>
                </a:gdLst>
                <a:ahLst/>
                <a:cxnLst>
                  <a:cxn ang="0">
                    <a:pos x="T0" y="T1"/>
                  </a:cxn>
                  <a:cxn ang="0">
                    <a:pos x="T2" y="T3"/>
                  </a:cxn>
                  <a:cxn ang="0">
                    <a:pos x="T4" y="T5"/>
                  </a:cxn>
                  <a:cxn ang="0">
                    <a:pos x="T6" y="T7"/>
                  </a:cxn>
                </a:cxnLst>
                <a:rect l="0" t="0" r="r" b="b"/>
                <a:pathLst>
                  <a:path w="15" h="9">
                    <a:moveTo>
                      <a:pt x="15" y="9"/>
                    </a:moveTo>
                    <a:lnTo>
                      <a:pt x="5" y="0"/>
                    </a:lnTo>
                    <a:lnTo>
                      <a:pt x="0" y="4"/>
                    </a:lnTo>
                    <a:lnTo>
                      <a:pt x="15"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46" name="Freeform 642">
                <a:extLst>
                  <a:ext uri="{FF2B5EF4-FFF2-40B4-BE49-F238E27FC236}">
                    <a16:creationId xmlns:a16="http://schemas.microsoft.com/office/drawing/2014/main" id="{2776D97C-84CE-077C-B7B5-F8CCA8450B69}"/>
                  </a:ext>
                </a:extLst>
              </p:cNvPr>
              <p:cNvSpPr>
                <a:spLocks/>
              </p:cNvSpPr>
              <p:nvPr/>
            </p:nvSpPr>
            <p:spPr bwMode="auto">
              <a:xfrm>
                <a:off x="3037" y="1867"/>
                <a:ext cx="5" cy="4"/>
              </a:xfrm>
              <a:custGeom>
                <a:avLst/>
                <a:gdLst>
                  <a:gd name="T0" fmla="*/ 0 w 5"/>
                  <a:gd name="T1" fmla="*/ 0 h 4"/>
                  <a:gd name="T2" fmla="*/ 0 w 5"/>
                  <a:gd name="T3" fmla="*/ 0 h 4"/>
                  <a:gd name="T4" fmla="*/ 5 w 5"/>
                  <a:gd name="T5" fmla="*/ 4 h 4"/>
                  <a:gd name="T6" fmla="*/ 0 w 5"/>
                  <a:gd name="T7" fmla="*/ 0 h 4"/>
                </a:gdLst>
                <a:ahLst/>
                <a:cxnLst>
                  <a:cxn ang="0">
                    <a:pos x="T0" y="T1"/>
                  </a:cxn>
                  <a:cxn ang="0">
                    <a:pos x="T2" y="T3"/>
                  </a:cxn>
                  <a:cxn ang="0">
                    <a:pos x="T4" y="T5"/>
                  </a:cxn>
                  <a:cxn ang="0">
                    <a:pos x="T6" y="T7"/>
                  </a:cxn>
                </a:cxnLst>
                <a:rect l="0" t="0" r="r" b="b"/>
                <a:pathLst>
                  <a:path w="5" h="4">
                    <a:moveTo>
                      <a:pt x="0" y="0"/>
                    </a:moveTo>
                    <a:lnTo>
                      <a:pt x="0" y="0"/>
                    </a:lnTo>
                    <a:lnTo>
                      <a:pt x="5" y="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47" name="Freeform 643">
                <a:extLst>
                  <a:ext uri="{FF2B5EF4-FFF2-40B4-BE49-F238E27FC236}">
                    <a16:creationId xmlns:a16="http://schemas.microsoft.com/office/drawing/2014/main" id="{851E6FDC-2BD9-6722-4F3C-A136F313D8E7}"/>
                  </a:ext>
                </a:extLst>
              </p:cNvPr>
              <p:cNvSpPr>
                <a:spLocks/>
              </p:cNvSpPr>
              <p:nvPr/>
            </p:nvSpPr>
            <p:spPr bwMode="auto">
              <a:xfrm>
                <a:off x="3037" y="1867"/>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48" name="Freeform 644">
                <a:extLst>
                  <a:ext uri="{FF2B5EF4-FFF2-40B4-BE49-F238E27FC236}">
                    <a16:creationId xmlns:a16="http://schemas.microsoft.com/office/drawing/2014/main" id="{47A15BD5-089C-9D72-2F42-33DDDC4040AA}"/>
                  </a:ext>
                </a:extLst>
              </p:cNvPr>
              <p:cNvSpPr>
                <a:spLocks/>
              </p:cNvSpPr>
              <p:nvPr/>
            </p:nvSpPr>
            <p:spPr bwMode="auto">
              <a:xfrm>
                <a:off x="3037" y="1867"/>
                <a:ext cx="15" cy="9"/>
              </a:xfrm>
              <a:custGeom>
                <a:avLst/>
                <a:gdLst>
                  <a:gd name="T0" fmla="*/ 15 w 15"/>
                  <a:gd name="T1" fmla="*/ 4 h 9"/>
                  <a:gd name="T2" fmla="*/ 0 w 15"/>
                  <a:gd name="T3" fmla="*/ 0 h 9"/>
                  <a:gd name="T4" fmla="*/ 10 w 15"/>
                  <a:gd name="T5" fmla="*/ 9 h 9"/>
                  <a:gd name="T6" fmla="*/ 15 w 15"/>
                  <a:gd name="T7" fmla="*/ 4 h 9"/>
                </a:gdLst>
                <a:ahLst/>
                <a:cxnLst>
                  <a:cxn ang="0">
                    <a:pos x="T0" y="T1"/>
                  </a:cxn>
                  <a:cxn ang="0">
                    <a:pos x="T2" y="T3"/>
                  </a:cxn>
                  <a:cxn ang="0">
                    <a:pos x="T4" y="T5"/>
                  </a:cxn>
                  <a:cxn ang="0">
                    <a:pos x="T6" y="T7"/>
                  </a:cxn>
                </a:cxnLst>
                <a:rect l="0" t="0" r="r" b="b"/>
                <a:pathLst>
                  <a:path w="15" h="9">
                    <a:moveTo>
                      <a:pt x="15" y="4"/>
                    </a:moveTo>
                    <a:lnTo>
                      <a:pt x="0" y="0"/>
                    </a:lnTo>
                    <a:lnTo>
                      <a:pt x="10" y="9"/>
                    </a:lnTo>
                    <a:lnTo>
                      <a:pt x="15" y="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49" name="Freeform 645">
                <a:extLst>
                  <a:ext uri="{FF2B5EF4-FFF2-40B4-BE49-F238E27FC236}">
                    <a16:creationId xmlns:a16="http://schemas.microsoft.com/office/drawing/2014/main" id="{3B6ADF87-9B2F-A126-8C21-1AFCF7099CE6}"/>
                  </a:ext>
                </a:extLst>
              </p:cNvPr>
              <p:cNvSpPr>
                <a:spLocks/>
              </p:cNvSpPr>
              <p:nvPr/>
            </p:nvSpPr>
            <p:spPr bwMode="auto">
              <a:xfrm>
                <a:off x="3037" y="1862"/>
                <a:ext cx="15" cy="9"/>
              </a:xfrm>
              <a:custGeom>
                <a:avLst/>
                <a:gdLst>
                  <a:gd name="T0" fmla="*/ 15 w 15"/>
                  <a:gd name="T1" fmla="*/ 9 h 9"/>
                  <a:gd name="T2" fmla="*/ 5 w 15"/>
                  <a:gd name="T3" fmla="*/ 0 h 9"/>
                  <a:gd name="T4" fmla="*/ 0 w 15"/>
                  <a:gd name="T5" fmla="*/ 5 h 9"/>
                  <a:gd name="T6" fmla="*/ 15 w 15"/>
                  <a:gd name="T7" fmla="*/ 9 h 9"/>
                </a:gdLst>
                <a:ahLst/>
                <a:cxnLst>
                  <a:cxn ang="0">
                    <a:pos x="T0" y="T1"/>
                  </a:cxn>
                  <a:cxn ang="0">
                    <a:pos x="T2" y="T3"/>
                  </a:cxn>
                  <a:cxn ang="0">
                    <a:pos x="T4" y="T5"/>
                  </a:cxn>
                  <a:cxn ang="0">
                    <a:pos x="T6" y="T7"/>
                  </a:cxn>
                </a:cxnLst>
                <a:rect l="0" t="0" r="r" b="b"/>
                <a:pathLst>
                  <a:path w="15" h="9">
                    <a:moveTo>
                      <a:pt x="15" y="9"/>
                    </a:moveTo>
                    <a:lnTo>
                      <a:pt x="5" y="0"/>
                    </a:lnTo>
                    <a:lnTo>
                      <a:pt x="0" y="5"/>
                    </a:lnTo>
                    <a:lnTo>
                      <a:pt x="15"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50" name="Freeform 646">
                <a:extLst>
                  <a:ext uri="{FF2B5EF4-FFF2-40B4-BE49-F238E27FC236}">
                    <a16:creationId xmlns:a16="http://schemas.microsoft.com/office/drawing/2014/main" id="{0DF3F895-4275-2093-3573-0B9CD329DFFD}"/>
                  </a:ext>
                </a:extLst>
              </p:cNvPr>
              <p:cNvSpPr>
                <a:spLocks/>
              </p:cNvSpPr>
              <p:nvPr/>
            </p:nvSpPr>
            <p:spPr bwMode="auto">
              <a:xfrm>
                <a:off x="3057" y="1852"/>
                <a:ext cx="4" cy="5"/>
              </a:xfrm>
              <a:custGeom>
                <a:avLst/>
                <a:gdLst>
                  <a:gd name="T0" fmla="*/ 0 w 4"/>
                  <a:gd name="T1" fmla="*/ 0 h 5"/>
                  <a:gd name="T2" fmla="*/ 0 w 4"/>
                  <a:gd name="T3" fmla="*/ 5 h 5"/>
                  <a:gd name="T4" fmla="*/ 4 w 4"/>
                  <a:gd name="T5" fmla="*/ 5 h 5"/>
                  <a:gd name="T6" fmla="*/ 0 w 4"/>
                  <a:gd name="T7" fmla="*/ 0 h 5"/>
                </a:gdLst>
                <a:ahLst/>
                <a:cxnLst>
                  <a:cxn ang="0">
                    <a:pos x="T0" y="T1"/>
                  </a:cxn>
                  <a:cxn ang="0">
                    <a:pos x="T2" y="T3"/>
                  </a:cxn>
                  <a:cxn ang="0">
                    <a:pos x="T4" y="T5"/>
                  </a:cxn>
                  <a:cxn ang="0">
                    <a:pos x="T6" y="T7"/>
                  </a:cxn>
                </a:cxnLst>
                <a:rect l="0" t="0" r="r" b="b"/>
                <a:pathLst>
                  <a:path w="4" h="5">
                    <a:moveTo>
                      <a:pt x="0" y="0"/>
                    </a:moveTo>
                    <a:lnTo>
                      <a:pt x="0" y="5"/>
                    </a:lnTo>
                    <a:lnTo>
                      <a:pt x="4" y="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51" name="Freeform 647">
                <a:extLst>
                  <a:ext uri="{FF2B5EF4-FFF2-40B4-BE49-F238E27FC236}">
                    <a16:creationId xmlns:a16="http://schemas.microsoft.com/office/drawing/2014/main" id="{EAC7AF57-3FCC-B71D-62B2-DBFD70B4B4F2}"/>
                  </a:ext>
                </a:extLst>
              </p:cNvPr>
              <p:cNvSpPr>
                <a:spLocks/>
              </p:cNvSpPr>
              <p:nvPr/>
            </p:nvSpPr>
            <p:spPr bwMode="auto">
              <a:xfrm>
                <a:off x="3057" y="1852"/>
                <a:ext cx="1" cy="5"/>
              </a:xfrm>
              <a:custGeom>
                <a:avLst/>
                <a:gdLst>
                  <a:gd name="T0" fmla="*/ 0 h 5"/>
                  <a:gd name="T1" fmla="*/ 0 h 5"/>
                  <a:gd name="T2" fmla="*/ 5 h 5"/>
                  <a:gd name="T3" fmla="*/ 0 h 5"/>
                </a:gdLst>
                <a:ahLst/>
                <a:cxnLst>
                  <a:cxn ang="0">
                    <a:pos x="0" y="T0"/>
                  </a:cxn>
                  <a:cxn ang="0">
                    <a:pos x="0" y="T1"/>
                  </a:cxn>
                  <a:cxn ang="0">
                    <a:pos x="0" y="T2"/>
                  </a:cxn>
                  <a:cxn ang="0">
                    <a:pos x="0" y="T3"/>
                  </a:cxn>
                </a:cxnLst>
                <a:rect l="0" t="0" r="r" b="b"/>
                <a:pathLst>
                  <a:path h="5">
                    <a:moveTo>
                      <a:pt x="0" y="0"/>
                    </a:moveTo>
                    <a:lnTo>
                      <a:pt x="0" y="0"/>
                    </a:lnTo>
                    <a:lnTo>
                      <a:pt x="0" y="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52" name="Freeform 648">
                <a:extLst>
                  <a:ext uri="{FF2B5EF4-FFF2-40B4-BE49-F238E27FC236}">
                    <a16:creationId xmlns:a16="http://schemas.microsoft.com/office/drawing/2014/main" id="{EA80B205-CEF7-24B8-47FC-F3A6CB2ED476}"/>
                  </a:ext>
                </a:extLst>
              </p:cNvPr>
              <p:cNvSpPr>
                <a:spLocks/>
              </p:cNvSpPr>
              <p:nvPr/>
            </p:nvSpPr>
            <p:spPr bwMode="auto">
              <a:xfrm>
                <a:off x="3066" y="1847"/>
                <a:ext cx="10" cy="10"/>
              </a:xfrm>
              <a:custGeom>
                <a:avLst/>
                <a:gdLst>
                  <a:gd name="T0" fmla="*/ 10 w 10"/>
                  <a:gd name="T1" fmla="*/ 5 h 10"/>
                  <a:gd name="T2" fmla="*/ 0 w 10"/>
                  <a:gd name="T3" fmla="*/ 0 h 10"/>
                  <a:gd name="T4" fmla="*/ 5 w 10"/>
                  <a:gd name="T5" fmla="*/ 10 h 10"/>
                  <a:gd name="T6" fmla="*/ 10 w 10"/>
                  <a:gd name="T7" fmla="*/ 5 h 10"/>
                </a:gdLst>
                <a:ahLst/>
                <a:cxnLst>
                  <a:cxn ang="0">
                    <a:pos x="T0" y="T1"/>
                  </a:cxn>
                  <a:cxn ang="0">
                    <a:pos x="T2" y="T3"/>
                  </a:cxn>
                  <a:cxn ang="0">
                    <a:pos x="T4" y="T5"/>
                  </a:cxn>
                  <a:cxn ang="0">
                    <a:pos x="T6" y="T7"/>
                  </a:cxn>
                </a:cxnLst>
                <a:rect l="0" t="0" r="r" b="b"/>
                <a:pathLst>
                  <a:path w="10" h="10">
                    <a:moveTo>
                      <a:pt x="10" y="5"/>
                    </a:moveTo>
                    <a:lnTo>
                      <a:pt x="0" y="0"/>
                    </a:lnTo>
                    <a:lnTo>
                      <a:pt x="5" y="10"/>
                    </a:lnTo>
                    <a:lnTo>
                      <a:pt x="1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53" name="Freeform 649">
                <a:extLst>
                  <a:ext uri="{FF2B5EF4-FFF2-40B4-BE49-F238E27FC236}">
                    <a16:creationId xmlns:a16="http://schemas.microsoft.com/office/drawing/2014/main" id="{B19DC913-3A65-6FFC-4598-387EB2346D76}"/>
                  </a:ext>
                </a:extLst>
              </p:cNvPr>
              <p:cNvSpPr>
                <a:spLocks/>
              </p:cNvSpPr>
              <p:nvPr/>
            </p:nvSpPr>
            <p:spPr bwMode="auto">
              <a:xfrm>
                <a:off x="3066" y="1842"/>
                <a:ext cx="10" cy="10"/>
              </a:xfrm>
              <a:custGeom>
                <a:avLst/>
                <a:gdLst>
                  <a:gd name="T0" fmla="*/ 10 w 10"/>
                  <a:gd name="T1" fmla="*/ 10 h 10"/>
                  <a:gd name="T2" fmla="*/ 5 w 10"/>
                  <a:gd name="T3" fmla="*/ 0 h 10"/>
                  <a:gd name="T4" fmla="*/ 0 w 10"/>
                  <a:gd name="T5" fmla="*/ 5 h 10"/>
                  <a:gd name="T6" fmla="*/ 10 w 10"/>
                  <a:gd name="T7" fmla="*/ 10 h 10"/>
                </a:gdLst>
                <a:ahLst/>
                <a:cxnLst>
                  <a:cxn ang="0">
                    <a:pos x="T0" y="T1"/>
                  </a:cxn>
                  <a:cxn ang="0">
                    <a:pos x="T2" y="T3"/>
                  </a:cxn>
                  <a:cxn ang="0">
                    <a:pos x="T4" y="T5"/>
                  </a:cxn>
                  <a:cxn ang="0">
                    <a:pos x="T6" y="T7"/>
                  </a:cxn>
                </a:cxnLst>
                <a:rect l="0" t="0" r="r" b="b"/>
                <a:pathLst>
                  <a:path w="10" h="10">
                    <a:moveTo>
                      <a:pt x="10" y="10"/>
                    </a:moveTo>
                    <a:lnTo>
                      <a:pt x="5" y="0"/>
                    </a:lnTo>
                    <a:lnTo>
                      <a:pt x="0" y="5"/>
                    </a:lnTo>
                    <a:lnTo>
                      <a:pt x="10"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54" name="Freeform 650">
                <a:extLst>
                  <a:ext uri="{FF2B5EF4-FFF2-40B4-BE49-F238E27FC236}">
                    <a16:creationId xmlns:a16="http://schemas.microsoft.com/office/drawing/2014/main" id="{4880A237-C477-EBAC-BFE9-88483CE3EF7F}"/>
                  </a:ext>
                </a:extLst>
              </p:cNvPr>
              <p:cNvSpPr>
                <a:spLocks/>
              </p:cNvSpPr>
              <p:nvPr/>
            </p:nvSpPr>
            <p:spPr bwMode="auto">
              <a:xfrm>
                <a:off x="3071" y="1842"/>
                <a:ext cx="5" cy="5"/>
              </a:xfrm>
              <a:custGeom>
                <a:avLst/>
                <a:gdLst>
                  <a:gd name="T0" fmla="*/ 0 w 5"/>
                  <a:gd name="T1" fmla="*/ 0 h 5"/>
                  <a:gd name="T2" fmla="*/ 0 w 5"/>
                  <a:gd name="T3" fmla="*/ 0 h 5"/>
                  <a:gd name="T4" fmla="*/ 5 w 5"/>
                  <a:gd name="T5" fmla="*/ 5 h 5"/>
                  <a:gd name="T6" fmla="*/ 0 w 5"/>
                  <a:gd name="T7" fmla="*/ 0 h 5"/>
                </a:gdLst>
                <a:ahLst/>
                <a:cxnLst>
                  <a:cxn ang="0">
                    <a:pos x="T0" y="T1"/>
                  </a:cxn>
                  <a:cxn ang="0">
                    <a:pos x="T2" y="T3"/>
                  </a:cxn>
                  <a:cxn ang="0">
                    <a:pos x="T4" y="T5"/>
                  </a:cxn>
                  <a:cxn ang="0">
                    <a:pos x="T6" y="T7"/>
                  </a:cxn>
                </a:cxnLst>
                <a:rect l="0" t="0" r="r" b="b"/>
                <a:pathLst>
                  <a:path w="5" h="5">
                    <a:moveTo>
                      <a:pt x="0" y="0"/>
                    </a:moveTo>
                    <a:lnTo>
                      <a:pt x="0" y="0"/>
                    </a:lnTo>
                    <a:lnTo>
                      <a:pt x="5" y="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55" name="Freeform 651">
                <a:extLst>
                  <a:ext uri="{FF2B5EF4-FFF2-40B4-BE49-F238E27FC236}">
                    <a16:creationId xmlns:a16="http://schemas.microsoft.com/office/drawing/2014/main" id="{051FA42E-0B42-ADE5-2B3A-BBFF7B78354C}"/>
                  </a:ext>
                </a:extLst>
              </p:cNvPr>
              <p:cNvSpPr>
                <a:spLocks/>
              </p:cNvSpPr>
              <p:nvPr/>
            </p:nvSpPr>
            <p:spPr bwMode="auto">
              <a:xfrm>
                <a:off x="3071" y="1842"/>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56" name="Freeform 652">
                <a:extLst>
                  <a:ext uri="{FF2B5EF4-FFF2-40B4-BE49-F238E27FC236}">
                    <a16:creationId xmlns:a16="http://schemas.microsoft.com/office/drawing/2014/main" id="{AD7FA23D-5AA4-7022-8C68-E5D79E41292E}"/>
                  </a:ext>
                </a:extLst>
              </p:cNvPr>
              <p:cNvSpPr>
                <a:spLocks/>
              </p:cNvSpPr>
              <p:nvPr/>
            </p:nvSpPr>
            <p:spPr bwMode="auto">
              <a:xfrm>
                <a:off x="3071" y="1842"/>
                <a:ext cx="10" cy="10"/>
              </a:xfrm>
              <a:custGeom>
                <a:avLst/>
                <a:gdLst>
                  <a:gd name="T0" fmla="*/ 10 w 10"/>
                  <a:gd name="T1" fmla="*/ 10 h 10"/>
                  <a:gd name="T2" fmla="*/ 0 w 10"/>
                  <a:gd name="T3" fmla="*/ 0 h 10"/>
                  <a:gd name="T4" fmla="*/ 5 w 10"/>
                  <a:gd name="T5" fmla="*/ 10 h 10"/>
                  <a:gd name="T6" fmla="*/ 10 w 10"/>
                  <a:gd name="T7" fmla="*/ 10 h 10"/>
                </a:gdLst>
                <a:ahLst/>
                <a:cxnLst>
                  <a:cxn ang="0">
                    <a:pos x="T0" y="T1"/>
                  </a:cxn>
                  <a:cxn ang="0">
                    <a:pos x="T2" y="T3"/>
                  </a:cxn>
                  <a:cxn ang="0">
                    <a:pos x="T4" y="T5"/>
                  </a:cxn>
                  <a:cxn ang="0">
                    <a:pos x="T6" y="T7"/>
                  </a:cxn>
                </a:cxnLst>
                <a:rect l="0" t="0" r="r" b="b"/>
                <a:pathLst>
                  <a:path w="10" h="10">
                    <a:moveTo>
                      <a:pt x="10" y="10"/>
                    </a:moveTo>
                    <a:lnTo>
                      <a:pt x="0" y="0"/>
                    </a:lnTo>
                    <a:lnTo>
                      <a:pt x="5" y="10"/>
                    </a:lnTo>
                    <a:lnTo>
                      <a:pt x="10"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57" name="Freeform 653">
                <a:extLst>
                  <a:ext uri="{FF2B5EF4-FFF2-40B4-BE49-F238E27FC236}">
                    <a16:creationId xmlns:a16="http://schemas.microsoft.com/office/drawing/2014/main" id="{F3AB3EA3-FD50-F1C7-C6EE-2C32B540727C}"/>
                  </a:ext>
                </a:extLst>
              </p:cNvPr>
              <p:cNvSpPr>
                <a:spLocks/>
              </p:cNvSpPr>
              <p:nvPr/>
            </p:nvSpPr>
            <p:spPr bwMode="auto">
              <a:xfrm>
                <a:off x="3071" y="1842"/>
                <a:ext cx="10" cy="10"/>
              </a:xfrm>
              <a:custGeom>
                <a:avLst/>
                <a:gdLst>
                  <a:gd name="T0" fmla="*/ 10 w 10"/>
                  <a:gd name="T1" fmla="*/ 10 h 10"/>
                  <a:gd name="T2" fmla="*/ 5 w 10"/>
                  <a:gd name="T3" fmla="*/ 0 h 10"/>
                  <a:gd name="T4" fmla="*/ 0 w 10"/>
                  <a:gd name="T5" fmla="*/ 0 h 10"/>
                  <a:gd name="T6" fmla="*/ 10 w 10"/>
                  <a:gd name="T7" fmla="*/ 10 h 10"/>
                </a:gdLst>
                <a:ahLst/>
                <a:cxnLst>
                  <a:cxn ang="0">
                    <a:pos x="T0" y="T1"/>
                  </a:cxn>
                  <a:cxn ang="0">
                    <a:pos x="T2" y="T3"/>
                  </a:cxn>
                  <a:cxn ang="0">
                    <a:pos x="T4" y="T5"/>
                  </a:cxn>
                  <a:cxn ang="0">
                    <a:pos x="T6" y="T7"/>
                  </a:cxn>
                </a:cxnLst>
                <a:rect l="0" t="0" r="r" b="b"/>
                <a:pathLst>
                  <a:path w="10" h="10">
                    <a:moveTo>
                      <a:pt x="10" y="10"/>
                    </a:moveTo>
                    <a:lnTo>
                      <a:pt x="5" y="0"/>
                    </a:lnTo>
                    <a:lnTo>
                      <a:pt x="0" y="0"/>
                    </a:lnTo>
                    <a:lnTo>
                      <a:pt x="10"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58" name="Freeform 654">
                <a:extLst>
                  <a:ext uri="{FF2B5EF4-FFF2-40B4-BE49-F238E27FC236}">
                    <a16:creationId xmlns:a16="http://schemas.microsoft.com/office/drawing/2014/main" id="{C8792F71-239F-E45E-4379-7FB7A0CE20B5}"/>
                  </a:ext>
                </a:extLst>
              </p:cNvPr>
              <p:cNvSpPr>
                <a:spLocks/>
              </p:cNvSpPr>
              <p:nvPr/>
            </p:nvSpPr>
            <p:spPr bwMode="auto">
              <a:xfrm>
                <a:off x="3086" y="1838"/>
                <a:ext cx="4" cy="4"/>
              </a:xfrm>
              <a:custGeom>
                <a:avLst/>
                <a:gdLst>
                  <a:gd name="T0" fmla="*/ 4 w 4"/>
                  <a:gd name="T1" fmla="*/ 0 h 4"/>
                  <a:gd name="T2" fmla="*/ 0 w 4"/>
                  <a:gd name="T3" fmla="*/ 0 h 4"/>
                  <a:gd name="T4" fmla="*/ 4 w 4"/>
                  <a:gd name="T5" fmla="*/ 4 h 4"/>
                  <a:gd name="T6" fmla="*/ 4 w 4"/>
                  <a:gd name="T7" fmla="*/ 0 h 4"/>
                </a:gdLst>
                <a:ahLst/>
                <a:cxnLst>
                  <a:cxn ang="0">
                    <a:pos x="T0" y="T1"/>
                  </a:cxn>
                  <a:cxn ang="0">
                    <a:pos x="T2" y="T3"/>
                  </a:cxn>
                  <a:cxn ang="0">
                    <a:pos x="T4" y="T5"/>
                  </a:cxn>
                  <a:cxn ang="0">
                    <a:pos x="T6" y="T7"/>
                  </a:cxn>
                </a:cxnLst>
                <a:rect l="0" t="0" r="r" b="b"/>
                <a:pathLst>
                  <a:path w="4" h="4">
                    <a:moveTo>
                      <a:pt x="4" y="0"/>
                    </a:moveTo>
                    <a:lnTo>
                      <a:pt x="0" y="0"/>
                    </a:lnTo>
                    <a:lnTo>
                      <a:pt x="4" y="4"/>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59" name="Rectangle 655">
                <a:extLst>
                  <a:ext uri="{FF2B5EF4-FFF2-40B4-BE49-F238E27FC236}">
                    <a16:creationId xmlns:a16="http://schemas.microsoft.com/office/drawing/2014/main" id="{68394C8F-0ACD-8F1D-8D14-B17F10AA00A4}"/>
                  </a:ext>
                </a:extLst>
              </p:cNvPr>
              <p:cNvSpPr>
                <a:spLocks noChangeArrowheads="1"/>
              </p:cNvSpPr>
              <p:nvPr/>
            </p:nvSpPr>
            <p:spPr bwMode="auto">
              <a:xfrm>
                <a:off x="3086" y="1838"/>
                <a:ext cx="4"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10960" name="Freeform 656">
                <a:extLst>
                  <a:ext uri="{FF2B5EF4-FFF2-40B4-BE49-F238E27FC236}">
                    <a16:creationId xmlns:a16="http://schemas.microsoft.com/office/drawing/2014/main" id="{B9043512-FE06-8979-379F-78709EC4F6F9}"/>
                  </a:ext>
                </a:extLst>
              </p:cNvPr>
              <p:cNvSpPr>
                <a:spLocks/>
              </p:cNvSpPr>
              <p:nvPr/>
            </p:nvSpPr>
            <p:spPr bwMode="auto">
              <a:xfrm>
                <a:off x="3105" y="1838"/>
                <a:ext cx="1" cy="9"/>
              </a:xfrm>
              <a:custGeom>
                <a:avLst/>
                <a:gdLst>
                  <a:gd name="T0" fmla="*/ 9 h 9"/>
                  <a:gd name="T1" fmla="*/ 0 h 9"/>
                  <a:gd name="T2" fmla="*/ 9 h 9"/>
                </a:gdLst>
                <a:ahLst/>
                <a:cxnLst>
                  <a:cxn ang="0">
                    <a:pos x="0" y="T0"/>
                  </a:cxn>
                  <a:cxn ang="0">
                    <a:pos x="0" y="T1"/>
                  </a:cxn>
                  <a:cxn ang="0">
                    <a:pos x="0" y="T2"/>
                  </a:cxn>
                </a:cxnLst>
                <a:rect l="0" t="0" r="r" b="b"/>
                <a:pathLst>
                  <a:path h="9">
                    <a:moveTo>
                      <a:pt x="0" y="9"/>
                    </a:moveTo>
                    <a:lnTo>
                      <a:pt x="0" y="0"/>
                    </a:lnTo>
                    <a:lnTo>
                      <a:pt x="0"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61" name="Rectangle 657">
                <a:extLst>
                  <a:ext uri="{FF2B5EF4-FFF2-40B4-BE49-F238E27FC236}">
                    <a16:creationId xmlns:a16="http://schemas.microsoft.com/office/drawing/2014/main" id="{B087D344-6BB4-2B43-1B7B-DF5106B55DB0}"/>
                  </a:ext>
                </a:extLst>
              </p:cNvPr>
              <p:cNvSpPr>
                <a:spLocks noChangeArrowheads="1"/>
              </p:cNvSpPr>
              <p:nvPr/>
            </p:nvSpPr>
            <p:spPr bwMode="auto">
              <a:xfrm>
                <a:off x="3105" y="1838"/>
                <a:ext cx="1" cy="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10962" name="Freeform 658">
                <a:extLst>
                  <a:ext uri="{FF2B5EF4-FFF2-40B4-BE49-F238E27FC236}">
                    <a16:creationId xmlns:a16="http://schemas.microsoft.com/office/drawing/2014/main" id="{43349D4B-F06E-FF7A-4BA5-1602DD3433FC}"/>
                  </a:ext>
                </a:extLst>
              </p:cNvPr>
              <p:cNvSpPr>
                <a:spLocks/>
              </p:cNvSpPr>
              <p:nvPr/>
            </p:nvSpPr>
            <p:spPr bwMode="auto">
              <a:xfrm>
                <a:off x="3105" y="1838"/>
                <a:ext cx="1" cy="4"/>
              </a:xfrm>
              <a:custGeom>
                <a:avLst/>
                <a:gdLst>
                  <a:gd name="T0" fmla="*/ 0 h 4"/>
                  <a:gd name="T1" fmla="*/ 0 h 4"/>
                  <a:gd name="T2" fmla="*/ 4 h 4"/>
                  <a:gd name="T3" fmla="*/ 0 h 4"/>
                </a:gdLst>
                <a:ahLst/>
                <a:cxnLst>
                  <a:cxn ang="0">
                    <a:pos x="0" y="T0"/>
                  </a:cxn>
                  <a:cxn ang="0">
                    <a:pos x="0" y="T1"/>
                  </a:cxn>
                  <a:cxn ang="0">
                    <a:pos x="0" y="T2"/>
                  </a:cxn>
                  <a:cxn ang="0">
                    <a:pos x="0" y="T3"/>
                  </a:cxn>
                </a:cxnLst>
                <a:rect l="0" t="0" r="r" b="b"/>
                <a:pathLst>
                  <a:path h="4">
                    <a:moveTo>
                      <a:pt x="0" y="0"/>
                    </a:moveTo>
                    <a:lnTo>
                      <a:pt x="0" y="0"/>
                    </a:lnTo>
                    <a:lnTo>
                      <a:pt x="0" y="4"/>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63" name="Freeform 659">
                <a:extLst>
                  <a:ext uri="{FF2B5EF4-FFF2-40B4-BE49-F238E27FC236}">
                    <a16:creationId xmlns:a16="http://schemas.microsoft.com/office/drawing/2014/main" id="{4923D697-AF53-AD28-1638-498E7CC318E2}"/>
                  </a:ext>
                </a:extLst>
              </p:cNvPr>
              <p:cNvSpPr>
                <a:spLocks/>
              </p:cNvSpPr>
              <p:nvPr/>
            </p:nvSpPr>
            <p:spPr bwMode="auto">
              <a:xfrm>
                <a:off x="3105" y="1838"/>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64" name="Freeform 660">
                <a:extLst>
                  <a:ext uri="{FF2B5EF4-FFF2-40B4-BE49-F238E27FC236}">
                    <a16:creationId xmlns:a16="http://schemas.microsoft.com/office/drawing/2014/main" id="{A2D5BC8A-37FD-5571-1682-7FA005F590DB}"/>
                  </a:ext>
                </a:extLst>
              </p:cNvPr>
              <p:cNvSpPr>
                <a:spLocks/>
              </p:cNvSpPr>
              <p:nvPr/>
            </p:nvSpPr>
            <p:spPr bwMode="auto">
              <a:xfrm>
                <a:off x="3105" y="1838"/>
                <a:ext cx="10" cy="9"/>
              </a:xfrm>
              <a:custGeom>
                <a:avLst/>
                <a:gdLst>
                  <a:gd name="T0" fmla="*/ 10 w 10"/>
                  <a:gd name="T1" fmla="*/ 9 h 9"/>
                  <a:gd name="T2" fmla="*/ 0 w 10"/>
                  <a:gd name="T3" fmla="*/ 0 h 9"/>
                  <a:gd name="T4" fmla="*/ 0 w 10"/>
                  <a:gd name="T5" fmla="*/ 9 h 9"/>
                  <a:gd name="T6" fmla="*/ 10 w 10"/>
                  <a:gd name="T7" fmla="*/ 9 h 9"/>
                </a:gdLst>
                <a:ahLst/>
                <a:cxnLst>
                  <a:cxn ang="0">
                    <a:pos x="T0" y="T1"/>
                  </a:cxn>
                  <a:cxn ang="0">
                    <a:pos x="T2" y="T3"/>
                  </a:cxn>
                  <a:cxn ang="0">
                    <a:pos x="T4" y="T5"/>
                  </a:cxn>
                  <a:cxn ang="0">
                    <a:pos x="T6" y="T7"/>
                  </a:cxn>
                </a:cxnLst>
                <a:rect l="0" t="0" r="r" b="b"/>
                <a:pathLst>
                  <a:path w="10" h="9">
                    <a:moveTo>
                      <a:pt x="10" y="9"/>
                    </a:moveTo>
                    <a:lnTo>
                      <a:pt x="0" y="0"/>
                    </a:lnTo>
                    <a:lnTo>
                      <a:pt x="0" y="9"/>
                    </a:lnTo>
                    <a:lnTo>
                      <a:pt x="10"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65" name="Freeform 661">
                <a:extLst>
                  <a:ext uri="{FF2B5EF4-FFF2-40B4-BE49-F238E27FC236}">
                    <a16:creationId xmlns:a16="http://schemas.microsoft.com/office/drawing/2014/main" id="{771B412A-5CC7-75B4-93A4-50C1BEF572C2}"/>
                  </a:ext>
                </a:extLst>
              </p:cNvPr>
              <p:cNvSpPr>
                <a:spLocks/>
              </p:cNvSpPr>
              <p:nvPr/>
            </p:nvSpPr>
            <p:spPr bwMode="auto">
              <a:xfrm>
                <a:off x="3105" y="1838"/>
                <a:ext cx="14" cy="9"/>
              </a:xfrm>
              <a:custGeom>
                <a:avLst/>
                <a:gdLst>
                  <a:gd name="T0" fmla="*/ 10 w 14"/>
                  <a:gd name="T1" fmla="*/ 9 h 9"/>
                  <a:gd name="T2" fmla="*/ 14 w 14"/>
                  <a:gd name="T3" fmla="*/ 0 h 9"/>
                  <a:gd name="T4" fmla="*/ 0 w 14"/>
                  <a:gd name="T5" fmla="*/ 0 h 9"/>
                  <a:gd name="T6" fmla="*/ 10 w 14"/>
                  <a:gd name="T7" fmla="*/ 9 h 9"/>
                </a:gdLst>
                <a:ahLst/>
                <a:cxnLst>
                  <a:cxn ang="0">
                    <a:pos x="T0" y="T1"/>
                  </a:cxn>
                  <a:cxn ang="0">
                    <a:pos x="T2" y="T3"/>
                  </a:cxn>
                  <a:cxn ang="0">
                    <a:pos x="T4" y="T5"/>
                  </a:cxn>
                  <a:cxn ang="0">
                    <a:pos x="T6" y="T7"/>
                  </a:cxn>
                </a:cxnLst>
                <a:rect l="0" t="0" r="r" b="b"/>
                <a:pathLst>
                  <a:path w="14" h="9">
                    <a:moveTo>
                      <a:pt x="10" y="9"/>
                    </a:moveTo>
                    <a:lnTo>
                      <a:pt x="14" y="0"/>
                    </a:lnTo>
                    <a:lnTo>
                      <a:pt x="0" y="0"/>
                    </a:lnTo>
                    <a:lnTo>
                      <a:pt x="10"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66" name="Freeform 662">
                <a:extLst>
                  <a:ext uri="{FF2B5EF4-FFF2-40B4-BE49-F238E27FC236}">
                    <a16:creationId xmlns:a16="http://schemas.microsoft.com/office/drawing/2014/main" id="{D915B261-4965-679C-C176-E6D5943FC120}"/>
                  </a:ext>
                </a:extLst>
              </p:cNvPr>
              <p:cNvSpPr>
                <a:spLocks/>
              </p:cNvSpPr>
              <p:nvPr/>
            </p:nvSpPr>
            <p:spPr bwMode="auto">
              <a:xfrm>
                <a:off x="3119" y="1838"/>
                <a:ext cx="5" cy="4"/>
              </a:xfrm>
              <a:custGeom>
                <a:avLst/>
                <a:gdLst>
                  <a:gd name="T0" fmla="*/ 5 w 5"/>
                  <a:gd name="T1" fmla="*/ 0 h 4"/>
                  <a:gd name="T2" fmla="*/ 0 w 5"/>
                  <a:gd name="T3" fmla="*/ 0 h 4"/>
                  <a:gd name="T4" fmla="*/ 5 w 5"/>
                  <a:gd name="T5" fmla="*/ 4 h 4"/>
                  <a:gd name="T6" fmla="*/ 5 w 5"/>
                  <a:gd name="T7" fmla="*/ 0 h 4"/>
                </a:gdLst>
                <a:ahLst/>
                <a:cxnLst>
                  <a:cxn ang="0">
                    <a:pos x="T0" y="T1"/>
                  </a:cxn>
                  <a:cxn ang="0">
                    <a:pos x="T2" y="T3"/>
                  </a:cxn>
                  <a:cxn ang="0">
                    <a:pos x="T4" y="T5"/>
                  </a:cxn>
                  <a:cxn ang="0">
                    <a:pos x="T6" y="T7"/>
                  </a:cxn>
                </a:cxnLst>
                <a:rect l="0" t="0" r="r" b="b"/>
                <a:pathLst>
                  <a:path w="5" h="4">
                    <a:moveTo>
                      <a:pt x="5" y="0"/>
                    </a:moveTo>
                    <a:lnTo>
                      <a:pt x="0" y="0"/>
                    </a:lnTo>
                    <a:lnTo>
                      <a:pt x="5" y="4"/>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67" name="Rectangle 663">
                <a:extLst>
                  <a:ext uri="{FF2B5EF4-FFF2-40B4-BE49-F238E27FC236}">
                    <a16:creationId xmlns:a16="http://schemas.microsoft.com/office/drawing/2014/main" id="{A6032DE5-03BF-052F-E9B7-ECE9B2486F48}"/>
                  </a:ext>
                </a:extLst>
              </p:cNvPr>
              <p:cNvSpPr>
                <a:spLocks noChangeArrowheads="1"/>
              </p:cNvSpPr>
              <p:nvPr/>
            </p:nvSpPr>
            <p:spPr bwMode="auto">
              <a:xfrm>
                <a:off x="3119" y="1838"/>
                <a:ext cx="5"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10968" name="Freeform 664">
                <a:extLst>
                  <a:ext uri="{FF2B5EF4-FFF2-40B4-BE49-F238E27FC236}">
                    <a16:creationId xmlns:a16="http://schemas.microsoft.com/office/drawing/2014/main" id="{C4E9DCE0-4668-FF28-AD59-FE644828C7D1}"/>
                  </a:ext>
                </a:extLst>
              </p:cNvPr>
              <p:cNvSpPr>
                <a:spLocks/>
              </p:cNvSpPr>
              <p:nvPr/>
            </p:nvSpPr>
            <p:spPr bwMode="auto">
              <a:xfrm>
                <a:off x="3139" y="1842"/>
                <a:ext cx="1" cy="10"/>
              </a:xfrm>
              <a:custGeom>
                <a:avLst/>
                <a:gdLst>
                  <a:gd name="T0" fmla="*/ 0 h 10"/>
                  <a:gd name="T1" fmla="*/ 0 h 10"/>
                  <a:gd name="T2" fmla="*/ 10 h 10"/>
                  <a:gd name="T3" fmla="*/ 0 h 10"/>
                </a:gdLst>
                <a:ahLst/>
                <a:cxnLst>
                  <a:cxn ang="0">
                    <a:pos x="0" y="T0"/>
                  </a:cxn>
                  <a:cxn ang="0">
                    <a:pos x="0" y="T1"/>
                  </a:cxn>
                  <a:cxn ang="0">
                    <a:pos x="0" y="T2"/>
                  </a:cxn>
                  <a:cxn ang="0">
                    <a:pos x="0" y="T3"/>
                  </a:cxn>
                </a:cxnLst>
                <a:rect l="0" t="0" r="r" b="b"/>
                <a:pathLst>
                  <a:path h="10">
                    <a:moveTo>
                      <a:pt x="0" y="0"/>
                    </a:moveTo>
                    <a:lnTo>
                      <a:pt x="0" y="0"/>
                    </a:lnTo>
                    <a:lnTo>
                      <a:pt x="0" y="1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69" name="Freeform 665">
                <a:extLst>
                  <a:ext uri="{FF2B5EF4-FFF2-40B4-BE49-F238E27FC236}">
                    <a16:creationId xmlns:a16="http://schemas.microsoft.com/office/drawing/2014/main" id="{A8F90975-FE87-AB44-5536-CC8696367EAD}"/>
                  </a:ext>
                </a:extLst>
              </p:cNvPr>
              <p:cNvSpPr>
                <a:spLocks/>
              </p:cNvSpPr>
              <p:nvPr/>
            </p:nvSpPr>
            <p:spPr bwMode="auto">
              <a:xfrm>
                <a:off x="3139" y="1842"/>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70" name="Freeform 666">
                <a:extLst>
                  <a:ext uri="{FF2B5EF4-FFF2-40B4-BE49-F238E27FC236}">
                    <a16:creationId xmlns:a16="http://schemas.microsoft.com/office/drawing/2014/main" id="{5E62D375-590A-AABF-A122-C5A576883E41}"/>
                  </a:ext>
                </a:extLst>
              </p:cNvPr>
              <p:cNvSpPr>
                <a:spLocks/>
              </p:cNvSpPr>
              <p:nvPr/>
            </p:nvSpPr>
            <p:spPr bwMode="auto">
              <a:xfrm>
                <a:off x="3139" y="1847"/>
                <a:ext cx="9" cy="15"/>
              </a:xfrm>
              <a:custGeom>
                <a:avLst/>
                <a:gdLst>
                  <a:gd name="T0" fmla="*/ 9 w 9"/>
                  <a:gd name="T1" fmla="*/ 15 h 15"/>
                  <a:gd name="T2" fmla="*/ 5 w 9"/>
                  <a:gd name="T3" fmla="*/ 0 h 15"/>
                  <a:gd name="T4" fmla="*/ 0 w 9"/>
                  <a:gd name="T5" fmla="*/ 10 h 15"/>
                  <a:gd name="T6" fmla="*/ 9 w 9"/>
                  <a:gd name="T7" fmla="*/ 15 h 15"/>
                </a:gdLst>
                <a:ahLst/>
                <a:cxnLst>
                  <a:cxn ang="0">
                    <a:pos x="T0" y="T1"/>
                  </a:cxn>
                  <a:cxn ang="0">
                    <a:pos x="T2" y="T3"/>
                  </a:cxn>
                  <a:cxn ang="0">
                    <a:pos x="T4" y="T5"/>
                  </a:cxn>
                  <a:cxn ang="0">
                    <a:pos x="T6" y="T7"/>
                  </a:cxn>
                </a:cxnLst>
                <a:rect l="0" t="0" r="r" b="b"/>
                <a:pathLst>
                  <a:path w="9" h="15">
                    <a:moveTo>
                      <a:pt x="9" y="15"/>
                    </a:moveTo>
                    <a:lnTo>
                      <a:pt x="5" y="0"/>
                    </a:lnTo>
                    <a:lnTo>
                      <a:pt x="0" y="10"/>
                    </a:lnTo>
                    <a:lnTo>
                      <a:pt x="9"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71" name="Freeform 667">
                <a:extLst>
                  <a:ext uri="{FF2B5EF4-FFF2-40B4-BE49-F238E27FC236}">
                    <a16:creationId xmlns:a16="http://schemas.microsoft.com/office/drawing/2014/main" id="{57D1C4FA-11EC-7102-BA69-AF54C5F401CC}"/>
                  </a:ext>
                </a:extLst>
              </p:cNvPr>
              <p:cNvSpPr>
                <a:spLocks/>
              </p:cNvSpPr>
              <p:nvPr/>
            </p:nvSpPr>
            <p:spPr bwMode="auto">
              <a:xfrm>
                <a:off x="3144" y="1847"/>
                <a:ext cx="9" cy="15"/>
              </a:xfrm>
              <a:custGeom>
                <a:avLst/>
                <a:gdLst>
                  <a:gd name="T0" fmla="*/ 4 w 9"/>
                  <a:gd name="T1" fmla="*/ 15 h 15"/>
                  <a:gd name="T2" fmla="*/ 9 w 9"/>
                  <a:gd name="T3" fmla="*/ 5 h 15"/>
                  <a:gd name="T4" fmla="*/ 0 w 9"/>
                  <a:gd name="T5" fmla="*/ 0 h 15"/>
                  <a:gd name="T6" fmla="*/ 4 w 9"/>
                  <a:gd name="T7" fmla="*/ 15 h 15"/>
                </a:gdLst>
                <a:ahLst/>
                <a:cxnLst>
                  <a:cxn ang="0">
                    <a:pos x="T0" y="T1"/>
                  </a:cxn>
                  <a:cxn ang="0">
                    <a:pos x="T2" y="T3"/>
                  </a:cxn>
                  <a:cxn ang="0">
                    <a:pos x="T4" y="T5"/>
                  </a:cxn>
                  <a:cxn ang="0">
                    <a:pos x="T6" y="T7"/>
                  </a:cxn>
                </a:cxnLst>
                <a:rect l="0" t="0" r="r" b="b"/>
                <a:pathLst>
                  <a:path w="9" h="15">
                    <a:moveTo>
                      <a:pt x="4" y="15"/>
                    </a:moveTo>
                    <a:lnTo>
                      <a:pt x="9" y="5"/>
                    </a:lnTo>
                    <a:lnTo>
                      <a:pt x="0" y="0"/>
                    </a:lnTo>
                    <a:lnTo>
                      <a:pt x="4"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72" name="Freeform 668">
                <a:extLst>
                  <a:ext uri="{FF2B5EF4-FFF2-40B4-BE49-F238E27FC236}">
                    <a16:creationId xmlns:a16="http://schemas.microsoft.com/office/drawing/2014/main" id="{4D28ADD4-D196-C1D7-D12B-BBA9E0947B89}"/>
                  </a:ext>
                </a:extLst>
              </p:cNvPr>
              <p:cNvSpPr>
                <a:spLocks/>
              </p:cNvSpPr>
              <p:nvPr/>
            </p:nvSpPr>
            <p:spPr bwMode="auto">
              <a:xfrm>
                <a:off x="3153" y="1852"/>
                <a:ext cx="1" cy="10"/>
              </a:xfrm>
              <a:custGeom>
                <a:avLst/>
                <a:gdLst>
                  <a:gd name="T0" fmla="*/ 5 h 10"/>
                  <a:gd name="T1" fmla="*/ 0 h 10"/>
                  <a:gd name="T2" fmla="*/ 10 h 10"/>
                  <a:gd name="T3" fmla="*/ 5 h 10"/>
                </a:gdLst>
                <a:ahLst/>
                <a:cxnLst>
                  <a:cxn ang="0">
                    <a:pos x="0" y="T0"/>
                  </a:cxn>
                  <a:cxn ang="0">
                    <a:pos x="0" y="T1"/>
                  </a:cxn>
                  <a:cxn ang="0">
                    <a:pos x="0" y="T2"/>
                  </a:cxn>
                  <a:cxn ang="0">
                    <a:pos x="0" y="T3"/>
                  </a:cxn>
                </a:cxnLst>
                <a:rect l="0" t="0" r="r" b="b"/>
                <a:pathLst>
                  <a:path h="10">
                    <a:moveTo>
                      <a:pt x="0" y="5"/>
                    </a:moveTo>
                    <a:lnTo>
                      <a:pt x="0" y="0"/>
                    </a:lnTo>
                    <a:lnTo>
                      <a:pt x="0" y="1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73" name="Rectangle 669">
                <a:extLst>
                  <a:ext uri="{FF2B5EF4-FFF2-40B4-BE49-F238E27FC236}">
                    <a16:creationId xmlns:a16="http://schemas.microsoft.com/office/drawing/2014/main" id="{3BBC191E-ACB6-DB9E-4B5F-A934D236B3C5}"/>
                  </a:ext>
                </a:extLst>
              </p:cNvPr>
              <p:cNvSpPr>
                <a:spLocks noChangeArrowheads="1"/>
              </p:cNvSpPr>
              <p:nvPr/>
            </p:nvSpPr>
            <p:spPr bwMode="auto">
              <a:xfrm>
                <a:off x="3153" y="1852"/>
                <a:ext cx="1"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10974" name="Freeform 670">
                <a:extLst>
                  <a:ext uri="{FF2B5EF4-FFF2-40B4-BE49-F238E27FC236}">
                    <a16:creationId xmlns:a16="http://schemas.microsoft.com/office/drawing/2014/main" id="{7E68E194-331B-99DA-3450-BF9A074A854A}"/>
                  </a:ext>
                </a:extLst>
              </p:cNvPr>
              <p:cNvSpPr>
                <a:spLocks/>
              </p:cNvSpPr>
              <p:nvPr/>
            </p:nvSpPr>
            <p:spPr bwMode="auto">
              <a:xfrm>
                <a:off x="3148" y="1857"/>
                <a:ext cx="5" cy="5"/>
              </a:xfrm>
              <a:custGeom>
                <a:avLst/>
                <a:gdLst>
                  <a:gd name="T0" fmla="*/ 0 w 5"/>
                  <a:gd name="T1" fmla="*/ 5 h 5"/>
                  <a:gd name="T2" fmla="*/ 5 w 5"/>
                  <a:gd name="T3" fmla="*/ 0 h 5"/>
                  <a:gd name="T4" fmla="*/ 0 w 5"/>
                  <a:gd name="T5" fmla="*/ 5 h 5"/>
                </a:gdLst>
                <a:ahLst/>
                <a:cxnLst>
                  <a:cxn ang="0">
                    <a:pos x="T0" y="T1"/>
                  </a:cxn>
                  <a:cxn ang="0">
                    <a:pos x="T2" y="T3"/>
                  </a:cxn>
                  <a:cxn ang="0">
                    <a:pos x="T4" y="T5"/>
                  </a:cxn>
                </a:cxnLst>
                <a:rect l="0" t="0" r="r" b="b"/>
                <a:pathLst>
                  <a:path w="5" h="5">
                    <a:moveTo>
                      <a:pt x="0" y="5"/>
                    </a:moveTo>
                    <a:lnTo>
                      <a:pt x="5" y="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75" name="Freeform 671">
                <a:extLst>
                  <a:ext uri="{FF2B5EF4-FFF2-40B4-BE49-F238E27FC236}">
                    <a16:creationId xmlns:a16="http://schemas.microsoft.com/office/drawing/2014/main" id="{919D7458-A9DA-785D-81A8-E7B7A614CF85}"/>
                  </a:ext>
                </a:extLst>
              </p:cNvPr>
              <p:cNvSpPr>
                <a:spLocks/>
              </p:cNvSpPr>
              <p:nvPr/>
            </p:nvSpPr>
            <p:spPr bwMode="auto">
              <a:xfrm>
                <a:off x="3148" y="1857"/>
                <a:ext cx="5" cy="5"/>
              </a:xfrm>
              <a:custGeom>
                <a:avLst/>
                <a:gdLst>
                  <a:gd name="T0" fmla="*/ 0 w 5"/>
                  <a:gd name="T1" fmla="*/ 5 h 5"/>
                  <a:gd name="T2" fmla="*/ 5 w 5"/>
                  <a:gd name="T3" fmla="*/ 0 h 5"/>
                  <a:gd name="T4" fmla="*/ 5 w 5"/>
                  <a:gd name="T5" fmla="*/ 0 h 5"/>
                  <a:gd name="T6" fmla="*/ 0 w 5"/>
                  <a:gd name="T7" fmla="*/ 5 h 5"/>
                </a:gdLst>
                <a:ahLst/>
                <a:cxnLst>
                  <a:cxn ang="0">
                    <a:pos x="T0" y="T1"/>
                  </a:cxn>
                  <a:cxn ang="0">
                    <a:pos x="T2" y="T3"/>
                  </a:cxn>
                  <a:cxn ang="0">
                    <a:pos x="T4" y="T5"/>
                  </a:cxn>
                  <a:cxn ang="0">
                    <a:pos x="T6" y="T7"/>
                  </a:cxn>
                </a:cxnLst>
                <a:rect l="0" t="0" r="r" b="b"/>
                <a:pathLst>
                  <a:path w="5" h="5">
                    <a:moveTo>
                      <a:pt x="0" y="5"/>
                    </a:moveTo>
                    <a:lnTo>
                      <a:pt x="5" y="0"/>
                    </a:lnTo>
                    <a:lnTo>
                      <a:pt x="5" y="0"/>
                    </a:lnTo>
                    <a:lnTo>
                      <a:pt x="0"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76" name="Freeform 672">
                <a:extLst>
                  <a:ext uri="{FF2B5EF4-FFF2-40B4-BE49-F238E27FC236}">
                    <a16:creationId xmlns:a16="http://schemas.microsoft.com/office/drawing/2014/main" id="{693AF1E0-56CF-47CF-29CA-42D1F8AE750F}"/>
                  </a:ext>
                </a:extLst>
              </p:cNvPr>
              <p:cNvSpPr>
                <a:spLocks/>
              </p:cNvSpPr>
              <p:nvPr/>
            </p:nvSpPr>
            <p:spPr bwMode="auto">
              <a:xfrm>
                <a:off x="3168" y="1867"/>
                <a:ext cx="5" cy="4"/>
              </a:xfrm>
              <a:custGeom>
                <a:avLst/>
                <a:gdLst>
                  <a:gd name="T0" fmla="*/ 5 w 5"/>
                  <a:gd name="T1" fmla="*/ 0 h 4"/>
                  <a:gd name="T2" fmla="*/ 5 w 5"/>
                  <a:gd name="T3" fmla="*/ 0 h 4"/>
                  <a:gd name="T4" fmla="*/ 0 w 5"/>
                  <a:gd name="T5" fmla="*/ 4 h 4"/>
                  <a:gd name="T6" fmla="*/ 5 w 5"/>
                  <a:gd name="T7" fmla="*/ 0 h 4"/>
                </a:gdLst>
                <a:ahLst/>
                <a:cxnLst>
                  <a:cxn ang="0">
                    <a:pos x="T0" y="T1"/>
                  </a:cxn>
                  <a:cxn ang="0">
                    <a:pos x="T2" y="T3"/>
                  </a:cxn>
                  <a:cxn ang="0">
                    <a:pos x="T4" y="T5"/>
                  </a:cxn>
                  <a:cxn ang="0">
                    <a:pos x="T6" y="T7"/>
                  </a:cxn>
                </a:cxnLst>
                <a:rect l="0" t="0" r="r" b="b"/>
                <a:pathLst>
                  <a:path w="5" h="4">
                    <a:moveTo>
                      <a:pt x="5" y="0"/>
                    </a:moveTo>
                    <a:lnTo>
                      <a:pt x="5" y="0"/>
                    </a:lnTo>
                    <a:lnTo>
                      <a:pt x="0" y="4"/>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77" name="Freeform 673">
                <a:extLst>
                  <a:ext uri="{FF2B5EF4-FFF2-40B4-BE49-F238E27FC236}">
                    <a16:creationId xmlns:a16="http://schemas.microsoft.com/office/drawing/2014/main" id="{457CCF7B-C79D-9F09-3525-C7095A43657A}"/>
                  </a:ext>
                </a:extLst>
              </p:cNvPr>
              <p:cNvSpPr>
                <a:spLocks/>
              </p:cNvSpPr>
              <p:nvPr/>
            </p:nvSpPr>
            <p:spPr bwMode="auto">
              <a:xfrm>
                <a:off x="3173" y="1867"/>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78" name="Freeform 674">
                <a:extLst>
                  <a:ext uri="{FF2B5EF4-FFF2-40B4-BE49-F238E27FC236}">
                    <a16:creationId xmlns:a16="http://schemas.microsoft.com/office/drawing/2014/main" id="{3E5CE1C9-0596-AB04-64A5-97401B262D91}"/>
                  </a:ext>
                </a:extLst>
              </p:cNvPr>
              <p:cNvSpPr>
                <a:spLocks/>
              </p:cNvSpPr>
              <p:nvPr/>
            </p:nvSpPr>
            <p:spPr bwMode="auto">
              <a:xfrm>
                <a:off x="3168" y="1871"/>
                <a:ext cx="9" cy="20"/>
              </a:xfrm>
              <a:custGeom>
                <a:avLst/>
                <a:gdLst>
                  <a:gd name="T0" fmla="*/ 9 w 9"/>
                  <a:gd name="T1" fmla="*/ 20 h 20"/>
                  <a:gd name="T2" fmla="*/ 5 w 9"/>
                  <a:gd name="T3" fmla="*/ 0 h 20"/>
                  <a:gd name="T4" fmla="*/ 0 w 9"/>
                  <a:gd name="T5" fmla="*/ 5 h 20"/>
                  <a:gd name="T6" fmla="*/ 9 w 9"/>
                  <a:gd name="T7" fmla="*/ 20 h 20"/>
                </a:gdLst>
                <a:ahLst/>
                <a:cxnLst>
                  <a:cxn ang="0">
                    <a:pos x="T0" y="T1"/>
                  </a:cxn>
                  <a:cxn ang="0">
                    <a:pos x="T2" y="T3"/>
                  </a:cxn>
                  <a:cxn ang="0">
                    <a:pos x="T4" y="T5"/>
                  </a:cxn>
                  <a:cxn ang="0">
                    <a:pos x="T6" y="T7"/>
                  </a:cxn>
                </a:cxnLst>
                <a:rect l="0" t="0" r="r" b="b"/>
                <a:pathLst>
                  <a:path w="9" h="20">
                    <a:moveTo>
                      <a:pt x="9" y="20"/>
                    </a:moveTo>
                    <a:lnTo>
                      <a:pt x="5" y="0"/>
                    </a:lnTo>
                    <a:lnTo>
                      <a:pt x="0" y="5"/>
                    </a:lnTo>
                    <a:lnTo>
                      <a:pt x="9"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79" name="Freeform 675">
                <a:extLst>
                  <a:ext uri="{FF2B5EF4-FFF2-40B4-BE49-F238E27FC236}">
                    <a16:creationId xmlns:a16="http://schemas.microsoft.com/office/drawing/2014/main" id="{C54D64DC-4D71-79FE-4828-9EE1A1C7683A}"/>
                  </a:ext>
                </a:extLst>
              </p:cNvPr>
              <p:cNvSpPr>
                <a:spLocks/>
              </p:cNvSpPr>
              <p:nvPr/>
            </p:nvSpPr>
            <p:spPr bwMode="auto">
              <a:xfrm>
                <a:off x="3173" y="1871"/>
                <a:ext cx="9" cy="20"/>
              </a:xfrm>
              <a:custGeom>
                <a:avLst/>
                <a:gdLst>
                  <a:gd name="T0" fmla="*/ 4 w 9"/>
                  <a:gd name="T1" fmla="*/ 20 h 20"/>
                  <a:gd name="T2" fmla="*/ 9 w 9"/>
                  <a:gd name="T3" fmla="*/ 10 h 20"/>
                  <a:gd name="T4" fmla="*/ 0 w 9"/>
                  <a:gd name="T5" fmla="*/ 0 h 20"/>
                  <a:gd name="T6" fmla="*/ 4 w 9"/>
                  <a:gd name="T7" fmla="*/ 20 h 20"/>
                </a:gdLst>
                <a:ahLst/>
                <a:cxnLst>
                  <a:cxn ang="0">
                    <a:pos x="T0" y="T1"/>
                  </a:cxn>
                  <a:cxn ang="0">
                    <a:pos x="T2" y="T3"/>
                  </a:cxn>
                  <a:cxn ang="0">
                    <a:pos x="T4" y="T5"/>
                  </a:cxn>
                  <a:cxn ang="0">
                    <a:pos x="T6" y="T7"/>
                  </a:cxn>
                </a:cxnLst>
                <a:rect l="0" t="0" r="r" b="b"/>
                <a:pathLst>
                  <a:path w="9" h="20">
                    <a:moveTo>
                      <a:pt x="4" y="20"/>
                    </a:moveTo>
                    <a:lnTo>
                      <a:pt x="9" y="10"/>
                    </a:lnTo>
                    <a:lnTo>
                      <a:pt x="0" y="0"/>
                    </a:lnTo>
                    <a:lnTo>
                      <a:pt x="4"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80" name="Freeform 676">
                <a:extLst>
                  <a:ext uri="{FF2B5EF4-FFF2-40B4-BE49-F238E27FC236}">
                    <a16:creationId xmlns:a16="http://schemas.microsoft.com/office/drawing/2014/main" id="{1A42C97C-8651-F00D-B811-D3DD8D48826A}"/>
                  </a:ext>
                </a:extLst>
              </p:cNvPr>
              <p:cNvSpPr>
                <a:spLocks/>
              </p:cNvSpPr>
              <p:nvPr/>
            </p:nvSpPr>
            <p:spPr bwMode="auto">
              <a:xfrm>
                <a:off x="3182" y="1886"/>
                <a:ext cx="5" cy="5"/>
              </a:xfrm>
              <a:custGeom>
                <a:avLst/>
                <a:gdLst>
                  <a:gd name="T0" fmla="*/ 5 w 5"/>
                  <a:gd name="T1" fmla="*/ 0 h 5"/>
                  <a:gd name="T2" fmla="*/ 5 w 5"/>
                  <a:gd name="T3" fmla="*/ 0 h 5"/>
                  <a:gd name="T4" fmla="*/ 0 w 5"/>
                  <a:gd name="T5" fmla="*/ 5 h 5"/>
                  <a:gd name="T6" fmla="*/ 5 w 5"/>
                  <a:gd name="T7" fmla="*/ 0 h 5"/>
                </a:gdLst>
                <a:ahLst/>
                <a:cxnLst>
                  <a:cxn ang="0">
                    <a:pos x="T0" y="T1"/>
                  </a:cxn>
                  <a:cxn ang="0">
                    <a:pos x="T2" y="T3"/>
                  </a:cxn>
                  <a:cxn ang="0">
                    <a:pos x="T4" y="T5"/>
                  </a:cxn>
                  <a:cxn ang="0">
                    <a:pos x="T6" y="T7"/>
                  </a:cxn>
                </a:cxnLst>
                <a:rect l="0" t="0" r="r" b="b"/>
                <a:pathLst>
                  <a:path w="5" h="5">
                    <a:moveTo>
                      <a:pt x="5" y="0"/>
                    </a:moveTo>
                    <a:lnTo>
                      <a:pt x="5" y="0"/>
                    </a:lnTo>
                    <a:lnTo>
                      <a:pt x="0" y="5"/>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81" name="Freeform 677">
                <a:extLst>
                  <a:ext uri="{FF2B5EF4-FFF2-40B4-BE49-F238E27FC236}">
                    <a16:creationId xmlns:a16="http://schemas.microsoft.com/office/drawing/2014/main" id="{C343C8C5-4FD5-D2D1-6FFA-596A3E251B07}"/>
                  </a:ext>
                </a:extLst>
              </p:cNvPr>
              <p:cNvSpPr>
                <a:spLocks/>
              </p:cNvSpPr>
              <p:nvPr/>
            </p:nvSpPr>
            <p:spPr bwMode="auto">
              <a:xfrm>
                <a:off x="3187" y="1886"/>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82" name="Freeform 678">
                <a:extLst>
                  <a:ext uri="{FF2B5EF4-FFF2-40B4-BE49-F238E27FC236}">
                    <a16:creationId xmlns:a16="http://schemas.microsoft.com/office/drawing/2014/main" id="{56479841-D846-6BD8-53C8-364C23F97294}"/>
                  </a:ext>
                </a:extLst>
              </p:cNvPr>
              <p:cNvSpPr>
                <a:spLocks/>
              </p:cNvSpPr>
              <p:nvPr/>
            </p:nvSpPr>
            <p:spPr bwMode="auto">
              <a:xfrm>
                <a:off x="3192" y="1900"/>
                <a:ext cx="5" cy="10"/>
              </a:xfrm>
              <a:custGeom>
                <a:avLst/>
                <a:gdLst>
                  <a:gd name="T0" fmla="*/ 5 w 5"/>
                  <a:gd name="T1" fmla="*/ 10 h 10"/>
                  <a:gd name="T2" fmla="*/ 5 w 5"/>
                  <a:gd name="T3" fmla="*/ 0 h 10"/>
                  <a:gd name="T4" fmla="*/ 0 w 5"/>
                  <a:gd name="T5" fmla="*/ 5 h 10"/>
                  <a:gd name="T6" fmla="*/ 5 w 5"/>
                  <a:gd name="T7" fmla="*/ 10 h 10"/>
                </a:gdLst>
                <a:ahLst/>
                <a:cxnLst>
                  <a:cxn ang="0">
                    <a:pos x="T0" y="T1"/>
                  </a:cxn>
                  <a:cxn ang="0">
                    <a:pos x="T2" y="T3"/>
                  </a:cxn>
                  <a:cxn ang="0">
                    <a:pos x="T4" y="T5"/>
                  </a:cxn>
                  <a:cxn ang="0">
                    <a:pos x="T6" y="T7"/>
                  </a:cxn>
                </a:cxnLst>
                <a:rect l="0" t="0" r="r" b="b"/>
                <a:pathLst>
                  <a:path w="5" h="10">
                    <a:moveTo>
                      <a:pt x="5" y="10"/>
                    </a:moveTo>
                    <a:lnTo>
                      <a:pt x="5" y="0"/>
                    </a:lnTo>
                    <a:lnTo>
                      <a:pt x="0" y="5"/>
                    </a:lnTo>
                    <a:lnTo>
                      <a:pt x="5"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83" name="Freeform 679">
                <a:extLst>
                  <a:ext uri="{FF2B5EF4-FFF2-40B4-BE49-F238E27FC236}">
                    <a16:creationId xmlns:a16="http://schemas.microsoft.com/office/drawing/2014/main" id="{D4FA0D99-3528-1C94-8B92-2FF006E79535}"/>
                  </a:ext>
                </a:extLst>
              </p:cNvPr>
              <p:cNvSpPr>
                <a:spLocks/>
              </p:cNvSpPr>
              <p:nvPr/>
            </p:nvSpPr>
            <p:spPr bwMode="auto">
              <a:xfrm>
                <a:off x="3197" y="1900"/>
                <a:ext cx="5" cy="10"/>
              </a:xfrm>
              <a:custGeom>
                <a:avLst/>
                <a:gdLst>
                  <a:gd name="T0" fmla="*/ 0 w 5"/>
                  <a:gd name="T1" fmla="*/ 10 h 10"/>
                  <a:gd name="T2" fmla="*/ 5 w 5"/>
                  <a:gd name="T3" fmla="*/ 5 h 10"/>
                  <a:gd name="T4" fmla="*/ 0 w 5"/>
                  <a:gd name="T5" fmla="*/ 0 h 10"/>
                  <a:gd name="T6" fmla="*/ 0 w 5"/>
                  <a:gd name="T7" fmla="*/ 10 h 10"/>
                </a:gdLst>
                <a:ahLst/>
                <a:cxnLst>
                  <a:cxn ang="0">
                    <a:pos x="T0" y="T1"/>
                  </a:cxn>
                  <a:cxn ang="0">
                    <a:pos x="T2" y="T3"/>
                  </a:cxn>
                  <a:cxn ang="0">
                    <a:pos x="T4" y="T5"/>
                  </a:cxn>
                  <a:cxn ang="0">
                    <a:pos x="T6" y="T7"/>
                  </a:cxn>
                </a:cxnLst>
                <a:rect l="0" t="0" r="r" b="b"/>
                <a:pathLst>
                  <a:path w="5" h="10">
                    <a:moveTo>
                      <a:pt x="0" y="10"/>
                    </a:moveTo>
                    <a:lnTo>
                      <a:pt x="5" y="5"/>
                    </a:lnTo>
                    <a:lnTo>
                      <a:pt x="0" y="0"/>
                    </a:lnTo>
                    <a:lnTo>
                      <a:pt x="0" y="1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84" name="Freeform 680">
                <a:extLst>
                  <a:ext uri="{FF2B5EF4-FFF2-40B4-BE49-F238E27FC236}">
                    <a16:creationId xmlns:a16="http://schemas.microsoft.com/office/drawing/2014/main" id="{DDEFB776-82D0-5679-BDBC-22B362A05150}"/>
                  </a:ext>
                </a:extLst>
              </p:cNvPr>
              <p:cNvSpPr>
                <a:spLocks/>
              </p:cNvSpPr>
              <p:nvPr/>
            </p:nvSpPr>
            <p:spPr bwMode="auto">
              <a:xfrm>
                <a:off x="3202" y="1905"/>
                <a:ext cx="1" cy="5"/>
              </a:xfrm>
              <a:custGeom>
                <a:avLst/>
                <a:gdLst>
                  <a:gd name="T0" fmla="*/ 0 h 5"/>
                  <a:gd name="T1" fmla="*/ 0 h 5"/>
                  <a:gd name="T2" fmla="*/ 5 h 5"/>
                  <a:gd name="T3" fmla="*/ 0 h 5"/>
                </a:gdLst>
                <a:ahLst/>
                <a:cxnLst>
                  <a:cxn ang="0">
                    <a:pos x="0" y="T0"/>
                  </a:cxn>
                  <a:cxn ang="0">
                    <a:pos x="0" y="T1"/>
                  </a:cxn>
                  <a:cxn ang="0">
                    <a:pos x="0" y="T2"/>
                  </a:cxn>
                  <a:cxn ang="0">
                    <a:pos x="0" y="T3"/>
                  </a:cxn>
                </a:cxnLst>
                <a:rect l="0" t="0" r="r" b="b"/>
                <a:pathLst>
                  <a:path h="5">
                    <a:moveTo>
                      <a:pt x="0" y="0"/>
                    </a:moveTo>
                    <a:lnTo>
                      <a:pt x="0" y="0"/>
                    </a:lnTo>
                    <a:lnTo>
                      <a:pt x="0" y="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85" name="Freeform 681">
                <a:extLst>
                  <a:ext uri="{FF2B5EF4-FFF2-40B4-BE49-F238E27FC236}">
                    <a16:creationId xmlns:a16="http://schemas.microsoft.com/office/drawing/2014/main" id="{21828E54-B7EA-0B6A-98CC-89CAE8CF0EE7}"/>
                  </a:ext>
                </a:extLst>
              </p:cNvPr>
              <p:cNvSpPr>
                <a:spLocks/>
              </p:cNvSpPr>
              <p:nvPr/>
            </p:nvSpPr>
            <p:spPr bwMode="auto">
              <a:xfrm>
                <a:off x="3202" y="1905"/>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86" name="Freeform 682">
                <a:extLst>
                  <a:ext uri="{FF2B5EF4-FFF2-40B4-BE49-F238E27FC236}">
                    <a16:creationId xmlns:a16="http://schemas.microsoft.com/office/drawing/2014/main" id="{DD1A869F-5560-4E98-0735-D735E0FF58BE}"/>
                  </a:ext>
                </a:extLst>
              </p:cNvPr>
              <p:cNvSpPr>
                <a:spLocks/>
              </p:cNvSpPr>
              <p:nvPr/>
            </p:nvSpPr>
            <p:spPr bwMode="auto">
              <a:xfrm>
                <a:off x="3197" y="1905"/>
                <a:ext cx="5" cy="15"/>
              </a:xfrm>
              <a:custGeom>
                <a:avLst/>
                <a:gdLst>
                  <a:gd name="T0" fmla="*/ 5 w 5"/>
                  <a:gd name="T1" fmla="*/ 15 h 15"/>
                  <a:gd name="T2" fmla="*/ 5 w 5"/>
                  <a:gd name="T3" fmla="*/ 0 h 15"/>
                  <a:gd name="T4" fmla="*/ 0 w 5"/>
                  <a:gd name="T5" fmla="*/ 5 h 15"/>
                  <a:gd name="T6" fmla="*/ 5 w 5"/>
                  <a:gd name="T7" fmla="*/ 15 h 15"/>
                </a:gdLst>
                <a:ahLst/>
                <a:cxnLst>
                  <a:cxn ang="0">
                    <a:pos x="T0" y="T1"/>
                  </a:cxn>
                  <a:cxn ang="0">
                    <a:pos x="T2" y="T3"/>
                  </a:cxn>
                  <a:cxn ang="0">
                    <a:pos x="T4" y="T5"/>
                  </a:cxn>
                  <a:cxn ang="0">
                    <a:pos x="T6" y="T7"/>
                  </a:cxn>
                </a:cxnLst>
                <a:rect l="0" t="0" r="r" b="b"/>
                <a:pathLst>
                  <a:path w="5" h="15">
                    <a:moveTo>
                      <a:pt x="5" y="15"/>
                    </a:moveTo>
                    <a:lnTo>
                      <a:pt x="5" y="0"/>
                    </a:lnTo>
                    <a:lnTo>
                      <a:pt x="0" y="5"/>
                    </a:lnTo>
                    <a:lnTo>
                      <a:pt x="5"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87" name="Freeform 683">
                <a:extLst>
                  <a:ext uri="{FF2B5EF4-FFF2-40B4-BE49-F238E27FC236}">
                    <a16:creationId xmlns:a16="http://schemas.microsoft.com/office/drawing/2014/main" id="{C7A11F7F-6E7E-B01C-545C-B3FDE8107820}"/>
                  </a:ext>
                </a:extLst>
              </p:cNvPr>
              <p:cNvSpPr>
                <a:spLocks/>
              </p:cNvSpPr>
              <p:nvPr/>
            </p:nvSpPr>
            <p:spPr bwMode="auto">
              <a:xfrm>
                <a:off x="3202" y="1905"/>
                <a:ext cx="5" cy="15"/>
              </a:xfrm>
              <a:custGeom>
                <a:avLst/>
                <a:gdLst>
                  <a:gd name="T0" fmla="*/ 0 w 5"/>
                  <a:gd name="T1" fmla="*/ 15 h 15"/>
                  <a:gd name="T2" fmla="*/ 5 w 5"/>
                  <a:gd name="T3" fmla="*/ 10 h 15"/>
                  <a:gd name="T4" fmla="*/ 0 w 5"/>
                  <a:gd name="T5" fmla="*/ 0 h 15"/>
                  <a:gd name="T6" fmla="*/ 0 w 5"/>
                  <a:gd name="T7" fmla="*/ 15 h 15"/>
                </a:gdLst>
                <a:ahLst/>
                <a:cxnLst>
                  <a:cxn ang="0">
                    <a:pos x="T0" y="T1"/>
                  </a:cxn>
                  <a:cxn ang="0">
                    <a:pos x="T2" y="T3"/>
                  </a:cxn>
                  <a:cxn ang="0">
                    <a:pos x="T4" y="T5"/>
                  </a:cxn>
                  <a:cxn ang="0">
                    <a:pos x="T6" y="T7"/>
                  </a:cxn>
                </a:cxnLst>
                <a:rect l="0" t="0" r="r" b="b"/>
                <a:pathLst>
                  <a:path w="5" h="15">
                    <a:moveTo>
                      <a:pt x="0" y="15"/>
                    </a:moveTo>
                    <a:lnTo>
                      <a:pt x="5" y="10"/>
                    </a:lnTo>
                    <a:lnTo>
                      <a:pt x="0" y="0"/>
                    </a:lnTo>
                    <a:lnTo>
                      <a:pt x="0"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88" name="Freeform 684">
                <a:extLst>
                  <a:ext uri="{FF2B5EF4-FFF2-40B4-BE49-F238E27FC236}">
                    <a16:creationId xmlns:a16="http://schemas.microsoft.com/office/drawing/2014/main" id="{1F66CF64-46FD-3967-E9F4-BA3DE340D2CD}"/>
                  </a:ext>
                </a:extLst>
              </p:cNvPr>
              <p:cNvSpPr>
                <a:spLocks/>
              </p:cNvSpPr>
              <p:nvPr/>
            </p:nvSpPr>
            <p:spPr bwMode="auto">
              <a:xfrm>
                <a:off x="3216" y="1929"/>
                <a:ext cx="5" cy="5"/>
              </a:xfrm>
              <a:custGeom>
                <a:avLst/>
                <a:gdLst>
                  <a:gd name="T0" fmla="*/ 5 w 5"/>
                  <a:gd name="T1" fmla="*/ 0 h 5"/>
                  <a:gd name="T2" fmla="*/ 0 w 5"/>
                  <a:gd name="T3" fmla="*/ 0 h 5"/>
                  <a:gd name="T4" fmla="*/ 0 w 5"/>
                  <a:gd name="T5" fmla="*/ 5 h 5"/>
                  <a:gd name="T6" fmla="*/ 5 w 5"/>
                  <a:gd name="T7" fmla="*/ 0 h 5"/>
                </a:gdLst>
                <a:ahLst/>
                <a:cxnLst>
                  <a:cxn ang="0">
                    <a:pos x="T0" y="T1"/>
                  </a:cxn>
                  <a:cxn ang="0">
                    <a:pos x="T2" y="T3"/>
                  </a:cxn>
                  <a:cxn ang="0">
                    <a:pos x="T4" y="T5"/>
                  </a:cxn>
                  <a:cxn ang="0">
                    <a:pos x="T6" y="T7"/>
                  </a:cxn>
                </a:cxnLst>
                <a:rect l="0" t="0" r="r" b="b"/>
                <a:pathLst>
                  <a:path w="5" h="5">
                    <a:moveTo>
                      <a:pt x="5" y="0"/>
                    </a:moveTo>
                    <a:lnTo>
                      <a:pt x="0" y="0"/>
                    </a:lnTo>
                    <a:lnTo>
                      <a:pt x="0" y="5"/>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89" name="Rectangle 685">
                <a:extLst>
                  <a:ext uri="{FF2B5EF4-FFF2-40B4-BE49-F238E27FC236}">
                    <a16:creationId xmlns:a16="http://schemas.microsoft.com/office/drawing/2014/main" id="{0BD9321B-07C3-5AB8-6774-0712E51E5C7D}"/>
                  </a:ext>
                </a:extLst>
              </p:cNvPr>
              <p:cNvSpPr>
                <a:spLocks noChangeArrowheads="1"/>
              </p:cNvSpPr>
              <p:nvPr/>
            </p:nvSpPr>
            <p:spPr bwMode="auto">
              <a:xfrm>
                <a:off x="3216" y="1929"/>
                <a:ext cx="5"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10990" name="Freeform 686">
                <a:extLst>
                  <a:ext uri="{FF2B5EF4-FFF2-40B4-BE49-F238E27FC236}">
                    <a16:creationId xmlns:a16="http://schemas.microsoft.com/office/drawing/2014/main" id="{75A1ACA9-4039-1B6B-9465-C577EFEC301E}"/>
                  </a:ext>
                </a:extLst>
              </p:cNvPr>
              <p:cNvSpPr>
                <a:spLocks/>
              </p:cNvSpPr>
              <p:nvPr/>
            </p:nvSpPr>
            <p:spPr bwMode="auto">
              <a:xfrm>
                <a:off x="3211" y="1934"/>
                <a:ext cx="10" cy="20"/>
              </a:xfrm>
              <a:custGeom>
                <a:avLst/>
                <a:gdLst>
                  <a:gd name="T0" fmla="*/ 10 w 10"/>
                  <a:gd name="T1" fmla="*/ 20 h 20"/>
                  <a:gd name="T2" fmla="*/ 10 w 10"/>
                  <a:gd name="T3" fmla="*/ 0 h 20"/>
                  <a:gd name="T4" fmla="*/ 0 w 10"/>
                  <a:gd name="T5" fmla="*/ 5 h 20"/>
                  <a:gd name="T6" fmla="*/ 10 w 10"/>
                  <a:gd name="T7" fmla="*/ 20 h 20"/>
                </a:gdLst>
                <a:ahLst/>
                <a:cxnLst>
                  <a:cxn ang="0">
                    <a:pos x="T0" y="T1"/>
                  </a:cxn>
                  <a:cxn ang="0">
                    <a:pos x="T2" y="T3"/>
                  </a:cxn>
                  <a:cxn ang="0">
                    <a:pos x="T4" y="T5"/>
                  </a:cxn>
                  <a:cxn ang="0">
                    <a:pos x="T6" y="T7"/>
                  </a:cxn>
                </a:cxnLst>
                <a:rect l="0" t="0" r="r" b="b"/>
                <a:pathLst>
                  <a:path w="10" h="20">
                    <a:moveTo>
                      <a:pt x="10" y="20"/>
                    </a:moveTo>
                    <a:lnTo>
                      <a:pt x="10" y="0"/>
                    </a:lnTo>
                    <a:lnTo>
                      <a:pt x="0" y="5"/>
                    </a:lnTo>
                    <a:lnTo>
                      <a:pt x="10"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91" name="Freeform 687">
                <a:extLst>
                  <a:ext uri="{FF2B5EF4-FFF2-40B4-BE49-F238E27FC236}">
                    <a16:creationId xmlns:a16="http://schemas.microsoft.com/office/drawing/2014/main" id="{915F3368-8197-905C-4938-3073B187BF7D}"/>
                  </a:ext>
                </a:extLst>
              </p:cNvPr>
              <p:cNvSpPr>
                <a:spLocks/>
              </p:cNvSpPr>
              <p:nvPr/>
            </p:nvSpPr>
            <p:spPr bwMode="auto">
              <a:xfrm>
                <a:off x="3221" y="1934"/>
                <a:ext cx="10" cy="20"/>
              </a:xfrm>
              <a:custGeom>
                <a:avLst/>
                <a:gdLst>
                  <a:gd name="T0" fmla="*/ 0 w 10"/>
                  <a:gd name="T1" fmla="*/ 20 h 20"/>
                  <a:gd name="T2" fmla="*/ 10 w 10"/>
                  <a:gd name="T3" fmla="*/ 15 h 20"/>
                  <a:gd name="T4" fmla="*/ 0 w 10"/>
                  <a:gd name="T5" fmla="*/ 0 h 20"/>
                  <a:gd name="T6" fmla="*/ 0 w 10"/>
                  <a:gd name="T7" fmla="*/ 20 h 20"/>
                </a:gdLst>
                <a:ahLst/>
                <a:cxnLst>
                  <a:cxn ang="0">
                    <a:pos x="T0" y="T1"/>
                  </a:cxn>
                  <a:cxn ang="0">
                    <a:pos x="T2" y="T3"/>
                  </a:cxn>
                  <a:cxn ang="0">
                    <a:pos x="T4" y="T5"/>
                  </a:cxn>
                  <a:cxn ang="0">
                    <a:pos x="T6" y="T7"/>
                  </a:cxn>
                </a:cxnLst>
                <a:rect l="0" t="0" r="r" b="b"/>
                <a:pathLst>
                  <a:path w="10" h="20">
                    <a:moveTo>
                      <a:pt x="0" y="20"/>
                    </a:moveTo>
                    <a:lnTo>
                      <a:pt x="10" y="15"/>
                    </a:lnTo>
                    <a:lnTo>
                      <a:pt x="0" y="0"/>
                    </a:lnTo>
                    <a:lnTo>
                      <a:pt x="0" y="2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92" name="Freeform 688">
                <a:extLst>
                  <a:ext uri="{FF2B5EF4-FFF2-40B4-BE49-F238E27FC236}">
                    <a16:creationId xmlns:a16="http://schemas.microsoft.com/office/drawing/2014/main" id="{332632E0-6481-2F70-72E3-8EB2E830A807}"/>
                  </a:ext>
                </a:extLst>
              </p:cNvPr>
              <p:cNvSpPr>
                <a:spLocks/>
              </p:cNvSpPr>
              <p:nvPr/>
            </p:nvSpPr>
            <p:spPr bwMode="auto">
              <a:xfrm>
                <a:off x="3231" y="1958"/>
                <a:ext cx="5" cy="5"/>
              </a:xfrm>
              <a:custGeom>
                <a:avLst/>
                <a:gdLst>
                  <a:gd name="T0" fmla="*/ 5 w 5"/>
                  <a:gd name="T1" fmla="*/ 0 h 5"/>
                  <a:gd name="T2" fmla="*/ 5 w 5"/>
                  <a:gd name="T3" fmla="*/ 0 h 5"/>
                  <a:gd name="T4" fmla="*/ 0 w 5"/>
                  <a:gd name="T5" fmla="*/ 5 h 5"/>
                  <a:gd name="T6" fmla="*/ 5 w 5"/>
                  <a:gd name="T7" fmla="*/ 0 h 5"/>
                </a:gdLst>
                <a:ahLst/>
                <a:cxnLst>
                  <a:cxn ang="0">
                    <a:pos x="T0" y="T1"/>
                  </a:cxn>
                  <a:cxn ang="0">
                    <a:pos x="T2" y="T3"/>
                  </a:cxn>
                  <a:cxn ang="0">
                    <a:pos x="T4" y="T5"/>
                  </a:cxn>
                  <a:cxn ang="0">
                    <a:pos x="T6" y="T7"/>
                  </a:cxn>
                </a:cxnLst>
                <a:rect l="0" t="0" r="r" b="b"/>
                <a:pathLst>
                  <a:path w="5" h="5">
                    <a:moveTo>
                      <a:pt x="5" y="0"/>
                    </a:moveTo>
                    <a:lnTo>
                      <a:pt x="5" y="0"/>
                    </a:lnTo>
                    <a:lnTo>
                      <a:pt x="0" y="5"/>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93" name="Freeform 689">
                <a:extLst>
                  <a:ext uri="{FF2B5EF4-FFF2-40B4-BE49-F238E27FC236}">
                    <a16:creationId xmlns:a16="http://schemas.microsoft.com/office/drawing/2014/main" id="{EDE46A8A-78A6-BEB2-7081-FF783FF72B21}"/>
                  </a:ext>
                </a:extLst>
              </p:cNvPr>
              <p:cNvSpPr>
                <a:spLocks/>
              </p:cNvSpPr>
              <p:nvPr/>
            </p:nvSpPr>
            <p:spPr bwMode="auto">
              <a:xfrm>
                <a:off x="3236" y="1958"/>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94" name="Freeform 690">
                <a:extLst>
                  <a:ext uri="{FF2B5EF4-FFF2-40B4-BE49-F238E27FC236}">
                    <a16:creationId xmlns:a16="http://schemas.microsoft.com/office/drawing/2014/main" id="{B6C53650-5199-6DB7-D957-E5C1DC57237C}"/>
                  </a:ext>
                </a:extLst>
              </p:cNvPr>
              <p:cNvSpPr>
                <a:spLocks/>
              </p:cNvSpPr>
              <p:nvPr/>
            </p:nvSpPr>
            <p:spPr bwMode="auto">
              <a:xfrm>
                <a:off x="3231" y="1968"/>
                <a:ext cx="9" cy="15"/>
              </a:xfrm>
              <a:custGeom>
                <a:avLst/>
                <a:gdLst>
                  <a:gd name="T0" fmla="*/ 9 w 9"/>
                  <a:gd name="T1" fmla="*/ 15 h 15"/>
                  <a:gd name="T2" fmla="*/ 9 w 9"/>
                  <a:gd name="T3" fmla="*/ 0 h 15"/>
                  <a:gd name="T4" fmla="*/ 0 w 9"/>
                  <a:gd name="T5" fmla="*/ 5 h 15"/>
                  <a:gd name="T6" fmla="*/ 9 w 9"/>
                  <a:gd name="T7" fmla="*/ 15 h 15"/>
                </a:gdLst>
                <a:ahLst/>
                <a:cxnLst>
                  <a:cxn ang="0">
                    <a:pos x="T0" y="T1"/>
                  </a:cxn>
                  <a:cxn ang="0">
                    <a:pos x="T2" y="T3"/>
                  </a:cxn>
                  <a:cxn ang="0">
                    <a:pos x="T4" y="T5"/>
                  </a:cxn>
                  <a:cxn ang="0">
                    <a:pos x="T6" y="T7"/>
                  </a:cxn>
                </a:cxnLst>
                <a:rect l="0" t="0" r="r" b="b"/>
                <a:pathLst>
                  <a:path w="9" h="15">
                    <a:moveTo>
                      <a:pt x="9" y="15"/>
                    </a:moveTo>
                    <a:lnTo>
                      <a:pt x="9" y="0"/>
                    </a:lnTo>
                    <a:lnTo>
                      <a:pt x="0" y="5"/>
                    </a:lnTo>
                    <a:lnTo>
                      <a:pt x="9"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95" name="Freeform 691">
                <a:extLst>
                  <a:ext uri="{FF2B5EF4-FFF2-40B4-BE49-F238E27FC236}">
                    <a16:creationId xmlns:a16="http://schemas.microsoft.com/office/drawing/2014/main" id="{CF408A65-6189-9961-053D-C028405BEE67}"/>
                  </a:ext>
                </a:extLst>
              </p:cNvPr>
              <p:cNvSpPr>
                <a:spLocks/>
              </p:cNvSpPr>
              <p:nvPr/>
            </p:nvSpPr>
            <p:spPr bwMode="auto">
              <a:xfrm>
                <a:off x="3240" y="1968"/>
                <a:ext cx="5" cy="15"/>
              </a:xfrm>
              <a:custGeom>
                <a:avLst/>
                <a:gdLst>
                  <a:gd name="T0" fmla="*/ 0 w 5"/>
                  <a:gd name="T1" fmla="*/ 15 h 15"/>
                  <a:gd name="T2" fmla="*/ 5 w 5"/>
                  <a:gd name="T3" fmla="*/ 15 h 15"/>
                  <a:gd name="T4" fmla="*/ 0 w 5"/>
                  <a:gd name="T5" fmla="*/ 0 h 15"/>
                  <a:gd name="T6" fmla="*/ 0 w 5"/>
                  <a:gd name="T7" fmla="*/ 15 h 15"/>
                </a:gdLst>
                <a:ahLst/>
                <a:cxnLst>
                  <a:cxn ang="0">
                    <a:pos x="T0" y="T1"/>
                  </a:cxn>
                  <a:cxn ang="0">
                    <a:pos x="T2" y="T3"/>
                  </a:cxn>
                  <a:cxn ang="0">
                    <a:pos x="T4" y="T5"/>
                  </a:cxn>
                  <a:cxn ang="0">
                    <a:pos x="T6" y="T7"/>
                  </a:cxn>
                </a:cxnLst>
                <a:rect l="0" t="0" r="r" b="b"/>
                <a:pathLst>
                  <a:path w="5" h="15">
                    <a:moveTo>
                      <a:pt x="0" y="15"/>
                    </a:moveTo>
                    <a:lnTo>
                      <a:pt x="5" y="15"/>
                    </a:lnTo>
                    <a:lnTo>
                      <a:pt x="0" y="0"/>
                    </a:lnTo>
                    <a:lnTo>
                      <a:pt x="0" y="1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96" name="Freeform 692">
                <a:extLst>
                  <a:ext uri="{FF2B5EF4-FFF2-40B4-BE49-F238E27FC236}">
                    <a16:creationId xmlns:a16="http://schemas.microsoft.com/office/drawing/2014/main" id="{BE06C3F0-1666-807F-90C5-E684F40AA11C}"/>
                  </a:ext>
                </a:extLst>
              </p:cNvPr>
              <p:cNvSpPr>
                <a:spLocks/>
              </p:cNvSpPr>
              <p:nvPr/>
            </p:nvSpPr>
            <p:spPr bwMode="auto">
              <a:xfrm>
                <a:off x="3245" y="1987"/>
                <a:ext cx="5" cy="5"/>
              </a:xfrm>
              <a:custGeom>
                <a:avLst/>
                <a:gdLst>
                  <a:gd name="T0" fmla="*/ 5 w 5"/>
                  <a:gd name="T1" fmla="*/ 0 h 5"/>
                  <a:gd name="T2" fmla="*/ 5 w 5"/>
                  <a:gd name="T3" fmla="*/ 0 h 5"/>
                  <a:gd name="T4" fmla="*/ 0 w 5"/>
                  <a:gd name="T5" fmla="*/ 5 h 5"/>
                  <a:gd name="T6" fmla="*/ 5 w 5"/>
                  <a:gd name="T7" fmla="*/ 0 h 5"/>
                </a:gdLst>
                <a:ahLst/>
                <a:cxnLst>
                  <a:cxn ang="0">
                    <a:pos x="T0" y="T1"/>
                  </a:cxn>
                  <a:cxn ang="0">
                    <a:pos x="T2" y="T3"/>
                  </a:cxn>
                  <a:cxn ang="0">
                    <a:pos x="T4" y="T5"/>
                  </a:cxn>
                  <a:cxn ang="0">
                    <a:pos x="T6" y="T7"/>
                  </a:cxn>
                </a:cxnLst>
                <a:rect l="0" t="0" r="r" b="b"/>
                <a:pathLst>
                  <a:path w="5" h="5">
                    <a:moveTo>
                      <a:pt x="5" y="0"/>
                    </a:moveTo>
                    <a:lnTo>
                      <a:pt x="5" y="0"/>
                    </a:lnTo>
                    <a:lnTo>
                      <a:pt x="0" y="5"/>
                    </a:lnTo>
                    <a:lnTo>
                      <a:pt x="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97" name="Freeform 693">
                <a:extLst>
                  <a:ext uri="{FF2B5EF4-FFF2-40B4-BE49-F238E27FC236}">
                    <a16:creationId xmlns:a16="http://schemas.microsoft.com/office/drawing/2014/main" id="{71B1884F-5F71-B2B7-6B4D-F2CDF0F18ACC}"/>
                  </a:ext>
                </a:extLst>
              </p:cNvPr>
              <p:cNvSpPr>
                <a:spLocks/>
              </p:cNvSpPr>
              <p:nvPr/>
            </p:nvSpPr>
            <p:spPr bwMode="auto">
              <a:xfrm>
                <a:off x="3250" y="1987"/>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98" name="Freeform 694">
                <a:extLst>
                  <a:ext uri="{FF2B5EF4-FFF2-40B4-BE49-F238E27FC236}">
                    <a16:creationId xmlns:a16="http://schemas.microsoft.com/office/drawing/2014/main" id="{0E12D3C6-3428-3DB7-0F02-8BCCBC81D8DF}"/>
                  </a:ext>
                </a:extLst>
              </p:cNvPr>
              <p:cNvSpPr>
                <a:spLocks/>
              </p:cNvSpPr>
              <p:nvPr/>
            </p:nvSpPr>
            <p:spPr bwMode="auto">
              <a:xfrm>
                <a:off x="3250" y="2002"/>
                <a:ext cx="10" cy="19"/>
              </a:xfrm>
              <a:custGeom>
                <a:avLst/>
                <a:gdLst>
                  <a:gd name="T0" fmla="*/ 5 w 10"/>
                  <a:gd name="T1" fmla="*/ 19 h 19"/>
                  <a:gd name="T2" fmla="*/ 10 w 10"/>
                  <a:gd name="T3" fmla="*/ 0 h 19"/>
                  <a:gd name="T4" fmla="*/ 0 w 10"/>
                  <a:gd name="T5" fmla="*/ 5 h 19"/>
                  <a:gd name="T6" fmla="*/ 5 w 10"/>
                  <a:gd name="T7" fmla="*/ 19 h 19"/>
                </a:gdLst>
                <a:ahLst/>
                <a:cxnLst>
                  <a:cxn ang="0">
                    <a:pos x="T0" y="T1"/>
                  </a:cxn>
                  <a:cxn ang="0">
                    <a:pos x="T2" y="T3"/>
                  </a:cxn>
                  <a:cxn ang="0">
                    <a:pos x="T4" y="T5"/>
                  </a:cxn>
                  <a:cxn ang="0">
                    <a:pos x="T6" y="T7"/>
                  </a:cxn>
                </a:cxnLst>
                <a:rect l="0" t="0" r="r" b="b"/>
                <a:pathLst>
                  <a:path w="10" h="19">
                    <a:moveTo>
                      <a:pt x="5" y="19"/>
                    </a:moveTo>
                    <a:lnTo>
                      <a:pt x="10" y="0"/>
                    </a:lnTo>
                    <a:lnTo>
                      <a:pt x="0" y="5"/>
                    </a:lnTo>
                    <a:lnTo>
                      <a:pt x="5"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0999" name="Freeform 695">
                <a:extLst>
                  <a:ext uri="{FF2B5EF4-FFF2-40B4-BE49-F238E27FC236}">
                    <a16:creationId xmlns:a16="http://schemas.microsoft.com/office/drawing/2014/main" id="{F9E5F8A5-8E23-31C9-E5E1-BD6079649890}"/>
                  </a:ext>
                </a:extLst>
              </p:cNvPr>
              <p:cNvSpPr>
                <a:spLocks/>
              </p:cNvSpPr>
              <p:nvPr/>
            </p:nvSpPr>
            <p:spPr bwMode="auto">
              <a:xfrm>
                <a:off x="3255" y="2002"/>
                <a:ext cx="10" cy="19"/>
              </a:xfrm>
              <a:custGeom>
                <a:avLst/>
                <a:gdLst>
                  <a:gd name="T0" fmla="*/ 0 w 10"/>
                  <a:gd name="T1" fmla="*/ 19 h 19"/>
                  <a:gd name="T2" fmla="*/ 10 w 10"/>
                  <a:gd name="T3" fmla="*/ 14 h 19"/>
                  <a:gd name="T4" fmla="*/ 5 w 10"/>
                  <a:gd name="T5" fmla="*/ 0 h 19"/>
                  <a:gd name="T6" fmla="*/ 0 w 10"/>
                  <a:gd name="T7" fmla="*/ 19 h 19"/>
                </a:gdLst>
                <a:ahLst/>
                <a:cxnLst>
                  <a:cxn ang="0">
                    <a:pos x="T0" y="T1"/>
                  </a:cxn>
                  <a:cxn ang="0">
                    <a:pos x="T2" y="T3"/>
                  </a:cxn>
                  <a:cxn ang="0">
                    <a:pos x="T4" y="T5"/>
                  </a:cxn>
                  <a:cxn ang="0">
                    <a:pos x="T6" y="T7"/>
                  </a:cxn>
                </a:cxnLst>
                <a:rect l="0" t="0" r="r" b="b"/>
                <a:pathLst>
                  <a:path w="10" h="19">
                    <a:moveTo>
                      <a:pt x="0" y="19"/>
                    </a:moveTo>
                    <a:lnTo>
                      <a:pt x="10" y="14"/>
                    </a:lnTo>
                    <a:lnTo>
                      <a:pt x="5" y="0"/>
                    </a:lnTo>
                    <a:lnTo>
                      <a:pt x="0"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1000" name="Freeform 696">
                <a:extLst>
                  <a:ext uri="{FF2B5EF4-FFF2-40B4-BE49-F238E27FC236}">
                    <a16:creationId xmlns:a16="http://schemas.microsoft.com/office/drawing/2014/main" id="{1194F5D4-8799-8944-50E7-15F2D97CE2D0}"/>
                  </a:ext>
                </a:extLst>
              </p:cNvPr>
              <p:cNvSpPr>
                <a:spLocks/>
              </p:cNvSpPr>
              <p:nvPr/>
            </p:nvSpPr>
            <p:spPr bwMode="auto">
              <a:xfrm>
                <a:off x="3265" y="2016"/>
                <a:ext cx="1" cy="5"/>
              </a:xfrm>
              <a:custGeom>
                <a:avLst/>
                <a:gdLst>
                  <a:gd name="T0" fmla="*/ 0 h 5"/>
                  <a:gd name="T1" fmla="*/ 0 h 5"/>
                  <a:gd name="T2" fmla="*/ 5 h 5"/>
                  <a:gd name="T3" fmla="*/ 0 h 5"/>
                </a:gdLst>
                <a:ahLst/>
                <a:cxnLst>
                  <a:cxn ang="0">
                    <a:pos x="0" y="T0"/>
                  </a:cxn>
                  <a:cxn ang="0">
                    <a:pos x="0" y="T1"/>
                  </a:cxn>
                  <a:cxn ang="0">
                    <a:pos x="0" y="T2"/>
                  </a:cxn>
                  <a:cxn ang="0">
                    <a:pos x="0" y="T3"/>
                  </a:cxn>
                </a:cxnLst>
                <a:rect l="0" t="0" r="r" b="b"/>
                <a:pathLst>
                  <a:path h="5">
                    <a:moveTo>
                      <a:pt x="0" y="0"/>
                    </a:moveTo>
                    <a:lnTo>
                      <a:pt x="0" y="0"/>
                    </a:lnTo>
                    <a:lnTo>
                      <a:pt x="0" y="5"/>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1001" name="Freeform 697">
                <a:extLst>
                  <a:ext uri="{FF2B5EF4-FFF2-40B4-BE49-F238E27FC236}">
                    <a16:creationId xmlns:a16="http://schemas.microsoft.com/office/drawing/2014/main" id="{4DF6F1AD-5344-D5A1-76E0-8134B490E933}"/>
                  </a:ext>
                </a:extLst>
              </p:cNvPr>
              <p:cNvSpPr>
                <a:spLocks/>
              </p:cNvSpPr>
              <p:nvPr/>
            </p:nvSpPr>
            <p:spPr bwMode="auto">
              <a:xfrm>
                <a:off x="3265" y="2016"/>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1002" name="Freeform 698">
                <a:extLst>
                  <a:ext uri="{FF2B5EF4-FFF2-40B4-BE49-F238E27FC236}">
                    <a16:creationId xmlns:a16="http://schemas.microsoft.com/office/drawing/2014/main" id="{DF2A6BEF-178A-F5A6-7C97-B537A31C711D}"/>
                  </a:ext>
                </a:extLst>
              </p:cNvPr>
              <p:cNvSpPr>
                <a:spLocks/>
              </p:cNvSpPr>
              <p:nvPr/>
            </p:nvSpPr>
            <p:spPr bwMode="auto">
              <a:xfrm>
                <a:off x="3265" y="2036"/>
                <a:ext cx="9" cy="19"/>
              </a:xfrm>
              <a:custGeom>
                <a:avLst/>
                <a:gdLst>
                  <a:gd name="T0" fmla="*/ 9 w 9"/>
                  <a:gd name="T1" fmla="*/ 19 h 19"/>
                  <a:gd name="T2" fmla="*/ 9 w 9"/>
                  <a:gd name="T3" fmla="*/ 0 h 19"/>
                  <a:gd name="T4" fmla="*/ 0 w 9"/>
                  <a:gd name="T5" fmla="*/ 5 h 19"/>
                  <a:gd name="T6" fmla="*/ 9 w 9"/>
                  <a:gd name="T7" fmla="*/ 19 h 19"/>
                </a:gdLst>
                <a:ahLst/>
                <a:cxnLst>
                  <a:cxn ang="0">
                    <a:pos x="T0" y="T1"/>
                  </a:cxn>
                  <a:cxn ang="0">
                    <a:pos x="T2" y="T3"/>
                  </a:cxn>
                  <a:cxn ang="0">
                    <a:pos x="T4" y="T5"/>
                  </a:cxn>
                  <a:cxn ang="0">
                    <a:pos x="T6" y="T7"/>
                  </a:cxn>
                </a:cxnLst>
                <a:rect l="0" t="0" r="r" b="b"/>
                <a:pathLst>
                  <a:path w="9" h="19">
                    <a:moveTo>
                      <a:pt x="9" y="19"/>
                    </a:moveTo>
                    <a:lnTo>
                      <a:pt x="9" y="0"/>
                    </a:lnTo>
                    <a:lnTo>
                      <a:pt x="0" y="5"/>
                    </a:lnTo>
                    <a:lnTo>
                      <a:pt x="9" y="1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611003" name="Line 699">
              <a:extLst>
                <a:ext uri="{FF2B5EF4-FFF2-40B4-BE49-F238E27FC236}">
                  <a16:creationId xmlns:a16="http://schemas.microsoft.com/office/drawing/2014/main" id="{FC7BCAD1-A886-1543-6AF0-5F82F96CC070}"/>
                </a:ext>
              </a:extLst>
            </p:cNvPr>
            <p:cNvSpPr>
              <a:spLocks noChangeShapeType="1"/>
            </p:cNvSpPr>
            <p:nvPr/>
          </p:nvSpPr>
          <p:spPr bwMode="auto">
            <a:xfrm>
              <a:off x="1920" y="2736"/>
              <a:ext cx="2304" cy="1"/>
            </a:xfrm>
            <a:prstGeom prst="line">
              <a:avLst/>
            </a:prstGeom>
            <a:noFill/>
            <a:ln w="635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1004" name="Line 700">
              <a:extLst>
                <a:ext uri="{FF2B5EF4-FFF2-40B4-BE49-F238E27FC236}">
                  <a16:creationId xmlns:a16="http://schemas.microsoft.com/office/drawing/2014/main" id="{9DA0C95F-32D3-7013-D387-F74662755C1A}"/>
                </a:ext>
              </a:extLst>
            </p:cNvPr>
            <p:cNvSpPr>
              <a:spLocks noChangeShapeType="1"/>
            </p:cNvSpPr>
            <p:nvPr/>
          </p:nvSpPr>
          <p:spPr bwMode="auto">
            <a:xfrm>
              <a:off x="2064" y="1440"/>
              <a:ext cx="0" cy="1392"/>
            </a:xfrm>
            <a:prstGeom prst="line">
              <a:avLst/>
            </a:prstGeom>
            <a:noFill/>
            <a:ln w="63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005" name="Line 701">
              <a:extLst>
                <a:ext uri="{FF2B5EF4-FFF2-40B4-BE49-F238E27FC236}">
                  <a16:creationId xmlns:a16="http://schemas.microsoft.com/office/drawing/2014/main" id="{F6629565-84AE-6083-7CF9-64C629B0B139}"/>
                </a:ext>
              </a:extLst>
            </p:cNvPr>
            <p:cNvSpPr>
              <a:spLocks noChangeShapeType="1"/>
            </p:cNvSpPr>
            <p:nvPr/>
          </p:nvSpPr>
          <p:spPr bwMode="auto">
            <a:xfrm>
              <a:off x="4080" y="1440"/>
              <a:ext cx="0" cy="1392"/>
            </a:xfrm>
            <a:prstGeom prst="line">
              <a:avLst/>
            </a:prstGeom>
            <a:noFill/>
            <a:ln w="63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sp>
        <p:nvSpPr>
          <p:cNvPr id="611006" name="Text Box 702">
            <a:extLst>
              <a:ext uri="{FF2B5EF4-FFF2-40B4-BE49-F238E27FC236}">
                <a16:creationId xmlns:a16="http://schemas.microsoft.com/office/drawing/2014/main" id="{0F27B12B-B553-4754-7175-4E8993BB43D6}"/>
              </a:ext>
            </a:extLst>
          </p:cNvPr>
          <p:cNvSpPr txBox="1">
            <a:spLocks noChangeArrowheads="1"/>
          </p:cNvSpPr>
          <p:nvPr/>
        </p:nvSpPr>
        <p:spPr bwMode="auto">
          <a:xfrm rot="-5400000">
            <a:off x="6324601" y="2551112"/>
            <a:ext cx="1447800" cy="45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100" b="1"/>
              <a:t>Process Capability &amp; Cost Tradeoff</a:t>
            </a:r>
          </a:p>
        </p:txBody>
      </p:sp>
      <p:sp>
        <p:nvSpPr>
          <p:cNvPr id="611007" name="Rectangle 703">
            <a:extLst>
              <a:ext uri="{FF2B5EF4-FFF2-40B4-BE49-F238E27FC236}">
                <a16:creationId xmlns:a16="http://schemas.microsoft.com/office/drawing/2014/main" id="{D556BB3D-9A58-4231-03FF-C0E793612203}"/>
              </a:ext>
            </a:extLst>
          </p:cNvPr>
          <p:cNvSpPr>
            <a:spLocks noChangeArrowheads="1"/>
          </p:cNvSpPr>
          <p:nvPr/>
        </p:nvSpPr>
        <p:spPr bwMode="auto">
          <a:xfrm>
            <a:off x="8529638" y="2035175"/>
            <a:ext cx="600075" cy="327025"/>
          </a:xfrm>
          <a:prstGeom prst="rect">
            <a:avLst/>
          </a:prstGeom>
          <a:solidFill>
            <a:srgbClr val="C0C0C0"/>
          </a:solidFill>
          <a:ln w="1905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1008" name="Line 704">
            <a:extLst>
              <a:ext uri="{FF2B5EF4-FFF2-40B4-BE49-F238E27FC236}">
                <a16:creationId xmlns:a16="http://schemas.microsoft.com/office/drawing/2014/main" id="{61CF2FB9-DCD5-9D91-F818-3D35F398CF95}"/>
              </a:ext>
            </a:extLst>
          </p:cNvPr>
          <p:cNvSpPr>
            <a:spLocks noChangeShapeType="1"/>
          </p:cNvSpPr>
          <p:nvPr/>
        </p:nvSpPr>
        <p:spPr bwMode="auto">
          <a:xfrm>
            <a:off x="8154988" y="2035175"/>
            <a:ext cx="974725"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1009" name="Rectangle 705">
            <a:extLst>
              <a:ext uri="{FF2B5EF4-FFF2-40B4-BE49-F238E27FC236}">
                <a16:creationId xmlns:a16="http://schemas.microsoft.com/office/drawing/2014/main" id="{7B004715-E525-9E83-180C-F2877E674BFA}"/>
              </a:ext>
            </a:extLst>
          </p:cNvPr>
          <p:cNvSpPr>
            <a:spLocks noChangeArrowheads="1"/>
          </p:cNvSpPr>
          <p:nvPr/>
        </p:nvSpPr>
        <p:spPr bwMode="auto">
          <a:xfrm>
            <a:off x="8154988" y="1981200"/>
            <a:ext cx="974725" cy="38100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en-US" sz="700" b="1"/>
          </a:p>
        </p:txBody>
      </p:sp>
      <p:sp>
        <p:nvSpPr>
          <p:cNvPr id="611010" name="Line 706">
            <a:extLst>
              <a:ext uri="{FF2B5EF4-FFF2-40B4-BE49-F238E27FC236}">
                <a16:creationId xmlns:a16="http://schemas.microsoft.com/office/drawing/2014/main" id="{43836529-DC8E-E61C-C2B0-4E9665912253}"/>
              </a:ext>
            </a:extLst>
          </p:cNvPr>
          <p:cNvSpPr>
            <a:spLocks noChangeShapeType="1"/>
          </p:cNvSpPr>
          <p:nvPr/>
        </p:nvSpPr>
        <p:spPr bwMode="auto">
          <a:xfrm flipH="1" flipV="1">
            <a:off x="8605838" y="2362200"/>
            <a:ext cx="0" cy="152400"/>
          </a:xfrm>
          <a:prstGeom prst="line">
            <a:avLst/>
          </a:prstGeom>
          <a:noFill/>
          <a:ln w="28575">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011" name="Line 707">
            <a:extLst>
              <a:ext uri="{FF2B5EF4-FFF2-40B4-BE49-F238E27FC236}">
                <a16:creationId xmlns:a16="http://schemas.microsoft.com/office/drawing/2014/main" id="{6004D63E-9D9B-7EE6-CB4D-1FD9D86D43E7}"/>
              </a:ext>
            </a:extLst>
          </p:cNvPr>
          <p:cNvSpPr>
            <a:spLocks noChangeShapeType="1"/>
          </p:cNvSpPr>
          <p:nvPr/>
        </p:nvSpPr>
        <p:spPr bwMode="auto">
          <a:xfrm flipH="1" flipV="1">
            <a:off x="8605838" y="2895600"/>
            <a:ext cx="0" cy="152400"/>
          </a:xfrm>
          <a:prstGeom prst="line">
            <a:avLst/>
          </a:prstGeom>
          <a:noFill/>
          <a:ln w="28575">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012" name="Line 708">
            <a:extLst>
              <a:ext uri="{FF2B5EF4-FFF2-40B4-BE49-F238E27FC236}">
                <a16:creationId xmlns:a16="http://schemas.microsoft.com/office/drawing/2014/main" id="{FC40A8A7-4981-689F-CC1E-8713B02D2B43}"/>
              </a:ext>
            </a:extLst>
          </p:cNvPr>
          <p:cNvSpPr>
            <a:spLocks noChangeShapeType="1"/>
          </p:cNvSpPr>
          <p:nvPr/>
        </p:nvSpPr>
        <p:spPr bwMode="auto">
          <a:xfrm>
            <a:off x="7854950" y="3276600"/>
            <a:ext cx="261938" cy="85725"/>
          </a:xfrm>
          <a:prstGeom prst="line">
            <a:avLst/>
          </a:prstGeom>
          <a:noFill/>
          <a:ln w="28575">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013" name="Line 709">
            <a:extLst>
              <a:ext uri="{FF2B5EF4-FFF2-40B4-BE49-F238E27FC236}">
                <a16:creationId xmlns:a16="http://schemas.microsoft.com/office/drawing/2014/main" id="{C1E30555-7C05-FF69-813C-DEAE34EA27C5}"/>
              </a:ext>
            </a:extLst>
          </p:cNvPr>
          <p:cNvSpPr>
            <a:spLocks noChangeShapeType="1"/>
          </p:cNvSpPr>
          <p:nvPr/>
        </p:nvSpPr>
        <p:spPr bwMode="auto">
          <a:xfrm flipH="1">
            <a:off x="7854950" y="2219325"/>
            <a:ext cx="261938" cy="142875"/>
          </a:xfrm>
          <a:prstGeom prst="line">
            <a:avLst/>
          </a:prstGeom>
          <a:noFill/>
          <a:ln w="28575">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014" name="Line 710">
            <a:extLst>
              <a:ext uri="{FF2B5EF4-FFF2-40B4-BE49-F238E27FC236}">
                <a16:creationId xmlns:a16="http://schemas.microsoft.com/office/drawing/2014/main" id="{BD7EF3D7-AE8D-F315-8083-BBF054C294E0}"/>
              </a:ext>
            </a:extLst>
          </p:cNvPr>
          <p:cNvSpPr>
            <a:spLocks noChangeShapeType="1"/>
          </p:cNvSpPr>
          <p:nvPr/>
        </p:nvSpPr>
        <p:spPr bwMode="auto">
          <a:xfrm flipV="1">
            <a:off x="8529638" y="1981200"/>
            <a:ext cx="0" cy="381000"/>
          </a:xfrm>
          <a:prstGeom prst="line">
            <a:avLst/>
          </a:prstGeom>
          <a:noFill/>
          <a:ln w="190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611015" name="Group 711">
            <a:extLst>
              <a:ext uri="{FF2B5EF4-FFF2-40B4-BE49-F238E27FC236}">
                <a16:creationId xmlns:a16="http://schemas.microsoft.com/office/drawing/2014/main" id="{0B2F736B-E7D6-FB52-A0E7-1354B607C5BD}"/>
              </a:ext>
            </a:extLst>
          </p:cNvPr>
          <p:cNvGrpSpPr>
            <a:grpSpLocks/>
          </p:cNvGrpSpPr>
          <p:nvPr/>
        </p:nvGrpSpPr>
        <p:grpSpPr bwMode="auto">
          <a:xfrm>
            <a:off x="8154988" y="2514600"/>
            <a:ext cx="974725" cy="381000"/>
            <a:chOff x="2832" y="3216"/>
            <a:chExt cx="624" cy="240"/>
          </a:xfrm>
        </p:grpSpPr>
        <p:sp>
          <p:nvSpPr>
            <p:cNvPr id="611016" name="Rectangle 712">
              <a:extLst>
                <a:ext uri="{FF2B5EF4-FFF2-40B4-BE49-F238E27FC236}">
                  <a16:creationId xmlns:a16="http://schemas.microsoft.com/office/drawing/2014/main" id="{6A4AE4DD-7D18-4FE0-32BB-F06B56705315}"/>
                </a:ext>
              </a:extLst>
            </p:cNvPr>
            <p:cNvSpPr>
              <a:spLocks noChangeArrowheads="1"/>
            </p:cNvSpPr>
            <p:nvPr/>
          </p:nvSpPr>
          <p:spPr bwMode="auto">
            <a:xfrm>
              <a:off x="3072" y="3250"/>
              <a:ext cx="384" cy="206"/>
            </a:xfrm>
            <a:prstGeom prst="rect">
              <a:avLst/>
            </a:prstGeom>
            <a:solidFill>
              <a:srgbClr val="C0C0C0"/>
            </a:solidFill>
            <a:ln w="1905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1017" name="Line 713">
              <a:extLst>
                <a:ext uri="{FF2B5EF4-FFF2-40B4-BE49-F238E27FC236}">
                  <a16:creationId xmlns:a16="http://schemas.microsoft.com/office/drawing/2014/main" id="{E34039B4-81BA-AFB3-D21F-AEE21B039DF5}"/>
                </a:ext>
              </a:extLst>
            </p:cNvPr>
            <p:cNvSpPr>
              <a:spLocks noChangeShapeType="1"/>
            </p:cNvSpPr>
            <p:nvPr/>
          </p:nvSpPr>
          <p:spPr bwMode="auto">
            <a:xfrm>
              <a:off x="2832" y="3250"/>
              <a:ext cx="624"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1018" name="Rectangle 714">
              <a:extLst>
                <a:ext uri="{FF2B5EF4-FFF2-40B4-BE49-F238E27FC236}">
                  <a16:creationId xmlns:a16="http://schemas.microsoft.com/office/drawing/2014/main" id="{F259930C-580B-44C6-90E0-2EBAD47F7609}"/>
                </a:ext>
              </a:extLst>
            </p:cNvPr>
            <p:cNvSpPr>
              <a:spLocks noChangeArrowheads="1"/>
            </p:cNvSpPr>
            <p:nvPr/>
          </p:nvSpPr>
          <p:spPr bwMode="auto">
            <a:xfrm>
              <a:off x="2832" y="3216"/>
              <a:ext cx="624" cy="24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en-US" sz="700" b="1"/>
            </a:p>
          </p:txBody>
        </p:sp>
      </p:grpSp>
      <p:grpSp>
        <p:nvGrpSpPr>
          <p:cNvPr id="611019" name="Group 715">
            <a:extLst>
              <a:ext uri="{FF2B5EF4-FFF2-40B4-BE49-F238E27FC236}">
                <a16:creationId xmlns:a16="http://schemas.microsoft.com/office/drawing/2014/main" id="{BA01140F-2571-4B72-1FB8-A09170A9C3CC}"/>
              </a:ext>
            </a:extLst>
          </p:cNvPr>
          <p:cNvGrpSpPr>
            <a:grpSpLocks/>
          </p:cNvGrpSpPr>
          <p:nvPr/>
        </p:nvGrpSpPr>
        <p:grpSpPr bwMode="auto">
          <a:xfrm>
            <a:off x="8154988" y="3048000"/>
            <a:ext cx="974725" cy="381000"/>
            <a:chOff x="2832" y="3216"/>
            <a:chExt cx="624" cy="240"/>
          </a:xfrm>
        </p:grpSpPr>
        <p:sp>
          <p:nvSpPr>
            <p:cNvPr id="611020" name="Rectangle 716">
              <a:extLst>
                <a:ext uri="{FF2B5EF4-FFF2-40B4-BE49-F238E27FC236}">
                  <a16:creationId xmlns:a16="http://schemas.microsoft.com/office/drawing/2014/main" id="{D810F6FD-1C21-5942-2AFF-499D5726C106}"/>
                </a:ext>
              </a:extLst>
            </p:cNvPr>
            <p:cNvSpPr>
              <a:spLocks noChangeArrowheads="1"/>
            </p:cNvSpPr>
            <p:nvPr/>
          </p:nvSpPr>
          <p:spPr bwMode="auto">
            <a:xfrm>
              <a:off x="3072" y="3250"/>
              <a:ext cx="384" cy="206"/>
            </a:xfrm>
            <a:prstGeom prst="rect">
              <a:avLst/>
            </a:prstGeom>
            <a:solidFill>
              <a:srgbClr val="C0C0C0"/>
            </a:solidFill>
            <a:ln w="1905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1021" name="Line 717">
              <a:extLst>
                <a:ext uri="{FF2B5EF4-FFF2-40B4-BE49-F238E27FC236}">
                  <a16:creationId xmlns:a16="http://schemas.microsoft.com/office/drawing/2014/main" id="{16EA18D2-75C8-3CE1-C4A1-92470A7BAC95}"/>
                </a:ext>
              </a:extLst>
            </p:cNvPr>
            <p:cNvSpPr>
              <a:spLocks noChangeShapeType="1"/>
            </p:cNvSpPr>
            <p:nvPr/>
          </p:nvSpPr>
          <p:spPr bwMode="auto">
            <a:xfrm>
              <a:off x="2832" y="3250"/>
              <a:ext cx="624"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1022" name="Rectangle 718">
              <a:extLst>
                <a:ext uri="{FF2B5EF4-FFF2-40B4-BE49-F238E27FC236}">
                  <a16:creationId xmlns:a16="http://schemas.microsoft.com/office/drawing/2014/main" id="{BB077375-E617-5F41-CC5F-0B6AFE348F8C}"/>
                </a:ext>
              </a:extLst>
            </p:cNvPr>
            <p:cNvSpPr>
              <a:spLocks noChangeArrowheads="1"/>
            </p:cNvSpPr>
            <p:nvPr/>
          </p:nvSpPr>
          <p:spPr bwMode="auto">
            <a:xfrm>
              <a:off x="2832" y="3216"/>
              <a:ext cx="624" cy="24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en-US" sz="700" b="1"/>
            </a:p>
          </p:txBody>
        </p:sp>
      </p:grpSp>
      <p:sp>
        <p:nvSpPr>
          <p:cNvPr id="611023" name="Text Box 719">
            <a:extLst>
              <a:ext uri="{FF2B5EF4-FFF2-40B4-BE49-F238E27FC236}">
                <a16:creationId xmlns:a16="http://schemas.microsoft.com/office/drawing/2014/main" id="{BB3D7A9D-9212-9B33-B32C-5ABD5D453443}"/>
              </a:ext>
            </a:extLst>
          </p:cNvPr>
          <p:cNvSpPr txBox="1">
            <a:spLocks noChangeArrowheads="1"/>
          </p:cNvSpPr>
          <p:nvPr/>
        </p:nvSpPr>
        <p:spPr bwMode="auto">
          <a:xfrm>
            <a:off x="8550275" y="2006600"/>
            <a:ext cx="596900" cy="354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lnSpc>
                <a:spcPct val="85000"/>
              </a:lnSpc>
            </a:pPr>
            <a:r>
              <a:rPr lang="en-US" altLang="en-US" sz="700" b="1"/>
              <a:t>CTQ </a:t>
            </a:r>
          </a:p>
          <a:p>
            <a:pPr algn="ctr" eaLnBrk="1" hangingPunct="1">
              <a:lnSpc>
                <a:spcPct val="85000"/>
              </a:lnSpc>
            </a:pPr>
            <a:r>
              <a:rPr lang="en-US" altLang="en-US" sz="700" b="1"/>
              <a:t>Design </a:t>
            </a:r>
          </a:p>
          <a:p>
            <a:pPr algn="ctr" eaLnBrk="1" hangingPunct="1">
              <a:lnSpc>
                <a:spcPct val="85000"/>
              </a:lnSpc>
            </a:pPr>
            <a:r>
              <a:rPr lang="en-US" altLang="en-US" sz="700" b="1"/>
              <a:t>Scorecard</a:t>
            </a:r>
            <a:endParaRPr lang="en-US" altLang="en-US" sz="900"/>
          </a:p>
        </p:txBody>
      </p:sp>
      <p:sp>
        <p:nvSpPr>
          <p:cNvPr id="611024" name="Text Box 720">
            <a:extLst>
              <a:ext uri="{FF2B5EF4-FFF2-40B4-BE49-F238E27FC236}">
                <a16:creationId xmlns:a16="http://schemas.microsoft.com/office/drawing/2014/main" id="{577D497C-F78B-9AF1-02C2-EDA07A1BD8C7}"/>
              </a:ext>
            </a:extLst>
          </p:cNvPr>
          <p:cNvSpPr txBox="1">
            <a:spLocks noChangeArrowheads="1"/>
          </p:cNvSpPr>
          <p:nvPr/>
        </p:nvSpPr>
        <p:spPr bwMode="auto">
          <a:xfrm>
            <a:off x="8550275" y="2598738"/>
            <a:ext cx="596900" cy="27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lnSpc>
                <a:spcPct val="90000"/>
              </a:lnSpc>
            </a:pPr>
            <a:r>
              <a:rPr lang="en-US" altLang="en-US" sz="700" b="1"/>
              <a:t>Process</a:t>
            </a:r>
          </a:p>
          <a:p>
            <a:pPr algn="ctr" eaLnBrk="1" hangingPunct="1">
              <a:lnSpc>
                <a:spcPct val="90000"/>
              </a:lnSpc>
            </a:pPr>
            <a:r>
              <a:rPr lang="en-US" altLang="en-US" sz="700" b="1"/>
              <a:t>Scorecard</a:t>
            </a:r>
            <a:endParaRPr lang="en-US" altLang="en-US" sz="900"/>
          </a:p>
        </p:txBody>
      </p:sp>
      <p:sp>
        <p:nvSpPr>
          <p:cNvPr id="611025" name="Text Box 721">
            <a:extLst>
              <a:ext uri="{FF2B5EF4-FFF2-40B4-BE49-F238E27FC236}">
                <a16:creationId xmlns:a16="http://schemas.microsoft.com/office/drawing/2014/main" id="{32BB17A5-3CAE-C171-A177-24861A3C996E}"/>
              </a:ext>
            </a:extLst>
          </p:cNvPr>
          <p:cNvSpPr txBox="1">
            <a:spLocks noChangeArrowheads="1"/>
          </p:cNvSpPr>
          <p:nvPr/>
        </p:nvSpPr>
        <p:spPr bwMode="auto">
          <a:xfrm>
            <a:off x="8550275" y="3117850"/>
            <a:ext cx="596900" cy="273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lnSpc>
                <a:spcPct val="90000"/>
              </a:lnSpc>
            </a:pPr>
            <a:r>
              <a:rPr lang="en-US" altLang="en-US" sz="700" b="1"/>
              <a:t>IT/Suppl.</a:t>
            </a:r>
          </a:p>
          <a:p>
            <a:pPr algn="ctr" eaLnBrk="1" hangingPunct="1">
              <a:lnSpc>
                <a:spcPct val="90000"/>
              </a:lnSpc>
            </a:pPr>
            <a:r>
              <a:rPr lang="en-US" altLang="en-US" sz="700" b="1"/>
              <a:t>Scorecard</a:t>
            </a:r>
            <a:endParaRPr lang="en-US" altLang="en-US" sz="900"/>
          </a:p>
        </p:txBody>
      </p:sp>
      <p:sp>
        <p:nvSpPr>
          <p:cNvPr id="611026" name="AutoShape 722">
            <a:extLst>
              <a:ext uri="{FF2B5EF4-FFF2-40B4-BE49-F238E27FC236}">
                <a16:creationId xmlns:a16="http://schemas.microsoft.com/office/drawing/2014/main" id="{A8B19D9F-C0E0-27DC-E67F-A7502CB63F51}"/>
              </a:ext>
            </a:extLst>
          </p:cNvPr>
          <p:cNvSpPr>
            <a:spLocks noChangeArrowheads="1"/>
          </p:cNvSpPr>
          <p:nvPr/>
        </p:nvSpPr>
        <p:spPr bwMode="auto">
          <a:xfrm>
            <a:off x="1270000" y="1546225"/>
            <a:ext cx="974725" cy="298450"/>
          </a:xfrm>
          <a:prstGeom prst="roundRect">
            <a:avLst>
              <a:gd name="adj" fmla="val 16667"/>
            </a:avLst>
          </a:prstGeom>
          <a:solidFill>
            <a:srgbClr val="EAEAEA"/>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100" b="1" i="1"/>
              <a:t>Quality</a:t>
            </a:r>
          </a:p>
        </p:txBody>
      </p:sp>
      <p:sp>
        <p:nvSpPr>
          <p:cNvPr id="611027" name="AutoShape 723">
            <a:extLst>
              <a:ext uri="{FF2B5EF4-FFF2-40B4-BE49-F238E27FC236}">
                <a16:creationId xmlns:a16="http://schemas.microsoft.com/office/drawing/2014/main" id="{53DA5DCC-A737-34E3-5583-D9889B83E775}"/>
              </a:ext>
            </a:extLst>
          </p:cNvPr>
          <p:cNvSpPr>
            <a:spLocks noChangeArrowheads="1"/>
          </p:cNvSpPr>
          <p:nvPr/>
        </p:nvSpPr>
        <p:spPr bwMode="auto">
          <a:xfrm>
            <a:off x="1262063" y="2732088"/>
            <a:ext cx="974725" cy="298450"/>
          </a:xfrm>
          <a:prstGeom prst="roundRect">
            <a:avLst>
              <a:gd name="adj" fmla="val 16667"/>
            </a:avLst>
          </a:prstGeom>
          <a:solidFill>
            <a:srgbClr val="EAEAEA"/>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100" b="1" i="1"/>
              <a:t>Cost</a:t>
            </a:r>
          </a:p>
        </p:txBody>
      </p:sp>
      <p:sp>
        <p:nvSpPr>
          <p:cNvPr id="611028" name="AutoShape 724">
            <a:extLst>
              <a:ext uri="{FF2B5EF4-FFF2-40B4-BE49-F238E27FC236}">
                <a16:creationId xmlns:a16="http://schemas.microsoft.com/office/drawing/2014/main" id="{C18415C4-0F68-84E8-B341-EE0F3BDB0BC3}"/>
              </a:ext>
            </a:extLst>
          </p:cNvPr>
          <p:cNvSpPr>
            <a:spLocks noChangeArrowheads="1"/>
          </p:cNvSpPr>
          <p:nvPr/>
        </p:nvSpPr>
        <p:spPr bwMode="auto">
          <a:xfrm>
            <a:off x="1270000" y="4119563"/>
            <a:ext cx="966788" cy="298450"/>
          </a:xfrm>
          <a:prstGeom prst="roundRect">
            <a:avLst>
              <a:gd name="adj" fmla="val 16667"/>
            </a:avLst>
          </a:prstGeom>
          <a:solidFill>
            <a:srgbClr val="EAEAEA"/>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100" b="1" i="1"/>
              <a:t>Delivery</a:t>
            </a:r>
          </a:p>
        </p:txBody>
      </p:sp>
      <p:sp>
        <p:nvSpPr>
          <p:cNvPr id="611029" name="AutoShape 725">
            <a:extLst>
              <a:ext uri="{FF2B5EF4-FFF2-40B4-BE49-F238E27FC236}">
                <a16:creationId xmlns:a16="http://schemas.microsoft.com/office/drawing/2014/main" id="{CAD1AF1F-9E22-EE34-2260-F6D819F188A1}"/>
              </a:ext>
            </a:extLst>
          </p:cNvPr>
          <p:cNvSpPr>
            <a:spLocks noChangeArrowheads="1"/>
          </p:cNvSpPr>
          <p:nvPr/>
        </p:nvSpPr>
        <p:spPr bwMode="auto">
          <a:xfrm>
            <a:off x="1258888" y="5251450"/>
            <a:ext cx="968375" cy="298450"/>
          </a:xfrm>
          <a:prstGeom prst="roundRect">
            <a:avLst>
              <a:gd name="adj" fmla="val 16667"/>
            </a:avLst>
          </a:prstGeom>
          <a:solidFill>
            <a:srgbClr val="EAEAEA"/>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100" b="1" i="1"/>
              <a:t>Safety</a:t>
            </a:r>
          </a:p>
        </p:txBody>
      </p:sp>
      <p:grpSp>
        <p:nvGrpSpPr>
          <p:cNvPr id="611030" name="Group 726">
            <a:extLst>
              <a:ext uri="{FF2B5EF4-FFF2-40B4-BE49-F238E27FC236}">
                <a16:creationId xmlns:a16="http://schemas.microsoft.com/office/drawing/2014/main" id="{E8970CDF-6C92-13FB-9E72-5733926E0A0B}"/>
              </a:ext>
            </a:extLst>
          </p:cNvPr>
          <p:cNvGrpSpPr>
            <a:grpSpLocks/>
          </p:cNvGrpSpPr>
          <p:nvPr/>
        </p:nvGrpSpPr>
        <p:grpSpPr bwMode="auto">
          <a:xfrm>
            <a:off x="1644650" y="1971675"/>
            <a:ext cx="1195388" cy="646113"/>
            <a:chOff x="1150" y="1335"/>
            <a:chExt cx="764" cy="407"/>
          </a:xfrm>
        </p:grpSpPr>
        <p:sp>
          <p:nvSpPr>
            <p:cNvPr id="611031" name="Rectangle 727">
              <a:extLst>
                <a:ext uri="{FF2B5EF4-FFF2-40B4-BE49-F238E27FC236}">
                  <a16:creationId xmlns:a16="http://schemas.microsoft.com/office/drawing/2014/main" id="{25A2D023-35F9-65FD-6626-9EEA561FC00D}"/>
                </a:ext>
              </a:extLst>
            </p:cNvPr>
            <p:cNvSpPr>
              <a:spLocks noChangeArrowheads="1"/>
            </p:cNvSpPr>
            <p:nvPr/>
          </p:nvSpPr>
          <p:spPr bwMode="auto">
            <a:xfrm>
              <a:off x="1150" y="1335"/>
              <a:ext cx="764" cy="407"/>
            </a:xfrm>
            <a:prstGeom prst="rect">
              <a:avLst/>
            </a:prstGeom>
            <a:solidFill>
              <a:schemeClr val="bg1"/>
            </a:solidFill>
            <a:ln w="1905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1032" name="Line 728">
              <a:extLst>
                <a:ext uri="{FF2B5EF4-FFF2-40B4-BE49-F238E27FC236}">
                  <a16:creationId xmlns:a16="http://schemas.microsoft.com/office/drawing/2014/main" id="{CB27B571-8B46-E5D3-AA0D-C1D7169A86F3}"/>
                </a:ext>
              </a:extLst>
            </p:cNvPr>
            <p:cNvSpPr>
              <a:spLocks noChangeShapeType="1"/>
            </p:cNvSpPr>
            <p:nvPr/>
          </p:nvSpPr>
          <p:spPr bwMode="auto">
            <a:xfrm>
              <a:off x="1150" y="1372"/>
              <a:ext cx="76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033" name="Line 729">
              <a:extLst>
                <a:ext uri="{FF2B5EF4-FFF2-40B4-BE49-F238E27FC236}">
                  <a16:creationId xmlns:a16="http://schemas.microsoft.com/office/drawing/2014/main" id="{0A1C2BC6-5D84-E638-9418-2D00FFA11B8F}"/>
                </a:ext>
              </a:extLst>
            </p:cNvPr>
            <p:cNvSpPr>
              <a:spLocks noChangeShapeType="1"/>
            </p:cNvSpPr>
            <p:nvPr/>
          </p:nvSpPr>
          <p:spPr bwMode="auto">
            <a:xfrm>
              <a:off x="1226" y="1335"/>
              <a:ext cx="0" cy="40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034" name="Line 730">
              <a:extLst>
                <a:ext uri="{FF2B5EF4-FFF2-40B4-BE49-F238E27FC236}">
                  <a16:creationId xmlns:a16="http://schemas.microsoft.com/office/drawing/2014/main" id="{3FA6FA5A-38FF-E0D9-7185-C3CF41359CAD}"/>
                </a:ext>
              </a:extLst>
            </p:cNvPr>
            <p:cNvSpPr>
              <a:spLocks noChangeShapeType="1"/>
            </p:cNvSpPr>
            <p:nvPr/>
          </p:nvSpPr>
          <p:spPr bwMode="auto">
            <a:xfrm>
              <a:off x="1303" y="1335"/>
              <a:ext cx="0" cy="40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035" name="Line 731">
              <a:extLst>
                <a:ext uri="{FF2B5EF4-FFF2-40B4-BE49-F238E27FC236}">
                  <a16:creationId xmlns:a16="http://schemas.microsoft.com/office/drawing/2014/main" id="{2CBF7C5D-E41F-46ED-3CDB-635D7F7F74DE}"/>
                </a:ext>
              </a:extLst>
            </p:cNvPr>
            <p:cNvSpPr>
              <a:spLocks noChangeShapeType="1"/>
            </p:cNvSpPr>
            <p:nvPr/>
          </p:nvSpPr>
          <p:spPr bwMode="auto">
            <a:xfrm>
              <a:off x="1379" y="1335"/>
              <a:ext cx="0" cy="40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036" name="Line 732">
              <a:extLst>
                <a:ext uri="{FF2B5EF4-FFF2-40B4-BE49-F238E27FC236}">
                  <a16:creationId xmlns:a16="http://schemas.microsoft.com/office/drawing/2014/main" id="{158F304E-5C8B-6DB4-C574-C2A06DD376A7}"/>
                </a:ext>
              </a:extLst>
            </p:cNvPr>
            <p:cNvSpPr>
              <a:spLocks noChangeShapeType="1"/>
            </p:cNvSpPr>
            <p:nvPr/>
          </p:nvSpPr>
          <p:spPr bwMode="auto">
            <a:xfrm>
              <a:off x="1456" y="1335"/>
              <a:ext cx="0" cy="40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037" name="Line 733">
              <a:extLst>
                <a:ext uri="{FF2B5EF4-FFF2-40B4-BE49-F238E27FC236}">
                  <a16:creationId xmlns:a16="http://schemas.microsoft.com/office/drawing/2014/main" id="{69DC09C7-1A79-E5DB-F47F-BCD5346D57C2}"/>
                </a:ext>
              </a:extLst>
            </p:cNvPr>
            <p:cNvSpPr>
              <a:spLocks noChangeShapeType="1"/>
            </p:cNvSpPr>
            <p:nvPr/>
          </p:nvSpPr>
          <p:spPr bwMode="auto">
            <a:xfrm>
              <a:off x="1487" y="1335"/>
              <a:ext cx="0" cy="40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038" name="Line 734">
              <a:extLst>
                <a:ext uri="{FF2B5EF4-FFF2-40B4-BE49-F238E27FC236}">
                  <a16:creationId xmlns:a16="http://schemas.microsoft.com/office/drawing/2014/main" id="{99A14D15-F774-4F0B-07A9-11ABB9914F36}"/>
                </a:ext>
              </a:extLst>
            </p:cNvPr>
            <p:cNvSpPr>
              <a:spLocks noChangeShapeType="1"/>
            </p:cNvSpPr>
            <p:nvPr/>
          </p:nvSpPr>
          <p:spPr bwMode="auto">
            <a:xfrm>
              <a:off x="1520" y="1335"/>
              <a:ext cx="0" cy="40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039" name="Line 735">
              <a:extLst>
                <a:ext uri="{FF2B5EF4-FFF2-40B4-BE49-F238E27FC236}">
                  <a16:creationId xmlns:a16="http://schemas.microsoft.com/office/drawing/2014/main" id="{B8D6C1E4-7B4A-8384-850F-E070A0D83773}"/>
                </a:ext>
              </a:extLst>
            </p:cNvPr>
            <p:cNvSpPr>
              <a:spLocks noChangeShapeType="1"/>
            </p:cNvSpPr>
            <p:nvPr/>
          </p:nvSpPr>
          <p:spPr bwMode="auto">
            <a:xfrm>
              <a:off x="1561" y="1335"/>
              <a:ext cx="0" cy="40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040" name="Line 736">
              <a:extLst>
                <a:ext uri="{FF2B5EF4-FFF2-40B4-BE49-F238E27FC236}">
                  <a16:creationId xmlns:a16="http://schemas.microsoft.com/office/drawing/2014/main" id="{148EE04F-76A4-44E9-0763-BD102D2E376F}"/>
                </a:ext>
              </a:extLst>
            </p:cNvPr>
            <p:cNvSpPr>
              <a:spLocks noChangeShapeType="1"/>
            </p:cNvSpPr>
            <p:nvPr/>
          </p:nvSpPr>
          <p:spPr bwMode="auto">
            <a:xfrm>
              <a:off x="1596" y="1335"/>
              <a:ext cx="0" cy="40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041" name="Line 737">
              <a:extLst>
                <a:ext uri="{FF2B5EF4-FFF2-40B4-BE49-F238E27FC236}">
                  <a16:creationId xmlns:a16="http://schemas.microsoft.com/office/drawing/2014/main" id="{50745774-E4AE-F0D8-1E97-C8B9DFB55415}"/>
                </a:ext>
              </a:extLst>
            </p:cNvPr>
            <p:cNvSpPr>
              <a:spLocks noChangeShapeType="1"/>
            </p:cNvSpPr>
            <p:nvPr/>
          </p:nvSpPr>
          <p:spPr bwMode="auto">
            <a:xfrm>
              <a:off x="1680" y="1335"/>
              <a:ext cx="0" cy="40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042" name="Line 738">
              <a:extLst>
                <a:ext uri="{FF2B5EF4-FFF2-40B4-BE49-F238E27FC236}">
                  <a16:creationId xmlns:a16="http://schemas.microsoft.com/office/drawing/2014/main" id="{D4B71A61-A3C5-ED6C-18D0-C10F641EEE17}"/>
                </a:ext>
              </a:extLst>
            </p:cNvPr>
            <p:cNvSpPr>
              <a:spLocks noChangeShapeType="1"/>
            </p:cNvSpPr>
            <p:nvPr/>
          </p:nvSpPr>
          <p:spPr bwMode="auto">
            <a:xfrm>
              <a:off x="1730" y="1335"/>
              <a:ext cx="0" cy="40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043" name="Line 739">
              <a:extLst>
                <a:ext uri="{FF2B5EF4-FFF2-40B4-BE49-F238E27FC236}">
                  <a16:creationId xmlns:a16="http://schemas.microsoft.com/office/drawing/2014/main" id="{00EACC22-B6E4-29D3-9A43-53A70B59946A}"/>
                </a:ext>
              </a:extLst>
            </p:cNvPr>
            <p:cNvSpPr>
              <a:spLocks noChangeShapeType="1"/>
            </p:cNvSpPr>
            <p:nvPr/>
          </p:nvSpPr>
          <p:spPr bwMode="auto">
            <a:xfrm>
              <a:off x="1799" y="1335"/>
              <a:ext cx="0" cy="40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044" name="Line 740">
              <a:extLst>
                <a:ext uri="{FF2B5EF4-FFF2-40B4-BE49-F238E27FC236}">
                  <a16:creationId xmlns:a16="http://schemas.microsoft.com/office/drawing/2014/main" id="{B0892E5F-AD16-D1D4-4F25-BA8D3C716B8A}"/>
                </a:ext>
              </a:extLst>
            </p:cNvPr>
            <p:cNvSpPr>
              <a:spLocks noChangeShapeType="1"/>
            </p:cNvSpPr>
            <p:nvPr/>
          </p:nvSpPr>
          <p:spPr bwMode="auto">
            <a:xfrm>
              <a:off x="1852" y="1335"/>
              <a:ext cx="0" cy="40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045" name="Text Box 741">
              <a:extLst>
                <a:ext uri="{FF2B5EF4-FFF2-40B4-BE49-F238E27FC236}">
                  <a16:creationId xmlns:a16="http://schemas.microsoft.com/office/drawing/2014/main" id="{DD4A6012-46CD-A568-97C9-21D4D5198354}"/>
                </a:ext>
              </a:extLst>
            </p:cNvPr>
            <p:cNvSpPr txBox="1">
              <a:spLocks noChangeArrowheads="1"/>
            </p:cNvSpPr>
            <p:nvPr/>
          </p:nvSpPr>
          <p:spPr bwMode="auto">
            <a:xfrm>
              <a:off x="1378" y="1468"/>
              <a:ext cx="383" cy="158"/>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100"/>
                <a:t>FMEA</a:t>
              </a:r>
            </a:p>
          </p:txBody>
        </p:sp>
      </p:grpSp>
      <p:grpSp>
        <p:nvGrpSpPr>
          <p:cNvPr id="611046" name="Group 742">
            <a:extLst>
              <a:ext uri="{FF2B5EF4-FFF2-40B4-BE49-F238E27FC236}">
                <a16:creationId xmlns:a16="http://schemas.microsoft.com/office/drawing/2014/main" id="{DE32415C-3BAB-AAF1-2B27-1B2F15E82AAB}"/>
              </a:ext>
            </a:extLst>
          </p:cNvPr>
          <p:cNvGrpSpPr>
            <a:grpSpLocks/>
          </p:cNvGrpSpPr>
          <p:nvPr/>
        </p:nvGrpSpPr>
        <p:grpSpPr bwMode="auto">
          <a:xfrm>
            <a:off x="1881188" y="5661025"/>
            <a:ext cx="1193800" cy="646113"/>
            <a:chOff x="1148" y="3550"/>
            <a:chExt cx="764" cy="407"/>
          </a:xfrm>
        </p:grpSpPr>
        <p:sp>
          <p:nvSpPr>
            <p:cNvPr id="611047" name="Rectangle 743">
              <a:extLst>
                <a:ext uri="{FF2B5EF4-FFF2-40B4-BE49-F238E27FC236}">
                  <a16:creationId xmlns:a16="http://schemas.microsoft.com/office/drawing/2014/main" id="{6F7EC3C1-906E-7018-835D-9E0F6467DE3D}"/>
                </a:ext>
              </a:extLst>
            </p:cNvPr>
            <p:cNvSpPr>
              <a:spLocks noChangeArrowheads="1"/>
            </p:cNvSpPr>
            <p:nvPr/>
          </p:nvSpPr>
          <p:spPr bwMode="auto">
            <a:xfrm>
              <a:off x="1148" y="3550"/>
              <a:ext cx="764" cy="407"/>
            </a:xfrm>
            <a:prstGeom prst="rect">
              <a:avLst/>
            </a:prstGeom>
            <a:solidFill>
              <a:schemeClr val="bg1"/>
            </a:solidFill>
            <a:ln w="1905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1048" name="Line 744">
              <a:extLst>
                <a:ext uri="{FF2B5EF4-FFF2-40B4-BE49-F238E27FC236}">
                  <a16:creationId xmlns:a16="http://schemas.microsoft.com/office/drawing/2014/main" id="{900CB0E3-B1CE-8002-EE78-44B17E2C3E5A}"/>
                </a:ext>
              </a:extLst>
            </p:cNvPr>
            <p:cNvSpPr>
              <a:spLocks noChangeShapeType="1"/>
            </p:cNvSpPr>
            <p:nvPr/>
          </p:nvSpPr>
          <p:spPr bwMode="auto">
            <a:xfrm>
              <a:off x="1148" y="3587"/>
              <a:ext cx="76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049" name="Line 745">
              <a:extLst>
                <a:ext uri="{FF2B5EF4-FFF2-40B4-BE49-F238E27FC236}">
                  <a16:creationId xmlns:a16="http://schemas.microsoft.com/office/drawing/2014/main" id="{263AAE50-FBBE-95D7-2BB5-27C8850DC923}"/>
                </a:ext>
              </a:extLst>
            </p:cNvPr>
            <p:cNvSpPr>
              <a:spLocks noChangeShapeType="1"/>
            </p:cNvSpPr>
            <p:nvPr/>
          </p:nvSpPr>
          <p:spPr bwMode="auto">
            <a:xfrm>
              <a:off x="1224" y="3550"/>
              <a:ext cx="0" cy="40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050" name="Line 746">
              <a:extLst>
                <a:ext uri="{FF2B5EF4-FFF2-40B4-BE49-F238E27FC236}">
                  <a16:creationId xmlns:a16="http://schemas.microsoft.com/office/drawing/2014/main" id="{5BC2602D-9DC3-5474-1C26-A7698EFADA5E}"/>
                </a:ext>
              </a:extLst>
            </p:cNvPr>
            <p:cNvSpPr>
              <a:spLocks noChangeShapeType="1"/>
            </p:cNvSpPr>
            <p:nvPr/>
          </p:nvSpPr>
          <p:spPr bwMode="auto">
            <a:xfrm>
              <a:off x="1301" y="3550"/>
              <a:ext cx="0" cy="40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051" name="Line 747">
              <a:extLst>
                <a:ext uri="{FF2B5EF4-FFF2-40B4-BE49-F238E27FC236}">
                  <a16:creationId xmlns:a16="http://schemas.microsoft.com/office/drawing/2014/main" id="{7157958A-9A82-7C13-DEAB-CA737817B91B}"/>
                </a:ext>
              </a:extLst>
            </p:cNvPr>
            <p:cNvSpPr>
              <a:spLocks noChangeShapeType="1"/>
            </p:cNvSpPr>
            <p:nvPr/>
          </p:nvSpPr>
          <p:spPr bwMode="auto">
            <a:xfrm>
              <a:off x="1377" y="3550"/>
              <a:ext cx="0" cy="40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052" name="Line 748">
              <a:extLst>
                <a:ext uri="{FF2B5EF4-FFF2-40B4-BE49-F238E27FC236}">
                  <a16:creationId xmlns:a16="http://schemas.microsoft.com/office/drawing/2014/main" id="{77659B46-1005-1862-C17C-3D9DC6037047}"/>
                </a:ext>
              </a:extLst>
            </p:cNvPr>
            <p:cNvSpPr>
              <a:spLocks noChangeShapeType="1"/>
            </p:cNvSpPr>
            <p:nvPr/>
          </p:nvSpPr>
          <p:spPr bwMode="auto">
            <a:xfrm>
              <a:off x="1454" y="3550"/>
              <a:ext cx="0" cy="40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053" name="Line 749">
              <a:extLst>
                <a:ext uri="{FF2B5EF4-FFF2-40B4-BE49-F238E27FC236}">
                  <a16:creationId xmlns:a16="http://schemas.microsoft.com/office/drawing/2014/main" id="{E0BB729A-997C-5B06-26E6-29033010F5DA}"/>
                </a:ext>
              </a:extLst>
            </p:cNvPr>
            <p:cNvSpPr>
              <a:spLocks noChangeShapeType="1"/>
            </p:cNvSpPr>
            <p:nvPr/>
          </p:nvSpPr>
          <p:spPr bwMode="auto">
            <a:xfrm>
              <a:off x="1485" y="3550"/>
              <a:ext cx="0" cy="40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054" name="Line 750">
              <a:extLst>
                <a:ext uri="{FF2B5EF4-FFF2-40B4-BE49-F238E27FC236}">
                  <a16:creationId xmlns:a16="http://schemas.microsoft.com/office/drawing/2014/main" id="{EF1B9057-EC53-6C38-570E-3FD67D547F4E}"/>
                </a:ext>
              </a:extLst>
            </p:cNvPr>
            <p:cNvSpPr>
              <a:spLocks noChangeShapeType="1"/>
            </p:cNvSpPr>
            <p:nvPr/>
          </p:nvSpPr>
          <p:spPr bwMode="auto">
            <a:xfrm>
              <a:off x="1518" y="3550"/>
              <a:ext cx="0" cy="40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055" name="Line 751">
              <a:extLst>
                <a:ext uri="{FF2B5EF4-FFF2-40B4-BE49-F238E27FC236}">
                  <a16:creationId xmlns:a16="http://schemas.microsoft.com/office/drawing/2014/main" id="{F213F8A9-CBB4-CE1D-C1BA-D2157AA096B7}"/>
                </a:ext>
              </a:extLst>
            </p:cNvPr>
            <p:cNvSpPr>
              <a:spLocks noChangeShapeType="1"/>
            </p:cNvSpPr>
            <p:nvPr/>
          </p:nvSpPr>
          <p:spPr bwMode="auto">
            <a:xfrm>
              <a:off x="1559" y="3550"/>
              <a:ext cx="0" cy="40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056" name="Line 752">
              <a:extLst>
                <a:ext uri="{FF2B5EF4-FFF2-40B4-BE49-F238E27FC236}">
                  <a16:creationId xmlns:a16="http://schemas.microsoft.com/office/drawing/2014/main" id="{1561C42D-2780-B117-A08F-4E096CFBBEC9}"/>
                </a:ext>
              </a:extLst>
            </p:cNvPr>
            <p:cNvSpPr>
              <a:spLocks noChangeShapeType="1"/>
            </p:cNvSpPr>
            <p:nvPr/>
          </p:nvSpPr>
          <p:spPr bwMode="auto">
            <a:xfrm>
              <a:off x="1594" y="3550"/>
              <a:ext cx="0" cy="40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057" name="Line 753">
              <a:extLst>
                <a:ext uri="{FF2B5EF4-FFF2-40B4-BE49-F238E27FC236}">
                  <a16:creationId xmlns:a16="http://schemas.microsoft.com/office/drawing/2014/main" id="{522D952D-4959-A8E3-83E4-2533C5F43F1B}"/>
                </a:ext>
              </a:extLst>
            </p:cNvPr>
            <p:cNvSpPr>
              <a:spLocks noChangeShapeType="1"/>
            </p:cNvSpPr>
            <p:nvPr/>
          </p:nvSpPr>
          <p:spPr bwMode="auto">
            <a:xfrm>
              <a:off x="1678" y="3550"/>
              <a:ext cx="0" cy="40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058" name="Line 754">
              <a:extLst>
                <a:ext uri="{FF2B5EF4-FFF2-40B4-BE49-F238E27FC236}">
                  <a16:creationId xmlns:a16="http://schemas.microsoft.com/office/drawing/2014/main" id="{453F87FB-65FF-CC66-7D3A-4D301E2B863B}"/>
                </a:ext>
              </a:extLst>
            </p:cNvPr>
            <p:cNvSpPr>
              <a:spLocks noChangeShapeType="1"/>
            </p:cNvSpPr>
            <p:nvPr/>
          </p:nvSpPr>
          <p:spPr bwMode="auto">
            <a:xfrm>
              <a:off x="1728" y="3550"/>
              <a:ext cx="0" cy="40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059" name="Line 755">
              <a:extLst>
                <a:ext uri="{FF2B5EF4-FFF2-40B4-BE49-F238E27FC236}">
                  <a16:creationId xmlns:a16="http://schemas.microsoft.com/office/drawing/2014/main" id="{16039029-1CCF-2955-BB16-43FB48086029}"/>
                </a:ext>
              </a:extLst>
            </p:cNvPr>
            <p:cNvSpPr>
              <a:spLocks noChangeShapeType="1"/>
            </p:cNvSpPr>
            <p:nvPr/>
          </p:nvSpPr>
          <p:spPr bwMode="auto">
            <a:xfrm>
              <a:off x="1797" y="3550"/>
              <a:ext cx="0" cy="40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060" name="Line 756">
              <a:extLst>
                <a:ext uri="{FF2B5EF4-FFF2-40B4-BE49-F238E27FC236}">
                  <a16:creationId xmlns:a16="http://schemas.microsoft.com/office/drawing/2014/main" id="{6340EE84-E97F-2402-29A9-8496EF1CDBC2}"/>
                </a:ext>
              </a:extLst>
            </p:cNvPr>
            <p:cNvSpPr>
              <a:spLocks noChangeShapeType="1"/>
            </p:cNvSpPr>
            <p:nvPr/>
          </p:nvSpPr>
          <p:spPr bwMode="auto">
            <a:xfrm>
              <a:off x="1850" y="3550"/>
              <a:ext cx="0" cy="40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061" name="Text Box 757">
              <a:extLst>
                <a:ext uri="{FF2B5EF4-FFF2-40B4-BE49-F238E27FC236}">
                  <a16:creationId xmlns:a16="http://schemas.microsoft.com/office/drawing/2014/main" id="{D8AC47C8-6D18-1046-446E-D97B47C89874}"/>
                </a:ext>
              </a:extLst>
            </p:cNvPr>
            <p:cNvSpPr txBox="1">
              <a:spLocks noChangeArrowheads="1"/>
            </p:cNvSpPr>
            <p:nvPr/>
          </p:nvSpPr>
          <p:spPr bwMode="auto">
            <a:xfrm>
              <a:off x="1310" y="3611"/>
              <a:ext cx="458" cy="264"/>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100"/>
                <a:t>Hazards/</a:t>
              </a:r>
            </a:p>
            <a:p>
              <a:pPr algn="ctr" eaLnBrk="1" hangingPunct="1"/>
              <a:r>
                <a:rPr lang="en-US" altLang="en-US" sz="1100"/>
                <a:t>FMEA</a:t>
              </a:r>
            </a:p>
          </p:txBody>
        </p:sp>
      </p:grpSp>
      <p:grpSp>
        <p:nvGrpSpPr>
          <p:cNvPr id="611062" name="Group 758">
            <a:extLst>
              <a:ext uri="{FF2B5EF4-FFF2-40B4-BE49-F238E27FC236}">
                <a16:creationId xmlns:a16="http://schemas.microsoft.com/office/drawing/2014/main" id="{806F1395-5960-9DF1-8052-183BC4FBEEF4}"/>
              </a:ext>
            </a:extLst>
          </p:cNvPr>
          <p:cNvGrpSpPr>
            <a:grpSpLocks/>
          </p:cNvGrpSpPr>
          <p:nvPr/>
        </p:nvGrpSpPr>
        <p:grpSpPr bwMode="auto">
          <a:xfrm>
            <a:off x="3571875" y="2000250"/>
            <a:ext cx="560388" cy="561975"/>
            <a:chOff x="1776" y="1440"/>
            <a:chExt cx="1872" cy="1904"/>
          </a:xfrm>
        </p:grpSpPr>
        <p:sp>
          <p:nvSpPr>
            <p:cNvPr id="611063" name="Line 759">
              <a:extLst>
                <a:ext uri="{FF2B5EF4-FFF2-40B4-BE49-F238E27FC236}">
                  <a16:creationId xmlns:a16="http://schemas.microsoft.com/office/drawing/2014/main" id="{275F6729-822B-11BD-361D-C1D3F2E95D9F}"/>
                </a:ext>
              </a:extLst>
            </p:cNvPr>
            <p:cNvSpPr>
              <a:spLocks noChangeShapeType="1"/>
            </p:cNvSpPr>
            <p:nvPr/>
          </p:nvSpPr>
          <p:spPr bwMode="auto">
            <a:xfrm flipV="1">
              <a:off x="1920" y="1536"/>
              <a:ext cx="288" cy="43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1064" name="Line 760">
              <a:extLst>
                <a:ext uri="{FF2B5EF4-FFF2-40B4-BE49-F238E27FC236}">
                  <a16:creationId xmlns:a16="http://schemas.microsoft.com/office/drawing/2014/main" id="{18763976-DC29-517C-60FF-D777B11567AB}"/>
                </a:ext>
              </a:extLst>
            </p:cNvPr>
            <p:cNvSpPr>
              <a:spLocks noChangeShapeType="1"/>
            </p:cNvSpPr>
            <p:nvPr/>
          </p:nvSpPr>
          <p:spPr bwMode="auto">
            <a:xfrm flipV="1">
              <a:off x="3264" y="1536"/>
              <a:ext cx="288" cy="43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1065" name="Line 761">
              <a:extLst>
                <a:ext uri="{FF2B5EF4-FFF2-40B4-BE49-F238E27FC236}">
                  <a16:creationId xmlns:a16="http://schemas.microsoft.com/office/drawing/2014/main" id="{9BF7BA90-77D9-6088-6E8D-82574E2F2BA7}"/>
                </a:ext>
              </a:extLst>
            </p:cNvPr>
            <p:cNvSpPr>
              <a:spLocks noChangeShapeType="1"/>
            </p:cNvSpPr>
            <p:nvPr/>
          </p:nvSpPr>
          <p:spPr bwMode="auto">
            <a:xfrm flipV="1">
              <a:off x="3264" y="2784"/>
              <a:ext cx="288" cy="43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1066" name="Line 762">
              <a:extLst>
                <a:ext uri="{FF2B5EF4-FFF2-40B4-BE49-F238E27FC236}">
                  <a16:creationId xmlns:a16="http://schemas.microsoft.com/office/drawing/2014/main" id="{66F0E880-8C86-35B1-C25F-256DFC0D2CF5}"/>
                </a:ext>
              </a:extLst>
            </p:cNvPr>
            <p:cNvSpPr>
              <a:spLocks noChangeShapeType="1"/>
            </p:cNvSpPr>
            <p:nvPr/>
          </p:nvSpPr>
          <p:spPr bwMode="auto">
            <a:xfrm flipV="1">
              <a:off x="1920" y="2784"/>
              <a:ext cx="288" cy="432"/>
            </a:xfrm>
            <a:prstGeom prst="line">
              <a:avLst/>
            </a:prstGeom>
            <a:noFill/>
            <a:ln w="127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611067" name="Group 763">
              <a:extLst>
                <a:ext uri="{FF2B5EF4-FFF2-40B4-BE49-F238E27FC236}">
                  <a16:creationId xmlns:a16="http://schemas.microsoft.com/office/drawing/2014/main" id="{35954418-0D31-135A-7072-1696BB9A7B1D}"/>
                </a:ext>
              </a:extLst>
            </p:cNvPr>
            <p:cNvGrpSpPr>
              <a:grpSpLocks/>
            </p:cNvGrpSpPr>
            <p:nvPr/>
          </p:nvGrpSpPr>
          <p:grpSpPr bwMode="auto">
            <a:xfrm>
              <a:off x="1776" y="1440"/>
              <a:ext cx="1872" cy="1904"/>
              <a:chOff x="2976" y="1488"/>
              <a:chExt cx="1872" cy="1904"/>
            </a:xfrm>
          </p:grpSpPr>
          <p:sp>
            <p:nvSpPr>
              <p:cNvPr id="611068" name="Rectangle 764">
                <a:extLst>
                  <a:ext uri="{FF2B5EF4-FFF2-40B4-BE49-F238E27FC236}">
                    <a16:creationId xmlns:a16="http://schemas.microsoft.com/office/drawing/2014/main" id="{AFA42B7E-A5A6-3B5F-4B07-3CD0D8469738}"/>
                  </a:ext>
                </a:extLst>
              </p:cNvPr>
              <p:cNvSpPr>
                <a:spLocks noChangeArrowheads="1"/>
              </p:cNvSpPr>
              <p:nvPr/>
            </p:nvSpPr>
            <p:spPr bwMode="auto">
              <a:xfrm>
                <a:off x="3072" y="2048"/>
                <a:ext cx="1344" cy="1247"/>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1069" name="Oval 765">
                <a:extLst>
                  <a:ext uri="{FF2B5EF4-FFF2-40B4-BE49-F238E27FC236}">
                    <a16:creationId xmlns:a16="http://schemas.microsoft.com/office/drawing/2014/main" id="{6665D7EB-843D-508E-4DA7-6965D76E7452}"/>
                  </a:ext>
                </a:extLst>
              </p:cNvPr>
              <p:cNvSpPr>
                <a:spLocks noChangeArrowheads="1"/>
              </p:cNvSpPr>
              <p:nvPr/>
            </p:nvSpPr>
            <p:spPr bwMode="auto">
              <a:xfrm>
                <a:off x="2976" y="1968"/>
                <a:ext cx="183" cy="176"/>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1070" name="Oval 766">
                <a:extLst>
                  <a:ext uri="{FF2B5EF4-FFF2-40B4-BE49-F238E27FC236}">
                    <a16:creationId xmlns:a16="http://schemas.microsoft.com/office/drawing/2014/main" id="{EBCB8898-B805-2B8C-0E10-F7B2565B70AE}"/>
                  </a:ext>
                </a:extLst>
              </p:cNvPr>
              <p:cNvSpPr>
                <a:spLocks noChangeArrowheads="1"/>
              </p:cNvSpPr>
              <p:nvPr/>
            </p:nvSpPr>
            <p:spPr bwMode="auto">
              <a:xfrm>
                <a:off x="4317" y="3200"/>
                <a:ext cx="183" cy="176"/>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1071" name="Oval 767">
                <a:extLst>
                  <a:ext uri="{FF2B5EF4-FFF2-40B4-BE49-F238E27FC236}">
                    <a16:creationId xmlns:a16="http://schemas.microsoft.com/office/drawing/2014/main" id="{0A4D16FE-E638-3D98-A787-50CB39ED33F2}"/>
                  </a:ext>
                </a:extLst>
              </p:cNvPr>
              <p:cNvSpPr>
                <a:spLocks noChangeArrowheads="1"/>
              </p:cNvSpPr>
              <p:nvPr/>
            </p:nvSpPr>
            <p:spPr bwMode="auto">
              <a:xfrm>
                <a:off x="4329" y="1986"/>
                <a:ext cx="183" cy="177"/>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611072" name="Group 768">
                <a:extLst>
                  <a:ext uri="{FF2B5EF4-FFF2-40B4-BE49-F238E27FC236}">
                    <a16:creationId xmlns:a16="http://schemas.microsoft.com/office/drawing/2014/main" id="{3E757030-19C7-154D-B027-2621CA064543}"/>
                  </a:ext>
                </a:extLst>
              </p:cNvPr>
              <p:cNvGrpSpPr>
                <a:grpSpLocks/>
              </p:cNvGrpSpPr>
              <p:nvPr/>
            </p:nvGrpSpPr>
            <p:grpSpPr bwMode="auto">
              <a:xfrm>
                <a:off x="3408" y="1584"/>
                <a:ext cx="1344" cy="1248"/>
                <a:chOff x="3408" y="1584"/>
                <a:chExt cx="1344" cy="1248"/>
              </a:xfrm>
            </p:grpSpPr>
            <p:sp>
              <p:nvSpPr>
                <p:cNvPr id="611073" name="Line 769">
                  <a:extLst>
                    <a:ext uri="{FF2B5EF4-FFF2-40B4-BE49-F238E27FC236}">
                      <a16:creationId xmlns:a16="http://schemas.microsoft.com/office/drawing/2014/main" id="{EEB9BD93-21DC-FD97-304D-7045E8EAA671}"/>
                    </a:ext>
                  </a:extLst>
                </p:cNvPr>
                <p:cNvSpPr>
                  <a:spLocks noChangeShapeType="1"/>
                </p:cNvSpPr>
                <p:nvPr/>
              </p:nvSpPr>
              <p:spPr bwMode="auto">
                <a:xfrm>
                  <a:off x="4752" y="1584"/>
                  <a:ext cx="0" cy="124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1074" name="Line 770">
                  <a:extLst>
                    <a:ext uri="{FF2B5EF4-FFF2-40B4-BE49-F238E27FC236}">
                      <a16:creationId xmlns:a16="http://schemas.microsoft.com/office/drawing/2014/main" id="{273BA5D9-EA9D-5CBE-AFE0-3C3FB09D04D6}"/>
                    </a:ext>
                  </a:extLst>
                </p:cNvPr>
                <p:cNvSpPr>
                  <a:spLocks noChangeShapeType="1"/>
                </p:cNvSpPr>
                <p:nvPr/>
              </p:nvSpPr>
              <p:spPr bwMode="auto">
                <a:xfrm>
                  <a:off x="3408" y="1584"/>
                  <a:ext cx="0" cy="1248"/>
                </a:xfrm>
                <a:prstGeom prst="line">
                  <a:avLst/>
                </a:prstGeom>
                <a:noFill/>
                <a:ln w="127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1075" name="Line 771">
                  <a:extLst>
                    <a:ext uri="{FF2B5EF4-FFF2-40B4-BE49-F238E27FC236}">
                      <a16:creationId xmlns:a16="http://schemas.microsoft.com/office/drawing/2014/main" id="{D0A10C7C-62AD-1A1D-45DA-54C295E2C8D5}"/>
                    </a:ext>
                  </a:extLst>
                </p:cNvPr>
                <p:cNvSpPr>
                  <a:spLocks noChangeShapeType="1"/>
                </p:cNvSpPr>
                <p:nvPr/>
              </p:nvSpPr>
              <p:spPr bwMode="auto">
                <a:xfrm>
                  <a:off x="3408" y="2832"/>
                  <a:ext cx="1344" cy="0"/>
                </a:xfrm>
                <a:prstGeom prst="line">
                  <a:avLst/>
                </a:prstGeom>
                <a:noFill/>
                <a:ln w="127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1076" name="Line 772">
                  <a:extLst>
                    <a:ext uri="{FF2B5EF4-FFF2-40B4-BE49-F238E27FC236}">
                      <a16:creationId xmlns:a16="http://schemas.microsoft.com/office/drawing/2014/main" id="{8AFE5D36-829A-807D-FD27-365FA45E5A42}"/>
                    </a:ext>
                  </a:extLst>
                </p:cNvPr>
                <p:cNvSpPr>
                  <a:spLocks noChangeShapeType="1"/>
                </p:cNvSpPr>
                <p:nvPr/>
              </p:nvSpPr>
              <p:spPr bwMode="auto">
                <a:xfrm>
                  <a:off x="3408" y="1584"/>
                  <a:ext cx="134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11077" name="Oval 773">
                <a:extLst>
                  <a:ext uri="{FF2B5EF4-FFF2-40B4-BE49-F238E27FC236}">
                    <a16:creationId xmlns:a16="http://schemas.microsoft.com/office/drawing/2014/main" id="{104FC144-DD22-AC0C-C40E-41F4B782C215}"/>
                  </a:ext>
                </a:extLst>
              </p:cNvPr>
              <p:cNvSpPr>
                <a:spLocks noChangeArrowheads="1"/>
              </p:cNvSpPr>
              <p:nvPr/>
            </p:nvSpPr>
            <p:spPr bwMode="auto">
              <a:xfrm>
                <a:off x="2985" y="3216"/>
                <a:ext cx="183" cy="176"/>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1078" name="Oval 774">
                <a:extLst>
                  <a:ext uri="{FF2B5EF4-FFF2-40B4-BE49-F238E27FC236}">
                    <a16:creationId xmlns:a16="http://schemas.microsoft.com/office/drawing/2014/main" id="{CFCFE934-5F6B-23A5-7BE2-51023B10E8ED}"/>
                  </a:ext>
                </a:extLst>
              </p:cNvPr>
              <p:cNvSpPr>
                <a:spLocks noChangeArrowheads="1"/>
              </p:cNvSpPr>
              <p:nvPr/>
            </p:nvSpPr>
            <p:spPr bwMode="auto">
              <a:xfrm>
                <a:off x="3321" y="1488"/>
                <a:ext cx="183" cy="176"/>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1079" name="Oval 775">
                <a:extLst>
                  <a:ext uri="{FF2B5EF4-FFF2-40B4-BE49-F238E27FC236}">
                    <a16:creationId xmlns:a16="http://schemas.microsoft.com/office/drawing/2014/main" id="{20BCC132-F08C-4FEF-8B0A-260998B346E1}"/>
                  </a:ext>
                </a:extLst>
              </p:cNvPr>
              <p:cNvSpPr>
                <a:spLocks noChangeArrowheads="1"/>
              </p:cNvSpPr>
              <p:nvPr/>
            </p:nvSpPr>
            <p:spPr bwMode="auto">
              <a:xfrm>
                <a:off x="3321" y="2752"/>
                <a:ext cx="183" cy="176"/>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1080" name="Oval 776">
                <a:extLst>
                  <a:ext uri="{FF2B5EF4-FFF2-40B4-BE49-F238E27FC236}">
                    <a16:creationId xmlns:a16="http://schemas.microsoft.com/office/drawing/2014/main" id="{3E7428DE-3A57-ABD4-24FB-EE592ED53DFE}"/>
                  </a:ext>
                </a:extLst>
              </p:cNvPr>
              <p:cNvSpPr>
                <a:spLocks noChangeArrowheads="1"/>
              </p:cNvSpPr>
              <p:nvPr/>
            </p:nvSpPr>
            <p:spPr bwMode="auto">
              <a:xfrm>
                <a:off x="4665" y="2752"/>
                <a:ext cx="183" cy="176"/>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1081" name="Oval 777">
                <a:extLst>
                  <a:ext uri="{FF2B5EF4-FFF2-40B4-BE49-F238E27FC236}">
                    <a16:creationId xmlns:a16="http://schemas.microsoft.com/office/drawing/2014/main" id="{9B545216-6556-DCD6-18AF-B6BEDB41325B}"/>
                  </a:ext>
                </a:extLst>
              </p:cNvPr>
              <p:cNvSpPr>
                <a:spLocks noChangeArrowheads="1"/>
              </p:cNvSpPr>
              <p:nvPr/>
            </p:nvSpPr>
            <p:spPr bwMode="auto">
              <a:xfrm>
                <a:off x="4665" y="1488"/>
                <a:ext cx="183" cy="176"/>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sp>
        <p:nvSpPr>
          <p:cNvPr id="611082" name="Text Box 778">
            <a:extLst>
              <a:ext uri="{FF2B5EF4-FFF2-40B4-BE49-F238E27FC236}">
                <a16:creationId xmlns:a16="http://schemas.microsoft.com/office/drawing/2014/main" id="{A53584ED-D52F-9A3E-1725-DBF827BB127B}"/>
              </a:ext>
            </a:extLst>
          </p:cNvPr>
          <p:cNvSpPr txBox="1">
            <a:spLocks noChangeArrowheads="1"/>
          </p:cNvSpPr>
          <p:nvPr/>
        </p:nvSpPr>
        <p:spPr bwMode="auto">
          <a:xfrm>
            <a:off x="3136900" y="1754188"/>
            <a:ext cx="1638300"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100" b="1"/>
              <a:t>Design of Experiments</a:t>
            </a:r>
          </a:p>
        </p:txBody>
      </p:sp>
      <p:grpSp>
        <p:nvGrpSpPr>
          <p:cNvPr id="611083" name="Group 779">
            <a:extLst>
              <a:ext uri="{FF2B5EF4-FFF2-40B4-BE49-F238E27FC236}">
                <a16:creationId xmlns:a16="http://schemas.microsoft.com/office/drawing/2014/main" id="{7D6B92B4-AA7B-0013-25F1-6251C658B386}"/>
              </a:ext>
            </a:extLst>
          </p:cNvPr>
          <p:cNvGrpSpPr>
            <a:grpSpLocks/>
          </p:cNvGrpSpPr>
          <p:nvPr/>
        </p:nvGrpSpPr>
        <p:grpSpPr bwMode="auto">
          <a:xfrm>
            <a:off x="1622425" y="3144838"/>
            <a:ext cx="1192213" cy="646112"/>
            <a:chOff x="1099" y="2160"/>
            <a:chExt cx="764" cy="407"/>
          </a:xfrm>
        </p:grpSpPr>
        <p:sp>
          <p:nvSpPr>
            <p:cNvPr id="611084" name="Rectangle 780">
              <a:extLst>
                <a:ext uri="{FF2B5EF4-FFF2-40B4-BE49-F238E27FC236}">
                  <a16:creationId xmlns:a16="http://schemas.microsoft.com/office/drawing/2014/main" id="{F56920D3-8506-1455-EDE8-A83DDB4C6256}"/>
                </a:ext>
              </a:extLst>
            </p:cNvPr>
            <p:cNvSpPr>
              <a:spLocks noChangeArrowheads="1"/>
            </p:cNvSpPr>
            <p:nvPr/>
          </p:nvSpPr>
          <p:spPr bwMode="auto">
            <a:xfrm>
              <a:off x="1099" y="2160"/>
              <a:ext cx="764" cy="407"/>
            </a:xfrm>
            <a:prstGeom prst="rect">
              <a:avLst/>
            </a:prstGeom>
            <a:solidFill>
              <a:schemeClr val="bg1"/>
            </a:solidFill>
            <a:ln w="1905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1085" name="Line 781">
              <a:extLst>
                <a:ext uri="{FF2B5EF4-FFF2-40B4-BE49-F238E27FC236}">
                  <a16:creationId xmlns:a16="http://schemas.microsoft.com/office/drawing/2014/main" id="{0FA7A307-509E-CD73-6993-9C1731DAADAC}"/>
                </a:ext>
              </a:extLst>
            </p:cNvPr>
            <p:cNvSpPr>
              <a:spLocks noChangeShapeType="1"/>
            </p:cNvSpPr>
            <p:nvPr/>
          </p:nvSpPr>
          <p:spPr bwMode="auto">
            <a:xfrm>
              <a:off x="1099" y="2197"/>
              <a:ext cx="76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086" name="Line 782">
              <a:extLst>
                <a:ext uri="{FF2B5EF4-FFF2-40B4-BE49-F238E27FC236}">
                  <a16:creationId xmlns:a16="http://schemas.microsoft.com/office/drawing/2014/main" id="{1A4944C9-30BD-7B44-98EF-F000A29A21FC}"/>
                </a:ext>
              </a:extLst>
            </p:cNvPr>
            <p:cNvSpPr>
              <a:spLocks noChangeShapeType="1"/>
            </p:cNvSpPr>
            <p:nvPr/>
          </p:nvSpPr>
          <p:spPr bwMode="auto">
            <a:xfrm>
              <a:off x="1175" y="2160"/>
              <a:ext cx="0" cy="40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087" name="Line 783">
              <a:extLst>
                <a:ext uri="{FF2B5EF4-FFF2-40B4-BE49-F238E27FC236}">
                  <a16:creationId xmlns:a16="http://schemas.microsoft.com/office/drawing/2014/main" id="{66F05AEA-A85C-478C-5AEC-715BA60E58E7}"/>
                </a:ext>
              </a:extLst>
            </p:cNvPr>
            <p:cNvSpPr>
              <a:spLocks noChangeShapeType="1"/>
            </p:cNvSpPr>
            <p:nvPr/>
          </p:nvSpPr>
          <p:spPr bwMode="auto">
            <a:xfrm>
              <a:off x="1252" y="2160"/>
              <a:ext cx="0" cy="40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088" name="Line 784">
              <a:extLst>
                <a:ext uri="{FF2B5EF4-FFF2-40B4-BE49-F238E27FC236}">
                  <a16:creationId xmlns:a16="http://schemas.microsoft.com/office/drawing/2014/main" id="{67988CFD-C47A-199F-F3A8-85759B453A60}"/>
                </a:ext>
              </a:extLst>
            </p:cNvPr>
            <p:cNvSpPr>
              <a:spLocks noChangeShapeType="1"/>
            </p:cNvSpPr>
            <p:nvPr/>
          </p:nvSpPr>
          <p:spPr bwMode="auto">
            <a:xfrm>
              <a:off x="1328" y="2160"/>
              <a:ext cx="0" cy="40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089" name="Line 785">
              <a:extLst>
                <a:ext uri="{FF2B5EF4-FFF2-40B4-BE49-F238E27FC236}">
                  <a16:creationId xmlns:a16="http://schemas.microsoft.com/office/drawing/2014/main" id="{EEB2F56A-5FEC-F1EA-C131-CFC70050090F}"/>
                </a:ext>
              </a:extLst>
            </p:cNvPr>
            <p:cNvSpPr>
              <a:spLocks noChangeShapeType="1"/>
            </p:cNvSpPr>
            <p:nvPr/>
          </p:nvSpPr>
          <p:spPr bwMode="auto">
            <a:xfrm>
              <a:off x="1405" y="2160"/>
              <a:ext cx="0" cy="40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090" name="Line 786">
              <a:extLst>
                <a:ext uri="{FF2B5EF4-FFF2-40B4-BE49-F238E27FC236}">
                  <a16:creationId xmlns:a16="http://schemas.microsoft.com/office/drawing/2014/main" id="{E7970E86-07FA-C4CB-2B9E-0733BD9CB5FF}"/>
                </a:ext>
              </a:extLst>
            </p:cNvPr>
            <p:cNvSpPr>
              <a:spLocks noChangeShapeType="1"/>
            </p:cNvSpPr>
            <p:nvPr/>
          </p:nvSpPr>
          <p:spPr bwMode="auto">
            <a:xfrm>
              <a:off x="1510" y="2160"/>
              <a:ext cx="0" cy="40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091" name="Line 787">
              <a:extLst>
                <a:ext uri="{FF2B5EF4-FFF2-40B4-BE49-F238E27FC236}">
                  <a16:creationId xmlns:a16="http://schemas.microsoft.com/office/drawing/2014/main" id="{52161F97-36C9-95BA-6842-11923ADC057A}"/>
                </a:ext>
              </a:extLst>
            </p:cNvPr>
            <p:cNvSpPr>
              <a:spLocks noChangeShapeType="1"/>
            </p:cNvSpPr>
            <p:nvPr/>
          </p:nvSpPr>
          <p:spPr bwMode="auto">
            <a:xfrm>
              <a:off x="1629" y="2160"/>
              <a:ext cx="0" cy="40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092" name="Line 788">
              <a:extLst>
                <a:ext uri="{FF2B5EF4-FFF2-40B4-BE49-F238E27FC236}">
                  <a16:creationId xmlns:a16="http://schemas.microsoft.com/office/drawing/2014/main" id="{8A176830-4F08-6AB3-E300-7EED102DC4AA}"/>
                </a:ext>
              </a:extLst>
            </p:cNvPr>
            <p:cNvSpPr>
              <a:spLocks noChangeShapeType="1"/>
            </p:cNvSpPr>
            <p:nvPr/>
          </p:nvSpPr>
          <p:spPr bwMode="auto">
            <a:xfrm>
              <a:off x="1748" y="2160"/>
              <a:ext cx="0" cy="40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093" name="Text Box 789">
              <a:extLst>
                <a:ext uri="{FF2B5EF4-FFF2-40B4-BE49-F238E27FC236}">
                  <a16:creationId xmlns:a16="http://schemas.microsoft.com/office/drawing/2014/main" id="{2C23682A-FD82-9C37-A378-D20507C29F7D}"/>
                </a:ext>
              </a:extLst>
            </p:cNvPr>
            <p:cNvSpPr txBox="1">
              <a:spLocks noChangeArrowheads="1"/>
            </p:cNvSpPr>
            <p:nvPr/>
          </p:nvSpPr>
          <p:spPr bwMode="auto">
            <a:xfrm>
              <a:off x="1263" y="2224"/>
              <a:ext cx="452" cy="264"/>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100"/>
                <a:t>Cost</a:t>
              </a:r>
            </a:p>
            <a:p>
              <a:pPr algn="ctr" eaLnBrk="1" hangingPunct="1"/>
              <a:r>
                <a:rPr lang="en-US" altLang="en-US" sz="1100"/>
                <a:t>Analysis</a:t>
              </a:r>
            </a:p>
          </p:txBody>
        </p:sp>
      </p:grpSp>
      <p:grpSp>
        <p:nvGrpSpPr>
          <p:cNvPr id="611094" name="Group 790">
            <a:extLst>
              <a:ext uri="{FF2B5EF4-FFF2-40B4-BE49-F238E27FC236}">
                <a16:creationId xmlns:a16="http://schemas.microsoft.com/office/drawing/2014/main" id="{53F0C0EE-1A56-433B-9818-DAD1709874E3}"/>
              </a:ext>
            </a:extLst>
          </p:cNvPr>
          <p:cNvGrpSpPr>
            <a:grpSpLocks/>
          </p:cNvGrpSpPr>
          <p:nvPr/>
        </p:nvGrpSpPr>
        <p:grpSpPr bwMode="auto">
          <a:xfrm>
            <a:off x="3065463" y="3138488"/>
            <a:ext cx="1192212" cy="646112"/>
            <a:chOff x="1099" y="2160"/>
            <a:chExt cx="764" cy="407"/>
          </a:xfrm>
        </p:grpSpPr>
        <p:sp>
          <p:nvSpPr>
            <p:cNvPr id="611095" name="Rectangle 791">
              <a:extLst>
                <a:ext uri="{FF2B5EF4-FFF2-40B4-BE49-F238E27FC236}">
                  <a16:creationId xmlns:a16="http://schemas.microsoft.com/office/drawing/2014/main" id="{2E07C5D2-DC0C-E026-7B8B-FEBB3977A1F6}"/>
                </a:ext>
              </a:extLst>
            </p:cNvPr>
            <p:cNvSpPr>
              <a:spLocks noChangeArrowheads="1"/>
            </p:cNvSpPr>
            <p:nvPr/>
          </p:nvSpPr>
          <p:spPr bwMode="auto">
            <a:xfrm>
              <a:off x="1099" y="2160"/>
              <a:ext cx="764" cy="407"/>
            </a:xfrm>
            <a:prstGeom prst="rect">
              <a:avLst/>
            </a:prstGeom>
            <a:solidFill>
              <a:schemeClr val="bg1"/>
            </a:solidFill>
            <a:ln w="1905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1096" name="Line 792">
              <a:extLst>
                <a:ext uri="{FF2B5EF4-FFF2-40B4-BE49-F238E27FC236}">
                  <a16:creationId xmlns:a16="http://schemas.microsoft.com/office/drawing/2014/main" id="{84E7165E-E973-5C81-2357-8AF3AEEEC60D}"/>
                </a:ext>
              </a:extLst>
            </p:cNvPr>
            <p:cNvSpPr>
              <a:spLocks noChangeShapeType="1"/>
            </p:cNvSpPr>
            <p:nvPr/>
          </p:nvSpPr>
          <p:spPr bwMode="auto">
            <a:xfrm>
              <a:off x="1099" y="2197"/>
              <a:ext cx="764"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097" name="Line 793">
              <a:extLst>
                <a:ext uri="{FF2B5EF4-FFF2-40B4-BE49-F238E27FC236}">
                  <a16:creationId xmlns:a16="http://schemas.microsoft.com/office/drawing/2014/main" id="{A78E9C3A-5ED9-9E2B-183B-4C3479EB0619}"/>
                </a:ext>
              </a:extLst>
            </p:cNvPr>
            <p:cNvSpPr>
              <a:spLocks noChangeShapeType="1"/>
            </p:cNvSpPr>
            <p:nvPr/>
          </p:nvSpPr>
          <p:spPr bwMode="auto">
            <a:xfrm>
              <a:off x="1175" y="2160"/>
              <a:ext cx="0" cy="40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098" name="Line 794">
              <a:extLst>
                <a:ext uri="{FF2B5EF4-FFF2-40B4-BE49-F238E27FC236}">
                  <a16:creationId xmlns:a16="http://schemas.microsoft.com/office/drawing/2014/main" id="{D3D63411-4956-6836-8349-7EF6C673DD99}"/>
                </a:ext>
              </a:extLst>
            </p:cNvPr>
            <p:cNvSpPr>
              <a:spLocks noChangeShapeType="1"/>
            </p:cNvSpPr>
            <p:nvPr/>
          </p:nvSpPr>
          <p:spPr bwMode="auto">
            <a:xfrm>
              <a:off x="1252" y="2160"/>
              <a:ext cx="0" cy="40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099" name="Line 795">
              <a:extLst>
                <a:ext uri="{FF2B5EF4-FFF2-40B4-BE49-F238E27FC236}">
                  <a16:creationId xmlns:a16="http://schemas.microsoft.com/office/drawing/2014/main" id="{9EE30B55-C3D3-2F6D-6040-F0A50014FCDA}"/>
                </a:ext>
              </a:extLst>
            </p:cNvPr>
            <p:cNvSpPr>
              <a:spLocks noChangeShapeType="1"/>
            </p:cNvSpPr>
            <p:nvPr/>
          </p:nvSpPr>
          <p:spPr bwMode="auto">
            <a:xfrm>
              <a:off x="1328" y="2160"/>
              <a:ext cx="0" cy="40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100" name="Line 796">
              <a:extLst>
                <a:ext uri="{FF2B5EF4-FFF2-40B4-BE49-F238E27FC236}">
                  <a16:creationId xmlns:a16="http://schemas.microsoft.com/office/drawing/2014/main" id="{17862BA4-1709-EA6E-77E9-96A0C585FB45}"/>
                </a:ext>
              </a:extLst>
            </p:cNvPr>
            <p:cNvSpPr>
              <a:spLocks noChangeShapeType="1"/>
            </p:cNvSpPr>
            <p:nvPr/>
          </p:nvSpPr>
          <p:spPr bwMode="auto">
            <a:xfrm>
              <a:off x="1405" y="2160"/>
              <a:ext cx="0" cy="40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101" name="Line 797">
              <a:extLst>
                <a:ext uri="{FF2B5EF4-FFF2-40B4-BE49-F238E27FC236}">
                  <a16:creationId xmlns:a16="http://schemas.microsoft.com/office/drawing/2014/main" id="{51C71D8E-CE97-4D32-B934-802C0D78CFA4}"/>
                </a:ext>
              </a:extLst>
            </p:cNvPr>
            <p:cNvSpPr>
              <a:spLocks noChangeShapeType="1"/>
            </p:cNvSpPr>
            <p:nvPr/>
          </p:nvSpPr>
          <p:spPr bwMode="auto">
            <a:xfrm>
              <a:off x="1510" y="2160"/>
              <a:ext cx="0" cy="40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102" name="Line 798">
              <a:extLst>
                <a:ext uri="{FF2B5EF4-FFF2-40B4-BE49-F238E27FC236}">
                  <a16:creationId xmlns:a16="http://schemas.microsoft.com/office/drawing/2014/main" id="{94FF5DD2-6E90-F301-D92F-88DB5F7D3578}"/>
                </a:ext>
              </a:extLst>
            </p:cNvPr>
            <p:cNvSpPr>
              <a:spLocks noChangeShapeType="1"/>
            </p:cNvSpPr>
            <p:nvPr/>
          </p:nvSpPr>
          <p:spPr bwMode="auto">
            <a:xfrm>
              <a:off x="1629" y="2160"/>
              <a:ext cx="0" cy="40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103" name="Line 799">
              <a:extLst>
                <a:ext uri="{FF2B5EF4-FFF2-40B4-BE49-F238E27FC236}">
                  <a16:creationId xmlns:a16="http://schemas.microsoft.com/office/drawing/2014/main" id="{319D052B-9BA8-2F08-35DB-31AB0813825F}"/>
                </a:ext>
              </a:extLst>
            </p:cNvPr>
            <p:cNvSpPr>
              <a:spLocks noChangeShapeType="1"/>
            </p:cNvSpPr>
            <p:nvPr/>
          </p:nvSpPr>
          <p:spPr bwMode="auto">
            <a:xfrm>
              <a:off x="1748" y="2160"/>
              <a:ext cx="0" cy="407"/>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1104" name="Text Box 800">
              <a:extLst>
                <a:ext uri="{FF2B5EF4-FFF2-40B4-BE49-F238E27FC236}">
                  <a16:creationId xmlns:a16="http://schemas.microsoft.com/office/drawing/2014/main" id="{E850F863-579B-3CE1-3A2F-B60649C79AA4}"/>
                </a:ext>
              </a:extLst>
            </p:cNvPr>
            <p:cNvSpPr txBox="1">
              <a:spLocks noChangeArrowheads="1"/>
            </p:cNvSpPr>
            <p:nvPr/>
          </p:nvSpPr>
          <p:spPr bwMode="auto">
            <a:xfrm>
              <a:off x="1263" y="2224"/>
              <a:ext cx="452" cy="264"/>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100"/>
                <a:t>VA/VE</a:t>
              </a:r>
            </a:p>
            <a:p>
              <a:pPr algn="ctr" eaLnBrk="1" hangingPunct="1"/>
              <a:r>
                <a:rPr lang="en-US" altLang="en-US" sz="1100"/>
                <a:t>Analysis</a:t>
              </a:r>
            </a:p>
          </p:txBody>
        </p:sp>
      </p:grpSp>
      <p:grpSp>
        <p:nvGrpSpPr>
          <p:cNvPr id="611105" name="Group 801">
            <a:extLst>
              <a:ext uri="{FF2B5EF4-FFF2-40B4-BE49-F238E27FC236}">
                <a16:creationId xmlns:a16="http://schemas.microsoft.com/office/drawing/2014/main" id="{2D98496A-1415-DFDB-7570-39761B7B838B}"/>
              </a:ext>
            </a:extLst>
          </p:cNvPr>
          <p:cNvGrpSpPr>
            <a:grpSpLocks/>
          </p:cNvGrpSpPr>
          <p:nvPr/>
        </p:nvGrpSpPr>
        <p:grpSpPr bwMode="auto">
          <a:xfrm>
            <a:off x="2549525" y="4216400"/>
            <a:ext cx="1103313" cy="876300"/>
            <a:chOff x="974" y="636"/>
            <a:chExt cx="4604" cy="3599"/>
          </a:xfrm>
        </p:grpSpPr>
        <p:sp>
          <p:nvSpPr>
            <p:cNvPr id="611106" name="Rectangle 802">
              <a:extLst>
                <a:ext uri="{FF2B5EF4-FFF2-40B4-BE49-F238E27FC236}">
                  <a16:creationId xmlns:a16="http://schemas.microsoft.com/office/drawing/2014/main" id="{6EFD49B5-A7CB-483C-6982-8CC07A2F6F8A}"/>
                </a:ext>
              </a:extLst>
            </p:cNvPr>
            <p:cNvSpPr>
              <a:spLocks noChangeArrowheads="1"/>
            </p:cNvSpPr>
            <p:nvPr/>
          </p:nvSpPr>
          <p:spPr bwMode="auto">
            <a:xfrm>
              <a:off x="2881" y="2199"/>
              <a:ext cx="572" cy="393"/>
            </a:xfrm>
            <a:prstGeom prst="rect">
              <a:avLst/>
            </a:prstGeom>
            <a:solidFill>
              <a:srgbClr val="FFFF00"/>
            </a:solidFill>
            <a:ln w="0">
              <a:solidFill>
                <a:srgbClr val="000000"/>
              </a:solidFill>
              <a:miter lim="800000"/>
              <a:headEnd/>
              <a:tailEnd/>
            </a:ln>
          </p:spPr>
          <p:txBody>
            <a:bodyPr/>
            <a:lstStyle/>
            <a:p>
              <a:endParaRPr lang="en-US"/>
            </a:p>
          </p:txBody>
        </p:sp>
        <p:sp>
          <p:nvSpPr>
            <p:cNvPr id="611107" name="Rectangle 803">
              <a:extLst>
                <a:ext uri="{FF2B5EF4-FFF2-40B4-BE49-F238E27FC236}">
                  <a16:creationId xmlns:a16="http://schemas.microsoft.com/office/drawing/2014/main" id="{41D56F3C-A60F-9C8D-723B-C345C3CFE04C}"/>
                </a:ext>
              </a:extLst>
            </p:cNvPr>
            <p:cNvSpPr>
              <a:spLocks noChangeArrowheads="1"/>
            </p:cNvSpPr>
            <p:nvPr/>
          </p:nvSpPr>
          <p:spPr bwMode="auto">
            <a:xfrm>
              <a:off x="2925" y="2253"/>
              <a:ext cx="480" cy="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 b="1">
                  <a:solidFill>
                    <a:srgbClr val="000000"/>
                  </a:solidFill>
                  <a:latin typeface="News Gothic MT" panose="020B0504020203020204" pitchFamily="34" charset="0"/>
                </a:rPr>
                <a:t>Process </a:t>
              </a:r>
              <a:endParaRPr lang="en-US" altLang="en-US" sz="200" b="1"/>
            </a:p>
          </p:txBody>
        </p:sp>
        <p:sp>
          <p:nvSpPr>
            <p:cNvPr id="611108" name="Rectangle 804">
              <a:extLst>
                <a:ext uri="{FF2B5EF4-FFF2-40B4-BE49-F238E27FC236}">
                  <a16:creationId xmlns:a16="http://schemas.microsoft.com/office/drawing/2014/main" id="{700419F2-1BAE-F7E6-C5AE-126335095BDC}"/>
                </a:ext>
              </a:extLst>
            </p:cNvPr>
            <p:cNvSpPr>
              <a:spLocks noChangeArrowheads="1"/>
            </p:cNvSpPr>
            <p:nvPr/>
          </p:nvSpPr>
          <p:spPr bwMode="auto">
            <a:xfrm>
              <a:off x="3133" y="2396"/>
              <a:ext cx="65" cy="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 b="1">
                  <a:solidFill>
                    <a:srgbClr val="000000"/>
                  </a:solidFill>
                  <a:latin typeface="News Gothic MT" panose="020B0504020203020204" pitchFamily="34" charset="0"/>
                </a:rPr>
                <a:t>2</a:t>
              </a:r>
              <a:endParaRPr lang="en-US" altLang="en-US" sz="200" b="1"/>
            </a:p>
          </p:txBody>
        </p:sp>
        <p:sp>
          <p:nvSpPr>
            <p:cNvPr id="611109" name="Rectangle 805">
              <a:extLst>
                <a:ext uri="{FF2B5EF4-FFF2-40B4-BE49-F238E27FC236}">
                  <a16:creationId xmlns:a16="http://schemas.microsoft.com/office/drawing/2014/main" id="{06979AC7-24E0-E912-6DDE-C884E175EAFB}"/>
                </a:ext>
              </a:extLst>
            </p:cNvPr>
            <p:cNvSpPr>
              <a:spLocks noChangeArrowheads="1"/>
            </p:cNvSpPr>
            <p:nvPr/>
          </p:nvSpPr>
          <p:spPr bwMode="auto">
            <a:xfrm>
              <a:off x="1638" y="1535"/>
              <a:ext cx="525" cy="349"/>
            </a:xfrm>
            <a:prstGeom prst="rect">
              <a:avLst/>
            </a:prstGeom>
            <a:solidFill>
              <a:srgbClr val="FFFF00"/>
            </a:solidFill>
            <a:ln w="0">
              <a:solidFill>
                <a:srgbClr val="000000"/>
              </a:solidFill>
              <a:miter lim="800000"/>
              <a:headEnd/>
              <a:tailEnd/>
            </a:ln>
          </p:spPr>
          <p:txBody>
            <a:bodyPr/>
            <a:lstStyle/>
            <a:p>
              <a:endParaRPr lang="en-US"/>
            </a:p>
          </p:txBody>
        </p:sp>
        <p:sp>
          <p:nvSpPr>
            <p:cNvPr id="611110" name="Rectangle 806">
              <a:extLst>
                <a:ext uri="{FF2B5EF4-FFF2-40B4-BE49-F238E27FC236}">
                  <a16:creationId xmlns:a16="http://schemas.microsoft.com/office/drawing/2014/main" id="{13AD5D5A-DB26-5344-E1C0-A657B2152DBA}"/>
                </a:ext>
              </a:extLst>
            </p:cNvPr>
            <p:cNvSpPr>
              <a:spLocks noChangeArrowheads="1"/>
            </p:cNvSpPr>
            <p:nvPr/>
          </p:nvSpPr>
          <p:spPr bwMode="auto">
            <a:xfrm>
              <a:off x="1662" y="1562"/>
              <a:ext cx="481" cy="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 b="1">
                  <a:solidFill>
                    <a:srgbClr val="000000"/>
                  </a:solidFill>
                  <a:latin typeface="News Gothic MT" panose="020B0504020203020204" pitchFamily="34" charset="0"/>
                </a:rPr>
                <a:t>Process </a:t>
              </a:r>
              <a:endParaRPr lang="en-US" altLang="en-US" sz="200" b="1"/>
            </a:p>
          </p:txBody>
        </p:sp>
        <p:sp>
          <p:nvSpPr>
            <p:cNvPr id="611111" name="Rectangle 807">
              <a:extLst>
                <a:ext uri="{FF2B5EF4-FFF2-40B4-BE49-F238E27FC236}">
                  <a16:creationId xmlns:a16="http://schemas.microsoft.com/office/drawing/2014/main" id="{A7AA1410-87DE-55D5-24D9-1D0BDBD6B1B9}"/>
                </a:ext>
              </a:extLst>
            </p:cNvPr>
            <p:cNvSpPr>
              <a:spLocks noChangeArrowheads="1"/>
            </p:cNvSpPr>
            <p:nvPr/>
          </p:nvSpPr>
          <p:spPr bwMode="auto">
            <a:xfrm>
              <a:off x="1861" y="1705"/>
              <a:ext cx="65" cy="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 b="1">
                  <a:solidFill>
                    <a:srgbClr val="000000"/>
                  </a:solidFill>
                  <a:latin typeface="News Gothic MT" panose="020B0504020203020204" pitchFamily="34" charset="0"/>
                </a:rPr>
                <a:t>1</a:t>
              </a:r>
              <a:endParaRPr lang="en-US" altLang="en-US" sz="200" b="1"/>
            </a:p>
          </p:txBody>
        </p:sp>
        <p:sp>
          <p:nvSpPr>
            <p:cNvPr id="611112" name="Rectangle 808">
              <a:extLst>
                <a:ext uri="{FF2B5EF4-FFF2-40B4-BE49-F238E27FC236}">
                  <a16:creationId xmlns:a16="http://schemas.microsoft.com/office/drawing/2014/main" id="{9BF95325-FBAC-EFD3-8F85-E0D3656BD384}"/>
                </a:ext>
              </a:extLst>
            </p:cNvPr>
            <p:cNvSpPr>
              <a:spLocks noChangeArrowheads="1"/>
            </p:cNvSpPr>
            <p:nvPr/>
          </p:nvSpPr>
          <p:spPr bwMode="auto">
            <a:xfrm>
              <a:off x="4265" y="3040"/>
              <a:ext cx="525" cy="350"/>
            </a:xfrm>
            <a:prstGeom prst="rect">
              <a:avLst/>
            </a:prstGeom>
            <a:solidFill>
              <a:srgbClr val="FFFF00"/>
            </a:solidFill>
            <a:ln w="0">
              <a:solidFill>
                <a:srgbClr val="000000"/>
              </a:solidFill>
              <a:miter lim="800000"/>
              <a:headEnd/>
              <a:tailEnd/>
            </a:ln>
          </p:spPr>
          <p:txBody>
            <a:bodyPr/>
            <a:lstStyle/>
            <a:p>
              <a:endParaRPr lang="en-US"/>
            </a:p>
          </p:txBody>
        </p:sp>
        <p:sp>
          <p:nvSpPr>
            <p:cNvPr id="611113" name="Rectangle 809">
              <a:extLst>
                <a:ext uri="{FF2B5EF4-FFF2-40B4-BE49-F238E27FC236}">
                  <a16:creationId xmlns:a16="http://schemas.microsoft.com/office/drawing/2014/main" id="{DCD9F90F-D7D0-2093-7421-1B562E8FC50C}"/>
                </a:ext>
              </a:extLst>
            </p:cNvPr>
            <p:cNvSpPr>
              <a:spLocks noChangeArrowheads="1"/>
            </p:cNvSpPr>
            <p:nvPr/>
          </p:nvSpPr>
          <p:spPr bwMode="auto">
            <a:xfrm>
              <a:off x="4280" y="3068"/>
              <a:ext cx="480" cy="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 b="1">
                  <a:solidFill>
                    <a:srgbClr val="000000"/>
                  </a:solidFill>
                  <a:latin typeface="News Gothic MT" panose="020B0504020203020204" pitchFamily="34" charset="0"/>
                </a:rPr>
                <a:t>Process </a:t>
              </a:r>
              <a:endParaRPr lang="en-US" altLang="en-US" sz="200" b="1"/>
            </a:p>
          </p:txBody>
        </p:sp>
        <p:sp>
          <p:nvSpPr>
            <p:cNvPr id="611114" name="Rectangle 810">
              <a:extLst>
                <a:ext uri="{FF2B5EF4-FFF2-40B4-BE49-F238E27FC236}">
                  <a16:creationId xmlns:a16="http://schemas.microsoft.com/office/drawing/2014/main" id="{66E2FEF4-031D-D9A3-635F-275CA401BDD8}"/>
                </a:ext>
              </a:extLst>
            </p:cNvPr>
            <p:cNvSpPr>
              <a:spLocks noChangeArrowheads="1"/>
            </p:cNvSpPr>
            <p:nvPr/>
          </p:nvSpPr>
          <p:spPr bwMode="auto">
            <a:xfrm>
              <a:off x="4489" y="3211"/>
              <a:ext cx="65" cy="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 b="1">
                  <a:solidFill>
                    <a:srgbClr val="000000"/>
                  </a:solidFill>
                  <a:latin typeface="News Gothic MT" panose="020B0504020203020204" pitchFamily="34" charset="0"/>
                </a:rPr>
                <a:t>3</a:t>
              </a:r>
              <a:endParaRPr lang="en-US" altLang="en-US" sz="200" b="1"/>
            </a:p>
          </p:txBody>
        </p:sp>
        <p:sp>
          <p:nvSpPr>
            <p:cNvPr id="611115" name="Oval 811">
              <a:extLst>
                <a:ext uri="{FF2B5EF4-FFF2-40B4-BE49-F238E27FC236}">
                  <a16:creationId xmlns:a16="http://schemas.microsoft.com/office/drawing/2014/main" id="{C9FB4E2B-8C5C-A23D-E1C5-2746F93E5BD7}"/>
                </a:ext>
              </a:extLst>
            </p:cNvPr>
            <p:cNvSpPr>
              <a:spLocks noChangeArrowheads="1"/>
            </p:cNvSpPr>
            <p:nvPr/>
          </p:nvSpPr>
          <p:spPr bwMode="auto">
            <a:xfrm>
              <a:off x="1658" y="636"/>
              <a:ext cx="93" cy="100"/>
            </a:xfrm>
            <a:prstGeom prst="ellipse">
              <a:avLst/>
            </a:prstGeom>
            <a:solidFill>
              <a:srgbClr val="4080C0"/>
            </a:solidFill>
            <a:ln w="0">
              <a:solidFill>
                <a:srgbClr val="000000"/>
              </a:solidFill>
              <a:round/>
              <a:headEnd/>
              <a:tailEnd/>
            </a:ln>
          </p:spPr>
          <p:txBody>
            <a:bodyPr/>
            <a:lstStyle/>
            <a:p>
              <a:endParaRPr lang="en-US"/>
            </a:p>
          </p:txBody>
        </p:sp>
        <p:sp>
          <p:nvSpPr>
            <p:cNvPr id="611116" name="Freeform 812">
              <a:extLst>
                <a:ext uri="{FF2B5EF4-FFF2-40B4-BE49-F238E27FC236}">
                  <a16:creationId xmlns:a16="http://schemas.microsoft.com/office/drawing/2014/main" id="{59B2FC59-9E5B-A41D-E2A5-71833BC76A45}"/>
                </a:ext>
              </a:extLst>
            </p:cNvPr>
            <p:cNvSpPr>
              <a:spLocks/>
            </p:cNvSpPr>
            <p:nvPr/>
          </p:nvSpPr>
          <p:spPr bwMode="auto">
            <a:xfrm>
              <a:off x="1600" y="744"/>
              <a:ext cx="210" cy="490"/>
            </a:xfrm>
            <a:custGeom>
              <a:avLst/>
              <a:gdLst>
                <a:gd name="T0" fmla="*/ 43 w 210"/>
                <a:gd name="T1" fmla="*/ 3 h 490"/>
                <a:gd name="T2" fmla="*/ 30 w 210"/>
                <a:gd name="T3" fmla="*/ 6 h 490"/>
                <a:gd name="T4" fmla="*/ 25 w 210"/>
                <a:gd name="T5" fmla="*/ 10 h 490"/>
                <a:gd name="T6" fmla="*/ 18 w 210"/>
                <a:gd name="T7" fmla="*/ 13 h 490"/>
                <a:gd name="T8" fmla="*/ 15 w 210"/>
                <a:gd name="T9" fmla="*/ 15 h 490"/>
                <a:gd name="T10" fmla="*/ 10 w 210"/>
                <a:gd name="T11" fmla="*/ 21 h 490"/>
                <a:gd name="T12" fmla="*/ 3 w 210"/>
                <a:gd name="T13" fmla="*/ 33 h 490"/>
                <a:gd name="T14" fmla="*/ 3 w 210"/>
                <a:gd name="T15" fmla="*/ 43 h 490"/>
                <a:gd name="T16" fmla="*/ 3 w 210"/>
                <a:gd name="T17" fmla="*/ 243 h 490"/>
                <a:gd name="T18" fmla="*/ 7 w 210"/>
                <a:gd name="T19" fmla="*/ 254 h 490"/>
                <a:gd name="T20" fmla="*/ 18 w 210"/>
                <a:gd name="T21" fmla="*/ 257 h 490"/>
                <a:gd name="T22" fmla="*/ 30 w 210"/>
                <a:gd name="T23" fmla="*/ 257 h 490"/>
                <a:gd name="T24" fmla="*/ 40 w 210"/>
                <a:gd name="T25" fmla="*/ 254 h 490"/>
                <a:gd name="T26" fmla="*/ 43 w 210"/>
                <a:gd name="T27" fmla="*/ 248 h 490"/>
                <a:gd name="T28" fmla="*/ 44 w 210"/>
                <a:gd name="T29" fmla="*/ 239 h 490"/>
                <a:gd name="T30" fmla="*/ 58 w 210"/>
                <a:gd name="T31" fmla="*/ 469 h 490"/>
                <a:gd name="T32" fmla="*/ 59 w 210"/>
                <a:gd name="T33" fmla="*/ 476 h 490"/>
                <a:gd name="T34" fmla="*/ 66 w 210"/>
                <a:gd name="T35" fmla="*/ 481 h 490"/>
                <a:gd name="T36" fmla="*/ 74 w 210"/>
                <a:gd name="T37" fmla="*/ 490 h 490"/>
                <a:gd name="T38" fmla="*/ 89 w 210"/>
                <a:gd name="T39" fmla="*/ 487 h 490"/>
                <a:gd name="T40" fmla="*/ 95 w 210"/>
                <a:gd name="T41" fmla="*/ 479 h 490"/>
                <a:gd name="T42" fmla="*/ 102 w 210"/>
                <a:gd name="T43" fmla="*/ 469 h 490"/>
                <a:gd name="T44" fmla="*/ 110 w 210"/>
                <a:gd name="T45" fmla="*/ 469 h 490"/>
                <a:gd name="T46" fmla="*/ 115 w 210"/>
                <a:gd name="T47" fmla="*/ 479 h 490"/>
                <a:gd name="T48" fmla="*/ 122 w 210"/>
                <a:gd name="T49" fmla="*/ 487 h 490"/>
                <a:gd name="T50" fmla="*/ 136 w 210"/>
                <a:gd name="T51" fmla="*/ 490 h 490"/>
                <a:gd name="T52" fmla="*/ 144 w 210"/>
                <a:gd name="T53" fmla="*/ 481 h 490"/>
                <a:gd name="T54" fmla="*/ 151 w 210"/>
                <a:gd name="T55" fmla="*/ 476 h 490"/>
                <a:gd name="T56" fmla="*/ 154 w 210"/>
                <a:gd name="T57" fmla="*/ 469 h 490"/>
                <a:gd name="T58" fmla="*/ 163 w 210"/>
                <a:gd name="T59" fmla="*/ 239 h 490"/>
                <a:gd name="T60" fmla="*/ 169 w 210"/>
                <a:gd name="T61" fmla="*/ 248 h 490"/>
                <a:gd name="T62" fmla="*/ 172 w 210"/>
                <a:gd name="T63" fmla="*/ 251 h 490"/>
                <a:gd name="T64" fmla="*/ 181 w 210"/>
                <a:gd name="T65" fmla="*/ 254 h 490"/>
                <a:gd name="T66" fmla="*/ 192 w 210"/>
                <a:gd name="T67" fmla="*/ 254 h 490"/>
                <a:gd name="T68" fmla="*/ 204 w 210"/>
                <a:gd name="T69" fmla="*/ 251 h 490"/>
                <a:gd name="T70" fmla="*/ 207 w 210"/>
                <a:gd name="T71" fmla="*/ 239 h 490"/>
                <a:gd name="T72" fmla="*/ 207 w 210"/>
                <a:gd name="T73" fmla="*/ 43 h 490"/>
                <a:gd name="T74" fmla="*/ 207 w 210"/>
                <a:gd name="T75" fmla="*/ 33 h 490"/>
                <a:gd name="T76" fmla="*/ 204 w 210"/>
                <a:gd name="T77" fmla="*/ 25 h 490"/>
                <a:gd name="T78" fmla="*/ 199 w 210"/>
                <a:gd name="T79" fmla="*/ 18 h 490"/>
                <a:gd name="T80" fmla="*/ 192 w 210"/>
                <a:gd name="T81" fmla="*/ 13 h 490"/>
                <a:gd name="T82" fmla="*/ 189 w 210"/>
                <a:gd name="T83" fmla="*/ 10 h 490"/>
                <a:gd name="T84" fmla="*/ 181 w 210"/>
                <a:gd name="T85" fmla="*/ 6 h 490"/>
                <a:gd name="T86" fmla="*/ 169 w 210"/>
                <a:gd name="T87" fmla="*/ 3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0" h="490">
                  <a:moveTo>
                    <a:pt x="154" y="0"/>
                  </a:moveTo>
                  <a:lnTo>
                    <a:pt x="43" y="0"/>
                  </a:lnTo>
                  <a:lnTo>
                    <a:pt x="43" y="3"/>
                  </a:lnTo>
                  <a:lnTo>
                    <a:pt x="33" y="3"/>
                  </a:lnTo>
                  <a:lnTo>
                    <a:pt x="33" y="6"/>
                  </a:lnTo>
                  <a:lnTo>
                    <a:pt x="30" y="6"/>
                  </a:lnTo>
                  <a:lnTo>
                    <a:pt x="28" y="10"/>
                  </a:lnTo>
                  <a:lnTo>
                    <a:pt x="25" y="10"/>
                  </a:lnTo>
                  <a:lnTo>
                    <a:pt x="25" y="10"/>
                  </a:lnTo>
                  <a:lnTo>
                    <a:pt x="22" y="10"/>
                  </a:lnTo>
                  <a:lnTo>
                    <a:pt x="22" y="13"/>
                  </a:lnTo>
                  <a:lnTo>
                    <a:pt x="18" y="13"/>
                  </a:lnTo>
                  <a:lnTo>
                    <a:pt x="18" y="15"/>
                  </a:lnTo>
                  <a:lnTo>
                    <a:pt x="18" y="15"/>
                  </a:lnTo>
                  <a:lnTo>
                    <a:pt x="15" y="15"/>
                  </a:lnTo>
                  <a:lnTo>
                    <a:pt x="15" y="15"/>
                  </a:lnTo>
                  <a:lnTo>
                    <a:pt x="13" y="21"/>
                  </a:lnTo>
                  <a:lnTo>
                    <a:pt x="10" y="21"/>
                  </a:lnTo>
                  <a:lnTo>
                    <a:pt x="7" y="25"/>
                  </a:lnTo>
                  <a:lnTo>
                    <a:pt x="7" y="28"/>
                  </a:lnTo>
                  <a:lnTo>
                    <a:pt x="3" y="33"/>
                  </a:lnTo>
                  <a:lnTo>
                    <a:pt x="3" y="33"/>
                  </a:lnTo>
                  <a:lnTo>
                    <a:pt x="3" y="36"/>
                  </a:lnTo>
                  <a:lnTo>
                    <a:pt x="3" y="43"/>
                  </a:lnTo>
                  <a:lnTo>
                    <a:pt x="0" y="44"/>
                  </a:lnTo>
                  <a:lnTo>
                    <a:pt x="0" y="239"/>
                  </a:lnTo>
                  <a:lnTo>
                    <a:pt x="3" y="243"/>
                  </a:lnTo>
                  <a:lnTo>
                    <a:pt x="3" y="246"/>
                  </a:lnTo>
                  <a:lnTo>
                    <a:pt x="7" y="251"/>
                  </a:lnTo>
                  <a:lnTo>
                    <a:pt x="7" y="254"/>
                  </a:lnTo>
                  <a:lnTo>
                    <a:pt x="10" y="254"/>
                  </a:lnTo>
                  <a:lnTo>
                    <a:pt x="13" y="257"/>
                  </a:lnTo>
                  <a:lnTo>
                    <a:pt x="18" y="257"/>
                  </a:lnTo>
                  <a:lnTo>
                    <a:pt x="18" y="261"/>
                  </a:lnTo>
                  <a:lnTo>
                    <a:pt x="28" y="261"/>
                  </a:lnTo>
                  <a:lnTo>
                    <a:pt x="30" y="257"/>
                  </a:lnTo>
                  <a:lnTo>
                    <a:pt x="33" y="257"/>
                  </a:lnTo>
                  <a:lnTo>
                    <a:pt x="36" y="254"/>
                  </a:lnTo>
                  <a:lnTo>
                    <a:pt x="40" y="254"/>
                  </a:lnTo>
                  <a:lnTo>
                    <a:pt x="40" y="254"/>
                  </a:lnTo>
                  <a:lnTo>
                    <a:pt x="43" y="251"/>
                  </a:lnTo>
                  <a:lnTo>
                    <a:pt x="43" y="248"/>
                  </a:lnTo>
                  <a:lnTo>
                    <a:pt x="44" y="246"/>
                  </a:lnTo>
                  <a:lnTo>
                    <a:pt x="44" y="243"/>
                  </a:lnTo>
                  <a:lnTo>
                    <a:pt x="44" y="239"/>
                  </a:lnTo>
                  <a:lnTo>
                    <a:pt x="44" y="92"/>
                  </a:lnTo>
                  <a:lnTo>
                    <a:pt x="58" y="92"/>
                  </a:lnTo>
                  <a:lnTo>
                    <a:pt x="58" y="469"/>
                  </a:lnTo>
                  <a:lnTo>
                    <a:pt x="58" y="472"/>
                  </a:lnTo>
                  <a:lnTo>
                    <a:pt x="58" y="472"/>
                  </a:lnTo>
                  <a:lnTo>
                    <a:pt x="59" y="476"/>
                  </a:lnTo>
                  <a:lnTo>
                    <a:pt x="59" y="479"/>
                  </a:lnTo>
                  <a:lnTo>
                    <a:pt x="63" y="481"/>
                  </a:lnTo>
                  <a:lnTo>
                    <a:pt x="66" y="481"/>
                  </a:lnTo>
                  <a:lnTo>
                    <a:pt x="66" y="487"/>
                  </a:lnTo>
                  <a:lnTo>
                    <a:pt x="72" y="487"/>
                  </a:lnTo>
                  <a:lnTo>
                    <a:pt x="74" y="490"/>
                  </a:lnTo>
                  <a:lnTo>
                    <a:pt x="84" y="490"/>
                  </a:lnTo>
                  <a:lnTo>
                    <a:pt x="84" y="487"/>
                  </a:lnTo>
                  <a:lnTo>
                    <a:pt x="89" y="487"/>
                  </a:lnTo>
                  <a:lnTo>
                    <a:pt x="92" y="481"/>
                  </a:lnTo>
                  <a:lnTo>
                    <a:pt x="95" y="481"/>
                  </a:lnTo>
                  <a:lnTo>
                    <a:pt x="95" y="479"/>
                  </a:lnTo>
                  <a:lnTo>
                    <a:pt x="99" y="472"/>
                  </a:lnTo>
                  <a:lnTo>
                    <a:pt x="99" y="472"/>
                  </a:lnTo>
                  <a:lnTo>
                    <a:pt x="102" y="469"/>
                  </a:lnTo>
                  <a:lnTo>
                    <a:pt x="102" y="261"/>
                  </a:lnTo>
                  <a:lnTo>
                    <a:pt x="110" y="261"/>
                  </a:lnTo>
                  <a:lnTo>
                    <a:pt x="110" y="469"/>
                  </a:lnTo>
                  <a:lnTo>
                    <a:pt x="110" y="472"/>
                  </a:lnTo>
                  <a:lnTo>
                    <a:pt x="110" y="472"/>
                  </a:lnTo>
                  <a:lnTo>
                    <a:pt x="115" y="479"/>
                  </a:lnTo>
                  <a:lnTo>
                    <a:pt x="115" y="481"/>
                  </a:lnTo>
                  <a:lnTo>
                    <a:pt x="118" y="481"/>
                  </a:lnTo>
                  <a:lnTo>
                    <a:pt x="122" y="487"/>
                  </a:lnTo>
                  <a:lnTo>
                    <a:pt x="125" y="487"/>
                  </a:lnTo>
                  <a:lnTo>
                    <a:pt x="128" y="490"/>
                  </a:lnTo>
                  <a:lnTo>
                    <a:pt x="136" y="490"/>
                  </a:lnTo>
                  <a:lnTo>
                    <a:pt x="140" y="487"/>
                  </a:lnTo>
                  <a:lnTo>
                    <a:pt x="143" y="487"/>
                  </a:lnTo>
                  <a:lnTo>
                    <a:pt x="144" y="481"/>
                  </a:lnTo>
                  <a:lnTo>
                    <a:pt x="148" y="481"/>
                  </a:lnTo>
                  <a:lnTo>
                    <a:pt x="151" y="479"/>
                  </a:lnTo>
                  <a:lnTo>
                    <a:pt x="151" y="476"/>
                  </a:lnTo>
                  <a:lnTo>
                    <a:pt x="151" y="472"/>
                  </a:lnTo>
                  <a:lnTo>
                    <a:pt x="151" y="472"/>
                  </a:lnTo>
                  <a:lnTo>
                    <a:pt x="154" y="469"/>
                  </a:lnTo>
                  <a:lnTo>
                    <a:pt x="154" y="92"/>
                  </a:lnTo>
                  <a:lnTo>
                    <a:pt x="163" y="92"/>
                  </a:lnTo>
                  <a:lnTo>
                    <a:pt x="163" y="239"/>
                  </a:lnTo>
                  <a:lnTo>
                    <a:pt x="166" y="239"/>
                  </a:lnTo>
                  <a:lnTo>
                    <a:pt x="166" y="243"/>
                  </a:lnTo>
                  <a:lnTo>
                    <a:pt x="169" y="248"/>
                  </a:lnTo>
                  <a:lnTo>
                    <a:pt x="169" y="248"/>
                  </a:lnTo>
                  <a:lnTo>
                    <a:pt x="172" y="251"/>
                  </a:lnTo>
                  <a:lnTo>
                    <a:pt x="172" y="251"/>
                  </a:lnTo>
                  <a:lnTo>
                    <a:pt x="172" y="254"/>
                  </a:lnTo>
                  <a:lnTo>
                    <a:pt x="177" y="254"/>
                  </a:lnTo>
                  <a:lnTo>
                    <a:pt x="181" y="254"/>
                  </a:lnTo>
                  <a:lnTo>
                    <a:pt x="181" y="257"/>
                  </a:lnTo>
                  <a:lnTo>
                    <a:pt x="189" y="257"/>
                  </a:lnTo>
                  <a:lnTo>
                    <a:pt x="192" y="254"/>
                  </a:lnTo>
                  <a:lnTo>
                    <a:pt x="195" y="254"/>
                  </a:lnTo>
                  <a:lnTo>
                    <a:pt x="199" y="251"/>
                  </a:lnTo>
                  <a:lnTo>
                    <a:pt x="204" y="251"/>
                  </a:lnTo>
                  <a:lnTo>
                    <a:pt x="204" y="248"/>
                  </a:lnTo>
                  <a:lnTo>
                    <a:pt x="207" y="243"/>
                  </a:lnTo>
                  <a:lnTo>
                    <a:pt x="207" y="239"/>
                  </a:lnTo>
                  <a:lnTo>
                    <a:pt x="210" y="239"/>
                  </a:lnTo>
                  <a:lnTo>
                    <a:pt x="210" y="44"/>
                  </a:lnTo>
                  <a:lnTo>
                    <a:pt x="207" y="43"/>
                  </a:lnTo>
                  <a:lnTo>
                    <a:pt x="207" y="36"/>
                  </a:lnTo>
                  <a:lnTo>
                    <a:pt x="207" y="33"/>
                  </a:lnTo>
                  <a:lnTo>
                    <a:pt x="207" y="33"/>
                  </a:lnTo>
                  <a:lnTo>
                    <a:pt x="204" y="29"/>
                  </a:lnTo>
                  <a:lnTo>
                    <a:pt x="204" y="28"/>
                  </a:lnTo>
                  <a:lnTo>
                    <a:pt x="204" y="25"/>
                  </a:lnTo>
                  <a:lnTo>
                    <a:pt x="202" y="25"/>
                  </a:lnTo>
                  <a:lnTo>
                    <a:pt x="202" y="25"/>
                  </a:lnTo>
                  <a:lnTo>
                    <a:pt x="199" y="18"/>
                  </a:lnTo>
                  <a:lnTo>
                    <a:pt x="199" y="15"/>
                  </a:lnTo>
                  <a:lnTo>
                    <a:pt x="195" y="15"/>
                  </a:lnTo>
                  <a:lnTo>
                    <a:pt x="192" y="13"/>
                  </a:lnTo>
                  <a:lnTo>
                    <a:pt x="192" y="13"/>
                  </a:lnTo>
                  <a:lnTo>
                    <a:pt x="192" y="10"/>
                  </a:lnTo>
                  <a:lnTo>
                    <a:pt x="189" y="10"/>
                  </a:lnTo>
                  <a:lnTo>
                    <a:pt x="187" y="10"/>
                  </a:lnTo>
                  <a:lnTo>
                    <a:pt x="184" y="10"/>
                  </a:lnTo>
                  <a:lnTo>
                    <a:pt x="181" y="6"/>
                  </a:lnTo>
                  <a:lnTo>
                    <a:pt x="177" y="6"/>
                  </a:lnTo>
                  <a:lnTo>
                    <a:pt x="177" y="3"/>
                  </a:lnTo>
                  <a:lnTo>
                    <a:pt x="169" y="3"/>
                  </a:lnTo>
                  <a:lnTo>
                    <a:pt x="169" y="0"/>
                  </a:lnTo>
                  <a:lnTo>
                    <a:pt x="154" y="0"/>
                  </a:lnTo>
                  <a:close/>
                </a:path>
              </a:pathLst>
            </a:custGeom>
            <a:solidFill>
              <a:srgbClr val="4080C0"/>
            </a:solidFill>
            <a:ln w="0">
              <a:solidFill>
                <a:srgbClr val="000000"/>
              </a:solidFill>
              <a:prstDash val="solid"/>
              <a:round/>
              <a:headEnd/>
              <a:tailEnd/>
            </a:ln>
          </p:spPr>
          <p:txBody>
            <a:bodyPr/>
            <a:lstStyle/>
            <a:p>
              <a:endParaRPr lang="en-US"/>
            </a:p>
          </p:txBody>
        </p:sp>
        <p:sp>
          <p:nvSpPr>
            <p:cNvPr id="611117" name="Rectangle 813">
              <a:extLst>
                <a:ext uri="{FF2B5EF4-FFF2-40B4-BE49-F238E27FC236}">
                  <a16:creationId xmlns:a16="http://schemas.microsoft.com/office/drawing/2014/main" id="{180BBE41-DAB5-C4D3-29FD-44DA4813F4E3}"/>
                </a:ext>
              </a:extLst>
            </p:cNvPr>
            <p:cNvSpPr>
              <a:spLocks noChangeArrowheads="1"/>
            </p:cNvSpPr>
            <p:nvPr/>
          </p:nvSpPr>
          <p:spPr bwMode="auto">
            <a:xfrm>
              <a:off x="1548" y="1138"/>
              <a:ext cx="487" cy="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 b="1">
                  <a:solidFill>
                    <a:srgbClr val="000000"/>
                  </a:solidFill>
                  <a:latin typeface="News Gothic MT" panose="020B0504020203020204" pitchFamily="34" charset="0"/>
                </a:rPr>
                <a:t>Worker 1</a:t>
              </a:r>
              <a:endParaRPr lang="en-US" altLang="en-US" sz="200" b="1"/>
            </a:p>
          </p:txBody>
        </p:sp>
        <p:sp>
          <p:nvSpPr>
            <p:cNvPr id="611118" name="Oval 814">
              <a:extLst>
                <a:ext uri="{FF2B5EF4-FFF2-40B4-BE49-F238E27FC236}">
                  <a16:creationId xmlns:a16="http://schemas.microsoft.com/office/drawing/2014/main" id="{4AA2AD9C-C720-6826-2E10-823CF286E917}"/>
                </a:ext>
              </a:extLst>
            </p:cNvPr>
            <p:cNvSpPr>
              <a:spLocks noChangeArrowheads="1"/>
            </p:cNvSpPr>
            <p:nvPr/>
          </p:nvSpPr>
          <p:spPr bwMode="auto">
            <a:xfrm>
              <a:off x="2179" y="747"/>
              <a:ext cx="94" cy="100"/>
            </a:xfrm>
            <a:prstGeom prst="ellipse">
              <a:avLst/>
            </a:prstGeom>
            <a:solidFill>
              <a:srgbClr val="FF8080"/>
            </a:solidFill>
            <a:ln w="0">
              <a:solidFill>
                <a:srgbClr val="000000"/>
              </a:solidFill>
              <a:round/>
              <a:headEnd/>
              <a:tailEnd/>
            </a:ln>
          </p:spPr>
          <p:txBody>
            <a:bodyPr/>
            <a:lstStyle/>
            <a:p>
              <a:endParaRPr lang="en-US"/>
            </a:p>
          </p:txBody>
        </p:sp>
        <p:sp>
          <p:nvSpPr>
            <p:cNvPr id="611119" name="Freeform 815">
              <a:extLst>
                <a:ext uri="{FF2B5EF4-FFF2-40B4-BE49-F238E27FC236}">
                  <a16:creationId xmlns:a16="http://schemas.microsoft.com/office/drawing/2014/main" id="{C113BB9F-A3D2-DE6E-AF7E-4B6C105B2BD0}"/>
                </a:ext>
              </a:extLst>
            </p:cNvPr>
            <p:cNvSpPr>
              <a:spLocks/>
            </p:cNvSpPr>
            <p:nvPr/>
          </p:nvSpPr>
          <p:spPr bwMode="auto">
            <a:xfrm>
              <a:off x="2122" y="855"/>
              <a:ext cx="210" cy="491"/>
            </a:xfrm>
            <a:custGeom>
              <a:avLst/>
              <a:gdLst>
                <a:gd name="T0" fmla="*/ 42 w 210"/>
                <a:gd name="T1" fmla="*/ 4 h 491"/>
                <a:gd name="T2" fmla="*/ 29 w 210"/>
                <a:gd name="T3" fmla="*/ 7 h 491"/>
                <a:gd name="T4" fmla="*/ 24 w 210"/>
                <a:gd name="T5" fmla="*/ 10 h 491"/>
                <a:gd name="T6" fmla="*/ 18 w 210"/>
                <a:gd name="T7" fmla="*/ 14 h 491"/>
                <a:gd name="T8" fmla="*/ 14 w 210"/>
                <a:gd name="T9" fmla="*/ 15 h 491"/>
                <a:gd name="T10" fmla="*/ 9 w 210"/>
                <a:gd name="T11" fmla="*/ 22 h 491"/>
                <a:gd name="T12" fmla="*/ 3 w 210"/>
                <a:gd name="T13" fmla="*/ 33 h 491"/>
                <a:gd name="T14" fmla="*/ 3 w 210"/>
                <a:gd name="T15" fmla="*/ 43 h 491"/>
                <a:gd name="T16" fmla="*/ 3 w 210"/>
                <a:gd name="T17" fmla="*/ 243 h 491"/>
                <a:gd name="T18" fmla="*/ 6 w 210"/>
                <a:gd name="T19" fmla="*/ 255 h 491"/>
                <a:gd name="T20" fmla="*/ 18 w 210"/>
                <a:gd name="T21" fmla="*/ 258 h 491"/>
                <a:gd name="T22" fmla="*/ 29 w 210"/>
                <a:gd name="T23" fmla="*/ 258 h 491"/>
                <a:gd name="T24" fmla="*/ 39 w 210"/>
                <a:gd name="T25" fmla="*/ 255 h 491"/>
                <a:gd name="T26" fmla="*/ 42 w 210"/>
                <a:gd name="T27" fmla="*/ 248 h 491"/>
                <a:gd name="T28" fmla="*/ 44 w 210"/>
                <a:gd name="T29" fmla="*/ 240 h 491"/>
                <a:gd name="T30" fmla="*/ 57 w 210"/>
                <a:gd name="T31" fmla="*/ 470 h 491"/>
                <a:gd name="T32" fmla="*/ 59 w 210"/>
                <a:gd name="T33" fmla="*/ 476 h 491"/>
                <a:gd name="T34" fmla="*/ 65 w 210"/>
                <a:gd name="T35" fmla="*/ 481 h 491"/>
                <a:gd name="T36" fmla="*/ 73 w 210"/>
                <a:gd name="T37" fmla="*/ 491 h 491"/>
                <a:gd name="T38" fmla="*/ 88 w 210"/>
                <a:gd name="T39" fmla="*/ 488 h 491"/>
                <a:gd name="T40" fmla="*/ 95 w 210"/>
                <a:gd name="T41" fmla="*/ 479 h 491"/>
                <a:gd name="T42" fmla="*/ 101 w 210"/>
                <a:gd name="T43" fmla="*/ 470 h 491"/>
                <a:gd name="T44" fmla="*/ 110 w 210"/>
                <a:gd name="T45" fmla="*/ 470 h 491"/>
                <a:gd name="T46" fmla="*/ 114 w 210"/>
                <a:gd name="T47" fmla="*/ 479 h 491"/>
                <a:gd name="T48" fmla="*/ 121 w 210"/>
                <a:gd name="T49" fmla="*/ 488 h 491"/>
                <a:gd name="T50" fmla="*/ 136 w 210"/>
                <a:gd name="T51" fmla="*/ 491 h 491"/>
                <a:gd name="T52" fmla="*/ 144 w 210"/>
                <a:gd name="T53" fmla="*/ 481 h 491"/>
                <a:gd name="T54" fmla="*/ 151 w 210"/>
                <a:gd name="T55" fmla="*/ 476 h 491"/>
                <a:gd name="T56" fmla="*/ 154 w 210"/>
                <a:gd name="T57" fmla="*/ 470 h 491"/>
                <a:gd name="T58" fmla="*/ 162 w 210"/>
                <a:gd name="T59" fmla="*/ 240 h 491"/>
                <a:gd name="T60" fmla="*/ 169 w 210"/>
                <a:gd name="T61" fmla="*/ 248 h 491"/>
                <a:gd name="T62" fmla="*/ 172 w 210"/>
                <a:gd name="T63" fmla="*/ 251 h 491"/>
                <a:gd name="T64" fmla="*/ 180 w 210"/>
                <a:gd name="T65" fmla="*/ 255 h 491"/>
                <a:gd name="T66" fmla="*/ 192 w 210"/>
                <a:gd name="T67" fmla="*/ 255 h 491"/>
                <a:gd name="T68" fmla="*/ 203 w 210"/>
                <a:gd name="T69" fmla="*/ 251 h 491"/>
                <a:gd name="T70" fmla="*/ 206 w 210"/>
                <a:gd name="T71" fmla="*/ 240 h 491"/>
                <a:gd name="T72" fmla="*/ 206 w 210"/>
                <a:gd name="T73" fmla="*/ 43 h 491"/>
                <a:gd name="T74" fmla="*/ 206 w 210"/>
                <a:gd name="T75" fmla="*/ 33 h 491"/>
                <a:gd name="T76" fmla="*/ 203 w 210"/>
                <a:gd name="T77" fmla="*/ 25 h 491"/>
                <a:gd name="T78" fmla="*/ 198 w 210"/>
                <a:gd name="T79" fmla="*/ 19 h 491"/>
                <a:gd name="T80" fmla="*/ 192 w 210"/>
                <a:gd name="T81" fmla="*/ 14 h 491"/>
                <a:gd name="T82" fmla="*/ 188 w 210"/>
                <a:gd name="T83" fmla="*/ 10 h 491"/>
                <a:gd name="T84" fmla="*/ 180 w 210"/>
                <a:gd name="T85" fmla="*/ 7 h 491"/>
                <a:gd name="T86" fmla="*/ 169 w 210"/>
                <a:gd name="T87" fmla="*/ 4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0" h="491">
                  <a:moveTo>
                    <a:pt x="154" y="0"/>
                  </a:moveTo>
                  <a:lnTo>
                    <a:pt x="42" y="0"/>
                  </a:lnTo>
                  <a:lnTo>
                    <a:pt x="42" y="4"/>
                  </a:lnTo>
                  <a:lnTo>
                    <a:pt x="32" y="4"/>
                  </a:lnTo>
                  <a:lnTo>
                    <a:pt x="32" y="7"/>
                  </a:lnTo>
                  <a:lnTo>
                    <a:pt x="29" y="7"/>
                  </a:lnTo>
                  <a:lnTo>
                    <a:pt x="28" y="10"/>
                  </a:lnTo>
                  <a:lnTo>
                    <a:pt x="24" y="10"/>
                  </a:lnTo>
                  <a:lnTo>
                    <a:pt x="24" y="10"/>
                  </a:lnTo>
                  <a:lnTo>
                    <a:pt x="21" y="10"/>
                  </a:lnTo>
                  <a:lnTo>
                    <a:pt x="21" y="14"/>
                  </a:lnTo>
                  <a:lnTo>
                    <a:pt x="18" y="14"/>
                  </a:lnTo>
                  <a:lnTo>
                    <a:pt x="18" y="15"/>
                  </a:lnTo>
                  <a:lnTo>
                    <a:pt x="18" y="15"/>
                  </a:lnTo>
                  <a:lnTo>
                    <a:pt x="14" y="15"/>
                  </a:lnTo>
                  <a:lnTo>
                    <a:pt x="14" y="15"/>
                  </a:lnTo>
                  <a:lnTo>
                    <a:pt x="13" y="22"/>
                  </a:lnTo>
                  <a:lnTo>
                    <a:pt x="9" y="22"/>
                  </a:lnTo>
                  <a:lnTo>
                    <a:pt x="6" y="25"/>
                  </a:lnTo>
                  <a:lnTo>
                    <a:pt x="6" y="28"/>
                  </a:lnTo>
                  <a:lnTo>
                    <a:pt x="3" y="33"/>
                  </a:lnTo>
                  <a:lnTo>
                    <a:pt x="3" y="33"/>
                  </a:lnTo>
                  <a:lnTo>
                    <a:pt x="3" y="37"/>
                  </a:lnTo>
                  <a:lnTo>
                    <a:pt x="3" y="43"/>
                  </a:lnTo>
                  <a:lnTo>
                    <a:pt x="0" y="45"/>
                  </a:lnTo>
                  <a:lnTo>
                    <a:pt x="0" y="240"/>
                  </a:lnTo>
                  <a:lnTo>
                    <a:pt x="3" y="243"/>
                  </a:lnTo>
                  <a:lnTo>
                    <a:pt x="3" y="247"/>
                  </a:lnTo>
                  <a:lnTo>
                    <a:pt x="6" y="251"/>
                  </a:lnTo>
                  <a:lnTo>
                    <a:pt x="6" y="255"/>
                  </a:lnTo>
                  <a:lnTo>
                    <a:pt x="9" y="255"/>
                  </a:lnTo>
                  <a:lnTo>
                    <a:pt x="13" y="258"/>
                  </a:lnTo>
                  <a:lnTo>
                    <a:pt x="18" y="258"/>
                  </a:lnTo>
                  <a:lnTo>
                    <a:pt x="18" y="261"/>
                  </a:lnTo>
                  <a:lnTo>
                    <a:pt x="28" y="261"/>
                  </a:lnTo>
                  <a:lnTo>
                    <a:pt x="29" y="258"/>
                  </a:lnTo>
                  <a:lnTo>
                    <a:pt x="32" y="258"/>
                  </a:lnTo>
                  <a:lnTo>
                    <a:pt x="36" y="255"/>
                  </a:lnTo>
                  <a:lnTo>
                    <a:pt x="39" y="255"/>
                  </a:lnTo>
                  <a:lnTo>
                    <a:pt x="39" y="255"/>
                  </a:lnTo>
                  <a:lnTo>
                    <a:pt x="42" y="251"/>
                  </a:lnTo>
                  <a:lnTo>
                    <a:pt x="42" y="248"/>
                  </a:lnTo>
                  <a:lnTo>
                    <a:pt x="44" y="247"/>
                  </a:lnTo>
                  <a:lnTo>
                    <a:pt x="44" y="243"/>
                  </a:lnTo>
                  <a:lnTo>
                    <a:pt x="44" y="240"/>
                  </a:lnTo>
                  <a:lnTo>
                    <a:pt x="44" y="92"/>
                  </a:lnTo>
                  <a:lnTo>
                    <a:pt x="57" y="92"/>
                  </a:lnTo>
                  <a:lnTo>
                    <a:pt x="57" y="470"/>
                  </a:lnTo>
                  <a:lnTo>
                    <a:pt x="57" y="473"/>
                  </a:lnTo>
                  <a:lnTo>
                    <a:pt x="57" y="473"/>
                  </a:lnTo>
                  <a:lnTo>
                    <a:pt x="59" y="476"/>
                  </a:lnTo>
                  <a:lnTo>
                    <a:pt x="59" y="479"/>
                  </a:lnTo>
                  <a:lnTo>
                    <a:pt x="62" y="481"/>
                  </a:lnTo>
                  <a:lnTo>
                    <a:pt x="65" y="481"/>
                  </a:lnTo>
                  <a:lnTo>
                    <a:pt x="65" y="488"/>
                  </a:lnTo>
                  <a:lnTo>
                    <a:pt x="72" y="488"/>
                  </a:lnTo>
                  <a:lnTo>
                    <a:pt x="73" y="491"/>
                  </a:lnTo>
                  <a:lnTo>
                    <a:pt x="83" y="491"/>
                  </a:lnTo>
                  <a:lnTo>
                    <a:pt x="83" y="488"/>
                  </a:lnTo>
                  <a:lnTo>
                    <a:pt x="88" y="488"/>
                  </a:lnTo>
                  <a:lnTo>
                    <a:pt x="91" y="481"/>
                  </a:lnTo>
                  <a:lnTo>
                    <a:pt x="95" y="481"/>
                  </a:lnTo>
                  <a:lnTo>
                    <a:pt x="95" y="479"/>
                  </a:lnTo>
                  <a:lnTo>
                    <a:pt x="98" y="473"/>
                  </a:lnTo>
                  <a:lnTo>
                    <a:pt x="98" y="473"/>
                  </a:lnTo>
                  <a:lnTo>
                    <a:pt x="101" y="470"/>
                  </a:lnTo>
                  <a:lnTo>
                    <a:pt x="101" y="261"/>
                  </a:lnTo>
                  <a:lnTo>
                    <a:pt x="110" y="261"/>
                  </a:lnTo>
                  <a:lnTo>
                    <a:pt x="110" y="470"/>
                  </a:lnTo>
                  <a:lnTo>
                    <a:pt x="110" y="473"/>
                  </a:lnTo>
                  <a:lnTo>
                    <a:pt x="110" y="473"/>
                  </a:lnTo>
                  <a:lnTo>
                    <a:pt x="114" y="479"/>
                  </a:lnTo>
                  <a:lnTo>
                    <a:pt x="114" y="481"/>
                  </a:lnTo>
                  <a:lnTo>
                    <a:pt x="118" y="481"/>
                  </a:lnTo>
                  <a:lnTo>
                    <a:pt x="121" y="488"/>
                  </a:lnTo>
                  <a:lnTo>
                    <a:pt x="124" y="488"/>
                  </a:lnTo>
                  <a:lnTo>
                    <a:pt x="128" y="491"/>
                  </a:lnTo>
                  <a:lnTo>
                    <a:pt x="136" y="491"/>
                  </a:lnTo>
                  <a:lnTo>
                    <a:pt x="139" y="488"/>
                  </a:lnTo>
                  <a:lnTo>
                    <a:pt x="142" y="488"/>
                  </a:lnTo>
                  <a:lnTo>
                    <a:pt x="144" y="481"/>
                  </a:lnTo>
                  <a:lnTo>
                    <a:pt x="147" y="481"/>
                  </a:lnTo>
                  <a:lnTo>
                    <a:pt x="151" y="479"/>
                  </a:lnTo>
                  <a:lnTo>
                    <a:pt x="151" y="476"/>
                  </a:lnTo>
                  <a:lnTo>
                    <a:pt x="151" y="473"/>
                  </a:lnTo>
                  <a:lnTo>
                    <a:pt x="151" y="473"/>
                  </a:lnTo>
                  <a:lnTo>
                    <a:pt x="154" y="470"/>
                  </a:lnTo>
                  <a:lnTo>
                    <a:pt x="154" y="92"/>
                  </a:lnTo>
                  <a:lnTo>
                    <a:pt x="162" y="92"/>
                  </a:lnTo>
                  <a:lnTo>
                    <a:pt x="162" y="240"/>
                  </a:lnTo>
                  <a:lnTo>
                    <a:pt x="165" y="240"/>
                  </a:lnTo>
                  <a:lnTo>
                    <a:pt x="165" y="243"/>
                  </a:lnTo>
                  <a:lnTo>
                    <a:pt x="169" y="248"/>
                  </a:lnTo>
                  <a:lnTo>
                    <a:pt x="169" y="248"/>
                  </a:lnTo>
                  <a:lnTo>
                    <a:pt x="172" y="251"/>
                  </a:lnTo>
                  <a:lnTo>
                    <a:pt x="172" y="251"/>
                  </a:lnTo>
                  <a:lnTo>
                    <a:pt x="172" y="255"/>
                  </a:lnTo>
                  <a:lnTo>
                    <a:pt x="177" y="255"/>
                  </a:lnTo>
                  <a:lnTo>
                    <a:pt x="180" y="255"/>
                  </a:lnTo>
                  <a:lnTo>
                    <a:pt x="180" y="258"/>
                  </a:lnTo>
                  <a:lnTo>
                    <a:pt x="188" y="258"/>
                  </a:lnTo>
                  <a:lnTo>
                    <a:pt x="192" y="255"/>
                  </a:lnTo>
                  <a:lnTo>
                    <a:pt x="195" y="255"/>
                  </a:lnTo>
                  <a:lnTo>
                    <a:pt x="198" y="251"/>
                  </a:lnTo>
                  <a:lnTo>
                    <a:pt x="203" y="251"/>
                  </a:lnTo>
                  <a:lnTo>
                    <a:pt x="203" y="248"/>
                  </a:lnTo>
                  <a:lnTo>
                    <a:pt x="206" y="243"/>
                  </a:lnTo>
                  <a:lnTo>
                    <a:pt x="206" y="240"/>
                  </a:lnTo>
                  <a:lnTo>
                    <a:pt x="210" y="240"/>
                  </a:lnTo>
                  <a:lnTo>
                    <a:pt x="210" y="45"/>
                  </a:lnTo>
                  <a:lnTo>
                    <a:pt x="206" y="43"/>
                  </a:lnTo>
                  <a:lnTo>
                    <a:pt x="206" y="37"/>
                  </a:lnTo>
                  <a:lnTo>
                    <a:pt x="206" y="33"/>
                  </a:lnTo>
                  <a:lnTo>
                    <a:pt x="206" y="33"/>
                  </a:lnTo>
                  <a:lnTo>
                    <a:pt x="203" y="30"/>
                  </a:lnTo>
                  <a:lnTo>
                    <a:pt x="203" y="28"/>
                  </a:lnTo>
                  <a:lnTo>
                    <a:pt x="203" y="25"/>
                  </a:lnTo>
                  <a:lnTo>
                    <a:pt x="201" y="25"/>
                  </a:lnTo>
                  <a:lnTo>
                    <a:pt x="201" y="25"/>
                  </a:lnTo>
                  <a:lnTo>
                    <a:pt x="198" y="19"/>
                  </a:lnTo>
                  <a:lnTo>
                    <a:pt x="198" y="15"/>
                  </a:lnTo>
                  <a:lnTo>
                    <a:pt x="195" y="15"/>
                  </a:lnTo>
                  <a:lnTo>
                    <a:pt x="192" y="14"/>
                  </a:lnTo>
                  <a:lnTo>
                    <a:pt x="192" y="14"/>
                  </a:lnTo>
                  <a:lnTo>
                    <a:pt x="192" y="10"/>
                  </a:lnTo>
                  <a:lnTo>
                    <a:pt x="188" y="10"/>
                  </a:lnTo>
                  <a:lnTo>
                    <a:pt x="187" y="10"/>
                  </a:lnTo>
                  <a:lnTo>
                    <a:pt x="183" y="10"/>
                  </a:lnTo>
                  <a:lnTo>
                    <a:pt x="180" y="7"/>
                  </a:lnTo>
                  <a:lnTo>
                    <a:pt x="177" y="7"/>
                  </a:lnTo>
                  <a:lnTo>
                    <a:pt x="177" y="4"/>
                  </a:lnTo>
                  <a:lnTo>
                    <a:pt x="169" y="4"/>
                  </a:lnTo>
                  <a:lnTo>
                    <a:pt x="169" y="0"/>
                  </a:lnTo>
                  <a:lnTo>
                    <a:pt x="154" y="0"/>
                  </a:lnTo>
                  <a:close/>
                </a:path>
              </a:pathLst>
            </a:custGeom>
            <a:solidFill>
              <a:srgbClr val="FF8080"/>
            </a:solidFill>
            <a:ln w="0">
              <a:solidFill>
                <a:srgbClr val="000000"/>
              </a:solidFill>
              <a:prstDash val="solid"/>
              <a:round/>
              <a:headEnd/>
              <a:tailEnd/>
            </a:ln>
          </p:spPr>
          <p:txBody>
            <a:bodyPr/>
            <a:lstStyle/>
            <a:p>
              <a:endParaRPr lang="en-US"/>
            </a:p>
          </p:txBody>
        </p:sp>
        <p:sp>
          <p:nvSpPr>
            <p:cNvPr id="611120" name="Rectangle 816">
              <a:extLst>
                <a:ext uri="{FF2B5EF4-FFF2-40B4-BE49-F238E27FC236}">
                  <a16:creationId xmlns:a16="http://schemas.microsoft.com/office/drawing/2014/main" id="{402FBD9F-49DA-9762-91A3-465E9EC2BA0A}"/>
                </a:ext>
              </a:extLst>
            </p:cNvPr>
            <p:cNvSpPr>
              <a:spLocks noChangeArrowheads="1"/>
            </p:cNvSpPr>
            <p:nvPr/>
          </p:nvSpPr>
          <p:spPr bwMode="auto">
            <a:xfrm>
              <a:off x="2028" y="1249"/>
              <a:ext cx="610" cy="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 b="1">
                  <a:solidFill>
                    <a:srgbClr val="000000"/>
                  </a:solidFill>
                  <a:latin typeface="News Gothic MT" panose="020B0504020203020204" pitchFamily="34" charset="0"/>
                </a:rPr>
                <a:t>Inspector 1</a:t>
              </a:r>
              <a:endParaRPr lang="en-US" altLang="en-US" sz="200" b="1"/>
            </a:p>
          </p:txBody>
        </p:sp>
        <p:sp>
          <p:nvSpPr>
            <p:cNvPr id="611121" name="Oval 817">
              <a:extLst>
                <a:ext uri="{FF2B5EF4-FFF2-40B4-BE49-F238E27FC236}">
                  <a16:creationId xmlns:a16="http://schemas.microsoft.com/office/drawing/2014/main" id="{7D8F2AE4-0836-035C-90FB-B064D87F2C80}"/>
                </a:ext>
              </a:extLst>
            </p:cNvPr>
            <p:cNvSpPr>
              <a:spLocks noChangeArrowheads="1"/>
            </p:cNvSpPr>
            <p:nvPr/>
          </p:nvSpPr>
          <p:spPr bwMode="auto">
            <a:xfrm>
              <a:off x="2969" y="1256"/>
              <a:ext cx="94" cy="100"/>
            </a:xfrm>
            <a:prstGeom prst="ellipse">
              <a:avLst/>
            </a:prstGeom>
            <a:solidFill>
              <a:srgbClr val="4080C0"/>
            </a:solidFill>
            <a:ln w="0">
              <a:solidFill>
                <a:srgbClr val="000000"/>
              </a:solidFill>
              <a:round/>
              <a:headEnd/>
              <a:tailEnd/>
            </a:ln>
          </p:spPr>
          <p:txBody>
            <a:bodyPr/>
            <a:lstStyle/>
            <a:p>
              <a:endParaRPr lang="en-US"/>
            </a:p>
          </p:txBody>
        </p:sp>
        <p:sp>
          <p:nvSpPr>
            <p:cNvPr id="611122" name="Freeform 818">
              <a:extLst>
                <a:ext uri="{FF2B5EF4-FFF2-40B4-BE49-F238E27FC236}">
                  <a16:creationId xmlns:a16="http://schemas.microsoft.com/office/drawing/2014/main" id="{3ECBD092-AF0A-987E-7A78-CABAA4523975}"/>
                </a:ext>
              </a:extLst>
            </p:cNvPr>
            <p:cNvSpPr>
              <a:spLocks/>
            </p:cNvSpPr>
            <p:nvPr/>
          </p:nvSpPr>
          <p:spPr bwMode="auto">
            <a:xfrm>
              <a:off x="2912" y="1364"/>
              <a:ext cx="210" cy="490"/>
            </a:xfrm>
            <a:custGeom>
              <a:avLst/>
              <a:gdLst>
                <a:gd name="T0" fmla="*/ 43 w 210"/>
                <a:gd name="T1" fmla="*/ 3 h 490"/>
                <a:gd name="T2" fmla="*/ 30 w 210"/>
                <a:gd name="T3" fmla="*/ 7 h 490"/>
                <a:gd name="T4" fmla="*/ 25 w 210"/>
                <a:gd name="T5" fmla="*/ 10 h 490"/>
                <a:gd name="T6" fmla="*/ 18 w 210"/>
                <a:gd name="T7" fmla="*/ 13 h 490"/>
                <a:gd name="T8" fmla="*/ 15 w 210"/>
                <a:gd name="T9" fmla="*/ 15 h 490"/>
                <a:gd name="T10" fmla="*/ 10 w 210"/>
                <a:gd name="T11" fmla="*/ 21 h 490"/>
                <a:gd name="T12" fmla="*/ 3 w 210"/>
                <a:gd name="T13" fmla="*/ 33 h 490"/>
                <a:gd name="T14" fmla="*/ 3 w 210"/>
                <a:gd name="T15" fmla="*/ 43 h 490"/>
                <a:gd name="T16" fmla="*/ 3 w 210"/>
                <a:gd name="T17" fmla="*/ 243 h 490"/>
                <a:gd name="T18" fmla="*/ 7 w 210"/>
                <a:gd name="T19" fmla="*/ 254 h 490"/>
                <a:gd name="T20" fmla="*/ 18 w 210"/>
                <a:gd name="T21" fmla="*/ 257 h 490"/>
                <a:gd name="T22" fmla="*/ 30 w 210"/>
                <a:gd name="T23" fmla="*/ 257 h 490"/>
                <a:gd name="T24" fmla="*/ 39 w 210"/>
                <a:gd name="T25" fmla="*/ 254 h 490"/>
                <a:gd name="T26" fmla="*/ 43 w 210"/>
                <a:gd name="T27" fmla="*/ 248 h 490"/>
                <a:gd name="T28" fmla="*/ 44 w 210"/>
                <a:gd name="T29" fmla="*/ 239 h 490"/>
                <a:gd name="T30" fmla="*/ 57 w 210"/>
                <a:gd name="T31" fmla="*/ 469 h 490"/>
                <a:gd name="T32" fmla="*/ 59 w 210"/>
                <a:gd name="T33" fmla="*/ 476 h 490"/>
                <a:gd name="T34" fmla="*/ 66 w 210"/>
                <a:gd name="T35" fmla="*/ 481 h 490"/>
                <a:gd name="T36" fmla="*/ 74 w 210"/>
                <a:gd name="T37" fmla="*/ 490 h 490"/>
                <a:gd name="T38" fmla="*/ 89 w 210"/>
                <a:gd name="T39" fmla="*/ 487 h 490"/>
                <a:gd name="T40" fmla="*/ 95 w 210"/>
                <a:gd name="T41" fmla="*/ 479 h 490"/>
                <a:gd name="T42" fmla="*/ 102 w 210"/>
                <a:gd name="T43" fmla="*/ 469 h 490"/>
                <a:gd name="T44" fmla="*/ 110 w 210"/>
                <a:gd name="T45" fmla="*/ 469 h 490"/>
                <a:gd name="T46" fmla="*/ 115 w 210"/>
                <a:gd name="T47" fmla="*/ 479 h 490"/>
                <a:gd name="T48" fmla="*/ 121 w 210"/>
                <a:gd name="T49" fmla="*/ 487 h 490"/>
                <a:gd name="T50" fmla="*/ 136 w 210"/>
                <a:gd name="T51" fmla="*/ 490 h 490"/>
                <a:gd name="T52" fmla="*/ 144 w 210"/>
                <a:gd name="T53" fmla="*/ 481 h 490"/>
                <a:gd name="T54" fmla="*/ 151 w 210"/>
                <a:gd name="T55" fmla="*/ 476 h 490"/>
                <a:gd name="T56" fmla="*/ 154 w 210"/>
                <a:gd name="T57" fmla="*/ 469 h 490"/>
                <a:gd name="T58" fmla="*/ 162 w 210"/>
                <a:gd name="T59" fmla="*/ 239 h 490"/>
                <a:gd name="T60" fmla="*/ 169 w 210"/>
                <a:gd name="T61" fmla="*/ 248 h 490"/>
                <a:gd name="T62" fmla="*/ 172 w 210"/>
                <a:gd name="T63" fmla="*/ 251 h 490"/>
                <a:gd name="T64" fmla="*/ 180 w 210"/>
                <a:gd name="T65" fmla="*/ 254 h 490"/>
                <a:gd name="T66" fmla="*/ 192 w 210"/>
                <a:gd name="T67" fmla="*/ 254 h 490"/>
                <a:gd name="T68" fmla="*/ 203 w 210"/>
                <a:gd name="T69" fmla="*/ 251 h 490"/>
                <a:gd name="T70" fmla="*/ 207 w 210"/>
                <a:gd name="T71" fmla="*/ 239 h 490"/>
                <a:gd name="T72" fmla="*/ 207 w 210"/>
                <a:gd name="T73" fmla="*/ 43 h 490"/>
                <a:gd name="T74" fmla="*/ 207 w 210"/>
                <a:gd name="T75" fmla="*/ 33 h 490"/>
                <a:gd name="T76" fmla="*/ 203 w 210"/>
                <a:gd name="T77" fmla="*/ 25 h 490"/>
                <a:gd name="T78" fmla="*/ 198 w 210"/>
                <a:gd name="T79" fmla="*/ 18 h 490"/>
                <a:gd name="T80" fmla="*/ 192 w 210"/>
                <a:gd name="T81" fmla="*/ 13 h 490"/>
                <a:gd name="T82" fmla="*/ 189 w 210"/>
                <a:gd name="T83" fmla="*/ 10 h 490"/>
                <a:gd name="T84" fmla="*/ 180 w 210"/>
                <a:gd name="T85" fmla="*/ 7 h 490"/>
                <a:gd name="T86" fmla="*/ 169 w 210"/>
                <a:gd name="T87" fmla="*/ 3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0" h="490">
                  <a:moveTo>
                    <a:pt x="154" y="0"/>
                  </a:moveTo>
                  <a:lnTo>
                    <a:pt x="43" y="0"/>
                  </a:lnTo>
                  <a:lnTo>
                    <a:pt x="43" y="3"/>
                  </a:lnTo>
                  <a:lnTo>
                    <a:pt x="33" y="3"/>
                  </a:lnTo>
                  <a:lnTo>
                    <a:pt x="33" y="7"/>
                  </a:lnTo>
                  <a:lnTo>
                    <a:pt x="30" y="7"/>
                  </a:lnTo>
                  <a:lnTo>
                    <a:pt x="28" y="10"/>
                  </a:lnTo>
                  <a:lnTo>
                    <a:pt x="25" y="10"/>
                  </a:lnTo>
                  <a:lnTo>
                    <a:pt x="25" y="10"/>
                  </a:lnTo>
                  <a:lnTo>
                    <a:pt x="21" y="10"/>
                  </a:lnTo>
                  <a:lnTo>
                    <a:pt x="21" y="13"/>
                  </a:lnTo>
                  <a:lnTo>
                    <a:pt x="18" y="13"/>
                  </a:lnTo>
                  <a:lnTo>
                    <a:pt x="18" y="15"/>
                  </a:lnTo>
                  <a:lnTo>
                    <a:pt x="18" y="15"/>
                  </a:lnTo>
                  <a:lnTo>
                    <a:pt x="15" y="15"/>
                  </a:lnTo>
                  <a:lnTo>
                    <a:pt x="15" y="15"/>
                  </a:lnTo>
                  <a:lnTo>
                    <a:pt x="13" y="21"/>
                  </a:lnTo>
                  <a:lnTo>
                    <a:pt x="10" y="21"/>
                  </a:lnTo>
                  <a:lnTo>
                    <a:pt x="7" y="25"/>
                  </a:lnTo>
                  <a:lnTo>
                    <a:pt x="7" y="28"/>
                  </a:lnTo>
                  <a:lnTo>
                    <a:pt x="3" y="33"/>
                  </a:lnTo>
                  <a:lnTo>
                    <a:pt x="3" y="33"/>
                  </a:lnTo>
                  <a:lnTo>
                    <a:pt x="3" y="36"/>
                  </a:lnTo>
                  <a:lnTo>
                    <a:pt x="3" y="43"/>
                  </a:lnTo>
                  <a:lnTo>
                    <a:pt x="0" y="44"/>
                  </a:lnTo>
                  <a:lnTo>
                    <a:pt x="0" y="239"/>
                  </a:lnTo>
                  <a:lnTo>
                    <a:pt x="3" y="243"/>
                  </a:lnTo>
                  <a:lnTo>
                    <a:pt x="3" y="246"/>
                  </a:lnTo>
                  <a:lnTo>
                    <a:pt x="7" y="251"/>
                  </a:lnTo>
                  <a:lnTo>
                    <a:pt x="7" y="254"/>
                  </a:lnTo>
                  <a:lnTo>
                    <a:pt x="10" y="254"/>
                  </a:lnTo>
                  <a:lnTo>
                    <a:pt x="13" y="257"/>
                  </a:lnTo>
                  <a:lnTo>
                    <a:pt x="18" y="257"/>
                  </a:lnTo>
                  <a:lnTo>
                    <a:pt x="18" y="261"/>
                  </a:lnTo>
                  <a:lnTo>
                    <a:pt x="28" y="261"/>
                  </a:lnTo>
                  <a:lnTo>
                    <a:pt x="30" y="257"/>
                  </a:lnTo>
                  <a:lnTo>
                    <a:pt x="33" y="257"/>
                  </a:lnTo>
                  <a:lnTo>
                    <a:pt x="36" y="254"/>
                  </a:lnTo>
                  <a:lnTo>
                    <a:pt x="39" y="254"/>
                  </a:lnTo>
                  <a:lnTo>
                    <a:pt x="39" y="254"/>
                  </a:lnTo>
                  <a:lnTo>
                    <a:pt x="43" y="251"/>
                  </a:lnTo>
                  <a:lnTo>
                    <a:pt x="43" y="248"/>
                  </a:lnTo>
                  <a:lnTo>
                    <a:pt x="44" y="246"/>
                  </a:lnTo>
                  <a:lnTo>
                    <a:pt x="44" y="243"/>
                  </a:lnTo>
                  <a:lnTo>
                    <a:pt x="44" y="239"/>
                  </a:lnTo>
                  <a:lnTo>
                    <a:pt x="44" y="92"/>
                  </a:lnTo>
                  <a:lnTo>
                    <a:pt x="57" y="92"/>
                  </a:lnTo>
                  <a:lnTo>
                    <a:pt x="57" y="469"/>
                  </a:lnTo>
                  <a:lnTo>
                    <a:pt x="57" y="472"/>
                  </a:lnTo>
                  <a:lnTo>
                    <a:pt x="57" y="472"/>
                  </a:lnTo>
                  <a:lnTo>
                    <a:pt x="59" y="476"/>
                  </a:lnTo>
                  <a:lnTo>
                    <a:pt x="59" y="479"/>
                  </a:lnTo>
                  <a:lnTo>
                    <a:pt x="62" y="481"/>
                  </a:lnTo>
                  <a:lnTo>
                    <a:pt x="66" y="481"/>
                  </a:lnTo>
                  <a:lnTo>
                    <a:pt x="66" y="487"/>
                  </a:lnTo>
                  <a:lnTo>
                    <a:pt x="72" y="487"/>
                  </a:lnTo>
                  <a:lnTo>
                    <a:pt x="74" y="490"/>
                  </a:lnTo>
                  <a:lnTo>
                    <a:pt x="84" y="490"/>
                  </a:lnTo>
                  <a:lnTo>
                    <a:pt x="84" y="487"/>
                  </a:lnTo>
                  <a:lnTo>
                    <a:pt x="89" y="487"/>
                  </a:lnTo>
                  <a:lnTo>
                    <a:pt x="92" y="481"/>
                  </a:lnTo>
                  <a:lnTo>
                    <a:pt x="95" y="481"/>
                  </a:lnTo>
                  <a:lnTo>
                    <a:pt x="95" y="479"/>
                  </a:lnTo>
                  <a:lnTo>
                    <a:pt x="98" y="472"/>
                  </a:lnTo>
                  <a:lnTo>
                    <a:pt x="98" y="472"/>
                  </a:lnTo>
                  <a:lnTo>
                    <a:pt x="102" y="469"/>
                  </a:lnTo>
                  <a:lnTo>
                    <a:pt x="102" y="261"/>
                  </a:lnTo>
                  <a:lnTo>
                    <a:pt x="110" y="261"/>
                  </a:lnTo>
                  <a:lnTo>
                    <a:pt x="110" y="469"/>
                  </a:lnTo>
                  <a:lnTo>
                    <a:pt x="110" y="472"/>
                  </a:lnTo>
                  <a:lnTo>
                    <a:pt x="110" y="472"/>
                  </a:lnTo>
                  <a:lnTo>
                    <a:pt x="115" y="479"/>
                  </a:lnTo>
                  <a:lnTo>
                    <a:pt x="115" y="481"/>
                  </a:lnTo>
                  <a:lnTo>
                    <a:pt x="118" y="481"/>
                  </a:lnTo>
                  <a:lnTo>
                    <a:pt x="121" y="487"/>
                  </a:lnTo>
                  <a:lnTo>
                    <a:pt x="125" y="487"/>
                  </a:lnTo>
                  <a:lnTo>
                    <a:pt x="128" y="490"/>
                  </a:lnTo>
                  <a:lnTo>
                    <a:pt x="136" y="490"/>
                  </a:lnTo>
                  <a:lnTo>
                    <a:pt x="139" y="487"/>
                  </a:lnTo>
                  <a:lnTo>
                    <a:pt x="143" y="487"/>
                  </a:lnTo>
                  <a:lnTo>
                    <a:pt x="144" y="481"/>
                  </a:lnTo>
                  <a:lnTo>
                    <a:pt x="148" y="481"/>
                  </a:lnTo>
                  <a:lnTo>
                    <a:pt x="151" y="479"/>
                  </a:lnTo>
                  <a:lnTo>
                    <a:pt x="151" y="476"/>
                  </a:lnTo>
                  <a:lnTo>
                    <a:pt x="151" y="472"/>
                  </a:lnTo>
                  <a:lnTo>
                    <a:pt x="151" y="472"/>
                  </a:lnTo>
                  <a:lnTo>
                    <a:pt x="154" y="469"/>
                  </a:lnTo>
                  <a:lnTo>
                    <a:pt x="154" y="92"/>
                  </a:lnTo>
                  <a:lnTo>
                    <a:pt x="162" y="92"/>
                  </a:lnTo>
                  <a:lnTo>
                    <a:pt x="162" y="239"/>
                  </a:lnTo>
                  <a:lnTo>
                    <a:pt x="166" y="239"/>
                  </a:lnTo>
                  <a:lnTo>
                    <a:pt x="166" y="243"/>
                  </a:lnTo>
                  <a:lnTo>
                    <a:pt x="169" y="248"/>
                  </a:lnTo>
                  <a:lnTo>
                    <a:pt x="169" y="248"/>
                  </a:lnTo>
                  <a:lnTo>
                    <a:pt x="172" y="251"/>
                  </a:lnTo>
                  <a:lnTo>
                    <a:pt x="172" y="251"/>
                  </a:lnTo>
                  <a:lnTo>
                    <a:pt x="172" y="254"/>
                  </a:lnTo>
                  <a:lnTo>
                    <a:pt x="177" y="254"/>
                  </a:lnTo>
                  <a:lnTo>
                    <a:pt x="180" y="254"/>
                  </a:lnTo>
                  <a:lnTo>
                    <a:pt x="180" y="257"/>
                  </a:lnTo>
                  <a:lnTo>
                    <a:pt x="189" y="257"/>
                  </a:lnTo>
                  <a:lnTo>
                    <a:pt x="192" y="254"/>
                  </a:lnTo>
                  <a:lnTo>
                    <a:pt x="195" y="254"/>
                  </a:lnTo>
                  <a:lnTo>
                    <a:pt x="198" y="251"/>
                  </a:lnTo>
                  <a:lnTo>
                    <a:pt x="203" y="251"/>
                  </a:lnTo>
                  <a:lnTo>
                    <a:pt x="203" y="248"/>
                  </a:lnTo>
                  <a:lnTo>
                    <a:pt x="207" y="243"/>
                  </a:lnTo>
                  <a:lnTo>
                    <a:pt x="207" y="239"/>
                  </a:lnTo>
                  <a:lnTo>
                    <a:pt x="210" y="239"/>
                  </a:lnTo>
                  <a:lnTo>
                    <a:pt x="210" y="44"/>
                  </a:lnTo>
                  <a:lnTo>
                    <a:pt x="207" y="43"/>
                  </a:lnTo>
                  <a:lnTo>
                    <a:pt x="207" y="36"/>
                  </a:lnTo>
                  <a:lnTo>
                    <a:pt x="207" y="33"/>
                  </a:lnTo>
                  <a:lnTo>
                    <a:pt x="207" y="33"/>
                  </a:lnTo>
                  <a:lnTo>
                    <a:pt x="203" y="29"/>
                  </a:lnTo>
                  <a:lnTo>
                    <a:pt x="203" y="28"/>
                  </a:lnTo>
                  <a:lnTo>
                    <a:pt x="203" y="25"/>
                  </a:lnTo>
                  <a:lnTo>
                    <a:pt x="202" y="25"/>
                  </a:lnTo>
                  <a:lnTo>
                    <a:pt x="202" y="25"/>
                  </a:lnTo>
                  <a:lnTo>
                    <a:pt x="198" y="18"/>
                  </a:lnTo>
                  <a:lnTo>
                    <a:pt x="198" y="15"/>
                  </a:lnTo>
                  <a:lnTo>
                    <a:pt x="195" y="15"/>
                  </a:lnTo>
                  <a:lnTo>
                    <a:pt x="192" y="13"/>
                  </a:lnTo>
                  <a:lnTo>
                    <a:pt x="192" y="13"/>
                  </a:lnTo>
                  <a:lnTo>
                    <a:pt x="192" y="10"/>
                  </a:lnTo>
                  <a:lnTo>
                    <a:pt x="189" y="10"/>
                  </a:lnTo>
                  <a:lnTo>
                    <a:pt x="187" y="10"/>
                  </a:lnTo>
                  <a:lnTo>
                    <a:pt x="184" y="10"/>
                  </a:lnTo>
                  <a:lnTo>
                    <a:pt x="180" y="7"/>
                  </a:lnTo>
                  <a:lnTo>
                    <a:pt x="177" y="7"/>
                  </a:lnTo>
                  <a:lnTo>
                    <a:pt x="177" y="3"/>
                  </a:lnTo>
                  <a:lnTo>
                    <a:pt x="169" y="3"/>
                  </a:lnTo>
                  <a:lnTo>
                    <a:pt x="169" y="0"/>
                  </a:lnTo>
                  <a:lnTo>
                    <a:pt x="154" y="0"/>
                  </a:lnTo>
                  <a:close/>
                </a:path>
              </a:pathLst>
            </a:custGeom>
            <a:solidFill>
              <a:srgbClr val="4080C0"/>
            </a:solidFill>
            <a:ln w="0">
              <a:solidFill>
                <a:srgbClr val="000000"/>
              </a:solidFill>
              <a:prstDash val="solid"/>
              <a:round/>
              <a:headEnd/>
              <a:tailEnd/>
            </a:ln>
          </p:spPr>
          <p:txBody>
            <a:bodyPr/>
            <a:lstStyle/>
            <a:p>
              <a:endParaRPr lang="en-US"/>
            </a:p>
          </p:txBody>
        </p:sp>
        <p:sp>
          <p:nvSpPr>
            <p:cNvPr id="611123" name="Rectangle 819">
              <a:extLst>
                <a:ext uri="{FF2B5EF4-FFF2-40B4-BE49-F238E27FC236}">
                  <a16:creationId xmlns:a16="http://schemas.microsoft.com/office/drawing/2014/main" id="{FA03A413-1C7D-5492-D422-FF5280623E65}"/>
                </a:ext>
              </a:extLst>
            </p:cNvPr>
            <p:cNvSpPr>
              <a:spLocks noChangeArrowheads="1"/>
            </p:cNvSpPr>
            <p:nvPr/>
          </p:nvSpPr>
          <p:spPr bwMode="auto">
            <a:xfrm>
              <a:off x="2860" y="1757"/>
              <a:ext cx="488" cy="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 b="1">
                  <a:solidFill>
                    <a:srgbClr val="000000"/>
                  </a:solidFill>
                  <a:latin typeface="News Gothic MT" panose="020B0504020203020204" pitchFamily="34" charset="0"/>
                </a:rPr>
                <a:t>Worker 2</a:t>
              </a:r>
              <a:endParaRPr lang="en-US" altLang="en-US" sz="200" b="1"/>
            </a:p>
          </p:txBody>
        </p:sp>
        <p:sp>
          <p:nvSpPr>
            <p:cNvPr id="611124" name="Oval 820">
              <a:extLst>
                <a:ext uri="{FF2B5EF4-FFF2-40B4-BE49-F238E27FC236}">
                  <a16:creationId xmlns:a16="http://schemas.microsoft.com/office/drawing/2014/main" id="{3B1BD2CC-7D67-B5A0-FD1D-F2CF98E1B3C4}"/>
                </a:ext>
              </a:extLst>
            </p:cNvPr>
            <p:cNvSpPr>
              <a:spLocks noChangeArrowheads="1"/>
            </p:cNvSpPr>
            <p:nvPr/>
          </p:nvSpPr>
          <p:spPr bwMode="auto">
            <a:xfrm>
              <a:off x="3440" y="1375"/>
              <a:ext cx="94" cy="100"/>
            </a:xfrm>
            <a:prstGeom prst="ellipse">
              <a:avLst/>
            </a:prstGeom>
            <a:solidFill>
              <a:srgbClr val="FF8080"/>
            </a:solidFill>
            <a:ln w="0">
              <a:solidFill>
                <a:srgbClr val="000000"/>
              </a:solidFill>
              <a:round/>
              <a:headEnd/>
              <a:tailEnd/>
            </a:ln>
          </p:spPr>
          <p:txBody>
            <a:bodyPr/>
            <a:lstStyle/>
            <a:p>
              <a:endParaRPr lang="en-US"/>
            </a:p>
          </p:txBody>
        </p:sp>
        <p:sp>
          <p:nvSpPr>
            <p:cNvPr id="611125" name="Freeform 821">
              <a:extLst>
                <a:ext uri="{FF2B5EF4-FFF2-40B4-BE49-F238E27FC236}">
                  <a16:creationId xmlns:a16="http://schemas.microsoft.com/office/drawing/2014/main" id="{C79DF009-49C1-625F-36E9-6D977FC25454}"/>
                </a:ext>
              </a:extLst>
            </p:cNvPr>
            <p:cNvSpPr>
              <a:spLocks/>
            </p:cNvSpPr>
            <p:nvPr/>
          </p:nvSpPr>
          <p:spPr bwMode="auto">
            <a:xfrm>
              <a:off x="3383" y="1484"/>
              <a:ext cx="210" cy="490"/>
            </a:xfrm>
            <a:custGeom>
              <a:avLst/>
              <a:gdLst>
                <a:gd name="T0" fmla="*/ 42 w 210"/>
                <a:gd name="T1" fmla="*/ 3 h 490"/>
                <a:gd name="T2" fmla="*/ 29 w 210"/>
                <a:gd name="T3" fmla="*/ 6 h 490"/>
                <a:gd name="T4" fmla="*/ 24 w 210"/>
                <a:gd name="T5" fmla="*/ 10 h 490"/>
                <a:gd name="T6" fmla="*/ 18 w 210"/>
                <a:gd name="T7" fmla="*/ 13 h 490"/>
                <a:gd name="T8" fmla="*/ 14 w 210"/>
                <a:gd name="T9" fmla="*/ 14 h 490"/>
                <a:gd name="T10" fmla="*/ 10 w 210"/>
                <a:gd name="T11" fmla="*/ 21 h 490"/>
                <a:gd name="T12" fmla="*/ 3 w 210"/>
                <a:gd name="T13" fmla="*/ 32 h 490"/>
                <a:gd name="T14" fmla="*/ 3 w 210"/>
                <a:gd name="T15" fmla="*/ 42 h 490"/>
                <a:gd name="T16" fmla="*/ 3 w 210"/>
                <a:gd name="T17" fmla="*/ 242 h 490"/>
                <a:gd name="T18" fmla="*/ 6 w 210"/>
                <a:gd name="T19" fmla="*/ 254 h 490"/>
                <a:gd name="T20" fmla="*/ 18 w 210"/>
                <a:gd name="T21" fmla="*/ 257 h 490"/>
                <a:gd name="T22" fmla="*/ 29 w 210"/>
                <a:gd name="T23" fmla="*/ 257 h 490"/>
                <a:gd name="T24" fmla="*/ 39 w 210"/>
                <a:gd name="T25" fmla="*/ 254 h 490"/>
                <a:gd name="T26" fmla="*/ 42 w 210"/>
                <a:gd name="T27" fmla="*/ 247 h 490"/>
                <a:gd name="T28" fmla="*/ 44 w 210"/>
                <a:gd name="T29" fmla="*/ 239 h 490"/>
                <a:gd name="T30" fmla="*/ 57 w 210"/>
                <a:gd name="T31" fmla="*/ 469 h 490"/>
                <a:gd name="T32" fmla="*/ 59 w 210"/>
                <a:gd name="T33" fmla="*/ 475 h 490"/>
                <a:gd name="T34" fmla="*/ 65 w 210"/>
                <a:gd name="T35" fmla="*/ 480 h 490"/>
                <a:gd name="T36" fmla="*/ 73 w 210"/>
                <a:gd name="T37" fmla="*/ 490 h 490"/>
                <a:gd name="T38" fmla="*/ 88 w 210"/>
                <a:gd name="T39" fmla="*/ 487 h 490"/>
                <a:gd name="T40" fmla="*/ 95 w 210"/>
                <a:gd name="T41" fmla="*/ 479 h 490"/>
                <a:gd name="T42" fmla="*/ 101 w 210"/>
                <a:gd name="T43" fmla="*/ 469 h 490"/>
                <a:gd name="T44" fmla="*/ 110 w 210"/>
                <a:gd name="T45" fmla="*/ 469 h 490"/>
                <a:gd name="T46" fmla="*/ 114 w 210"/>
                <a:gd name="T47" fmla="*/ 479 h 490"/>
                <a:gd name="T48" fmla="*/ 121 w 210"/>
                <a:gd name="T49" fmla="*/ 487 h 490"/>
                <a:gd name="T50" fmla="*/ 136 w 210"/>
                <a:gd name="T51" fmla="*/ 490 h 490"/>
                <a:gd name="T52" fmla="*/ 144 w 210"/>
                <a:gd name="T53" fmla="*/ 480 h 490"/>
                <a:gd name="T54" fmla="*/ 151 w 210"/>
                <a:gd name="T55" fmla="*/ 475 h 490"/>
                <a:gd name="T56" fmla="*/ 154 w 210"/>
                <a:gd name="T57" fmla="*/ 469 h 490"/>
                <a:gd name="T58" fmla="*/ 162 w 210"/>
                <a:gd name="T59" fmla="*/ 239 h 490"/>
                <a:gd name="T60" fmla="*/ 169 w 210"/>
                <a:gd name="T61" fmla="*/ 247 h 490"/>
                <a:gd name="T62" fmla="*/ 172 w 210"/>
                <a:gd name="T63" fmla="*/ 251 h 490"/>
                <a:gd name="T64" fmla="*/ 180 w 210"/>
                <a:gd name="T65" fmla="*/ 254 h 490"/>
                <a:gd name="T66" fmla="*/ 192 w 210"/>
                <a:gd name="T67" fmla="*/ 254 h 490"/>
                <a:gd name="T68" fmla="*/ 203 w 210"/>
                <a:gd name="T69" fmla="*/ 251 h 490"/>
                <a:gd name="T70" fmla="*/ 206 w 210"/>
                <a:gd name="T71" fmla="*/ 239 h 490"/>
                <a:gd name="T72" fmla="*/ 206 w 210"/>
                <a:gd name="T73" fmla="*/ 42 h 490"/>
                <a:gd name="T74" fmla="*/ 206 w 210"/>
                <a:gd name="T75" fmla="*/ 32 h 490"/>
                <a:gd name="T76" fmla="*/ 203 w 210"/>
                <a:gd name="T77" fmla="*/ 24 h 490"/>
                <a:gd name="T78" fmla="*/ 198 w 210"/>
                <a:gd name="T79" fmla="*/ 18 h 490"/>
                <a:gd name="T80" fmla="*/ 192 w 210"/>
                <a:gd name="T81" fmla="*/ 13 h 490"/>
                <a:gd name="T82" fmla="*/ 188 w 210"/>
                <a:gd name="T83" fmla="*/ 10 h 490"/>
                <a:gd name="T84" fmla="*/ 180 w 210"/>
                <a:gd name="T85" fmla="*/ 6 h 490"/>
                <a:gd name="T86" fmla="*/ 169 w 210"/>
                <a:gd name="T87" fmla="*/ 3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0" h="490">
                  <a:moveTo>
                    <a:pt x="154" y="0"/>
                  </a:moveTo>
                  <a:lnTo>
                    <a:pt x="42" y="0"/>
                  </a:lnTo>
                  <a:lnTo>
                    <a:pt x="42" y="3"/>
                  </a:lnTo>
                  <a:lnTo>
                    <a:pt x="32" y="3"/>
                  </a:lnTo>
                  <a:lnTo>
                    <a:pt x="32" y="6"/>
                  </a:lnTo>
                  <a:lnTo>
                    <a:pt x="29" y="6"/>
                  </a:lnTo>
                  <a:lnTo>
                    <a:pt x="28" y="10"/>
                  </a:lnTo>
                  <a:lnTo>
                    <a:pt x="24" y="10"/>
                  </a:lnTo>
                  <a:lnTo>
                    <a:pt x="24" y="10"/>
                  </a:lnTo>
                  <a:lnTo>
                    <a:pt x="21" y="10"/>
                  </a:lnTo>
                  <a:lnTo>
                    <a:pt x="21" y="13"/>
                  </a:lnTo>
                  <a:lnTo>
                    <a:pt x="18" y="13"/>
                  </a:lnTo>
                  <a:lnTo>
                    <a:pt x="18" y="14"/>
                  </a:lnTo>
                  <a:lnTo>
                    <a:pt x="18" y="14"/>
                  </a:lnTo>
                  <a:lnTo>
                    <a:pt x="14" y="14"/>
                  </a:lnTo>
                  <a:lnTo>
                    <a:pt x="14" y="14"/>
                  </a:lnTo>
                  <a:lnTo>
                    <a:pt x="13" y="21"/>
                  </a:lnTo>
                  <a:lnTo>
                    <a:pt x="10" y="21"/>
                  </a:lnTo>
                  <a:lnTo>
                    <a:pt x="6" y="24"/>
                  </a:lnTo>
                  <a:lnTo>
                    <a:pt x="6" y="28"/>
                  </a:lnTo>
                  <a:lnTo>
                    <a:pt x="3" y="32"/>
                  </a:lnTo>
                  <a:lnTo>
                    <a:pt x="3" y="32"/>
                  </a:lnTo>
                  <a:lnTo>
                    <a:pt x="3" y="36"/>
                  </a:lnTo>
                  <a:lnTo>
                    <a:pt x="3" y="42"/>
                  </a:lnTo>
                  <a:lnTo>
                    <a:pt x="0" y="44"/>
                  </a:lnTo>
                  <a:lnTo>
                    <a:pt x="0" y="239"/>
                  </a:lnTo>
                  <a:lnTo>
                    <a:pt x="3" y="242"/>
                  </a:lnTo>
                  <a:lnTo>
                    <a:pt x="3" y="246"/>
                  </a:lnTo>
                  <a:lnTo>
                    <a:pt x="6" y="251"/>
                  </a:lnTo>
                  <a:lnTo>
                    <a:pt x="6" y="254"/>
                  </a:lnTo>
                  <a:lnTo>
                    <a:pt x="10" y="254"/>
                  </a:lnTo>
                  <a:lnTo>
                    <a:pt x="13" y="257"/>
                  </a:lnTo>
                  <a:lnTo>
                    <a:pt x="18" y="257"/>
                  </a:lnTo>
                  <a:lnTo>
                    <a:pt x="18" y="260"/>
                  </a:lnTo>
                  <a:lnTo>
                    <a:pt x="28" y="260"/>
                  </a:lnTo>
                  <a:lnTo>
                    <a:pt x="29" y="257"/>
                  </a:lnTo>
                  <a:lnTo>
                    <a:pt x="32" y="257"/>
                  </a:lnTo>
                  <a:lnTo>
                    <a:pt x="36" y="254"/>
                  </a:lnTo>
                  <a:lnTo>
                    <a:pt x="39" y="254"/>
                  </a:lnTo>
                  <a:lnTo>
                    <a:pt x="39" y="254"/>
                  </a:lnTo>
                  <a:lnTo>
                    <a:pt x="42" y="251"/>
                  </a:lnTo>
                  <a:lnTo>
                    <a:pt x="42" y="247"/>
                  </a:lnTo>
                  <a:lnTo>
                    <a:pt x="44" y="246"/>
                  </a:lnTo>
                  <a:lnTo>
                    <a:pt x="44" y="242"/>
                  </a:lnTo>
                  <a:lnTo>
                    <a:pt x="44" y="239"/>
                  </a:lnTo>
                  <a:lnTo>
                    <a:pt x="44" y="92"/>
                  </a:lnTo>
                  <a:lnTo>
                    <a:pt x="57" y="92"/>
                  </a:lnTo>
                  <a:lnTo>
                    <a:pt x="57" y="469"/>
                  </a:lnTo>
                  <a:lnTo>
                    <a:pt x="57" y="472"/>
                  </a:lnTo>
                  <a:lnTo>
                    <a:pt x="57" y="472"/>
                  </a:lnTo>
                  <a:lnTo>
                    <a:pt x="59" y="475"/>
                  </a:lnTo>
                  <a:lnTo>
                    <a:pt x="59" y="479"/>
                  </a:lnTo>
                  <a:lnTo>
                    <a:pt x="62" y="480"/>
                  </a:lnTo>
                  <a:lnTo>
                    <a:pt x="65" y="480"/>
                  </a:lnTo>
                  <a:lnTo>
                    <a:pt x="65" y="487"/>
                  </a:lnTo>
                  <a:lnTo>
                    <a:pt x="72" y="487"/>
                  </a:lnTo>
                  <a:lnTo>
                    <a:pt x="73" y="490"/>
                  </a:lnTo>
                  <a:lnTo>
                    <a:pt x="83" y="490"/>
                  </a:lnTo>
                  <a:lnTo>
                    <a:pt x="83" y="487"/>
                  </a:lnTo>
                  <a:lnTo>
                    <a:pt x="88" y="487"/>
                  </a:lnTo>
                  <a:lnTo>
                    <a:pt x="92" y="480"/>
                  </a:lnTo>
                  <a:lnTo>
                    <a:pt x="95" y="480"/>
                  </a:lnTo>
                  <a:lnTo>
                    <a:pt x="95" y="479"/>
                  </a:lnTo>
                  <a:lnTo>
                    <a:pt x="98" y="472"/>
                  </a:lnTo>
                  <a:lnTo>
                    <a:pt x="98" y="472"/>
                  </a:lnTo>
                  <a:lnTo>
                    <a:pt x="101" y="469"/>
                  </a:lnTo>
                  <a:lnTo>
                    <a:pt x="101" y="260"/>
                  </a:lnTo>
                  <a:lnTo>
                    <a:pt x="110" y="260"/>
                  </a:lnTo>
                  <a:lnTo>
                    <a:pt x="110" y="469"/>
                  </a:lnTo>
                  <a:lnTo>
                    <a:pt x="110" y="472"/>
                  </a:lnTo>
                  <a:lnTo>
                    <a:pt x="110" y="472"/>
                  </a:lnTo>
                  <a:lnTo>
                    <a:pt x="114" y="479"/>
                  </a:lnTo>
                  <a:lnTo>
                    <a:pt x="114" y="480"/>
                  </a:lnTo>
                  <a:lnTo>
                    <a:pt x="118" y="480"/>
                  </a:lnTo>
                  <a:lnTo>
                    <a:pt x="121" y="487"/>
                  </a:lnTo>
                  <a:lnTo>
                    <a:pt x="124" y="487"/>
                  </a:lnTo>
                  <a:lnTo>
                    <a:pt x="128" y="490"/>
                  </a:lnTo>
                  <a:lnTo>
                    <a:pt x="136" y="490"/>
                  </a:lnTo>
                  <a:lnTo>
                    <a:pt x="139" y="487"/>
                  </a:lnTo>
                  <a:lnTo>
                    <a:pt x="142" y="487"/>
                  </a:lnTo>
                  <a:lnTo>
                    <a:pt x="144" y="480"/>
                  </a:lnTo>
                  <a:lnTo>
                    <a:pt x="147" y="480"/>
                  </a:lnTo>
                  <a:lnTo>
                    <a:pt x="151" y="479"/>
                  </a:lnTo>
                  <a:lnTo>
                    <a:pt x="151" y="475"/>
                  </a:lnTo>
                  <a:lnTo>
                    <a:pt x="151" y="472"/>
                  </a:lnTo>
                  <a:lnTo>
                    <a:pt x="151" y="472"/>
                  </a:lnTo>
                  <a:lnTo>
                    <a:pt x="154" y="469"/>
                  </a:lnTo>
                  <a:lnTo>
                    <a:pt x="154" y="92"/>
                  </a:lnTo>
                  <a:lnTo>
                    <a:pt x="162" y="92"/>
                  </a:lnTo>
                  <a:lnTo>
                    <a:pt x="162" y="239"/>
                  </a:lnTo>
                  <a:lnTo>
                    <a:pt x="165" y="239"/>
                  </a:lnTo>
                  <a:lnTo>
                    <a:pt x="165" y="242"/>
                  </a:lnTo>
                  <a:lnTo>
                    <a:pt x="169" y="247"/>
                  </a:lnTo>
                  <a:lnTo>
                    <a:pt x="169" y="247"/>
                  </a:lnTo>
                  <a:lnTo>
                    <a:pt x="172" y="251"/>
                  </a:lnTo>
                  <a:lnTo>
                    <a:pt x="172" y="251"/>
                  </a:lnTo>
                  <a:lnTo>
                    <a:pt x="172" y="254"/>
                  </a:lnTo>
                  <a:lnTo>
                    <a:pt x="177" y="254"/>
                  </a:lnTo>
                  <a:lnTo>
                    <a:pt x="180" y="254"/>
                  </a:lnTo>
                  <a:lnTo>
                    <a:pt x="180" y="257"/>
                  </a:lnTo>
                  <a:lnTo>
                    <a:pt x="188" y="257"/>
                  </a:lnTo>
                  <a:lnTo>
                    <a:pt x="192" y="254"/>
                  </a:lnTo>
                  <a:lnTo>
                    <a:pt x="195" y="254"/>
                  </a:lnTo>
                  <a:lnTo>
                    <a:pt x="198" y="251"/>
                  </a:lnTo>
                  <a:lnTo>
                    <a:pt x="203" y="251"/>
                  </a:lnTo>
                  <a:lnTo>
                    <a:pt x="203" y="247"/>
                  </a:lnTo>
                  <a:lnTo>
                    <a:pt x="206" y="242"/>
                  </a:lnTo>
                  <a:lnTo>
                    <a:pt x="206" y="239"/>
                  </a:lnTo>
                  <a:lnTo>
                    <a:pt x="210" y="239"/>
                  </a:lnTo>
                  <a:lnTo>
                    <a:pt x="210" y="44"/>
                  </a:lnTo>
                  <a:lnTo>
                    <a:pt x="206" y="42"/>
                  </a:lnTo>
                  <a:lnTo>
                    <a:pt x="206" y="36"/>
                  </a:lnTo>
                  <a:lnTo>
                    <a:pt x="206" y="32"/>
                  </a:lnTo>
                  <a:lnTo>
                    <a:pt x="206" y="32"/>
                  </a:lnTo>
                  <a:lnTo>
                    <a:pt x="203" y="29"/>
                  </a:lnTo>
                  <a:lnTo>
                    <a:pt x="203" y="28"/>
                  </a:lnTo>
                  <a:lnTo>
                    <a:pt x="203" y="24"/>
                  </a:lnTo>
                  <a:lnTo>
                    <a:pt x="201" y="24"/>
                  </a:lnTo>
                  <a:lnTo>
                    <a:pt x="201" y="24"/>
                  </a:lnTo>
                  <a:lnTo>
                    <a:pt x="198" y="18"/>
                  </a:lnTo>
                  <a:lnTo>
                    <a:pt x="198" y="14"/>
                  </a:lnTo>
                  <a:lnTo>
                    <a:pt x="195" y="14"/>
                  </a:lnTo>
                  <a:lnTo>
                    <a:pt x="192" y="13"/>
                  </a:lnTo>
                  <a:lnTo>
                    <a:pt x="192" y="13"/>
                  </a:lnTo>
                  <a:lnTo>
                    <a:pt x="192" y="10"/>
                  </a:lnTo>
                  <a:lnTo>
                    <a:pt x="188" y="10"/>
                  </a:lnTo>
                  <a:lnTo>
                    <a:pt x="187" y="10"/>
                  </a:lnTo>
                  <a:lnTo>
                    <a:pt x="183" y="10"/>
                  </a:lnTo>
                  <a:lnTo>
                    <a:pt x="180" y="6"/>
                  </a:lnTo>
                  <a:lnTo>
                    <a:pt x="177" y="6"/>
                  </a:lnTo>
                  <a:lnTo>
                    <a:pt x="177" y="3"/>
                  </a:lnTo>
                  <a:lnTo>
                    <a:pt x="169" y="3"/>
                  </a:lnTo>
                  <a:lnTo>
                    <a:pt x="169" y="0"/>
                  </a:lnTo>
                  <a:lnTo>
                    <a:pt x="154" y="0"/>
                  </a:lnTo>
                  <a:close/>
                </a:path>
              </a:pathLst>
            </a:custGeom>
            <a:solidFill>
              <a:srgbClr val="FF8080"/>
            </a:solidFill>
            <a:ln w="0">
              <a:solidFill>
                <a:srgbClr val="000000"/>
              </a:solidFill>
              <a:prstDash val="solid"/>
              <a:round/>
              <a:headEnd/>
              <a:tailEnd/>
            </a:ln>
          </p:spPr>
          <p:txBody>
            <a:bodyPr/>
            <a:lstStyle/>
            <a:p>
              <a:endParaRPr lang="en-US"/>
            </a:p>
          </p:txBody>
        </p:sp>
        <p:sp>
          <p:nvSpPr>
            <p:cNvPr id="611126" name="Rectangle 822">
              <a:extLst>
                <a:ext uri="{FF2B5EF4-FFF2-40B4-BE49-F238E27FC236}">
                  <a16:creationId xmlns:a16="http://schemas.microsoft.com/office/drawing/2014/main" id="{7CE6E2A9-0AF1-8786-711B-CEF3944B325D}"/>
                </a:ext>
              </a:extLst>
            </p:cNvPr>
            <p:cNvSpPr>
              <a:spLocks noChangeArrowheads="1"/>
            </p:cNvSpPr>
            <p:nvPr/>
          </p:nvSpPr>
          <p:spPr bwMode="auto">
            <a:xfrm>
              <a:off x="3290" y="1881"/>
              <a:ext cx="610" cy="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 b="1">
                  <a:solidFill>
                    <a:srgbClr val="000000"/>
                  </a:solidFill>
                  <a:latin typeface="News Gothic MT" panose="020B0504020203020204" pitchFamily="34" charset="0"/>
                </a:rPr>
                <a:t>Inspector 2</a:t>
              </a:r>
              <a:endParaRPr lang="en-US" altLang="en-US" sz="200" b="1"/>
            </a:p>
          </p:txBody>
        </p:sp>
        <p:sp>
          <p:nvSpPr>
            <p:cNvPr id="611127" name="Oval 823">
              <a:extLst>
                <a:ext uri="{FF2B5EF4-FFF2-40B4-BE49-F238E27FC236}">
                  <a16:creationId xmlns:a16="http://schemas.microsoft.com/office/drawing/2014/main" id="{6BB1DF18-4162-9D5C-A280-A1D59F6117B1}"/>
                </a:ext>
              </a:extLst>
            </p:cNvPr>
            <p:cNvSpPr>
              <a:spLocks noChangeArrowheads="1"/>
            </p:cNvSpPr>
            <p:nvPr/>
          </p:nvSpPr>
          <p:spPr bwMode="auto">
            <a:xfrm>
              <a:off x="4435" y="2064"/>
              <a:ext cx="94" cy="100"/>
            </a:xfrm>
            <a:prstGeom prst="ellipse">
              <a:avLst/>
            </a:prstGeom>
            <a:solidFill>
              <a:srgbClr val="4080C0"/>
            </a:solidFill>
            <a:ln w="0">
              <a:solidFill>
                <a:srgbClr val="000000"/>
              </a:solidFill>
              <a:round/>
              <a:headEnd/>
              <a:tailEnd/>
            </a:ln>
          </p:spPr>
          <p:txBody>
            <a:bodyPr/>
            <a:lstStyle/>
            <a:p>
              <a:endParaRPr lang="en-US"/>
            </a:p>
          </p:txBody>
        </p:sp>
        <p:sp>
          <p:nvSpPr>
            <p:cNvPr id="611128" name="Freeform 824">
              <a:extLst>
                <a:ext uri="{FF2B5EF4-FFF2-40B4-BE49-F238E27FC236}">
                  <a16:creationId xmlns:a16="http://schemas.microsoft.com/office/drawing/2014/main" id="{E1B2FB1E-0D39-23DD-ABFD-C373A770164A}"/>
                </a:ext>
              </a:extLst>
            </p:cNvPr>
            <p:cNvSpPr>
              <a:spLocks/>
            </p:cNvSpPr>
            <p:nvPr/>
          </p:nvSpPr>
          <p:spPr bwMode="auto">
            <a:xfrm>
              <a:off x="4378" y="2173"/>
              <a:ext cx="210" cy="490"/>
            </a:xfrm>
            <a:custGeom>
              <a:avLst/>
              <a:gdLst>
                <a:gd name="T0" fmla="*/ 43 w 210"/>
                <a:gd name="T1" fmla="*/ 3 h 490"/>
                <a:gd name="T2" fmla="*/ 30 w 210"/>
                <a:gd name="T3" fmla="*/ 6 h 490"/>
                <a:gd name="T4" fmla="*/ 25 w 210"/>
                <a:gd name="T5" fmla="*/ 9 h 490"/>
                <a:gd name="T6" fmla="*/ 18 w 210"/>
                <a:gd name="T7" fmla="*/ 13 h 490"/>
                <a:gd name="T8" fmla="*/ 15 w 210"/>
                <a:gd name="T9" fmla="*/ 14 h 490"/>
                <a:gd name="T10" fmla="*/ 10 w 210"/>
                <a:gd name="T11" fmla="*/ 21 h 490"/>
                <a:gd name="T12" fmla="*/ 3 w 210"/>
                <a:gd name="T13" fmla="*/ 32 h 490"/>
                <a:gd name="T14" fmla="*/ 3 w 210"/>
                <a:gd name="T15" fmla="*/ 42 h 490"/>
                <a:gd name="T16" fmla="*/ 3 w 210"/>
                <a:gd name="T17" fmla="*/ 242 h 490"/>
                <a:gd name="T18" fmla="*/ 7 w 210"/>
                <a:gd name="T19" fmla="*/ 254 h 490"/>
                <a:gd name="T20" fmla="*/ 18 w 210"/>
                <a:gd name="T21" fmla="*/ 257 h 490"/>
                <a:gd name="T22" fmla="*/ 30 w 210"/>
                <a:gd name="T23" fmla="*/ 257 h 490"/>
                <a:gd name="T24" fmla="*/ 39 w 210"/>
                <a:gd name="T25" fmla="*/ 254 h 490"/>
                <a:gd name="T26" fmla="*/ 43 w 210"/>
                <a:gd name="T27" fmla="*/ 247 h 490"/>
                <a:gd name="T28" fmla="*/ 44 w 210"/>
                <a:gd name="T29" fmla="*/ 239 h 490"/>
                <a:gd name="T30" fmla="*/ 57 w 210"/>
                <a:gd name="T31" fmla="*/ 469 h 490"/>
                <a:gd name="T32" fmla="*/ 59 w 210"/>
                <a:gd name="T33" fmla="*/ 475 h 490"/>
                <a:gd name="T34" fmla="*/ 66 w 210"/>
                <a:gd name="T35" fmla="*/ 480 h 490"/>
                <a:gd name="T36" fmla="*/ 74 w 210"/>
                <a:gd name="T37" fmla="*/ 490 h 490"/>
                <a:gd name="T38" fmla="*/ 89 w 210"/>
                <a:gd name="T39" fmla="*/ 487 h 490"/>
                <a:gd name="T40" fmla="*/ 95 w 210"/>
                <a:gd name="T41" fmla="*/ 479 h 490"/>
                <a:gd name="T42" fmla="*/ 102 w 210"/>
                <a:gd name="T43" fmla="*/ 469 h 490"/>
                <a:gd name="T44" fmla="*/ 110 w 210"/>
                <a:gd name="T45" fmla="*/ 469 h 490"/>
                <a:gd name="T46" fmla="*/ 115 w 210"/>
                <a:gd name="T47" fmla="*/ 479 h 490"/>
                <a:gd name="T48" fmla="*/ 121 w 210"/>
                <a:gd name="T49" fmla="*/ 487 h 490"/>
                <a:gd name="T50" fmla="*/ 136 w 210"/>
                <a:gd name="T51" fmla="*/ 490 h 490"/>
                <a:gd name="T52" fmla="*/ 144 w 210"/>
                <a:gd name="T53" fmla="*/ 480 h 490"/>
                <a:gd name="T54" fmla="*/ 151 w 210"/>
                <a:gd name="T55" fmla="*/ 475 h 490"/>
                <a:gd name="T56" fmla="*/ 154 w 210"/>
                <a:gd name="T57" fmla="*/ 469 h 490"/>
                <a:gd name="T58" fmla="*/ 162 w 210"/>
                <a:gd name="T59" fmla="*/ 239 h 490"/>
                <a:gd name="T60" fmla="*/ 169 w 210"/>
                <a:gd name="T61" fmla="*/ 247 h 490"/>
                <a:gd name="T62" fmla="*/ 172 w 210"/>
                <a:gd name="T63" fmla="*/ 251 h 490"/>
                <a:gd name="T64" fmla="*/ 180 w 210"/>
                <a:gd name="T65" fmla="*/ 254 h 490"/>
                <a:gd name="T66" fmla="*/ 192 w 210"/>
                <a:gd name="T67" fmla="*/ 254 h 490"/>
                <a:gd name="T68" fmla="*/ 203 w 210"/>
                <a:gd name="T69" fmla="*/ 251 h 490"/>
                <a:gd name="T70" fmla="*/ 207 w 210"/>
                <a:gd name="T71" fmla="*/ 239 h 490"/>
                <a:gd name="T72" fmla="*/ 207 w 210"/>
                <a:gd name="T73" fmla="*/ 42 h 490"/>
                <a:gd name="T74" fmla="*/ 207 w 210"/>
                <a:gd name="T75" fmla="*/ 32 h 490"/>
                <a:gd name="T76" fmla="*/ 203 w 210"/>
                <a:gd name="T77" fmla="*/ 24 h 490"/>
                <a:gd name="T78" fmla="*/ 198 w 210"/>
                <a:gd name="T79" fmla="*/ 18 h 490"/>
                <a:gd name="T80" fmla="*/ 192 w 210"/>
                <a:gd name="T81" fmla="*/ 13 h 490"/>
                <a:gd name="T82" fmla="*/ 189 w 210"/>
                <a:gd name="T83" fmla="*/ 9 h 490"/>
                <a:gd name="T84" fmla="*/ 180 w 210"/>
                <a:gd name="T85" fmla="*/ 6 h 490"/>
                <a:gd name="T86" fmla="*/ 169 w 210"/>
                <a:gd name="T87" fmla="*/ 3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0" h="490">
                  <a:moveTo>
                    <a:pt x="154" y="0"/>
                  </a:moveTo>
                  <a:lnTo>
                    <a:pt x="43" y="0"/>
                  </a:lnTo>
                  <a:lnTo>
                    <a:pt x="43" y="3"/>
                  </a:lnTo>
                  <a:lnTo>
                    <a:pt x="33" y="3"/>
                  </a:lnTo>
                  <a:lnTo>
                    <a:pt x="33" y="6"/>
                  </a:lnTo>
                  <a:lnTo>
                    <a:pt x="30" y="6"/>
                  </a:lnTo>
                  <a:lnTo>
                    <a:pt x="28" y="9"/>
                  </a:lnTo>
                  <a:lnTo>
                    <a:pt x="25" y="9"/>
                  </a:lnTo>
                  <a:lnTo>
                    <a:pt x="25" y="9"/>
                  </a:lnTo>
                  <a:lnTo>
                    <a:pt x="21" y="9"/>
                  </a:lnTo>
                  <a:lnTo>
                    <a:pt x="21" y="13"/>
                  </a:lnTo>
                  <a:lnTo>
                    <a:pt x="18" y="13"/>
                  </a:lnTo>
                  <a:lnTo>
                    <a:pt x="18" y="14"/>
                  </a:lnTo>
                  <a:lnTo>
                    <a:pt x="18" y="14"/>
                  </a:lnTo>
                  <a:lnTo>
                    <a:pt x="15" y="14"/>
                  </a:lnTo>
                  <a:lnTo>
                    <a:pt x="15" y="14"/>
                  </a:lnTo>
                  <a:lnTo>
                    <a:pt x="13" y="21"/>
                  </a:lnTo>
                  <a:lnTo>
                    <a:pt x="10" y="21"/>
                  </a:lnTo>
                  <a:lnTo>
                    <a:pt x="7" y="24"/>
                  </a:lnTo>
                  <a:lnTo>
                    <a:pt x="7" y="27"/>
                  </a:lnTo>
                  <a:lnTo>
                    <a:pt x="3" y="32"/>
                  </a:lnTo>
                  <a:lnTo>
                    <a:pt x="3" y="32"/>
                  </a:lnTo>
                  <a:lnTo>
                    <a:pt x="3" y="36"/>
                  </a:lnTo>
                  <a:lnTo>
                    <a:pt x="3" y="42"/>
                  </a:lnTo>
                  <a:lnTo>
                    <a:pt x="0" y="44"/>
                  </a:lnTo>
                  <a:lnTo>
                    <a:pt x="0" y="239"/>
                  </a:lnTo>
                  <a:lnTo>
                    <a:pt x="3" y="242"/>
                  </a:lnTo>
                  <a:lnTo>
                    <a:pt x="3" y="246"/>
                  </a:lnTo>
                  <a:lnTo>
                    <a:pt x="7" y="251"/>
                  </a:lnTo>
                  <a:lnTo>
                    <a:pt x="7" y="254"/>
                  </a:lnTo>
                  <a:lnTo>
                    <a:pt x="10" y="254"/>
                  </a:lnTo>
                  <a:lnTo>
                    <a:pt x="13" y="257"/>
                  </a:lnTo>
                  <a:lnTo>
                    <a:pt x="18" y="257"/>
                  </a:lnTo>
                  <a:lnTo>
                    <a:pt x="18" y="260"/>
                  </a:lnTo>
                  <a:lnTo>
                    <a:pt x="28" y="260"/>
                  </a:lnTo>
                  <a:lnTo>
                    <a:pt x="30" y="257"/>
                  </a:lnTo>
                  <a:lnTo>
                    <a:pt x="33" y="257"/>
                  </a:lnTo>
                  <a:lnTo>
                    <a:pt x="36" y="254"/>
                  </a:lnTo>
                  <a:lnTo>
                    <a:pt x="39" y="254"/>
                  </a:lnTo>
                  <a:lnTo>
                    <a:pt x="39" y="254"/>
                  </a:lnTo>
                  <a:lnTo>
                    <a:pt x="43" y="251"/>
                  </a:lnTo>
                  <a:lnTo>
                    <a:pt x="43" y="247"/>
                  </a:lnTo>
                  <a:lnTo>
                    <a:pt x="44" y="246"/>
                  </a:lnTo>
                  <a:lnTo>
                    <a:pt x="44" y="242"/>
                  </a:lnTo>
                  <a:lnTo>
                    <a:pt x="44" y="239"/>
                  </a:lnTo>
                  <a:lnTo>
                    <a:pt x="44" y="91"/>
                  </a:lnTo>
                  <a:lnTo>
                    <a:pt x="57" y="91"/>
                  </a:lnTo>
                  <a:lnTo>
                    <a:pt x="57" y="469"/>
                  </a:lnTo>
                  <a:lnTo>
                    <a:pt x="57" y="472"/>
                  </a:lnTo>
                  <a:lnTo>
                    <a:pt x="57" y="472"/>
                  </a:lnTo>
                  <a:lnTo>
                    <a:pt x="59" y="475"/>
                  </a:lnTo>
                  <a:lnTo>
                    <a:pt x="59" y="479"/>
                  </a:lnTo>
                  <a:lnTo>
                    <a:pt x="62" y="480"/>
                  </a:lnTo>
                  <a:lnTo>
                    <a:pt x="66" y="480"/>
                  </a:lnTo>
                  <a:lnTo>
                    <a:pt x="66" y="487"/>
                  </a:lnTo>
                  <a:lnTo>
                    <a:pt x="72" y="487"/>
                  </a:lnTo>
                  <a:lnTo>
                    <a:pt x="74" y="490"/>
                  </a:lnTo>
                  <a:lnTo>
                    <a:pt x="84" y="490"/>
                  </a:lnTo>
                  <a:lnTo>
                    <a:pt x="84" y="487"/>
                  </a:lnTo>
                  <a:lnTo>
                    <a:pt x="89" y="487"/>
                  </a:lnTo>
                  <a:lnTo>
                    <a:pt x="92" y="480"/>
                  </a:lnTo>
                  <a:lnTo>
                    <a:pt x="95" y="480"/>
                  </a:lnTo>
                  <a:lnTo>
                    <a:pt x="95" y="479"/>
                  </a:lnTo>
                  <a:lnTo>
                    <a:pt x="98" y="472"/>
                  </a:lnTo>
                  <a:lnTo>
                    <a:pt x="98" y="472"/>
                  </a:lnTo>
                  <a:lnTo>
                    <a:pt x="102" y="469"/>
                  </a:lnTo>
                  <a:lnTo>
                    <a:pt x="102" y="260"/>
                  </a:lnTo>
                  <a:lnTo>
                    <a:pt x="110" y="260"/>
                  </a:lnTo>
                  <a:lnTo>
                    <a:pt x="110" y="469"/>
                  </a:lnTo>
                  <a:lnTo>
                    <a:pt x="110" y="472"/>
                  </a:lnTo>
                  <a:lnTo>
                    <a:pt x="110" y="472"/>
                  </a:lnTo>
                  <a:lnTo>
                    <a:pt x="115" y="479"/>
                  </a:lnTo>
                  <a:lnTo>
                    <a:pt x="115" y="480"/>
                  </a:lnTo>
                  <a:lnTo>
                    <a:pt x="118" y="480"/>
                  </a:lnTo>
                  <a:lnTo>
                    <a:pt x="121" y="487"/>
                  </a:lnTo>
                  <a:lnTo>
                    <a:pt x="125" y="487"/>
                  </a:lnTo>
                  <a:lnTo>
                    <a:pt x="128" y="490"/>
                  </a:lnTo>
                  <a:lnTo>
                    <a:pt x="136" y="490"/>
                  </a:lnTo>
                  <a:lnTo>
                    <a:pt x="139" y="487"/>
                  </a:lnTo>
                  <a:lnTo>
                    <a:pt x="143" y="487"/>
                  </a:lnTo>
                  <a:lnTo>
                    <a:pt x="144" y="480"/>
                  </a:lnTo>
                  <a:lnTo>
                    <a:pt x="148" y="480"/>
                  </a:lnTo>
                  <a:lnTo>
                    <a:pt x="151" y="479"/>
                  </a:lnTo>
                  <a:lnTo>
                    <a:pt x="151" y="475"/>
                  </a:lnTo>
                  <a:lnTo>
                    <a:pt x="151" y="472"/>
                  </a:lnTo>
                  <a:lnTo>
                    <a:pt x="151" y="472"/>
                  </a:lnTo>
                  <a:lnTo>
                    <a:pt x="154" y="469"/>
                  </a:lnTo>
                  <a:lnTo>
                    <a:pt x="154" y="91"/>
                  </a:lnTo>
                  <a:lnTo>
                    <a:pt x="162" y="91"/>
                  </a:lnTo>
                  <a:lnTo>
                    <a:pt x="162" y="239"/>
                  </a:lnTo>
                  <a:lnTo>
                    <a:pt x="166" y="239"/>
                  </a:lnTo>
                  <a:lnTo>
                    <a:pt x="166" y="242"/>
                  </a:lnTo>
                  <a:lnTo>
                    <a:pt x="169" y="247"/>
                  </a:lnTo>
                  <a:lnTo>
                    <a:pt x="169" y="247"/>
                  </a:lnTo>
                  <a:lnTo>
                    <a:pt x="172" y="251"/>
                  </a:lnTo>
                  <a:lnTo>
                    <a:pt x="172" y="251"/>
                  </a:lnTo>
                  <a:lnTo>
                    <a:pt x="172" y="254"/>
                  </a:lnTo>
                  <a:lnTo>
                    <a:pt x="177" y="254"/>
                  </a:lnTo>
                  <a:lnTo>
                    <a:pt x="180" y="254"/>
                  </a:lnTo>
                  <a:lnTo>
                    <a:pt x="180" y="257"/>
                  </a:lnTo>
                  <a:lnTo>
                    <a:pt x="189" y="257"/>
                  </a:lnTo>
                  <a:lnTo>
                    <a:pt x="192" y="254"/>
                  </a:lnTo>
                  <a:lnTo>
                    <a:pt x="195" y="254"/>
                  </a:lnTo>
                  <a:lnTo>
                    <a:pt x="198" y="251"/>
                  </a:lnTo>
                  <a:lnTo>
                    <a:pt x="203" y="251"/>
                  </a:lnTo>
                  <a:lnTo>
                    <a:pt x="203" y="247"/>
                  </a:lnTo>
                  <a:lnTo>
                    <a:pt x="207" y="242"/>
                  </a:lnTo>
                  <a:lnTo>
                    <a:pt x="207" y="239"/>
                  </a:lnTo>
                  <a:lnTo>
                    <a:pt x="210" y="239"/>
                  </a:lnTo>
                  <a:lnTo>
                    <a:pt x="210" y="44"/>
                  </a:lnTo>
                  <a:lnTo>
                    <a:pt x="207" y="42"/>
                  </a:lnTo>
                  <a:lnTo>
                    <a:pt x="207" y="36"/>
                  </a:lnTo>
                  <a:lnTo>
                    <a:pt x="207" y="32"/>
                  </a:lnTo>
                  <a:lnTo>
                    <a:pt x="207" y="32"/>
                  </a:lnTo>
                  <a:lnTo>
                    <a:pt x="203" y="29"/>
                  </a:lnTo>
                  <a:lnTo>
                    <a:pt x="203" y="27"/>
                  </a:lnTo>
                  <a:lnTo>
                    <a:pt x="203" y="24"/>
                  </a:lnTo>
                  <a:lnTo>
                    <a:pt x="202" y="24"/>
                  </a:lnTo>
                  <a:lnTo>
                    <a:pt x="202" y="24"/>
                  </a:lnTo>
                  <a:lnTo>
                    <a:pt x="198" y="18"/>
                  </a:lnTo>
                  <a:lnTo>
                    <a:pt x="198" y="14"/>
                  </a:lnTo>
                  <a:lnTo>
                    <a:pt x="195" y="14"/>
                  </a:lnTo>
                  <a:lnTo>
                    <a:pt x="192" y="13"/>
                  </a:lnTo>
                  <a:lnTo>
                    <a:pt x="192" y="13"/>
                  </a:lnTo>
                  <a:lnTo>
                    <a:pt x="192" y="9"/>
                  </a:lnTo>
                  <a:lnTo>
                    <a:pt x="189" y="9"/>
                  </a:lnTo>
                  <a:lnTo>
                    <a:pt x="187" y="9"/>
                  </a:lnTo>
                  <a:lnTo>
                    <a:pt x="184" y="9"/>
                  </a:lnTo>
                  <a:lnTo>
                    <a:pt x="180" y="6"/>
                  </a:lnTo>
                  <a:lnTo>
                    <a:pt x="177" y="6"/>
                  </a:lnTo>
                  <a:lnTo>
                    <a:pt x="177" y="3"/>
                  </a:lnTo>
                  <a:lnTo>
                    <a:pt x="169" y="3"/>
                  </a:lnTo>
                  <a:lnTo>
                    <a:pt x="169" y="0"/>
                  </a:lnTo>
                  <a:lnTo>
                    <a:pt x="154" y="0"/>
                  </a:lnTo>
                  <a:close/>
                </a:path>
              </a:pathLst>
            </a:custGeom>
            <a:solidFill>
              <a:srgbClr val="4080C0"/>
            </a:solidFill>
            <a:ln w="0">
              <a:solidFill>
                <a:srgbClr val="000000"/>
              </a:solidFill>
              <a:prstDash val="solid"/>
              <a:round/>
              <a:headEnd/>
              <a:tailEnd/>
            </a:ln>
          </p:spPr>
          <p:txBody>
            <a:bodyPr/>
            <a:lstStyle/>
            <a:p>
              <a:endParaRPr lang="en-US"/>
            </a:p>
          </p:txBody>
        </p:sp>
        <p:sp>
          <p:nvSpPr>
            <p:cNvPr id="611129" name="Rectangle 825">
              <a:extLst>
                <a:ext uri="{FF2B5EF4-FFF2-40B4-BE49-F238E27FC236}">
                  <a16:creationId xmlns:a16="http://schemas.microsoft.com/office/drawing/2014/main" id="{F7F20107-D2FF-76C5-B97C-CF57C51BB9F8}"/>
                </a:ext>
              </a:extLst>
            </p:cNvPr>
            <p:cNvSpPr>
              <a:spLocks noChangeArrowheads="1"/>
            </p:cNvSpPr>
            <p:nvPr/>
          </p:nvSpPr>
          <p:spPr bwMode="auto">
            <a:xfrm>
              <a:off x="4316" y="2566"/>
              <a:ext cx="487" cy="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 b="1">
                  <a:solidFill>
                    <a:srgbClr val="000000"/>
                  </a:solidFill>
                  <a:latin typeface="News Gothic MT" panose="020B0504020203020204" pitchFamily="34" charset="0"/>
                </a:rPr>
                <a:t>Worker 3</a:t>
              </a:r>
              <a:endParaRPr lang="en-US" altLang="en-US" sz="200" b="1"/>
            </a:p>
          </p:txBody>
        </p:sp>
        <p:sp>
          <p:nvSpPr>
            <p:cNvPr id="611130" name="Oval 826">
              <a:extLst>
                <a:ext uri="{FF2B5EF4-FFF2-40B4-BE49-F238E27FC236}">
                  <a16:creationId xmlns:a16="http://schemas.microsoft.com/office/drawing/2014/main" id="{E189F498-5472-D986-1D98-D0327321249C}"/>
                </a:ext>
              </a:extLst>
            </p:cNvPr>
            <p:cNvSpPr>
              <a:spLocks noChangeArrowheads="1"/>
            </p:cNvSpPr>
            <p:nvPr/>
          </p:nvSpPr>
          <p:spPr bwMode="auto">
            <a:xfrm>
              <a:off x="4919" y="2215"/>
              <a:ext cx="94" cy="100"/>
            </a:xfrm>
            <a:prstGeom prst="ellipse">
              <a:avLst/>
            </a:prstGeom>
            <a:solidFill>
              <a:srgbClr val="FF8080"/>
            </a:solidFill>
            <a:ln w="0">
              <a:solidFill>
                <a:srgbClr val="000000"/>
              </a:solidFill>
              <a:round/>
              <a:headEnd/>
              <a:tailEnd/>
            </a:ln>
          </p:spPr>
          <p:txBody>
            <a:bodyPr/>
            <a:lstStyle/>
            <a:p>
              <a:endParaRPr lang="en-US"/>
            </a:p>
          </p:txBody>
        </p:sp>
        <p:sp>
          <p:nvSpPr>
            <p:cNvPr id="611131" name="Freeform 827">
              <a:extLst>
                <a:ext uri="{FF2B5EF4-FFF2-40B4-BE49-F238E27FC236}">
                  <a16:creationId xmlns:a16="http://schemas.microsoft.com/office/drawing/2014/main" id="{16E890F0-B427-21E8-E811-BB8F0ABED029}"/>
                </a:ext>
              </a:extLst>
            </p:cNvPr>
            <p:cNvSpPr>
              <a:spLocks/>
            </p:cNvSpPr>
            <p:nvPr/>
          </p:nvSpPr>
          <p:spPr bwMode="auto">
            <a:xfrm>
              <a:off x="4862" y="2323"/>
              <a:ext cx="210" cy="491"/>
            </a:xfrm>
            <a:custGeom>
              <a:avLst/>
              <a:gdLst>
                <a:gd name="T0" fmla="*/ 42 w 210"/>
                <a:gd name="T1" fmla="*/ 4 h 491"/>
                <a:gd name="T2" fmla="*/ 29 w 210"/>
                <a:gd name="T3" fmla="*/ 7 h 491"/>
                <a:gd name="T4" fmla="*/ 24 w 210"/>
                <a:gd name="T5" fmla="*/ 10 h 491"/>
                <a:gd name="T6" fmla="*/ 18 w 210"/>
                <a:gd name="T7" fmla="*/ 14 h 491"/>
                <a:gd name="T8" fmla="*/ 15 w 210"/>
                <a:gd name="T9" fmla="*/ 15 h 491"/>
                <a:gd name="T10" fmla="*/ 10 w 210"/>
                <a:gd name="T11" fmla="*/ 22 h 491"/>
                <a:gd name="T12" fmla="*/ 3 w 210"/>
                <a:gd name="T13" fmla="*/ 33 h 491"/>
                <a:gd name="T14" fmla="*/ 3 w 210"/>
                <a:gd name="T15" fmla="*/ 43 h 491"/>
                <a:gd name="T16" fmla="*/ 3 w 210"/>
                <a:gd name="T17" fmla="*/ 243 h 491"/>
                <a:gd name="T18" fmla="*/ 6 w 210"/>
                <a:gd name="T19" fmla="*/ 255 h 491"/>
                <a:gd name="T20" fmla="*/ 18 w 210"/>
                <a:gd name="T21" fmla="*/ 258 h 491"/>
                <a:gd name="T22" fmla="*/ 29 w 210"/>
                <a:gd name="T23" fmla="*/ 258 h 491"/>
                <a:gd name="T24" fmla="*/ 39 w 210"/>
                <a:gd name="T25" fmla="*/ 255 h 491"/>
                <a:gd name="T26" fmla="*/ 42 w 210"/>
                <a:gd name="T27" fmla="*/ 248 h 491"/>
                <a:gd name="T28" fmla="*/ 44 w 210"/>
                <a:gd name="T29" fmla="*/ 240 h 491"/>
                <a:gd name="T30" fmla="*/ 57 w 210"/>
                <a:gd name="T31" fmla="*/ 470 h 491"/>
                <a:gd name="T32" fmla="*/ 59 w 210"/>
                <a:gd name="T33" fmla="*/ 476 h 491"/>
                <a:gd name="T34" fmla="*/ 65 w 210"/>
                <a:gd name="T35" fmla="*/ 481 h 491"/>
                <a:gd name="T36" fmla="*/ 74 w 210"/>
                <a:gd name="T37" fmla="*/ 491 h 491"/>
                <a:gd name="T38" fmla="*/ 88 w 210"/>
                <a:gd name="T39" fmla="*/ 488 h 491"/>
                <a:gd name="T40" fmla="*/ 95 w 210"/>
                <a:gd name="T41" fmla="*/ 479 h 491"/>
                <a:gd name="T42" fmla="*/ 101 w 210"/>
                <a:gd name="T43" fmla="*/ 470 h 491"/>
                <a:gd name="T44" fmla="*/ 110 w 210"/>
                <a:gd name="T45" fmla="*/ 470 h 491"/>
                <a:gd name="T46" fmla="*/ 115 w 210"/>
                <a:gd name="T47" fmla="*/ 479 h 491"/>
                <a:gd name="T48" fmla="*/ 121 w 210"/>
                <a:gd name="T49" fmla="*/ 488 h 491"/>
                <a:gd name="T50" fmla="*/ 136 w 210"/>
                <a:gd name="T51" fmla="*/ 491 h 491"/>
                <a:gd name="T52" fmla="*/ 144 w 210"/>
                <a:gd name="T53" fmla="*/ 481 h 491"/>
                <a:gd name="T54" fmla="*/ 151 w 210"/>
                <a:gd name="T55" fmla="*/ 476 h 491"/>
                <a:gd name="T56" fmla="*/ 154 w 210"/>
                <a:gd name="T57" fmla="*/ 470 h 491"/>
                <a:gd name="T58" fmla="*/ 162 w 210"/>
                <a:gd name="T59" fmla="*/ 240 h 491"/>
                <a:gd name="T60" fmla="*/ 169 w 210"/>
                <a:gd name="T61" fmla="*/ 248 h 491"/>
                <a:gd name="T62" fmla="*/ 172 w 210"/>
                <a:gd name="T63" fmla="*/ 251 h 491"/>
                <a:gd name="T64" fmla="*/ 180 w 210"/>
                <a:gd name="T65" fmla="*/ 255 h 491"/>
                <a:gd name="T66" fmla="*/ 192 w 210"/>
                <a:gd name="T67" fmla="*/ 255 h 491"/>
                <a:gd name="T68" fmla="*/ 203 w 210"/>
                <a:gd name="T69" fmla="*/ 251 h 491"/>
                <a:gd name="T70" fmla="*/ 206 w 210"/>
                <a:gd name="T71" fmla="*/ 240 h 491"/>
                <a:gd name="T72" fmla="*/ 206 w 210"/>
                <a:gd name="T73" fmla="*/ 43 h 491"/>
                <a:gd name="T74" fmla="*/ 206 w 210"/>
                <a:gd name="T75" fmla="*/ 33 h 491"/>
                <a:gd name="T76" fmla="*/ 203 w 210"/>
                <a:gd name="T77" fmla="*/ 25 h 491"/>
                <a:gd name="T78" fmla="*/ 198 w 210"/>
                <a:gd name="T79" fmla="*/ 19 h 491"/>
                <a:gd name="T80" fmla="*/ 192 w 210"/>
                <a:gd name="T81" fmla="*/ 14 h 491"/>
                <a:gd name="T82" fmla="*/ 188 w 210"/>
                <a:gd name="T83" fmla="*/ 10 h 491"/>
                <a:gd name="T84" fmla="*/ 180 w 210"/>
                <a:gd name="T85" fmla="*/ 7 h 491"/>
                <a:gd name="T86" fmla="*/ 169 w 210"/>
                <a:gd name="T87" fmla="*/ 4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0" h="491">
                  <a:moveTo>
                    <a:pt x="154" y="0"/>
                  </a:moveTo>
                  <a:lnTo>
                    <a:pt x="42" y="0"/>
                  </a:lnTo>
                  <a:lnTo>
                    <a:pt x="42" y="4"/>
                  </a:lnTo>
                  <a:lnTo>
                    <a:pt x="33" y="4"/>
                  </a:lnTo>
                  <a:lnTo>
                    <a:pt x="33" y="7"/>
                  </a:lnTo>
                  <a:lnTo>
                    <a:pt x="29" y="7"/>
                  </a:lnTo>
                  <a:lnTo>
                    <a:pt x="28" y="10"/>
                  </a:lnTo>
                  <a:lnTo>
                    <a:pt x="24" y="10"/>
                  </a:lnTo>
                  <a:lnTo>
                    <a:pt x="24" y="10"/>
                  </a:lnTo>
                  <a:lnTo>
                    <a:pt x="21" y="10"/>
                  </a:lnTo>
                  <a:lnTo>
                    <a:pt x="21" y="14"/>
                  </a:lnTo>
                  <a:lnTo>
                    <a:pt x="18" y="14"/>
                  </a:lnTo>
                  <a:lnTo>
                    <a:pt x="18" y="15"/>
                  </a:lnTo>
                  <a:lnTo>
                    <a:pt x="18" y="15"/>
                  </a:lnTo>
                  <a:lnTo>
                    <a:pt x="15" y="15"/>
                  </a:lnTo>
                  <a:lnTo>
                    <a:pt x="15" y="15"/>
                  </a:lnTo>
                  <a:lnTo>
                    <a:pt x="13" y="22"/>
                  </a:lnTo>
                  <a:lnTo>
                    <a:pt x="10" y="22"/>
                  </a:lnTo>
                  <a:lnTo>
                    <a:pt x="6" y="25"/>
                  </a:lnTo>
                  <a:lnTo>
                    <a:pt x="6" y="28"/>
                  </a:lnTo>
                  <a:lnTo>
                    <a:pt x="3" y="33"/>
                  </a:lnTo>
                  <a:lnTo>
                    <a:pt x="3" y="33"/>
                  </a:lnTo>
                  <a:lnTo>
                    <a:pt x="3" y="37"/>
                  </a:lnTo>
                  <a:lnTo>
                    <a:pt x="3" y="43"/>
                  </a:lnTo>
                  <a:lnTo>
                    <a:pt x="0" y="45"/>
                  </a:lnTo>
                  <a:lnTo>
                    <a:pt x="0" y="240"/>
                  </a:lnTo>
                  <a:lnTo>
                    <a:pt x="3" y="243"/>
                  </a:lnTo>
                  <a:lnTo>
                    <a:pt x="3" y="247"/>
                  </a:lnTo>
                  <a:lnTo>
                    <a:pt x="6" y="251"/>
                  </a:lnTo>
                  <a:lnTo>
                    <a:pt x="6" y="255"/>
                  </a:lnTo>
                  <a:lnTo>
                    <a:pt x="10" y="255"/>
                  </a:lnTo>
                  <a:lnTo>
                    <a:pt x="13" y="258"/>
                  </a:lnTo>
                  <a:lnTo>
                    <a:pt x="18" y="258"/>
                  </a:lnTo>
                  <a:lnTo>
                    <a:pt x="18" y="261"/>
                  </a:lnTo>
                  <a:lnTo>
                    <a:pt x="28" y="261"/>
                  </a:lnTo>
                  <a:lnTo>
                    <a:pt x="29" y="258"/>
                  </a:lnTo>
                  <a:lnTo>
                    <a:pt x="33" y="258"/>
                  </a:lnTo>
                  <a:lnTo>
                    <a:pt x="36" y="255"/>
                  </a:lnTo>
                  <a:lnTo>
                    <a:pt x="39" y="255"/>
                  </a:lnTo>
                  <a:lnTo>
                    <a:pt x="39" y="255"/>
                  </a:lnTo>
                  <a:lnTo>
                    <a:pt x="42" y="251"/>
                  </a:lnTo>
                  <a:lnTo>
                    <a:pt x="42" y="248"/>
                  </a:lnTo>
                  <a:lnTo>
                    <a:pt x="44" y="247"/>
                  </a:lnTo>
                  <a:lnTo>
                    <a:pt x="44" y="243"/>
                  </a:lnTo>
                  <a:lnTo>
                    <a:pt x="44" y="240"/>
                  </a:lnTo>
                  <a:lnTo>
                    <a:pt x="44" y="92"/>
                  </a:lnTo>
                  <a:lnTo>
                    <a:pt x="57" y="92"/>
                  </a:lnTo>
                  <a:lnTo>
                    <a:pt x="57" y="470"/>
                  </a:lnTo>
                  <a:lnTo>
                    <a:pt x="57" y="473"/>
                  </a:lnTo>
                  <a:lnTo>
                    <a:pt x="57" y="473"/>
                  </a:lnTo>
                  <a:lnTo>
                    <a:pt x="59" y="476"/>
                  </a:lnTo>
                  <a:lnTo>
                    <a:pt x="59" y="479"/>
                  </a:lnTo>
                  <a:lnTo>
                    <a:pt x="62" y="481"/>
                  </a:lnTo>
                  <a:lnTo>
                    <a:pt x="65" y="481"/>
                  </a:lnTo>
                  <a:lnTo>
                    <a:pt x="65" y="488"/>
                  </a:lnTo>
                  <a:lnTo>
                    <a:pt x="72" y="488"/>
                  </a:lnTo>
                  <a:lnTo>
                    <a:pt x="74" y="491"/>
                  </a:lnTo>
                  <a:lnTo>
                    <a:pt x="83" y="491"/>
                  </a:lnTo>
                  <a:lnTo>
                    <a:pt x="83" y="488"/>
                  </a:lnTo>
                  <a:lnTo>
                    <a:pt x="88" y="488"/>
                  </a:lnTo>
                  <a:lnTo>
                    <a:pt x="92" y="481"/>
                  </a:lnTo>
                  <a:lnTo>
                    <a:pt x="95" y="481"/>
                  </a:lnTo>
                  <a:lnTo>
                    <a:pt x="95" y="479"/>
                  </a:lnTo>
                  <a:lnTo>
                    <a:pt x="98" y="473"/>
                  </a:lnTo>
                  <a:lnTo>
                    <a:pt x="98" y="473"/>
                  </a:lnTo>
                  <a:lnTo>
                    <a:pt x="101" y="470"/>
                  </a:lnTo>
                  <a:lnTo>
                    <a:pt x="101" y="261"/>
                  </a:lnTo>
                  <a:lnTo>
                    <a:pt x="110" y="261"/>
                  </a:lnTo>
                  <a:lnTo>
                    <a:pt x="110" y="470"/>
                  </a:lnTo>
                  <a:lnTo>
                    <a:pt x="110" y="473"/>
                  </a:lnTo>
                  <a:lnTo>
                    <a:pt x="110" y="473"/>
                  </a:lnTo>
                  <a:lnTo>
                    <a:pt x="115" y="479"/>
                  </a:lnTo>
                  <a:lnTo>
                    <a:pt x="115" y="481"/>
                  </a:lnTo>
                  <a:lnTo>
                    <a:pt x="118" y="481"/>
                  </a:lnTo>
                  <a:lnTo>
                    <a:pt x="121" y="488"/>
                  </a:lnTo>
                  <a:lnTo>
                    <a:pt x="124" y="488"/>
                  </a:lnTo>
                  <a:lnTo>
                    <a:pt x="128" y="491"/>
                  </a:lnTo>
                  <a:lnTo>
                    <a:pt x="136" y="491"/>
                  </a:lnTo>
                  <a:lnTo>
                    <a:pt x="139" y="488"/>
                  </a:lnTo>
                  <a:lnTo>
                    <a:pt x="142" y="488"/>
                  </a:lnTo>
                  <a:lnTo>
                    <a:pt x="144" y="481"/>
                  </a:lnTo>
                  <a:lnTo>
                    <a:pt x="147" y="481"/>
                  </a:lnTo>
                  <a:lnTo>
                    <a:pt x="151" y="479"/>
                  </a:lnTo>
                  <a:lnTo>
                    <a:pt x="151" y="476"/>
                  </a:lnTo>
                  <a:lnTo>
                    <a:pt x="151" y="473"/>
                  </a:lnTo>
                  <a:lnTo>
                    <a:pt x="151" y="473"/>
                  </a:lnTo>
                  <a:lnTo>
                    <a:pt x="154" y="470"/>
                  </a:lnTo>
                  <a:lnTo>
                    <a:pt x="154" y="92"/>
                  </a:lnTo>
                  <a:lnTo>
                    <a:pt x="162" y="92"/>
                  </a:lnTo>
                  <a:lnTo>
                    <a:pt x="162" y="240"/>
                  </a:lnTo>
                  <a:lnTo>
                    <a:pt x="165" y="240"/>
                  </a:lnTo>
                  <a:lnTo>
                    <a:pt x="165" y="243"/>
                  </a:lnTo>
                  <a:lnTo>
                    <a:pt x="169" y="248"/>
                  </a:lnTo>
                  <a:lnTo>
                    <a:pt x="169" y="248"/>
                  </a:lnTo>
                  <a:lnTo>
                    <a:pt x="172" y="251"/>
                  </a:lnTo>
                  <a:lnTo>
                    <a:pt x="172" y="251"/>
                  </a:lnTo>
                  <a:lnTo>
                    <a:pt x="172" y="255"/>
                  </a:lnTo>
                  <a:lnTo>
                    <a:pt x="177" y="255"/>
                  </a:lnTo>
                  <a:lnTo>
                    <a:pt x="180" y="255"/>
                  </a:lnTo>
                  <a:lnTo>
                    <a:pt x="180" y="258"/>
                  </a:lnTo>
                  <a:lnTo>
                    <a:pt x="188" y="258"/>
                  </a:lnTo>
                  <a:lnTo>
                    <a:pt x="192" y="255"/>
                  </a:lnTo>
                  <a:lnTo>
                    <a:pt x="195" y="255"/>
                  </a:lnTo>
                  <a:lnTo>
                    <a:pt x="198" y="251"/>
                  </a:lnTo>
                  <a:lnTo>
                    <a:pt x="203" y="251"/>
                  </a:lnTo>
                  <a:lnTo>
                    <a:pt x="203" y="248"/>
                  </a:lnTo>
                  <a:lnTo>
                    <a:pt x="206" y="243"/>
                  </a:lnTo>
                  <a:lnTo>
                    <a:pt x="206" y="240"/>
                  </a:lnTo>
                  <a:lnTo>
                    <a:pt x="210" y="240"/>
                  </a:lnTo>
                  <a:lnTo>
                    <a:pt x="210" y="45"/>
                  </a:lnTo>
                  <a:lnTo>
                    <a:pt x="206" y="43"/>
                  </a:lnTo>
                  <a:lnTo>
                    <a:pt x="206" y="37"/>
                  </a:lnTo>
                  <a:lnTo>
                    <a:pt x="206" y="33"/>
                  </a:lnTo>
                  <a:lnTo>
                    <a:pt x="206" y="33"/>
                  </a:lnTo>
                  <a:lnTo>
                    <a:pt x="203" y="30"/>
                  </a:lnTo>
                  <a:lnTo>
                    <a:pt x="203" y="28"/>
                  </a:lnTo>
                  <a:lnTo>
                    <a:pt x="203" y="25"/>
                  </a:lnTo>
                  <a:lnTo>
                    <a:pt x="201" y="25"/>
                  </a:lnTo>
                  <a:lnTo>
                    <a:pt x="201" y="25"/>
                  </a:lnTo>
                  <a:lnTo>
                    <a:pt x="198" y="19"/>
                  </a:lnTo>
                  <a:lnTo>
                    <a:pt x="198" y="15"/>
                  </a:lnTo>
                  <a:lnTo>
                    <a:pt x="195" y="15"/>
                  </a:lnTo>
                  <a:lnTo>
                    <a:pt x="192" y="14"/>
                  </a:lnTo>
                  <a:lnTo>
                    <a:pt x="192" y="14"/>
                  </a:lnTo>
                  <a:lnTo>
                    <a:pt x="192" y="10"/>
                  </a:lnTo>
                  <a:lnTo>
                    <a:pt x="188" y="10"/>
                  </a:lnTo>
                  <a:lnTo>
                    <a:pt x="187" y="10"/>
                  </a:lnTo>
                  <a:lnTo>
                    <a:pt x="183" y="10"/>
                  </a:lnTo>
                  <a:lnTo>
                    <a:pt x="180" y="7"/>
                  </a:lnTo>
                  <a:lnTo>
                    <a:pt x="177" y="7"/>
                  </a:lnTo>
                  <a:lnTo>
                    <a:pt x="177" y="4"/>
                  </a:lnTo>
                  <a:lnTo>
                    <a:pt x="169" y="4"/>
                  </a:lnTo>
                  <a:lnTo>
                    <a:pt x="169" y="0"/>
                  </a:lnTo>
                  <a:lnTo>
                    <a:pt x="154" y="0"/>
                  </a:lnTo>
                  <a:close/>
                </a:path>
              </a:pathLst>
            </a:custGeom>
            <a:solidFill>
              <a:srgbClr val="FF8080"/>
            </a:solidFill>
            <a:ln w="0">
              <a:solidFill>
                <a:srgbClr val="000000"/>
              </a:solidFill>
              <a:prstDash val="solid"/>
              <a:round/>
              <a:headEnd/>
              <a:tailEnd/>
            </a:ln>
          </p:spPr>
          <p:txBody>
            <a:bodyPr/>
            <a:lstStyle/>
            <a:p>
              <a:endParaRPr lang="en-US"/>
            </a:p>
          </p:txBody>
        </p:sp>
        <p:sp>
          <p:nvSpPr>
            <p:cNvPr id="611132" name="Rectangle 828">
              <a:extLst>
                <a:ext uri="{FF2B5EF4-FFF2-40B4-BE49-F238E27FC236}">
                  <a16:creationId xmlns:a16="http://schemas.microsoft.com/office/drawing/2014/main" id="{D4462932-4461-D26F-8B75-E9C4449C0109}"/>
                </a:ext>
              </a:extLst>
            </p:cNvPr>
            <p:cNvSpPr>
              <a:spLocks noChangeArrowheads="1"/>
            </p:cNvSpPr>
            <p:nvPr/>
          </p:nvSpPr>
          <p:spPr bwMode="auto">
            <a:xfrm>
              <a:off x="4768" y="2716"/>
              <a:ext cx="609" cy="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 b="1">
                  <a:solidFill>
                    <a:srgbClr val="000000"/>
                  </a:solidFill>
                  <a:latin typeface="News Gothic MT" panose="020B0504020203020204" pitchFamily="34" charset="0"/>
                </a:rPr>
                <a:t>Inspector 3</a:t>
              </a:r>
              <a:endParaRPr lang="en-US" altLang="en-US" sz="200" b="1"/>
            </a:p>
          </p:txBody>
        </p:sp>
        <p:sp>
          <p:nvSpPr>
            <p:cNvPr id="611133" name="Freeform 829">
              <a:extLst>
                <a:ext uri="{FF2B5EF4-FFF2-40B4-BE49-F238E27FC236}">
                  <a16:creationId xmlns:a16="http://schemas.microsoft.com/office/drawing/2014/main" id="{9661C282-586A-8E38-031E-ADBB341D7E40}"/>
                </a:ext>
              </a:extLst>
            </p:cNvPr>
            <p:cNvSpPr>
              <a:spLocks noEditPoints="1"/>
            </p:cNvSpPr>
            <p:nvPr/>
          </p:nvSpPr>
          <p:spPr bwMode="auto">
            <a:xfrm>
              <a:off x="3722" y="3519"/>
              <a:ext cx="628" cy="589"/>
            </a:xfrm>
            <a:custGeom>
              <a:avLst/>
              <a:gdLst>
                <a:gd name="T0" fmla="*/ 359 w 628"/>
                <a:gd name="T1" fmla="*/ 451 h 589"/>
                <a:gd name="T2" fmla="*/ 359 w 628"/>
                <a:gd name="T3" fmla="*/ 104 h 589"/>
                <a:gd name="T4" fmla="*/ 371 w 628"/>
                <a:gd name="T5" fmla="*/ 113 h 589"/>
                <a:gd name="T6" fmla="*/ 382 w 628"/>
                <a:gd name="T7" fmla="*/ 118 h 589"/>
                <a:gd name="T8" fmla="*/ 394 w 628"/>
                <a:gd name="T9" fmla="*/ 125 h 589"/>
                <a:gd name="T10" fmla="*/ 407 w 628"/>
                <a:gd name="T11" fmla="*/ 136 h 589"/>
                <a:gd name="T12" fmla="*/ 382 w 628"/>
                <a:gd name="T13" fmla="*/ 213 h 589"/>
                <a:gd name="T14" fmla="*/ 367 w 628"/>
                <a:gd name="T15" fmla="*/ 232 h 589"/>
                <a:gd name="T16" fmla="*/ 297 w 628"/>
                <a:gd name="T17" fmla="*/ 210 h 589"/>
                <a:gd name="T18" fmla="*/ 243 w 628"/>
                <a:gd name="T19" fmla="*/ 213 h 589"/>
                <a:gd name="T20" fmla="*/ 228 w 628"/>
                <a:gd name="T21" fmla="*/ 236 h 589"/>
                <a:gd name="T22" fmla="*/ 261 w 628"/>
                <a:gd name="T23" fmla="*/ 236 h 589"/>
                <a:gd name="T24" fmla="*/ 302 w 628"/>
                <a:gd name="T25" fmla="*/ 240 h 589"/>
                <a:gd name="T26" fmla="*/ 223 w 628"/>
                <a:gd name="T27" fmla="*/ 254 h 589"/>
                <a:gd name="T28" fmla="*/ 276 w 628"/>
                <a:gd name="T29" fmla="*/ 258 h 589"/>
                <a:gd name="T30" fmla="*/ 356 w 628"/>
                <a:gd name="T31" fmla="*/ 294 h 589"/>
                <a:gd name="T32" fmla="*/ 382 w 628"/>
                <a:gd name="T33" fmla="*/ 305 h 589"/>
                <a:gd name="T34" fmla="*/ 415 w 628"/>
                <a:gd name="T35" fmla="*/ 269 h 589"/>
                <a:gd name="T36" fmla="*/ 445 w 628"/>
                <a:gd name="T37" fmla="*/ 279 h 589"/>
                <a:gd name="T38" fmla="*/ 377 w 628"/>
                <a:gd name="T39" fmla="*/ 338 h 589"/>
                <a:gd name="T40" fmla="*/ 331 w 628"/>
                <a:gd name="T41" fmla="*/ 356 h 589"/>
                <a:gd name="T42" fmla="*/ 264 w 628"/>
                <a:gd name="T43" fmla="*/ 317 h 589"/>
                <a:gd name="T44" fmla="*/ 326 w 628"/>
                <a:gd name="T45" fmla="*/ 305 h 589"/>
                <a:gd name="T46" fmla="*/ 300 w 628"/>
                <a:gd name="T47" fmla="*/ 287 h 589"/>
                <a:gd name="T48" fmla="*/ 195 w 628"/>
                <a:gd name="T49" fmla="*/ 225 h 589"/>
                <a:gd name="T50" fmla="*/ 194 w 628"/>
                <a:gd name="T51" fmla="*/ 177 h 589"/>
                <a:gd name="T52" fmla="*/ 172 w 628"/>
                <a:gd name="T53" fmla="*/ 95 h 589"/>
                <a:gd name="T54" fmla="*/ 0 w 628"/>
                <a:gd name="T55" fmla="*/ 184 h 589"/>
                <a:gd name="T56" fmla="*/ 21 w 628"/>
                <a:gd name="T57" fmla="*/ 250 h 589"/>
                <a:gd name="T58" fmla="*/ 36 w 628"/>
                <a:gd name="T59" fmla="*/ 297 h 589"/>
                <a:gd name="T60" fmla="*/ 397 w 628"/>
                <a:gd name="T61" fmla="*/ 589 h 589"/>
                <a:gd name="T62" fmla="*/ 397 w 628"/>
                <a:gd name="T63" fmla="*/ 551 h 589"/>
                <a:gd name="T64" fmla="*/ 441 w 628"/>
                <a:gd name="T65" fmla="*/ 415 h 589"/>
                <a:gd name="T66" fmla="*/ 451 w 628"/>
                <a:gd name="T67" fmla="*/ 445 h 589"/>
                <a:gd name="T68" fmla="*/ 453 w 628"/>
                <a:gd name="T69" fmla="*/ 573 h 589"/>
                <a:gd name="T70" fmla="*/ 466 w 628"/>
                <a:gd name="T71" fmla="*/ 589 h 589"/>
                <a:gd name="T72" fmla="*/ 477 w 628"/>
                <a:gd name="T73" fmla="*/ 569 h 589"/>
                <a:gd name="T74" fmla="*/ 530 w 628"/>
                <a:gd name="T75" fmla="*/ 573 h 589"/>
                <a:gd name="T76" fmla="*/ 551 w 628"/>
                <a:gd name="T77" fmla="*/ 589 h 589"/>
                <a:gd name="T78" fmla="*/ 551 w 628"/>
                <a:gd name="T79" fmla="*/ 569 h 589"/>
                <a:gd name="T80" fmla="*/ 605 w 628"/>
                <a:gd name="T81" fmla="*/ 587 h 589"/>
                <a:gd name="T82" fmla="*/ 628 w 628"/>
                <a:gd name="T83" fmla="*/ 584 h 589"/>
                <a:gd name="T84" fmla="*/ 548 w 628"/>
                <a:gd name="T85" fmla="*/ 525 h 589"/>
                <a:gd name="T86" fmla="*/ 587 w 628"/>
                <a:gd name="T87" fmla="*/ 427 h 589"/>
                <a:gd name="T88" fmla="*/ 599 w 628"/>
                <a:gd name="T89" fmla="*/ 389 h 589"/>
                <a:gd name="T90" fmla="*/ 584 w 628"/>
                <a:gd name="T91" fmla="*/ 305 h 589"/>
                <a:gd name="T92" fmla="*/ 605 w 628"/>
                <a:gd name="T93" fmla="*/ 273 h 589"/>
                <a:gd name="T94" fmla="*/ 607 w 628"/>
                <a:gd name="T95" fmla="*/ 236 h 589"/>
                <a:gd name="T96" fmla="*/ 610 w 628"/>
                <a:gd name="T97" fmla="*/ 205 h 589"/>
                <a:gd name="T98" fmla="*/ 602 w 628"/>
                <a:gd name="T99" fmla="*/ 195 h 589"/>
                <a:gd name="T100" fmla="*/ 595 w 628"/>
                <a:gd name="T101" fmla="*/ 136 h 589"/>
                <a:gd name="T102" fmla="*/ 574 w 628"/>
                <a:gd name="T103" fmla="*/ 140 h 589"/>
                <a:gd name="T104" fmla="*/ 558 w 628"/>
                <a:gd name="T105" fmla="*/ 217 h 589"/>
                <a:gd name="T106" fmla="*/ 551 w 628"/>
                <a:gd name="T107" fmla="*/ 243 h 589"/>
                <a:gd name="T108" fmla="*/ 522 w 628"/>
                <a:gd name="T109" fmla="*/ 176 h 589"/>
                <a:gd name="T110" fmla="*/ 477 w 628"/>
                <a:gd name="T111" fmla="*/ 107 h 589"/>
                <a:gd name="T112" fmla="*/ 448 w 628"/>
                <a:gd name="T113" fmla="*/ 84 h 589"/>
                <a:gd name="T114" fmla="*/ 430 w 628"/>
                <a:gd name="T115" fmla="*/ 15 h 589"/>
                <a:gd name="T116" fmla="*/ 385 w 628"/>
                <a:gd name="T117" fmla="*/ 0 h 589"/>
                <a:gd name="T118" fmla="*/ 341 w 628"/>
                <a:gd name="T119" fmla="*/ 33 h 589"/>
                <a:gd name="T120" fmla="*/ 341 w 628"/>
                <a:gd name="T121" fmla="*/ 66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28" h="589">
                  <a:moveTo>
                    <a:pt x="359" y="451"/>
                  </a:moveTo>
                  <a:lnTo>
                    <a:pt x="349" y="540"/>
                  </a:lnTo>
                  <a:lnTo>
                    <a:pt x="341" y="573"/>
                  </a:lnTo>
                  <a:lnTo>
                    <a:pt x="326" y="578"/>
                  </a:lnTo>
                  <a:lnTo>
                    <a:pt x="335" y="555"/>
                  </a:lnTo>
                  <a:lnTo>
                    <a:pt x="359" y="451"/>
                  </a:lnTo>
                  <a:close/>
                  <a:moveTo>
                    <a:pt x="346" y="69"/>
                  </a:moveTo>
                  <a:lnTo>
                    <a:pt x="346" y="69"/>
                  </a:lnTo>
                  <a:lnTo>
                    <a:pt x="353" y="84"/>
                  </a:lnTo>
                  <a:lnTo>
                    <a:pt x="359" y="86"/>
                  </a:lnTo>
                  <a:lnTo>
                    <a:pt x="359" y="104"/>
                  </a:lnTo>
                  <a:lnTo>
                    <a:pt x="359" y="104"/>
                  </a:lnTo>
                  <a:lnTo>
                    <a:pt x="361" y="107"/>
                  </a:lnTo>
                  <a:lnTo>
                    <a:pt x="364" y="107"/>
                  </a:lnTo>
                  <a:lnTo>
                    <a:pt x="367" y="107"/>
                  </a:lnTo>
                  <a:lnTo>
                    <a:pt x="371" y="107"/>
                  </a:lnTo>
                  <a:lnTo>
                    <a:pt x="371" y="110"/>
                  </a:lnTo>
                  <a:lnTo>
                    <a:pt x="371" y="113"/>
                  </a:lnTo>
                  <a:lnTo>
                    <a:pt x="374" y="113"/>
                  </a:lnTo>
                  <a:lnTo>
                    <a:pt x="377" y="113"/>
                  </a:lnTo>
                  <a:lnTo>
                    <a:pt x="377" y="118"/>
                  </a:lnTo>
                  <a:lnTo>
                    <a:pt x="379" y="118"/>
                  </a:lnTo>
                  <a:lnTo>
                    <a:pt x="382" y="118"/>
                  </a:lnTo>
                  <a:lnTo>
                    <a:pt x="382" y="118"/>
                  </a:lnTo>
                  <a:lnTo>
                    <a:pt x="382" y="122"/>
                  </a:lnTo>
                  <a:lnTo>
                    <a:pt x="385" y="128"/>
                  </a:lnTo>
                  <a:lnTo>
                    <a:pt x="389" y="128"/>
                  </a:lnTo>
                  <a:lnTo>
                    <a:pt x="392" y="125"/>
                  </a:lnTo>
                  <a:lnTo>
                    <a:pt x="394" y="125"/>
                  </a:lnTo>
                  <a:lnTo>
                    <a:pt x="394" y="125"/>
                  </a:lnTo>
                  <a:lnTo>
                    <a:pt x="404" y="118"/>
                  </a:lnTo>
                  <a:lnTo>
                    <a:pt x="407" y="118"/>
                  </a:lnTo>
                  <a:lnTo>
                    <a:pt x="407" y="122"/>
                  </a:lnTo>
                  <a:lnTo>
                    <a:pt x="408" y="128"/>
                  </a:lnTo>
                  <a:lnTo>
                    <a:pt x="408" y="133"/>
                  </a:lnTo>
                  <a:lnTo>
                    <a:pt x="407" y="136"/>
                  </a:lnTo>
                  <a:lnTo>
                    <a:pt x="400" y="146"/>
                  </a:lnTo>
                  <a:lnTo>
                    <a:pt x="394" y="148"/>
                  </a:lnTo>
                  <a:lnTo>
                    <a:pt x="392" y="161"/>
                  </a:lnTo>
                  <a:lnTo>
                    <a:pt x="389" y="172"/>
                  </a:lnTo>
                  <a:lnTo>
                    <a:pt x="382" y="199"/>
                  </a:lnTo>
                  <a:lnTo>
                    <a:pt x="382" y="213"/>
                  </a:lnTo>
                  <a:lnTo>
                    <a:pt x="379" y="222"/>
                  </a:lnTo>
                  <a:lnTo>
                    <a:pt x="379" y="232"/>
                  </a:lnTo>
                  <a:lnTo>
                    <a:pt x="379" y="235"/>
                  </a:lnTo>
                  <a:lnTo>
                    <a:pt x="379" y="235"/>
                  </a:lnTo>
                  <a:lnTo>
                    <a:pt x="374" y="232"/>
                  </a:lnTo>
                  <a:lnTo>
                    <a:pt x="367" y="232"/>
                  </a:lnTo>
                  <a:lnTo>
                    <a:pt x="361" y="228"/>
                  </a:lnTo>
                  <a:lnTo>
                    <a:pt x="344" y="225"/>
                  </a:lnTo>
                  <a:lnTo>
                    <a:pt x="323" y="220"/>
                  </a:lnTo>
                  <a:lnTo>
                    <a:pt x="315" y="217"/>
                  </a:lnTo>
                  <a:lnTo>
                    <a:pt x="308" y="213"/>
                  </a:lnTo>
                  <a:lnTo>
                    <a:pt x="297" y="210"/>
                  </a:lnTo>
                  <a:lnTo>
                    <a:pt x="287" y="210"/>
                  </a:lnTo>
                  <a:lnTo>
                    <a:pt x="276" y="210"/>
                  </a:lnTo>
                  <a:lnTo>
                    <a:pt x="267" y="210"/>
                  </a:lnTo>
                  <a:lnTo>
                    <a:pt x="254" y="210"/>
                  </a:lnTo>
                  <a:lnTo>
                    <a:pt x="246" y="213"/>
                  </a:lnTo>
                  <a:lnTo>
                    <a:pt x="243" y="213"/>
                  </a:lnTo>
                  <a:lnTo>
                    <a:pt x="240" y="213"/>
                  </a:lnTo>
                  <a:lnTo>
                    <a:pt x="228" y="228"/>
                  </a:lnTo>
                  <a:lnTo>
                    <a:pt x="223" y="236"/>
                  </a:lnTo>
                  <a:lnTo>
                    <a:pt x="223" y="240"/>
                  </a:lnTo>
                  <a:lnTo>
                    <a:pt x="225" y="236"/>
                  </a:lnTo>
                  <a:lnTo>
                    <a:pt x="228" y="236"/>
                  </a:lnTo>
                  <a:lnTo>
                    <a:pt x="235" y="232"/>
                  </a:lnTo>
                  <a:lnTo>
                    <a:pt x="238" y="228"/>
                  </a:lnTo>
                  <a:lnTo>
                    <a:pt x="240" y="225"/>
                  </a:lnTo>
                  <a:lnTo>
                    <a:pt x="238" y="243"/>
                  </a:lnTo>
                  <a:lnTo>
                    <a:pt x="258" y="236"/>
                  </a:lnTo>
                  <a:lnTo>
                    <a:pt x="261" y="236"/>
                  </a:lnTo>
                  <a:lnTo>
                    <a:pt x="264" y="235"/>
                  </a:lnTo>
                  <a:lnTo>
                    <a:pt x="276" y="228"/>
                  </a:lnTo>
                  <a:lnTo>
                    <a:pt x="279" y="228"/>
                  </a:lnTo>
                  <a:lnTo>
                    <a:pt x="282" y="232"/>
                  </a:lnTo>
                  <a:lnTo>
                    <a:pt x="294" y="235"/>
                  </a:lnTo>
                  <a:lnTo>
                    <a:pt x="302" y="240"/>
                  </a:lnTo>
                  <a:lnTo>
                    <a:pt x="308" y="243"/>
                  </a:lnTo>
                  <a:lnTo>
                    <a:pt x="308" y="243"/>
                  </a:lnTo>
                  <a:lnTo>
                    <a:pt x="272" y="235"/>
                  </a:lnTo>
                  <a:lnTo>
                    <a:pt x="272" y="235"/>
                  </a:lnTo>
                  <a:lnTo>
                    <a:pt x="235" y="240"/>
                  </a:lnTo>
                  <a:lnTo>
                    <a:pt x="223" y="254"/>
                  </a:lnTo>
                  <a:lnTo>
                    <a:pt x="223" y="269"/>
                  </a:lnTo>
                  <a:lnTo>
                    <a:pt x="254" y="276"/>
                  </a:lnTo>
                  <a:lnTo>
                    <a:pt x="261" y="268"/>
                  </a:lnTo>
                  <a:lnTo>
                    <a:pt x="264" y="258"/>
                  </a:lnTo>
                  <a:lnTo>
                    <a:pt x="267" y="258"/>
                  </a:lnTo>
                  <a:lnTo>
                    <a:pt x="276" y="258"/>
                  </a:lnTo>
                  <a:lnTo>
                    <a:pt x="287" y="261"/>
                  </a:lnTo>
                  <a:lnTo>
                    <a:pt x="297" y="268"/>
                  </a:lnTo>
                  <a:lnTo>
                    <a:pt x="308" y="269"/>
                  </a:lnTo>
                  <a:lnTo>
                    <a:pt x="320" y="276"/>
                  </a:lnTo>
                  <a:lnTo>
                    <a:pt x="346" y="287"/>
                  </a:lnTo>
                  <a:lnTo>
                    <a:pt x="356" y="294"/>
                  </a:lnTo>
                  <a:lnTo>
                    <a:pt x="364" y="299"/>
                  </a:lnTo>
                  <a:lnTo>
                    <a:pt x="371" y="302"/>
                  </a:lnTo>
                  <a:lnTo>
                    <a:pt x="374" y="302"/>
                  </a:lnTo>
                  <a:lnTo>
                    <a:pt x="374" y="302"/>
                  </a:lnTo>
                  <a:lnTo>
                    <a:pt x="377" y="302"/>
                  </a:lnTo>
                  <a:lnTo>
                    <a:pt x="382" y="305"/>
                  </a:lnTo>
                  <a:lnTo>
                    <a:pt x="389" y="305"/>
                  </a:lnTo>
                  <a:lnTo>
                    <a:pt x="394" y="302"/>
                  </a:lnTo>
                  <a:lnTo>
                    <a:pt x="397" y="299"/>
                  </a:lnTo>
                  <a:lnTo>
                    <a:pt x="400" y="299"/>
                  </a:lnTo>
                  <a:lnTo>
                    <a:pt x="404" y="291"/>
                  </a:lnTo>
                  <a:lnTo>
                    <a:pt x="415" y="269"/>
                  </a:lnTo>
                  <a:lnTo>
                    <a:pt x="418" y="258"/>
                  </a:lnTo>
                  <a:lnTo>
                    <a:pt x="423" y="250"/>
                  </a:lnTo>
                  <a:lnTo>
                    <a:pt x="426" y="240"/>
                  </a:lnTo>
                  <a:lnTo>
                    <a:pt x="426" y="240"/>
                  </a:lnTo>
                  <a:lnTo>
                    <a:pt x="426" y="236"/>
                  </a:lnTo>
                  <a:lnTo>
                    <a:pt x="445" y="279"/>
                  </a:lnTo>
                  <a:lnTo>
                    <a:pt x="466" y="332"/>
                  </a:lnTo>
                  <a:lnTo>
                    <a:pt x="456" y="332"/>
                  </a:lnTo>
                  <a:lnTo>
                    <a:pt x="451" y="332"/>
                  </a:lnTo>
                  <a:lnTo>
                    <a:pt x="436" y="332"/>
                  </a:lnTo>
                  <a:lnTo>
                    <a:pt x="415" y="335"/>
                  </a:lnTo>
                  <a:lnTo>
                    <a:pt x="377" y="338"/>
                  </a:lnTo>
                  <a:lnTo>
                    <a:pt x="359" y="341"/>
                  </a:lnTo>
                  <a:lnTo>
                    <a:pt x="349" y="341"/>
                  </a:lnTo>
                  <a:lnTo>
                    <a:pt x="344" y="345"/>
                  </a:lnTo>
                  <a:lnTo>
                    <a:pt x="341" y="345"/>
                  </a:lnTo>
                  <a:lnTo>
                    <a:pt x="338" y="346"/>
                  </a:lnTo>
                  <a:lnTo>
                    <a:pt x="331" y="356"/>
                  </a:lnTo>
                  <a:lnTo>
                    <a:pt x="326" y="364"/>
                  </a:lnTo>
                  <a:lnTo>
                    <a:pt x="326" y="368"/>
                  </a:lnTo>
                  <a:lnTo>
                    <a:pt x="323" y="368"/>
                  </a:lnTo>
                  <a:lnTo>
                    <a:pt x="282" y="558"/>
                  </a:lnTo>
                  <a:lnTo>
                    <a:pt x="264" y="569"/>
                  </a:lnTo>
                  <a:lnTo>
                    <a:pt x="264" y="317"/>
                  </a:lnTo>
                  <a:lnTo>
                    <a:pt x="320" y="317"/>
                  </a:lnTo>
                  <a:lnTo>
                    <a:pt x="320" y="317"/>
                  </a:lnTo>
                  <a:lnTo>
                    <a:pt x="323" y="317"/>
                  </a:lnTo>
                  <a:lnTo>
                    <a:pt x="326" y="314"/>
                  </a:lnTo>
                  <a:lnTo>
                    <a:pt x="330" y="309"/>
                  </a:lnTo>
                  <a:lnTo>
                    <a:pt x="326" y="305"/>
                  </a:lnTo>
                  <a:lnTo>
                    <a:pt x="326" y="299"/>
                  </a:lnTo>
                  <a:lnTo>
                    <a:pt x="323" y="297"/>
                  </a:lnTo>
                  <a:lnTo>
                    <a:pt x="320" y="297"/>
                  </a:lnTo>
                  <a:lnTo>
                    <a:pt x="317" y="297"/>
                  </a:lnTo>
                  <a:lnTo>
                    <a:pt x="300" y="297"/>
                  </a:lnTo>
                  <a:lnTo>
                    <a:pt x="300" y="287"/>
                  </a:lnTo>
                  <a:lnTo>
                    <a:pt x="208" y="268"/>
                  </a:lnTo>
                  <a:lnTo>
                    <a:pt x="202" y="291"/>
                  </a:lnTo>
                  <a:lnTo>
                    <a:pt x="202" y="254"/>
                  </a:lnTo>
                  <a:lnTo>
                    <a:pt x="164" y="254"/>
                  </a:lnTo>
                  <a:lnTo>
                    <a:pt x="164" y="235"/>
                  </a:lnTo>
                  <a:lnTo>
                    <a:pt x="195" y="225"/>
                  </a:lnTo>
                  <a:lnTo>
                    <a:pt x="195" y="222"/>
                  </a:lnTo>
                  <a:lnTo>
                    <a:pt x="195" y="217"/>
                  </a:lnTo>
                  <a:lnTo>
                    <a:pt x="195" y="210"/>
                  </a:lnTo>
                  <a:lnTo>
                    <a:pt x="195" y="199"/>
                  </a:lnTo>
                  <a:lnTo>
                    <a:pt x="195" y="190"/>
                  </a:lnTo>
                  <a:lnTo>
                    <a:pt x="194" y="177"/>
                  </a:lnTo>
                  <a:lnTo>
                    <a:pt x="190" y="151"/>
                  </a:lnTo>
                  <a:lnTo>
                    <a:pt x="184" y="128"/>
                  </a:lnTo>
                  <a:lnTo>
                    <a:pt x="181" y="118"/>
                  </a:lnTo>
                  <a:lnTo>
                    <a:pt x="179" y="110"/>
                  </a:lnTo>
                  <a:lnTo>
                    <a:pt x="176" y="100"/>
                  </a:lnTo>
                  <a:lnTo>
                    <a:pt x="172" y="95"/>
                  </a:lnTo>
                  <a:lnTo>
                    <a:pt x="169" y="92"/>
                  </a:lnTo>
                  <a:lnTo>
                    <a:pt x="169" y="92"/>
                  </a:lnTo>
                  <a:lnTo>
                    <a:pt x="66" y="118"/>
                  </a:lnTo>
                  <a:lnTo>
                    <a:pt x="58" y="146"/>
                  </a:lnTo>
                  <a:lnTo>
                    <a:pt x="0" y="169"/>
                  </a:lnTo>
                  <a:lnTo>
                    <a:pt x="0" y="184"/>
                  </a:lnTo>
                  <a:lnTo>
                    <a:pt x="0" y="195"/>
                  </a:lnTo>
                  <a:lnTo>
                    <a:pt x="3" y="213"/>
                  </a:lnTo>
                  <a:lnTo>
                    <a:pt x="10" y="228"/>
                  </a:lnTo>
                  <a:lnTo>
                    <a:pt x="15" y="240"/>
                  </a:lnTo>
                  <a:lnTo>
                    <a:pt x="18" y="246"/>
                  </a:lnTo>
                  <a:lnTo>
                    <a:pt x="21" y="250"/>
                  </a:lnTo>
                  <a:lnTo>
                    <a:pt x="21" y="253"/>
                  </a:lnTo>
                  <a:lnTo>
                    <a:pt x="25" y="253"/>
                  </a:lnTo>
                  <a:lnTo>
                    <a:pt x="74" y="250"/>
                  </a:lnTo>
                  <a:lnTo>
                    <a:pt x="74" y="254"/>
                  </a:lnTo>
                  <a:lnTo>
                    <a:pt x="36" y="254"/>
                  </a:lnTo>
                  <a:lnTo>
                    <a:pt x="36" y="297"/>
                  </a:lnTo>
                  <a:lnTo>
                    <a:pt x="18" y="297"/>
                  </a:lnTo>
                  <a:lnTo>
                    <a:pt x="18" y="317"/>
                  </a:lnTo>
                  <a:lnTo>
                    <a:pt x="36" y="317"/>
                  </a:lnTo>
                  <a:lnTo>
                    <a:pt x="36" y="589"/>
                  </a:lnTo>
                  <a:lnTo>
                    <a:pt x="397" y="589"/>
                  </a:lnTo>
                  <a:lnTo>
                    <a:pt x="397" y="589"/>
                  </a:lnTo>
                  <a:lnTo>
                    <a:pt x="400" y="587"/>
                  </a:lnTo>
                  <a:lnTo>
                    <a:pt x="400" y="584"/>
                  </a:lnTo>
                  <a:lnTo>
                    <a:pt x="400" y="578"/>
                  </a:lnTo>
                  <a:lnTo>
                    <a:pt x="400" y="560"/>
                  </a:lnTo>
                  <a:lnTo>
                    <a:pt x="397" y="551"/>
                  </a:lnTo>
                  <a:lnTo>
                    <a:pt x="397" y="551"/>
                  </a:lnTo>
                  <a:lnTo>
                    <a:pt x="397" y="548"/>
                  </a:lnTo>
                  <a:lnTo>
                    <a:pt x="404" y="405"/>
                  </a:lnTo>
                  <a:lnTo>
                    <a:pt x="448" y="404"/>
                  </a:lnTo>
                  <a:lnTo>
                    <a:pt x="448" y="405"/>
                  </a:lnTo>
                  <a:lnTo>
                    <a:pt x="445" y="409"/>
                  </a:lnTo>
                  <a:lnTo>
                    <a:pt x="441" y="415"/>
                  </a:lnTo>
                  <a:lnTo>
                    <a:pt x="438" y="420"/>
                  </a:lnTo>
                  <a:lnTo>
                    <a:pt x="441" y="427"/>
                  </a:lnTo>
                  <a:lnTo>
                    <a:pt x="441" y="433"/>
                  </a:lnTo>
                  <a:lnTo>
                    <a:pt x="441" y="438"/>
                  </a:lnTo>
                  <a:lnTo>
                    <a:pt x="445" y="441"/>
                  </a:lnTo>
                  <a:lnTo>
                    <a:pt x="451" y="445"/>
                  </a:lnTo>
                  <a:lnTo>
                    <a:pt x="451" y="445"/>
                  </a:lnTo>
                  <a:lnTo>
                    <a:pt x="528" y="438"/>
                  </a:lnTo>
                  <a:lnTo>
                    <a:pt x="528" y="525"/>
                  </a:lnTo>
                  <a:lnTo>
                    <a:pt x="456" y="566"/>
                  </a:lnTo>
                  <a:lnTo>
                    <a:pt x="453" y="566"/>
                  </a:lnTo>
                  <a:lnTo>
                    <a:pt x="453" y="573"/>
                  </a:lnTo>
                  <a:lnTo>
                    <a:pt x="451" y="574"/>
                  </a:lnTo>
                  <a:lnTo>
                    <a:pt x="451" y="581"/>
                  </a:lnTo>
                  <a:lnTo>
                    <a:pt x="451" y="587"/>
                  </a:lnTo>
                  <a:lnTo>
                    <a:pt x="453" y="589"/>
                  </a:lnTo>
                  <a:lnTo>
                    <a:pt x="459" y="589"/>
                  </a:lnTo>
                  <a:lnTo>
                    <a:pt x="466" y="589"/>
                  </a:lnTo>
                  <a:lnTo>
                    <a:pt x="467" y="589"/>
                  </a:lnTo>
                  <a:lnTo>
                    <a:pt x="474" y="589"/>
                  </a:lnTo>
                  <a:lnTo>
                    <a:pt x="477" y="587"/>
                  </a:lnTo>
                  <a:lnTo>
                    <a:pt x="477" y="581"/>
                  </a:lnTo>
                  <a:lnTo>
                    <a:pt x="477" y="573"/>
                  </a:lnTo>
                  <a:lnTo>
                    <a:pt x="477" y="569"/>
                  </a:lnTo>
                  <a:lnTo>
                    <a:pt x="477" y="569"/>
                  </a:lnTo>
                  <a:lnTo>
                    <a:pt x="536" y="545"/>
                  </a:lnTo>
                  <a:lnTo>
                    <a:pt x="536" y="566"/>
                  </a:lnTo>
                  <a:lnTo>
                    <a:pt x="536" y="566"/>
                  </a:lnTo>
                  <a:lnTo>
                    <a:pt x="533" y="569"/>
                  </a:lnTo>
                  <a:lnTo>
                    <a:pt x="530" y="573"/>
                  </a:lnTo>
                  <a:lnTo>
                    <a:pt x="530" y="574"/>
                  </a:lnTo>
                  <a:lnTo>
                    <a:pt x="530" y="581"/>
                  </a:lnTo>
                  <a:lnTo>
                    <a:pt x="533" y="587"/>
                  </a:lnTo>
                  <a:lnTo>
                    <a:pt x="536" y="589"/>
                  </a:lnTo>
                  <a:lnTo>
                    <a:pt x="543" y="589"/>
                  </a:lnTo>
                  <a:lnTo>
                    <a:pt x="551" y="589"/>
                  </a:lnTo>
                  <a:lnTo>
                    <a:pt x="554" y="587"/>
                  </a:lnTo>
                  <a:lnTo>
                    <a:pt x="558" y="584"/>
                  </a:lnTo>
                  <a:lnTo>
                    <a:pt x="558" y="578"/>
                  </a:lnTo>
                  <a:lnTo>
                    <a:pt x="554" y="573"/>
                  </a:lnTo>
                  <a:lnTo>
                    <a:pt x="551" y="569"/>
                  </a:lnTo>
                  <a:lnTo>
                    <a:pt x="551" y="569"/>
                  </a:lnTo>
                  <a:lnTo>
                    <a:pt x="551" y="545"/>
                  </a:lnTo>
                  <a:lnTo>
                    <a:pt x="605" y="569"/>
                  </a:lnTo>
                  <a:lnTo>
                    <a:pt x="605" y="569"/>
                  </a:lnTo>
                  <a:lnTo>
                    <a:pt x="605" y="573"/>
                  </a:lnTo>
                  <a:lnTo>
                    <a:pt x="605" y="581"/>
                  </a:lnTo>
                  <a:lnTo>
                    <a:pt x="605" y="587"/>
                  </a:lnTo>
                  <a:lnTo>
                    <a:pt x="610" y="589"/>
                  </a:lnTo>
                  <a:lnTo>
                    <a:pt x="613" y="589"/>
                  </a:lnTo>
                  <a:lnTo>
                    <a:pt x="620" y="589"/>
                  </a:lnTo>
                  <a:lnTo>
                    <a:pt x="622" y="589"/>
                  </a:lnTo>
                  <a:lnTo>
                    <a:pt x="625" y="587"/>
                  </a:lnTo>
                  <a:lnTo>
                    <a:pt x="628" y="584"/>
                  </a:lnTo>
                  <a:lnTo>
                    <a:pt x="628" y="574"/>
                  </a:lnTo>
                  <a:lnTo>
                    <a:pt x="628" y="573"/>
                  </a:lnTo>
                  <a:lnTo>
                    <a:pt x="625" y="566"/>
                  </a:lnTo>
                  <a:lnTo>
                    <a:pt x="622" y="563"/>
                  </a:lnTo>
                  <a:lnTo>
                    <a:pt x="620" y="560"/>
                  </a:lnTo>
                  <a:lnTo>
                    <a:pt x="548" y="525"/>
                  </a:lnTo>
                  <a:lnTo>
                    <a:pt x="548" y="441"/>
                  </a:lnTo>
                  <a:lnTo>
                    <a:pt x="548" y="438"/>
                  </a:lnTo>
                  <a:lnTo>
                    <a:pt x="554" y="438"/>
                  </a:lnTo>
                  <a:lnTo>
                    <a:pt x="563" y="437"/>
                  </a:lnTo>
                  <a:lnTo>
                    <a:pt x="569" y="433"/>
                  </a:lnTo>
                  <a:lnTo>
                    <a:pt x="587" y="427"/>
                  </a:lnTo>
                  <a:lnTo>
                    <a:pt x="592" y="423"/>
                  </a:lnTo>
                  <a:lnTo>
                    <a:pt x="595" y="423"/>
                  </a:lnTo>
                  <a:lnTo>
                    <a:pt x="599" y="418"/>
                  </a:lnTo>
                  <a:lnTo>
                    <a:pt x="599" y="412"/>
                  </a:lnTo>
                  <a:lnTo>
                    <a:pt x="599" y="394"/>
                  </a:lnTo>
                  <a:lnTo>
                    <a:pt x="599" y="389"/>
                  </a:lnTo>
                  <a:lnTo>
                    <a:pt x="599" y="379"/>
                  </a:lnTo>
                  <a:lnTo>
                    <a:pt x="595" y="374"/>
                  </a:lnTo>
                  <a:lnTo>
                    <a:pt x="595" y="374"/>
                  </a:lnTo>
                  <a:lnTo>
                    <a:pt x="584" y="371"/>
                  </a:lnTo>
                  <a:lnTo>
                    <a:pt x="581" y="305"/>
                  </a:lnTo>
                  <a:lnTo>
                    <a:pt x="584" y="305"/>
                  </a:lnTo>
                  <a:lnTo>
                    <a:pt x="590" y="305"/>
                  </a:lnTo>
                  <a:lnTo>
                    <a:pt x="595" y="299"/>
                  </a:lnTo>
                  <a:lnTo>
                    <a:pt x="599" y="297"/>
                  </a:lnTo>
                  <a:lnTo>
                    <a:pt x="602" y="291"/>
                  </a:lnTo>
                  <a:lnTo>
                    <a:pt x="602" y="282"/>
                  </a:lnTo>
                  <a:lnTo>
                    <a:pt x="605" y="273"/>
                  </a:lnTo>
                  <a:lnTo>
                    <a:pt x="605" y="258"/>
                  </a:lnTo>
                  <a:lnTo>
                    <a:pt x="605" y="250"/>
                  </a:lnTo>
                  <a:lnTo>
                    <a:pt x="605" y="243"/>
                  </a:lnTo>
                  <a:lnTo>
                    <a:pt x="605" y="236"/>
                  </a:lnTo>
                  <a:lnTo>
                    <a:pt x="605" y="236"/>
                  </a:lnTo>
                  <a:lnTo>
                    <a:pt x="607" y="236"/>
                  </a:lnTo>
                  <a:lnTo>
                    <a:pt x="610" y="236"/>
                  </a:lnTo>
                  <a:lnTo>
                    <a:pt x="613" y="235"/>
                  </a:lnTo>
                  <a:lnTo>
                    <a:pt x="613" y="220"/>
                  </a:lnTo>
                  <a:lnTo>
                    <a:pt x="613" y="213"/>
                  </a:lnTo>
                  <a:lnTo>
                    <a:pt x="613" y="207"/>
                  </a:lnTo>
                  <a:lnTo>
                    <a:pt x="610" y="205"/>
                  </a:lnTo>
                  <a:lnTo>
                    <a:pt x="607" y="205"/>
                  </a:lnTo>
                  <a:lnTo>
                    <a:pt x="605" y="205"/>
                  </a:lnTo>
                  <a:lnTo>
                    <a:pt x="605" y="205"/>
                  </a:lnTo>
                  <a:lnTo>
                    <a:pt x="605" y="205"/>
                  </a:lnTo>
                  <a:lnTo>
                    <a:pt x="602" y="202"/>
                  </a:lnTo>
                  <a:lnTo>
                    <a:pt x="602" y="195"/>
                  </a:lnTo>
                  <a:lnTo>
                    <a:pt x="599" y="190"/>
                  </a:lnTo>
                  <a:lnTo>
                    <a:pt x="595" y="177"/>
                  </a:lnTo>
                  <a:lnTo>
                    <a:pt x="592" y="163"/>
                  </a:lnTo>
                  <a:lnTo>
                    <a:pt x="592" y="151"/>
                  </a:lnTo>
                  <a:lnTo>
                    <a:pt x="592" y="143"/>
                  </a:lnTo>
                  <a:lnTo>
                    <a:pt x="595" y="136"/>
                  </a:lnTo>
                  <a:lnTo>
                    <a:pt x="595" y="133"/>
                  </a:lnTo>
                  <a:lnTo>
                    <a:pt x="592" y="130"/>
                  </a:lnTo>
                  <a:lnTo>
                    <a:pt x="590" y="130"/>
                  </a:lnTo>
                  <a:lnTo>
                    <a:pt x="587" y="133"/>
                  </a:lnTo>
                  <a:lnTo>
                    <a:pt x="581" y="133"/>
                  </a:lnTo>
                  <a:lnTo>
                    <a:pt x="574" y="140"/>
                  </a:lnTo>
                  <a:lnTo>
                    <a:pt x="566" y="146"/>
                  </a:lnTo>
                  <a:lnTo>
                    <a:pt x="563" y="151"/>
                  </a:lnTo>
                  <a:lnTo>
                    <a:pt x="558" y="161"/>
                  </a:lnTo>
                  <a:lnTo>
                    <a:pt x="558" y="172"/>
                  </a:lnTo>
                  <a:lnTo>
                    <a:pt x="558" y="202"/>
                  </a:lnTo>
                  <a:lnTo>
                    <a:pt x="558" y="217"/>
                  </a:lnTo>
                  <a:lnTo>
                    <a:pt x="559" y="232"/>
                  </a:lnTo>
                  <a:lnTo>
                    <a:pt x="559" y="258"/>
                  </a:lnTo>
                  <a:lnTo>
                    <a:pt x="558" y="258"/>
                  </a:lnTo>
                  <a:lnTo>
                    <a:pt x="558" y="254"/>
                  </a:lnTo>
                  <a:lnTo>
                    <a:pt x="554" y="250"/>
                  </a:lnTo>
                  <a:lnTo>
                    <a:pt x="551" y="243"/>
                  </a:lnTo>
                  <a:lnTo>
                    <a:pt x="545" y="235"/>
                  </a:lnTo>
                  <a:lnTo>
                    <a:pt x="543" y="225"/>
                  </a:lnTo>
                  <a:lnTo>
                    <a:pt x="540" y="213"/>
                  </a:lnTo>
                  <a:lnTo>
                    <a:pt x="533" y="202"/>
                  </a:lnTo>
                  <a:lnTo>
                    <a:pt x="528" y="187"/>
                  </a:lnTo>
                  <a:lnTo>
                    <a:pt x="522" y="176"/>
                  </a:lnTo>
                  <a:lnTo>
                    <a:pt x="510" y="154"/>
                  </a:lnTo>
                  <a:lnTo>
                    <a:pt x="507" y="143"/>
                  </a:lnTo>
                  <a:lnTo>
                    <a:pt x="499" y="133"/>
                  </a:lnTo>
                  <a:lnTo>
                    <a:pt x="486" y="113"/>
                  </a:lnTo>
                  <a:lnTo>
                    <a:pt x="484" y="110"/>
                  </a:lnTo>
                  <a:lnTo>
                    <a:pt x="477" y="107"/>
                  </a:lnTo>
                  <a:lnTo>
                    <a:pt x="466" y="104"/>
                  </a:lnTo>
                  <a:lnTo>
                    <a:pt x="463" y="100"/>
                  </a:lnTo>
                  <a:lnTo>
                    <a:pt x="456" y="99"/>
                  </a:lnTo>
                  <a:lnTo>
                    <a:pt x="453" y="99"/>
                  </a:lnTo>
                  <a:lnTo>
                    <a:pt x="451" y="95"/>
                  </a:lnTo>
                  <a:lnTo>
                    <a:pt x="448" y="84"/>
                  </a:lnTo>
                  <a:lnTo>
                    <a:pt x="445" y="69"/>
                  </a:lnTo>
                  <a:lnTo>
                    <a:pt x="445" y="41"/>
                  </a:lnTo>
                  <a:lnTo>
                    <a:pt x="441" y="30"/>
                  </a:lnTo>
                  <a:lnTo>
                    <a:pt x="438" y="23"/>
                  </a:lnTo>
                  <a:lnTo>
                    <a:pt x="436" y="18"/>
                  </a:lnTo>
                  <a:lnTo>
                    <a:pt x="430" y="15"/>
                  </a:lnTo>
                  <a:lnTo>
                    <a:pt x="423" y="8"/>
                  </a:lnTo>
                  <a:lnTo>
                    <a:pt x="418" y="7"/>
                  </a:lnTo>
                  <a:lnTo>
                    <a:pt x="407" y="4"/>
                  </a:lnTo>
                  <a:lnTo>
                    <a:pt x="400" y="0"/>
                  </a:lnTo>
                  <a:lnTo>
                    <a:pt x="394" y="0"/>
                  </a:lnTo>
                  <a:lnTo>
                    <a:pt x="385" y="0"/>
                  </a:lnTo>
                  <a:lnTo>
                    <a:pt x="379" y="4"/>
                  </a:lnTo>
                  <a:lnTo>
                    <a:pt x="371" y="7"/>
                  </a:lnTo>
                  <a:lnTo>
                    <a:pt x="361" y="8"/>
                  </a:lnTo>
                  <a:lnTo>
                    <a:pt x="356" y="15"/>
                  </a:lnTo>
                  <a:lnTo>
                    <a:pt x="346" y="23"/>
                  </a:lnTo>
                  <a:lnTo>
                    <a:pt x="341" y="33"/>
                  </a:lnTo>
                  <a:lnTo>
                    <a:pt x="335" y="41"/>
                  </a:lnTo>
                  <a:lnTo>
                    <a:pt x="331" y="48"/>
                  </a:lnTo>
                  <a:lnTo>
                    <a:pt x="331" y="51"/>
                  </a:lnTo>
                  <a:lnTo>
                    <a:pt x="331" y="56"/>
                  </a:lnTo>
                  <a:lnTo>
                    <a:pt x="335" y="59"/>
                  </a:lnTo>
                  <a:lnTo>
                    <a:pt x="341" y="66"/>
                  </a:lnTo>
                  <a:lnTo>
                    <a:pt x="346" y="69"/>
                  </a:lnTo>
                  <a:lnTo>
                    <a:pt x="346" y="69"/>
                  </a:lnTo>
                  <a:close/>
                </a:path>
              </a:pathLst>
            </a:custGeom>
            <a:solidFill>
              <a:srgbClr val="8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1134" name="Freeform 830">
              <a:extLst>
                <a:ext uri="{FF2B5EF4-FFF2-40B4-BE49-F238E27FC236}">
                  <a16:creationId xmlns:a16="http://schemas.microsoft.com/office/drawing/2014/main" id="{8D1D5C76-FD31-660A-1502-2D929E6AB875}"/>
                </a:ext>
              </a:extLst>
            </p:cNvPr>
            <p:cNvSpPr>
              <a:spLocks/>
            </p:cNvSpPr>
            <p:nvPr/>
          </p:nvSpPr>
          <p:spPr bwMode="auto">
            <a:xfrm>
              <a:off x="3945" y="3751"/>
              <a:ext cx="35" cy="50"/>
            </a:xfrm>
            <a:custGeom>
              <a:avLst/>
              <a:gdLst>
                <a:gd name="T0" fmla="*/ 15 w 35"/>
                <a:gd name="T1" fmla="*/ 11 h 50"/>
                <a:gd name="T2" fmla="*/ 15 w 35"/>
                <a:gd name="T3" fmla="*/ 22 h 50"/>
                <a:gd name="T4" fmla="*/ 0 w 35"/>
                <a:gd name="T5" fmla="*/ 37 h 50"/>
                <a:gd name="T6" fmla="*/ 12 w 35"/>
                <a:gd name="T7" fmla="*/ 50 h 50"/>
                <a:gd name="T8" fmla="*/ 31 w 35"/>
                <a:gd name="T9" fmla="*/ 44 h 50"/>
                <a:gd name="T10" fmla="*/ 35 w 35"/>
                <a:gd name="T11" fmla="*/ 4 h 50"/>
                <a:gd name="T12" fmla="*/ 26 w 35"/>
                <a:gd name="T13" fmla="*/ 0 h 50"/>
                <a:gd name="T14" fmla="*/ 15 w 35"/>
                <a:gd name="T15" fmla="*/ 11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50">
                  <a:moveTo>
                    <a:pt x="15" y="11"/>
                  </a:moveTo>
                  <a:lnTo>
                    <a:pt x="15" y="22"/>
                  </a:lnTo>
                  <a:lnTo>
                    <a:pt x="0" y="37"/>
                  </a:lnTo>
                  <a:lnTo>
                    <a:pt x="12" y="50"/>
                  </a:lnTo>
                  <a:lnTo>
                    <a:pt x="31" y="44"/>
                  </a:lnTo>
                  <a:lnTo>
                    <a:pt x="35" y="4"/>
                  </a:lnTo>
                  <a:lnTo>
                    <a:pt x="26" y="0"/>
                  </a:lnTo>
                  <a:lnTo>
                    <a:pt x="15" y="11"/>
                  </a:lnTo>
                  <a:close/>
                </a:path>
              </a:pathLst>
            </a:custGeom>
            <a:solidFill>
              <a:srgbClr val="800000"/>
            </a:solidFill>
            <a:ln w="0">
              <a:solidFill>
                <a:srgbClr val="80FF00"/>
              </a:solidFill>
              <a:prstDash val="solid"/>
              <a:round/>
              <a:headEnd/>
              <a:tailEnd/>
            </a:ln>
          </p:spPr>
          <p:txBody>
            <a:bodyPr/>
            <a:lstStyle/>
            <a:p>
              <a:endParaRPr lang="en-US"/>
            </a:p>
          </p:txBody>
        </p:sp>
        <p:sp>
          <p:nvSpPr>
            <p:cNvPr id="611135" name="Rectangle 831">
              <a:extLst>
                <a:ext uri="{FF2B5EF4-FFF2-40B4-BE49-F238E27FC236}">
                  <a16:creationId xmlns:a16="http://schemas.microsoft.com/office/drawing/2014/main" id="{7B50AD48-DE2B-2DF5-F56D-E5C55C7E7849}"/>
                </a:ext>
              </a:extLst>
            </p:cNvPr>
            <p:cNvSpPr>
              <a:spLocks noChangeArrowheads="1"/>
            </p:cNvSpPr>
            <p:nvPr/>
          </p:nvSpPr>
          <p:spPr bwMode="auto">
            <a:xfrm>
              <a:off x="3835" y="4111"/>
              <a:ext cx="603" cy="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 b="1">
                  <a:solidFill>
                    <a:srgbClr val="000000"/>
                  </a:solidFill>
                  <a:latin typeface="News Gothic MT" panose="020B0504020203020204" pitchFamily="34" charset="0"/>
                </a:rPr>
                <a:t>Recorder 3</a:t>
              </a:r>
              <a:endParaRPr lang="en-US" altLang="en-US" sz="200" b="1"/>
            </a:p>
          </p:txBody>
        </p:sp>
        <p:sp>
          <p:nvSpPr>
            <p:cNvPr id="611136" name="Freeform 832">
              <a:extLst>
                <a:ext uri="{FF2B5EF4-FFF2-40B4-BE49-F238E27FC236}">
                  <a16:creationId xmlns:a16="http://schemas.microsoft.com/office/drawing/2014/main" id="{D1284962-D0CE-2A7E-A62D-B914B619A7FB}"/>
                </a:ext>
              </a:extLst>
            </p:cNvPr>
            <p:cNvSpPr>
              <a:spLocks noEditPoints="1"/>
            </p:cNvSpPr>
            <p:nvPr/>
          </p:nvSpPr>
          <p:spPr bwMode="auto">
            <a:xfrm>
              <a:off x="2364" y="2819"/>
              <a:ext cx="628" cy="589"/>
            </a:xfrm>
            <a:custGeom>
              <a:avLst/>
              <a:gdLst>
                <a:gd name="T0" fmla="*/ 359 w 628"/>
                <a:gd name="T1" fmla="*/ 451 h 589"/>
                <a:gd name="T2" fmla="*/ 359 w 628"/>
                <a:gd name="T3" fmla="*/ 103 h 589"/>
                <a:gd name="T4" fmla="*/ 371 w 628"/>
                <a:gd name="T5" fmla="*/ 113 h 589"/>
                <a:gd name="T6" fmla="*/ 382 w 628"/>
                <a:gd name="T7" fmla="*/ 118 h 589"/>
                <a:gd name="T8" fmla="*/ 394 w 628"/>
                <a:gd name="T9" fmla="*/ 125 h 589"/>
                <a:gd name="T10" fmla="*/ 407 w 628"/>
                <a:gd name="T11" fmla="*/ 136 h 589"/>
                <a:gd name="T12" fmla="*/ 382 w 628"/>
                <a:gd name="T13" fmla="*/ 213 h 589"/>
                <a:gd name="T14" fmla="*/ 368 w 628"/>
                <a:gd name="T15" fmla="*/ 231 h 589"/>
                <a:gd name="T16" fmla="*/ 297 w 628"/>
                <a:gd name="T17" fmla="*/ 210 h 589"/>
                <a:gd name="T18" fmla="*/ 243 w 628"/>
                <a:gd name="T19" fmla="*/ 213 h 589"/>
                <a:gd name="T20" fmla="*/ 228 w 628"/>
                <a:gd name="T21" fmla="*/ 236 h 589"/>
                <a:gd name="T22" fmla="*/ 261 w 628"/>
                <a:gd name="T23" fmla="*/ 236 h 589"/>
                <a:gd name="T24" fmla="*/ 302 w 628"/>
                <a:gd name="T25" fmla="*/ 239 h 589"/>
                <a:gd name="T26" fmla="*/ 223 w 628"/>
                <a:gd name="T27" fmla="*/ 254 h 589"/>
                <a:gd name="T28" fmla="*/ 276 w 628"/>
                <a:gd name="T29" fmla="*/ 257 h 589"/>
                <a:gd name="T30" fmla="*/ 356 w 628"/>
                <a:gd name="T31" fmla="*/ 293 h 589"/>
                <a:gd name="T32" fmla="*/ 382 w 628"/>
                <a:gd name="T33" fmla="*/ 305 h 589"/>
                <a:gd name="T34" fmla="*/ 415 w 628"/>
                <a:gd name="T35" fmla="*/ 269 h 589"/>
                <a:gd name="T36" fmla="*/ 445 w 628"/>
                <a:gd name="T37" fmla="*/ 279 h 589"/>
                <a:gd name="T38" fmla="*/ 378 w 628"/>
                <a:gd name="T39" fmla="*/ 338 h 589"/>
                <a:gd name="T40" fmla="*/ 332 w 628"/>
                <a:gd name="T41" fmla="*/ 356 h 589"/>
                <a:gd name="T42" fmla="*/ 264 w 628"/>
                <a:gd name="T43" fmla="*/ 316 h 589"/>
                <a:gd name="T44" fmla="*/ 327 w 628"/>
                <a:gd name="T45" fmla="*/ 305 h 589"/>
                <a:gd name="T46" fmla="*/ 300 w 628"/>
                <a:gd name="T47" fmla="*/ 287 h 589"/>
                <a:gd name="T48" fmla="*/ 195 w 628"/>
                <a:gd name="T49" fmla="*/ 225 h 589"/>
                <a:gd name="T50" fmla="*/ 194 w 628"/>
                <a:gd name="T51" fmla="*/ 177 h 589"/>
                <a:gd name="T52" fmla="*/ 173 w 628"/>
                <a:gd name="T53" fmla="*/ 95 h 589"/>
                <a:gd name="T54" fmla="*/ 0 w 628"/>
                <a:gd name="T55" fmla="*/ 184 h 589"/>
                <a:gd name="T56" fmla="*/ 22 w 628"/>
                <a:gd name="T57" fmla="*/ 249 h 589"/>
                <a:gd name="T58" fmla="*/ 36 w 628"/>
                <a:gd name="T59" fmla="*/ 297 h 589"/>
                <a:gd name="T60" fmla="*/ 397 w 628"/>
                <a:gd name="T61" fmla="*/ 589 h 589"/>
                <a:gd name="T62" fmla="*/ 397 w 628"/>
                <a:gd name="T63" fmla="*/ 551 h 589"/>
                <a:gd name="T64" fmla="*/ 441 w 628"/>
                <a:gd name="T65" fmla="*/ 415 h 589"/>
                <a:gd name="T66" fmla="*/ 451 w 628"/>
                <a:gd name="T67" fmla="*/ 444 h 589"/>
                <a:gd name="T68" fmla="*/ 453 w 628"/>
                <a:gd name="T69" fmla="*/ 572 h 589"/>
                <a:gd name="T70" fmla="*/ 466 w 628"/>
                <a:gd name="T71" fmla="*/ 589 h 589"/>
                <a:gd name="T72" fmla="*/ 478 w 628"/>
                <a:gd name="T73" fmla="*/ 569 h 589"/>
                <a:gd name="T74" fmla="*/ 530 w 628"/>
                <a:gd name="T75" fmla="*/ 572 h 589"/>
                <a:gd name="T76" fmla="*/ 551 w 628"/>
                <a:gd name="T77" fmla="*/ 589 h 589"/>
                <a:gd name="T78" fmla="*/ 551 w 628"/>
                <a:gd name="T79" fmla="*/ 569 h 589"/>
                <a:gd name="T80" fmla="*/ 605 w 628"/>
                <a:gd name="T81" fmla="*/ 587 h 589"/>
                <a:gd name="T82" fmla="*/ 628 w 628"/>
                <a:gd name="T83" fmla="*/ 584 h 589"/>
                <a:gd name="T84" fmla="*/ 548 w 628"/>
                <a:gd name="T85" fmla="*/ 525 h 589"/>
                <a:gd name="T86" fmla="*/ 587 w 628"/>
                <a:gd name="T87" fmla="*/ 426 h 589"/>
                <a:gd name="T88" fmla="*/ 599 w 628"/>
                <a:gd name="T89" fmla="*/ 389 h 589"/>
                <a:gd name="T90" fmla="*/ 584 w 628"/>
                <a:gd name="T91" fmla="*/ 305 h 589"/>
                <a:gd name="T92" fmla="*/ 605 w 628"/>
                <a:gd name="T93" fmla="*/ 272 h 589"/>
                <a:gd name="T94" fmla="*/ 607 w 628"/>
                <a:gd name="T95" fmla="*/ 236 h 589"/>
                <a:gd name="T96" fmla="*/ 610 w 628"/>
                <a:gd name="T97" fmla="*/ 205 h 589"/>
                <a:gd name="T98" fmla="*/ 602 w 628"/>
                <a:gd name="T99" fmla="*/ 195 h 589"/>
                <a:gd name="T100" fmla="*/ 596 w 628"/>
                <a:gd name="T101" fmla="*/ 136 h 589"/>
                <a:gd name="T102" fmla="*/ 574 w 628"/>
                <a:gd name="T103" fmla="*/ 139 h 589"/>
                <a:gd name="T104" fmla="*/ 558 w 628"/>
                <a:gd name="T105" fmla="*/ 216 h 589"/>
                <a:gd name="T106" fmla="*/ 551 w 628"/>
                <a:gd name="T107" fmla="*/ 243 h 589"/>
                <a:gd name="T108" fmla="*/ 522 w 628"/>
                <a:gd name="T109" fmla="*/ 175 h 589"/>
                <a:gd name="T110" fmla="*/ 478 w 628"/>
                <a:gd name="T111" fmla="*/ 106 h 589"/>
                <a:gd name="T112" fmla="*/ 448 w 628"/>
                <a:gd name="T113" fmla="*/ 83 h 589"/>
                <a:gd name="T114" fmla="*/ 430 w 628"/>
                <a:gd name="T115" fmla="*/ 15 h 589"/>
                <a:gd name="T116" fmla="*/ 386 w 628"/>
                <a:gd name="T117" fmla="*/ 0 h 589"/>
                <a:gd name="T118" fmla="*/ 341 w 628"/>
                <a:gd name="T119" fmla="*/ 33 h 589"/>
                <a:gd name="T120" fmla="*/ 341 w 628"/>
                <a:gd name="T121" fmla="*/ 65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28" h="589">
                  <a:moveTo>
                    <a:pt x="359" y="451"/>
                  </a:moveTo>
                  <a:lnTo>
                    <a:pt x="350" y="539"/>
                  </a:lnTo>
                  <a:lnTo>
                    <a:pt x="341" y="572"/>
                  </a:lnTo>
                  <a:lnTo>
                    <a:pt x="327" y="577"/>
                  </a:lnTo>
                  <a:lnTo>
                    <a:pt x="335" y="554"/>
                  </a:lnTo>
                  <a:lnTo>
                    <a:pt x="359" y="451"/>
                  </a:lnTo>
                  <a:close/>
                  <a:moveTo>
                    <a:pt x="346" y="69"/>
                  </a:moveTo>
                  <a:lnTo>
                    <a:pt x="346" y="69"/>
                  </a:lnTo>
                  <a:lnTo>
                    <a:pt x="353" y="83"/>
                  </a:lnTo>
                  <a:lnTo>
                    <a:pt x="359" y="85"/>
                  </a:lnTo>
                  <a:lnTo>
                    <a:pt x="359" y="103"/>
                  </a:lnTo>
                  <a:lnTo>
                    <a:pt x="359" y="103"/>
                  </a:lnTo>
                  <a:lnTo>
                    <a:pt x="361" y="106"/>
                  </a:lnTo>
                  <a:lnTo>
                    <a:pt x="364" y="106"/>
                  </a:lnTo>
                  <a:lnTo>
                    <a:pt x="368" y="106"/>
                  </a:lnTo>
                  <a:lnTo>
                    <a:pt x="371" y="106"/>
                  </a:lnTo>
                  <a:lnTo>
                    <a:pt x="371" y="110"/>
                  </a:lnTo>
                  <a:lnTo>
                    <a:pt x="371" y="113"/>
                  </a:lnTo>
                  <a:lnTo>
                    <a:pt x="374" y="113"/>
                  </a:lnTo>
                  <a:lnTo>
                    <a:pt x="378" y="113"/>
                  </a:lnTo>
                  <a:lnTo>
                    <a:pt x="378" y="118"/>
                  </a:lnTo>
                  <a:lnTo>
                    <a:pt x="379" y="118"/>
                  </a:lnTo>
                  <a:lnTo>
                    <a:pt x="382" y="118"/>
                  </a:lnTo>
                  <a:lnTo>
                    <a:pt x="382" y="118"/>
                  </a:lnTo>
                  <a:lnTo>
                    <a:pt x="382" y="121"/>
                  </a:lnTo>
                  <a:lnTo>
                    <a:pt x="386" y="128"/>
                  </a:lnTo>
                  <a:lnTo>
                    <a:pt x="389" y="128"/>
                  </a:lnTo>
                  <a:lnTo>
                    <a:pt x="392" y="125"/>
                  </a:lnTo>
                  <a:lnTo>
                    <a:pt x="394" y="125"/>
                  </a:lnTo>
                  <a:lnTo>
                    <a:pt x="394" y="125"/>
                  </a:lnTo>
                  <a:lnTo>
                    <a:pt x="404" y="118"/>
                  </a:lnTo>
                  <a:lnTo>
                    <a:pt x="407" y="118"/>
                  </a:lnTo>
                  <a:lnTo>
                    <a:pt x="407" y="121"/>
                  </a:lnTo>
                  <a:lnTo>
                    <a:pt x="409" y="128"/>
                  </a:lnTo>
                  <a:lnTo>
                    <a:pt x="409" y="133"/>
                  </a:lnTo>
                  <a:lnTo>
                    <a:pt x="407" y="136"/>
                  </a:lnTo>
                  <a:lnTo>
                    <a:pt x="400" y="146"/>
                  </a:lnTo>
                  <a:lnTo>
                    <a:pt x="394" y="147"/>
                  </a:lnTo>
                  <a:lnTo>
                    <a:pt x="392" y="161"/>
                  </a:lnTo>
                  <a:lnTo>
                    <a:pt x="389" y="172"/>
                  </a:lnTo>
                  <a:lnTo>
                    <a:pt x="382" y="198"/>
                  </a:lnTo>
                  <a:lnTo>
                    <a:pt x="382" y="213"/>
                  </a:lnTo>
                  <a:lnTo>
                    <a:pt x="379" y="221"/>
                  </a:lnTo>
                  <a:lnTo>
                    <a:pt x="379" y="231"/>
                  </a:lnTo>
                  <a:lnTo>
                    <a:pt x="379" y="234"/>
                  </a:lnTo>
                  <a:lnTo>
                    <a:pt x="379" y="234"/>
                  </a:lnTo>
                  <a:lnTo>
                    <a:pt x="374" y="231"/>
                  </a:lnTo>
                  <a:lnTo>
                    <a:pt x="368" y="231"/>
                  </a:lnTo>
                  <a:lnTo>
                    <a:pt x="361" y="228"/>
                  </a:lnTo>
                  <a:lnTo>
                    <a:pt x="345" y="225"/>
                  </a:lnTo>
                  <a:lnTo>
                    <a:pt x="323" y="220"/>
                  </a:lnTo>
                  <a:lnTo>
                    <a:pt x="315" y="216"/>
                  </a:lnTo>
                  <a:lnTo>
                    <a:pt x="309" y="213"/>
                  </a:lnTo>
                  <a:lnTo>
                    <a:pt x="297" y="210"/>
                  </a:lnTo>
                  <a:lnTo>
                    <a:pt x="287" y="210"/>
                  </a:lnTo>
                  <a:lnTo>
                    <a:pt x="276" y="210"/>
                  </a:lnTo>
                  <a:lnTo>
                    <a:pt x="268" y="210"/>
                  </a:lnTo>
                  <a:lnTo>
                    <a:pt x="255" y="210"/>
                  </a:lnTo>
                  <a:lnTo>
                    <a:pt x="246" y="213"/>
                  </a:lnTo>
                  <a:lnTo>
                    <a:pt x="243" y="213"/>
                  </a:lnTo>
                  <a:lnTo>
                    <a:pt x="240" y="213"/>
                  </a:lnTo>
                  <a:lnTo>
                    <a:pt x="228" y="228"/>
                  </a:lnTo>
                  <a:lnTo>
                    <a:pt x="223" y="236"/>
                  </a:lnTo>
                  <a:lnTo>
                    <a:pt x="223" y="239"/>
                  </a:lnTo>
                  <a:lnTo>
                    <a:pt x="225" y="236"/>
                  </a:lnTo>
                  <a:lnTo>
                    <a:pt x="228" y="236"/>
                  </a:lnTo>
                  <a:lnTo>
                    <a:pt x="235" y="231"/>
                  </a:lnTo>
                  <a:lnTo>
                    <a:pt x="238" y="228"/>
                  </a:lnTo>
                  <a:lnTo>
                    <a:pt x="240" y="225"/>
                  </a:lnTo>
                  <a:lnTo>
                    <a:pt x="238" y="243"/>
                  </a:lnTo>
                  <a:lnTo>
                    <a:pt x="258" y="236"/>
                  </a:lnTo>
                  <a:lnTo>
                    <a:pt x="261" y="236"/>
                  </a:lnTo>
                  <a:lnTo>
                    <a:pt x="264" y="234"/>
                  </a:lnTo>
                  <a:lnTo>
                    <a:pt x="276" y="228"/>
                  </a:lnTo>
                  <a:lnTo>
                    <a:pt x="279" y="228"/>
                  </a:lnTo>
                  <a:lnTo>
                    <a:pt x="282" y="231"/>
                  </a:lnTo>
                  <a:lnTo>
                    <a:pt x="294" y="234"/>
                  </a:lnTo>
                  <a:lnTo>
                    <a:pt x="302" y="239"/>
                  </a:lnTo>
                  <a:lnTo>
                    <a:pt x="309" y="243"/>
                  </a:lnTo>
                  <a:lnTo>
                    <a:pt x="309" y="243"/>
                  </a:lnTo>
                  <a:lnTo>
                    <a:pt x="273" y="234"/>
                  </a:lnTo>
                  <a:lnTo>
                    <a:pt x="273" y="234"/>
                  </a:lnTo>
                  <a:lnTo>
                    <a:pt x="235" y="239"/>
                  </a:lnTo>
                  <a:lnTo>
                    <a:pt x="223" y="254"/>
                  </a:lnTo>
                  <a:lnTo>
                    <a:pt x="223" y="269"/>
                  </a:lnTo>
                  <a:lnTo>
                    <a:pt x="255" y="275"/>
                  </a:lnTo>
                  <a:lnTo>
                    <a:pt x="261" y="267"/>
                  </a:lnTo>
                  <a:lnTo>
                    <a:pt x="264" y="257"/>
                  </a:lnTo>
                  <a:lnTo>
                    <a:pt x="268" y="257"/>
                  </a:lnTo>
                  <a:lnTo>
                    <a:pt x="276" y="257"/>
                  </a:lnTo>
                  <a:lnTo>
                    <a:pt x="287" y="261"/>
                  </a:lnTo>
                  <a:lnTo>
                    <a:pt x="297" y="267"/>
                  </a:lnTo>
                  <a:lnTo>
                    <a:pt x="309" y="269"/>
                  </a:lnTo>
                  <a:lnTo>
                    <a:pt x="320" y="275"/>
                  </a:lnTo>
                  <a:lnTo>
                    <a:pt x="346" y="287"/>
                  </a:lnTo>
                  <a:lnTo>
                    <a:pt x="356" y="293"/>
                  </a:lnTo>
                  <a:lnTo>
                    <a:pt x="364" y="298"/>
                  </a:lnTo>
                  <a:lnTo>
                    <a:pt x="371" y="302"/>
                  </a:lnTo>
                  <a:lnTo>
                    <a:pt x="374" y="302"/>
                  </a:lnTo>
                  <a:lnTo>
                    <a:pt x="374" y="302"/>
                  </a:lnTo>
                  <a:lnTo>
                    <a:pt x="378" y="302"/>
                  </a:lnTo>
                  <a:lnTo>
                    <a:pt x="382" y="305"/>
                  </a:lnTo>
                  <a:lnTo>
                    <a:pt x="389" y="305"/>
                  </a:lnTo>
                  <a:lnTo>
                    <a:pt x="394" y="302"/>
                  </a:lnTo>
                  <a:lnTo>
                    <a:pt x="397" y="298"/>
                  </a:lnTo>
                  <a:lnTo>
                    <a:pt x="400" y="298"/>
                  </a:lnTo>
                  <a:lnTo>
                    <a:pt x="404" y="290"/>
                  </a:lnTo>
                  <a:lnTo>
                    <a:pt x="415" y="269"/>
                  </a:lnTo>
                  <a:lnTo>
                    <a:pt x="419" y="257"/>
                  </a:lnTo>
                  <a:lnTo>
                    <a:pt x="423" y="249"/>
                  </a:lnTo>
                  <a:lnTo>
                    <a:pt x="427" y="239"/>
                  </a:lnTo>
                  <a:lnTo>
                    <a:pt x="427" y="239"/>
                  </a:lnTo>
                  <a:lnTo>
                    <a:pt x="427" y="236"/>
                  </a:lnTo>
                  <a:lnTo>
                    <a:pt x="445" y="279"/>
                  </a:lnTo>
                  <a:lnTo>
                    <a:pt x="466" y="331"/>
                  </a:lnTo>
                  <a:lnTo>
                    <a:pt x="456" y="331"/>
                  </a:lnTo>
                  <a:lnTo>
                    <a:pt x="451" y="331"/>
                  </a:lnTo>
                  <a:lnTo>
                    <a:pt x="437" y="331"/>
                  </a:lnTo>
                  <a:lnTo>
                    <a:pt x="415" y="334"/>
                  </a:lnTo>
                  <a:lnTo>
                    <a:pt x="378" y="338"/>
                  </a:lnTo>
                  <a:lnTo>
                    <a:pt x="359" y="341"/>
                  </a:lnTo>
                  <a:lnTo>
                    <a:pt x="350" y="341"/>
                  </a:lnTo>
                  <a:lnTo>
                    <a:pt x="345" y="344"/>
                  </a:lnTo>
                  <a:lnTo>
                    <a:pt x="341" y="344"/>
                  </a:lnTo>
                  <a:lnTo>
                    <a:pt x="338" y="346"/>
                  </a:lnTo>
                  <a:lnTo>
                    <a:pt x="332" y="356"/>
                  </a:lnTo>
                  <a:lnTo>
                    <a:pt x="327" y="364"/>
                  </a:lnTo>
                  <a:lnTo>
                    <a:pt x="327" y="367"/>
                  </a:lnTo>
                  <a:lnTo>
                    <a:pt x="323" y="367"/>
                  </a:lnTo>
                  <a:lnTo>
                    <a:pt x="282" y="558"/>
                  </a:lnTo>
                  <a:lnTo>
                    <a:pt x="264" y="569"/>
                  </a:lnTo>
                  <a:lnTo>
                    <a:pt x="264" y="316"/>
                  </a:lnTo>
                  <a:lnTo>
                    <a:pt x="320" y="316"/>
                  </a:lnTo>
                  <a:lnTo>
                    <a:pt x="320" y="316"/>
                  </a:lnTo>
                  <a:lnTo>
                    <a:pt x="323" y="316"/>
                  </a:lnTo>
                  <a:lnTo>
                    <a:pt x="327" y="313"/>
                  </a:lnTo>
                  <a:lnTo>
                    <a:pt x="330" y="308"/>
                  </a:lnTo>
                  <a:lnTo>
                    <a:pt x="327" y="305"/>
                  </a:lnTo>
                  <a:lnTo>
                    <a:pt x="327" y="298"/>
                  </a:lnTo>
                  <a:lnTo>
                    <a:pt x="323" y="297"/>
                  </a:lnTo>
                  <a:lnTo>
                    <a:pt x="320" y="297"/>
                  </a:lnTo>
                  <a:lnTo>
                    <a:pt x="317" y="297"/>
                  </a:lnTo>
                  <a:lnTo>
                    <a:pt x="300" y="297"/>
                  </a:lnTo>
                  <a:lnTo>
                    <a:pt x="300" y="287"/>
                  </a:lnTo>
                  <a:lnTo>
                    <a:pt x="209" y="267"/>
                  </a:lnTo>
                  <a:lnTo>
                    <a:pt x="202" y="290"/>
                  </a:lnTo>
                  <a:lnTo>
                    <a:pt x="202" y="254"/>
                  </a:lnTo>
                  <a:lnTo>
                    <a:pt x="164" y="254"/>
                  </a:lnTo>
                  <a:lnTo>
                    <a:pt x="164" y="234"/>
                  </a:lnTo>
                  <a:lnTo>
                    <a:pt x="195" y="225"/>
                  </a:lnTo>
                  <a:lnTo>
                    <a:pt x="195" y="221"/>
                  </a:lnTo>
                  <a:lnTo>
                    <a:pt x="195" y="216"/>
                  </a:lnTo>
                  <a:lnTo>
                    <a:pt x="195" y="210"/>
                  </a:lnTo>
                  <a:lnTo>
                    <a:pt x="195" y="198"/>
                  </a:lnTo>
                  <a:lnTo>
                    <a:pt x="195" y="190"/>
                  </a:lnTo>
                  <a:lnTo>
                    <a:pt x="194" y="177"/>
                  </a:lnTo>
                  <a:lnTo>
                    <a:pt x="191" y="151"/>
                  </a:lnTo>
                  <a:lnTo>
                    <a:pt x="184" y="128"/>
                  </a:lnTo>
                  <a:lnTo>
                    <a:pt x="181" y="118"/>
                  </a:lnTo>
                  <a:lnTo>
                    <a:pt x="179" y="110"/>
                  </a:lnTo>
                  <a:lnTo>
                    <a:pt x="176" y="100"/>
                  </a:lnTo>
                  <a:lnTo>
                    <a:pt x="173" y="95"/>
                  </a:lnTo>
                  <a:lnTo>
                    <a:pt x="169" y="92"/>
                  </a:lnTo>
                  <a:lnTo>
                    <a:pt x="169" y="92"/>
                  </a:lnTo>
                  <a:lnTo>
                    <a:pt x="66" y="118"/>
                  </a:lnTo>
                  <a:lnTo>
                    <a:pt x="58" y="146"/>
                  </a:lnTo>
                  <a:lnTo>
                    <a:pt x="0" y="169"/>
                  </a:lnTo>
                  <a:lnTo>
                    <a:pt x="0" y="184"/>
                  </a:lnTo>
                  <a:lnTo>
                    <a:pt x="0" y="195"/>
                  </a:lnTo>
                  <a:lnTo>
                    <a:pt x="4" y="213"/>
                  </a:lnTo>
                  <a:lnTo>
                    <a:pt x="10" y="228"/>
                  </a:lnTo>
                  <a:lnTo>
                    <a:pt x="15" y="239"/>
                  </a:lnTo>
                  <a:lnTo>
                    <a:pt x="18" y="246"/>
                  </a:lnTo>
                  <a:lnTo>
                    <a:pt x="22" y="249"/>
                  </a:lnTo>
                  <a:lnTo>
                    <a:pt x="22" y="252"/>
                  </a:lnTo>
                  <a:lnTo>
                    <a:pt x="25" y="252"/>
                  </a:lnTo>
                  <a:lnTo>
                    <a:pt x="74" y="249"/>
                  </a:lnTo>
                  <a:lnTo>
                    <a:pt x="74" y="254"/>
                  </a:lnTo>
                  <a:lnTo>
                    <a:pt x="36" y="254"/>
                  </a:lnTo>
                  <a:lnTo>
                    <a:pt x="36" y="297"/>
                  </a:lnTo>
                  <a:lnTo>
                    <a:pt x="18" y="297"/>
                  </a:lnTo>
                  <a:lnTo>
                    <a:pt x="18" y="316"/>
                  </a:lnTo>
                  <a:lnTo>
                    <a:pt x="36" y="316"/>
                  </a:lnTo>
                  <a:lnTo>
                    <a:pt x="36" y="589"/>
                  </a:lnTo>
                  <a:lnTo>
                    <a:pt x="397" y="589"/>
                  </a:lnTo>
                  <a:lnTo>
                    <a:pt x="397" y="589"/>
                  </a:lnTo>
                  <a:lnTo>
                    <a:pt x="400" y="587"/>
                  </a:lnTo>
                  <a:lnTo>
                    <a:pt x="400" y="584"/>
                  </a:lnTo>
                  <a:lnTo>
                    <a:pt x="400" y="577"/>
                  </a:lnTo>
                  <a:lnTo>
                    <a:pt x="400" y="559"/>
                  </a:lnTo>
                  <a:lnTo>
                    <a:pt x="397" y="551"/>
                  </a:lnTo>
                  <a:lnTo>
                    <a:pt x="397" y="551"/>
                  </a:lnTo>
                  <a:lnTo>
                    <a:pt x="397" y="548"/>
                  </a:lnTo>
                  <a:lnTo>
                    <a:pt x="404" y="405"/>
                  </a:lnTo>
                  <a:lnTo>
                    <a:pt x="448" y="403"/>
                  </a:lnTo>
                  <a:lnTo>
                    <a:pt x="448" y="405"/>
                  </a:lnTo>
                  <a:lnTo>
                    <a:pt x="445" y="408"/>
                  </a:lnTo>
                  <a:lnTo>
                    <a:pt x="441" y="415"/>
                  </a:lnTo>
                  <a:lnTo>
                    <a:pt x="438" y="420"/>
                  </a:lnTo>
                  <a:lnTo>
                    <a:pt x="441" y="426"/>
                  </a:lnTo>
                  <a:lnTo>
                    <a:pt x="441" y="433"/>
                  </a:lnTo>
                  <a:lnTo>
                    <a:pt x="441" y="438"/>
                  </a:lnTo>
                  <a:lnTo>
                    <a:pt x="445" y="441"/>
                  </a:lnTo>
                  <a:lnTo>
                    <a:pt x="451" y="444"/>
                  </a:lnTo>
                  <a:lnTo>
                    <a:pt x="451" y="444"/>
                  </a:lnTo>
                  <a:lnTo>
                    <a:pt x="528" y="438"/>
                  </a:lnTo>
                  <a:lnTo>
                    <a:pt x="528" y="525"/>
                  </a:lnTo>
                  <a:lnTo>
                    <a:pt x="456" y="566"/>
                  </a:lnTo>
                  <a:lnTo>
                    <a:pt x="453" y="566"/>
                  </a:lnTo>
                  <a:lnTo>
                    <a:pt x="453" y="572"/>
                  </a:lnTo>
                  <a:lnTo>
                    <a:pt x="451" y="574"/>
                  </a:lnTo>
                  <a:lnTo>
                    <a:pt x="451" y="580"/>
                  </a:lnTo>
                  <a:lnTo>
                    <a:pt x="451" y="587"/>
                  </a:lnTo>
                  <a:lnTo>
                    <a:pt x="453" y="589"/>
                  </a:lnTo>
                  <a:lnTo>
                    <a:pt x="460" y="589"/>
                  </a:lnTo>
                  <a:lnTo>
                    <a:pt x="466" y="589"/>
                  </a:lnTo>
                  <a:lnTo>
                    <a:pt x="468" y="589"/>
                  </a:lnTo>
                  <a:lnTo>
                    <a:pt x="474" y="589"/>
                  </a:lnTo>
                  <a:lnTo>
                    <a:pt x="478" y="587"/>
                  </a:lnTo>
                  <a:lnTo>
                    <a:pt x="478" y="580"/>
                  </a:lnTo>
                  <a:lnTo>
                    <a:pt x="478" y="572"/>
                  </a:lnTo>
                  <a:lnTo>
                    <a:pt x="478" y="569"/>
                  </a:lnTo>
                  <a:lnTo>
                    <a:pt x="478" y="569"/>
                  </a:lnTo>
                  <a:lnTo>
                    <a:pt x="537" y="544"/>
                  </a:lnTo>
                  <a:lnTo>
                    <a:pt x="537" y="566"/>
                  </a:lnTo>
                  <a:lnTo>
                    <a:pt x="537" y="566"/>
                  </a:lnTo>
                  <a:lnTo>
                    <a:pt x="533" y="569"/>
                  </a:lnTo>
                  <a:lnTo>
                    <a:pt x="530" y="572"/>
                  </a:lnTo>
                  <a:lnTo>
                    <a:pt x="530" y="574"/>
                  </a:lnTo>
                  <a:lnTo>
                    <a:pt x="530" y="580"/>
                  </a:lnTo>
                  <a:lnTo>
                    <a:pt x="533" y="587"/>
                  </a:lnTo>
                  <a:lnTo>
                    <a:pt x="537" y="589"/>
                  </a:lnTo>
                  <a:lnTo>
                    <a:pt x="543" y="589"/>
                  </a:lnTo>
                  <a:lnTo>
                    <a:pt x="551" y="589"/>
                  </a:lnTo>
                  <a:lnTo>
                    <a:pt x="555" y="587"/>
                  </a:lnTo>
                  <a:lnTo>
                    <a:pt x="558" y="584"/>
                  </a:lnTo>
                  <a:lnTo>
                    <a:pt x="558" y="577"/>
                  </a:lnTo>
                  <a:lnTo>
                    <a:pt x="555" y="572"/>
                  </a:lnTo>
                  <a:lnTo>
                    <a:pt x="551" y="569"/>
                  </a:lnTo>
                  <a:lnTo>
                    <a:pt x="551" y="569"/>
                  </a:lnTo>
                  <a:lnTo>
                    <a:pt x="551" y="544"/>
                  </a:lnTo>
                  <a:lnTo>
                    <a:pt x="605" y="569"/>
                  </a:lnTo>
                  <a:lnTo>
                    <a:pt x="605" y="569"/>
                  </a:lnTo>
                  <a:lnTo>
                    <a:pt x="605" y="572"/>
                  </a:lnTo>
                  <a:lnTo>
                    <a:pt x="605" y="580"/>
                  </a:lnTo>
                  <a:lnTo>
                    <a:pt x="605" y="587"/>
                  </a:lnTo>
                  <a:lnTo>
                    <a:pt x="610" y="589"/>
                  </a:lnTo>
                  <a:lnTo>
                    <a:pt x="614" y="589"/>
                  </a:lnTo>
                  <a:lnTo>
                    <a:pt x="620" y="589"/>
                  </a:lnTo>
                  <a:lnTo>
                    <a:pt x="622" y="589"/>
                  </a:lnTo>
                  <a:lnTo>
                    <a:pt x="625" y="587"/>
                  </a:lnTo>
                  <a:lnTo>
                    <a:pt x="628" y="584"/>
                  </a:lnTo>
                  <a:lnTo>
                    <a:pt x="628" y="574"/>
                  </a:lnTo>
                  <a:lnTo>
                    <a:pt x="628" y="572"/>
                  </a:lnTo>
                  <a:lnTo>
                    <a:pt x="625" y="566"/>
                  </a:lnTo>
                  <a:lnTo>
                    <a:pt x="622" y="562"/>
                  </a:lnTo>
                  <a:lnTo>
                    <a:pt x="620" y="559"/>
                  </a:lnTo>
                  <a:lnTo>
                    <a:pt x="548" y="525"/>
                  </a:lnTo>
                  <a:lnTo>
                    <a:pt x="548" y="441"/>
                  </a:lnTo>
                  <a:lnTo>
                    <a:pt x="548" y="438"/>
                  </a:lnTo>
                  <a:lnTo>
                    <a:pt x="555" y="438"/>
                  </a:lnTo>
                  <a:lnTo>
                    <a:pt x="563" y="436"/>
                  </a:lnTo>
                  <a:lnTo>
                    <a:pt x="569" y="433"/>
                  </a:lnTo>
                  <a:lnTo>
                    <a:pt x="587" y="426"/>
                  </a:lnTo>
                  <a:lnTo>
                    <a:pt x="592" y="423"/>
                  </a:lnTo>
                  <a:lnTo>
                    <a:pt x="596" y="423"/>
                  </a:lnTo>
                  <a:lnTo>
                    <a:pt x="599" y="418"/>
                  </a:lnTo>
                  <a:lnTo>
                    <a:pt x="599" y="412"/>
                  </a:lnTo>
                  <a:lnTo>
                    <a:pt x="599" y="394"/>
                  </a:lnTo>
                  <a:lnTo>
                    <a:pt x="599" y="389"/>
                  </a:lnTo>
                  <a:lnTo>
                    <a:pt x="599" y="379"/>
                  </a:lnTo>
                  <a:lnTo>
                    <a:pt x="596" y="374"/>
                  </a:lnTo>
                  <a:lnTo>
                    <a:pt x="596" y="374"/>
                  </a:lnTo>
                  <a:lnTo>
                    <a:pt x="584" y="371"/>
                  </a:lnTo>
                  <a:lnTo>
                    <a:pt x="581" y="305"/>
                  </a:lnTo>
                  <a:lnTo>
                    <a:pt x="584" y="305"/>
                  </a:lnTo>
                  <a:lnTo>
                    <a:pt x="591" y="305"/>
                  </a:lnTo>
                  <a:lnTo>
                    <a:pt x="596" y="298"/>
                  </a:lnTo>
                  <a:lnTo>
                    <a:pt x="599" y="297"/>
                  </a:lnTo>
                  <a:lnTo>
                    <a:pt x="602" y="290"/>
                  </a:lnTo>
                  <a:lnTo>
                    <a:pt x="602" y="282"/>
                  </a:lnTo>
                  <a:lnTo>
                    <a:pt x="605" y="272"/>
                  </a:lnTo>
                  <a:lnTo>
                    <a:pt x="605" y="257"/>
                  </a:lnTo>
                  <a:lnTo>
                    <a:pt x="605" y="249"/>
                  </a:lnTo>
                  <a:lnTo>
                    <a:pt x="605" y="243"/>
                  </a:lnTo>
                  <a:lnTo>
                    <a:pt x="605" y="236"/>
                  </a:lnTo>
                  <a:lnTo>
                    <a:pt x="605" y="236"/>
                  </a:lnTo>
                  <a:lnTo>
                    <a:pt x="607" y="236"/>
                  </a:lnTo>
                  <a:lnTo>
                    <a:pt x="610" y="236"/>
                  </a:lnTo>
                  <a:lnTo>
                    <a:pt x="614" y="234"/>
                  </a:lnTo>
                  <a:lnTo>
                    <a:pt x="614" y="220"/>
                  </a:lnTo>
                  <a:lnTo>
                    <a:pt x="614" y="213"/>
                  </a:lnTo>
                  <a:lnTo>
                    <a:pt x="614" y="207"/>
                  </a:lnTo>
                  <a:lnTo>
                    <a:pt x="610" y="205"/>
                  </a:lnTo>
                  <a:lnTo>
                    <a:pt x="607" y="205"/>
                  </a:lnTo>
                  <a:lnTo>
                    <a:pt x="605" y="205"/>
                  </a:lnTo>
                  <a:lnTo>
                    <a:pt x="605" y="205"/>
                  </a:lnTo>
                  <a:lnTo>
                    <a:pt x="605" y="205"/>
                  </a:lnTo>
                  <a:lnTo>
                    <a:pt x="602" y="202"/>
                  </a:lnTo>
                  <a:lnTo>
                    <a:pt x="602" y="195"/>
                  </a:lnTo>
                  <a:lnTo>
                    <a:pt x="599" y="190"/>
                  </a:lnTo>
                  <a:lnTo>
                    <a:pt x="596" y="177"/>
                  </a:lnTo>
                  <a:lnTo>
                    <a:pt x="592" y="162"/>
                  </a:lnTo>
                  <a:lnTo>
                    <a:pt x="592" y="151"/>
                  </a:lnTo>
                  <a:lnTo>
                    <a:pt x="592" y="143"/>
                  </a:lnTo>
                  <a:lnTo>
                    <a:pt x="596" y="136"/>
                  </a:lnTo>
                  <a:lnTo>
                    <a:pt x="596" y="133"/>
                  </a:lnTo>
                  <a:lnTo>
                    <a:pt x="592" y="129"/>
                  </a:lnTo>
                  <a:lnTo>
                    <a:pt x="591" y="129"/>
                  </a:lnTo>
                  <a:lnTo>
                    <a:pt x="587" y="133"/>
                  </a:lnTo>
                  <a:lnTo>
                    <a:pt x="581" y="133"/>
                  </a:lnTo>
                  <a:lnTo>
                    <a:pt x="574" y="139"/>
                  </a:lnTo>
                  <a:lnTo>
                    <a:pt x="566" y="146"/>
                  </a:lnTo>
                  <a:lnTo>
                    <a:pt x="563" y="151"/>
                  </a:lnTo>
                  <a:lnTo>
                    <a:pt x="558" y="161"/>
                  </a:lnTo>
                  <a:lnTo>
                    <a:pt x="558" y="172"/>
                  </a:lnTo>
                  <a:lnTo>
                    <a:pt x="558" y="202"/>
                  </a:lnTo>
                  <a:lnTo>
                    <a:pt x="558" y="216"/>
                  </a:lnTo>
                  <a:lnTo>
                    <a:pt x="560" y="231"/>
                  </a:lnTo>
                  <a:lnTo>
                    <a:pt x="560" y="257"/>
                  </a:lnTo>
                  <a:lnTo>
                    <a:pt x="558" y="257"/>
                  </a:lnTo>
                  <a:lnTo>
                    <a:pt x="558" y="254"/>
                  </a:lnTo>
                  <a:lnTo>
                    <a:pt x="555" y="249"/>
                  </a:lnTo>
                  <a:lnTo>
                    <a:pt x="551" y="243"/>
                  </a:lnTo>
                  <a:lnTo>
                    <a:pt x="545" y="234"/>
                  </a:lnTo>
                  <a:lnTo>
                    <a:pt x="543" y="225"/>
                  </a:lnTo>
                  <a:lnTo>
                    <a:pt x="540" y="213"/>
                  </a:lnTo>
                  <a:lnTo>
                    <a:pt x="533" y="202"/>
                  </a:lnTo>
                  <a:lnTo>
                    <a:pt x="528" y="187"/>
                  </a:lnTo>
                  <a:lnTo>
                    <a:pt x="522" y="175"/>
                  </a:lnTo>
                  <a:lnTo>
                    <a:pt x="510" y="154"/>
                  </a:lnTo>
                  <a:lnTo>
                    <a:pt x="507" y="143"/>
                  </a:lnTo>
                  <a:lnTo>
                    <a:pt x="499" y="133"/>
                  </a:lnTo>
                  <a:lnTo>
                    <a:pt x="486" y="113"/>
                  </a:lnTo>
                  <a:lnTo>
                    <a:pt x="484" y="110"/>
                  </a:lnTo>
                  <a:lnTo>
                    <a:pt x="478" y="106"/>
                  </a:lnTo>
                  <a:lnTo>
                    <a:pt x="466" y="103"/>
                  </a:lnTo>
                  <a:lnTo>
                    <a:pt x="463" y="100"/>
                  </a:lnTo>
                  <a:lnTo>
                    <a:pt x="456" y="98"/>
                  </a:lnTo>
                  <a:lnTo>
                    <a:pt x="453" y="98"/>
                  </a:lnTo>
                  <a:lnTo>
                    <a:pt x="451" y="95"/>
                  </a:lnTo>
                  <a:lnTo>
                    <a:pt x="448" y="83"/>
                  </a:lnTo>
                  <a:lnTo>
                    <a:pt x="445" y="69"/>
                  </a:lnTo>
                  <a:lnTo>
                    <a:pt x="445" y="41"/>
                  </a:lnTo>
                  <a:lnTo>
                    <a:pt x="441" y="29"/>
                  </a:lnTo>
                  <a:lnTo>
                    <a:pt x="438" y="23"/>
                  </a:lnTo>
                  <a:lnTo>
                    <a:pt x="437" y="18"/>
                  </a:lnTo>
                  <a:lnTo>
                    <a:pt x="430" y="15"/>
                  </a:lnTo>
                  <a:lnTo>
                    <a:pt x="423" y="8"/>
                  </a:lnTo>
                  <a:lnTo>
                    <a:pt x="419" y="6"/>
                  </a:lnTo>
                  <a:lnTo>
                    <a:pt x="407" y="3"/>
                  </a:lnTo>
                  <a:lnTo>
                    <a:pt x="400" y="0"/>
                  </a:lnTo>
                  <a:lnTo>
                    <a:pt x="394" y="0"/>
                  </a:lnTo>
                  <a:lnTo>
                    <a:pt x="386" y="0"/>
                  </a:lnTo>
                  <a:lnTo>
                    <a:pt x="379" y="3"/>
                  </a:lnTo>
                  <a:lnTo>
                    <a:pt x="371" y="6"/>
                  </a:lnTo>
                  <a:lnTo>
                    <a:pt x="361" y="8"/>
                  </a:lnTo>
                  <a:lnTo>
                    <a:pt x="356" y="15"/>
                  </a:lnTo>
                  <a:lnTo>
                    <a:pt x="346" y="23"/>
                  </a:lnTo>
                  <a:lnTo>
                    <a:pt x="341" y="33"/>
                  </a:lnTo>
                  <a:lnTo>
                    <a:pt x="335" y="41"/>
                  </a:lnTo>
                  <a:lnTo>
                    <a:pt x="332" y="47"/>
                  </a:lnTo>
                  <a:lnTo>
                    <a:pt x="332" y="51"/>
                  </a:lnTo>
                  <a:lnTo>
                    <a:pt x="332" y="56"/>
                  </a:lnTo>
                  <a:lnTo>
                    <a:pt x="335" y="59"/>
                  </a:lnTo>
                  <a:lnTo>
                    <a:pt x="341" y="65"/>
                  </a:lnTo>
                  <a:lnTo>
                    <a:pt x="346" y="69"/>
                  </a:lnTo>
                  <a:lnTo>
                    <a:pt x="346" y="69"/>
                  </a:lnTo>
                  <a:close/>
                </a:path>
              </a:pathLst>
            </a:custGeom>
            <a:solidFill>
              <a:srgbClr val="8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1137" name="Freeform 833">
              <a:extLst>
                <a:ext uri="{FF2B5EF4-FFF2-40B4-BE49-F238E27FC236}">
                  <a16:creationId xmlns:a16="http://schemas.microsoft.com/office/drawing/2014/main" id="{558663CC-32FE-B5AE-031D-6953787D80D8}"/>
                </a:ext>
              </a:extLst>
            </p:cNvPr>
            <p:cNvSpPr>
              <a:spLocks/>
            </p:cNvSpPr>
            <p:nvPr/>
          </p:nvSpPr>
          <p:spPr bwMode="auto">
            <a:xfrm>
              <a:off x="2587" y="3050"/>
              <a:ext cx="35" cy="51"/>
            </a:xfrm>
            <a:custGeom>
              <a:avLst/>
              <a:gdLst>
                <a:gd name="T0" fmla="*/ 15 w 35"/>
                <a:gd name="T1" fmla="*/ 12 h 51"/>
                <a:gd name="T2" fmla="*/ 15 w 35"/>
                <a:gd name="T3" fmla="*/ 23 h 51"/>
                <a:gd name="T4" fmla="*/ 0 w 35"/>
                <a:gd name="T5" fmla="*/ 38 h 51"/>
                <a:gd name="T6" fmla="*/ 12 w 35"/>
                <a:gd name="T7" fmla="*/ 51 h 51"/>
                <a:gd name="T8" fmla="*/ 32 w 35"/>
                <a:gd name="T9" fmla="*/ 44 h 51"/>
                <a:gd name="T10" fmla="*/ 35 w 35"/>
                <a:gd name="T11" fmla="*/ 5 h 51"/>
                <a:gd name="T12" fmla="*/ 27 w 35"/>
                <a:gd name="T13" fmla="*/ 0 h 51"/>
                <a:gd name="T14" fmla="*/ 15 w 35"/>
                <a:gd name="T15" fmla="*/ 12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51">
                  <a:moveTo>
                    <a:pt x="15" y="12"/>
                  </a:moveTo>
                  <a:lnTo>
                    <a:pt x="15" y="23"/>
                  </a:lnTo>
                  <a:lnTo>
                    <a:pt x="0" y="38"/>
                  </a:lnTo>
                  <a:lnTo>
                    <a:pt x="12" y="51"/>
                  </a:lnTo>
                  <a:lnTo>
                    <a:pt x="32" y="44"/>
                  </a:lnTo>
                  <a:lnTo>
                    <a:pt x="35" y="5"/>
                  </a:lnTo>
                  <a:lnTo>
                    <a:pt x="27" y="0"/>
                  </a:lnTo>
                  <a:lnTo>
                    <a:pt x="15" y="12"/>
                  </a:lnTo>
                  <a:close/>
                </a:path>
              </a:pathLst>
            </a:custGeom>
            <a:solidFill>
              <a:srgbClr val="800000"/>
            </a:solidFill>
            <a:ln w="0">
              <a:solidFill>
                <a:srgbClr val="80FF00"/>
              </a:solidFill>
              <a:prstDash val="solid"/>
              <a:round/>
              <a:headEnd/>
              <a:tailEnd/>
            </a:ln>
          </p:spPr>
          <p:txBody>
            <a:bodyPr/>
            <a:lstStyle/>
            <a:p>
              <a:endParaRPr lang="en-US"/>
            </a:p>
          </p:txBody>
        </p:sp>
        <p:sp>
          <p:nvSpPr>
            <p:cNvPr id="611138" name="Rectangle 834">
              <a:extLst>
                <a:ext uri="{FF2B5EF4-FFF2-40B4-BE49-F238E27FC236}">
                  <a16:creationId xmlns:a16="http://schemas.microsoft.com/office/drawing/2014/main" id="{77EDD5D7-329B-8C12-382B-10BFE5721BE3}"/>
                </a:ext>
              </a:extLst>
            </p:cNvPr>
            <p:cNvSpPr>
              <a:spLocks noChangeArrowheads="1"/>
            </p:cNvSpPr>
            <p:nvPr/>
          </p:nvSpPr>
          <p:spPr bwMode="auto">
            <a:xfrm>
              <a:off x="2480" y="3400"/>
              <a:ext cx="602" cy="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 b="1">
                  <a:solidFill>
                    <a:srgbClr val="000000"/>
                  </a:solidFill>
                  <a:latin typeface="News Gothic MT" panose="020B0504020203020204" pitchFamily="34" charset="0"/>
                </a:rPr>
                <a:t>Recorder 2</a:t>
              </a:r>
              <a:endParaRPr lang="en-US" altLang="en-US" sz="200" b="1"/>
            </a:p>
          </p:txBody>
        </p:sp>
        <p:sp>
          <p:nvSpPr>
            <p:cNvPr id="611139" name="Freeform 835">
              <a:extLst>
                <a:ext uri="{FF2B5EF4-FFF2-40B4-BE49-F238E27FC236}">
                  <a16:creationId xmlns:a16="http://schemas.microsoft.com/office/drawing/2014/main" id="{555E00AA-C692-01E9-AF4C-FA72A997836C}"/>
                </a:ext>
              </a:extLst>
            </p:cNvPr>
            <p:cNvSpPr>
              <a:spLocks noEditPoints="1"/>
            </p:cNvSpPr>
            <p:nvPr/>
          </p:nvSpPr>
          <p:spPr bwMode="auto">
            <a:xfrm>
              <a:off x="1105" y="2063"/>
              <a:ext cx="628" cy="589"/>
            </a:xfrm>
            <a:custGeom>
              <a:avLst/>
              <a:gdLst>
                <a:gd name="T0" fmla="*/ 359 w 628"/>
                <a:gd name="T1" fmla="*/ 451 h 589"/>
                <a:gd name="T2" fmla="*/ 359 w 628"/>
                <a:gd name="T3" fmla="*/ 103 h 589"/>
                <a:gd name="T4" fmla="*/ 371 w 628"/>
                <a:gd name="T5" fmla="*/ 113 h 589"/>
                <a:gd name="T6" fmla="*/ 382 w 628"/>
                <a:gd name="T7" fmla="*/ 118 h 589"/>
                <a:gd name="T8" fmla="*/ 394 w 628"/>
                <a:gd name="T9" fmla="*/ 124 h 589"/>
                <a:gd name="T10" fmla="*/ 407 w 628"/>
                <a:gd name="T11" fmla="*/ 136 h 589"/>
                <a:gd name="T12" fmla="*/ 382 w 628"/>
                <a:gd name="T13" fmla="*/ 213 h 589"/>
                <a:gd name="T14" fmla="*/ 367 w 628"/>
                <a:gd name="T15" fmla="*/ 231 h 589"/>
                <a:gd name="T16" fmla="*/ 297 w 628"/>
                <a:gd name="T17" fmla="*/ 210 h 589"/>
                <a:gd name="T18" fmla="*/ 243 w 628"/>
                <a:gd name="T19" fmla="*/ 213 h 589"/>
                <a:gd name="T20" fmla="*/ 228 w 628"/>
                <a:gd name="T21" fmla="*/ 236 h 589"/>
                <a:gd name="T22" fmla="*/ 261 w 628"/>
                <a:gd name="T23" fmla="*/ 236 h 589"/>
                <a:gd name="T24" fmla="*/ 302 w 628"/>
                <a:gd name="T25" fmla="*/ 239 h 589"/>
                <a:gd name="T26" fmla="*/ 223 w 628"/>
                <a:gd name="T27" fmla="*/ 254 h 589"/>
                <a:gd name="T28" fmla="*/ 275 w 628"/>
                <a:gd name="T29" fmla="*/ 257 h 589"/>
                <a:gd name="T30" fmla="*/ 356 w 628"/>
                <a:gd name="T31" fmla="*/ 293 h 589"/>
                <a:gd name="T32" fmla="*/ 382 w 628"/>
                <a:gd name="T33" fmla="*/ 305 h 589"/>
                <a:gd name="T34" fmla="*/ 415 w 628"/>
                <a:gd name="T35" fmla="*/ 269 h 589"/>
                <a:gd name="T36" fmla="*/ 444 w 628"/>
                <a:gd name="T37" fmla="*/ 279 h 589"/>
                <a:gd name="T38" fmla="*/ 377 w 628"/>
                <a:gd name="T39" fmla="*/ 338 h 589"/>
                <a:gd name="T40" fmla="*/ 331 w 628"/>
                <a:gd name="T41" fmla="*/ 356 h 589"/>
                <a:gd name="T42" fmla="*/ 264 w 628"/>
                <a:gd name="T43" fmla="*/ 316 h 589"/>
                <a:gd name="T44" fmla="*/ 326 w 628"/>
                <a:gd name="T45" fmla="*/ 305 h 589"/>
                <a:gd name="T46" fmla="*/ 300 w 628"/>
                <a:gd name="T47" fmla="*/ 287 h 589"/>
                <a:gd name="T48" fmla="*/ 195 w 628"/>
                <a:gd name="T49" fmla="*/ 224 h 589"/>
                <a:gd name="T50" fmla="*/ 193 w 628"/>
                <a:gd name="T51" fmla="*/ 177 h 589"/>
                <a:gd name="T52" fmla="*/ 172 w 628"/>
                <a:gd name="T53" fmla="*/ 95 h 589"/>
                <a:gd name="T54" fmla="*/ 0 w 628"/>
                <a:gd name="T55" fmla="*/ 183 h 589"/>
                <a:gd name="T56" fmla="*/ 21 w 628"/>
                <a:gd name="T57" fmla="*/ 249 h 589"/>
                <a:gd name="T58" fmla="*/ 36 w 628"/>
                <a:gd name="T59" fmla="*/ 297 h 589"/>
                <a:gd name="T60" fmla="*/ 397 w 628"/>
                <a:gd name="T61" fmla="*/ 589 h 589"/>
                <a:gd name="T62" fmla="*/ 397 w 628"/>
                <a:gd name="T63" fmla="*/ 551 h 589"/>
                <a:gd name="T64" fmla="*/ 441 w 628"/>
                <a:gd name="T65" fmla="*/ 415 h 589"/>
                <a:gd name="T66" fmla="*/ 451 w 628"/>
                <a:gd name="T67" fmla="*/ 444 h 589"/>
                <a:gd name="T68" fmla="*/ 453 w 628"/>
                <a:gd name="T69" fmla="*/ 572 h 589"/>
                <a:gd name="T70" fmla="*/ 466 w 628"/>
                <a:gd name="T71" fmla="*/ 589 h 589"/>
                <a:gd name="T72" fmla="*/ 477 w 628"/>
                <a:gd name="T73" fmla="*/ 569 h 589"/>
                <a:gd name="T74" fmla="*/ 530 w 628"/>
                <a:gd name="T75" fmla="*/ 572 h 589"/>
                <a:gd name="T76" fmla="*/ 551 w 628"/>
                <a:gd name="T77" fmla="*/ 589 h 589"/>
                <a:gd name="T78" fmla="*/ 551 w 628"/>
                <a:gd name="T79" fmla="*/ 569 h 589"/>
                <a:gd name="T80" fmla="*/ 605 w 628"/>
                <a:gd name="T81" fmla="*/ 587 h 589"/>
                <a:gd name="T82" fmla="*/ 628 w 628"/>
                <a:gd name="T83" fmla="*/ 584 h 589"/>
                <a:gd name="T84" fmla="*/ 548 w 628"/>
                <a:gd name="T85" fmla="*/ 525 h 589"/>
                <a:gd name="T86" fmla="*/ 587 w 628"/>
                <a:gd name="T87" fmla="*/ 426 h 589"/>
                <a:gd name="T88" fmla="*/ 599 w 628"/>
                <a:gd name="T89" fmla="*/ 388 h 589"/>
                <a:gd name="T90" fmla="*/ 584 w 628"/>
                <a:gd name="T91" fmla="*/ 305 h 589"/>
                <a:gd name="T92" fmla="*/ 605 w 628"/>
                <a:gd name="T93" fmla="*/ 272 h 589"/>
                <a:gd name="T94" fmla="*/ 607 w 628"/>
                <a:gd name="T95" fmla="*/ 236 h 589"/>
                <a:gd name="T96" fmla="*/ 610 w 628"/>
                <a:gd name="T97" fmla="*/ 205 h 589"/>
                <a:gd name="T98" fmla="*/ 602 w 628"/>
                <a:gd name="T99" fmla="*/ 195 h 589"/>
                <a:gd name="T100" fmla="*/ 595 w 628"/>
                <a:gd name="T101" fmla="*/ 136 h 589"/>
                <a:gd name="T102" fmla="*/ 574 w 628"/>
                <a:gd name="T103" fmla="*/ 139 h 589"/>
                <a:gd name="T104" fmla="*/ 558 w 628"/>
                <a:gd name="T105" fmla="*/ 216 h 589"/>
                <a:gd name="T106" fmla="*/ 551 w 628"/>
                <a:gd name="T107" fmla="*/ 242 h 589"/>
                <a:gd name="T108" fmla="*/ 521 w 628"/>
                <a:gd name="T109" fmla="*/ 175 h 589"/>
                <a:gd name="T110" fmla="*/ 477 w 628"/>
                <a:gd name="T111" fmla="*/ 106 h 589"/>
                <a:gd name="T112" fmla="*/ 448 w 628"/>
                <a:gd name="T113" fmla="*/ 83 h 589"/>
                <a:gd name="T114" fmla="*/ 430 w 628"/>
                <a:gd name="T115" fmla="*/ 14 h 589"/>
                <a:gd name="T116" fmla="*/ 385 w 628"/>
                <a:gd name="T117" fmla="*/ 0 h 589"/>
                <a:gd name="T118" fmla="*/ 341 w 628"/>
                <a:gd name="T119" fmla="*/ 32 h 589"/>
                <a:gd name="T120" fmla="*/ 341 w 628"/>
                <a:gd name="T121" fmla="*/ 65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28" h="589">
                  <a:moveTo>
                    <a:pt x="359" y="451"/>
                  </a:moveTo>
                  <a:lnTo>
                    <a:pt x="349" y="539"/>
                  </a:lnTo>
                  <a:lnTo>
                    <a:pt x="341" y="572"/>
                  </a:lnTo>
                  <a:lnTo>
                    <a:pt x="326" y="577"/>
                  </a:lnTo>
                  <a:lnTo>
                    <a:pt x="334" y="554"/>
                  </a:lnTo>
                  <a:lnTo>
                    <a:pt x="359" y="451"/>
                  </a:lnTo>
                  <a:close/>
                  <a:moveTo>
                    <a:pt x="346" y="69"/>
                  </a:moveTo>
                  <a:lnTo>
                    <a:pt x="346" y="69"/>
                  </a:lnTo>
                  <a:lnTo>
                    <a:pt x="353" y="83"/>
                  </a:lnTo>
                  <a:lnTo>
                    <a:pt x="359" y="85"/>
                  </a:lnTo>
                  <a:lnTo>
                    <a:pt x="359" y="103"/>
                  </a:lnTo>
                  <a:lnTo>
                    <a:pt x="359" y="103"/>
                  </a:lnTo>
                  <a:lnTo>
                    <a:pt x="361" y="106"/>
                  </a:lnTo>
                  <a:lnTo>
                    <a:pt x="364" y="106"/>
                  </a:lnTo>
                  <a:lnTo>
                    <a:pt x="367" y="106"/>
                  </a:lnTo>
                  <a:lnTo>
                    <a:pt x="371" y="106"/>
                  </a:lnTo>
                  <a:lnTo>
                    <a:pt x="371" y="110"/>
                  </a:lnTo>
                  <a:lnTo>
                    <a:pt x="371" y="113"/>
                  </a:lnTo>
                  <a:lnTo>
                    <a:pt x="374" y="113"/>
                  </a:lnTo>
                  <a:lnTo>
                    <a:pt x="377" y="113"/>
                  </a:lnTo>
                  <a:lnTo>
                    <a:pt x="377" y="118"/>
                  </a:lnTo>
                  <a:lnTo>
                    <a:pt x="379" y="118"/>
                  </a:lnTo>
                  <a:lnTo>
                    <a:pt x="382" y="118"/>
                  </a:lnTo>
                  <a:lnTo>
                    <a:pt x="382" y="118"/>
                  </a:lnTo>
                  <a:lnTo>
                    <a:pt x="382" y="121"/>
                  </a:lnTo>
                  <a:lnTo>
                    <a:pt x="385" y="128"/>
                  </a:lnTo>
                  <a:lnTo>
                    <a:pt x="389" y="128"/>
                  </a:lnTo>
                  <a:lnTo>
                    <a:pt x="392" y="124"/>
                  </a:lnTo>
                  <a:lnTo>
                    <a:pt x="394" y="124"/>
                  </a:lnTo>
                  <a:lnTo>
                    <a:pt x="394" y="124"/>
                  </a:lnTo>
                  <a:lnTo>
                    <a:pt x="403" y="118"/>
                  </a:lnTo>
                  <a:lnTo>
                    <a:pt x="407" y="118"/>
                  </a:lnTo>
                  <a:lnTo>
                    <a:pt x="407" y="121"/>
                  </a:lnTo>
                  <a:lnTo>
                    <a:pt x="408" y="128"/>
                  </a:lnTo>
                  <a:lnTo>
                    <a:pt x="408" y="133"/>
                  </a:lnTo>
                  <a:lnTo>
                    <a:pt x="407" y="136"/>
                  </a:lnTo>
                  <a:lnTo>
                    <a:pt x="400" y="146"/>
                  </a:lnTo>
                  <a:lnTo>
                    <a:pt x="394" y="147"/>
                  </a:lnTo>
                  <a:lnTo>
                    <a:pt x="392" y="160"/>
                  </a:lnTo>
                  <a:lnTo>
                    <a:pt x="389" y="172"/>
                  </a:lnTo>
                  <a:lnTo>
                    <a:pt x="382" y="198"/>
                  </a:lnTo>
                  <a:lnTo>
                    <a:pt x="382" y="213"/>
                  </a:lnTo>
                  <a:lnTo>
                    <a:pt x="379" y="221"/>
                  </a:lnTo>
                  <a:lnTo>
                    <a:pt x="379" y="231"/>
                  </a:lnTo>
                  <a:lnTo>
                    <a:pt x="379" y="234"/>
                  </a:lnTo>
                  <a:lnTo>
                    <a:pt x="379" y="234"/>
                  </a:lnTo>
                  <a:lnTo>
                    <a:pt x="374" y="231"/>
                  </a:lnTo>
                  <a:lnTo>
                    <a:pt x="367" y="231"/>
                  </a:lnTo>
                  <a:lnTo>
                    <a:pt x="361" y="228"/>
                  </a:lnTo>
                  <a:lnTo>
                    <a:pt x="344" y="224"/>
                  </a:lnTo>
                  <a:lnTo>
                    <a:pt x="323" y="219"/>
                  </a:lnTo>
                  <a:lnTo>
                    <a:pt x="315" y="216"/>
                  </a:lnTo>
                  <a:lnTo>
                    <a:pt x="308" y="213"/>
                  </a:lnTo>
                  <a:lnTo>
                    <a:pt x="297" y="210"/>
                  </a:lnTo>
                  <a:lnTo>
                    <a:pt x="287" y="210"/>
                  </a:lnTo>
                  <a:lnTo>
                    <a:pt x="275" y="210"/>
                  </a:lnTo>
                  <a:lnTo>
                    <a:pt x="267" y="210"/>
                  </a:lnTo>
                  <a:lnTo>
                    <a:pt x="254" y="210"/>
                  </a:lnTo>
                  <a:lnTo>
                    <a:pt x="246" y="213"/>
                  </a:lnTo>
                  <a:lnTo>
                    <a:pt x="243" y="213"/>
                  </a:lnTo>
                  <a:lnTo>
                    <a:pt x="239" y="213"/>
                  </a:lnTo>
                  <a:lnTo>
                    <a:pt x="228" y="228"/>
                  </a:lnTo>
                  <a:lnTo>
                    <a:pt x="223" y="236"/>
                  </a:lnTo>
                  <a:lnTo>
                    <a:pt x="223" y="239"/>
                  </a:lnTo>
                  <a:lnTo>
                    <a:pt x="225" y="236"/>
                  </a:lnTo>
                  <a:lnTo>
                    <a:pt x="228" y="236"/>
                  </a:lnTo>
                  <a:lnTo>
                    <a:pt x="234" y="231"/>
                  </a:lnTo>
                  <a:lnTo>
                    <a:pt x="238" y="228"/>
                  </a:lnTo>
                  <a:lnTo>
                    <a:pt x="239" y="224"/>
                  </a:lnTo>
                  <a:lnTo>
                    <a:pt x="238" y="242"/>
                  </a:lnTo>
                  <a:lnTo>
                    <a:pt x="257" y="236"/>
                  </a:lnTo>
                  <a:lnTo>
                    <a:pt x="261" y="236"/>
                  </a:lnTo>
                  <a:lnTo>
                    <a:pt x="264" y="234"/>
                  </a:lnTo>
                  <a:lnTo>
                    <a:pt x="275" y="228"/>
                  </a:lnTo>
                  <a:lnTo>
                    <a:pt x="279" y="228"/>
                  </a:lnTo>
                  <a:lnTo>
                    <a:pt x="282" y="231"/>
                  </a:lnTo>
                  <a:lnTo>
                    <a:pt x="293" y="234"/>
                  </a:lnTo>
                  <a:lnTo>
                    <a:pt x="302" y="239"/>
                  </a:lnTo>
                  <a:lnTo>
                    <a:pt x="308" y="242"/>
                  </a:lnTo>
                  <a:lnTo>
                    <a:pt x="308" y="242"/>
                  </a:lnTo>
                  <a:lnTo>
                    <a:pt x="272" y="234"/>
                  </a:lnTo>
                  <a:lnTo>
                    <a:pt x="272" y="234"/>
                  </a:lnTo>
                  <a:lnTo>
                    <a:pt x="234" y="239"/>
                  </a:lnTo>
                  <a:lnTo>
                    <a:pt x="223" y="254"/>
                  </a:lnTo>
                  <a:lnTo>
                    <a:pt x="223" y="269"/>
                  </a:lnTo>
                  <a:lnTo>
                    <a:pt x="254" y="275"/>
                  </a:lnTo>
                  <a:lnTo>
                    <a:pt x="261" y="267"/>
                  </a:lnTo>
                  <a:lnTo>
                    <a:pt x="264" y="257"/>
                  </a:lnTo>
                  <a:lnTo>
                    <a:pt x="267" y="257"/>
                  </a:lnTo>
                  <a:lnTo>
                    <a:pt x="275" y="257"/>
                  </a:lnTo>
                  <a:lnTo>
                    <a:pt x="287" y="260"/>
                  </a:lnTo>
                  <a:lnTo>
                    <a:pt x="297" y="267"/>
                  </a:lnTo>
                  <a:lnTo>
                    <a:pt x="308" y="269"/>
                  </a:lnTo>
                  <a:lnTo>
                    <a:pt x="320" y="275"/>
                  </a:lnTo>
                  <a:lnTo>
                    <a:pt x="346" y="287"/>
                  </a:lnTo>
                  <a:lnTo>
                    <a:pt x="356" y="293"/>
                  </a:lnTo>
                  <a:lnTo>
                    <a:pt x="364" y="298"/>
                  </a:lnTo>
                  <a:lnTo>
                    <a:pt x="371" y="301"/>
                  </a:lnTo>
                  <a:lnTo>
                    <a:pt x="374" y="301"/>
                  </a:lnTo>
                  <a:lnTo>
                    <a:pt x="374" y="301"/>
                  </a:lnTo>
                  <a:lnTo>
                    <a:pt x="377" y="301"/>
                  </a:lnTo>
                  <a:lnTo>
                    <a:pt x="382" y="305"/>
                  </a:lnTo>
                  <a:lnTo>
                    <a:pt x="389" y="305"/>
                  </a:lnTo>
                  <a:lnTo>
                    <a:pt x="394" y="301"/>
                  </a:lnTo>
                  <a:lnTo>
                    <a:pt x="397" y="298"/>
                  </a:lnTo>
                  <a:lnTo>
                    <a:pt x="400" y="298"/>
                  </a:lnTo>
                  <a:lnTo>
                    <a:pt x="403" y="290"/>
                  </a:lnTo>
                  <a:lnTo>
                    <a:pt x="415" y="269"/>
                  </a:lnTo>
                  <a:lnTo>
                    <a:pt x="418" y="257"/>
                  </a:lnTo>
                  <a:lnTo>
                    <a:pt x="423" y="249"/>
                  </a:lnTo>
                  <a:lnTo>
                    <a:pt x="426" y="239"/>
                  </a:lnTo>
                  <a:lnTo>
                    <a:pt x="426" y="239"/>
                  </a:lnTo>
                  <a:lnTo>
                    <a:pt x="426" y="236"/>
                  </a:lnTo>
                  <a:lnTo>
                    <a:pt x="444" y="279"/>
                  </a:lnTo>
                  <a:lnTo>
                    <a:pt x="466" y="331"/>
                  </a:lnTo>
                  <a:lnTo>
                    <a:pt x="456" y="331"/>
                  </a:lnTo>
                  <a:lnTo>
                    <a:pt x="451" y="331"/>
                  </a:lnTo>
                  <a:lnTo>
                    <a:pt x="436" y="331"/>
                  </a:lnTo>
                  <a:lnTo>
                    <a:pt x="415" y="334"/>
                  </a:lnTo>
                  <a:lnTo>
                    <a:pt x="377" y="338"/>
                  </a:lnTo>
                  <a:lnTo>
                    <a:pt x="359" y="341"/>
                  </a:lnTo>
                  <a:lnTo>
                    <a:pt x="349" y="341"/>
                  </a:lnTo>
                  <a:lnTo>
                    <a:pt x="344" y="344"/>
                  </a:lnTo>
                  <a:lnTo>
                    <a:pt x="341" y="344"/>
                  </a:lnTo>
                  <a:lnTo>
                    <a:pt x="338" y="346"/>
                  </a:lnTo>
                  <a:lnTo>
                    <a:pt x="331" y="356"/>
                  </a:lnTo>
                  <a:lnTo>
                    <a:pt x="326" y="364"/>
                  </a:lnTo>
                  <a:lnTo>
                    <a:pt x="326" y="367"/>
                  </a:lnTo>
                  <a:lnTo>
                    <a:pt x="323" y="367"/>
                  </a:lnTo>
                  <a:lnTo>
                    <a:pt x="282" y="557"/>
                  </a:lnTo>
                  <a:lnTo>
                    <a:pt x="264" y="569"/>
                  </a:lnTo>
                  <a:lnTo>
                    <a:pt x="264" y="316"/>
                  </a:lnTo>
                  <a:lnTo>
                    <a:pt x="320" y="316"/>
                  </a:lnTo>
                  <a:lnTo>
                    <a:pt x="320" y="316"/>
                  </a:lnTo>
                  <a:lnTo>
                    <a:pt x="323" y="316"/>
                  </a:lnTo>
                  <a:lnTo>
                    <a:pt x="326" y="313"/>
                  </a:lnTo>
                  <a:lnTo>
                    <a:pt x="330" y="308"/>
                  </a:lnTo>
                  <a:lnTo>
                    <a:pt x="326" y="305"/>
                  </a:lnTo>
                  <a:lnTo>
                    <a:pt x="326" y="298"/>
                  </a:lnTo>
                  <a:lnTo>
                    <a:pt x="323" y="297"/>
                  </a:lnTo>
                  <a:lnTo>
                    <a:pt x="320" y="297"/>
                  </a:lnTo>
                  <a:lnTo>
                    <a:pt x="316" y="297"/>
                  </a:lnTo>
                  <a:lnTo>
                    <a:pt x="300" y="297"/>
                  </a:lnTo>
                  <a:lnTo>
                    <a:pt x="300" y="287"/>
                  </a:lnTo>
                  <a:lnTo>
                    <a:pt x="208" y="267"/>
                  </a:lnTo>
                  <a:lnTo>
                    <a:pt x="202" y="290"/>
                  </a:lnTo>
                  <a:lnTo>
                    <a:pt x="202" y="254"/>
                  </a:lnTo>
                  <a:lnTo>
                    <a:pt x="164" y="254"/>
                  </a:lnTo>
                  <a:lnTo>
                    <a:pt x="164" y="234"/>
                  </a:lnTo>
                  <a:lnTo>
                    <a:pt x="195" y="224"/>
                  </a:lnTo>
                  <a:lnTo>
                    <a:pt x="195" y="221"/>
                  </a:lnTo>
                  <a:lnTo>
                    <a:pt x="195" y="216"/>
                  </a:lnTo>
                  <a:lnTo>
                    <a:pt x="195" y="210"/>
                  </a:lnTo>
                  <a:lnTo>
                    <a:pt x="195" y="198"/>
                  </a:lnTo>
                  <a:lnTo>
                    <a:pt x="195" y="190"/>
                  </a:lnTo>
                  <a:lnTo>
                    <a:pt x="193" y="177"/>
                  </a:lnTo>
                  <a:lnTo>
                    <a:pt x="190" y="151"/>
                  </a:lnTo>
                  <a:lnTo>
                    <a:pt x="184" y="128"/>
                  </a:lnTo>
                  <a:lnTo>
                    <a:pt x="180" y="118"/>
                  </a:lnTo>
                  <a:lnTo>
                    <a:pt x="179" y="110"/>
                  </a:lnTo>
                  <a:lnTo>
                    <a:pt x="175" y="100"/>
                  </a:lnTo>
                  <a:lnTo>
                    <a:pt x="172" y="95"/>
                  </a:lnTo>
                  <a:lnTo>
                    <a:pt x="169" y="92"/>
                  </a:lnTo>
                  <a:lnTo>
                    <a:pt x="169" y="92"/>
                  </a:lnTo>
                  <a:lnTo>
                    <a:pt x="66" y="118"/>
                  </a:lnTo>
                  <a:lnTo>
                    <a:pt x="57" y="146"/>
                  </a:lnTo>
                  <a:lnTo>
                    <a:pt x="0" y="169"/>
                  </a:lnTo>
                  <a:lnTo>
                    <a:pt x="0" y="183"/>
                  </a:lnTo>
                  <a:lnTo>
                    <a:pt x="0" y="195"/>
                  </a:lnTo>
                  <a:lnTo>
                    <a:pt x="3" y="213"/>
                  </a:lnTo>
                  <a:lnTo>
                    <a:pt x="10" y="228"/>
                  </a:lnTo>
                  <a:lnTo>
                    <a:pt x="15" y="239"/>
                  </a:lnTo>
                  <a:lnTo>
                    <a:pt x="18" y="246"/>
                  </a:lnTo>
                  <a:lnTo>
                    <a:pt x="21" y="249"/>
                  </a:lnTo>
                  <a:lnTo>
                    <a:pt x="21" y="252"/>
                  </a:lnTo>
                  <a:lnTo>
                    <a:pt x="25" y="252"/>
                  </a:lnTo>
                  <a:lnTo>
                    <a:pt x="74" y="249"/>
                  </a:lnTo>
                  <a:lnTo>
                    <a:pt x="74" y="254"/>
                  </a:lnTo>
                  <a:lnTo>
                    <a:pt x="36" y="254"/>
                  </a:lnTo>
                  <a:lnTo>
                    <a:pt x="36" y="297"/>
                  </a:lnTo>
                  <a:lnTo>
                    <a:pt x="18" y="297"/>
                  </a:lnTo>
                  <a:lnTo>
                    <a:pt x="18" y="316"/>
                  </a:lnTo>
                  <a:lnTo>
                    <a:pt x="36" y="316"/>
                  </a:lnTo>
                  <a:lnTo>
                    <a:pt x="36" y="589"/>
                  </a:lnTo>
                  <a:lnTo>
                    <a:pt x="397" y="589"/>
                  </a:lnTo>
                  <a:lnTo>
                    <a:pt x="397" y="589"/>
                  </a:lnTo>
                  <a:lnTo>
                    <a:pt x="400" y="587"/>
                  </a:lnTo>
                  <a:lnTo>
                    <a:pt x="400" y="584"/>
                  </a:lnTo>
                  <a:lnTo>
                    <a:pt x="400" y="577"/>
                  </a:lnTo>
                  <a:lnTo>
                    <a:pt x="400" y="559"/>
                  </a:lnTo>
                  <a:lnTo>
                    <a:pt x="397" y="551"/>
                  </a:lnTo>
                  <a:lnTo>
                    <a:pt x="397" y="551"/>
                  </a:lnTo>
                  <a:lnTo>
                    <a:pt x="397" y="548"/>
                  </a:lnTo>
                  <a:lnTo>
                    <a:pt x="403" y="405"/>
                  </a:lnTo>
                  <a:lnTo>
                    <a:pt x="448" y="403"/>
                  </a:lnTo>
                  <a:lnTo>
                    <a:pt x="448" y="405"/>
                  </a:lnTo>
                  <a:lnTo>
                    <a:pt x="444" y="408"/>
                  </a:lnTo>
                  <a:lnTo>
                    <a:pt x="441" y="415"/>
                  </a:lnTo>
                  <a:lnTo>
                    <a:pt x="438" y="420"/>
                  </a:lnTo>
                  <a:lnTo>
                    <a:pt x="441" y="426"/>
                  </a:lnTo>
                  <a:lnTo>
                    <a:pt x="441" y="433"/>
                  </a:lnTo>
                  <a:lnTo>
                    <a:pt x="441" y="438"/>
                  </a:lnTo>
                  <a:lnTo>
                    <a:pt x="444" y="441"/>
                  </a:lnTo>
                  <a:lnTo>
                    <a:pt x="451" y="444"/>
                  </a:lnTo>
                  <a:lnTo>
                    <a:pt x="451" y="444"/>
                  </a:lnTo>
                  <a:lnTo>
                    <a:pt x="528" y="438"/>
                  </a:lnTo>
                  <a:lnTo>
                    <a:pt x="528" y="525"/>
                  </a:lnTo>
                  <a:lnTo>
                    <a:pt x="456" y="566"/>
                  </a:lnTo>
                  <a:lnTo>
                    <a:pt x="453" y="566"/>
                  </a:lnTo>
                  <a:lnTo>
                    <a:pt x="453" y="572"/>
                  </a:lnTo>
                  <a:lnTo>
                    <a:pt x="451" y="574"/>
                  </a:lnTo>
                  <a:lnTo>
                    <a:pt x="451" y="580"/>
                  </a:lnTo>
                  <a:lnTo>
                    <a:pt x="451" y="587"/>
                  </a:lnTo>
                  <a:lnTo>
                    <a:pt x="453" y="589"/>
                  </a:lnTo>
                  <a:lnTo>
                    <a:pt x="459" y="589"/>
                  </a:lnTo>
                  <a:lnTo>
                    <a:pt x="466" y="589"/>
                  </a:lnTo>
                  <a:lnTo>
                    <a:pt x="467" y="589"/>
                  </a:lnTo>
                  <a:lnTo>
                    <a:pt x="474" y="589"/>
                  </a:lnTo>
                  <a:lnTo>
                    <a:pt x="477" y="587"/>
                  </a:lnTo>
                  <a:lnTo>
                    <a:pt x="477" y="580"/>
                  </a:lnTo>
                  <a:lnTo>
                    <a:pt x="477" y="572"/>
                  </a:lnTo>
                  <a:lnTo>
                    <a:pt x="477" y="569"/>
                  </a:lnTo>
                  <a:lnTo>
                    <a:pt x="477" y="569"/>
                  </a:lnTo>
                  <a:lnTo>
                    <a:pt x="536" y="544"/>
                  </a:lnTo>
                  <a:lnTo>
                    <a:pt x="536" y="566"/>
                  </a:lnTo>
                  <a:lnTo>
                    <a:pt x="536" y="566"/>
                  </a:lnTo>
                  <a:lnTo>
                    <a:pt x="533" y="569"/>
                  </a:lnTo>
                  <a:lnTo>
                    <a:pt x="530" y="572"/>
                  </a:lnTo>
                  <a:lnTo>
                    <a:pt x="530" y="574"/>
                  </a:lnTo>
                  <a:lnTo>
                    <a:pt x="530" y="580"/>
                  </a:lnTo>
                  <a:lnTo>
                    <a:pt x="533" y="587"/>
                  </a:lnTo>
                  <a:lnTo>
                    <a:pt x="536" y="589"/>
                  </a:lnTo>
                  <a:lnTo>
                    <a:pt x="543" y="589"/>
                  </a:lnTo>
                  <a:lnTo>
                    <a:pt x="551" y="589"/>
                  </a:lnTo>
                  <a:lnTo>
                    <a:pt x="554" y="587"/>
                  </a:lnTo>
                  <a:lnTo>
                    <a:pt x="558" y="584"/>
                  </a:lnTo>
                  <a:lnTo>
                    <a:pt x="558" y="577"/>
                  </a:lnTo>
                  <a:lnTo>
                    <a:pt x="554" y="572"/>
                  </a:lnTo>
                  <a:lnTo>
                    <a:pt x="551" y="569"/>
                  </a:lnTo>
                  <a:lnTo>
                    <a:pt x="551" y="569"/>
                  </a:lnTo>
                  <a:lnTo>
                    <a:pt x="551" y="544"/>
                  </a:lnTo>
                  <a:lnTo>
                    <a:pt x="605" y="569"/>
                  </a:lnTo>
                  <a:lnTo>
                    <a:pt x="605" y="569"/>
                  </a:lnTo>
                  <a:lnTo>
                    <a:pt x="605" y="572"/>
                  </a:lnTo>
                  <a:lnTo>
                    <a:pt x="605" y="580"/>
                  </a:lnTo>
                  <a:lnTo>
                    <a:pt x="605" y="587"/>
                  </a:lnTo>
                  <a:lnTo>
                    <a:pt x="610" y="589"/>
                  </a:lnTo>
                  <a:lnTo>
                    <a:pt x="613" y="589"/>
                  </a:lnTo>
                  <a:lnTo>
                    <a:pt x="620" y="589"/>
                  </a:lnTo>
                  <a:lnTo>
                    <a:pt x="621" y="589"/>
                  </a:lnTo>
                  <a:lnTo>
                    <a:pt x="625" y="587"/>
                  </a:lnTo>
                  <a:lnTo>
                    <a:pt x="628" y="584"/>
                  </a:lnTo>
                  <a:lnTo>
                    <a:pt x="628" y="574"/>
                  </a:lnTo>
                  <a:lnTo>
                    <a:pt x="628" y="572"/>
                  </a:lnTo>
                  <a:lnTo>
                    <a:pt x="625" y="566"/>
                  </a:lnTo>
                  <a:lnTo>
                    <a:pt x="621" y="562"/>
                  </a:lnTo>
                  <a:lnTo>
                    <a:pt x="620" y="559"/>
                  </a:lnTo>
                  <a:lnTo>
                    <a:pt x="548" y="525"/>
                  </a:lnTo>
                  <a:lnTo>
                    <a:pt x="548" y="441"/>
                  </a:lnTo>
                  <a:lnTo>
                    <a:pt x="548" y="438"/>
                  </a:lnTo>
                  <a:lnTo>
                    <a:pt x="554" y="438"/>
                  </a:lnTo>
                  <a:lnTo>
                    <a:pt x="562" y="436"/>
                  </a:lnTo>
                  <a:lnTo>
                    <a:pt x="569" y="433"/>
                  </a:lnTo>
                  <a:lnTo>
                    <a:pt x="587" y="426"/>
                  </a:lnTo>
                  <a:lnTo>
                    <a:pt x="592" y="423"/>
                  </a:lnTo>
                  <a:lnTo>
                    <a:pt x="595" y="423"/>
                  </a:lnTo>
                  <a:lnTo>
                    <a:pt x="599" y="418"/>
                  </a:lnTo>
                  <a:lnTo>
                    <a:pt x="599" y="411"/>
                  </a:lnTo>
                  <a:lnTo>
                    <a:pt x="599" y="393"/>
                  </a:lnTo>
                  <a:lnTo>
                    <a:pt x="599" y="388"/>
                  </a:lnTo>
                  <a:lnTo>
                    <a:pt x="599" y="379"/>
                  </a:lnTo>
                  <a:lnTo>
                    <a:pt x="595" y="374"/>
                  </a:lnTo>
                  <a:lnTo>
                    <a:pt x="595" y="374"/>
                  </a:lnTo>
                  <a:lnTo>
                    <a:pt x="584" y="370"/>
                  </a:lnTo>
                  <a:lnTo>
                    <a:pt x="580" y="305"/>
                  </a:lnTo>
                  <a:lnTo>
                    <a:pt x="584" y="305"/>
                  </a:lnTo>
                  <a:lnTo>
                    <a:pt x="590" y="305"/>
                  </a:lnTo>
                  <a:lnTo>
                    <a:pt x="595" y="298"/>
                  </a:lnTo>
                  <a:lnTo>
                    <a:pt x="599" y="297"/>
                  </a:lnTo>
                  <a:lnTo>
                    <a:pt x="602" y="290"/>
                  </a:lnTo>
                  <a:lnTo>
                    <a:pt x="602" y="282"/>
                  </a:lnTo>
                  <a:lnTo>
                    <a:pt x="605" y="272"/>
                  </a:lnTo>
                  <a:lnTo>
                    <a:pt x="605" y="257"/>
                  </a:lnTo>
                  <a:lnTo>
                    <a:pt x="605" y="249"/>
                  </a:lnTo>
                  <a:lnTo>
                    <a:pt x="605" y="242"/>
                  </a:lnTo>
                  <a:lnTo>
                    <a:pt x="605" y="236"/>
                  </a:lnTo>
                  <a:lnTo>
                    <a:pt x="605" y="236"/>
                  </a:lnTo>
                  <a:lnTo>
                    <a:pt x="607" y="236"/>
                  </a:lnTo>
                  <a:lnTo>
                    <a:pt x="610" y="236"/>
                  </a:lnTo>
                  <a:lnTo>
                    <a:pt x="613" y="234"/>
                  </a:lnTo>
                  <a:lnTo>
                    <a:pt x="613" y="219"/>
                  </a:lnTo>
                  <a:lnTo>
                    <a:pt x="613" y="213"/>
                  </a:lnTo>
                  <a:lnTo>
                    <a:pt x="613" y="206"/>
                  </a:lnTo>
                  <a:lnTo>
                    <a:pt x="610" y="205"/>
                  </a:lnTo>
                  <a:lnTo>
                    <a:pt x="607" y="205"/>
                  </a:lnTo>
                  <a:lnTo>
                    <a:pt x="605" y="205"/>
                  </a:lnTo>
                  <a:lnTo>
                    <a:pt x="605" y="205"/>
                  </a:lnTo>
                  <a:lnTo>
                    <a:pt x="605" y="205"/>
                  </a:lnTo>
                  <a:lnTo>
                    <a:pt x="602" y="201"/>
                  </a:lnTo>
                  <a:lnTo>
                    <a:pt x="602" y="195"/>
                  </a:lnTo>
                  <a:lnTo>
                    <a:pt x="599" y="190"/>
                  </a:lnTo>
                  <a:lnTo>
                    <a:pt x="595" y="177"/>
                  </a:lnTo>
                  <a:lnTo>
                    <a:pt x="592" y="162"/>
                  </a:lnTo>
                  <a:lnTo>
                    <a:pt x="592" y="151"/>
                  </a:lnTo>
                  <a:lnTo>
                    <a:pt x="592" y="142"/>
                  </a:lnTo>
                  <a:lnTo>
                    <a:pt x="595" y="136"/>
                  </a:lnTo>
                  <a:lnTo>
                    <a:pt x="595" y="133"/>
                  </a:lnTo>
                  <a:lnTo>
                    <a:pt x="592" y="129"/>
                  </a:lnTo>
                  <a:lnTo>
                    <a:pt x="590" y="129"/>
                  </a:lnTo>
                  <a:lnTo>
                    <a:pt x="587" y="133"/>
                  </a:lnTo>
                  <a:lnTo>
                    <a:pt x="580" y="133"/>
                  </a:lnTo>
                  <a:lnTo>
                    <a:pt x="574" y="139"/>
                  </a:lnTo>
                  <a:lnTo>
                    <a:pt x="566" y="146"/>
                  </a:lnTo>
                  <a:lnTo>
                    <a:pt x="562" y="151"/>
                  </a:lnTo>
                  <a:lnTo>
                    <a:pt x="558" y="160"/>
                  </a:lnTo>
                  <a:lnTo>
                    <a:pt x="558" y="172"/>
                  </a:lnTo>
                  <a:lnTo>
                    <a:pt x="558" y="201"/>
                  </a:lnTo>
                  <a:lnTo>
                    <a:pt x="558" y="216"/>
                  </a:lnTo>
                  <a:lnTo>
                    <a:pt x="559" y="231"/>
                  </a:lnTo>
                  <a:lnTo>
                    <a:pt x="559" y="257"/>
                  </a:lnTo>
                  <a:lnTo>
                    <a:pt x="558" y="257"/>
                  </a:lnTo>
                  <a:lnTo>
                    <a:pt x="558" y="254"/>
                  </a:lnTo>
                  <a:lnTo>
                    <a:pt x="554" y="249"/>
                  </a:lnTo>
                  <a:lnTo>
                    <a:pt x="551" y="242"/>
                  </a:lnTo>
                  <a:lnTo>
                    <a:pt x="544" y="234"/>
                  </a:lnTo>
                  <a:lnTo>
                    <a:pt x="543" y="224"/>
                  </a:lnTo>
                  <a:lnTo>
                    <a:pt x="539" y="213"/>
                  </a:lnTo>
                  <a:lnTo>
                    <a:pt x="533" y="201"/>
                  </a:lnTo>
                  <a:lnTo>
                    <a:pt x="528" y="187"/>
                  </a:lnTo>
                  <a:lnTo>
                    <a:pt x="521" y="175"/>
                  </a:lnTo>
                  <a:lnTo>
                    <a:pt x="510" y="154"/>
                  </a:lnTo>
                  <a:lnTo>
                    <a:pt x="507" y="142"/>
                  </a:lnTo>
                  <a:lnTo>
                    <a:pt x="498" y="133"/>
                  </a:lnTo>
                  <a:lnTo>
                    <a:pt x="485" y="113"/>
                  </a:lnTo>
                  <a:lnTo>
                    <a:pt x="484" y="110"/>
                  </a:lnTo>
                  <a:lnTo>
                    <a:pt x="477" y="106"/>
                  </a:lnTo>
                  <a:lnTo>
                    <a:pt x="466" y="103"/>
                  </a:lnTo>
                  <a:lnTo>
                    <a:pt x="462" y="100"/>
                  </a:lnTo>
                  <a:lnTo>
                    <a:pt x="456" y="98"/>
                  </a:lnTo>
                  <a:lnTo>
                    <a:pt x="453" y="98"/>
                  </a:lnTo>
                  <a:lnTo>
                    <a:pt x="451" y="95"/>
                  </a:lnTo>
                  <a:lnTo>
                    <a:pt x="448" y="83"/>
                  </a:lnTo>
                  <a:lnTo>
                    <a:pt x="444" y="69"/>
                  </a:lnTo>
                  <a:lnTo>
                    <a:pt x="444" y="41"/>
                  </a:lnTo>
                  <a:lnTo>
                    <a:pt x="441" y="29"/>
                  </a:lnTo>
                  <a:lnTo>
                    <a:pt x="438" y="23"/>
                  </a:lnTo>
                  <a:lnTo>
                    <a:pt x="436" y="18"/>
                  </a:lnTo>
                  <a:lnTo>
                    <a:pt x="430" y="14"/>
                  </a:lnTo>
                  <a:lnTo>
                    <a:pt x="423" y="8"/>
                  </a:lnTo>
                  <a:lnTo>
                    <a:pt x="418" y="6"/>
                  </a:lnTo>
                  <a:lnTo>
                    <a:pt x="407" y="3"/>
                  </a:lnTo>
                  <a:lnTo>
                    <a:pt x="400" y="0"/>
                  </a:lnTo>
                  <a:lnTo>
                    <a:pt x="394" y="0"/>
                  </a:lnTo>
                  <a:lnTo>
                    <a:pt x="385" y="0"/>
                  </a:lnTo>
                  <a:lnTo>
                    <a:pt x="379" y="3"/>
                  </a:lnTo>
                  <a:lnTo>
                    <a:pt x="371" y="6"/>
                  </a:lnTo>
                  <a:lnTo>
                    <a:pt x="361" y="8"/>
                  </a:lnTo>
                  <a:lnTo>
                    <a:pt x="356" y="14"/>
                  </a:lnTo>
                  <a:lnTo>
                    <a:pt x="346" y="23"/>
                  </a:lnTo>
                  <a:lnTo>
                    <a:pt x="341" y="32"/>
                  </a:lnTo>
                  <a:lnTo>
                    <a:pt x="334" y="41"/>
                  </a:lnTo>
                  <a:lnTo>
                    <a:pt x="331" y="47"/>
                  </a:lnTo>
                  <a:lnTo>
                    <a:pt x="331" y="51"/>
                  </a:lnTo>
                  <a:lnTo>
                    <a:pt x="331" y="55"/>
                  </a:lnTo>
                  <a:lnTo>
                    <a:pt x="334" y="59"/>
                  </a:lnTo>
                  <a:lnTo>
                    <a:pt x="341" y="65"/>
                  </a:lnTo>
                  <a:lnTo>
                    <a:pt x="346" y="69"/>
                  </a:lnTo>
                  <a:lnTo>
                    <a:pt x="346" y="69"/>
                  </a:lnTo>
                  <a:close/>
                </a:path>
              </a:pathLst>
            </a:custGeom>
            <a:solidFill>
              <a:srgbClr val="8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1140" name="Freeform 836">
              <a:extLst>
                <a:ext uri="{FF2B5EF4-FFF2-40B4-BE49-F238E27FC236}">
                  <a16:creationId xmlns:a16="http://schemas.microsoft.com/office/drawing/2014/main" id="{E8575B18-B6E0-158C-6A40-C4211FC3EB37}"/>
                </a:ext>
              </a:extLst>
            </p:cNvPr>
            <p:cNvSpPr>
              <a:spLocks/>
            </p:cNvSpPr>
            <p:nvPr/>
          </p:nvSpPr>
          <p:spPr bwMode="auto">
            <a:xfrm>
              <a:off x="1328" y="2294"/>
              <a:ext cx="34" cy="51"/>
            </a:xfrm>
            <a:custGeom>
              <a:avLst/>
              <a:gdLst>
                <a:gd name="T0" fmla="*/ 15 w 34"/>
                <a:gd name="T1" fmla="*/ 11 h 51"/>
                <a:gd name="T2" fmla="*/ 15 w 34"/>
                <a:gd name="T3" fmla="*/ 23 h 51"/>
                <a:gd name="T4" fmla="*/ 0 w 34"/>
                <a:gd name="T5" fmla="*/ 38 h 51"/>
                <a:gd name="T6" fmla="*/ 11 w 34"/>
                <a:gd name="T7" fmla="*/ 51 h 51"/>
                <a:gd name="T8" fmla="*/ 31 w 34"/>
                <a:gd name="T9" fmla="*/ 44 h 51"/>
                <a:gd name="T10" fmla="*/ 34 w 34"/>
                <a:gd name="T11" fmla="*/ 5 h 51"/>
                <a:gd name="T12" fmla="*/ 26 w 34"/>
                <a:gd name="T13" fmla="*/ 0 h 51"/>
                <a:gd name="T14" fmla="*/ 15 w 34"/>
                <a:gd name="T15" fmla="*/ 11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51">
                  <a:moveTo>
                    <a:pt x="15" y="11"/>
                  </a:moveTo>
                  <a:lnTo>
                    <a:pt x="15" y="23"/>
                  </a:lnTo>
                  <a:lnTo>
                    <a:pt x="0" y="38"/>
                  </a:lnTo>
                  <a:lnTo>
                    <a:pt x="11" y="51"/>
                  </a:lnTo>
                  <a:lnTo>
                    <a:pt x="31" y="44"/>
                  </a:lnTo>
                  <a:lnTo>
                    <a:pt x="34" y="5"/>
                  </a:lnTo>
                  <a:lnTo>
                    <a:pt x="26" y="0"/>
                  </a:lnTo>
                  <a:lnTo>
                    <a:pt x="15" y="11"/>
                  </a:lnTo>
                  <a:close/>
                </a:path>
              </a:pathLst>
            </a:custGeom>
            <a:solidFill>
              <a:srgbClr val="800000"/>
            </a:solidFill>
            <a:ln w="0">
              <a:solidFill>
                <a:srgbClr val="80FF00"/>
              </a:solidFill>
              <a:prstDash val="solid"/>
              <a:round/>
              <a:headEnd/>
              <a:tailEnd/>
            </a:ln>
          </p:spPr>
          <p:txBody>
            <a:bodyPr/>
            <a:lstStyle/>
            <a:p>
              <a:endParaRPr lang="en-US"/>
            </a:p>
          </p:txBody>
        </p:sp>
        <p:sp>
          <p:nvSpPr>
            <p:cNvPr id="611141" name="Rectangle 837">
              <a:extLst>
                <a:ext uri="{FF2B5EF4-FFF2-40B4-BE49-F238E27FC236}">
                  <a16:creationId xmlns:a16="http://schemas.microsoft.com/office/drawing/2014/main" id="{4CC2F166-1F51-9BFB-6622-B0EA3AA972A6}"/>
                </a:ext>
              </a:extLst>
            </p:cNvPr>
            <p:cNvSpPr>
              <a:spLocks noChangeArrowheads="1"/>
            </p:cNvSpPr>
            <p:nvPr/>
          </p:nvSpPr>
          <p:spPr bwMode="auto">
            <a:xfrm>
              <a:off x="1225" y="2638"/>
              <a:ext cx="602" cy="1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 b="1" i="1">
                  <a:solidFill>
                    <a:srgbClr val="000000"/>
                  </a:solidFill>
                  <a:latin typeface="News Gothic MT" panose="020B0504020203020204" pitchFamily="34" charset="0"/>
                </a:rPr>
                <a:t>Recorder 1</a:t>
              </a:r>
              <a:endParaRPr lang="en-US" altLang="en-US" sz="200" b="1"/>
            </a:p>
          </p:txBody>
        </p:sp>
        <p:sp>
          <p:nvSpPr>
            <p:cNvPr id="611142" name="Freeform 838">
              <a:extLst>
                <a:ext uri="{FF2B5EF4-FFF2-40B4-BE49-F238E27FC236}">
                  <a16:creationId xmlns:a16="http://schemas.microsoft.com/office/drawing/2014/main" id="{E7B252AA-8004-CDD3-F688-0D8545DB366D}"/>
                </a:ext>
              </a:extLst>
            </p:cNvPr>
            <p:cNvSpPr>
              <a:spLocks/>
            </p:cNvSpPr>
            <p:nvPr/>
          </p:nvSpPr>
          <p:spPr bwMode="auto">
            <a:xfrm>
              <a:off x="984" y="1579"/>
              <a:ext cx="270" cy="244"/>
            </a:xfrm>
            <a:custGeom>
              <a:avLst/>
              <a:gdLst>
                <a:gd name="T0" fmla="*/ 0 w 270"/>
                <a:gd name="T1" fmla="*/ 244 h 244"/>
                <a:gd name="T2" fmla="*/ 206 w 270"/>
                <a:gd name="T3" fmla="*/ 244 h 244"/>
                <a:gd name="T4" fmla="*/ 270 w 270"/>
                <a:gd name="T5" fmla="*/ 0 h 244"/>
                <a:gd name="T6" fmla="*/ 73 w 270"/>
                <a:gd name="T7" fmla="*/ 0 h 244"/>
                <a:gd name="T8" fmla="*/ 0 w 270"/>
                <a:gd name="T9" fmla="*/ 244 h 244"/>
              </a:gdLst>
              <a:ahLst/>
              <a:cxnLst>
                <a:cxn ang="0">
                  <a:pos x="T0" y="T1"/>
                </a:cxn>
                <a:cxn ang="0">
                  <a:pos x="T2" y="T3"/>
                </a:cxn>
                <a:cxn ang="0">
                  <a:pos x="T4" y="T5"/>
                </a:cxn>
                <a:cxn ang="0">
                  <a:pos x="T6" y="T7"/>
                </a:cxn>
                <a:cxn ang="0">
                  <a:pos x="T8" y="T9"/>
                </a:cxn>
              </a:cxnLst>
              <a:rect l="0" t="0" r="r" b="b"/>
              <a:pathLst>
                <a:path w="270" h="244">
                  <a:moveTo>
                    <a:pt x="0" y="244"/>
                  </a:moveTo>
                  <a:lnTo>
                    <a:pt x="206" y="244"/>
                  </a:lnTo>
                  <a:lnTo>
                    <a:pt x="270" y="0"/>
                  </a:lnTo>
                  <a:lnTo>
                    <a:pt x="73" y="0"/>
                  </a:lnTo>
                  <a:lnTo>
                    <a:pt x="0" y="244"/>
                  </a:lnTo>
                  <a:close/>
                </a:path>
              </a:pathLst>
            </a:custGeom>
            <a:solidFill>
              <a:srgbClr val="212121"/>
            </a:solidFill>
            <a:ln w="0">
              <a:solidFill>
                <a:srgbClr val="000000"/>
              </a:solidFill>
              <a:prstDash val="solid"/>
              <a:round/>
              <a:headEnd/>
              <a:tailEnd/>
            </a:ln>
          </p:spPr>
          <p:txBody>
            <a:bodyPr/>
            <a:lstStyle/>
            <a:p>
              <a:endParaRPr lang="en-US"/>
            </a:p>
          </p:txBody>
        </p:sp>
        <p:sp>
          <p:nvSpPr>
            <p:cNvPr id="611143" name="Freeform 839">
              <a:extLst>
                <a:ext uri="{FF2B5EF4-FFF2-40B4-BE49-F238E27FC236}">
                  <a16:creationId xmlns:a16="http://schemas.microsoft.com/office/drawing/2014/main" id="{0D180DDF-ADF9-336F-286C-3E91D2F1E3E0}"/>
                </a:ext>
              </a:extLst>
            </p:cNvPr>
            <p:cNvSpPr>
              <a:spLocks/>
            </p:cNvSpPr>
            <p:nvPr/>
          </p:nvSpPr>
          <p:spPr bwMode="auto">
            <a:xfrm>
              <a:off x="974" y="1562"/>
              <a:ext cx="270" cy="245"/>
            </a:xfrm>
            <a:custGeom>
              <a:avLst/>
              <a:gdLst>
                <a:gd name="T0" fmla="*/ 0 w 270"/>
                <a:gd name="T1" fmla="*/ 245 h 245"/>
                <a:gd name="T2" fmla="*/ 206 w 270"/>
                <a:gd name="T3" fmla="*/ 245 h 245"/>
                <a:gd name="T4" fmla="*/ 270 w 270"/>
                <a:gd name="T5" fmla="*/ 0 h 245"/>
                <a:gd name="T6" fmla="*/ 75 w 270"/>
                <a:gd name="T7" fmla="*/ 0 h 245"/>
                <a:gd name="T8" fmla="*/ 0 w 270"/>
                <a:gd name="T9" fmla="*/ 245 h 245"/>
              </a:gdLst>
              <a:ahLst/>
              <a:cxnLst>
                <a:cxn ang="0">
                  <a:pos x="T0" y="T1"/>
                </a:cxn>
                <a:cxn ang="0">
                  <a:pos x="T2" y="T3"/>
                </a:cxn>
                <a:cxn ang="0">
                  <a:pos x="T4" y="T5"/>
                </a:cxn>
                <a:cxn ang="0">
                  <a:pos x="T6" y="T7"/>
                </a:cxn>
                <a:cxn ang="0">
                  <a:pos x="T8" y="T9"/>
                </a:cxn>
              </a:cxnLst>
              <a:rect l="0" t="0" r="r" b="b"/>
              <a:pathLst>
                <a:path w="270" h="245">
                  <a:moveTo>
                    <a:pt x="0" y="245"/>
                  </a:moveTo>
                  <a:lnTo>
                    <a:pt x="206" y="245"/>
                  </a:lnTo>
                  <a:lnTo>
                    <a:pt x="270" y="0"/>
                  </a:lnTo>
                  <a:lnTo>
                    <a:pt x="75" y="0"/>
                  </a:lnTo>
                  <a:lnTo>
                    <a:pt x="0" y="245"/>
                  </a:lnTo>
                  <a:close/>
                </a:path>
              </a:pathLst>
            </a:custGeom>
            <a:solidFill>
              <a:srgbClr val="FFFFB8"/>
            </a:solidFill>
            <a:ln w="0">
              <a:solidFill>
                <a:srgbClr val="000000"/>
              </a:solidFill>
              <a:prstDash val="solid"/>
              <a:round/>
              <a:headEnd/>
              <a:tailEnd/>
            </a:ln>
          </p:spPr>
          <p:txBody>
            <a:bodyPr/>
            <a:lstStyle/>
            <a:p>
              <a:endParaRPr lang="en-US"/>
            </a:p>
          </p:txBody>
        </p:sp>
        <p:sp>
          <p:nvSpPr>
            <p:cNvPr id="611144" name="Rectangle 840">
              <a:extLst>
                <a:ext uri="{FF2B5EF4-FFF2-40B4-BE49-F238E27FC236}">
                  <a16:creationId xmlns:a16="http://schemas.microsoft.com/office/drawing/2014/main" id="{328CBF58-136F-9F15-B81B-96562398AC7E}"/>
                </a:ext>
              </a:extLst>
            </p:cNvPr>
            <p:cNvSpPr>
              <a:spLocks noChangeArrowheads="1"/>
            </p:cNvSpPr>
            <p:nvPr/>
          </p:nvSpPr>
          <p:spPr bwMode="auto">
            <a:xfrm>
              <a:off x="1056" y="1666"/>
              <a:ext cx="12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11145" name="Rectangle 841">
              <a:extLst>
                <a:ext uri="{FF2B5EF4-FFF2-40B4-BE49-F238E27FC236}">
                  <a16:creationId xmlns:a16="http://schemas.microsoft.com/office/drawing/2014/main" id="{DB16994B-FCA2-AEFA-7386-18B0577310BC}"/>
                </a:ext>
              </a:extLst>
            </p:cNvPr>
            <p:cNvSpPr>
              <a:spLocks noChangeArrowheads="1"/>
            </p:cNvSpPr>
            <p:nvPr/>
          </p:nvSpPr>
          <p:spPr bwMode="auto">
            <a:xfrm>
              <a:off x="1010" y="1842"/>
              <a:ext cx="265" cy="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 b="1">
                  <a:solidFill>
                    <a:srgbClr val="000000"/>
                  </a:solidFill>
                  <a:latin typeface="News Gothic MT" panose="020B0504020203020204" pitchFamily="34" charset="0"/>
                </a:rPr>
                <a:t>Card</a:t>
              </a:r>
              <a:endParaRPr lang="en-US" altLang="en-US" sz="200" b="1"/>
            </a:p>
          </p:txBody>
        </p:sp>
        <p:sp>
          <p:nvSpPr>
            <p:cNvPr id="611146" name="Freeform 842">
              <a:extLst>
                <a:ext uri="{FF2B5EF4-FFF2-40B4-BE49-F238E27FC236}">
                  <a16:creationId xmlns:a16="http://schemas.microsoft.com/office/drawing/2014/main" id="{52029827-CCEB-4867-C750-EBEAE4D049B0}"/>
                </a:ext>
              </a:extLst>
            </p:cNvPr>
            <p:cNvSpPr>
              <a:spLocks/>
            </p:cNvSpPr>
            <p:nvPr/>
          </p:nvSpPr>
          <p:spPr bwMode="auto">
            <a:xfrm>
              <a:off x="2163" y="1708"/>
              <a:ext cx="665" cy="688"/>
            </a:xfrm>
            <a:custGeom>
              <a:avLst/>
              <a:gdLst>
                <a:gd name="T0" fmla="*/ 0 w 406"/>
                <a:gd name="T1" fmla="*/ 0 h 419"/>
                <a:gd name="T2" fmla="*/ 378 w 406"/>
                <a:gd name="T3" fmla="*/ 0 h 419"/>
                <a:gd name="T4" fmla="*/ 378 w 406"/>
                <a:gd name="T5" fmla="*/ 419 h 419"/>
                <a:gd name="T6" fmla="*/ 406 w 406"/>
                <a:gd name="T7" fmla="*/ 419 h 419"/>
              </a:gdLst>
              <a:ahLst/>
              <a:cxnLst>
                <a:cxn ang="0">
                  <a:pos x="T0" y="T1"/>
                </a:cxn>
                <a:cxn ang="0">
                  <a:pos x="T2" y="T3"/>
                </a:cxn>
                <a:cxn ang="0">
                  <a:pos x="T4" y="T5"/>
                </a:cxn>
                <a:cxn ang="0">
                  <a:pos x="T6" y="T7"/>
                </a:cxn>
              </a:cxnLst>
              <a:rect l="0" t="0" r="r" b="b"/>
              <a:pathLst>
                <a:path w="406" h="419">
                  <a:moveTo>
                    <a:pt x="0" y="0"/>
                  </a:moveTo>
                  <a:lnTo>
                    <a:pt x="378" y="0"/>
                  </a:lnTo>
                  <a:lnTo>
                    <a:pt x="378" y="419"/>
                  </a:lnTo>
                  <a:lnTo>
                    <a:pt x="406" y="41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1147" name="Freeform 843">
              <a:extLst>
                <a:ext uri="{FF2B5EF4-FFF2-40B4-BE49-F238E27FC236}">
                  <a16:creationId xmlns:a16="http://schemas.microsoft.com/office/drawing/2014/main" id="{7CFACB1C-841A-F67E-FE95-A4DAD93123DA}"/>
                </a:ext>
              </a:extLst>
            </p:cNvPr>
            <p:cNvSpPr>
              <a:spLocks/>
            </p:cNvSpPr>
            <p:nvPr/>
          </p:nvSpPr>
          <p:spPr bwMode="auto">
            <a:xfrm>
              <a:off x="2828" y="2369"/>
              <a:ext cx="53" cy="53"/>
            </a:xfrm>
            <a:custGeom>
              <a:avLst/>
              <a:gdLst>
                <a:gd name="T0" fmla="*/ 53 w 53"/>
                <a:gd name="T1" fmla="*/ 27 h 53"/>
                <a:gd name="T2" fmla="*/ 0 w 53"/>
                <a:gd name="T3" fmla="*/ 0 h 53"/>
                <a:gd name="T4" fmla="*/ 0 w 53"/>
                <a:gd name="T5" fmla="*/ 53 h 53"/>
                <a:gd name="T6" fmla="*/ 53 w 53"/>
                <a:gd name="T7" fmla="*/ 27 h 53"/>
              </a:gdLst>
              <a:ahLst/>
              <a:cxnLst>
                <a:cxn ang="0">
                  <a:pos x="T0" y="T1"/>
                </a:cxn>
                <a:cxn ang="0">
                  <a:pos x="T2" y="T3"/>
                </a:cxn>
                <a:cxn ang="0">
                  <a:pos x="T4" y="T5"/>
                </a:cxn>
                <a:cxn ang="0">
                  <a:pos x="T6" y="T7"/>
                </a:cxn>
              </a:cxnLst>
              <a:rect l="0" t="0" r="r" b="b"/>
              <a:pathLst>
                <a:path w="53" h="53">
                  <a:moveTo>
                    <a:pt x="53" y="27"/>
                  </a:moveTo>
                  <a:lnTo>
                    <a:pt x="0" y="0"/>
                  </a:lnTo>
                  <a:lnTo>
                    <a:pt x="0" y="53"/>
                  </a:lnTo>
                  <a:lnTo>
                    <a:pt x="53" y="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1148" name="Freeform 844">
              <a:extLst>
                <a:ext uri="{FF2B5EF4-FFF2-40B4-BE49-F238E27FC236}">
                  <a16:creationId xmlns:a16="http://schemas.microsoft.com/office/drawing/2014/main" id="{62F0800B-CC32-79E3-ED10-167F4C2066DC}"/>
                </a:ext>
              </a:extLst>
            </p:cNvPr>
            <p:cNvSpPr>
              <a:spLocks/>
            </p:cNvSpPr>
            <p:nvPr/>
          </p:nvSpPr>
          <p:spPr bwMode="auto">
            <a:xfrm>
              <a:off x="2828" y="2369"/>
              <a:ext cx="53" cy="53"/>
            </a:xfrm>
            <a:custGeom>
              <a:avLst/>
              <a:gdLst>
                <a:gd name="T0" fmla="*/ 32 w 32"/>
                <a:gd name="T1" fmla="*/ 16 h 32"/>
                <a:gd name="T2" fmla="*/ 0 w 32"/>
                <a:gd name="T3" fmla="*/ 0 h 32"/>
                <a:gd name="T4" fmla="*/ 0 w 32"/>
                <a:gd name="T5" fmla="*/ 32 h 32"/>
                <a:gd name="T6" fmla="*/ 32 w 32"/>
                <a:gd name="T7" fmla="*/ 16 h 32"/>
              </a:gdLst>
              <a:ahLst/>
              <a:cxnLst>
                <a:cxn ang="0">
                  <a:pos x="T0" y="T1"/>
                </a:cxn>
                <a:cxn ang="0">
                  <a:pos x="T2" y="T3"/>
                </a:cxn>
                <a:cxn ang="0">
                  <a:pos x="T4" y="T5"/>
                </a:cxn>
                <a:cxn ang="0">
                  <a:pos x="T6" y="T7"/>
                </a:cxn>
              </a:cxnLst>
              <a:rect l="0" t="0" r="r" b="b"/>
              <a:pathLst>
                <a:path w="32" h="32">
                  <a:moveTo>
                    <a:pt x="32" y="16"/>
                  </a:moveTo>
                  <a:lnTo>
                    <a:pt x="0" y="0"/>
                  </a:lnTo>
                  <a:lnTo>
                    <a:pt x="0" y="32"/>
                  </a:lnTo>
                  <a:lnTo>
                    <a:pt x="32" y="1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1149" name="Freeform 845">
              <a:extLst>
                <a:ext uri="{FF2B5EF4-FFF2-40B4-BE49-F238E27FC236}">
                  <a16:creationId xmlns:a16="http://schemas.microsoft.com/office/drawing/2014/main" id="{BC04F41D-B728-0DFB-B3D5-363061D61F16}"/>
                </a:ext>
              </a:extLst>
            </p:cNvPr>
            <p:cNvSpPr>
              <a:spLocks/>
            </p:cNvSpPr>
            <p:nvPr/>
          </p:nvSpPr>
          <p:spPr bwMode="auto">
            <a:xfrm>
              <a:off x="3453" y="2396"/>
              <a:ext cx="759" cy="818"/>
            </a:xfrm>
            <a:custGeom>
              <a:avLst/>
              <a:gdLst>
                <a:gd name="T0" fmla="*/ 0 w 463"/>
                <a:gd name="T1" fmla="*/ 0 h 499"/>
                <a:gd name="T2" fmla="*/ 409 w 463"/>
                <a:gd name="T3" fmla="*/ 0 h 499"/>
                <a:gd name="T4" fmla="*/ 409 w 463"/>
                <a:gd name="T5" fmla="*/ 499 h 499"/>
                <a:gd name="T6" fmla="*/ 463 w 463"/>
                <a:gd name="T7" fmla="*/ 499 h 499"/>
              </a:gdLst>
              <a:ahLst/>
              <a:cxnLst>
                <a:cxn ang="0">
                  <a:pos x="T0" y="T1"/>
                </a:cxn>
                <a:cxn ang="0">
                  <a:pos x="T2" y="T3"/>
                </a:cxn>
                <a:cxn ang="0">
                  <a:pos x="T4" y="T5"/>
                </a:cxn>
                <a:cxn ang="0">
                  <a:pos x="T6" y="T7"/>
                </a:cxn>
              </a:cxnLst>
              <a:rect l="0" t="0" r="r" b="b"/>
              <a:pathLst>
                <a:path w="463" h="499">
                  <a:moveTo>
                    <a:pt x="0" y="0"/>
                  </a:moveTo>
                  <a:lnTo>
                    <a:pt x="409" y="0"/>
                  </a:lnTo>
                  <a:lnTo>
                    <a:pt x="409" y="499"/>
                  </a:lnTo>
                  <a:lnTo>
                    <a:pt x="463" y="499"/>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1150" name="Freeform 846">
              <a:extLst>
                <a:ext uri="{FF2B5EF4-FFF2-40B4-BE49-F238E27FC236}">
                  <a16:creationId xmlns:a16="http://schemas.microsoft.com/office/drawing/2014/main" id="{7E9480CF-75D6-2E1F-4722-510AEA436532}"/>
                </a:ext>
              </a:extLst>
            </p:cNvPr>
            <p:cNvSpPr>
              <a:spLocks/>
            </p:cNvSpPr>
            <p:nvPr/>
          </p:nvSpPr>
          <p:spPr bwMode="auto">
            <a:xfrm>
              <a:off x="4212" y="3188"/>
              <a:ext cx="53" cy="52"/>
            </a:xfrm>
            <a:custGeom>
              <a:avLst/>
              <a:gdLst>
                <a:gd name="T0" fmla="*/ 53 w 53"/>
                <a:gd name="T1" fmla="*/ 26 h 52"/>
                <a:gd name="T2" fmla="*/ 0 w 53"/>
                <a:gd name="T3" fmla="*/ 0 h 52"/>
                <a:gd name="T4" fmla="*/ 0 w 53"/>
                <a:gd name="T5" fmla="*/ 52 h 52"/>
                <a:gd name="T6" fmla="*/ 53 w 53"/>
                <a:gd name="T7" fmla="*/ 26 h 52"/>
              </a:gdLst>
              <a:ahLst/>
              <a:cxnLst>
                <a:cxn ang="0">
                  <a:pos x="T0" y="T1"/>
                </a:cxn>
                <a:cxn ang="0">
                  <a:pos x="T2" y="T3"/>
                </a:cxn>
                <a:cxn ang="0">
                  <a:pos x="T4" y="T5"/>
                </a:cxn>
                <a:cxn ang="0">
                  <a:pos x="T6" y="T7"/>
                </a:cxn>
              </a:cxnLst>
              <a:rect l="0" t="0" r="r" b="b"/>
              <a:pathLst>
                <a:path w="53" h="52">
                  <a:moveTo>
                    <a:pt x="53" y="26"/>
                  </a:moveTo>
                  <a:lnTo>
                    <a:pt x="0" y="0"/>
                  </a:lnTo>
                  <a:lnTo>
                    <a:pt x="0" y="52"/>
                  </a:lnTo>
                  <a:lnTo>
                    <a:pt x="53"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1151" name="Freeform 847">
              <a:extLst>
                <a:ext uri="{FF2B5EF4-FFF2-40B4-BE49-F238E27FC236}">
                  <a16:creationId xmlns:a16="http://schemas.microsoft.com/office/drawing/2014/main" id="{CB7AA936-F4DF-86AC-5114-D98A57BCF056}"/>
                </a:ext>
              </a:extLst>
            </p:cNvPr>
            <p:cNvSpPr>
              <a:spLocks/>
            </p:cNvSpPr>
            <p:nvPr/>
          </p:nvSpPr>
          <p:spPr bwMode="auto">
            <a:xfrm>
              <a:off x="4212" y="3188"/>
              <a:ext cx="53" cy="52"/>
            </a:xfrm>
            <a:custGeom>
              <a:avLst/>
              <a:gdLst>
                <a:gd name="T0" fmla="*/ 32 w 32"/>
                <a:gd name="T1" fmla="*/ 16 h 32"/>
                <a:gd name="T2" fmla="*/ 0 w 32"/>
                <a:gd name="T3" fmla="*/ 0 h 32"/>
                <a:gd name="T4" fmla="*/ 0 w 32"/>
                <a:gd name="T5" fmla="*/ 32 h 32"/>
                <a:gd name="T6" fmla="*/ 32 w 32"/>
                <a:gd name="T7" fmla="*/ 16 h 32"/>
              </a:gdLst>
              <a:ahLst/>
              <a:cxnLst>
                <a:cxn ang="0">
                  <a:pos x="T0" y="T1"/>
                </a:cxn>
                <a:cxn ang="0">
                  <a:pos x="T2" y="T3"/>
                </a:cxn>
                <a:cxn ang="0">
                  <a:pos x="T4" y="T5"/>
                </a:cxn>
                <a:cxn ang="0">
                  <a:pos x="T6" y="T7"/>
                </a:cxn>
              </a:cxnLst>
              <a:rect l="0" t="0" r="r" b="b"/>
              <a:pathLst>
                <a:path w="32" h="32">
                  <a:moveTo>
                    <a:pt x="32" y="16"/>
                  </a:moveTo>
                  <a:lnTo>
                    <a:pt x="0" y="0"/>
                  </a:lnTo>
                  <a:lnTo>
                    <a:pt x="0" y="32"/>
                  </a:lnTo>
                  <a:lnTo>
                    <a:pt x="32" y="1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1152" name="Freeform 848">
              <a:extLst>
                <a:ext uri="{FF2B5EF4-FFF2-40B4-BE49-F238E27FC236}">
                  <a16:creationId xmlns:a16="http://schemas.microsoft.com/office/drawing/2014/main" id="{022ED07F-17FE-A18E-F587-0F86159509B7}"/>
                </a:ext>
              </a:extLst>
            </p:cNvPr>
            <p:cNvSpPr>
              <a:spLocks/>
            </p:cNvSpPr>
            <p:nvPr/>
          </p:nvSpPr>
          <p:spPr bwMode="auto">
            <a:xfrm>
              <a:off x="2163" y="1535"/>
              <a:ext cx="524" cy="349"/>
            </a:xfrm>
            <a:custGeom>
              <a:avLst/>
              <a:gdLst>
                <a:gd name="T0" fmla="*/ 264 w 524"/>
                <a:gd name="T1" fmla="*/ 0 h 349"/>
                <a:gd name="T2" fmla="*/ 524 w 524"/>
                <a:gd name="T3" fmla="*/ 173 h 349"/>
                <a:gd name="T4" fmla="*/ 264 w 524"/>
                <a:gd name="T5" fmla="*/ 349 h 349"/>
                <a:gd name="T6" fmla="*/ 0 w 524"/>
                <a:gd name="T7" fmla="*/ 173 h 349"/>
                <a:gd name="T8" fmla="*/ 264 w 524"/>
                <a:gd name="T9" fmla="*/ 0 h 349"/>
              </a:gdLst>
              <a:ahLst/>
              <a:cxnLst>
                <a:cxn ang="0">
                  <a:pos x="T0" y="T1"/>
                </a:cxn>
                <a:cxn ang="0">
                  <a:pos x="T2" y="T3"/>
                </a:cxn>
                <a:cxn ang="0">
                  <a:pos x="T4" y="T5"/>
                </a:cxn>
                <a:cxn ang="0">
                  <a:pos x="T6" y="T7"/>
                </a:cxn>
                <a:cxn ang="0">
                  <a:pos x="T8" y="T9"/>
                </a:cxn>
              </a:cxnLst>
              <a:rect l="0" t="0" r="r" b="b"/>
              <a:pathLst>
                <a:path w="524" h="349">
                  <a:moveTo>
                    <a:pt x="264" y="0"/>
                  </a:moveTo>
                  <a:lnTo>
                    <a:pt x="524" y="173"/>
                  </a:lnTo>
                  <a:lnTo>
                    <a:pt x="264" y="349"/>
                  </a:lnTo>
                  <a:lnTo>
                    <a:pt x="0" y="173"/>
                  </a:lnTo>
                  <a:lnTo>
                    <a:pt x="264" y="0"/>
                  </a:lnTo>
                  <a:close/>
                </a:path>
              </a:pathLst>
            </a:custGeom>
            <a:solidFill>
              <a:srgbClr val="C0C0C0"/>
            </a:solidFill>
            <a:ln w="0">
              <a:solidFill>
                <a:srgbClr val="000000"/>
              </a:solidFill>
              <a:prstDash val="solid"/>
              <a:round/>
              <a:headEnd/>
              <a:tailEnd/>
            </a:ln>
          </p:spPr>
          <p:txBody>
            <a:bodyPr/>
            <a:lstStyle/>
            <a:p>
              <a:endParaRPr lang="en-US"/>
            </a:p>
          </p:txBody>
        </p:sp>
        <p:sp>
          <p:nvSpPr>
            <p:cNvPr id="611153" name="Rectangle 849">
              <a:extLst>
                <a:ext uri="{FF2B5EF4-FFF2-40B4-BE49-F238E27FC236}">
                  <a16:creationId xmlns:a16="http://schemas.microsoft.com/office/drawing/2014/main" id="{FAE2A701-1E12-5151-474F-1179009B9FF4}"/>
                </a:ext>
              </a:extLst>
            </p:cNvPr>
            <p:cNvSpPr>
              <a:spLocks noChangeArrowheads="1"/>
            </p:cNvSpPr>
            <p:nvPr/>
          </p:nvSpPr>
          <p:spPr bwMode="auto">
            <a:xfrm>
              <a:off x="2265" y="1660"/>
              <a:ext cx="495" cy="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 b="1">
                  <a:solidFill>
                    <a:srgbClr val="000000"/>
                  </a:solidFill>
                  <a:latin typeface="News Gothic MT" panose="020B0504020203020204" pitchFamily="34" charset="0"/>
                </a:rPr>
                <a:t>Inspect 1</a:t>
              </a:r>
              <a:endParaRPr lang="en-US" altLang="en-US" sz="200" b="1"/>
            </a:p>
          </p:txBody>
        </p:sp>
        <p:sp>
          <p:nvSpPr>
            <p:cNvPr id="611154" name="Freeform 850">
              <a:extLst>
                <a:ext uri="{FF2B5EF4-FFF2-40B4-BE49-F238E27FC236}">
                  <a16:creationId xmlns:a16="http://schemas.microsoft.com/office/drawing/2014/main" id="{21F8BD1A-CD8F-BB1A-275F-250836DE9E75}"/>
                </a:ext>
              </a:extLst>
            </p:cNvPr>
            <p:cNvSpPr>
              <a:spLocks/>
            </p:cNvSpPr>
            <p:nvPr/>
          </p:nvSpPr>
          <p:spPr bwMode="auto">
            <a:xfrm>
              <a:off x="3463" y="2227"/>
              <a:ext cx="525" cy="349"/>
            </a:xfrm>
            <a:custGeom>
              <a:avLst/>
              <a:gdLst>
                <a:gd name="T0" fmla="*/ 264 w 525"/>
                <a:gd name="T1" fmla="*/ 0 h 349"/>
                <a:gd name="T2" fmla="*/ 525 w 525"/>
                <a:gd name="T3" fmla="*/ 174 h 349"/>
                <a:gd name="T4" fmla="*/ 264 w 525"/>
                <a:gd name="T5" fmla="*/ 349 h 349"/>
                <a:gd name="T6" fmla="*/ 0 w 525"/>
                <a:gd name="T7" fmla="*/ 174 h 349"/>
                <a:gd name="T8" fmla="*/ 264 w 525"/>
                <a:gd name="T9" fmla="*/ 0 h 349"/>
              </a:gdLst>
              <a:ahLst/>
              <a:cxnLst>
                <a:cxn ang="0">
                  <a:pos x="T0" y="T1"/>
                </a:cxn>
                <a:cxn ang="0">
                  <a:pos x="T2" y="T3"/>
                </a:cxn>
                <a:cxn ang="0">
                  <a:pos x="T4" y="T5"/>
                </a:cxn>
                <a:cxn ang="0">
                  <a:pos x="T6" y="T7"/>
                </a:cxn>
                <a:cxn ang="0">
                  <a:pos x="T8" y="T9"/>
                </a:cxn>
              </a:cxnLst>
              <a:rect l="0" t="0" r="r" b="b"/>
              <a:pathLst>
                <a:path w="525" h="349">
                  <a:moveTo>
                    <a:pt x="264" y="0"/>
                  </a:moveTo>
                  <a:lnTo>
                    <a:pt x="525" y="174"/>
                  </a:lnTo>
                  <a:lnTo>
                    <a:pt x="264" y="349"/>
                  </a:lnTo>
                  <a:lnTo>
                    <a:pt x="0" y="174"/>
                  </a:lnTo>
                  <a:lnTo>
                    <a:pt x="264" y="0"/>
                  </a:lnTo>
                  <a:close/>
                </a:path>
              </a:pathLst>
            </a:custGeom>
            <a:solidFill>
              <a:srgbClr val="C0C0C0"/>
            </a:solidFill>
            <a:ln w="0">
              <a:solidFill>
                <a:srgbClr val="000000"/>
              </a:solidFill>
              <a:prstDash val="solid"/>
              <a:round/>
              <a:headEnd/>
              <a:tailEnd/>
            </a:ln>
          </p:spPr>
          <p:txBody>
            <a:bodyPr/>
            <a:lstStyle/>
            <a:p>
              <a:endParaRPr lang="en-US"/>
            </a:p>
          </p:txBody>
        </p:sp>
        <p:sp>
          <p:nvSpPr>
            <p:cNvPr id="611155" name="Rectangle 851">
              <a:extLst>
                <a:ext uri="{FF2B5EF4-FFF2-40B4-BE49-F238E27FC236}">
                  <a16:creationId xmlns:a16="http://schemas.microsoft.com/office/drawing/2014/main" id="{77F93185-9CD9-6A0C-0E15-E38B1A7C812F}"/>
                </a:ext>
              </a:extLst>
            </p:cNvPr>
            <p:cNvSpPr>
              <a:spLocks noChangeArrowheads="1"/>
            </p:cNvSpPr>
            <p:nvPr/>
          </p:nvSpPr>
          <p:spPr bwMode="auto">
            <a:xfrm>
              <a:off x="3563" y="2357"/>
              <a:ext cx="495" cy="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 b="1">
                  <a:solidFill>
                    <a:srgbClr val="000000"/>
                  </a:solidFill>
                  <a:latin typeface="News Gothic MT" panose="020B0504020203020204" pitchFamily="34" charset="0"/>
                </a:rPr>
                <a:t>Inspect 2</a:t>
              </a:r>
              <a:endParaRPr lang="en-US" altLang="en-US" sz="200" b="1"/>
            </a:p>
          </p:txBody>
        </p:sp>
        <p:sp>
          <p:nvSpPr>
            <p:cNvPr id="611156" name="Freeform 852">
              <a:extLst>
                <a:ext uri="{FF2B5EF4-FFF2-40B4-BE49-F238E27FC236}">
                  <a16:creationId xmlns:a16="http://schemas.microsoft.com/office/drawing/2014/main" id="{0F1C440A-F7BE-BBF2-74CB-D5A95B84B1DB}"/>
                </a:ext>
              </a:extLst>
            </p:cNvPr>
            <p:cNvSpPr>
              <a:spLocks/>
            </p:cNvSpPr>
            <p:nvPr/>
          </p:nvSpPr>
          <p:spPr bwMode="auto">
            <a:xfrm>
              <a:off x="4781" y="3047"/>
              <a:ext cx="525" cy="349"/>
            </a:xfrm>
            <a:custGeom>
              <a:avLst/>
              <a:gdLst>
                <a:gd name="T0" fmla="*/ 264 w 525"/>
                <a:gd name="T1" fmla="*/ 0 h 349"/>
                <a:gd name="T2" fmla="*/ 525 w 525"/>
                <a:gd name="T3" fmla="*/ 174 h 349"/>
                <a:gd name="T4" fmla="*/ 264 w 525"/>
                <a:gd name="T5" fmla="*/ 349 h 349"/>
                <a:gd name="T6" fmla="*/ 0 w 525"/>
                <a:gd name="T7" fmla="*/ 174 h 349"/>
                <a:gd name="T8" fmla="*/ 264 w 525"/>
                <a:gd name="T9" fmla="*/ 0 h 349"/>
              </a:gdLst>
              <a:ahLst/>
              <a:cxnLst>
                <a:cxn ang="0">
                  <a:pos x="T0" y="T1"/>
                </a:cxn>
                <a:cxn ang="0">
                  <a:pos x="T2" y="T3"/>
                </a:cxn>
                <a:cxn ang="0">
                  <a:pos x="T4" y="T5"/>
                </a:cxn>
                <a:cxn ang="0">
                  <a:pos x="T6" y="T7"/>
                </a:cxn>
                <a:cxn ang="0">
                  <a:pos x="T8" y="T9"/>
                </a:cxn>
              </a:cxnLst>
              <a:rect l="0" t="0" r="r" b="b"/>
              <a:pathLst>
                <a:path w="525" h="349">
                  <a:moveTo>
                    <a:pt x="264" y="0"/>
                  </a:moveTo>
                  <a:lnTo>
                    <a:pt x="525" y="174"/>
                  </a:lnTo>
                  <a:lnTo>
                    <a:pt x="264" y="349"/>
                  </a:lnTo>
                  <a:lnTo>
                    <a:pt x="0" y="174"/>
                  </a:lnTo>
                  <a:lnTo>
                    <a:pt x="264" y="0"/>
                  </a:lnTo>
                  <a:close/>
                </a:path>
              </a:pathLst>
            </a:custGeom>
            <a:solidFill>
              <a:srgbClr val="C0C0C0"/>
            </a:solidFill>
            <a:ln w="0">
              <a:solidFill>
                <a:srgbClr val="000000"/>
              </a:solidFill>
              <a:prstDash val="solid"/>
              <a:round/>
              <a:headEnd/>
              <a:tailEnd/>
            </a:ln>
          </p:spPr>
          <p:txBody>
            <a:bodyPr/>
            <a:lstStyle/>
            <a:p>
              <a:endParaRPr lang="en-US"/>
            </a:p>
          </p:txBody>
        </p:sp>
        <p:sp>
          <p:nvSpPr>
            <p:cNvPr id="611157" name="Rectangle 853">
              <a:extLst>
                <a:ext uri="{FF2B5EF4-FFF2-40B4-BE49-F238E27FC236}">
                  <a16:creationId xmlns:a16="http://schemas.microsoft.com/office/drawing/2014/main" id="{E41915B8-542C-06B8-35CE-831CCD6762CC}"/>
                </a:ext>
              </a:extLst>
            </p:cNvPr>
            <p:cNvSpPr>
              <a:spLocks noChangeArrowheads="1"/>
            </p:cNvSpPr>
            <p:nvPr/>
          </p:nvSpPr>
          <p:spPr bwMode="auto">
            <a:xfrm>
              <a:off x="4882" y="3172"/>
              <a:ext cx="495" cy="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 b="1">
                  <a:solidFill>
                    <a:srgbClr val="000000"/>
                  </a:solidFill>
                  <a:latin typeface="News Gothic MT" panose="020B0504020203020204" pitchFamily="34" charset="0"/>
                </a:rPr>
                <a:t>Inspect 3</a:t>
              </a:r>
              <a:endParaRPr lang="en-US" altLang="en-US" sz="200" b="1"/>
            </a:p>
          </p:txBody>
        </p:sp>
        <p:sp>
          <p:nvSpPr>
            <p:cNvPr id="611158" name="Line 854">
              <a:extLst>
                <a:ext uri="{FF2B5EF4-FFF2-40B4-BE49-F238E27FC236}">
                  <a16:creationId xmlns:a16="http://schemas.microsoft.com/office/drawing/2014/main" id="{42A2299D-D8BD-C032-EB69-41296B96ECD4}"/>
                </a:ext>
              </a:extLst>
            </p:cNvPr>
            <p:cNvSpPr>
              <a:spLocks noChangeShapeType="1"/>
            </p:cNvSpPr>
            <p:nvPr/>
          </p:nvSpPr>
          <p:spPr bwMode="auto">
            <a:xfrm>
              <a:off x="5306" y="3221"/>
              <a:ext cx="220"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1159" name="Freeform 855">
              <a:extLst>
                <a:ext uri="{FF2B5EF4-FFF2-40B4-BE49-F238E27FC236}">
                  <a16:creationId xmlns:a16="http://schemas.microsoft.com/office/drawing/2014/main" id="{0CA5EB0F-A11D-284A-2E22-5ABAB3E53B49}"/>
                </a:ext>
              </a:extLst>
            </p:cNvPr>
            <p:cNvSpPr>
              <a:spLocks/>
            </p:cNvSpPr>
            <p:nvPr/>
          </p:nvSpPr>
          <p:spPr bwMode="auto">
            <a:xfrm>
              <a:off x="5526" y="3194"/>
              <a:ext cx="52" cy="53"/>
            </a:xfrm>
            <a:custGeom>
              <a:avLst/>
              <a:gdLst>
                <a:gd name="T0" fmla="*/ 52 w 52"/>
                <a:gd name="T1" fmla="*/ 27 h 53"/>
                <a:gd name="T2" fmla="*/ 0 w 52"/>
                <a:gd name="T3" fmla="*/ 0 h 53"/>
                <a:gd name="T4" fmla="*/ 0 w 52"/>
                <a:gd name="T5" fmla="*/ 53 h 53"/>
                <a:gd name="T6" fmla="*/ 52 w 52"/>
                <a:gd name="T7" fmla="*/ 27 h 53"/>
              </a:gdLst>
              <a:ahLst/>
              <a:cxnLst>
                <a:cxn ang="0">
                  <a:pos x="T0" y="T1"/>
                </a:cxn>
                <a:cxn ang="0">
                  <a:pos x="T2" y="T3"/>
                </a:cxn>
                <a:cxn ang="0">
                  <a:pos x="T4" y="T5"/>
                </a:cxn>
                <a:cxn ang="0">
                  <a:pos x="T6" y="T7"/>
                </a:cxn>
              </a:cxnLst>
              <a:rect l="0" t="0" r="r" b="b"/>
              <a:pathLst>
                <a:path w="52" h="53">
                  <a:moveTo>
                    <a:pt x="52" y="27"/>
                  </a:moveTo>
                  <a:lnTo>
                    <a:pt x="0" y="0"/>
                  </a:lnTo>
                  <a:lnTo>
                    <a:pt x="0" y="53"/>
                  </a:lnTo>
                  <a:lnTo>
                    <a:pt x="52" y="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1160" name="Freeform 856">
              <a:extLst>
                <a:ext uri="{FF2B5EF4-FFF2-40B4-BE49-F238E27FC236}">
                  <a16:creationId xmlns:a16="http://schemas.microsoft.com/office/drawing/2014/main" id="{079C3109-F77C-70C1-5EA8-DD26B6A3719C}"/>
                </a:ext>
              </a:extLst>
            </p:cNvPr>
            <p:cNvSpPr>
              <a:spLocks/>
            </p:cNvSpPr>
            <p:nvPr/>
          </p:nvSpPr>
          <p:spPr bwMode="auto">
            <a:xfrm>
              <a:off x="5526" y="3194"/>
              <a:ext cx="52" cy="53"/>
            </a:xfrm>
            <a:custGeom>
              <a:avLst/>
              <a:gdLst>
                <a:gd name="T0" fmla="*/ 32 w 32"/>
                <a:gd name="T1" fmla="*/ 16 h 32"/>
                <a:gd name="T2" fmla="*/ 0 w 32"/>
                <a:gd name="T3" fmla="*/ 0 h 32"/>
                <a:gd name="T4" fmla="*/ 0 w 32"/>
                <a:gd name="T5" fmla="*/ 32 h 32"/>
                <a:gd name="T6" fmla="*/ 32 w 32"/>
                <a:gd name="T7" fmla="*/ 16 h 32"/>
              </a:gdLst>
              <a:ahLst/>
              <a:cxnLst>
                <a:cxn ang="0">
                  <a:pos x="T0" y="T1"/>
                </a:cxn>
                <a:cxn ang="0">
                  <a:pos x="T2" y="T3"/>
                </a:cxn>
                <a:cxn ang="0">
                  <a:pos x="T4" y="T5"/>
                </a:cxn>
                <a:cxn ang="0">
                  <a:pos x="T6" y="T7"/>
                </a:cxn>
              </a:cxnLst>
              <a:rect l="0" t="0" r="r" b="b"/>
              <a:pathLst>
                <a:path w="32" h="32">
                  <a:moveTo>
                    <a:pt x="32" y="16"/>
                  </a:moveTo>
                  <a:lnTo>
                    <a:pt x="0" y="0"/>
                  </a:lnTo>
                  <a:lnTo>
                    <a:pt x="0" y="32"/>
                  </a:lnTo>
                  <a:lnTo>
                    <a:pt x="32" y="1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1161" name="Freeform 857">
              <a:extLst>
                <a:ext uri="{FF2B5EF4-FFF2-40B4-BE49-F238E27FC236}">
                  <a16:creationId xmlns:a16="http://schemas.microsoft.com/office/drawing/2014/main" id="{82C728A3-1FC4-6684-D8E7-EA6AA91B5674}"/>
                </a:ext>
              </a:extLst>
            </p:cNvPr>
            <p:cNvSpPr>
              <a:spLocks/>
            </p:cNvSpPr>
            <p:nvPr/>
          </p:nvSpPr>
          <p:spPr bwMode="auto">
            <a:xfrm>
              <a:off x="1700" y="1244"/>
              <a:ext cx="69" cy="238"/>
            </a:xfrm>
            <a:custGeom>
              <a:avLst/>
              <a:gdLst>
                <a:gd name="T0" fmla="*/ 0 w 42"/>
                <a:gd name="T1" fmla="*/ 0 h 145"/>
                <a:gd name="T2" fmla="*/ 0 w 42"/>
                <a:gd name="T3" fmla="*/ 84 h 145"/>
                <a:gd name="T4" fmla="*/ 42 w 42"/>
                <a:gd name="T5" fmla="*/ 84 h 145"/>
                <a:gd name="T6" fmla="*/ 42 w 42"/>
                <a:gd name="T7" fmla="*/ 145 h 145"/>
              </a:gdLst>
              <a:ahLst/>
              <a:cxnLst>
                <a:cxn ang="0">
                  <a:pos x="T0" y="T1"/>
                </a:cxn>
                <a:cxn ang="0">
                  <a:pos x="T2" y="T3"/>
                </a:cxn>
                <a:cxn ang="0">
                  <a:pos x="T4" y="T5"/>
                </a:cxn>
                <a:cxn ang="0">
                  <a:pos x="T6" y="T7"/>
                </a:cxn>
              </a:cxnLst>
              <a:rect l="0" t="0" r="r" b="b"/>
              <a:pathLst>
                <a:path w="42" h="145">
                  <a:moveTo>
                    <a:pt x="0" y="0"/>
                  </a:moveTo>
                  <a:lnTo>
                    <a:pt x="0" y="84"/>
                  </a:lnTo>
                  <a:lnTo>
                    <a:pt x="42" y="84"/>
                  </a:lnTo>
                  <a:lnTo>
                    <a:pt x="42" y="145"/>
                  </a:lnTo>
                </a:path>
              </a:pathLst>
            </a:custGeom>
            <a:noFill/>
            <a:ln w="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1162" name="Freeform 858">
              <a:extLst>
                <a:ext uri="{FF2B5EF4-FFF2-40B4-BE49-F238E27FC236}">
                  <a16:creationId xmlns:a16="http://schemas.microsoft.com/office/drawing/2014/main" id="{1C81116C-F95A-1821-5C00-DCA3F285182E}"/>
                </a:ext>
              </a:extLst>
            </p:cNvPr>
            <p:cNvSpPr>
              <a:spLocks/>
            </p:cNvSpPr>
            <p:nvPr/>
          </p:nvSpPr>
          <p:spPr bwMode="auto">
            <a:xfrm>
              <a:off x="1674" y="1192"/>
              <a:ext cx="52" cy="52"/>
            </a:xfrm>
            <a:custGeom>
              <a:avLst/>
              <a:gdLst>
                <a:gd name="T0" fmla="*/ 26 w 52"/>
                <a:gd name="T1" fmla="*/ 0 h 52"/>
                <a:gd name="T2" fmla="*/ 16 w 52"/>
                <a:gd name="T3" fmla="*/ 1 h 52"/>
                <a:gd name="T4" fmla="*/ 8 w 52"/>
                <a:gd name="T5" fmla="*/ 8 h 52"/>
                <a:gd name="T6" fmla="*/ 2 w 52"/>
                <a:gd name="T7" fmla="*/ 16 h 52"/>
                <a:gd name="T8" fmla="*/ 0 w 52"/>
                <a:gd name="T9" fmla="*/ 26 h 52"/>
                <a:gd name="T10" fmla="*/ 2 w 52"/>
                <a:gd name="T11" fmla="*/ 36 h 52"/>
                <a:gd name="T12" fmla="*/ 8 w 52"/>
                <a:gd name="T13" fmla="*/ 44 h 52"/>
                <a:gd name="T14" fmla="*/ 16 w 52"/>
                <a:gd name="T15" fmla="*/ 51 h 52"/>
                <a:gd name="T16" fmla="*/ 26 w 52"/>
                <a:gd name="T17" fmla="*/ 52 h 52"/>
                <a:gd name="T18" fmla="*/ 36 w 52"/>
                <a:gd name="T19" fmla="*/ 51 h 52"/>
                <a:gd name="T20" fmla="*/ 44 w 52"/>
                <a:gd name="T21" fmla="*/ 44 h 52"/>
                <a:gd name="T22" fmla="*/ 51 w 52"/>
                <a:gd name="T23" fmla="*/ 36 h 52"/>
                <a:gd name="T24" fmla="*/ 52 w 52"/>
                <a:gd name="T25" fmla="*/ 26 h 52"/>
                <a:gd name="T26" fmla="*/ 51 w 52"/>
                <a:gd name="T27" fmla="*/ 16 h 52"/>
                <a:gd name="T28" fmla="*/ 44 w 52"/>
                <a:gd name="T29" fmla="*/ 8 h 52"/>
                <a:gd name="T30" fmla="*/ 36 w 52"/>
                <a:gd name="T31" fmla="*/ 1 h 52"/>
                <a:gd name="T32" fmla="*/ 26 w 52"/>
                <a:gd name="T3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52">
                  <a:moveTo>
                    <a:pt x="26" y="0"/>
                  </a:moveTo>
                  <a:lnTo>
                    <a:pt x="16" y="1"/>
                  </a:lnTo>
                  <a:lnTo>
                    <a:pt x="8" y="8"/>
                  </a:lnTo>
                  <a:lnTo>
                    <a:pt x="2" y="16"/>
                  </a:lnTo>
                  <a:lnTo>
                    <a:pt x="0" y="26"/>
                  </a:lnTo>
                  <a:lnTo>
                    <a:pt x="2" y="36"/>
                  </a:lnTo>
                  <a:lnTo>
                    <a:pt x="8" y="44"/>
                  </a:lnTo>
                  <a:lnTo>
                    <a:pt x="16" y="51"/>
                  </a:lnTo>
                  <a:lnTo>
                    <a:pt x="26" y="52"/>
                  </a:lnTo>
                  <a:lnTo>
                    <a:pt x="36" y="51"/>
                  </a:lnTo>
                  <a:lnTo>
                    <a:pt x="44" y="44"/>
                  </a:lnTo>
                  <a:lnTo>
                    <a:pt x="51" y="36"/>
                  </a:lnTo>
                  <a:lnTo>
                    <a:pt x="52" y="26"/>
                  </a:lnTo>
                  <a:lnTo>
                    <a:pt x="51" y="16"/>
                  </a:lnTo>
                  <a:lnTo>
                    <a:pt x="44" y="8"/>
                  </a:lnTo>
                  <a:lnTo>
                    <a:pt x="36" y="1"/>
                  </a:lnTo>
                  <a:lnTo>
                    <a:pt x="2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1163" name="Freeform 859">
              <a:extLst>
                <a:ext uri="{FF2B5EF4-FFF2-40B4-BE49-F238E27FC236}">
                  <a16:creationId xmlns:a16="http://schemas.microsoft.com/office/drawing/2014/main" id="{82832035-150B-7C80-A1EE-7D066EE94EB8}"/>
                </a:ext>
              </a:extLst>
            </p:cNvPr>
            <p:cNvSpPr>
              <a:spLocks/>
            </p:cNvSpPr>
            <p:nvPr/>
          </p:nvSpPr>
          <p:spPr bwMode="auto">
            <a:xfrm>
              <a:off x="1674" y="1192"/>
              <a:ext cx="52" cy="52"/>
            </a:xfrm>
            <a:custGeom>
              <a:avLst/>
              <a:gdLst>
                <a:gd name="T0" fmla="*/ 16 w 32"/>
                <a:gd name="T1" fmla="*/ 0 h 32"/>
                <a:gd name="T2" fmla="*/ 10 w 32"/>
                <a:gd name="T3" fmla="*/ 1 h 32"/>
                <a:gd name="T4" fmla="*/ 5 w 32"/>
                <a:gd name="T5" fmla="*/ 5 h 32"/>
                <a:gd name="T6" fmla="*/ 1 w 32"/>
                <a:gd name="T7" fmla="*/ 10 h 32"/>
                <a:gd name="T8" fmla="*/ 0 w 32"/>
                <a:gd name="T9" fmla="*/ 16 h 32"/>
                <a:gd name="T10" fmla="*/ 1 w 32"/>
                <a:gd name="T11" fmla="*/ 22 h 32"/>
                <a:gd name="T12" fmla="*/ 5 w 32"/>
                <a:gd name="T13" fmla="*/ 27 h 32"/>
                <a:gd name="T14" fmla="*/ 10 w 32"/>
                <a:gd name="T15" fmla="*/ 31 h 32"/>
                <a:gd name="T16" fmla="*/ 16 w 32"/>
                <a:gd name="T17" fmla="*/ 32 h 32"/>
                <a:gd name="T18" fmla="*/ 22 w 32"/>
                <a:gd name="T19" fmla="*/ 31 h 32"/>
                <a:gd name="T20" fmla="*/ 27 w 32"/>
                <a:gd name="T21" fmla="*/ 27 h 32"/>
                <a:gd name="T22" fmla="*/ 31 w 32"/>
                <a:gd name="T23" fmla="*/ 22 h 32"/>
                <a:gd name="T24" fmla="*/ 32 w 32"/>
                <a:gd name="T25" fmla="*/ 16 h 32"/>
                <a:gd name="T26" fmla="*/ 31 w 32"/>
                <a:gd name="T27" fmla="*/ 10 h 32"/>
                <a:gd name="T28" fmla="*/ 27 w 32"/>
                <a:gd name="T29" fmla="*/ 5 h 32"/>
                <a:gd name="T30" fmla="*/ 22 w 32"/>
                <a:gd name="T31" fmla="*/ 1 h 32"/>
                <a:gd name="T32" fmla="*/ 16 w 32"/>
                <a:gd name="T3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32">
                  <a:moveTo>
                    <a:pt x="16" y="0"/>
                  </a:moveTo>
                  <a:lnTo>
                    <a:pt x="10" y="1"/>
                  </a:lnTo>
                  <a:lnTo>
                    <a:pt x="5" y="5"/>
                  </a:lnTo>
                  <a:lnTo>
                    <a:pt x="1" y="10"/>
                  </a:lnTo>
                  <a:lnTo>
                    <a:pt x="0" y="16"/>
                  </a:lnTo>
                  <a:lnTo>
                    <a:pt x="1" y="22"/>
                  </a:lnTo>
                  <a:lnTo>
                    <a:pt x="5" y="27"/>
                  </a:lnTo>
                  <a:lnTo>
                    <a:pt x="10" y="31"/>
                  </a:lnTo>
                  <a:lnTo>
                    <a:pt x="16" y="32"/>
                  </a:lnTo>
                  <a:lnTo>
                    <a:pt x="22" y="31"/>
                  </a:lnTo>
                  <a:lnTo>
                    <a:pt x="27" y="27"/>
                  </a:lnTo>
                  <a:lnTo>
                    <a:pt x="31" y="22"/>
                  </a:lnTo>
                  <a:lnTo>
                    <a:pt x="32" y="16"/>
                  </a:lnTo>
                  <a:lnTo>
                    <a:pt x="31" y="10"/>
                  </a:lnTo>
                  <a:lnTo>
                    <a:pt x="27" y="5"/>
                  </a:lnTo>
                  <a:lnTo>
                    <a:pt x="22" y="1"/>
                  </a:lnTo>
                  <a:lnTo>
                    <a:pt x="1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1164" name="Freeform 860">
              <a:extLst>
                <a:ext uri="{FF2B5EF4-FFF2-40B4-BE49-F238E27FC236}">
                  <a16:creationId xmlns:a16="http://schemas.microsoft.com/office/drawing/2014/main" id="{7234EEB7-49BE-D22E-177A-D6856468B423}"/>
                </a:ext>
              </a:extLst>
            </p:cNvPr>
            <p:cNvSpPr>
              <a:spLocks/>
            </p:cNvSpPr>
            <p:nvPr/>
          </p:nvSpPr>
          <p:spPr bwMode="auto">
            <a:xfrm>
              <a:off x="1743" y="1482"/>
              <a:ext cx="52" cy="53"/>
            </a:xfrm>
            <a:custGeom>
              <a:avLst/>
              <a:gdLst>
                <a:gd name="T0" fmla="*/ 26 w 52"/>
                <a:gd name="T1" fmla="*/ 53 h 53"/>
                <a:gd name="T2" fmla="*/ 36 w 52"/>
                <a:gd name="T3" fmla="*/ 51 h 53"/>
                <a:gd name="T4" fmla="*/ 44 w 52"/>
                <a:gd name="T5" fmla="*/ 44 h 53"/>
                <a:gd name="T6" fmla="*/ 51 w 52"/>
                <a:gd name="T7" fmla="*/ 36 h 53"/>
                <a:gd name="T8" fmla="*/ 52 w 52"/>
                <a:gd name="T9" fmla="*/ 26 h 53"/>
                <a:gd name="T10" fmla="*/ 51 w 52"/>
                <a:gd name="T11" fmla="*/ 16 h 53"/>
                <a:gd name="T12" fmla="*/ 44 w 52"/>
                <a:gd name="T13" fmla="*/ 8 h 53"/>
                <a:gd name="T14" fmla="*/ 36 w 52"/>
                <a:gd name="T15" fmla="*/ 2 h 53"/>
                <a:gd name="T16" fmla="*/ 26 w 52"/>
                <a:gd name="T17" fmla="*/ 0 h 53"/>
                <a:gd name="T18" fmla="*/ 16 w 52"/>
                <a:gd name="T19" fmla="*/ 2 h 53"/>
                <a:gd name="T20" fmla="*/ 8 w 52"/>
                <a:gd name="T21" fmla="*/ 8 h 53"/>
                <a:gd name="T22" fmla="*/ 1 w 52"/>
                <a:gd name="T23" fmla="*/ 16 h 53"/>
                <a:gd name="T24" fmla="*/ 0 w 52"/>
                <a:gd name="T25" fmla="*/ 26 h 53"/>
                <a:gd name="T26" fmla="*/ 1 w 52"/>
                <a:gd name="T27" fmla="*/ 36 h 53"/>
                <a:gd name="T28" fmla="*/ 8 w 52"/>
                <a:gd name="T29" fmla="*/ 44 h 53"/>
                <a:gd name="T30" fmla="*/ 16 w 52"/>
                <a:gd name="T31" fmla="*/ 51 h 53"/>
                <a:gd name="T32" fmla="*/ 26 w 52"/>
                <a:gd name="T3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53">
                  <a:moveTo>
                    <a:pt x="26" y="53"/>
                  </a:moveTo>
                  <a:lnTo>
                    <a:pt x="36" y="51"/>
                  </a:lnTo>
                  <a:lnTo>
                    <a:pt x="44" y="44"/>
                  </a:lnTo>
                  <a:lnTo>
                    <a:pt x="51" y="36"/>
                  </a:lnTo>
                  <a:lnTo>
                    <a:pt x="52" y="26"/>
                  </a:lnTo>
                  <a:lnTo>
                    <a:pt x="51" y="16"/>
                  </a:lnTo>
                  <a:lnTo>
                    <a:pt x="44" y="8"/>
                  </a:lnTo>
                  <a:lnTo>
                    <a:pt x="36" y="2"/>
                  </a:lnTo>
                  <a:lnTo>
                    <a:pt x="26" y="0"/>
                  </a:lnTo>
                  <a:lnTo>
                    <a:pt x="16" y="2"/>
                  </a:lnTo>
                  <a:lnTo>
                    <a:pt x="8" y="8"/>
                  </a:lnTo>
                  <a:lnTo>
                    <a:pt x="1" y="16"/>
                  </a:lnTo>
                  <a:lnTo>
                    <a:pt x="0" y="26"/>
                  </a:lnTo>
                  <a:lnTo>
                    <a:pt x="1" y="36"/>
                  </a:lnTo>
                  <a:lnTo>
                    <a:pt x="8" y="44"/>
                  </a:lnTo>
                  <a:lnTo>
                    <a:pt x="16" y="51"/>
                  </a:lnTo>
                  <a:lnTo>
                    <a:pt x="26" y="5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1165" name="Freeform 861">
              <a:extLst>
                <a:ext uri="{FF2B5EF4-FFF2-40B4-BE49-F238E27FC236}">
                  <a16:creationId xmlns:a16="http://schemas.microsoft.com/office/drawing/2014/main" id="{903BD18C-9518-1B5C-518D-73BF63EF09B7}"/>
                </a:ext>
              </a:extLst>
            </p:cNvPr>
            <p:cNvSpPr>
              <a:spLocks/>
            </p:cNvSpPr>
            <p:nvPr/>
          </p:nvSpPr>
          <p:spPr bwMode="auto">
            <a:xfrm>
              <a:off x="1743" y="1482"/>
              <a:ext cx="52" cy="53"/>
            </a:xfrm>
            <a:custGeom>
              <a:avLst/>
              <a:gdLst>
                <a:gd name="T0" fmla="*/ 16 w 32"/>
                <a:gd name="T1" fmla="*/ 32 h 32"/>
                <a:gd name="T2" fmla="*/ 22 w 32"/>
                <a:gd name="T3" fmla="*/ 31 h 32"/>
                <a:gd name="T4" fmla="*/ 27 w 32"/>
                <a:gd name="T5" fmla="*/ 27 h 32"/>
                <a:gd name="T6" fmla="*/ 31 w 32"/>
                <a:gd name="T7" fmla="*/ 22 h 32"/>
                <a:gd name="T8" fmla="*/ 32 w 32"/>
                <a:gd name="T9" fmla="*/ 16 h 32"/>
                <a:gd name="T10" fmla="*/ 31 w 32"/>
                <a:gd name="T11" fmla="*/ 10 h 32"/>
                <a:gd name="T12" fmla="*/ 27 w 32"/>
                <a:gd name="T13" fmla="*/ 5 h 32"/>
                <a:gd name="T14" fmla="*/ 22 w 32"/>
                <a:gd name="T15" fmla="*/ 1 h 32"/>
                <a:gd name="T16" fmla="*/ 16 w 32"/>
                <a:gd name="T17" fmla="*/ 0 h 32"/>
                <a:gd name="T18" fmla="*/ 10 w 32"/>
                <a:gd name="T19" fmla="*/ 1 h 32"/>
                <a:gd name="T20" fmla="*/ 5 w 32"/>
                <a:gd name="T21" fmla="*/ 5 h 32"/>
                <a:gd name="T22" fmla="*/ 1 w 32"/>
                <a:gd name="T23" fmla="*/ 10 h 32"/>
                <a:gd name="T24" fmla="*/ 0 w 32"/>
                <a:gd name="T25" fmla="*/ 16 h 32"/>
                <a:gd name="T26" fmla="*/ 1 w 32"/>
                <a:gd name="T27" fmla="*/ 22 h 32"/>
                <a:gd name="T28" fmla="*/ 5 w 32"/>
                <a:gd name="T29" fmla="*/ 27 h 32"/>
                <a:gd name="T30" fmla="*/ 10 w 32"/>
                <a:gd name="T31" fmla="*/ 31 h 32"/>
                <a:gd name="T32" fmla="*/ 16 w 32"/>
                <a:gd name="T3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32">
                  <a:moveTo>
                    <a:pt x="16" y="32"/>
                  </a:moveTo>
                  <a:lnTo>
                    <a:pt x="22" y="31"/>
                  </a:lnTo>
                  <a:lnTo>
                    <a:pt x="27" y="27"/>
                  </a:lnTo>
                  <a:lnTo>
                    <a:pt x="31" y="22"/>
                  </a:lnTo>
                  <a:lnTo>
                    <a:pt x="32" y="16"/>
                  </a:lnTo>
                  <a:lnTo>
                    <a:pt x="31" y="10"/>
                  </a:lnTo>
                  <a:lnTo>
                    <a:pt x="27" y="5"/>
                  </a:lnTo>
                  <a:lnTo>
                    <a:pt x="22" y="1"/>
                  </a:lnTo>
                  <a:lnTo>
                    <a:pt x="16" y="0"/>
                  </a:lnTo>
                  <a:lnTo>
                    <a:pt x="10" y="1"/>
                  </a:lnTo>
                  <a:lnTo>
                    <a:pt x="5" y="5"/>
                  </a:lnTo>
                  <a:lnTo>
                    <a:pt x="1" y="10"/>
                  </a:lnTo>
                  <a:lnTo>
                    <a:pt x="0" y="16"/>
                  </a:lnTo>
                  <a:lnTo>
                    <a:pt x="1" y="22"/>
                  </a:lnTo>
                  <a:lnTo>
                    <a:pt x="5" y="27"/>
                  </a:lnTo>
                  <a:lnTo>
                    <a:pt x="10" y="31"/>
                  </a:lnTo>
                  <a:lnTo>
                    <a:pt x="16" y="3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1166" name="Freeform 862">
              <a:extLst>
                <a:ext uri="{FF2B5EF4-FFF2-40B4-BE49-F238E27FC236}">
                  <a16:creationId xmlns:a16="http://schemas.microsoft.com/office/drawing/2014/main" id="{E260C0D5-2916-B9AF-8C6F-FA77B1CAFBDC}"/>
                </a:ext>
              </a:extLst>
            </p:cNvPr>
            <p:cNvSpPr>
              <a:spLocks/>
            </p:cNvSpPr>
            <p:nvPr/>
          </p:nvSpPr>
          <p:spPr bwMode="auto">
            <a:xfrm>
              <a:off x="2222" y="1356"/>
              <a:ext cx="203" cy="126"/>
            </a:xfrm>
            <a:custGeom>
              <a:avLst/>
              <a:gdLst>
                <a:gd name="T0" fmla="*/ 0 w 124"/>
                <a:gd name="T1" fmla="*/ 0 h 77"/>
                <a:gd name="T2" fmla="*/ 0 w 124"/>
                <a:gd name="T3" fmla="*/ 50 h 77"/>
                <a:gd name="T4" fmla="*/ 124 w 124"/>
                <a:gd name="T5" fmla="*/ 50 h 77"/>
                <a:gd name="T6" fmla="*/ 124 w 124"/>
                <a:gd name="T7" fmla="*/ 77 h 77"/>
              </a:gdLst>
              <a:ahLst/>
              <a:cxnLst>
                <a:cxn ang="0">
                  <a:pos x="T0" y="T1"/>
                </a:cxn>
                <a:cxn ang="0">
                  <a:pos x="T2" y="T3"/>
                </a:cxn>
                <a:cxn ang="0">
                  <a:pos x="T4" y="T5"/>
                </a:cxn>
                <a:cxn ang="0">
                  <a:pos x="T6" y="T7"/>
                </a:cxn>
              </a:cxnLst>
              <a:rect l="0" t="0" r="r" b="b"/>
              <a:pathLst>
                <a:path w="124" h="77">
                  <a:moveTo>
                    <a:pt x="0" y="0"/>
                  </a:moveTo>
                  <a:lnTo>
                    <a:pt x="0" y="50"/>
                  </a:lnTo>
                  <a:lnTo>
                    <a:pt x="124" y="50"/>
                  </a:lnTo>
                  <a:lnTo>
                    <a:pt x="124" y="77"/>
                  </a:lnTo>
                </a:path>
              </a:pathLst>
            </a:custGeom>
            <a:noFill/>
            <a:ln w="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1167" name="Freeform 863">
              <a:extLst>
                <a:ext uri="{FF2B5EF4-FFF2-40B4-BE49-F238E27FC236}">
                  <a16:creationId xmlns:a16="http://schemas.microsoft.com/office/drawing/2014/main" id="{F9B14B40-48ED-ECE9-F9E8-58526C223B27}"/>
                </a:ext>
              </a:extLst>
            </p:cNvPr>
            <p:cNvSpPr>
              <a:spLocks/>
            </p:cNvSpPr>
            <p:nvPr/>
          </p:nvSpPr>
          <p:spPr bwMode="auto">
            <a:xfrm>
              <a:off x="2195" y="1303"/>
              <a:ext cx="53" cy="53"/>
            </a:xfrm>
            <a:custGeom>
              <a:avLst/>
              <a:gdLst>
                <a:gd name="T0" fmla="*/ 27 w 53"/>
                <a:gd name="T1" fmla="*/ 0 h 53"/>
                <a:gd name="T2" fmla="*/ 17 w 53"/>
                <a:gd name="T3" fmla="*/ 2 h 53"/>
                <a:gd name="T4" fmla="*/ 9 w 53"/>
                <a:gd name="T5" fmla="*/ 8 h 53"/>
                <a:gd name="T6" fmla="*/ 2 w 53"/>
                <a:gd name="T7" fmla="*/ 17 h 53"/>
                <a:gd name="T8" fmla="*/ 0 w 53"/>
                <a:gd name="T9" fmla="*/ 27 h 53"/>
                <a:gd name="T10" fmla="*/ 2 w 53"/>
                <a:gd name="T11" fmla="*/ 36 h 53"/>
                <a:gd name="T12" fmla="*/ 9 w 53"/>
                <a:gd name="T13" fmla="*/ 45 h 53"/>
                <a:gd name="T14" fmla="*/ 17 w 53"/>
                <a:gd name="T15" fmla="*/ 51 h 53"/>
                <a:gd name="T16" fmla="*/ 27 w 53"/>
                <a:gd name="T17" fmla="*/ 53 h 53"/>
                <a:gd name="T18" fmla="*/ 37 w 53"/>
                <a:gd name="T19" fmla="*/ 51 h 53"/>
                <a:gd name="T20" fmla="*/ 45 w 53"/>
                <a:gd name="T21" fmla="*/ 45 h 53"/>
                <a:gd name="T22" fmla="*/ 51 w 53"/>
                <a:gd name="T23" fmla="*/ 36 h 53"/>
                <a:gd name="T24" fmla="*/ 53 w 53"/>
                <a:gd name="T25" fmla="*/ 27 h 53"/>
                <a:gd name="T26" fmla="*/ 51 w 53"/>
                <a:gd name="T27" fmla="*/ 17 h 53"/>
                <a:gd name="T28" fmla="*/ 45 w 53"/>
                <a:gd name="T29" fmla="*/ 8 h 53"/>
                <a:gd name="T30" fmla="*/ 37 w 53"/>
                <a:gd name="T31" fmla="*/ 2 h 53"/>
                <a:gd name="T32" fmla="*/ 27 w 53"/>
                <a:gd name="T33"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53">
                  <a:moveTo>
                    <a:pt x="27" y="0"/>
                  </a:moveTo>
                  <a:lnTo>
                    <a:pt x="17" y="2"/>
                  </a:lnTo>
                  <a:lnTo>
                    <a:pt x="9" y="8"/>
                  </a:lnTo>
                  <a:lnTo>
                    <a:pt x="2" y="17"/>
                  </a:lnTo>
                  <a:lnTo>
                    <a:pt x="0" y="27"/>
                  </a:lnTo>
                  <a:lnTo>
                    <a:pt x="2" y="36"/>
                  </a:lnTo>
                  <a:lnTo>
                    <a:pt x="9" y="45"/>
                  </a:lnTo>
                  <a:lnTo>
                    <a:pt x="17" y="51"/>
                  </a:lnTo>
                  <a:lnTo>
                    <a:pt x="27" y="53"/>
                  </a:lnTo>
                  <a:lnTo>
                    <a:pt x="37" y="51"/>
                  </a:lnTo>
                  <a:lnTo>
                    <a:pt x="45" y="45"/>
                  </a:lnTo>
                  <a:lnTo>
                    <a:pt x="51" y="36"/>
                  </a:lnTo>
                  <a:lnTo>
                    <a:pt x="53" y="27"/>
                  </a:lnTo>
                  <a:lnTo>
                    <a:pt x="51" y="17"/>
                  </a:lnTo>
                  <a:lnTo>
                    <a:pt x="45" y="8"/>
                  </a:lnTo>
                  <a:lnTo>
                    <a:pt x="37" y="2"/>
                  </a:lnTo>
                  <a:lnTo>
                    <a:pt x="2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1168" name="Freeform 864">
              <a:extLst>
                <a:ext uri="{FF2B5EF4-FFF2-40B4-BE49-F238E27FC236}">
                  <a16:creationId xmlns:a16="http://schemas.microsoft.com/office/drawing/2014/main" id="{3E870EA1-29F9-E37A-C3CE-DB14265214EF}"/>
                </a:ext>
              </a:extLst>
            </p:cNvPr>
            <p:cNvSpPr>
              <a:spLocks/>
            </p:cNvSpPr>
            <p:nvPr/>
          </p:nvSpPr>
          <p:spPr bwMode="auto">
            <a:xfrm>
              <a:off x="2195" y="1303"/>
              <a:ext cx="53" cy="53"/>
            </a:xfrm>
            <a:custGeom>
              <a:avLst/>
              <a:gdLst>
                <a:gd name="T0" fmla="*/ 16 w 32"/>
                <a:gd name="T1" fmla="*/ 0 h 32"/>
                <a:gd name="T2" fmla="*/ 10 w 32"/>
                <a:gd name="T3" fmla="*/ 1 h 32"/>
                <a:gd name="T4" fmla="*/ 5 w 32"/>
                <a:gd name="T5" fmla="*/ 5 h 32"/>
                <a:gd name="T6" fmla="*/ 1 w 32"/>
                <a:gd name="T7" fmla="*/ 10 h 32"/>
                <a:gd name="T8" fmla="*/ 0 w 32"/>
                <a:gd name="T9" fmla="*/ 16 h 32"/>
                <a:gd name="T10" fmla="*/ 1 w 32"/>
                <a:gd name="T11" fmla="*/ 22 h 32"/>
                <a:gd name="T12" fmla="*/ 5 w 32"/>
                <a:gd name="T13" fmla="*/ 27 h 32"/>
                <a:gd name="T14" fmla="*/ 10 w 32"/>
                <a:gd name="T15" fmla="*/ 31 h 32"/>
                <a:gd name="T16" fmla="*/ 16 w 32"/>
                <a:gd name="T17" fmla="*/ 32 h 32"/>
                <a:gd name="T18" fmla="*/ 22 w 32"/>
                <a:gd name="T19" fmla="*/ 31 h 32"/>
                <a:gd name="T20" fmla="*/ 27 w 32"/>
                <a:gd name="T21" fmla="*/ 27 h 32"/>
                <a:gd name="T22" fmla="*/ 31 w 32"/>
                <a:gd name="T23" fmla="*/ 22 h 32"/>
                <a:gd name="T24" fmla="*/ 32 w 32"/>
                <a:gd name="T25" fmla="*/ 16 h 32"/>
                <a:gd name="T26" fmla="*/ 31 w 32"/>
                <a:gd name="T27" fmla="*/ 10 h 32"/>
                <a:gd name="T28" fmla="*/ 27 w 32"/>
                <a:gd name="T29" fmla="*/ 5 h 32"/>
                <a:gd name="T30" fmla="*/ 22 w 32"/>
                <a:gd name="T31" fmla="*/ 1 h 32"/>
                <a:gd name="T32" fmla="*/ 16 w 32"/>
                <a:gd name="T3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32">
                  <a:moveTo>
                    <a:pt x="16" y="0"/>
                  </a:moveTo>
                  <a:lnTo>
                    <a:pt x="10" y="1"/>
                  </a:lnTo>
                  <a:lnTo>
                    <a:pt x="5" y="5"/>
                  </a:lnTo>
                  <a:lnTo>
                    <a:pt x="1" y="10"/>
                  </a:lnTo>
                  <a:lnTo>
                    <a:pt x="0" y="16"/>
                  </a:lnTo>
                  <a:lnTo>
                    <a:pt x="1" y="22"/>
                  </a:lnTo>
                  <a:lnTo>
                    <a:pt x="5" y="27"/>
                  </a:lnTo>
                  <a:lnTo>
                    <a:pt x="10" y="31"/>
                  </a:lnTo>
                  <a:lnTo>
                    <a:pt x="16" y="32"/>
                  </a:lnTo>
                  <a:lnTo>
                    <a:pt x="22" y="31"/>
                  </a:lnTo>
                  <a:lnTo>
                    <a:pt x="27" y="27"/>
                  </a:lnTo>
                  <a:lnTo>
                    <a:pt x="31" y="22"/>
                  </a:lnTo>
                  <a:lnTo>
                    <a:pt x="32" y="16"/>
                  </a:lnTo>
                  <a:lnTo>
                    <a:pt x="31" y="10"/>
                  </a:lnTo>
                  <a:lnTo>
                    <a:pt x="27" y="5"/>
                  </a:lnTo>
                  <a:lnTo>
                    <a:pt x="22" y="1"/>
                  </a:lnTo>
                  <a:lnTo>
                    <a:pt x="1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1169" name="Freeform 865">
              <a:extLst>
                <a:ext uri="{FF2B5EF4-FFF2-40B4-BE49-F238E27FC236}">
                  <a16:creationId xmlns:a16="http://schemas.microsoft.com/office/drawing/2014/main" id="{1C9E55EE-0D70-858B-49B7-DC548A962219}"/>
                </a:ext>
              </a:extLst>
            </p:cNvPr>
            <p:cNvSpPr>
              <a:spLocks/>
            </p:cNvSpPr>
            <p:nvPr/>
          </p:nvSpPr>
          <p:spPr bwMode="auto">
            <a:xfrm>
              <a:off x="2399" y="1482"/>
              <a:ext cx="52" cy="53"/>
            </a:xfrm>
            <a:custGeom>
              <a:avLst/>
              <a:gdLst>
                <a:gd name="T0" fmla="*/ 26 w 52"/>
                <a:gd name="T1" fmla="*/ 53 h 53"/>
                <a:gd name="T2" fmla="*/ 36 w 52"/>
                <a:gd name="T3" fmla="*/ 51 h 53"/>
                <a:gd name="T4" fmla="*/ 44 w 52"/>
                <a:gd name="T5" fmla="*/ 44 h 53"/>
                <a:gd name="T6" fmla="*/ 51 w 52"/>
                <a:gd name="T7" fmla="*/ 36 h 53"/>
                <a:gd name="T8" fmla="*/ 52 w 52"/>
                <a:gd name="T9" fmla="*/ 26 h 53"/>
                <a:gd name="T10" fmla="*/ 51 w 52"/>
                <a:gd name="T11" fmla="*/ 16 h 53"/>
                <a:gd name="T12" fmla="*/ 44 w 52"/>
                <a:gd name="T13" fmla="*/ 8 h 53"/>
                <a:gd name="T14" fmla="*/ 36 w 52"/>
                <a:gd name="T15" fmla="*/ 2 h 53"/>
                <a:gd name="T16" fmla="*/ 26 w 52"/>
                <a:gd name="T17" fmla="*/ 0 h 53"/>
                <a:gd name="T18" fmla="*/ 16 w 52"/>
                <a:gd name="T19" fmla="*/ 2 h 53"/>
                <a:gd name="T20" fmla="*/ 8 w 52"/>
                <a:gd name="T21" fmla="*/ 8 h 53"/>
                <a:gd name="T22" fmla="*/ 1 w 52"/>
                <a:gd name="T23" fmla="*/ 16 h 53"/>
                <a:gd name="T24" fmla="*/ 0 w 52"/>
                <a:gd name="T25" fmla="*/ 26 h 53"/>
                <a:gd name="T26" fmla="*/ 1 w 52"/>
                <a:gd name="T27" fmla="*/ 36 h 53"/>
                <a:gd name="T28" fmla="*/ 8 w 52"/>
                <a:gd name="T29" fmla="*/ 44 h 53"/>
                <a:gd name="T30" fmla="*/ 16 w 52"/>
                <a:gd name="T31" fmla="*/ 51 h 53"/>
                <a:gd name="T32" fmla="*/ 26 w 52"/>
                <a:gd name="T3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53">
                  <a:moveTo>
                    <a:pt x="26" y="53"/>
                  </a:moveTo>
                  <a:lnTo>
                    <a:pt x="36" y="51"/>
                  </a:lnTo>
                  <a:lnTo>
                    <a:pt x="44" y="44"/>
                  </a:lnTo>
                  <a:lnTo>
                    <a:pt x="51" y="36"/>
                  </a:lnTo>
                  <a:lnTo>
                    <a:pt x="52" y="26"/>
                  </a:lnTo>
                  <a:lnTo>
                    <a:pt x="51" y="16"/>
                  </a:lnTo>
                  <a:lnTo>
                    <a:pt x="44" y="8"/>
                  </a:lnTo>
                  <a:lnTo>
                    <a:pt x="36" y="2"/>
                  </a:lnTo>
                  <a:lnTo>
                    <a:pt x="26" y="0"/>
                  </a:lnTo>
                  <a:lnTo>
                    <a:pt x="16" y="2"/>
                  </a:lnTo>
                  <a:lnTo>
                    <a:pt x="8" y="8"/>
                  </a:lnTo>
                  <a:lnTo>
                    <a:pt x="1" y="16"/>
                  </a:lnTo>
                  <a:lnTo>
                    <a:pt x="0" y="26"/>
                  </a:lnTo>
                  <a:lnTo>
                    <a:pt x="1" y="36"/>
                  </a:lnTo>
                  <a:lnTo>
                    <a:pt x="8" y="44"/>
                  </a:lnTo>
                  <a:lnTo>
                    <a:pt x="16" y="51"/>
                  </a:lnTo>
                  <a:lnTo>
                    <a:pt x="26" y="5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1170" name="Freeform 866">
              <a:extLst>
                <a:ext uri="{FF2B5EF4-FFF2-40B4-BE49-F238E27FC236}">
                  <a16:creationId xmlns:a16="http://schemas.microsoft.com/office/drawing/2014/main" id="{D151E908-CAA7-BF2A-1B56-28752CFDFF93}"/>
                </a:ext>
              </a:extLst>
            </p:cNvPr>
            <p:cNvSpPr>
              <a:spLocks/>
            </p:cNvSpPr>
            <p:nvPr/>
          </p:nvSpPr>
          <p:spPr bwMode="auto">
            <a:xfrm>
              <a:off x="2399" y="1482"/>
              <a:ext cx="52" cy="53"/>
            </a:xfrm>
            <a:custGeom>
              <a:avLst/>
              <a:gdLst>
                <a:gd name="T0" fmla="*/ 16 w 32"/>
                <a:gd name="T1" fmla="*/ 32 h 32"/>
                <a:gd name="T2" fmla="*/ 22 w 32"/>
                <a:gd name="T3" fmla="*/ 31 h 32"/>
                <a:gd name="T4" fmla="*/ 27 w 32"/>
                <a:gd name="T5" fmla="*/ 27 h 32"/>
                <a:gd name="T6" fmla="*/ 31 w 32"/>
                <a:gd name="T7" fmla="*/ 22 h 32"/>
                <a:gd name="T8" fmla="*/ 32 w 32"/>
                <a:gd name="T9" fmla="*/ 16 h 32"/>
                <a:gd name="T10" fmla="*/ 31 w 32"/>
                <a:gd name="T11" fmla="*/ 10 h 32"/>
                <a:gd name="T12" fmla="*/ 27 w 32"/>
                <a:gd name="T13" fmla="*/ 5 h 32"/>
                <a:gd name="T14" fmla="*/ 22 w 32"/>
                <a:gd name="T15" fmla="*/ 1 h 32"/>
                <a:gd name="T16" fmla="*/ 16 w 32"/>
                <a:gd name="T17" fmla="*/ 0 h 32"/>
                <a:gd name="T18" fmla="*/ 10 w 32"/>
                <a:gd name="T19" fmla="*/ 1 h 32"/>
                <a:gd name="T20" fmla="*/ 5 w 32"/>
                <a:gd name="T21" fmla="*/ 5 h 32"/>
                <a:gd name="T22" fmla="*/ 1 w 32"/>
                <a:gd name="T23" fmla="*/ 10 h 32"/>
                <a:gd name="T24" fmla="*/ 0 w 32"/>
                <a:gd name="T25" fmla="*/ 16 h 32"/>
                <a:gd name="T26" fmla="*/ 1 w 32"/>
                <a:gd name="T27" fmla="*/ 22 h 32"/>
                <a:gd name="T28" fmla="*/ 5 w 32"/>
                <a:gd name="T29" fmla="*/ 27 h 32"/>
                <a:gd name="T30" fmla="*/ 10 w 32"/>
                <a:gd name="T31" fmla="*/ 31 h 32"/>
                <a:gd name="T32" fmla="*/ 16 w 32"/>
                <a:gd name="T3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32">
                  <a:moveTo>
                    <a:pt x="16" y="32"/>
                  </a:moveTo>
                  <a:lnTo>
                    <a:pt x="22" y="31"/>
                  </a:lnTo>
                  <a:lnTo>
                    <a:pt x="27" y="27"/>
                  </a:lnTo>
                  <a:lnTo>
                    <a:pt x="31" y="22"/>
                  </a:lnTo>
                  <a:lnTo>
                    <a:pt x="32" y="16"/>
                  </a:lnTo>
                  <a:lnTo>
                    <a:pt x="31" y="10"/>
                  </a:lnTo>
                  <a:lnTo>
                    <a:pt x="27" y="5"/>
                  </a:lnTo>
                  <a:lnTo>
                    <a:pt x="22" y="1"/>
                  </a:lnTo>
                  <a:lnTo>
                    <a:pt x="16" y="0"/>
                  </a:lnTo>
                  <a:lnTo>
                    <a:pt x="10" y="1"/>
                  </a:lnTo>
                  <a:lnTo>
                    <a:pt x="5" y="5"/>
                  </a:lnTo>
                  <a:lnTo>
                    <a:pt x="1" y="10"/>
                  </a:lnTo>
                  <a:lnTo>
                    <a:pt x="0" y="16"/>
                  </a:lnTo>
                  <a:lnTo>
                    <a:pt x="1" y="22"/>
                  </a:lnTo>
                  <a:lnTo>
                    <a:pt x="5" y="27"/>
                  </a:lnTo>
                  <a:lnTo>
                    <a:pt x="10" y="31"/>
                  </a:lnTo>
                  <a:lnTo>
                    <a:pt x="16" y="3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1171" name="Freeform 867">
              <a:extLst>
                <a:ext uri="{FF2B5EF4-FFF2-40B4-BE49-F238E27FC236}">
                  <a16:creationId xmlns:a16="http://schemas.microsoft.com/office/drawing/2014/main" id="{927D6687-876B-DC0B-9E79-6ACC34A7692C}"/>
                </a:ext>
              </a:extLst>
            </p:cNvPr>
            <p:cNvSpPr>
              <a:spLocks/>
            </p:cNvSpPr>
            <p:nvPr/>
          </p:nvSpPr>
          <p:spPr bwMode="auto">
            <a:xfrm>
              <a:off x="2881" y="1864"/>
              <a:ext cx="131" cy="282"/>
            </a:xfrm>
            <a:custGeom>
              <a:avLst/>
              <a:gdLst>
                <a:gd name="T0" fmla="*/ 80 w 80"/>
                <a:gd name="T1" fmla="*/ 0 h 172"/>
                <a:gd name="T2" fmla="*/ 80 w 80"/>
                <a:gd name="T3" fmla="*/ 98 h 172"/>
                <a:gd name="T4" fmla="*/ 0 w 80"/>
                <a:gd name="T5" fmla="*/ 98 h 172"/>
                <a:gd name="T6" fmla="*/ 0 w 80"/>
                <a:gd name="T7" fmla="*/ 172 h 172"/>
              </a:gdLst>
              <a:ahLst/>
              <a:cxnLst>
                <a:cxn ang="0">
                  <a:pos x="T0" y="T1"/>
                </a:cxn>
                <a:cxn ang="0">
                  <a:pos x="T2" y="T3"/>
                </a:cxn>
                <a:cxn ang="0">
                  <a:pos x="T4" y="T5"/>
                </a:cxn>
                <a:cxn ang="0">
                  <a:pos x="T6" y="T7"/>
                </a:cxn>
              </a:cxnLst>
              <a:rect l="0" t="0" r="r" b="b"/>
              <a:pathLst>
                <a:path w="80" h="172">
                  <a:moveTo>
                    <a:pt x="80" y="0"/>
                  </a:moveTo>
                  <a:lnTo>
                    <a:pt x="80" y="98"/>
                  </a:lnTo>
                  <a:lnTo>
                    <a:pt x="0" y="98"/>
                  </a:lnTo>
                  <a:lnTo>
                    <a:pt x="0" y="172"/>
                  </a:lnTo>
                </a:path>
              </a:pathLst>
            </a:custGeom>
            <a:noFill/>
            <a:ln w="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1172" name="Freeform 868">
              <a:extLst>
                <a:ext uri="{FF2B5EF4-FFF2-40B4-BE49-F238E27FC236}">
                  <a16:creationId xmlns:a16="http://schemas.microsoft.com/office/drawing/2014/main" id="{D464FF8E-8C9A-CE0A-DC5B-E030754C0190}"/>
                </a:ext>
              </a:extLst>
            </p:cNvPr>
            <p:cNvSpPr>
              <a:spLocks/>
            </p:cNvSpPr>
            <p:nvPr/>
          </p:nvSpPr>
          <p:spPr bwMode="auto">
            <a:xfrm>
              <a:off x="2986" y="1812"/>
              <a:ext cx="52" cy="52"/>
            </a:xfrm>
            <a:custGeom>
              <a:avLst/>
              <a:gdLst>
                <a:gd name="T0" fmla="*/ 26 w 52"/>
                <a:gd name="T1" fmla="*/ 0 h 52"/>
                <a:gd name="T2" fmla="*/ 16 w 52"/>
                <a:gd name="T3" fmla="*/ 1 h 52"/>
                <a:gd name="T4" fmla="*/ 8 w 52"/>
                <a:gd name="T5" fmla="*/ 8 h 52"/>
                <a:gd name="T6" fmla="*/ 1 w 52"/>
                <a:gd name="T7" fmla="*/ 16 h 52"/>
                <a:gd name="T8" fmla="*/ 0 w 52"/>
                <a:gd name="T9" fmla="*/ 26 h 52"/>
                <a:gd name="T10" fmla="*/ 1 w 52"/>
                <a:gd name="T11" fmla="*/ 36 h 52"/>
                <a:gd name="T12" fmla="*/ 8 w 52"/>
                <a:gd name="T13" fmla="*/ 44 h 52"/>
                <a:gd name="T14" fmla="*/ 16 w 52"/>
                <a:gd name="T15" fmla="*/ 51 h 52"/>
                <a:gd name="T16" fmla="*/ 26 w 52"/>
                <a:gd name="T17" fmla="*/ 52 h 52"/>
                <a:gd name="T18" fmla="*/ 36 w 52"/>
                <a:gd name="T19" fmla="*/ 51 h 52"/>
                <a:gd name="T20" fmla="*/ 44 w 52"/>
                <a:gd name="T21" fmla="*/ 44 h 52"/>
                <a:gd name="T22" fmla="*/ 51 w 52"/>
                <a:gd name="T23" fmla="*/ 36 h 52"/>
                <a:gd name="T24" fmla="*/ 52 w 52"/>
                <a:gd name="T25" fmla="*/ 26 h 52"/>
                <a:gd name="T26" fmla="*/ 51 w 52"/>
                <a:gd name="T27" fmla="*/ 16 h 52"/>
                <a:gd name="T28" fmla="*/ 44 w 52"/>
                <a:gd name="T29" fmla="*/ 8 h 52"/>
                <a:gd name="T30" fmla="*/ 36 w 52"/>
                <a:gd name="T31" fmla="*/ 1 h 52"/>
                <a:gd name="T32" fmla="*/ 26 w 52"/>
                <a:gd name="T3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52">
                  <a:moveTo>
                    <a:pt x="26" y="0"/>
                  </a:moveTo>
                  <a:lnTo>
                    <a:pt x="16" y="1"/>
                  </a:lnTo>
                  <a:lnTo>
                    <a:pt x="8" y="8"/>
                  </a:lnTo>
                  <a:lnTo>
                    <a:pt x="1" y="16"/>
                  </a:lnTo>
                  <a:lnTo>
                    <a:pt x="0" y="26"/>
                  </a:lnTo>
                  <a:lnTo>
                    <a:pt x="1" y="36"/>
                  </a:lnTo>
                  <a:lnTo>
                    <a:pt x="8" y="44"/>
                  </a:lnTo>
                  <a:lnTo>
                    <a:pt x="16" y="51"/>
                  </a:lnTo>
                  <a:lnTo>
                    <a:pt x="26" y="52"/>
                  </a:lnTo>
                  <a:lnTo>
                    <a:pt x="36" y="51"/>
                  </a:lnTo>
                  <a:lnTo>
                    <a:pt x="44" y="44"/>
                  </a:lnTo>
                  <a:lnTo>
                    <a:pt x="51" y="36"/>
                  </a:lnTo>
                  <a:lnTo>
                    <a:pt x="52" y="26"/>
                  </a:lnTo>
                  <a:lnTo>
                    <a:pt x="51" y="16"/>
                  </a:lnTo>
                  <a:lnTo>
                    <a:pt x="44" y="8"/>
                  </a:lnTo>
                  <a:lnTo>
                    <a:pt x="36" y="1"/>
                  </a:lnTo>
                  <a:lnTo>
                    <a:pt x="2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1173" name="Freeform 869">
              <a:extLst>
                <a:ext uri="{FF2B5EF4-FFF2-40B4-BE49-F238E27FC236}">
                  <a16:creationId xmlns:a16="http://schemas.microsoft.com/office/drawing/2014/main" id="{8E5EBA00-B4E1-CCC4-91F3-A0BD03611F07}"/>
                </a:ext>
              </a:extLst>
            </p:cNvPr>
            <p:cNvSpPr>
              <a:spLocks/>
            </p:cNvSpPr>
            <p:nvPr/>
          </p:nvSpPr>
          <p:spPr bwMode="auto">
            <a:xfrm>
              <a:off x="2986" y="1812"/>
              <a:ext cx="52" cy="52"/>
            </a:xfrm>
            <a:custGeom>
              <a:avLst/>
              <a:gdLst>
                <a:gd name="T0" fmla="*/ 16 w 32"/>
                <a:gd name="T1" fmla="*/ 0 h 32"/>
                <a:gd name="T2" fmla="*/ 10 w 32"/>
                <a:gd name="T3" fmla="*/ 1 h 32"/>
                <a:gd name="T4" fmla="*/ 5 w 32"/>
                <a:gd name="T5" fmla="*/ 5 h 32"/>
                <a:gd name="T6" fmla="*/ 1 w 32"/>
                <a:gd name="T7" fmla="*/ 10 h 32"/>
                <a:gd name="T8" fmla="*/ 0 w 32"/>
                <a:gd name="T9" fmla="*/ 16 h 32"/>
                <a:gd name="T10" fmla="*/ 1 w 32"/>
                <a:gd name="T11" fmla="*/ 22 h 32"/>
                <a:gd name="T12" fmla="*/ 5 w 32"/>
                <a:gd name="T13" fmla="*/ 27 h 32"/>
                <a:gd name="T14" fmla="*/ 10 w 32"/>
                <a:gd name="T15" fmla="*/ 31 h 32"/>
                <a:gd name="T16" fmla="*/ 16 w 32"/>
                <a:gd name="T17" fmla="*/ 32 h 32"/>
                <a:gd name="T18" fmla="*/ 22 w 32"/>
                <a:gd name="T19" fmla="*/ 31 h 32"/>
                <a:gd name="T20" fmla="*/ 27 w 32"/>
                <a:gd name="T21" fmla="*/ 27 h 32"/>
                <a:gd name="T22" fmla="*/ 31 w 32"/>
                <a:gd name="T23" fmla="*/ 22 h 32"/>
                <a:gd name="T24" fmla="*/ 32 w 32"/>
                <a:gd name="T25" fmla="*/ 16 h 32"/>
                <a:gd name="T26" fmla="*/ 31 w 32"/>
                <a:gd name="T27" fmla="*/ 10 h 32"/>
                <a:gd name="T28" fmla="*/ 27 w 32"/>
                <a:gd name="T29" fmla="*/ 5 h 32"/>
                <a:gd name="T30" fmla="*/ 22 w 32"/>
                <a:gd name="T31" fmla="*/ 1 h 32"/>
                <a:gd name="T32" fmla="*/ 16 w 32"/>
                <a:gd name="T3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32">
                  <a:moveTo>
                    <a:pt x="16" y="0"/>
                  </a:moveTo>
                  <a:lnTo>
                    <a:pt x="10" y="1"/>
                  </a:lnTo>
                  <a:lnTo>
                    <a:pt x="5" y="5"/>
                  </a:lnTo>
                  <a:lnTo>
                    <a:pt x="1" y="10"/>
                  </a:lnTo>
                  <a:lnTo>
                    <a:pt x="0" y="16"/>
                  </a:lnTo>
                  <a:lnTo>
                    <a:pt x="1" y="22"/>
                  </a:lnTo>
                  <a:lnTo>
                    <a:pt x="5" y="27"/>
                  </a:lnTo>
                  <a:lnTo>
                    <a:pt x="10" y="31"/>
                  </a:lnTo>
                  <a:lnTo>
                    <a:pt x="16" y="32"/>
                  </a:lnTo>
                  <a:lnTo>
                    <a:pt x="22" y="31"/>
                  </a:lnTo>
                  <a:lnTo>
                    <a:pt x="27" y="27"/>
                  </a:lnTo>
                  <a:lnTo>
                    <a:pt x="31" y="22"/>
                  </a:lnTo>
                  <a:lnTo>
                    <a:pt x="32" y="16"/>
                  </a:lnTo>
                  <a:lnTo>
                    <a:pt x="31" y="10"/>
                  </a:lnTo>
                  <a:lnTo>
                    <a:pt x="27" y="5"/>
                  </a:lnTo>
                  <a:lnTo>
                    <a:pt x="22" y="1"/>
                  </a:lnTo>
                  <a:lnTo>
                    <a:pt x="1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1174" name="Freeform 870">
              <a:extLst>
                <a:ext uri="{FF2B5EF4-FFF2-40B4-BE49-F238E27FC236}">
                  <a16:creationId xmlns:a16="http://schemas.microsoft.com/office/drawing/2014/main" id="{2CFCBB1C-A42D-46EE-5CC0-333B1FB45EC3}"/>
                </a:ext>
              </a:extLst>
            </p:cNvPr>
            <p:cNvSpPr>
              <a:spLocks/>
            </p:cNvSpPr>
            <p:nvPr/>
          </p:nvSpPr>
          <p:spPr bwMode="auto">
            <a:xfrm>
              <a:off x="2855" y="2146"/>
              <a:ext cx="52" cy="53"/>
            </a:xfrm>
            <a:custGeom>
              <a:avLst/>
              <a:gdLst>
                <a:gd name="T0" fmla="*/ 26 w 52"/>
                <a:gd name="T1" fmla="*/ 53 h 53"/>
                <a:gd name="T2" fmla="*/ 36 w 52"/>
                <a:gd name="T3" fmla="*/ 51 h 53"/>
                <a:gd name="T4" fmla="*/ 44 w 52"/>
                <a:gd name="T5" fmla="*/ 45 h 53"/>
                <a:gd name="T6" fmla="*/ 50 w 52"/>
                <a:gd name="T7" fmla="*/ 36 h 53"/>
                <a:gd name="T8" fmla="*/ 52 w 52"/>
                <a:gd name="T9" fmla="*/ 27 h 53"/>
                <a:gd name="T10" fmla="*/ 50 w 52"/>
                <a:gd name="T11" fmla="*/ 17 h 53"/>
                <a:gd name="T12" fmla="*/ 44 w 52"/>
                <a:gd name="T13" fmla="*/ 9 h 53"/>
                <a:gd name="T14" fmla="*/ 36 w 52"/>
                <a:gd name="T15" fmla="*/ 2 h 53"/>
                <a:gd name="T16" fmla="*/ 26 w 52"/>
                <a:gd name="T17" fmla="*/ 0 h 53"/>
                <a:gd name="T18" fmla="*/ 16 w 52"/>
                <a:gd name="T19" fmla="*/ 2 h 53"/>
                <a:gd name="T20" fmla="*/ 8 w 52"/>
                <a:gd name="T21" fmla="*/ 9 h 53"/>
                <a:gd name="T22" fmla="*/ 1 w 52"/>
                <a:gd name="T23" fmla="*/ 17 h 53"/>
                <a:gd name="T24" fmla="*/ 0 w 52"/>
                <a:gd name="T25" fmla="*/ 27 h 53"/>
                <a:gd name="T26" fmla="*/ 1 w 52"/>
                <a:gd name="T27" fmla="*/ 36 h 53"/>
                <a:gd name="T28" fmla="*/ 8 w 52"/>
                <a:gd name="T29" fmla="*/ 45 h 53"/>
                <a:gd name="T30" fmla="*/ 16 w 52"/>
                <a:gd name="T31" fmla="*/ 51 h 53"/>
                <a:gd name="T32" fmla="*/ 26 w 52"/>
                <a:gd name="T3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53">
                  <a:moveTo>
                    <a:pt x="26" y="53"/>
                  </a:moveTo>
                  <a:lnTo>
                    <a:pt x="36" y="51"/>
                  </a:lnTo>
                  <a:lnTo>
                    <a:pt x="44" y="45"/>
                  </a:lnTo>
                  <a:lnTo>
                    <a:pt x="50" y="36"/>
                  </a:lnTo>
                  <a:lnTo>
                    <a:pt x="52" y="27"/>
                  </a:lnTo>
                  <a:lnTo>
                    <a:pt x="50" y="17"/>
                  </a:lnTo>
                  <a:lnTo>
                    <a:pt x="44" y="9"/>
                  </a:lnTo>
                  <a:lnTo>
                    <a:pt x="36" y="2"/>
                  </a:lnTo>
                  <a:lnTo>
                    <a:pt x="26" y="0"/>
                  </a:lnTo>
                  <a:lnTo>
                    <a:pt x="16" y="2"/>
                  </a:lnTo>
                  <a:lnTo>
                    <a:pt x="8" y="9"/>
                  </a:lnTo>
                  <a:lnTo>
                    <a:pt x="1" y="17"/>
                  </a:lnTo>
                  <a:lnTo>
                    <a:pt x="0" y="27"/>
                  </a:lnTo>
                  <a:lnTo>
                    <a:pt x="1" y="36"/>
                  </a:lnTo>
                  <a:lnTo>
                    <a:pt x="8" y="45"/>
                  </a:lnTo>
                  <a:lnTo>
                    <a:pt x="16" y="51"/>
                  </a:lnTo>
                  <a:lnTo>
                    <a:pt x="26" y="5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1175" name="Freeform 871">
              <a:extLst>
                <a:ext uri="{FF2B5EF4-FFF2-40B4-BE49-F238E27FC236}">
                  <a16:creationId xmlns:a16="http://schemas.microsoft.com/office/drawing/2014/main" id="{E2E4FA84-70C7-74D6-A6EA-F31B0AC57E01}"/>
                </a:ext>
              </a:extLst>
            </p:cNvPr>
            <p:cNvSpPr>
              <a:spLocks/>
            </p:cNvSpPr>
            <p:nvPr/>
          </p:nvSpPr>
          <p:spPr bwMode="auto">
            <a:xfrm>
              <a:off x="2855" y="2146"/>
              <a:ext cx="52" cy="53"/>
            </a:xfrm>
            <a:custGeom>
              <a:avLst/>
              <a:gdLst>
                <a:gd name="T0" fmla="*/ 16 w 32"/>
                <a:gd name="T1" fmla="*/ 32 h 32"/>
                <a:gd name="T2" fmla="*/ 22 w 32"/>
                <a:gd name="T3" fmla="*/ 31 h 32"/>
                <a:gd name="T4" fmla="*/ 27 w 32"/>
                <a:gd name="T5" fmla="*/ 27 h 32"/>
                <a:gd name="T6" fmla="*/ 31 w 32"/>
                <a:gd name="T7" fmla="*/ 22 h 32"/>
                <a:gd name="T8" fmla="*/ 32 w 32"/>
                <a:gd name="T9" fmla="*/ 16 h 32"/>
                <a:gd name="T10" fmla="*/ 31 w 32"/>
                <a:gd name="T11" fmla="*/ 10 h 32"/>
                <a:gd name="T12" fmla="*/ 27 w 32"/>
                <a:gd name="T13" fmla="*/ 5 h 32"/>
                <a:gd name="T14" fmla="*/ 22 w 32"/>
                <a:gd name="T15" fmla="*/ 1 h 32"/>
                <a:gd name="T16" fmla="*/ 16 w 32"/>
                <a:gd name="T17" fmla="*/ 0 h 32"/>
                <a:gd name="T18" fmla="*/ 10 w 32"/>
                <a:gd name="T19" fmla="*/ 1 h 32"/>
                <a:gd name="T20" fmla="*/ 5 w 32"/>
                <a:gd name="T21" fmla="*/ 5 h 32"/>
                <a:gd name="T22" fmla="*/ 1 w 32"/>
                <a:gd name="T23" fmla="*/ 10 h 32"/>
                <a:gd name="T24" fmla="*/ 0 w 32"/>
                <a:gd name="T25" fmla="*/ 16 h 32"/>
                <a:gd name="T26" fmla="*/ 1 w 32"/>
                <a:gd name="T27" fmla="*/ 22 h 32"/>
                <a:gd name="T28" fmla="*/ 5 w 32"/>
                <a:gd name="T29" fmla="*/ 27 h 32"/>
                <a:gd name="T30" fmla="*/ 10 w 32"/>
                <a:gd name="T31" fmla="*/ 31 h 32"/>
                <a:gd name="T32" fmla="*/ 16 w 32"/>
                <a:gd name="T3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32">
                  <a:moveTo>
                    <a:pt x="16" y="32"/>
                  </a:moveTo>
                  <a:lnTo>
                    <a:pt x="22" y="31"/>
                  </a:lnTo>
                  <a:lnTo>
                    <a:pt x="27" y="27"/>
                  </a:lnTo>
                  <a:lnTo>
                    <a:pt x="31" y="22"/>
                  </a:lnTo>
                  <a:lnTo>
                    <a:pt x="32" y="16"/>
                  </a:lnTo>
                  <a:lnTo>
                    <a:pt x="31" y="10"/>
                  </a:lnTo>
                  <a:lnTo>
                    <a:pt x="27" y="5"/>
                  </a:lnTo>
                  <a:lnTo>
                    <a:pt x="22" y="1"/>
                  </a:lnTo>
                  <a:lnTo>
                    <a:pt x="16" y="0"/>
                  </a:lnTo>
                  <a:lnTo>
                    <a:pt x="10" y="1"/>
                  </a:lnTo>
                  <a:lnTo>
                    <a:pt x="5" y="5"/>
                  </a:lnTo>
                  <a:lnTo>
                    <a:pt x="1" y="10"/>
                  </a:lnTo>
                  <a:lnTo>
                    <a:pt x="0" y="16"/>
                  </a:lnTo>
                  <a:lnTo>
                    <a:pt x="1" y="22"/>
                  </a:lnTo>
                  <a:lnTo>
                    <a:pt x="5" y="27"/>
                  </a:lnTo>
                  <a:lnTo>
                    <a:pt x="10" y="31"/>
                  </a:lnTo>
                  <a:lnTo>
                    <a:pt x="16" y="3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1176" name="Freeform 872">
              <a:extLst>
                <a:ext uri="{FF2B5EF4-FFF2-40B4-BE49-F238E27FC236}">
                  <a16:creationId xmlns:a16="http://schemas.microsoft.com/office/drawing/2014/main" id="{DE0B2F5A-9D7C-4D80-84B0-F024E9EC81DE}"/>
                </a:ext>
              </a:extLst>
            </p:cNvPr>
            <p:cNvSpPr>
              <a:spLocks/>
            </p:cNvSpPr>
            <p:nvPr/>
          </p:nvSpPr>
          <p:spPr bwMode="auto">
            <a:xfrm>
              <a:off x="3483" y="1984"/>
              <a:ext cx="242" cy="190"/>
            </a:xfrm>
            <a:custGeom>
              <a:avLst/>
              <a:gdLst>
                <a:gd name="T0" fmla="*/ 0 w 148"/>
                <a:gd name="T1" fmla="*/ 0 h 116"/>
                <a:gd name="T2" fmla="*/ 0 w 148"/>
                <a:gd name="T3" fmla="*/ 70 h 116"/>
                <a:gd name="T4" fmla="*/ 148 w 148"/>
                <a:gd name="T5" fmla="*/ 70 h 116"/>
                <a:gd name="T6" fmla="*/ 148 w 148"/>
                <a:gd name="T7" fmla="*/ 116 h 116"/>
              </a:gdLst>
              <a:ahLst/>
              <a:cxnLst>
                <a:cxn ang="0">
                  <a:pos x="T0" y="T1"/>
                </a:cxn>
                <a:cxn ang="0">
                  <a:pos x="T2" y="T3"/>
                </a:cxn>
                <a:cxn ang="0">
                  <a:pos x="T4" y="T5"/>
                </a:cxn>
                <a:cxn ang="0">
                  <a:pos x="T6" y="T7"/>
                </a:cxn>
              </a:cxnLst>
              <a:rect l="0" t="0" r="r" b="b"/>
              <a:pathLst>
                <a:path w="148" h="116">
                  <a:moveTo>
                    <a:pt x="0" y="0"/>
                  </a:moveTo>
                  <a:lnTo>
                    <a:pt x="0" y="70"/>
                  </a:lnTo>
                  <a:lnTo>
                    <a:pt x="148" y="70"/>
                  </a:lnTo>
                  <a:lnTo>
                    <a:pt x="148" y="116"/>
                  </a:lnTo>
                </a:path>
              </a:pathLst>
            </a:custGeom>
            <a:noFill/>
            <a:ln w="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1177" name="Freeform 873">
              <a:extLst>
                <a:ext uri="{FF2B5EF4-FFF2-40B4-BE49-F238E27FC236}">
                  <a16:creationId xmlns:a16="http://schemas.microsoft.com/office/drawing/2014/main" id="{0F5D042D-4094-D985-3021-878D18521B72}"/>
                </a:ext>
              </a:extLst>
            </p:cNvPr>
            <p:cNvSpPr>
              <a:spLocks/>
            </p:cNvSpPr>
            <p:nvPr/>
          </p:nvSpPr>
          <p:spPr bwMode="auto">
            <a:xfrm>
              <a:off x="3456" y="1931"/>
              <a:ext cx="53" cy="53"/>
            </a:xfrm>
            <a:custGeom>
              <a:avLst/>
              <a:gdLst>
                <a:gd name="T0" fmla="*/ 27 w 53"/>
                <a:gd name="T1" fmla="*/ 0 h 53"/>
                <a:gd name="T2" fmla="*/ 17 w 53"/>
                <a:gd name="T3" fmla="*/ 2 h 53"/>
                <a:gd name="T4" fmla="*/ 9 w 53"/>
                <a:gd name="T5" fmla="*/ 9 h 53"/>
                <a:gd name="T6" fmla="*/ 2 w 53"/>
                <a:gd name="T7" fmla="*/ 17 h 53"/>
                <a:gd name="T8" fmla="*/ 0 w 53"/>
                <a:gd name="T9" fmla="*/ 27 h 53"/>
                <a:gd name="T10" fmla="*/ 2 w 53"/>
                <a:gd name="T11" fmla="*/ 37 h 53"/>
                <a:gd name="T12" fmla="*/ 9 w 53"/>
                <a:gd name="T13" fmla="*/ 45 h 53"/>
                <a:gd name="T14" fmla="*/ 17 w 53"/>
                <a:gd name="T15" fmla="*/ 51 h 53"/>
                <a:gd name="T16" fmla="*/ 27 w 53"/>
                <a:gd name="T17" fmla="*/ 53 h 53"/>
                <a:gd name="T18" fmla="*/ 37 w 53"/>
                <a:gd name="T19" fmla="*/ 51 h 53"/>
                <a:gd name="T20" fmla="*/ 45 w 53"/>
                <a:gd name="T21" fmla="*/ 45 h 53"/>
                <a:gd name="T22" fmla="*/ 51 w 53"/>
                <a:gd name="T23" fmla="*/ 37 h 53"/>
                <a:gd name="T24" fmla="*/ 53 w 53"/>
                <a:gd name="T25" fmla="*/ 27 h 53"/>
                <a:gd name="T26" fmla="*/ 51 w 53"/>
                <a:gd name="T27" fmla="*/ 17 h 53"/>
                <a:gd name="T28" fmla="*/ 45 w 53"/>
                <a:gd name="T29" fmla="*/ 9 h 53"/>
                <a:gd name="T30" fmla="*/ 37 w 53"/>
                <a:gd name="T31" fmla="*/ 2 h 53"/>
                <a:gd name="T32" fmla="*/ 27 w 53"/>
                <a:gd name="T33"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53">
                  <a:moveTo>
                    <a:pt x="27" y="0"/>
                  </a:moveTo>
                  <a:lnTo>
                    <a:pt x="17" y="2"/>
                  </a:lnTo>
                  <a:lnTo>
                    <a:pt x="9" y="9"/>
                  </a:lnTo>
                  <a:lnTo>
                    <a:pt x="2" y="17"/>
                  </a:lnTo>
                  <a:lnTo>
                    <a:pt x="0" y="27"/>
                  </a:lnTo>
                  <a:lnTo>
                    <a:pt x="2" y="37"/>
                  </a:lnTo>
                  <a:lnTo>
                    <a:pt x="9" y="45"/>
                  </a:lnTo>
                  <a:lnTo>
                    <a:pt x="17" y="51"/>
                  </a:lnTo>
                  <a:lnTo>
                    <a:pt x="27" y="53"/>
                  </a:lnTo>
                  <a:lnTo>
                    <a:pt x="37" y="51"/>
                  </a:lnTo>
                  <a:lnTo>
                    <a:pt x="45" y="45"/>
                  </a:lnTo>
                  <a:lnTo>
                    <a:pt x="51" y="37"/>
                  </a:lnTo>
                  <a:lnTo>
                    <a:pt x="53" y="27"/>
                  </a:lnTo>
                  <a:lnTo>
                    <a:pt x="51" y="17"/>
                  </a:lnTo>
                  <a:lnTo>
                    <a:pt x="45" y="9"/>
                  </a:lnTo>
                  <a:lnTo>
                    <a:pt x="37" y="2"/>
                  </a:lnTo>
                  <a:lnTo>
                    <a:pt x="2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1178" name="Freeform 874">
              <a:extLst>
                <a:ext uri="{FF2B5EF4-FFF2-40B4-BE49-F238E27FC236}">
                  <a16:creationId xmlns:a16="http://schemas.microsoft.com/office/drawing/2014/main" id="{9367A7C8-D810-7F7E-6ECF-0324C5FEE682}"/>
                </a:ext>
              </a:extLst>
            </p:cNvPr>
            <p:cNvSpPr>
              <a:spLocks/>
            </p:cNvSpPr>
            <p:nvPr/>
          </p:nvSpPr>
          <p:spPr bwMode="auto">
            <a:xfrm>
              <a:off x="3456" y="1931"/>
              <a:ext cx="53" cy="53"/>
            </a:xfrm>
            <a:custGeom>
              <a:avLst/>
              <a:gdLst>
                <a:gd name="T0" fmla="*/ 16 w 32"/>
                <a:gd name="T1" fmla="*/ 0 h 32"/>
                <a:gd name="T2" fmla="*/ 10 w 32"/>
                <a:gd name="T3" fmla="*/ 1 h 32"/>
                <a:gd name="T4" fmla="*/ 5 w 32"/>
                <a:gd name="T5" fmla="*/ 5 h 32"/>
                <a:gd name="T6" fmla="*/ 1 w 32"/>
                <a:gd name="T7" fmla="*/ 10 h 32"/>
                <a:gd name="T8" fmla="*/ 0 w 32"/>
                <a:gd name="T9" fmla="*/ 16 h 32"/>
                <a:gd name="T10" fmla="*/ 1 w 32"/>
                <a:gd name="T11" fmla="*/ 22 h 32"/>
                <a:gd name="T12" fmla="*/ 5 w 32"/>
                <a:gd name="T13" fmla="*/ 27 h 32"/>
                <a:gd name="T14" fmla="*/ 10 w 32"/>
                <a:gd name="T15" fmla="*/ 31 h 32"/>
                <a:gd name="T16" fmla="*/ 16 w 32"/>
                <a:gd name="T17" fmla="*/ 32 h 32"/>
                <a:gd name="T18" fmla="*/ 22 w 32"/>
                <a:gd name="T19" fmla="*/ 31 h 32"/>
                <a:gd name="T20" fmla="*/ 27 w 32"/>
                <a:gd name="T21" fmla="*/ 27 h 32"/>
                <a:gd name="T22" fmla="*/ 31 w 32"/>
                <a:gd name="T23" fmla="*/ 22 h 32"/>
                <a:gd name="T24" fmla="*/ 32 w 32"/>
                <a:gd name="T25" fmla="*/ 16 h 32"/>
                <a:gd name="T26" fmla="*/ 31 w 32"/>
                <a:gd name="T27" fmla="*/ 10 h 32"/>
                <a:gd name="T28" fmla="*/ 27 w 32"/>
                <a:gd name="T29" fmla="*/ 5 h 32"/>
                <a:gd name="T30" fmla="*/ 22 w 32"/>
                <a:gd name="T31" fmla="*/ 1 h 32"/>
                <a:gd name="T32" fmla="*/ 16 w 32"/>
                <a:gd name="T3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32">
                  <a:moveTo>
                    <a:pt x="16" y="0"/>
                  </a:moveTo>
                  <a:lnTo>
                    <a:pt x="10" y="1"/>
                  </a:lnTo>
                  <a:lnTo>
                    <a:pt x="5" y="5"/>
                  </a:lnTo>
                  <a:lnTo>
                    <a:pt x="1" y="10"/>
                  </a:lnTo>
                  <a:lnTo>
                    <a:pt x="0" y="16"/>
                  </a:lnTo>
                  <a:lnTo>
                    <a:pt x="1" y="22"/>
                  </a:lnTo>
                  <a:lnTo>
                    <a:pt x="5" y="27"/>
                  </a:lnTo>
                  <a:lnTo>
                    <a:pt x="10" y="31"/>
                  </a:lnTo>
                  <a:lnTo>
                    <a:pt x="16" y="32"/>
                  </a:lnTo>
                  <a:lnTo>
                    <a:pt x="22" y="31"/>
                  </a:lnTo>
                  <a:lnTo>
                    <a:pt x="27" y="27"/>
                  </a:lnTo>
                  <a:lnTo>
                    <a:pt x="31" y="22"/>
                  </a:lnTo>
                  <a:lnTo>
                    <a:pt x="32" y="16"/>
                  </a:lnTo>
                  <a:lnTo>
                    <a:pt x="31" y="10"/>
                  </a:lnTo>
                  <a:lnTo>
                    <a:pt x="27" y="5"/>
                  </a:lnTo>
                  <a:lnTo>
                    <a:pt x="22" y="1"/>
                  </a:lnTo>
                  <a:lnTo>
                    <a:pt x="1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1179" name="Freeform 875">
              <a:extLst>
                <a:ext uri="{FF2B5EF4-FFF2-40B4-BE49-F238E27FC236}">
                  <a16:creationId xmlns:a16="http://schemas.microsoft.com/office/drawing/2014/main" id="{7F6CCEF1-F9C9-BA05-0B5B-8777A6DB5E17}"/>
                </a:ext>
              </a:extLst>
            </p:cNvPr>
            <p:cNvSpPr>
              <a:spLocks/>
            </p:cNvSpPr>
            <p:nvPr/>
          </p:nvSpPr>
          <p:spPr bwMode="auto">
            <a:xfrm>
              <a:off x="3699" y="2174"/>
              <a:ext cx="53" cy="53"/>
            </a:xfrm>
            <a:custGeom>
              <a:avLst/>
              <a:gdLst>
                <a:gd name="T0" fmla="*/ 26 w 53"/>
                <a:gd name="T1" fmla="*/ 53 h 53"/>
                <a:gd name="T2" fmla="*/ 36 w 53"/>
                <a:gd name="T3" fmla="*/ 51 h 53"/>
                <a:gd name="T4" fmla="*/ 44 w 53"/>
                <a:gd name="T5" fmla="*/ 45 h 53"/>
                <a:gd name="T6" fmla="*/ 51 w 53"/>
                <a:gd name="T7" fmla="*/ 36 h 53"/>
                <a:gd name="T8" fmla="*/ 53 w 53"/>
                <a:gd name="T9" fmla="*/ 26 h 53"/>
                <a:gd name="T10" fmla="*/ 51 w 53"/>
                <a:gd name="T11" fmla="*/ 17 h 53"/>
                <a:gd name="T12" fmla="*/ 44 w 53"/>
                <a:gd name="T13" fmla="*/ 8 h 53"/>
                <a:gd name="T14" fmla="*/ 36 w 53"/>
                <a:gd name="T15" fmla="*/ 2 h 53"/>
                <a:gd name="T16" fmla="*/ 26 w 53"/>
                <a:gd name="T17" fmla="*/ 0 h 53"/>
                <a:gd name="T18" fmla="*/ 17 w 53"/>
                <a:gd name="T19" fmla="*/ 2 h 53"/>
                <a:gd name="T20" fmla="*/ 8 w 53"/>
                <a:gd name="T21" fmla="*/ 8 h 53"/>
                <a:gd name="T22" fmla="*/ 2 w 53"/>
                <a:gd name="T23" fmla="*/ 17 h 53"/>
                <a:gd name="T24" fmla="*/ 0 w 53"/>
                <a:gd name="T25" fmla="*/ 26 h 53"/>
                <a:gd name="T26" fmla="*/ 2 w 53"/>
                <a:gd name="T27" fmla="*/ 36 h 53"/>
                <a:gd name="T28" fmla="*/ 8 w 53"/>
                <a:gd name="T29" fmla="*/ 45 h 53"/>
                <a:gd name="T30" fmla="*/ 17 w 53"/>
                <a:gd name="T31" fmla="*/ 51 h 53"/>
                <a:gd name="T32" fmla="*/ 26 w 53"/>
                <a:gd name="T3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53">
                  <a:moveTo>
                    <a:pt x="26" y="53"/>
                  </a:moveTo>
                  <a:lnTo>
                    <a:pt x="36" y="51"/>
                  </a:lnTo>
                  <a:lnTo>
                    <a:pt x="44" y="45"/>
                  </a:lnTo>
                  <a:lnTo>
                    <a:pt x="51" y="36"/>
                  </a:lnTo>
                  <a:lnTo>
                    <a:pt x="53" y="26"/>
                  </a:lnTo>
                  <a:lnTo>
                    <a:pt x="51" y="17"/>
                  </a:lnTo>
                  <a:lnTo>
                    <a:pt x="44" y="8"/>
                  </a:lnTo>
                  <a:lnTo>
                    <a:pt x="36" y="2"/>
                  </a:lnTo>
                  <a:lnTo>
                    <a:pt x="26" y="0"/>
                  </a:lnTo>
                  <a:lnTo>
                    <a:pt x="17" y="2"/>
                  </a:lnTo>
                  <a:lnTo>
                    <a:pt x="8" y="8"/>
                  </a:lnTo>
                  <a:lnTo>
                    <a:pt x="2" y="17"/>
                  </a:lnTo>
                  <a:lnTo>
                    <a:pt x="0" y="26"/>
                  </a:lnTo>
                  <a:lnTo>
                    <a:pt x="2" y="36"/>
                  </a:lnTo>
                  <a:lnTo>
                    <a:pt x="8" y="45"/>
                  </a:lnTo>
                  <a:lnTo>
                    <a:pt x="17" y="51"/>
                  </a:lnTo>
                  <a:lnTo>
                    <a:pt x="26" y="5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1180" name="Freeform 876">
              <a:extLst>
                <a:ext uri="{FF2B5EF4-FFF2-40B4-BE49-F238E27FC236}">
                  <a16:creationId xmlns:a16="http://schemas.microsoft.com/office/drawing/2014/main" id="{770F6F13-28BA-5471-E9DE-34319B77978B}"/>
                </a:ext>
              </a:extLst>
            </p:cNvPr>
            <p:cNvSpPr>
              <a:spLocks/>
            </p:cNvSpPr>
            <p:nvPr/>
          </p:nvSpPr>
          <p:spPr bwMode="auto">
            <a:xfrm>
              <a:off x="3699" y="2174"/>
              <a:ext cx="53" cy="53"/>
            </a:xfrm>
            <a:custGeom>
              <a:avLst/>
              <a:gdLst>
                <a:gd name="T0" fmla="*/ 16 w 32"/>
                <a:gd name="T1" fmla="*/ 32 h 32"/>
                <a:gd name="T2" fmla="*/ 22 w 32"/>
                <a:gd name="T3" fmla="*/ 31 h 32"/>
                <a:gd name="T4" fmla="*/ 27 w 32"/>
                <a:gd name="T5" fmla="*/ 27 h 32"/>
                <a:gd name="T6" fmla="*/ 31 w 32"/>
                <a:gd name="T7" fmla="*/ 22 h 32"/>
                <a:gd name="T8" fmla="*/ 32 w 32"/>
                <a:gd name="T9" fmla="*/ 16 h 32"/>
                <a:gd name="T10" fmla="*/ 31 w 32"/>
                <a:gd name="T11" fmla="*/ 10 h 32"/>
                <a:gd name="T12" fmla="*/ 27 w 32"/>
                <a:gd name="T13" fmla="*/ 5 h 32"/>
                <a:gd name="T14" fmla="*/ 22 w 32"/>
                <a:gd name="T15" fmla="*/ 1 h 32"/>
                <a:gd name="T16" fmla="*/ 16 w 32"/>
                <a:gd name="T17" fmla="*/ 0 h 32"/>
                <a:gd name="T18" fmla="*/ 10 w 32"/>
                <a:gd name="T19" fmla="*/ 1 h 32"/>
                <a:gd name="T20" fmla="*/ 5 w 32"/>
                <a:gd name="T21" fmla="*/ 5 h 32"/>
                <a:gd name="T22" fmla="*/ 1 w 32"/>
                <a:gd name="T23" fmla="*/ 10 h 32"/>
                <a:gd name="T24" fmla="*/ 0 w 32"/>
                <a:gd name="T25" fmla="*/ 16 h 32"/>
                <a:gd name="T26" fmla="*/ 1 w 32"/>
                <a:gd name="T27" fmla="*/ 22 h 32"/>
                <a:gd name="T28" fmla="*/ 5 w 32"/>
                <a:gd name="T29" fmla="*/ 27 h 32"/>
                <a:gd name="T30" fmla="*/ 10 w 32"/>
                <a:gd name="T31" fmla="*/ 31 h 32"/>
                <a:gd name="T32" fmla="*/ 16 w 32"/>
                <a:gd name="T3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32">
                  <a:moveTo>
                    <a:pt x="16" y="32"/>
                  </a:moveTo>
                  <a:lnTo>
                    <a:pt x="22" y="31"/>
                  </a:lnTo>
                  <a:lnTo>
                    <a:pt x="27" y="27"/>
                  </a:lnTo>
                  <a:lnTo>
                    <a:pt x="31" y="22"/>
                  </a:lnTo>
                  <a:lnTo>
                    <a:pt x="32" y="16"/>
                  </a:lnTo>
                  <a:lnTo>
                    <a:pt x="31" y="10"/>
                  </a:lnTo>
                  <a:lnTo>
                    <a:pt x="27" y="5"/>
                  </a:lnTo>
                  <a:lnTo>
                    <a:pt x="22" y="1"/>
                  </a:lnTo>
                  <a:lnTo>
                    <a:pt x="16" y="0"/>
                  </a:lnTo>
                  <a:lnTo>
                    <a:pt x="10" y="1"/>
                  </a:lnTo>
                  <a:lnTo>
                    <a:pt x="5" y="5"/>
                  </a:lnTo>
                  <a:lnTo>
                    <a:pt x="1" y="10"/>
                  </a:lnTo>
                  <a:lnTo>
                    <a:pt x="0" y="16"/>
                  </a:lnTo>
                  <a:lnTo>
                    <a:pt x="1" y="22"/>
                  </a:lnTo>
                  <a:lnTo>
                    <a:pt x="5" y="27"/>
                  </a:lnTo>
                  <a:lnTo>
                    <a:pt x="10" y="31"/>
                  </a:lnTo>
                  <a:lnTo>
                    <a:pt x="16" y="3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1181" name="Freeform 877">
              <a:extLst>
                <a:ext uri="{FF2B5EF4-FFF2-40B4-BE49-F238E27FC236}">
                  <a16:creationId xmlns:a16="http://schemas.microsoft.com/office/drawing/2014/main" id="{02ED699E-3F16-FE9C-F07F-E7DC540A1AFA}"/>
                </a:ext>
              </a:extLst>
            </p:cNvPr>
            <p:cNvSpPr>
              <a:spLocks/>
            </p:cNvSpPr>
            <p:nvPr/>
          </p:nvSpPr>
          <p:spPr bwMode="auto">
            <a:xfrm>
              <a:off x="4396" y="2673"/>
              <a:ext cx="82" cy="315"/>
            </a:xfrm>
            <a:custGeom>
              <a:avLst/>
              <a:gdLst>
                <a:gd name="T0" fmla="*/ 50 w 50"/>
                <a:gd name="T1" fmla="*/ 0 h 192"/>
                <a:gd name="T2" fmla="*/ 50 w 50"/>
                <a:gd name="T3" fmla="*/ 108 h 192"/>
                <a:gd name="T4" fmla="*/ 0 w 50"/>
                <a:gd name="T5" fmla="*/ 108 h 192"/>
                <a:gd name="T6" fmla="*/ 0 w 50"/>
                <a:gd name="T7" fmla="*/ 192 h 192"/>
              </a:gdLst>
              <a:ahLst/>
              <a:cxnLst>
                <a:cxn ang="0">
                  <a:pos x="T0" y="T1"/>
                </a:cxn>
                <a:cxn ang="0">
                  <a:pos x="T2" y="T3"/>
                </a:cxn>
                <a:cxn ang="0">
                  <a:pos x="T4" y="T5"/>
                </a:cxn>
                <a:cxn ang="0">
                  <a:pos x="T6" y="T7"/>
                </a:cxn>
              </a:cxnLst>
              <a:rect l="0" t="0" r="r" b="b"/>
              <a:pathLst>
                <a:path w="50" h="192">
                  <a:moveTo>
                    <a:pt x="50" y="0"/>
                  </a:moveTo>
                  <a:lnTo>
                    <a:pt x="50" y="108"/>
                  </a:lnTo>
                  <a:lnTo>
                    <a:pt x="0" y="108"/>
                  </a:lnTo>
                  <a:lnTo>
                    <a:pt x="0" y="192"/>
                  </a:lnTo>
                </a:path>
              </a:pathLst>
            </a:custGeom>
            <a:noFill/>
            <a:ln w="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1182" name="Freeform 878">
              <a:extLst>
                <a:ext uri="{FF2B5EF4-FFF2-40B4-BE49-F238E27FC236}">
                  <a16:creationId xmlns:a16="http://schemas.microsoft.com/office/drawing/2014/main" id="{240B43AC-9722-F6B1-E638-4DAA2BF7D7BE}"/>
                </a:ext>
              </a:extLst>
            </p:cNvPr>
            <p:cNvSpPr>
              <a:spLocks/>
            </p:cNvSpPr>
            <p:nvPr/>
          </p:nvSpPr>
          <p:spPr bwMode="auto">
            <a:xfrm>
              <a:off x="4452" y="2620"/>
              <a:ext cx="52" cy="53"/>
            </a:xfrm>
            <a:custGeom>
              <a:avLst/>
              <a:gdLst>
                <a:gd name="T0" fmla="*/ 26 w 52"/>
                <a:gd name="T1" fmla="*/ 0 h 53"/>
                <a:gd name="T2" fmla="*/ 16 w 52"/>
                <a:gd name="T3" fmla="*/ 2 h 53"/>
                <a:gd name="T4" fmla="*/ 8 w 52"/>
                <a:gd name="T5" fmla="*/ 9 h 53"/>
                <a:gd name="T6" fmla="*/ 1 w 52"/>
                <a:gd name="T7" fmla="*/ 17 h 53"/>
                <a:gd name="T8" fmla="*/ 0 w 52"/>
                <a:gd name="T9" fmla="*/ 27 h 53"/>
                <a:gd name="T10" fmla="*/ 1 w 52"/>
                <a:gd name="T11" fmla="*/ 36 h 53"/>
                <a:gd name="T12" fmla="*/ 8 w 52"/>
                <a:gd name="T13" fmla="*/ 45 h 53"/>
                <a:gd name="T14" fmla="*/ 16 w 52"/>
                <a:gd name="T15" fmla="*/ 51 h 53"/>
                <a:gd name="T16" fmla="*/ 26 w 52"/>
                <a:gd name="T17" fmla="*/ 53 h 53"/>
                <a:gd name="T18" fmla="*/ 36 w 52"/>
                <a:gd name="T19" fmla="*/ 51 h 53"/>
                <a:gd name="T20" fmla="*/ 44 w 52"/>
                <a:gd name="T21" fmla="*/ 45 h 53"/>
                <a:gd name="T22" fmla="*/ 51 w 52"/>
                <a:gd name="T23" fmla="*/ 36 h 53"/>
                <a:gd name="T24" fmla="*/ 52 w 52"/>
                <a:gd name="T25" fmla="*/ 27 h 53"/>
                <a:gd name="T26" fmla="*/ 51 w 52"/>
                <a:gd name="T27" fmla="*/ 17 h 53"/>
                <a:gd name="T28" fmla="*/ 44 w 52"/>
                <a:gd name="T29" fmla="*/ 9 h 53"/>
                <a:gd name="T30" fmla="*/ 36 w 52"/>
                <a:gd name="T31" fmla="*/ 2 h 53"/>
                <a:gd name="T32" fmla="*/ 26 w 52"/>
                <a:gd name="T33"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53">
                  <a:moveTo>
                    <a:pt x="26" y="0"/>
                  </a:moveTo>
                  <a:lnTo>
                    <a:pt x="16" y="2"/>
                  </a:lnTo>
                  <a:lnTo>
                    <a:pt x="8" y="9"/>
                  </a:lnTo>
                  <a:lnTo>
                    <a:pt x="1" y="17"/>
                  </a:lnTo>
                  <a:lnTo>
                    <a:pt x="0" y="27"/>
                  </a:lnTo>
                  <a:lnTo>
                    <a:pt x="1" y="36"/>
                  </a:lnTo>
                  <a:lnTo>
                    <a:pt x="8" y="45"/>
                  </a:lnTo>
                  <a:lnTo>
                    <a:pt x="16" y="51"/>
                  </a:lnTo>
                  <a:lnTo>
                    <a:pt x="26" y="53"/>
                  </a:lnTo>
                  <a:lnTo>
                    <a:pt x="36" y="51"/>
                  </a:lnTo>
                  <a:lnTo>
                    <a:pt x="44" y="45"/>
                  </a:lnTo>
                  <a:lnTo>
                    <a:pt x="51" y="36"/>
                  </a:lnTo>
                  <a:lnTo>
                    <a:pt x="52" y="27"/>
                  </a:lnTo>
                  <a:lnTo>
                    <a:pt x="51" y="17"/>
                  </a:lnTo>
                  <a:lnTo>
                    <a:pt x="44" y="9"/>
                  </a:lnTo>
                  <a:lnTo>
                    <a:pt x="36" y="2"/>
                  </a:lnTo>
                  <a:lnTo>
                    <a:pt x="2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1183" name="Freeform 879">
              <a:extLst>
                <a:ext uri="{FF2B5EF4-FFF2-40B4-BE49-F238E27FC236}">
                  <a16:creationId xmlns:a16="http://schemas.microsoft.com/office/drawing/2014/main" id="{9F53FAFA-1558-8D03-6206-6F52C8395E9F}"/>
                </a:ext>
              </a:extLst>
            </p:cNvPr>
            <p:cNvSpPr>
              <a:spLocks/>
            </p:cNvSpPr>
            <p:nvPr/>
          </p:nvSpPr>
          <p:spPr bwMode="auto">
            <a:xfrm>
              <a:off x="4452" y="2620"/>
              <a:ext cx="52" cy="53"/>
            </a:xfrm>
            <a:custGeom>
              <a:avLst/>
              <a:gdLst>
                <a:gd name="T0" fmla="*/ 16 w 32"/>
                <a:gd name="T1" fmla="*/ 0 h 32"/>
                <a:gd name="T2" fmla="*/ 10 w 32"/>
                <a:gd name="T3" fmla="*/ 1 h 32"/>
                <a:gd name="T4" fmla="*/ 5 w 32"/>
                <a:gd name="T5" fmla="*/ 5 h 32"/>
                <a:gd name="T6" fmla="*/ 1 w 32"/>
                <a:gd name="T7" fmla="*/ 10 h 32"/>
                <a:gd name="T8" fmla="*/ 0 w 32"/>
                <a:gd name="T9" fmla="*/ 16 h 32"/>
                <a:gd name="T10" fmla="*/ 1 w 32"/>
                <a:gd name="T11" fmla="*/ 22 h 32"/>
                <a:gd name="T12" fmla="*/ 5 w 32"/>
                <a:gd name="T13" fmla="*/ 27 h 32"/>
                <a:gd name="T14" fmla="*/ 10 w 32"/>
                <a:gd name="T15" fmla="*/ 31 h 32"/>
                <a:gd name="T16" fmla="*/ 16 w 32"/>
                <a:gd name="T17" fmla="*/ 32 h 32"/>
                <a:gd name="T18" fmla="*/ 22 w 32"/>
                <a:gd name="T19" fmla="*/ 31 h 32"/>
                <a:gd name="T20" fmla="*/ 27 w 32"/>
                <a:gd name="T21" fmla="*/ 27 h 32"/>
                <a:gd name="T22" fmla="*/ 31 w 32"/>
                <a:gd name="T23" fmla="*/ 22 h 32"/>
                <a:gd name="T24" fmla="*/ 32 w 32"/>
                <a:gd name="T25" fmla="*/ 16 h 32"/>
                <a:gd name="T26" fmla="*/ 31 w 32"/>
                <a:gd name="T27" fmla="*/ 10 h 32"/>
                <a:gd name="T28" fmla="*/ 27 w 32"/>
                <a:gd name="T29" fmla="*/ 5 h 32"/>
                <a:gd name="T30" fmla="*/ 22 w 32"/>
                <a:gd name="T31" fmla="*/ 1 h 32"/>
                <a:gd name="T32" fmla="*/ 16 w 32"/>
                <a:gd name="T3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32">
                  <a:moveTo>
                    <a:pt x="16" y="0"/>
                  </a:moveTo>
                  <a:lnTo>
                    <a:pt x="10" y="1"/>
                  </a:lnTo>
                  <a:lnTo>
                    <a:pt x="5" y="5"/>
                  </a:lnTo>
                  <a:lnTo>
                    <a:pt x="1" y="10"/>
                  </a:lnTo>
                  <a:lnTo>
                    <a:pt x="0" y="16"/>
                  </a:lnTo>
                  <a:lnTo>
                    <a:pt x="1" y="22"/>
                  </a:lnTo>
                  <a:lnTo>
                    <a:pt x="5" y="27"/>
                  </a:lnTo>
                  <a:lnTo>
                    <a:pt x="10" y="31"/>
                  </a:lnTo>
                  <a:lnTo>
                    <a:pt x="16" y="32"/>
                  </a:lnTo>
                  <a:lnTo>
                    <a:pt x="22" y="31"/>
                  </a:lnTo>
                  <a:lnTo>
                    <a:pt x="27" y="27"/>
                  </a:lnTo>
                  <a:lnTo>
                    <a:pt x="31" y="22"/>
                  </a:lnTo>
                  <a:lnTo>
                    <a:pt x="32" y="16"/>
                  </a:lnTo>
                  <a:lnTo>
                    <a:pt x="31" y="10"/>
                  </a:lnTo>
                  <a:lnTo>
                    <a:pt x="27" y="5"/>
                  </a:lnTo>
                  <a:lnTo>
                    <a:pt x="22" y="1"/>
                  </a:lnTo>
                  <a:lnTo>
                    <a:pt x="1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1184" name="Freeform 880">
              <a:extLst>
                <a:ext uri="{FF2B5EF4-FFF2-40B4-BE49-F238E27FC236}">
                  <a16:creationId xmlns:a16="http://schemas.microsoft.com/office/drawing/2014/main" id="{F18AFB65-A435-5769-CE29-47A16448AF23}"/>
                </a:ext>
              </a:extLst>
            </p:cNvPr>
            <p:cNvSpPr>
              <a:spLocks/>
            </p:cNvSpPr>
            <p:nvPr/>
          </p:nvSpPr>
          <p:spPr bwMode="auto">
            <a:xfrm>
              <a:off x="4370" y="2988"/>
              <a:ext cx="52" cy="52"/>
            </a:xfrm>
            <a:custGeom>
              <a:avLst/>
              <a:gdLst>
                <a:gd name="T0" fmla="*/ 26 w 52"/>
                <a:gd name="T1" fmla="*/ 52 h 52"/>
                <a:gd name="T2" fmla="*/ 36 w 52"/>
                <a:gd name="T3" fmla="*/ 51 h 52"/>
                <a:gd name="T4" fmla="*/ 44 w 52"/>
                <a:gd name="T5" fmla="*/ 44 h 52"/>
                <a:gd name="T6" fmla="*/ 51 w 52"/>
                <a:gd name="T7" fmla="*/ 36 h 52"/>
                <a:gd name="T8" fmla="*/ 52 w 52"/>
                <a:gd name="T9" fmla="*/ 26 h 52"/>
                <a:gd name="T10" fmla="*/ 51 w 52"/>
                <a:gd name="T11" fmla="*/ 16 h 52"/>
                <a:gd name="T12" fmla="*/ 44 w 52"/>
                <a:gd name="T13" fmla="*/ 8 h 52"/>
                <a:gd name="T14" fmla="*/ 36 w 52"/>
                <a:gd name="T15" fmla="*/ 1 h 52"/>
                <a:gd name="T16" fmla="*/ 26 w 52"/>
                <a:gd name="T17" fmla="*/ 0 h 52"/>
                <a:gd name="T18" fmla="*/ 16 w 52"/>
                <a:gd name="T19" fmla="*/ 1 h 52"/>
                <a:gd name="T20" fmla="*/ 8 w 52"/>
                <a:gd name="T21" fmla="*/ 8 h 52"/>
                <a:gd name="T22" fmla="*/ 1 w 52"/>
                <a:gd name="T23" fmla="*/ 16 h 52"/>
                <a:gd name="T24" fmla="*/ 0 w 52"/>
                <a:gd name="T25" fmla="*/ 26 h 52"/>
                <a:gd name="T26" fmla="*/ 1 w 52"/>
                <a:gd name="T27" fmla="*/ 36 h 52"/>
                <a:gd name="T28" fmla="*/ 8 w 52"/>
                <a:gd name="T29" fmla="*/ 44 h 52"/>
                <a:gd name="T30" fmla="*/ 16 w 52"/>
                <a:gd name="T31" fmla="*/ 51 h 52"/>
                <a:gd name="T32" fmla="*/ 26 w 52"/>
                <a:gd name="T3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52">
                  <a:moveTo>
                    <a:pt x="26" y="52"/>
                  </a:moveTo>
                  <a:lnTo>
                    <a:pt x="36" y="51"/>
                  </a:lnTo>
                  <a:lnTo>
                    <a:pt x="44" y="44"/>
                  </a:lnTo>
                  <a:lnTo>
                    <a:pt x="51" y="36"/>
                  </a:lnTo>
                  <a:lnTo>
                    <a:pt x="52" y="26"/>
                  </a:lnTo>
                  <a:lnTo>
                    <a:pt x="51" y="16"/>
                  </a:lnTo>
                  <a:lnTo>
                    <a:pt x="44" y="8"/>
                  </a:lnTo>
                  <a:lnTo>
                    <a:pt x="36" y="1"/>
                  </a:lnTo>
                  <a:lnTo>
                    <a:pt x="26" y="0"/>
                  </a:lnTo>
                  <a:lnTo>
                    <a:pt x="16" y="1"/>
                  </a:lnTo>
                  <a:lnTo>
                    <a:pt x="8" y="8"/>
                  </a:lnTo>
                  <a:lnTo>
                    <a:pt x="1" y="16"/>
                  </a:lnTo>
                  <a:lnTo>
                    <a:pt x="0" y="26"/>
                  </a:lnTo>
                  <a:lnTo>
                    <a:pt x="1" y="36"/>
                  </a:lnTo>
                  <a:lnTo>
                    <a:pt x="8" y="44"/>
                  </a:lnTo>
                  <a:lnTo>
                    <a:pt x="16" y="51"/>
                  </a:lnTo>
                  <a:lnTo>
                    <a:pt x="26" y="5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1185" name="Freeform 881">
              <a:extLst>
                <a:ext uri="{FF2B5EF4-FFF2-40B4-BE49-F238E27FC236}">
                  <a16:creationId xmlns:a16="http://schemas.microsoft.com/office/drawing/2014/main" id="{91C2E605-FB8E-3ADE-5DDB-3A22E65817E9}"/>
                </a:ext>
              </a:extLst>
            </p:cNvPr>
            <p:cNvSpPr>
              <a:spLocks/>
            </p:cNvSpPr>
            <p:nvPr/>
          </p:nvSpPr>
          <p:spPr bwMode="auto">
            <a:xfrm>
              <a:off x="4370" y="2988"/>
              <a:ext cx="52" cy="52"/>
            </a:xfrm>
            <a:custGeom>
              <a:avLst/>
              <a:gdLst>
                <a:gd name="T0" fmla="*/ 16 w 32"/>
                <a:gd name="T1" fmla="*/ 32 h 32"/>
                <a:gd name="T2" fmla="*/ 22 w 32"/>
                <a:gd name="T3" fmla="*/ 31 h 32"/>
                <a:gd name="T4" fmla="*/ 27 w 32"/>
                <a:gd name="T5" fmla="*/ 27 h 32"/>
                <a:gd name="T6" fmla="*/ 31 w 32"/>
                <a:gd name="T7" fmla="*/ 22 h 32"/>
                <a:gd name="T8" fmla="*/ 32 w 32"/>
                <a:gd name="T9" fmla="*/ 16 h 32"/>
                <a:gd name="T10" fmla="*/ 31 w 32"/>
                <a:gd name="T11" fmla="*/ 10 h 32"/>
                <a:gd name="T12" fmla="*/ 27 w 32"/>
                <a:gd name="T13" fmla="*/ 5 h 32"/>
                <a:gd name="T14" fmla="*/ 22 w 32"/>
                <a:gd name="T15" fmla="*/ 1 h 32"/>
                <a:gd name="T16" fmla="*/ 16 w 32"/>
                <a:gd name="T17" fmla="*/ 0 h 32"/>
                <a:gd name="T18" fmla="*/ 10 w 32"/>
                <a:gd name="T19" fmla="*/ 1 h 32"/>
                <a:gd name="T20" fmla="*/ 5 w 32"/>
                <a:gd name="T21" fmla="*/ 5 h 32"/>
                <a:gd name="T22" fmla="*/ 1 w 32"/>
                <a:gd name="T23" fmla="*/ 10 h 32"/>
                <a:gd name="T24" fmla="*/ 0 w 32"/>
                <a:gd name="T25" fmla="*/ 16 h 32"/>
                <a:gd name="T26" fmla="*/ 1 w 32"/>
                <a:gd name="T27" fmla="*/ 22 h 32"/>
                <a:gd name="T28" fmla="*/ 5 w 32"/>
                <a:gd name="T29" fmla="*/ 27 h 32"/>
                <a:gd name="T30" fmla="*/ 10 w 32"/>
                <a:gd name="T31" fmla="*/ 31 h 32"/>
                <a:gd name="T32" fmla="*/ 16 w 32"/>
                <a:gd name="T3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32">
                  <a:moveTo>
                    <a:pt x="16" y="32"/>
                  </a:moveTo>
                  <a:lnTo>
                    <a:pt x="22" y="31"/>
                  </a:lnTo>
                  <a:lnTo>
                    <a:pt x="27" y="27"/>
                  </a:lnTo>
                  <a:lnTo>
                    <a:pt x="31" y="22"/>
                  </a:lnTo>
                  <a:lnTo>
                    <a:pt x="32" y="16"/>
                  </a:lnTo>
                  <a:lnTo>
                    <a:pt x="31" y="10"/>
                  </a:lnTo>
                  <a:lnTo>
                    <a:pt x="27" y="5"/>
                  </a:lnTo>
                  <a:lnTo>
                    <a:pt x="22" y="1"/>
                  </a:lnTo>
                  <a:lnTo>
                    <a:pt x="16" y="0"/>
                  </a:lnTo>
                  <a:lnTo>
                    <a:pt x="10" y="1"/>
                  </a:lnTo>
                  <a:lnTo>
                    <a:pt x="5" y="5"/>
                  </a:lnTo>
                  <a:lnTo>
                    <a:pt x="1" y="10"/>
                  </a:lnTo>
                  <a:lnTo>
                    <a:pt x="0" y="16"/>
                  </a:lnTo>
                  <a:lnTo>
                    <a:pt x="1" y="22"/>
                  </a:lnTo>
                  <a:lnTo>
                    <a:pt x="5" y="27"/>
                  </a:lnTo>
                  <a:lnTo>
                    <a:pt x="10" y="31"/>
                  </a:lnTo>
                  <a:lnTo>
                    <a:pt x="16" y="3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1186" name="Freeform 882">
              <a:extLst>
                <a:ext uri="{FF2B5EF4-FFF2-40B4-BE49-F238E27FC236}">
                  <a16:creationId xmlns:a16="http://schemas.microsoft.com/office/drawing/2014/main" id="{5F2BBFDB-B489-782F-64D9-964077F24E57}"/>
                </a:ext>
              </a:extLst>
            </p:cNvPr>
            <p:cNvSpPr>
              <a:spLocks/>
            </p:cNvSpPr>
            <p:nvPr/>
          </p:nvSpPr>
          <p:spPr bwMode="auto">
            <a:xfrm>
              <a:off x="4962" y="2824"/>
              <a:ext cx="82" cy="170"/>
            </a:xfrm>
            <a:custGeom>
              <a:avLst/>
              <a:gdLst>
                <a:gd name="T0" fmla="*/ 0 w 50"/>
                <a:gd name="T1" fmla="*/ 0 h 104"/>
                <a:gd name="T2" fmla="*/ 0 w 50"/>
                <a:gd name="T3" fmla="*/ 64 h 104"/>
                <a:gd name="T4" fmla="*/ 50 w 50"/>
                <a:gd name="T5" fmla="*/ 64 h 104"/>
                <a:gd name="T6" fmla="*/ 50 w 50"/>
                <a:gd name="T7" fmla="*/ 104 h 104"/>
              </a:gdLst>
              <a:ahLst/>
              <a:cxnLst>
                <a:cxn ang="0">
                  <a:pos x="T0" y="T1"/>
                </a:cxn>
                <a:cxn ang="0">
                  <a:pos x="T2" y="T3"/>
                </a:cxn>
                <a:cxn ang="0">
                  <a:pos x="T4" y="T5"/>
                </a:cxn>
                <a:cxn ang="0">
                  <a:pos x="T6" y="T7"/>
                </a:cxn>
              </a:cxnLst>
              <a:rect l="0" t="0" r="r" b="b"/>
              <a:pathLst>
                <a:path w="50" h="104">
                  <a:moveTo>
                    <a:pt x="0" y="0"/>
                  </a:moveTo>
                  <a:lnTo>
                    <a:pt x="0" y="64"/>
                  </a:lnTo>
                  <a:lnTo>
                    <a:pt x="50" y="64"/>
                  </a:lnTo>
                  <a:lnTo>
                    <a:pt x="50" y="104"/>
                  </a:lnTo>
                </a:path>
              </a:pathLst>
            </a:custGeom>
            <a:noFill/>
            <a:ln w="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1187" name="Freeform 883">
              <a:extLst>
                <a:ext uri="{FF2B5EF4-FFF2-40B4-BE49-F238E27FC236}">
                  <a16:creationId xmlns:a16="http://schemas.microsoft.com/office/drawing/2014/main" id="{7868437C-93E2-FF00-2069-D8D88755B0D3}"/>
                </a:ext>
              </a:extLst>
            </p:cNvPr>
            <p:cNvSpPr>
              <a:spLocks/>
            </p:cNvSpPr>
            <p:nvPr/>
          </p:nvSpPr>
          <p:spPr bwMode="auto">
            <a:xfrm>
              <a:off x="4936" y="2771"/>
              <a:ext cx="52" cy="53"/>
            </a:xfrm>
            <a:custGeom>
              <a:avLst/>
              <a:gdLst>
                <a:gd name="T0" fmla="*/ 26 w 52"/>
                <a:gd name="T1" fmla="*/ 0 h 53"/>
                <a:gd name="T2" fmla="*/ 16 w 52"/>
                <a:gd name="T3" fmla="*/ 2 h 53"/>
                <a:gd name="T4" fmla="*/ 8 w 52"/>
                <a:gd name="T5" fmla="*/ 8 h 53"/>
                <a:gd name="T6" fmla="*/ 1 w 52"/>
                <a:gd name="T7" fmla="*/ 17 h 53"/>
                <a:gd name="T8" fmla="*/ 0 w 52"/>
                <a:gd name="T9" fmla="*/ 27 h 53"/>
                <a:gd name="T10" fmla="*/ 1 w 52"/>
                <a:gd name="T11" fmla="*/ 36 h 53"/>
                <a:gd name="T12" fmla="*/ 8 w 52"/>
                <a:gd name="T13" fmla="*/ 45 h 53"/>
                <a:gd name="T14" fmla="*/ 16 w 52"/>
                <a:gd name="T15" fmla="*/ 51 h 53"/>
                <a:gd name="T16" fmla="*/ 26 w 52"/>
                <a:gd name="T17" fmla="*/ 53 h 53"/>
                <a:gd name="T18" fmla="*/ 36 w 52"/>
                <a:gd name="T19" fmla="*/ 51 h 53"/>
                <a:gd name="T20" fmla="*/ 44 w 52"/>
                <a:gd name="T21" fmla="*/ 45 h 53"/>
                <a:gd name="T22" fmla="*/ 50 w 52"/>
                <a:gd name="T23" fmla="*/ 36 h 53"/>
                <a:gd name="T24" fmla="*/ 52 w 52"/>
                <a:gd name="T25" fmla="*/ 27 h 53"/>
                <a:gd name="T26" fmla="*/ 50 w 52"/>
                <a:gd name="T27" fmla="*/ 17 h 53"/>
                <a:gd name="T28" fmla="*/ 44 w 52"/>
                <a:gd name="T29" fmla="*/ 8 h 53"/>
                <a:gd name="T30" fmla="*/ 36 w 52"/>
                <a:gd name="T31" fmla="*/ 2 h 53"/>
                <a:gd name="T32" fmla="*/ 26 w 52"/>
                <a:gd name="T33"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53">
                  <a:moveTo>
                    <a:pt x="26" y="0"/>
                  </a:moveTo>
                  <a:lnTo>
                    <a:pt x="16" y="2"/>
                  </a:lnTo>
                  <a:lnTo>
                    <a:pt x="8" y="8"/>
                  </a:lnTo>
                  <a:lnTo>
                    <a:pt x="1" y="17"/>
                  </a:lnTo>
                  <a:lnTo>
                    <a:pt x="0" y="27"/>
                  </a:lnTo>
                  <a:lnTo>
                    <a:pt x="1" y="36"/>
                  </a:lnTo>
                  <a:lnTo>
                    <a:pt x="8" y="45"/>
                  </a:lnTo>
                  <a:lnTo>
                    <a:pt x="16" y="51"/>
                  </a:lnTo>
                  <a:lnTo>
                    <a:pt x="26" y="53"/>
                  </a:lnTo>
                  <a:lnTo>
                    <a:pt x="36" y="51"/>
                  </a:lnTo>
                  <a:lnTo>
                    <a:pt x="44" y="45"/>
                  </a:lnTo>
                  <a:lnTo>
                    <a:pt x="50" y="36"/>
                  </a:lnTo>
                  <a:lnTo>
                    <a:pt x="52" y="27"/>
                  </a:lnTo>
                  <a:lnTo>
                    <a:pt x="50" y="17"/>
                  </a:lnTo>
                  <a:lnTo>
                    <a:pt x="44" y="8"/>
                  </a:lnTo>
                  <a:lnTo>
                    <a:pt x="36" y="2"/>
                  </a:lnTo>
                  <a:lnTo>
                    <a:pt x="2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1188" name="Freeform 884">
              <a:extLst>
                <a:ext uri="{FF2B5EF4-FFF2-40B4-BE49-F238E27FC236}">
                  <a16:creationId xmlns:a16="http://schemas.microsoft.com/office/drawing/2014/main" id="{699BB160-2BA2-DB93-0F05-F5BABA15E22B}"/>
                </a:ext>
              </a:extLst>
            </p:cNvPr>
            <p:cNvSpPr>
              <a:spLocks/>
            </p:cNvSpPr>
            <p:nvPr/>
          </p:nvSpPr>
          <p:spPr bwMode="auto">
            <a:xfrm>
              <a:off x="4936" y="2771"/>
              <a:ext cx="52" cy="53"/>
            </a:xfrm>
            <a:custGeom>
              <a:avLst/>
              <a:gdLst>
                <a:gd name="T0" fmla="*/ 16 w 32"/>
                <a:gd name="T1" fmla="*/ 0 h 32"/>
                <a:gd name="T2" fmla="*/ 10 w 32"/>
                <a:gd name="T3" fmla="*/ 1 h 32"/>
                <a:gd name="T4" fmla="*/ 5 w 32"/>
                <a:gd name="T5" fmla="*/ 5 h 32"/>
                <a:gd name="T6" fmla="*/ 1 w 32"/>
                <a:gd name="T7" fmla="*/ 10 h 32"/>
                <a:gd name="T8" fmla="*/ 0 w 32"/>
                <a:gd name="T9" fmla="*/ 16 h 32"/>
                <a:gd name="T10" fmla="*/ 1 w 32"/>
                <a:gd name="T11" fmla="*/ 22 h 32"/>
                <a:gd name="T12" fmla="*/ 5 w 32"/>
                <a:gd name="T13" fmla="*/ 27 h 32"/>
                <a:gd name="T14" fmla="*/ 10 w 32"/>
                <a:gd name="T15" fmla="*/ 31 h 32"/>
                <a:gd name="T16" fmla="*/ 16 w 32"/>
                <a:gd name="T17" fmla="*/ 32 h 32"/>
                <a:gd name="T18" fmla="*/ 22 w 32"/>
                <a:gd name="T19" fmla="*/ 31 h 32"/>
                <a:gd name="T20" fmla="*/ 27 w 32"/>
                <a:gd name="T21" fmla="*/ 27 h 32"/>
                <a:gd name="T22" fmla="*/ 31 w 32"/>
                <a:gd name="T23" fmla="*/ 22 h 32"/>
                <a:gd name="T24" fmla="*/ 32 w 32"/>
                <a:gd name="T25" fmla="*/ 16 h 32"/>
                <a:gd name="T26" fmla="*/ 31 w 32"/>
                <a:gd name="T27" fmla="*/ 10 h 32"/>
                <a:gd name="T28" fmla="*/ 27 w 32"/>
                <a:gd name="T29" fmla="*/ 5 h 32"/>
                <a:gd name="T30" fmla="*/ 22 w 32"/>
                <a:gd name="T31" fmla="*/ 1 h 32"/>
                <a:gd name="T32" fmla="*/ 16 w 32"/>
                <a:gd name="T3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32">
                  <a:moveTo>
                    <a:pt x="16" y="0"/>
                  </a:moveTo>
                  <a:lnTo>
                    <a:pt x="10" y="1"/>
                  </a:lnTo>
                  <a:lnTo>
                    <a:pt x="5" y="5"/>
                  </a:lnTo>
                  <a:lnTo>
                    <a:pt x="1" y="10"/>
                  </a:lnTo>
                  <a:lnTo>
                    <a:pt x="0" y="16"/>
                  </a:lnTo>
                  <a:lnTo>
                    <a:pt x="1" y="22"/>
                  </a:lnTo>
                  <a:lnTo>
                    <a:pt x="5" y="27"/>
                  </a:lnTo>
                  <a:lnTo>
                    <a:pt x="10" y="31"/>
                  </a:lnTo>
                  <a:lnTo>
                    <a:pt x="16" y="32"/>
                  </a:lnTo>
                  <a:lnTo>
                    <a:pt x="22" y="31"/>
                  </a:lnTo>
                  <a:lnTo>
                    <a:pt x="27" y="27"/>
                  </a:lnTo>
                  <a:lnTo>
                    <a:pt x="31" y="22"/>
                  </a:lnTo>
                  <a:lnTo>
                    <a:pt x="32" y="16"/>
                  </a:lnTo>
                  <a:lnTo>
                    <a:pt x="31" y="10"/>
                  </a:lnTo>
                  <a:lnTo>
                    <a:pt x="27" y="5"/>
                  </a:lnTo>
                  <a:lnTo>
                    <a:pt x="22" y="1"/>
                  </a:lnTo>
                  <a:lnTo>
                    <a:pt x="1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1189" name="Freeform 885">
              <a:extLst>
                <a:ext uri="{FF2B5EF4-FFF2-40B4-BE49-F238E27FC236}">
                  <a16:creationId xmlns:a16="http://schemas.microsoft.com/office/drawing/2014/main" id="{206CB7A2-63AB-8BCA-DAEE-46B4C65B9974}"/>
                </a:ext>
              </a:extLst>
            </p:cNvPr>
            <p:cNvSpPr>
              <a:spLocks/>
            </p:cNvSpPr>
            <p:nvPr/>
          </p:nvSpPr>
          <p:spPr bwMode="auto">
            <a:xfrm>
              <a:off x="5018" y="2994"/>
              <a:ext cx="52" cy="53"/>
            </a:xfrm>
            <a:custGeom>
              <a:avLst/>
              <a:gdLst>
                <a:gd name="T0" fmla="*/ 26 w 52"/>
                <a:gd name="T1" fmla="*/ 53 h 53"/>
                <a:gd name="T2" fmla="*/ 36 w 52"/>
                <a:gd name="T3" fmla="*/ 51 h 53"/>
                <a:gd name="T4" fmla="*/ 44 w 52"/>
                <a:gd name="T5" fmla="*/ 45 h 53"/>
                <a:gd name="T6" fmla="*/ 50 w 52"/>
                <a:gd name="T7" fmla="*/ 36 h 53"/>
                <a:gd name="T8" fmla="*/ 52 w 52"/>
                <a:gd name="T9" fmla="*/ 27 h 53"/>
                <a:gd name="T10" fmla="*/ 50 w 52"/>
                <a:gd name="T11" fmla="*/ 17 h 53"/>
                <a:gd name="T12" fmla="*/ 44 w 52"/>
                <a:gd name="T13" fmla="*/ 9 h 53"/>
                <a:gd name="T14" fmla="*/ 36 w 52"/>
                <a:gd name="T15" fmla="*/ 2 h 53"/>
                <a:gd name="T16" fmla="*/ 26 w 52"/>
                <a:gd name="T17" fmla="*/ 0 h 53"/>
                <a:gd name="T18" fmla="*/ 16 w 52"/>
                <a:gd name="T19" fmla="*/ 2 h 53"/>
                <a:gd name="T20" fmla="*/ 8 w 52"/>
                <a:gd name="T21" fmla="*/ 9 h 53"/>
                <a:gd name="T22" fmla="*/ 1 w 52"/>
                <a:gd name="T23" fmla="*/ 17 h 53"/>
                <a:gd name="T24" fmla="*/ 0 w 52"/>
                <a:gd name="T25" fmla="*/ 27 h 53"/>
                <a:gd name="T26" fmla="*/ 1 w 52"/>
                <a:gd name="T27" fmla="*/ 36 h 53"/>
                <a:gd name="T28" fmla="*/ 8 w 52"/>
                <a:gd name="T29" fmla="*/ 45 h 53"/>
                <a:gd name="T30" fmla="*/ 16 w 52"/>
                <a:gd name="T31" fmla="*/ 51 h 53"/>
                <a:gd name="T32" fmla="*/ 26 w 52"/>
                <a:gd name="T3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53">
                  <a:moveTo>
                    <a:pt x="26" y="53"/>
                  </a:moveTo>
                  <a:lnTo>
                    <a:pt x="36" y="51"/>
                  </a:lnTo>
                  <a:lnTo>
                    <a:pt x="44" y="45"/>
                  </a:lnTo>
                  <a:lnTo>
                    <a:pt x="50" y="36"/>
                  </a:lnTo>
                  <a:lnTo>
                    <a:pt x="52" y="27"/>
                  </a:lnTo>
                  <a:lnTo>
                    <a:pt x="50" y="17"/>
                  </a:lnTo>
                  <a:lnTo>
                    <a:pt x="44" y="9"/>
                  </a:lnTo>
                  <a:lnTo>
                    <a:pt x="36" y="2"/>
                  </a:lnTo>
                  <a:lnTo>
                    <a:pt x="26" y="0"/>
                  </a:lnTo>
                  <a:lnTo>
                    <a:pt x="16" y="2"/>
                  </a:lnTo>
                  <a:lnTo>
                    <a:pt x="8" y="9"/>
                  </a:lnTo>
                  <a:lnTo>
                    <a:pt x="1" y="17"/>
                  </a:lnTo>
                  <a:lnTo>
                    <a:pt x="0" y="27"/>
                  </a:lnTo>
                  <a:lnTo>
                    <a:pt x="1" y="36"/>
                  </a:lnTo>
                  <a:lnTo>
                    <a:pt x="8" y="45"/>
                  </a:lnTo>
                  <a:lnTo>
                    <a:pt x="16" y="51"/>
                  </a:lnTo>
                  <a:lnTo>
                    <a:pt x="26" y="5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1190" name="Freeform 886">
              <a:extLst>
                <a:ext uri="{FF2B5EF4-FFF2-40B4-BE49-F238E27FC236}">
                  <a16:creationId xmlns:a16="http://schemas.microsoft.com/office/drawing/2014/main" id="{9507C93B-30FB-7D64-448E-9201EAD4D1DC}"/>
                </a:ext>
              </a:extLst>
            </p:cNvPr>
            <p:cNvSpPr>
              <a:spLocks/>
            </p:cNvSpPr>
            <p:nvPr/>
          </p:nvSpPr>
          <p:spPr bwMode="auto">
            <a:xfrm>
              <a:off x="5018" y="2994"/>
              <a:ext cx="52" cy="53"/>
            </a:xfrm>
            <a:custGeom>
              <a:avLst/>
              <a:gdLst>
                <a:gd name="T0" fmla="*/ 16 w 32"/>
                <a:gd name="T1" fmla="*/ 32 h 32"/>
                <a:gd name="T2" fmla="*/ 22 w 32"/>
                <a:gd name="T3" fmla="*/ 31 h 32"/>
                <a:gd name="T4" fmla="*/ 27 w 32"/>
                <a:gd name="T5" fmla="*/ 27 h 32"/>
                <a:gd name="T6" fmla="*/ 31 w 32"/>
                <a:gd name="T7" fmla="*/ 22 h 32"/>
                <a:gd name="T8" fmla="*/ 32 w 32"/>
                <a:gd name="T9" fmla="*/ 16 h 32"/>
                <a:gd name="T10" fmla="*/ 31 w 32"/>
                <a:gd name="T11" fmla="*/ 10 h 32"/>
                <a:gd name="T12" fmla="*/ 27 w 32"/>
                <a:gd name="T13" fmla="*/ 5 h 32"/>
                <a:gd name="T14" fmla="*/ 22 w 32"/>
                <a:gd name="T15" fmla="*/ 1 h 32"/>
                <a:gd name="T16" fmla="*/ 16 w 32"/>
                <a:gd name="T17" fmla="*/ 0 h 32"/>
                <a:gd name="T18" fmla="*/ 10 w 32"/>
                <a:gd name="T19" fmla="*/ 1 h 32"/>
                <a:gd name="T20" fmla="*/ 5 w 32"/>
                <a:gd name="T21" fmla="*/ 5 h 32"/>
                <a:gd name="T22" fmla="*/ 1 w 32"/>
                <a:gd name="T23" fmla="*/ 10 h 32"/>
                <a:gd name="T24" fmla="*/ 0 w 32"/>
                <a:gd name="T25" fmla="*/ 16 h 32"/>
                <a:gd name="T26" fmla="*/ 1 w 32"/>
                <a:gd name="T27" fmla="*/ 22 h 32"/>
                <a:gd name="T28" fmla="*/ 5 w 32"/>
                <a:gd name="T29" fmla="*/ 27 h 32"/>
                <a:gd name="T30" fmla="*/ 10 w 32"/>
                <a:gd name="T31" fmla="*/ 31 h 32"/>
                <a:gd name="T32" fmla="*/ 16 w 32"/>
                <a:gd name="T33"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32">
                  <a:moveTo>
                    <a:pt x="16" y="32"/>
                  </a:moveTo>
                  <a:lnTo>
                    <a:pt x="22" y="31"/>
                  </a:lnTo>
                  <a:lnTo>
                    <a:pt x="27" y="27"/>
                  </a:lnTo>
                  <a:lnTo>
                    <a:pt x="31" y="22"/>
                  </a:lnTo>
                  <a:lnTo>
                    <a:pt x="32" y="16"/>
                  </a:lnTo>
                  <a:lnTo>
                    <a:pt x="31" y="10"/>
                  </a:lnTo>
                  <a:lnTo>
                    <a:pt x="27" y="5"/>
                  </a:lnTo>
                  <a:lnTo>
                    <a:pt x="22" y="1"/>
                  </a:lnTo>
                  <a:lnTo>
                    <a:pt x="16" y="0"/>
                  </a:lnTo>
                  <a:lnTo>
                    <a:pt x="10" y="1"/>
                  </a:lnTo>
                  <a:lnTo>
                    <a:pt x="5" y="5"/>
                  </a:lnTo>
                  <a:lnTo>
                    <a:pt x="1" y="10"/>
                  </a:lnTo>
                  <a:lnTo>
                    <a:pt x="0" y="16"/>
                  </a:lnTo>
                  <a:lnTo>
                    <a:pt x="1" y="22"/>
                  </a:lnTo>
                  <a:lnTo>
                    <a:pt x="5" y="27"/>
                  </a:lnTo>
                  <a:lnTo>
                    <a:pt x="10" y="31"/>
                  </a:lnTo>
                  <a:lnTo>
                    <a:pt x="16" y="3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1191" name="Freeform 887">
              <a:extLst>
                <a:ext uri="{FF2B5EF4-FFF2-40B4-BE49-F238E27FC236}">
                  <a16:creationId xmlns:a16="http://schemas.microsoft.com/office/drawing/2014/main" id="{209B7407-5ADD-5A93-240C-2821797822BC}"/>
                </a:ext>
              </a:extLst>
            </p:cNvPr>
            <p:cNvSpPr>
              <a:spLocks/>
            </p:cNvSpPr>
            <p:nvPr/>
          </p:nvSpPr>
          <p:spPr bwMode="auto">
            <a:xfrm>
              <a:off x="4373" y="3362"/>
              <a:ext cx="804" cy="452"/>
            </a:xfrm>
            <a:custGeom>
              <a:avLst/>
              <a:gdLst>
                <a:gd name="T0" fmla="*/ 0 w 490"/>
                <a:gd name="T1" fmla="*/ 276 h 276"/>
                <a:gd name="T2" fmla="*/ 490 w 490"/>
                <a:gd name="T3" fmla="*/ 276 h 276"/>
                <a:gd name="T4" fmla="*/ 490 w 490"/>
                <a:gd name="T5" fmla="*/ 0 h 276"/>
              </a:gdLst>
              <a:ahLst/>
              <a:cxnLst>
                <a:cxn ang="0">
                  <a:pos x="T0" y="T1"/>
                </a:cxn>
                <a:cxn ang="0">
                  <a:pos x="T2" y="T3"/>
                </a:cxn>
                <a:cxn ang="0">
                  <a:pos x="T4" y="T5"/>
                </a:cxn>
              </a:cxnLst>
              <a:rect l="0" t="0" r="r" b="b"/>
              <a:pathLst>
                <a:path w="490" h="276">
                  <a:moveTo>
                    <a:pt x="0" y="276"/>
                  </a:moveTo>
                  <a:lnTo>
                    <a:pt x="490" y="276"/>
                  </a:lnTo>
                  <a:lnTo>
                    <a:pt x="490" y="0"/>
                  </a:lnTo>
                </a:path>
              </a:pathLst>
            </a:custGeom>
            <a:noFill/>
            <a:ln w="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1192" name="Freeform 888">
              <a:extLst>
                <a:ext uri="{FF2B5EF4-FFF2-40B4-BE49-F238E27FC236}">
                  <a16:creationId xmlns:a16="http://schemas.microsoft.com/office/drawing/2014/main" id="{B2C90F87-0611-67F5-8E88-7D07D8D0F34C}"/>
                </a:ext>
              </a:extLst>
            </p:cNvPr>
            <p:cNvSpPr>
              <a:spLocks/>
            </p:cNvSpPr>
            <p:nvPr/>
          </p:nvSpPr>
          <p:spPr bwMode="auto">
            <a:xfrm>
              <a:off x="4321" y="3788"/>
              <a:ext cx="52" cy="53"/>
            </a:xfrm>
            <a:custGeom>
              <a:avLst/>
              <a:gdLst>
                <a:gd name="T0" fmla="*/ 0 w 52"/>
                <a:gd name="T1" fmla="*/ 26 h 53"/>
                <a:gd name="T2" fmla="*/ 1 w 52"/>
                <a:gd name="T3" fmla="*/ 36 h 53"/>
                <a:gd name="T4" fmla="*/ 8 w 52"/>
                <a:gd name="T5" fmla="*/ 45 h 53"/>
                <a:gd name="T6" fmla="*/ 16 w 52"/>
                <a:gd name="T7" fmla="*/ 51 h 53"/>
                <a:gd name="T8" fmla="*/ 26 w 52"/>
                <a:gd name="T9" fmla="*/ 53 h 53"/>
                <a:gd name="T10" fmla="*/ 36 w 52"/>
                <a:gd name="T11" fmla="*/ 51 h 53"/>
                <a:gd name="T12" fmla="*/ 44 w 52"/>
                <a:gd name="T13" fmla="*/ 45 h 53"/>
                <a:gd name="T14" fmla="*/ 50 w 52"/>
                <a:gd name="T15" fmla="*/ 36 h 53"/>
                <a:gd name="T16" fmla="*/ 52 w 52"/>
                <a:gd name="T17" fmla="*/ 26 h 53"/>
                <a:gd name="T18" fmla="*/ 50 w 52"/>
                <a:gd name="T19" fmla="*/ 17 h 53"/>
                <a:gd name="T20" fmla="*/ 44 w 52"/>
                <a:gd name="T21" fmla="*/ 8 h 53"/>
                <a:gd name="T22" fmla="*/ 36 w 52"/>
                <a:gd name="T23" fmla="*/ 2 h 53"/>
                <a:gd name="T24" fmla="*/ 26 w 52"/>
                <a:gd name="T25" fmla="*/ 0 h 53"/>
                <a:gd name="T26" fmla="*/ 16 w 52"/>
                <a:gd name="T27" fmla="*/ 2 h 53"/>
                <a:gd name="T28" fmla="*/ 8 w 52"/>
                <a:gd name="T29" fmla="*/ 8 h 53"/>
                <a:gd name="T30" fmla="*/ 1 w 52"/>
                <a:gd name="T31" fmla="*/ 17 h 53"/>
                <a:gd name="T32" fmla="*/ 0 w 52"/>
                <a:gd name="T33" fmla="*/ 2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53">
                  <a:moveTo>
                    <a:pt x="0" y="26"/>
                  </a:moveTo>
                  <a:lnTo>
                    <a:pt x="1" y="36"/>
                  </a:lnTo>
                  <a:lnTo>
                    <a:pt x="8" y="45"/>
                  </a:lnTo>
                  <a:lnTo>
                    <a:pt x="16" y="51"/>
                  </a:lnTo>
                  <a:lnTo>
                    <a:pt x="26" y="53"/>
                  </a:lnTo>
                  <a:lnTo>
                    <a:pt x="36" y="51"/>
                  </a:lnTo>
                  <a:lnTo>
                    <a:pt x="44" y="45"/>
                  </a:lnTo>
                  <a:lnTo>
                    <a:pt x="50" y="36"/>
                  </a:lnTo>
                  <a:lnTo>
                    <a:pt x="52" y="26"/>
                  </a:lnTo>
                  <a:lnTo>
                    <a:pt x="50" y="17"/>
                  </a:lnTo>
                  <a:lnTo>
                    <a:pt x="44" y="8"/>
                  </a:lnTo>
                  <a:lnTo>
                    <a:pt x="36" y="2"/>
                  </a:lnTo>
                  <a:lnTo>
                    <a:pt x="26" y="0"/>
                  </a:lnTo>
                  <a:lnTo>
                    <a:pt x="16" y="2"/>
                  </a:lnTo>
                  <a:lnTo>
                    <a:pt x="8" y="8"/>
                  </a:lnTo>
                  <a:lnTo>
                    <a:pt x="1" y="17"/>
                  </a:lnTo>
                  <a:lnTo>
                    <a:pt x="0"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1193" name="Freeform 889">
              <a:extLst>
                <a:ext uri="{FF2B5EF4-FFF2-40B4-BE49-F238E27FC236}">
                  <a16:creationId xmlns:a16="http://schemas.microsoft.com/office/drawing/2014/main" id="{F6843628-C5D8-0EA0-E766-27966C9D7707}"/>
                </a:ext>
              </a:extLst>
            </p:cNvPr>
            <p:cNvSpPr>
              <a:spLocks/>
            </p:cNvSpPr>
            <p:nvPr/>
          </p:nvSpPr>
          <p:spPr bwMode="auto">
            <a:xfrm>
              <a:off x="4321" y="3788"/>
              <a:ext cx="52" cy="53"/>
            </a:xfrm>
            <a:custGeom>
              <a:avLst/>
              <a:gdLst>
                <a:gd name="T0" fmla="*/ 0 w 32"/>
                <a:gd name="T1" fmla="*/ 16 h 32"/>
                <a:gd name="T2" fmla="*/ 1 w 32"/>
                <a:gd name="T3" fmla="*/ 22 h 32"/>
                <a:gd name="T4" fmla="*/ 5 w 32"/>
                <a:gd name="T5" fmla="*/ 27 h 32"/>
                <a:gd name="T6" fmla="*/ 10 w 32"/>
                <a:gd name="T7" fmla="*/ 31 h 32"/>
                <a:gd name="T8" fmla="*/ 16 w 32"/>
                <a:gd name="T9" fmla="*/ 32 h 32"/>
                <a:gd name="T10" fmla="*/ 22 w 32"/>
                <a:gd name="T11" fmla="*/ 31 h 32"/>
                <a:gd name="T12" fmla="*/ 27 w 32"/>
                <a:gd name="T13" fmla="*/ 27 h 32"/>
                <a:gd name="T14" fmla="*/ 31 w 32"/>
                <a:gd name="T15" fmla="*/ 22 h 32"/>
                <a:gd name="T16" fmla="*/ 32 w 32"/>
                <a:gd name="T17" fmla="*/ 16 h 32"/>
                <a:gd name="T18" fmla="*/ 31 w 32"/>
                <a:gd name="T19" fmla="*/ 10 h 32"/>
                <a:gd name="T20" fmla="*/ 27 w 32"/>
                <a:gd name="T21" fmla="*/ 5 h 32"/>
                <a:gd name="T22" fmla="*/ 22 w 32"/>
                <a:gd name="T23" fmla="*/ 1 h 32"/>
                <a:gd name="T24" fmla="*/ 16 w 32"/>
                <a:gd name="T25" fmla="*/ 0 h 32"/>
                <a:gd name="T26" fmla="*/ 10 w 32"/>
                <a:gd name="T27" fmla="*/ 1 h 32"/>
                <a:gd name="T28" fmla="*/ 5 w 32"/>
                <a:gd name="T29" fmla="*/ 5 h 32"/>
                <a:gd name="T30" fmla="*/ 1 w 32"/>
                <a:gd name="T31" fmla="*/ 10 h 32"/>
                <a:gd name="T32" fmla="*/ 0 w 32"/>
                <a:gd name="T3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32">
                  <a:moveTo>
                    <a:pt x="0" y="16"/>
                  </a:moveTo>
                  <a:lnTo>
                    <a:pt x="1" y="22"/>
                  </a:lnTo>
                  <a:lnTo>
                    <a:pt x="5" y="27"/>
                  </a:lnTo>
                  <a:lnTo>
                    <a:pt x="10" y="31"/>
                  </a:lnTo>
                  <a:lnTo>
                    <a:pt x="16" y="32"/>
                  </a:lnTo>
                  <a:lnTo>
                    <a:pt x="22" y="31"/>
                  </a:lnTo>
                  <a:lnTo>
                    <a:pt x="27" y="27"/>
                  </a:lnTo>
                  <a:lnTo>
                    <a:pt x="31" y="22"/>
                  </a:lnTo>
                  <a:lnTo>
                    <a:pt x="32" y="16"/>
                  </a:lnTo>
                  <a:lnTo>
                    <a:pt x="31" y="10"/>
                  </a:lnTo>
                  <a:lnTo>
                    <a:pt x="27" y="5"/>
                  </a:lnTo>
                  <a:lnTo>
                    <a:pt x="22" y="1"/>
                  </a:lnTo>
                  <a:lnTo>
                    <a:pt x="16" y="0"/>
                  </a:lnTo>
                  <a:lnTo>
                    <a:pt x="10" y="1"/>
                  </a:lnTo>
                  <a:lnTo>
                    <a:pt x="5" y="5"/>
                  </a:lnTo>
                  <a:lnTo>
                    <a:pt x="1" y="10"/>
                  </a:lnTo>
                  <a:lnTo>
                    <a:pt x="0" y="1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1194" name="Freeform 890">
              <a:extLst>
                <a:ext uri="{FF2B5EF4-FFF2-40B4-BE49-F238E27FC236}">
                  <a16:creationId xmlns:a16="http://schemas.microsoft.com/office/drawing/2014/main" id="{E8A9D2D6-31BF-96FC-E728-E9AC192362D1}"/>
                </a:ext>
              </a:extLst>
            </p:cNvPr>
            <p:cNvSpPr>
              <a:spLocks/>
            </p:cNvSpPr>
            <p:nvPr/>
          </p:nvSpPr>
          <p:spPr bwMode="auto">
            <a:xfrm>
              <a:off x="5150" y="3309"/>
              <a:ext cx="53" cy="53"/>
            </a:xfrm>
            <a:custGeom>
              <a:avLst/>
              <a:gdLst>
                <a:gd name="T0" fmla="*/ 27 w 53"/>
                <a:gd name="T1" fmla="*/ 0 h 53"/>
                <a:gd name="T2" fmla="*/ 17 w 53"/>
                <a:gd name="T3" fmla="*/ 2 h 53"/>
                <a:gd name="T4" fmla="*/ 9 w 53"/>
                <a:gd name="T5" fmla="*/ 8 h 53"/>
                <a:gd name="T6" fmla="*/ 2 w 53"/>
                <a:gd name="T7" fmla="*/ 17 h 53"/>
                <a:gd name="T8" fmla="*/ 0 w 53"/>
                <a:gd name="T9" fmla="*/ 27 h 53"/>
                <a:gd name="T10" fmla="*/ 2 w 53"/>
                <a:gd name="T11" fmla="*/ 36 h 53"/>
                <a:gd name="T12" fmla="*/ 9 w 53"/>
                <a:gd name="T13" fmla="*/ 45 h 53"/>
                <a:gd name="T14" fmla="*/ 17 w 53"/>
                <a:gd name="T15" fmla="*/ 51 h 53"/>
                <a:gd name="T16" fmla="*/ 27 w 53"/>
                <a:gd name="T17" fmla="*/ 53 h 53"/>
                <a:gd name="T18" fmla="*/ 36 w 53"/>
                <a:gd name="T19" fmla="*/ 51 h 53"/>
                <a:gd name="T20" fmla="*/ 45 w 53"/>
                <a:gd name="T21" fmla="*/ 45 h 53"/>
                <a:gd name="T22" fmla="*/ 51 w 53"/>
                <a:gd name="T23" fmla="*/ 36 h 53"/>
                <a:gd name="T24" fmla="*/ 53 w 53"/>
                <a:gd name="T25" fmla="*/ 27 h 53"/>
                <a:gd name="T26" fmla="*/ 51 w 53"/>
                <a:gd name="T27" fmla="*/ 17 h 53"/>
                <a:gd name="T28" fmla="*/ 45 w 53"/>
                <a:gd name="T29" fmla="*/ 8 h 53"/>
                <a:gd name="T30" fmla="*/ 36 w 53"/>
                <a:gd name="T31" fmla="*/ 2 h 53"/>
                <a:gd name="T32" fmla="*/ 27 w 53"/>
                <a:gd name="T33"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53">
                  <a:moveTo>
                    <a:pt x="27" y="0"/>
                  </a:moveTo>
                  <a:lnTo>
                    <a:pt x="17" y="2"/>
                  </a:lnTo>
                  <a:lnTo>
                    <a:pt x="9" y="8"/>
                  </a:lnTo>
                  <a:lnTo>
                    <a:pt x="2" y="17"/>
                  </a:lnTo>
                  <a:lnTo>
                    <a:pt x="0" y="27"/>
                  </a:lnTo>
                  <a:lnTo>
                    <a:pt x="2" y="36"/>
                  </a:lnTo>
                  <a:lnTo>
                    <a:pt x="9" y="45"/>
                  </a:lnTo>
                  <a:lnTo>
                    <a:pt x="17" y="51"/>
                  </a:lnTo>
                  <a:lnTo>
                    <a:pt x="27" y="53"/>
                  </a:lnTo>
                  <a:lnTo>
                    <a:pt x="36" y="51"/>
                  </a:lnTo>
                  <a:lnTo>
                    <a:pt x="45" y="45"/>
                  </a:lnTo>
                  <a:lnTo>
                    <a:pt x="51" y="36"/>
                  </a:lnTo>
                  <a:lnTo>
                    <a:pt x="53" y="27"/>
                  </a:lnTo>
                  <a:lnTo>
                    <a:pt x="51" y="17"/>
                  </a:lnTo>
                  <a:lnTo>
                    <a:pt x="45" y="8"/>
                  </a:lnTo>
                  <a:lnTo>
                    <a:pt x="36" y="2"/>
                  </a:lnTo>
                  <a:lnTo>
                    <a:pt x="2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1195" name="Freeform 891">
              <a:extLst>
                <a:ext uri="{FF2B5EF4-FFF2-40B4-BE49-F238E27FC236}">
                  <a16:creationId xmlns:a16="http://schemas.microsoft.com/office/drawing/2014/main" id="{87C40937-1C23-60B3-876D-3712DD98559E}"/>
                </a:ext>
              </a:extLst>
            </p:cNvPr>
            <p:cNvSpPr>
              <a:spLocks/>
            </p:cNvSpPr>
            <p:nvPr/>
          </p:nvSpPr>
          <p:spPr bwMode="auto">
            <a:xfrm>
              <a:off x="5150" y="3309"/>
              <a:ext cx="53" cy="53"/>
            </a:xfrm>
            <a:custGeom>
              <a:avLst/>
              <a:gdLst>
                <a:gd name="T0" fmla="*/ 16 w 32"/>
                <a:gd name="T1" fmla="*/ 0 h 32"/>
                <a:gd name="T2" fmla="*/ 10 w 32"/>
                <a:gd name="T3" fmla="*/ 1 h 32"/>
                <a:gd name="T4" fmla="*/ 5 w 32"/>
                <a:gd name="T5" fmla="*/ 5 h 32"/>
                <a:gd name="T6" fmla="*/ 1 w 32"/>
                <a:gd name="T7" fmla="*/ 10 h 32"/>
                <a:gd name="T8" fmla="*/ 0 w 32"/>
                <a:gd name="T9" fmla="*/ 16 h 32"/>
                <a:gd name="T10" fmla="*/ 1 w 32"/>
                <a:gd name="T11" fmla="*/ 22 h 32"/>
                <a:gd name="T12" fmla="*/ 5 w 32"/>
                <a:gd name="T13" fmla="*/ 27 h 32"/>
                <a:gd name="T14" fmla="*/ 10 w 32"/>
                <a:gd name="T15" fmla="*/ 31 h 32"/>
                <a:gd name="T16" fmla="*/ 16 w 32"/>
                <a:gd name="T17" fmla="*/ 32 h 32"/>
                <a:gd name="T18" fmla="*/ 22 w 32"/>
                <a:gd name="T19" fmla="*/ 31 h 32"/>
                <a:gd name="T20" fmla="*/ 27 w 32"/>
                <a:gd name="T21" fmla="*/ 27 h 32"/>
                <a:gd name="T22" fmla="*/ 31 w 32"/>
                <a:gd name="T23" fmla="*/ 22 h 32"/>
                <a:gd name="T24" fmla="*/ 32 w 32"/>
                <a:gd name="T25" fmla="*/ 16 h 32"/>
                <a:gd name="T26" fmla="*/ 31 w 32"/>
                <a:gd name="T27" fmla="*/ 10 h 32"/>
                <a:gd name="T28" fmla="*/ 27 w 32"/>
                <a:gd name="T29" fmla="*/ 5 h 32"/>
                <a:gd name="T30" fmla="*/ 22 w 32"/>
                <a:gd name="T31" fmla="*/ 1 h 32"/>
                <a:gd name="T32" fmla="*/ 16 w 32"/>
                <a:gd name="T3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32">
                  <a:moveTo>
                    <a:pt x="16" y="0"/>
                  </a:moveTo>
                  <a:lnTo>
                    <a:pt x="10" y="1"/>
                  </a:lnTo>
                  <a:lnTo>
                    <a:pt x="5" y="5"/>
                  </a:lnTo>
                  <a:lnTo>
                    <a:pt x="1" y="10"/>
                  </a:lnTo>
                  <a:lnTo>
                    <a:pt x="0" y="16"/>
                  </a:lnTo>
                  <a:lnTo>
                    <a:pt x="1" y="22"/>
                  </a:lnTo>
                  <a:lnTo>
                    <a:pt x="5" y="27"/>
                  </a:lnTo>
                  <a:lnTo>
                    <a:pt x="10" y="31"/>
                  </a:lnTo>
                  <a:lnTo>
                    <a:pt x="16" y="32"/>
                  </a:lnTo>
                  <a:lnTo>
                    <a:pt x="22" y="31"/>
                  </a:lnTo>
                  <a:lnTo>
                    <a:pt x="27" y="27"/>
                  </a:lnTo>
                  <a:lnTo>
                    <a:pt x="31" y="22"/>
                  </a:lnTo>
                  <a:lnTo>
                    <a:pt x="32" y="16"/>
                  </a:lnTo>
                  <a:lnTo>
                    <a:pt x="31" y="10"/>
                  </a:lnTo>
                  <a:lnTo>
                    <a:pt x="27" y="5"/>
                  </a:lnTo>
                  <a:lnTo>
                    <a:pt x="22" y="1"/>
                  </a:lnTo>
                  <a:lnTo>
                    <a:pt x="1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1196" name="Freeform 892">
              <a:extLst>
                <a:ext uri="{FF2B5EF4-FFF2-40B4-BE49-F238E27FC236}">
                  <a16:creationId xmlns:a16="http://schemas.microsoft.com/office/drawing/2014/main" id="{89BC698C-3962-E032-5BFD-CB65AAB30400}"/>
                </a:ext>
              </a:extLst>
            </p:cNvPr>
            <p:cNvSpPr>
              <a:spLocks/>
            </p:cNvSpPr>
            <p:nvPr/>
          </p:nvSpPr>
          <p:spPr bwMode="auto">
            <a:xfrm>
              <a:off x="3015" y="2542"/>
              <a:ext cx="843" cy="572"/>
            </a:xfrm>
            <a:custGeom>
              <a:avLst/>
              <a:gdLst>
                <a:gd name="T0" fmla="*/ 0 w 514"/>
                <a:gd name="T1" fmla="*/ 349 h 349"/>
                <a:gd name="T2" fmla="*/ 514 w 514"/>
                <a:gd name="T3" fmla="*/ 349 h 349"/>
                <a:gd name="T4" fmla="*/ 514 w 514"/>
                <a:gd name="T5" fmla="*/ 0 h 349"/>
              </a:gdLst>
              <a:ahLst/>
              <a:cxnLst>
                <a:cxn ang="0">
                  <a:pos x="T0" y="T1"/>
                </a:cxn>
                <a:cxn ang="0">
                  <a:pos x="T2" y="T3"/>
                </a:cxn>
                <a:cxn ang="0">
                  <a:pos x="T4" y="T5"/>
                </a:cxn>
              </a:cxnLst>
              <a:rect l="0" t="0" r="r" b="b"/>
              <a:pathLst>
                <a:path w="514" h="349">
                  <a:moveTo>
                    <a:pt x="0" y="349"/>
                  </a:moveTo>
                  <a:lnTo>
                    <a:pt x="514" y="349"/>
                  </a:lnTo>
                  <a:lnTo>
                    <a:pt x="514" y="0"/>
                  </a:lnTo>
                </a:path>
              </a:pathLst>
            </a:custGeom>
            <a:noFill/>
            <a:ln w="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1197" name="Freeform 893">
              <a:extLst>
                <a:ext uri="{FF2B5EF4-FFF2-40B4-BE49-F238E27FC236}">
                  <a16:creationId xmlns:a16="http://schemas.microsoft.com/office/drawing/2014/main" id="{32028AE3-3E03-CDE0-D7B7-08B776A9AFD9}"/>
                </a:ext>
              </a:extLst>
            </p:cNvPr>
            <p:cNvSpPr>
              <a:spLocks/>
            </p:cNvSpPr>
            <p:nvPr/>
          </p:nvSpPr>
          <p:spPr bwMode="auto">
            <a:xfrm>
              <a:off x="2963" y="3088"/>
              <a:ext cx="52" cy="52"/>
            </a:xfrm>
            <a:custGeom>
              <a:avLst/>
              <a:gdLst>
                <a:gd name="T0" fmla="*/ 0 w 52"/>
                <a:gd name="T1" fmla="*/ 26 h 52"/>
                <a:gd name="T2" fmla="*/ 2 w 52"/>
                <a:gd name="T3" fmla="*/ 36 h 52"/>
                <a:gd name="T4" fmla="*/ 8 w 52"/>
                <a:gd name="T5" fmla="*/ 44 h 52"/>
                <a:gd name="T6" fmla="*/ 16 w 52"/>
                <a:gd name="T7" fmla="*/ 51 h 52"/>
                <a:gd name="T8" fmla="*/ 26 w 52"/>
                <a:gd name="T9" fmla="*/ 52 h 52"/>
                <a:gd name="T10" fmla="*/ 36 w 52"/>
                <a:gd name="T11" fmla="*/ 51 h 52"/>
                <a:gd name="T12" fmla="*/ 44 w 52"/>
                <a:gd name="T13" fmla="*/ 44 h 52"/>
                <a:gd name="T14" fmla="*/ 51 w 52"/>
                <a:gd name="T15" fmla="*/ 36 h 52"/>
                <a:gd name="T16" fmla="*/ 52 w 52"/>
                <a:gd name="T17" fmla="*/ 26 h 52"/>
                <a:gd name="T18" fmla="*/ 51 w 52"/>
                <a:gd name="T19" fmla="*/ 16 h 52"/>
                <a:gd name="T20" fmla="*/ 44 w 52"/>
                <a:gd name="T21" fmla="*/ 8 h 52"/>
                <a:gd name="T22" fmla="*/ 36 w 52"/>
                <a:gd name="T23" fmla="*/ 1 h 52"/>
                <a:gd name="T24" fmla="*/ 26 w 52"/>
                <a:gd name="T25" fmla="*/ 0 h 52"/>
                <a:gd name="T26" fmla="*/ 16 w 52"/>
                <a:gd name="T27" fmla="*/ 1 h 52"/>
                <a:gd name="T28" fmla="*/ 8 w 52"/>
                <a:gd name="T29" fmla="*/ 8 h 52"/>
                <a:gd name="T30" fmla="*/ 2 w 52"/>
                <a:gd name="T31" fmla="*/ 16 h 52"/>
                <a:gd name="T32" fmla="*/ 0 w 52"/>
                <a:gd name="T33" fmla="*/ 2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52">
                  <a:moveTo>
                    <a:pt x="0" y="26"/>
                  </a:moveTo>
                  <a:lnTo>
                    <a:pt x="2" y="36"/>
                  </a:lnTo>
                  <a:lnTo>
                    <a:pt x="8" y="44"/>
                  </a:lnTo>
                  <a:lnTo>
                    <a:pt x="16" y="51"/>
                  </a:lnTo>
                  <a:lnTo>
                    <a:pt x="26" y="52"/>
                  </a:lnTo>
                  <a:lnTo>
                    <a:pt x="36" y="51"/>
                  </a:lnTo>
                  <a:lnTo>
                    <a:pt x="44" y="44"/>
                  </a:lnTo>
                  <a:lnTo>
                    <a:pt x="51" y="36"/>
                  </a:lnTo>
                  <a:lnTo>
                    <a:pt x="52" y="26"/>
                  </a:lnTo>
                  <a:lnTo>
                    <a:pt x="51" y="16"/>
                  </a:lnTo>
                  <a:lnTo>
                    <a:pt x="44" y="8"/>
                  </a:lnTo>
                  <a:lnTo>
                    <a:pt x="36" y="1"/>
                  </a:lnTo>
                  <a:lnTo>
                    <a:pt x="26" y="0"/>
                  </a:lnTo>
                  <a:lnTo>
                    <a:pt x="16" y="1"/>
                  </a:lnTo>
                  <a:lnTo>
                    <a:pt x="8" y="8"/>
                  </a:lnTo>
                  <a:lnTo>
                    <a:pt x="2" y="16"/>
                  </a:lnTo>
                  <a:lnTo>
                    <a:pt x="0"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1198" name="Freeform 894">
              <a:extLst>
                <a:ext uri="{FF2B5EF4-FFF2-40B4-BE49-F238E27FC236}">
                  <a16:creationId xmlns:a16="http://schemas.microsoft.com/office/drawing/2014/main" id="{DC61C3BC-CC67-E3EF-7E3E-A24F75C2E82E}"/>
                </a:ext>
              </a:extLst>
            </p:cNvPr>
            <p:cNvSpPr>
              <a:spLocks/>
            </p:cNvSpPr>
            <p:nvPr/>
          </p:nvSpPr>
          <p:spPr bwMode="auto">
            <a:xfrm>
              <a:off x="2963" y="3088"/>
              <a:ext cx="52" cy="52"/>
            </a:xfrm>
            <a:custGeom>
              <a:avLst/>
              <a:gdLst>
                <a:gd name="T0" fmla="*/ 0 w 32"/>
                <a:gd name="T1" fmla="*/ 16 h 32"/>
                <a:gd name="T2" fmla="*/ 1 w 32"/>
                <a:gd name="T3" fmla="*/ 22 h 32"/>
                <a:gd name="T4" fmla="*/ 5 w 32"/>
                <a:gd name="T5" fmla="*/ 27 h 32"/>
                <a:gd name="T6" fmla="*/ 10 w 32"/>
                <a:gd name="T7" fmla="*/ 31 h 32"/>
                <a:gd name="T8" fmla="*/ 16 w 32"/>
                <a:gd name="T9" fmla="*/ 32 h 32"/>
                <a:gd name="T10" fmla="*/ 22 w 32"/>
                <a:gd name="T11" fmla="*/ 31 h 32"/>
                <a:gd name="T12" fmla="*/ 27 w 32"/>
                <a:gd name="T13" fmla="*/ 27 h 32"/>
                <a:gd name="T14" fmla="*/ 31 w 32"/>
                <a:gd name="T15" fmla="*/ 22 h 32"/>
                <a:gd name="T16" fmla="*/ 32 w 32"/>
                <a:gd name="T17" fmla="*/ 16 h 32"/>
                <a:gd name="T18" fmla="*/ 31 w 32"/>
                <a:gd name="T19" fmla="*/ 10 h 32"/>
                <a:gd name="T20" fmla="*/ 27 w 32"/>
                <a:gd name="T21" fmla="*/ 5 h 32"/>
                <a:gd name="T22" fmla="*/ 22 w 32"/>
                <a:gd name="T23" fmla="*/ 1 h 32"/>
                <a:gd name="T24" fmla="*/ 16 w 32"/>
                <a:gd name="T25" fmla="*/ 0 h 32"/>
                <a:gd name="T26" fmla="*/ 10 w 32"/>
                <a:gd name="T27" fmla="*/ 1 h 32"/>
                <a:gd name="T28" fmla="*/ 5 w 32"/>
                <a:gd name="T29" fmla="*/ 5 h 32"/>
                <a:gd name="T30" fmla="*/ 1 w 32"/>
                <a:gd name="T31" fmla="*/ 10 h 32"/>
                <a:gd name="T32" fmla="*/ 0 w 32"/>
                <a:gd name="T3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32">
                  <a:moveTo>
                    <a:pt x="0" y="16"/>
                  </a:moveTo>
                  <a:lnTo>
                    <a:pt x="1" y="22"/>
                  </a:lnTo>
                  <a:lnTo>
                    <a:pt x="5" y="27"/>
                  </a:lnTo>
                  <a:lnTo>
                    <a:pt x="10" y="31"/>
                  </a:lnTo>
                  <a:lnTo>
                    <a:pt x="16" y="32"/>
                  </a:lnTo>
                  <a:lnTo>
                    <a:pt x="22" y="31"/>
                  </a:lnTo>
                  <a:lnTo>
                    <a:pt x="27" y="27"/>
                  </a:lnTo>
                  <a:lnTo>
                    <a:pt x="31" y="22"/>
                  </a:lnTo>
                  <a:lnTo>
                    <a:pt x="32" y="16"/>
                  </a:lnTo>
                  <a:lnTo>
                    <a:pt x="31" y="10"/>
                  </a:lnTo>
                  <a:lnTo>
                    <a:pt x="27" y="5"/>
                  </a:lnTo>
                  <a:lnTo>
                    <a:pt x="22" y="1"/>
                  </a:lnTo>
                  <a:lnTo>
                    <a:pt x="16" y="0"/>
                  </a:lnTo>
                  <a:lnTo>
                    <a:pt x="10" y="1"/>
                  </a:lnTo>
                  <a:lnTo>
                    <a:pt x="5" y="5"/>
                  </a:lnTo>
                  <a:lnTo>
                    <a:pt x="1" y="10"/>
                  </a:lnTo>
                  <a:lnTo>
                    <a:pt x="0" y="1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1199" name="Freeform 895">
              <a:extLst>
                <a:ext uri="{FF2B5EF4-FFF2-40B4-BE49-F238E27FC236}">
                  <a16:creationId xmlns:a16="http://schemas.microsoft.com/office/drawing/2014/main" id="{14451AA1-C5A1-DFD3-B08C-EE1B891BB7CC}"/>
                </a:ext>
              </a:extLst>
            </p:cNvPr>
            <p:cNvSpPr>
              <a:spLocks/>
            </p:cNvSpPr>
            <p:nvPr/>
          </p:nvSpPr>
          <p:spPr bwMode="auto">
            <a:xfrm>
              <a:off x="3832" y="2489"/>
              <a:ext cx="52" cy="53"/>
            </a:xfrm>
            <a:custGeom>
              <a:avLst/>
              <a:gdLst>
                <a:gd name="T0" fmla="*/ 26 w 52"/>
                <a:gd name="T1" fmla="*/ 0 h 53"/>
                <a:gd name="T2" fmla="*/ 16 w 52"/>
                <a:gd name="T3" fmla="*/ 2 h 53"/>
                <a:gd name="T4" fmla="*/ 8 w 52"/>
                <a:gd name="T5" fmla="*/ 8 h 53"/>
                <a:gd name="T6" fmla="*/ 2 w 52"/>
                <a:gd name="T7" fmla="*/ 17 h 53"/>
                <a:gd name="T8" fmla="*/ 0 w 52"/>
                <a:gd name="T9" fmla="*/ 26 h 53"/>
                <a:gd name="T10" fmla="*/ 2 w 52"/>
                <a:gd name="T11" fmla="*/ 36 h 53"/>
                <a:gd name="T12" fmla="*/ 8 w 52"/>
                <a:gd name="T13" fmla="*/ 44 h 53"/>
                <a:gd name="T14" fmla="*/ 16 w 52"/>
                <a:gd name="T15" fmla="*/ 51 h 53"/>
                <a:gd name="T16" fmla="*/ 26 w 52"/>
                <a:gd name="T17" fmla="*/ 53 h 53"/>
                <a:gd name="T18" fmla="*/ 36 w 52"/>
                <a:gd name="T19" fmla="*/ 51 h 53"/>
                <a:gd name="T20" fmla="*/ 44 w 52"/>
                <a:gd name="T21" fmla="*/ 44 h 53"/>
                <a:gd name="T22" fmla="*/ 51 w 52"/>
                <a:gd name="T23" fmla="*/ 36 h 53"/>
                <a:gd name="T24" fmla="*/ 52 w 52"/>
                <a:gd name="T25" fmla="*/ 26 h 53"/>
                <a:gd name="T26" fmla="*/ 51 w 52"/>
                <a:gd name="T27" fmla="*/ 17 h 53"/>
                <a:gd name="T28" fmla="*/ 44 w 52"/>
                <a:gd name="T29" fmla="*/ 8 h 53"/>
                <a:gd name="T30" fmla="*/ 36 w 52"/>
                <a:gd name="T31" fmla="*/ 2 h 53"/>
                <a:gd name="T32" fmla="*/ 26 w 52"/>
                <a:gd name="T33"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53">
                  <a:moveTo>
                    <a:pt x="26" y="0"/>
                  </a:moveTo>
                  <a:lnTo>
                    <a:pt x="16" y="2"/>
                  </a:lnTo>
                  <a:lnTo>
                    <a:pt x="8" y="8"/>
                  </a:lnTo>
                  <a:lnTo>
                    <a:pt x="2" y="17"/>
                  </a:lnTo>
                  <a:lnTo>
                    <a:pt x="0" y="26"/>
                  </a:lnTo>
                  <a:lnTo>
                    <a:pt x="2" y="36"/>
                  </a:lnTo>
                  <a:lnTo>
                    <a:pt x="8" y="44"/>
                  </a:lnTo>
                  <a:lnTo>
                    <a:pt x="16" y="51"/>
                  </a:lnTo>
                  <a:lnTo>
                    <a:pt x="26" y="53"/>
                  </a:lnTo>
                  <a:lnTo>
                    <a:pt x="36" y="51"/>
                  </a:lnTo>
                  <a:lnTo>
                    <a:pt x="44" y="44"/>
                  </a:lnTo>
                  <a:lnTo>
                    <a:pt x="51" y="36"/>
                  </a:lnTo>
                  <a:lnTo>
                    <a:pt x="52" y="26"/>
                  </a:lnTo>
                  <a:lnTo>
                    <a:pt x="51" y="17"/>
                  </a:lnTo>
                  <a:lnTo>
                    <a:pt x="44" y="8"/>
                  </a:lnTo>
                  <a:lnTo>
                    <a:pt x="36" y="2"/>
                  </a:lnTo>
                  <a:lnTo>
                    <a:pt x="2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1200" name="Freeform 896">
              <a:extLst>
                <a:ext uri="{FF2B5EF4-FFF2-40B4-BE49-F238E27FC236}">
                  <a16:creationId xmlns:a16="http://schemas.microsoft.com/office/drawing/2014/main" id="{53CCB19B-A006-DEB3-404E-A6D169BE9019}"/>
                </a:ext>
              </a:extLst>
            </p:cNvPr>
            <p:cNvSpPr>
              <a:spLocks/>
            </p:cNvSpPr>
            <p:nvPr/>
          </p:nvSpPr>
          <p:spPr bwMode="auto">
            <a:xfrm>
              <a:off x="3832" y="2489"/>
              <a:ext cx="52" cy="53"/>
            </a:xfrm>
            <a:custGeom>
              <a:avLst/>
              <a:gdLst>
                <a:gd name="T0" fmla="*/ 16 w 32"/>
                <a:gd name="T1" fmla="*/ 0 h 32"/>
                <a:gd name="T2" fmla="*/ 10 w 32"/>
                <a:gd name="T3" fmla="*/ 1 h 32"/>
                <a:gd name="T4" fmla="*/ 5 w 32"/>
                <a:gd name="T5" fmla="*/ 5 h 32"/>
                <a:gd name="T6" fmla="*/ 1 w 32"/>
                <a:gd name="T7" fmla="*/ 10 h 32"/>
                <a:gd name="T8" fmla="*/ 0 w 32"/>
                <a:gd name="T9" fmla="*/ 16 h 32"/>
                <a:gd name="T10" fmla="*/ 1 w 32"/>
                <a:gd name="T11" fmla="*/ 22 h 32"/>
                <a:gd name="T12" fmla="*/ 5 w 32"/>
                <a:gd name="T13" fmla="*/ 27 h 32"/>
                <a:gd name="T14" fmla="*/ 10 w 32"/>
                <a:gd name="T15" fmla="*/ 31 h 32"/>
                <a:gd name="T16" fmla="*/ 16 w 32"/>
                <a:gd name="T17" fmla="*/ 32 h 32"/>
                <a:gd name="T18" fmla="*/ 22 w 32"/>
                <a:gd name="T19" fmla="*/ 31 h 32"/>
                <a:gd name="T20" fmla="*/ 27 w 32"/>
                <a:gd name="T21" fmla="*/ 27 h 32"/>
                <a:gd name="T22" fmla="*/ 31 w 32"/>
                <a:gd name="T23" fmla="*/ 22 h 32"/>
                <a:gd name="T24" fmla="*/ 32 w 32"/>
                <a:gd name="T25" fmla="*/ 16 h 32"/>
                <a:gd name="T26" fmla="*/ 31 w 32"/>
                <a:gd name="T27" fmla="*/ 10 h 32"/>
                <a:gd name="T28" fmla="*/ 27 w 32"/>
                <a:gd name="T29" fmla="*/ 5 h 32"/>
                <a:gd name="T30" fmla="*/ 22 w 32"/>
                <a:gd name="T31" fmla="*/ 1 h 32"/>
                <a:gd name="T32" fmla="*/ 16 w 32"/>
                <a:gd name="T3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32">
                  <a:moveTo>
                    <a:pt x="16" y="0"/>
                  </a:moveTo>
                  <a:lnTo>
                    <a:pt x="10" y="1"/>
                  </a:lnTo>
                  <a:lnTo>
                    <a:pt x="5" y="5"/>
                  </a:lnTo>
                  <a:lnTo>
                    <a:pt x="1" y="10"/>
                  </a:lnTo>
                  <a:lnTo>
                    <a:pt x="0" y="16"/>
                  </a:lnTo>
                  <a:lnTo>
                    <a:pt x="1" y="22"/>
                  </a:lnTo>
                  <a:lnTo>
                    <a:pt x="5" y="27"/>
                  </a:lnTo>
                  <a:lnTo>
                    <a:pt x="10" y="31"/>
                  </a:lnTo>
                  <a:lnTo>
                    <a:pt x="16" y="32"/>
                  </a:lnTo>
                  <a:lnTo>
                    <a:pt x="22" y="31"/>
                  </a:lnTo>
                  <a:lnTo>
                    <a:pt x="27" y="27"/>
                  </a:lnTo>
                  <a:lnTo>
                    <a:pt x="31" y="22"/>
                  </a:lnTo>
                  <a:lnTo>
                    <a:pt x="32" y="16"/>
                  </a:lnTo>
                  <a:lnTo>
                    <a:pt x="31" y="10"/>
                  </a:lnTo>
                  <a:lnTo>
                    <a:pt x="27" y="5"/>
                  </a:lnTo>
                  <a:lnTo>
                    <a:pt x="22" y="1"/>
                  </a:lnTo>
                  <a:lnTo>
                    <a:pt x="1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1201" name="Freeform 897">
              <a:extLst>
                <a:ext uri="{FF2B5EF4-FFF2-40B4-BE49-F238E27FC236}">
                  <a16:creationId xmlns:a16="http://schemas.microsoft.com/office/drawing/2014/main" id="{FA22D3B0-F58C-20B7-3BC7-547B9355F4E2}"/>
                </a:ext>
              </a:extLst>
            </p:cNvPr>
            <p:cNvSpPr>
              <a:spLocks/>
            </p:cNvSpPr>
            <p:nvPr/>
          </p:nvSpPr>
          <p:spPr bwMode="auto">
            <a:xfrm>
              <a:off x="1653" y="1849"/>
              <a:ext cx="905" cy="340"/>
            </a:xfrm>
            <a:custGeom>
              <a:avLst/>
              <a:gdLst>
                <a:gd name="T0" fmla="*/ 0 w 552"/>
                <a:gd name="T1" fmla="*/ 207 h 207"/>
                <a:gd name="T2" fmla="*/ 552 w 552"/>
                <a:gd name="T3" fmla="*/ 207 h 207"/>
                <a:gd name="T4" fmla="*/ 552 w 552"/>
                <a:gd name="T5" fmla="*/ 0 h 207"/>
              </a:gdLst>
              <a:ahLst/>
              <a:cxnLst>
                <a:cxn ang="0">
                  <a:pos x="T0" y="T1"/>
                </a:cxn>
                <a:cxn ang="0">
                  <a:pos x="T2" y="T3"/>
                </a:cxn>
                <a:cxn ang="0">
                  <a:pos x="T4" y="T5"/>
                </a:cxn>
              </a:cxnLst>
              <a:rect l="0" t="0" r="r" b="b"/>
              <a:pathLst>
                <a:path w="552" h="207">
                  <a:moveTo>
                    <a:pt x="0" y="207"/>
                  </a:moveTo>
                  <a:lnTo>
                    <a:pt x="552" y="207"/>
                  </a:lnTo>
                  <a:lnTo>
                    <a:pt x="552" y="0"/>
                  </a:lnTo>
                </a:path>
              </a:pathLst>
            </a:custGeom>
            <a:noFill/>
            <a:ln w="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1202" name="Freeform 898">
              <a:extLst>
                <a:ext uri="{FF2B5EF4-FFF2-40B4-BE49-F238E27FC236}">
                  <a16:creationId xmlns:a16="http://schemas.microsoft.com/office/drawing/2014/main" id="{E36C1A36-8B86-A3A0-8649-ABB9AFB9C18F}"/>
                </a:ext>
              </a:extLst>
            </p:cNvPr>
            <p:cNvSpPr>
              <a:spLocks/>
            </p:cNvSpPr>
            <p:nvPr/>
          </p:nvSpPr>
          <p:spPr bwMode="auto">
            <a:xfrm>
              <a:off x="1600" y="2163"/>
              <a:ext cx="53" cy="52"/>
            </a:xfrm>
            <a:custGeom>
              <a:avLst/>
              <a:gdLst>
                <a:gd name="T0" fmla="*/ 0 w 53"/>
                <a:gd name="T1" fmla="*/ 26 h 52"/>
                <a:gd name="T2" fmla="*/ 2 w 53"/>
                <a:gd name="T3" fmla="*/ 36 h 52"/>
                <a:gd name="T4" fmla="*/ 8 w 53"/>
                <a:gd name="T5" fmla="*/ 44 h 52"/>
                <a:gd name="T6" fmla="*/ 17 w 53"/>
                <a:gd name="T7" fmla="*/ 51 h 52"/>
                <a:gd name="T8" fmla="*/ 26 w 53"/>
                <a:gd name="T9" fmla="*/ 52 h 52"/>
                <a:gd name="T10" fmla="*/ 36 w 53"/>
                <a:gd name="T11" fmla="*/ 51 h 52"/>
                <a:gd name="T12" fmla="*/ 44 w 53"/>
                <a:gd name="T13" fmla="*/ 44 h 52"/>
                <a:gd name="T14" fmla="*/ 51 w 53"/>
                <a:gd name="T15" fmla="*/ 36 h 52"/>
                <a:gd name="T16" fmla="*/ 53 w 53"/>
                <a:gd name="T17" fmla="*/ 26 h 52"/>
                <a:gd name="T18" fmla="*/ 51 w 53"/>
                <a:gd name="T19" fmla="*/ 16 h 52"/>
                <a:gd name="T20" fmla="*/ 44 w 53"/>
                <a:gd name="T21" fmla="*/ 8 h 52"/>
                <a:gd name="T22" fmla="*/ 36 w 53"/>
                <a:gd name="T23" fmla="*/ 1 h 52"/>
                <a:gd name="T24" fmla="*/ 26 w 53"/>
                <a:gd name="T25" fmla="*/ 0 h 52"/>
                <a:gd name="T26" fmla="*/ 17 w 53"/>
                <a:gd name="T27" fmla="*/ 1 h 52"/>
                <a:gd name="T28" fmla="*/ 8 w 53"/>
                <a:gd name="T29" fmla="*/ 8 h 52"/>
                <a:gd name="T30" fmla="*/ 2 w 53"/>
                <a:gd name="T31" fmla="*/ 16 h 52"/>
                <a:gd name="T32" fmla="*/ 0 w 53"/>
                <a:gd name="T33" fmla="*/ 2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3" h="52">
                  <a:moveTo>
                    <a:pt x="0" y="26"/>
                  </a:moveTo>
                  <a:lnTo>
                    <a:pt x="2" y="36"/>
                  </a:lnTo>
                  <a:lnTo>
                    <a:pt x="8" y="44"/>
                  </a:lnTo>
                  <a:lnTo>
                    <a:pt x="17" y="51"/>
                  </a:lnTo>
                  <a:lnTo>
                    <a:pt x="26" y="52"/>
                  </a:lnTo>
                  <a:lnTo>
                    <a:pt x="36" y="51"/>
                  </a:lnTo>
                  <a:lnTo>
                    <a:pt x="44" y="44"/>
                  </a:lnTo>
                  <a:lnTo>
                    <a:pt x="51" y="36"/>
                  </a:lnTo>
                  <a:lnTo>
                    <a:pt x="53" y="26"/>
                  </a:lnTo>
                  <a:lnTo>
                    <a:pt x="51" y="16"/>
                  </a:lnTo>
                  <a:lnTo>
                    <a:pt x="44" y="8"/>
                  </a:lnTo>
                  <a:lnTo>
                    <a:pt x="36" y="1"/>
                  </a:lnTo>
                  <a:lnTo>
                    <a:pt x="26" y="0"/>
                  </a:lnTo>
                  <a:lnTo>
                    <a:pt x="17" y="1"/>
                  </a:lnTo>
                  <a:lnTo>
                    <a:pt x="8" y="8"/>
                  </a:lnTo>
                  <a:lnTo>
                    <a:pt x="2" y="16"/>
                  </a:lnTo>
                  <a:lnTo>
                    <a:pt x="0" y="2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1203" name="Freeform 899">
              <a:extLst>
                <a:ext uri="{FF2B5EF4-FFF2-40B4-BE49-F238E27FC236}">
                  <a16:creationId xmlns:a16="http://schemas.microsoft.com/office/drawing/2014/main" id="{33266674-F5A5-6DBA-5679-46C385672E53}"/>
                </a:ext>
              </a:extLst>
            </p:cNvPr>
            <p:cNvSpPr>
              <a:spLocks/>
            </p:cNvSpPr>
            <p:nvPr/>
          </p:nvSpPr>
          <p:spPr bwMode="auto">
            <a:xfrm>
              <a:off x="1600" y="2163"/>
              <a:ext cx="53" cy="52"/>
            </a:xfrm>
            <a:custGeom>
              <a:avLst/>
              <a:gdLst>
                <a:gd name="T0" fmla="*/ 0 w 32"/>
                <a:gd name="T1" fmla="*/ 16 h 32"/>
                <a:gd name="T2" fmla="*/ 1 w 32"/>
                <a:gd name="T3" fmla="*/ 22 h 32"/>
                <a:gd name="T4" fmla="*/ 5 w 32"/>
                <a:gd name="T5" fmla="*/ 27 h 32"/>
                <a:gd name="T6" fmla="*/ 10 w 32"/>
                <a:gd name="T7" fmla="*/ 31 h 32"/>
                <a:gd name="T8" fmla="*/ 16 w 32"/>
                <a:gd name="T9" fmla="*/ 32 h 32"/>
                <a:gd name="T10" fmla="*/ 22 w 32"/>
                <a:gd name="T11" fmla="*/ 31 h 32"/>
                <a:gd name="T12" fmla="*/ 27 w 32"/>
                <a:gd name="T13" fmla="*/ 27 h 32"/>
                <a:gd name="T14" fmla="*/ 31 w 32"/>
                <a:gd name="T15" fmla="*/ 22 h 32"/>
                <a:gd name="T16" fmla="*/ 32 w 32"/>
                <a:gd name="T17" fmla="*/ 16 h 32"/>
                <a:gd name="T18" fmla="*/ 31 w 32"/>
                <a:gd name="T19" fmla="*/ 10 h 32"/>
                <a:gd name="T20" fmla="*/ 27 w 32"/>
                <a:gd name="T21" fmla="*/ 5 h 32"/>
                <a:gd name="T22" fmla="*/ 22 w 32"/>
                <a:gd name="T23" fmla="*/ 1 h 32"/>
                <a:gd name="T24" fmla="*/ 16 w 32"/>
                <a:gd name="T25" fmla="*/ 0 h 32"/>
                <a:gd name="T26" fmla="*/ 10 w 32"/>
                <a:gd name="T27" fmla="*/ 1 h 32"/>
                <a:gd name="T28" fmla="*/ 5 w 32"/>
                <a:gd name="T29" fmla="*/ 5 h 32"/>
                <a:gd name="T30" fmla="*/ 1 w 32"/>
                <a:gd name="T31" fmla="*/ 10 h 32"/>
                <a:gd name="T32" fmla="*/ 0 w 32"/>
                <a:gd name="T33" fmla="*/ 1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32">
                  <a:moveTo>
                    <a:pt x="0" y="16"/>
                  </a:moveTo>
                  <a:lnTo>
                    <a:pt x="1" y="22"/>
                  </a:lnTo>
                  <a:lnTo>
                    <a:pt x="5" y="27"/>
                  </a:lnTo>
                  <a:lnTo>
                    <a:pt x="10" y="31"/>
                  </a:lnTo>
                  <a:lnTo>
                    <a:pt x="16" y="32"/>
                  </a:lnTo>
                  <a:lnTo>
                    <a:pt x="22" y="31"/>
                  </a:lnTo>
                  <a:lnTo>
                    <a:pt x="27" y="27"/>
                  </a:lnTo>
                  <a:lnTo>
                    <a:pt x="31" y="22"/>
                  </a:lnTo>
                  <a:lnTo>
                    <a:pt x="32" y="16"/>
                  </a:lnTo>
                  <a:lnTo>
                    <a:pt x="31" y="10"/>
                  </a:lnTo>
                  <a:lnTo>
                    <a:pt x="27" y="5"/>
                  </a:lnTo>
                  <a:lnTo>
                    <a:pt x="22" y="1"/>
                  </a:lnTo>
                  <a:lnTo>
                    <a:pt x="16" y="0"/>
                  </a:lnTo>
                  <a:lnTo>
                    <a:pt x="10" y="1"/>
                  </a:lnTo>
                  <a:lnTo>
                    <a:pt x="5" y="5"/>
                  </a:lnTo>
                  <a:lnTo>
                    <a:pt x="1" y="10"/>
                  </a:lnTo>
                  <a:lnTo>
                    <a:pt x="0" y="1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1204" name="Freeform 900">
              <a:extLst>
                <a:ext uri="{FF2B5EF4-FFF2-40B4-BE49-F238E27FC236}">
                  <a16:creationId xmlns:a16="http://schemas.microsoft.com/office/drawing/2014/main" id="{09A87971-B99C-12D9-76FE-0D0ACA469E83}"/>
                </a:ext>
              </a:extLst>
            </p:cNvPr>
            <p:cNvSpPr>
              <a:spLocks/>
            </p:cNvSpPr>
            <p:nvPr/>
          </p:nvSpPr>
          <p:spPr bwMode="auto">
            <a:xfrm>
              <a:off x="2532" y="1797"/>
              <a:ext cx="52" cy="52"/>
            </a:xfrm>
            <a:custGeom>
              <a:avLst/>
              <a:gdLst>
                <a:gd name="T0" fmla="*/ 26 w 52"/>
                <a:gd name="T1" fmla="*/ 0 h 52"/>
                <a:gd name="T2" fmla="*/ 16 w 52"/>
                <a:gd name="T3" fmla="*/ 2 h 52"/>
                <a:gd name="T4" fmla="*/ 8 w 52"/>
                <a:gd name="T5" fmla="*/ 8 h 52"/>
                <a:gd name="T6" fmla="*/ 1 w 52"/>
                <a:gd name="T7" fmla="*/ 16 h 52"/>
                <a:gd name="T8" fmla="*/ 0 w 52"/>
                <a:gd name="T9" fmla="*/ 26 h 52"/>
                <a:gd name="T10" fmla="*/ 1 w 52"/>
                <a:gd name="T11" fmla="*/ 36 h 52"/>
                <a:gd name="T12" fmla="*/ 8 w 52"/>
                <a:gd name="T13" fmla="*/ 44 h 52"/>
                <a:gd name="T14" fmla="*/ 16 w 52"/>
                <a:gd name="T15" fmla="*/ 51 h 52"/>
                <a:gd name="T16" fmla="*/ 26 w 52"/>
                <a:gd name="T17" fmla="*/ 52 h 52"/>
                <a:gd name="T18" fmla="*/ 36 w 52"/>
                <a:gd name="T19" fmla="*/ 51 h 52"/>
                <a:gd name="T20" fmla="*/ 44 w 52"/>
                <a:gd name="T21" fmla="*/ 44 h 52"/>
                <a:gd name="T22" fmla="*/ 50 w 52"/>
                <a:gd name="T23" fmla="*/ 36 h 52"/>
                <a:gd name="T24" fmla="*/ 52 w 52"/>
                <a:gd name="T25" fmla="*/ 26 h 52"/>
                <a:gd name="T26" fmla="*/ 50 w 52"/>
                <a:gd name="T27" fmla="*/ 16 h 52"/>
                <a:gd name="T28" fmla="*/ 44 w 52"/>
                <a:gd name="T29" fmla="*/ 8 h 52"/>
                <a:gd name="T30" fmla="*/ 36 w 52"/>
                <a:gd name="T31" fmla="*/ 2 h 52"/>
                <a:gd name="T32" fmla="*/ 26 w 52"/>
                <a:gd name="T33"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2" h="52">
                  <a:moveTo>
                    <a:pt x="26" y="0"/>
                  </a:moveTo>
                  <a:lnTo>
                    <a:pt x="16" y="2"/>
                  </a:lnTo>
                  <a:lnTo>
                    <a:pt x="8" y="8"/>
                  </a:lnTo>
                  <a:lnTo>
                    <a:pt x="1" y="16"/>
                  </a:lnTo>
                  <a:lnTo>
                    <a:pt x="0" y="26"/>
                  </a:lnTo>
                  <a:lnTo>
                    <a:pt x="1" y="36"/>
                  </a:lnTo>
                  <a:lnTo>
                    <a:pt x="8" y="44"/>
                  </a:lnTo>
                  <a:lnTo>
                    <a:pt x="16" y="51"/>
                  </a:lnTo>
                  <a:lnTo>
                    <a:pt x="26" y="52"/>
                  </a:lnTo>
                  <a:lnTo>
                    <a:pt x="36" y="51"/>
                  </a:lnTo>
                  <a:lnTo>
                    <a:pt x="44" y="44"/>
                  </a:lnTo>
                  <a:lnTo>
                    <a:pt x="50" y="36"/>
                  </a:lnTo>
                  <a:lnTo>
                    <a:pt x="52" y="26"/>
                  </a:lnTo>
                  <a:lnTo>
                    <a:pt x="50" y="16"/>
                  </a:lnTo>
                  <a:lnTo>
                    <a:pt x="44" y="8"/>
                  </a:lnTo>
                  <a:lnTo>
                    <a:pt x="36" y="2"/>
                  </a:lnTo>
                  <a:lnTo>
                    <a:pt x="2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1205" name="Freeform 901">
              <a:extLst>
                <a:ext uri="{FF2B5EF4-FFF2-40B4-BE49-F238E27FC236}">
                  <a16:creationId xmlns:a16="http://schemas.microsoft.com/office/drawing/2014/main" id="{89248D58-5123-B4E9-4BEC-5B80B76B5A38}"/>
                </a:ext>
              </a:extLst>
            </p:cNvPr>
            <p:cNvSpPr>
              <a:spLocks/>
            </p:cNvSpPr>
            <p:nvPr/>
          </p:nvSpPr>
          <p:spPr bwMode="auto">
            <a:xfrm>
              <a:off x="2532" y="1797"/>
              <a:ext cx="52" cy="52"/>
            </a:xfrm>
            <a:custGeom>
              <a:avLst/>
              <a:gdLst>
                <a:gd name="T0" fmla="*/ 16 w 32"/>
                <a:gd name="T1" fmla="*/ 0 h 32"/>
                <a:gd name="T2" fmla="*/ 10 w 32"/>
                <a:gd name="T3" fmla="*/ 1 h 32"/>
                <a:gd name="T4" fmla="*/ 5 w 32"/>
                <a:gd name="T5" fmla="*/ 5 h 32"/>
                <a:gd name="T6" fmla="*/ 1 w 32"/>
                <a:gd name="T7" fmla="*/ 10 h 32"/>
                <a:gd name="T8" fmla="*/ 0 w 32"/>
                <a:gd name="T9" fmla="*/ 16 h 32"/>
                <a:gd name="T10" fmla="*/ 1 w 32"/>
                <a:gd name="T11" fmla="*/ 22 h 32"/>
                <a:gd name="T12" fmla="*/ 5 w 32"/>
                <a:gd name="T13" fmla="*/ 27 h 32"/>
                <a:gd name="T14" fmla="*/ 10 w 32"/>
                <a:gd name="T15" fmla="*/ 31 h 32"/>
                <a:gd name="T16" fmla="*/ 16 w 32"/>
                <a:gd name="T17" fmla="*/ 32 h 32"/>
                <a:gd name="T18" fmla="*/ 22 w 32"/>
                <a:gd name="T19" fmla="*/ 31 h 32"/>
                <a:gd name="T20" fmla="*/ 27 w 32"/>
                <a:gd name="T21" fmla="*/ 27 h 32"/>
                <a:gd name="T22" fmla="*/ 31 w 32"/>
                <a:gd name="T23" fmla="*/ 22 h 32"/>
                <a:gd name="T24" fmla="*/ 32 w 32"/>
                <a:gd name="T25" fmla="*/ 16 h 32"/>
                <a:gd name="T26" fmla="*/ 31 w 32"/>
                <a:gd name="T27" fmla="*/ 10 h 32"/>
                <a:gd name="T28" fmla="*/ 27 w 32"/>
                <a:gd name="T29" fmla="*/ 5 h 32"/>
                <a:gd name="T30" fmla="*/ 22 w 32"/>
                <a:gd name="T31" fmla="*/ 1 h 32"/>
                <a:gd name="T32" fmla="*/ 16 w 32"/>
                <a:gd name="T3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32">
                  <a:moveTo>
                    <a:pt x="16" y="0"/>
                  </a:moveTo>
                  <a:lnTo>
                    <a:pt x="10" y="1"/>
                  </a:lnTo>
                  <a:lnTo>
                    <a:pt x="5" y="5"/>
                  </a:lnTo>
                  <a:lnTo>
                    <a:pt x="1" y="10"/>
                  </a:lnTo>
                  <a:lnTo>
                    <a:pt x="0" y="16"/>
                  </a:lnTo>
                  <a:lnTo>
                    <a:pt x="1" y="22"/>
                  </a:lnTo>
                  <a:lnTo>
                    <a:pt x="5" y="27"/>
                  </a:lnTo>
                  <a:lnTo>
                    <a:pt x="10" y="31"/>
                  </a:lnTo>
                  <a:lnTo>
                    <a:pt x="16" y="32"/>
                  </a:lnTo>
                  <a:lnTo>
                    <a:pt x="22" y="31"/>
                  </a:lnTo>
                  <a:lnTo>
                    <a:pt x="27" y="27"/>
                  </a:lnTo>
                  <a:lnTo>
                    <a:pt x="31" y="22"/>
                  </a:lnTo>
                  <a:lnTo>
                    <a:pt x="32" y="16"/>
                  </a:lnTo>
                  <a:lnTo>
                    <a:pt x="31" y="10"/>
                  </a:lnTo>
                  <a:lnTo>
                    <a:pt x="27" y="5"/>
                  </a:lnTo>
                  <a:lnTo>
                    <a:pt x="22" y="1"/>
                  </a:lnTo>
                  <a:lnTo>
                    <a:pt x="1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1206" name="Freeform 902">
              <a:extLst>
                <a:ext uri="{FF2B5EF4-FFF2-40B4-BE49-F238E27FC236}">
                  <a16:creationId xmlns:a16="http://schemas.microsoft.com/office/drawing/2014/main" id="{5C2CF1BD-97C2-02E1-CC24-D894BAB335D4}"/>
                </a:ext>
              </a:extLst>
            </p:cNvPr>
            <p:cNvSpPr>
              <a:spLocks/>
            </p:cNvSpPr>
            <p:nvPr/>
          </p:nvSpPr>
          <p:spPr bwMode="auto">
            <a:xfrm>
              <a:off x="2031" y="1884"/>
              <a:ext cx="394" cy="129"/>
            </a:xfrm>
            <a:custGeom>
              <a:avLst/>
              <a:gdLst>
                <a:gd name="T0" fmla="*/ 240 w 240"/>
                <a:gd name="T1" fmla="*/ 0 h 79"/>
                <a:gd name="T2" fmla="*/ 240 w 240"/>
                <a:gd name="T3" fmla="*/ 79 h 79"/>
                <a:gd name="T4" fmla="*/ 0 w 240"/>
                <a:gd name="T5" fmla="*/ 79 h 79"/>
                <a:gd name="T6" fmla="*/ 0 w 240"/>
                <a:gd name="T7" fmla="*/ 32 h 79"/>
              </a:gdLst>
              <a:ahLst/>
              <a:cxnLst>
                <a:cxn ang="0">
                  <a:pos x="T0" y="T1"/>
                </a:cxn>
                <a:cxn ang="0">
                  <a:pos x="T2" y="T3"/>
                </a:cxn>
                <a:cxn ang="0">
                  <a:pos x="T4" y="T5"/>
                </a:cxn>
                <a:cxn ang="0">
                  <a:pos x="T6" y="T7"/>
                </a:cxn>
              </a:cxnLst>
              <a:rect l="0" t="0" r="r" b="b"/>
              <a:pathLst>
                <a:path w="240" h="79">
                  <a:moveTo>
                    <a:pt x="240" y="0"/>
                  </a:moveTo>
                  <a:lnTo>
                    <a:pt x="240" y="79"/>
                  </a:lnTo>
                  <a:lnTo>
                    <a:pt x="0" y="79"/>
                  </a:lnTo>
                  <a:lnTo>
                    <a:pt x="0" y="3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1207" name="Freeform 903">
              <a:extLst>
                <a:ext uri="{FF2B5EF4-FFF2-40B4-BE49-F238E27FC236}">
                  <a16:creationId xmlns:a16="http://schemas.microsoft.com/office/drawing/2014/main" id="{06721BBF-2DE4-2D75-3369-B0B7038B9E08}"/>
                </a:ext>
              </a:extLst>
            </p:cNvPr>
            <p:cNvSpPr>
              <a:spLocks/>
            </p:cNvSpPr>
            <p:nvPr/>
          </p:nvSpPr>
          <p:spPr bwMode="auto">
            <a:xfrm>
              <a:off x="2005" y="1884"/>
              <a:ext cx="53" cy="52"/>
            </a:xfrm>
            <a:custGeom>
              <a:avLst/>
              <a:gdLst>
                <a:gd name="T0" fmla="*/ 26 w 53"/>
                <a:gd name="T1" fmla="*/ 0 h 52"/>
                <a:gd name="T2" fmla="*/ 0 w 53"/>
                <a:gd name="T3" fmla="*/ 52 h 52"/>
                <a:gd name="T4" fmla="*/ 53 w 53"/>
                <a:gd name="T5" fmla="*/ 52 h 52"/>
                <a:gd name="T6" fmla="*/ 26 w 53"/>
                <a:gd name="T7" fmla="*/ 0 h 52"/>
              </a:gdLst>
              <a:ahLst/>
              <a:cxnLst>
                <a:cxn ang="0">
                  <a:pos x="T0" y="T1"/>
                </a:cxn>
                <a:cxn ang="0">
                  <a:pos x="T2" y="T3"/>
                </a:cxn>
                <a:cxn ang="0">
                  <a:pos x="T4" y="T5"/>
                </a:cxn>
                <a:cxn ang="0">
                  <a:pos x="T6" y="T7"/>
                </a:cxn>
              </a:cxnLst>
              <a:rect l="0" t="0" r="r" b="b"/>
              <a:pathLst>
                <a:path w="53" h="52">
                  <a:moveTo>
                    <a:pt x="26" y="0"/>
                  </a:moveTo>
                  <a:lnTo>
                    <a:pt x="0" y="52"/>
                  </a:lnTo>
                  <a:lnTo>
                    <a:pt x="53" y="52"/>
                  </a:lnTo>
                  <a:lnTo>
                    <a:pt x="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1208" name="Freeform 904">
              <a:extLst>
                <a:ext uri="{FF2B5EF4-FFF2-40B4-BE49-F238E27FC236}">
                  <a16:creationId xmlns:a16="http://schemas.microsoft.com/office/drawing/2014/main" id="{9E63412A-D816-F809-6F23-89F9E59F3B4C}"/>
                </a:ext>
              </a:extLst>
            </p:cNvPr>
            <p:cNvSpPr>
              <a:spLocks/>
            </p:cNvSpPr>
            <p:nvPr/>
          </p:nvSpPr>
          <p:spPr bwMode="auto">
            <a:xfrm>
              <a:off x="2005" y="1884"/>
              <a:ext cx="53" cy="52"/>
            </a:xfrm>
            <a:custGeom>
              <a:avLst/>
              <a:gdLst>
                <a:gd name="T0" fmla="*/ 16 w 32"/>
                <a:gd name="T1" fmla="*/ 0 h 32"/>
                <a:gd name="T2" fmla="*/ 0 w 32"/>
                <a:gd name="T3" fmla="*/ 32 h 32"/>
                <a:gd name="T4" fmla="*/ 32 w 32"/>
                <a:gd name="T5" fmla="*/ 32 h 32"/>
                <a:gd name="T6" fmla="*/ 16 w 32"/>
                <a:gd name="T7" fmla="*/ 0 h 32"/>
              </a:gdLst>
              <a:ahLst/>
              <a:cxnLst>
                <a:cxn ang="0">
                  <a:pos x="T0" y="T1"/>
                </a:cxn>
                <a:cxn ang="0">
                  <a:pos x="T2" y="T3"/>
                </a:cxn>
                <a:cxn ang="0">
                  <a:pos x="T4" y="T5"/>
                </a:cxn>
                <a:cxn ang="0">
                  <a:pos x="T6" y="T7"/>
                </a:cxn>
              </a:cxnLst>
              <a:rect l="0" t="0" r="r" b="b"/>
              <a:pathLst>
                <a:path w="32" h="32">
                  <a:moveTo>
                    <a:pt x="16" y="0"/>
                  </a:moveTo>
                  <a:lnTo>
                    <a:pt x="0" y="32"/>
                  </a:lnTo>
                  <a:lnTo>
                    <a:pt x="32" y="32"/>
                  </a:lnTo>
                  <a:lnTo>
                    <a:pt x="1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1209" name="Freeform 905">
              <a:extLst>
                <a:ext uri="{FF2B5EF4-FFF2-40B4-BE49-F238E27FC236}">
                  <a16:creationId xmlns:a16="http://schemas.microsoft.com/office/drawing/2014/main" id="{7CA98E06-FD70-FBD2-84F6-065D1A40B1D1}"/>
                </a:ext>
              </a:extLst>
            </p:cNvPr>
            <p:cNvSpPr>
              <a:spLocks/>
            </p:cNvSpPr>
            <p:nvPr/>
          </p:nvSpPr>
          <p:spPr bwMode="auto">
            <a:xfrm>
              <a:off x="3455" y="2576"/>
              <a:ext cx="270" cy="146"/>
            </a:xfrm>
            <a:custGeom>
              <a:avLst/>
              <a:gdLst>
                <a:gd name="T0" fmla="*/ 165 w 165"/>
                <a:gd name="T1" fmla="*/ 0 h 89"/>
                <a:gd name="T2" fmla="*/ 165 w 165"/>
                <a:gd name="T3" fmla="*/ 89 h 89"/>
                <a:gd name="T4" fmla="*/ 0 w 165"/>
                <a:gd name="T5" fmla="*/ 89 h 89"/>
                <a:gd name="T6" fmla="*/ 0 w 165"/>
                <a:gd name="T7" fmla="*/ 42 h 89"/>
              </a:gdLst>
              <a:ahLst/>
              <a:cxnLst>
                <a:cxn ang="0">
                  <a:pos x="T0" y="T1"/>
                </a:cxn>
                <a:cxn ang="0">
                  <a:pos x="T2" y="T3"/>
                </a:cxn>
                <a:cxn ang="0">
                  <a:pos x="T4" y="T5"/>
                </a:cxn>
                <a:cxn ang="0">
                  <a:pos x="T6" y="T7"/>
                </a:cxn>
              </a:cxnLst>
              <a:rect l="0" t="0" r="r" b="b"/>
              <a:pathLst>
                <a:path w="165" h="89">
                  <a:moveTo>
                    <a:pt x="165" y="0"/>
                  </a:moveTo>
                  <a:lnTo>
                    <a:pt x="165" y="89"/>
                  </a:lnTo>
                  <a:lnTo>
                    <a:pt x="0" y="89"/>
                  </a:lnTo>
                  <a:lnTo>
                    <a:pt x="0" y="4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1210" name="Freeform 906">
              <a:extLst>
                <a:ext uri="{FF2B5EF4-FFF2-40B4-BE49-F238E27FC236}">
                  <a16:creationId xmlns:a16="http://schemas.microsoft.com/office/drawing/2014/main" id="{E75AC01F-61AD-3D62-4C13-7B35E0260B17}"/>
                </a:ext>
              </a:extLst>
            </p:cNvPr>
            <p:cNvSpPr>
              <a:spLocks/>
            </p:cNvSpPr>
            <p:nvPr/>
          </p:nvSpPr>
          <p:spPr bwMode="auto">
            <a:xfrm>
              <a:off x="3429" y="2592"/>
              <a:ext cx="52" cy="53"/>
            </a:xfrm>
            <a:custGeom>
              <a:avLst/>
              <a:gdLst>
                <a:gd name="T0" fmla="*/ 26 w 52"/>
                <a:gd name="T1" fmla="*/ 0 h 53"/>
                <a:gd name="T2" fmla="*/ 0 w 52"/>
                <a:gd name="T3" fmla="*/ 53 h 53"/>
                <a:gd name="T4" fmla="*/ 52 w 52"/>
                <a:gd name="T5" fmla="*/ 53 h 53"/>
                <a:gd name="T6" fmla="*/ 26 w 52"/>
                <a:gd name="T7" fmla="*/ 0 h 53"/>
              </a:gdLst>
              <a:ahLst/>
              <a:cxnLst>
                <a:cxn ang="0">
                  <a:pos x="T0" y="T1"/>
                </a:cxn>
                <a:cxn ang="0">
                  <a:pos x="T2" y="T3"/>
                </a:cxn>
                <a:cxn ang="0">
                  <a:pos x="T4" y="T5"/>
                </a:cxn>
                <a:cxn ang="0">
                  <a:pos x="T6" y="T7"/>
                </a:cxn>
              </a:cxnLst>
              <a:rect l="0" t="0" r="r" b="b"/>
              <a:pathLst>
                <a:path w="52" h="53">
                  <a:moveTo>
                    <a:pt x="26" y="0"/>
                  </a:moveTo>
                  <a:lnTo>
                    <a:pt x="0" y="53"/>
                  </a:lnTo>
                  <a:lnTo>
                    <a:pt x="52" y="53"/>
                  </a:lnTo>
                  <a:lnTo>
                    <a:pt x="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1211" name="Freeform 907">
              <a:extLst>
                <a:ext uri="{FF2B5EF4-FFF2-40B4-BE49-F238E27FC236}">
                  <a16:creationId xmlns:a16="http://schemas.microsoft.com/office/drawing/2014/main" id="{694FD912-2E9A-979B-7CD8-32834FEF0BD5}"/>
                </a:ext>
              </a:extLst>
            </p:cNvPr>
            <p:cNvSpPr>
              <a:spLocks/>
            </p:cNvSpPr>
            <p:nvPr/>
          </p:nvSpPr>
          <p:spPr bwMode="auto">
            <a:xfrm>
              <a:off x="3429" y="2592"/>
              <a:ext cx="52" cy="53"/>
            </a:xfrm>
            <a:custGeom>
              <a:avLst/>
              <a:gdLst>
                <a:gd name="T0" fmla="*/ 16 w 32"/>
                <a:gd name="T1" fmla="*/ 0 h 32"/>
                <a:gd name="T2" fmla="*/ 0 w 32"/>
                <a:gd name="T3" fmla="*/ 32 h 32"/>
                <a:gd name="T4" fmla="*/ 32 w 32"/>
                <a:gd name="T5" fmla="*/ 32 h 32"/>
                <a:gd name="T6" fmla="*/ 16 w 32"/>
                <a:gd name="T7" fmla="*/ 0 h 32"/>
              </a:gdLst>
              <a:ahLst/>
              <a:cxnLst>
                <a:cxn ang="0">
                  <a:pos x="T0" y="T1"/>
                </a:cxn>
                <a:cxn ang="0">
                  <a:pos x="T2" y="T3"/>
                </a:cxn>
                <a:cxn ang="0">
                  <a:pos x="T4" y="T5"/>
                </a:cxn>
                <a:cxn ang="0">
                  <a:pos x="T6" y="T7"/>
                </a:cxn>
              </a:cxnLst>
              <a:rect l="0" t="0" r="r" b="b"/>
              <a:pathLst>
                <a:path w="32" h="32">
                  <a:moveTo>
                    <a:pt x="16" y="0"/>
                  </a:moveTo>
                  <a:lnTo>
                    <a:pt x="0" y="32"/>
                  </a:lnTo>
                  <a:lnTo>
                    <a:pt x="32" y="32"/>
                  </a:lnTo>
                  <a:lnTo>
                    <a:pt x="1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1212" name="Freeform 908">
              <a:extLst>
                <a:ext uri="{FF2B5EF4-FFF2-40B4-BE49-F238E27FC236}">
                  <a16:creationId xmlns:a16="http://schemas.microsoft.com/office/drawing/2014/main" id="{CAADBCB1-3698-CDA0-59A4-7F44F3344134}"/>
                </a:ext>
              </a:extLst>
            </p:cNvPr>
            <p:cNvSpPr>
              <a:spLocks/>
            </p:cNvSpPr>
            <p:nvPr/>
          </p:nvSpPr>
          <p:spPr bwMode="auto">
            <a:xfrm>
              <a:off x="4658" y="3396"/>
              <a:ext cx="386" cy="130"/>
            </a:xfrm>
            <a:custGeom>
              <a:avLst/>
              <a:gdLst>
                <a:gd name="T0" fmla="*/ 235 w 235"/>
                <a:gd name="T1" fmla="*/ 0 h 79"/>
                <a:gd name="T2" fmla="*/ 235 w 235"/>
                <a:gd name="T3" fmla="*/ 79 h 79"/>
                <a:gd name="T4" fmla="*/ 0 w 235"/>
                <a:gd name="T5" fmla="*/ 79 h 79"/>
                <a:gd name="T6" fmla="*/ 0 w 235"/>
                <a:gd name="T7" fmla="*/ 28 h 79"/>
              </a:gdLst>
              <a:ahLst/>
              <a:cxnLst>
                <a:cxn ang="0">
                  <a:pos x="T0" y="T1"/>
                </a:cxn>
                <a:cxn ang="0">
                  <a:pos x="T2" y="T3"/>
                </a:cxn>
                <a:cxn ang="0">
                  <a:pos x="T4" y="T5"/>
                </a:cxn>
                <a:cxn ang="0">
                  <a:pos x="T6" y="T7"/>
                </a:cxn>
              </a:cxnLst>
              <a:rect l="0" t="0" r="r" b="b"/>
              <a:pathLst>
                <a:path w="235" h="79">
                  <a:moveTo>
                    <a:pt x="235" y="0"/>
                  </a:moveTo>
                  <a:lnTo>
                    <a:pt x="235" y="79"/>
                  </a:lnTo>
                  <a:lnTo>
                    <a:pt x="0" y="79"/>
                  </a:lnTo>
                  <a:lnTo>
                    <a:pt x="0" y="28"/>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1213" name="Freeform 909">
              <a:extLst>
                <a:ext uri="{FF2B5EF4-FFF2-40B4-BE49-F238E27FC236}">
                  <a16:creationId xmlns:a16="http://schemas.microsoft.com/office/drawing/2014/main" id="{C2412061-C2CA-479B-7AA9-268CD154F0DA}"/>
                </a:ext>
              </a:extLst>
            </p:cNvPr>
            <p:cNvSpPr>
              <a:spLocks/>
            </p:cNvSpPr>
            <p:nvPr/>
          </p:nvSpPr>
          <p:spPr bwMode="auto">
            <a:xfrm>
              <a:off x="4632" y="3390"/>
              <a:ext cx="53" cy="52"/>
            </a:xfrm>
            <a:custGeom>
              <a:avLst/>
              <a:gdLst>
                <a:gd name="T0" fmla="*/ 26 w 53"/>
                <a:gd name="T1" fmla="*/ 0 h 52"/>
                <a:gd name="T2" fmla="*/ 0 w 53"/>
                <a:gd name="T3" fmla="*/ 52 h 52"/>
                <a:gd name="T4" fmla="*/ 53 w 53"/>
                <a:gd name="T5" fmla="*/ 52 h 52"/>
                <a:gd name="T6" fmla="*/ 26 w 53"/>
                <a:gd name="T7" fmla="*/ 0 h 52"/>
              </a:gdLst>
              <a:ahLst/>
              <a:cxnLst>
                <a:cxn ang="0">
                  <a:pos x="T0" y="T1"/>
                </a:cxn>
                <a:cxn ang="0">
                  <a:pos x="T2" y="T3"/>
                </a:cxn>
                <a:cxn ang="0">
                  <a:pos x="T4" y="T5"/>
                </a:cxn>
                <a:cxn ang="0">
                  <a:pos x="T6" y="T7"/>
                </a:cxn>
              </a:cxnLst>
              <a:rect l="0" t="0" r="r" b="b"/>
              <a:pathLst>
                <a:path w="53" h="52">
                  <a:moveTo>
                    <a:pt x="26" y="0"/>
                  </a:moveTo>
                  <a:lnTo>
                    <a:pt x="0" y="52"/>
                  </a:lnTo>
                  <a:lnTo>
                    <a:pt x="53" y="52"/>
                  </a:lnTo>
                  <a:lnTo>
                    <a:pt x="2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1214" name="Freeform 910">
              <a:extLst>
                <a:ext uri="{FF2B5EF4-FFF2-40B4-BE49-F238E27FC236}">
                  <a16:creationId xmlns:a16="http://schemas.microsoft.com/office/drawing/2014/main" id="{6AB58200-BBD5-DF96-651E-94ECD9A68E4E}"/>
                </a:ext>
              </a:extLst>
            </p:cNvPr>
            <p:cNvSpPr>
              <a:spLocks/>
            </p:cNvSpPr>
            <p:nvPr/>
          </p:nvSpPr>
          <p:spPr bwMode="auto">
            <a:xfrm>
              <a:off x="4632" y="3390"/>
              <a:ext cx="53" cy="52"/>
            </a:xfrm>
            <a:custGeom>
              <a:avLst/>
              <a:gdLst>
                <a:gd name="T0" fmla="*/ 16 w 32"/>
                <a:gd name="T1" fmla="*/ 0 h 32"/>
                <a:gd name="T2" fmla="*/ 0 w 32"/>
                <a:gd name="T3" fmla="*/ 32 h 32"/>
                <a:gd name="T4" fmla="*/ 32 w 32"/>
                <a:gd name="T5" fmla="*/ 32 h 32"/>
                <a:gd name="T6" fmla="*/ 16 w 32"/>
                <a:gd name="T7" fmla="*/ 0 h 32"/>
              </a:gdLst>
              <a:ahLst/>
              <a:cxnLst>
                <a:cxn ang="0">
                  <a:pos x="T0" y="T1"/>
                </a:cxn>
                <a:cxn ang="0">
                  <a:pos x="T2" y="T3"/>
                </a:cxn>
                <a:cxn ang="0">
                  <a:pos x="T4" y="T5"/>
                </a:cxn>
                <a:cxn ang="0">
                  <a:pos x="T6" y="T7"/>
                </a:cxn>
              </a:cxnLst>
              <a:rect l="0" t="0" r="r" b="b"/>
              <a:pathLst>
                <a:path w="32" h="32">
                  <a:moveTo>
                    <a:pt x="16" y="0"/>
                  </a:moveTo>
                  <a:lnTo>
                    <a:pt x="0" y="32"/>
                  </a:lnTo>
                  <a:lnTo>
                    <a:pt x="32" y="32"/>
                  </a:lnTo>
                  <a:lnTo>
                    <a:pt x="16" y="0"/>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1215" name="Rectangle 911">
              <a:extLst>
                <a:ext uri="{FF2B5EF4-FFF2-40B4-BE49-F238E27FC236}">
                  <a16:creationId xmlns:a16="http://schemas.microsoft.com/office/drawing/2014/main" id="{46E25669-C62A-C827-F45B-7309B2F03154}"/>
                </a:ext>
              </a:extLst>
            </p:cNvPr>
            <p:cNvSpPr>
              <a:spLocks noChangeArrowheads="1"/>
            </p:cNvSpPr>
            <p:nvPr/>
          </p:nvSpPr>
          <p:spPr bwMode="auto">
            <a:xfrm>
              <a:off x="988" y="3035"/>
              <a:ext cx="574" cy="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 b="1" i="1">
                  <a:solidFill>
                    <a:srgbClr val="000000"/>
                  </a:solidFill>
                  <a:latin typeface="News Gothic MT" panose="020B0504020203020204" pitchFamily="34" charset="0"/>
                </a:rPr>
                <a:t>Recorders</a:t>
              </a:r>
              <a:endParaRPr lang="en-US" altLang="en-US" sz="200" b="1"/>
            </a:p>
          </p:txBody>
        </p:sp>
        <p:sp>
          <p:nvSpPr>
            <p:cNvPr id="611216" name="Rectangle 912">
              <a:extLst>
                <a:ext uri="{FF2B5EF4-FFF2-40B4-BE49-F238E27FC236}">
                  <a16:creationId xmlns:a16="http://schemas.microsoft.com/office/drawing/2014/main" id="{6E3109C4-7609-79F1-28D2-52B9ADE317A0}"/>
                </a:ext>
              </a:extLst>
            </p:cNvPr>
            <p:cNvSpPr>
              <a:spLocks noChangeArrowheads="1"/>
            </p:cNvSpPr>
            <p:nvPr/>
          </p:nvSpPr>
          <p:spPr bwMode="auto">
            <a:xfrm>
              <a:off x="2887" y="796"/>
              <a:ext cx="579" cy="18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611217" name="Rectangle 913">
              <a:extLst>
                <a:ext uri="{FF2B5EF4-FFF2-40B4-BE49-F238E27FC236}">
                  <a16:creationId xmlns:a16="http://schemas.microsoft.com/office/drawing/2014/main" id="{83B46D18-7187-D4E3-2028-9E0254154600}"/>
                </a:ext>
              </a:extLst>
            </p:cNvPr>
            <p:cNvSpPr>
              <a:spLocks noChangeArrowheads="1"/>
            </p:cNvSpPr>
            <p:nvPr/>
          </p:nvSpPr>
          <p:spPr bwMode="auto">
            <a:xfrm>
              <a:off x="2882" y="799"/>
              <a:ext cx="459" cy="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 b="1" i="1">
                  <a:solidFill>
                    <a:srgbClr val="000000"/>
                  </a:solidFill>
                  <a:latin typeface="News Gothic MT" panose="020B0504020203020204" pitchFamily="34" charset="0"/>
                </a:rPr>
                <a:t>Workers</a:t>
              </a:r>
              <a:endParaRPr lang="en-US" altLang="en-US" sz="200" b="1"/>
            </a:p>
          </p:txBody>
        </p:sp>
        <p:sp>
          <p:nvSpPr>
            <p:cNvPr id="611218" name="Rectangle 914">
              <a:extLst>
                <a:ext uri="{FF2B5EF4-FFF2-40B4-BE49-F238E27FC236}">
                  <a16:creationId xmlns:a16="http://schemas.microsoft.com/office/drawing/2014/main" id="{B09F3577-4050-4F7C-8880-70ED01404538}"/>
                </a:ext>
              </a:extLst>
            </p:cNvPr>
            <p:cNvSpPr>
              <a:spLocks noChangeArrowheads="1"/>
            </p:cNvSpPr>
            <p:nvPr/>
          </p:nvSpPr>
          <p:spPr bwMode="auto">
            <a:xfrm>
              <a:off x="3878" y="1288"/>
              <a:ext cx="581" cy="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200" b="1" i="1">
                  <a:solidFill>
                    <a:srgbClr val="000000"/>
                  </a:solidFill>
                  <a:latin typeface="News Gothic MT" panose="020B0504020203020204" pitchFamily="34" charset="0"/>
                </a:rPr>
                <a:t>Inspectors</a:t>
              </a:r>
              <a:endParaRPr lang="en-US" altLang="en-US" sz="200" b="1"/>
            </a:p>
          </p:txBody>
        </p:sp>
        <p:sp>
          <p:nvSpPr>
            <p:cNvPr id="611219" name="Freeform 915">
              <a:extLst>
                <a:ext uri="{FF2B5EF4-FFF2-40B4-BE49-F238E27FC236}">
                  <a16:creationId xmlns:a16="http://schemas.microsoft.com/office/drawing/2014/main" id="{FB1CD5AD-6603-F3CE-A4F5-9FE7029210F6}"/>
                </a:ext>
              </a:extLst>
            </p:cNvPr>
            <p:cNvSpPr>
              <a:spLocks/>
            </p:cNvSpPr>
            <p:nvPr/>
          </p:nvSpPr>
          <p:spPr bwMode="auto">
            <a:xfrm>
              <a:off x="3030" y="977"/>
              <a:ext cx="153" cy="121"/>
            </a:xfrm>
            <a:custGeom>
              <a:avLst/>
              <a:gdLst>
                <a:gd name="T0" fmla="*/ 93 w 93"/>
                <a:gd name="T1" fmla="*/ 0 h 74"/>
                <a:gd name="T2" fmla="*/ 93 w 93"/>
                <a:gd name="T3" fmla="*/ 53 h 74"/>
                <a:gd name="T4" fmla="*/ 0 w 93"/>
                <a:gd name="T5" fmla="*/ 53 h 74"/>
                <a:gd name="T6" fmla="*/ 0 w 93"/>
                <a:gd name="T7" fmla="*/ 74 h 74"/>
              </a:gdLst>
              <a:ahLst/>
              <a:cxnLst>
                <a:cxn ang="0">
                  <a:pos x="T0" y="T1"/>
                </a:cxn>
                <a:cxn ang="0">
                  <a:pos x="T2" y="T3"/>
                </a:cxn>
                <a:cxn ang="0">
                  <a:pos x="T4" y="T5"/>
                </a:cxn>
                <a:cxn ang="0">
                  <a:pos x="T6" y="T7"/>
                </a:cxn>
              </a:cxnLst>
              <a:rect l="0" t="0" r="r" b="b"/>
              <a:pathLst>
                <a:path w="93" h="74">
                  <a:moveTo>
                    <a:pt x="93" y="0"/>
                  </a:moveTo>
                  <a:lnTo>
                    <a:pt x="93" y="53"/>
                  </a:lnTo>
                  <a:lnTo>
                    <a:pt x="0" y="53"/>
                  </a:lnTo>
                  <a:lnTo>
                    <a:pt x="0" y="74"/>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1220" name="Freeform 916">
              <a:extLst>
                <a:ext uri="{FF2B5EF4-FFF2-40B4-BE49-F238E27FC236}">
                  <a16:creationId xmlns:a16="http://schemas.microsoft.com/office/drawing/2014/main" id="{F2D26814-B47D-10A4-B22C-B64E50C30AC0}"/>
                </a:ext>
              </a:extLst>
            </p:cNvPr>
            <p:cNvSpPr>
              <a:spLocks/>
            </p:cNvSpPr>
            <p:nvPr/>
          </p:nvSpPr>
          <p:spPr bwMode="auto">
            <a:xfrm>
              <a:off x="3004" y="1098"/>
              <a:ext cx="52" cy="53"/>
            </a:xfrm>
            <a:custGeom>
              <a:avLst/>
              <a:gdLst>
                <a:gd name="T0" fmla="*/ 26 w 52"/>
                <a:gd name="T1" fmla="*/ 53 h 53"/>
                <a:gd name="T2" fmla="*/ 52 w 52"/>
                <a:gd name="T3" fmla="*/ 0 h 53"/>
                <a:gd name="T4" fmla="*/ 0 w 52"/>
                <a:gd name="T5" fmla="*/ 0 h 53"/>
                <a:gd name="T6" fmla="*/ 26 w 52"/>
                <a:gd name="T7" fmla="*/ 53 h 53"/>
              </a:gdLst>
              <a:ahLst/>
              <a:cxnLst>
                <a:cxn ang="0">
                  <a:pos x="T0" y="T1"/>
                </a:cxn>
                <a:cxn ang="0">
                  <a:pos x="T2" y="T3"/>
                </a:cxn>
                <a:cxn ang="0">
                  <a:pos x="T4" y="T5"/>
                </a:cxn>
                <a:cxn ang="0">
                  <a:pos x="T6" y="T7"/>
                </a:cxn>
              </a:cxnLst>
              <a:rect l="0" t="0" r="r" b="b"/>
              <a:pathLst>
                <a:path w="52" h="53">
                  <a:moveTo>
                    <a:pt x="26" y="53"/>
                  </a:moveTo>
                  <a:lnTo>
                    <a:pt x="52" y="0"/>
                  </a:lnTo>
                  <a:lnTo>
                    <a:pt x="0" y="0"/>
                  </a:lnTo>
                  <a:lnTo>
                    <a:pt x="26" y="5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1221" name="Freeform 917">
              <a:extLst>
                <a:ext uri="{FF2B5EF4-FFF2-40B4-BE49-F238E27FC236}">
                  <a16:creationId xmlns:a16="http://schemas.microsoft.com/office/drawing/2014/main" id="{D1BF4B3F-0457-0012-D1A5-F82538CB07FE}"/>
                </a:ext>
              </a:extLst>
            </p:cNvPr>
            <p:cNvSpPr>
              <a:spLocks/>
            </p:cNvSpPr>
            <p:nvPr/>
          </p:nvSpPr>
          <p:spPr bwMode="auto">
            <a:xfrm>
              <a:off x="3004" y="1098"/>
              <a:ext cx="52" cy="53"/>
            </a:xfrm>
            <a:custGeom>
              <a:avLst/>
              <a:gdLst>
                <a:gd name="T0" fmla="*/ 16 w 32"/>
                <a:gd name="T1" fmla="*/ 32 h 32"/>
                <a:gd name="T2" fmla="*/ 32 w 32"/>
                <a:gd name="T3" fmla="*/ 0 h 32"/>
                <a:gd name="T4" fmla="*/ 0 w 32"/>
                <a:gd name="T5" fmla="*/ 0 h 32"/>
                <a:gd name="T6" fmla="*/ 16 w 32"/>
                <a:gd name="T7" fmla="*/ 32 h 32"/>
              </a:gdLst>
              <a:ahLst/>
              <a:cxnLst>
                <a:cxn ang="0">
                  <a:pos x="T0" y="T1"/>
                </a:cxn>
                <a:cxn ang="0">
                  <a:pos x="T2" y="T3"/>
                </a:cxn>
                <a:cxn ang="0">
                  <a:pos x="T4" y="T5"/>
                </a:cxn>
                <a:cxn ang="0">
                  <a:pos x="T6" y="T7"/>
                </a:cxn>
              </a:cxnLst>
              <a:rect l="0" t="0" r="r" b="b"/>
              <a:pathLst>
                <a:path w="32" h="32">
                  <a:moveTo>
                    <a:pt x="16" y="32"/>
                  </a:moveTo>
                  <a:lnTo>
                    <a:pt x="32" y="0"/>
                  </a:lnTo>
                  <a:lnTo>
                    <a:pt x="0" y="0"/>
                  </a:lnTo>
                  <a:lnTo>
                    <a:pt x="16" y="3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1222" name="Freeform 918">
              <a:extLst>
                <a:ext uri="{FF2B5EF4-FFF2-40B4-BE49-F238E27FC236}">
                  <a16:creationId xmlns:a16="http://schemas.microsoft.com/office/drawing/2014/main" id="{6AE06353-458F-8D0D-7D3B-7F77438CD843}"/>
                </a:ext>
              </a:extLst>
            </p:cNvPr>
            <p:cNvSpPr>
              <a:spLocks/>
            </p:cNvSpPr>
            <p:nvPr/>
          </p:nvSpPr>
          <p:spPr bwMode="auto">
            <a:xfrm>
              <a:off x="3735" y="1502"/>
              <a:ext cx="354" cy="183"/>
            </a:xfrm>
            <a:custGeom>
              <a:avLst/>
              <a:gdLst>
                <a:gd name="T0" fmla="*/ 216 w 216"/>
                <a:gd name="T1" fmla="*/ 0 h 112"/>
                <a:gd name="T2" fmla="*/ 216 w 216"/>
                <a:gd name="T3" fmla="*/ 112 h 112"/>
                <a:gd name="T4" fmla="*/ 0 w 216"/>
                <a:gd name="T5" fmla="*/ 112 h 112"/>
              </a:gdLst>
              <a:ahLst/>
              <a:cxnLst>
                <a:cxn ang="0">
                  <a:pos x="T0" y="T1"/>
                </a:cxn>
                <a:cxn ang="0">
                  <a:pos x="T2" y="T3"/>
                </a:cxn>
                <a:cxn ang="0">
                  <a:pos x="T4" y="T5"/>
                </a:cxn>
              </a:cxnLst>
              <a:rect l="0" t="0" r="r" b="b"/>
              <a:pathLst>
                <a:path w="216" h="112">
                  <a:moveTo>
                    <a:pt x="216" y="0"/>
                  </a:moveTo>
                  <a:lnTo>
                    <a:pt x="216" y="112"/>
                  </a:lnTo>
                  <a:lnTo>
                    <a:pt x="0" y="112"/>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1223" name="Freeform 919">
              <a:extLst>
                <a:ext uri="{FF2B5EF4-FFF2-40B4-BE49-F238E27FC236}">
                  <a16:creationId xmlns:a16="http://schemas.microsoft.com/office/drawing/2014/main" id="{33A6A4D7-0726-B33F-2378-5E5C47AA5018}"/>
                </a:ext>
              </a:extLst>
            </p:cNvPr>
            <p:cNvSpPr>
              <a:spLocks/>
            </p:cNvSpPr>
            <p:nvPr/>
          </p:nvSpPr>
          <p:spPr bwMode="auto">
            <a:xfrm>
              <a:off x="3683" y="1659"/>
              <a:ext cx="52" cy="53"/>
            </a:xfrm>
            <a:custGeom>
              <a:avLst/>
              <a:gdLst>
                <a:gd name="T0" fmla="*/ 0 w 52"/>
                <a:gd name="T1" fmla="*/ 26 h 53"/>
                <a:gd name="T2" fmla="*/ 52 w 52"/>
                <a:gd name="T3" fmla="*/ 53 h 53"/>
                <a:gd name="T4" fmla="*/ 52 w 52"/>
                <a:gd name="T5" fmla="*/ 0 h 53"/>
                <a:gd name="T6" fmla="*/ 0 w 52"/>
                <a:gd name="T7" fmla="*/ 26 h 53"/>
              </a:gdLst>
              <a:ahLst/>
              <a:cxnLst>
                <a:cxn ang="0">
                  <a:pos x="T0" y="T1"/>
                </a:cxn>
                <a:cxn ang="0">
                  <a:pos x="T2" y="T3"/>
                </a:cxn>
                <a:cxn ang="0">
                  <a:pos x="T4" y="T5"/>
                </a:cxn>
                <a:cxn ang="0">
                  <a:pos x="T6" y="T7"/>
                </a:cxn>
              </a:cxnLst>
              <a:rect l="0" t="0" r="r" b="b"/>
              <a:pathLst>
                <a:path w="52" h="53">
                  <a:moveTo>
                    <a:pt x="0" y="26"/>
                  </a:moveTo>
                  <a:lnTo>
                    <a:pt x="52" y="53"/>
                  </a:lnTo>
                  <a:lnTo>
                    <a:pt x="52" y="0"/>
                  </a:lnTo>
                  <a:lnTo>
                    <a:pt x="0" y="2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1224" name="Freeform 920">
              <a:extLst>
                <a:ext uri="{FF2B5EF4-FFF2-40B4-BE49-F238E27FC236}">
                  <a16:creationId xmlns:a16="http://schemas.microsoft.com/office/drawing/2014/main" id="{59F33D53-78C2-B84A-850A-043517916FE4}"/>
                </a:ext>
              </a:extLst>
            </p:cNvPr>
            <p:cNvSpPr>
              <a:spLocks/>
            </p:cNvSpPr>
            <p:nvPr/>
          </p:nvSpPr>
          <p:spPr bwMode="auto">
            <a:xfrm>
              <a:off x="3683" y="1659"/>
              <a:ext cx="52" cy="53"/>
            </a:xfrm>
            <a:custGeom>
              <a:avLst/>
              <a:gdLst>
                <a:gd name="T0" fmla="*/ 0 w 32"/>
                <a:gd name="T1" fmla="*/ 16 h 32"/>
                <a:gd name="T2" fmla="*/ 32 w 32"/>
                <a:gd name="T3" fmla="*/ 32 h 32"/>
                <a:gd name="T4" fmla="*/ 32 w 32"/>
                <a:gd name="T5" fmla="*/ 0 h 32"/>
                <a:gd name="T6" fmla="*/ 0 w 32"/>
                <a:gd name="T7" fmla="*/ 16 h 32"/>
              </a:gdLst>
              <a:ahLst/>
              <a:cxnLst>
                <a:cxn ang="0">
                  <a:pos x="T0" y="T1"/>
                </a:cxn>
                <a:cxn ang="0">
                  <a:pos x="T2" y="T3"/>
                </a:cxn>
                <a:cxn ang="0">
                  <a:pos x="T4" y="T5"/>
                </a:cxn>
                <a:cxn ang="0">
                  <a:pos x="T6" y="T7"/>
                </a:cxn>
              </a:cxnLst>
              <a:rect l="0" t="0" r="r" b="b"/>
              <a:pathLst>
                <a:path w="32" h="32">
                  <a:moveTo>
                    <a:pt x="0" y="16"/>
                  </a:moveTo>
                  <a:lnTo>
                    <a:pt x="32" y="32"/>
                  </a:lnTo>
                  <a:lnTo>
                    <a:pt x="32" y="0"/>
                  </a:lnTo>
                  <a:lnTo>
                    <a:pt x="0" y="1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1225" name="Line 921">
              <a:extLst>
                <a:ext uri="{FF2B5EF4-FFF2-40B4-BE49-F238E27FC236}">
                  <a16:creationId xmlns:a16="http://schemas.microsoft.com/office/drawing/2014/main" id="{D3223BA2-D7EE-18CC-F8C6-A90D97FB118D}"/>
                </a:ext>
              </a:extLst>
            </p:cNvPr>
            <p:cNvSpPr>
              <a:spLocks noChangeShapeType="1"/>
            </p:cNvSpPr>
            <p:nvPr/>
          </p:nvSpPr>
          <p:spPr bwMode="auto">
            <a:xfrm>
              <a:off x="1234" y="1697"/>
              <a:ext cx="360"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1226" name="Line 922">
              <a:extLst>
                <a:ext uri="{FF2B5EF4-FFF2-40B4-BE49-F238E27FC236}">
                  <a16:creationId xmlns:a16="http://schemas.microsoft.com/office/drawing/2014/main" id="{433377F3-6B79-3BC4-EFF4-F3BD170265C0}"/>
                </a:ext>
              </a:extLst>
            </p:cNvPr>
            <p:cNvSpPr>
              <a:spLocks noChangeShapeType="1"/>
            </p:cNvSpPr>
            <p:nvPr/>
          </p:nvSpPr>
          <p:spPr bwMode="auto">
            <a:xfrm flipV="1">
              <a:off x="1243" y="2743"/>
              <a:ext cx="0" cy="308"/>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1227" name="Freeform 923">
              <a:extLst>
                <a:ext uri="{FF2B5EF4-FFF2-40B4-BE49-F238E27FC236}">
                  <a16:creationId xmlns:a16="http://schemas.microsoft.com/office/drawing/2014/main" id="{8FFBD545-8F2D-F596-D9E3-F517195936D1}"/>
                </a:ext>
              </a:extLst>
            </p:cNvPr>
            <p:cNvSpPr>
              <a:spLocks/>
            </p:cNvSpPr>
            <p:nvPr/>
          </p:nvSpPr>
          <p:spPr bwMode="auto">
            <a:xfrm>
              <a:off x="1586" y="1678"/>
              <a:ext cx="52" cy="53"/>
            </a:xfrm>
            <a:custGeom>
              <a:avLst/>
              <a:gdLst>
                <a:gd name="T0" fmla="*/ 52 w 52"/>
                <a:gd name="T1" fmla="*/ 27 h 53"/>
                <a:gd name="T2" fmla="*/ 0 w 52"/>
                <a:gd name="T3" fmla="*/ 0 h 53"/>
                <a:gd name="T4" fmla="*/ 0 w 52"/>
                <a:gd name="T5" fmla="*/ 53 h 53"/>
                <a:gd name="T6" fmla="*/ 52 w 52"/>
                <a:gd name="T7" fmla="*/ 27 h 53"/>
              </a:gdLst>
              <a:ahLst/>
              <a:cxnLst>
                <a:cxn ang="0">
                  <a:pos x="T0" y="T1"/>
                </a:cxn>
                <a:cxn ang="0">
                  <a:pos x="T2" y="T3"/>
                </a:cxn>
                <a:cxn ang="0">
                  <a:pos x="T4" y="T5"/>
                </a:cxn>
                <a:cxn ang="0">
                  <a:pos x="T6" y="T7"/>
                </a:cxn>
              </a:cxnLst>
              <a:rect l="0" t="0" r="r" b="b"/>
              <a:pathLst>
                <a:path w="52" h="53">
                  <a:moveTo>
                    <a:pt x="52" y="27"/>
                  </a:moveTo>
                  <a:lnTo>
                    <a:pt x="0" y="0"/>
                  </a:lnTo>
                  <a:lnTo>
                    <a:pt x="0" y="53"/>
                  </a:lnTo>
                  <a:lnTo>
                    <a:pt x="52" y="2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1228" name="Freeform 924">
              <a:extLst>
                <a:ext uri="{FF2B5EF4-FFF2-40B4-BE49-F238E27FC236}">
                  <a16:creationId xmlns:a16="http://schemas.microsoft.com/office/drawing/2014/main" id="{08018151-E7B2-92A1-B699-E261DFEB41DA}"/>
                </a:ext>
              </a:extLst>
            </p:cNvPr>
            <p:cNvSpPr>
              <a:spLocks/>
            </p:cNvSpPr>
            <p:nvPr/>
          </p:nvSpPr>
          <p:spPr bwMode="auto">
            <a:xfrm>
              <a:off x="1586" y="1678"/>
              <a:ext cx="52" cy="53"/>
            </a:xfrm>
            <a:custGeom>
              <a:avLst/>
              <a:gdLst>
                <a:gd name="T0" fmla="*/ 32 w 32"/>
                <a:gd name="T1" fmla="*/ 16 h 32"/>
                <a:gd name="T2" fmla="*/ 0 w 32"/>
                <a:gd name="T3" fmla="*/ 0 h 32"/>
                <a:gd name="T4" fmla="*/ 0 w 32"/>
                <a:gd name="T5" fmla="*/ 32 h 32"/>
                <a:gd name="T6" fmla="*/ 32 w 32"/>
                <a:gd name="T7" fmla="*/ 16 h 32"/>
              </a:gdLst>
              <a:ahLst/>
              <a:cxnLst>
                <a:cxn ang="0">
                  <a:pos x="T0" y="T1"/>
                </a:cxn>
                <a:cxn ang="0">
                  <a:pos x="T2" y="T3"/>
                </a:cxn>
                <a:cxn ang="0">
                  <a:pos x="T4" y="T5"/>
                </a:cxn>
                <a:cxn ang="0">
                  <a:pos x="T6" y="T7"/>
                </a:cxn>
              </a:cxnLst>
              <a:rect l="0" t="0" r="r" b="b"/>
              <a:pathLst>
                <a:path w="32" h="32">
                  <a:moveTo>
                    <a:pt x="32" y="16"/>
                  </a:moveTo>
                  <a:lnTo>
                    <a:pt x="0" y="0"/>
                  </a:lnTo>
                  <a:lnTo>
                    <a:pt x="0" y="32"/>
                  </a:lnTo>
                  <a:lnTo>
                    <a:pt x="32" y="16"/>
                  </a:lnTo>
                </a:path>
              </a:pathLst>
            </a:custGeom>
            <a:noFill/>
            <a:ln w="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611229" name="Text Box 925">
            <a:extLst>
              <a:ext uri="{FF2B5EF4-FFF2-40B4-BE49-F238E27FC236}">
                <a16:creationId xmlns:a16="http://schemas.microsoft.com/office/drawing/2014/main" id="{D5F744A2-E11B-1DE7-1EC1-58D57EE48239}"/>
              </a:ext>
            </a:extLst>
          </p:cNvPr>
          <p:cNvSpPr txBox="1">
            <a:spLocks noChangeArrowheads="1"/>
          </p:cNvSpPr>
          <p:nvPr/>
        </p:nvSpPr>
        <p:spPr bwMode="auto">
          <a:xfrm>
            <a:off x="1720850" y="4430713"/>
            <a:ext cx="882650"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100" b="1"/>
              <a:t>Process</a:t>
            </a:r>
          </a:p>
          <a:p>
            <a:r>
              <a:rPr lang="en-US" altLang="en-US" sz="1100" b="1"/>
              <a:t>Simulation</a:t>
            </a:r>
          </a:p>
        </p:txBody>
      </p:sp>
      <p:sp>
        <p:nvSpPr>
          <p:cNvPr id="611230" name="Rectangle 926">
            <a:extLst>
              <a:ext uri="{FF2B5EF4-FFF2-40B4-BE49-F238E27FC236}">
                <a16:creationId xmlns:a16="http://schemas.microsoft.com/office/drawing/2014/main" id="{48CD34DD-09F0-57FC-FAD4-03193B658FE0}"/>
              </a:ext>
            </a:extLst>
          </p:cNvPr>
          <p:cNvSpPr>
            <a:spLocks noChangeArrowheads="1"/>
          </p:cNvSpPr>
          <p:nvPr/>
        </p:nvSpPr>
        <p:spPr bwMode="auto">
          <a:xfrm>
            <a:off x="4333875" y="2916238"/>
            <a:ext cx="1706563" cy="97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0" rIns="82058"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800" b="1">
                <a:solidFill>
                  <a:srgbClr val="000000"/>
                </a:solidFill>
                <a:latin typeface="Arial" panose="020B0604020202020204" pitchFamily="34" charset="0"/>
                <a:cs typeface="Arial" panose="020B0604020202020204" pitchFamily="34" charset="0"/>
              </a:rPr>
              <a:t>7 kinds of Muda (Waste)</a:t>
            </a:r>
            <a:endParaRPr lang="en-US" altLang="en-US" sz="800" b="1"/>
          </a:p>
          <a:p>
            <a:pPr>
              <a:buFontTx/>
              <a:buAutoNum type="arabicPeriod"/>
            </a:pPr>
            <a:r>
              <a:rPr lang="en-US" altLang="en-US" sz="800"/>
              <a:t>Over production</a:t>
            </a:r>
          </a:p>
          <a:p>
            <a:pPr>
              <a:buFontTx/>
              <a:buAutoNum type="arabicPeriod"/>
            </a:pPr>
            <a:r>
              <a:rPr lang="en-US" altLang="en-US" sz="800"/>
              <a:t>Too much inventory</a:t>
            </a:r>
          </a:p>
          <a:p>
            <a:pPr>
              <a:buFontTx/>
              <a:buAutoNum type="arabicPeriod"/>
            </a:pPr>
            <a:r>
              <a:rPr lang="en-US" altLang="en-US" sz="800"/>
              <a:t>Stagnation</a:t>
            </a:r>
          </a:p>
          <a:p>
            <a:pPr>
              <a:buFontTx/>
              <a:buAutoNum type="arabicPeriod"/>
            </a:pPr>
            <a:r>
              <a:rPr lang="en-US" altLang="en-US" sz="800"/>
              <a:t>Transportation</a:t>
            </a:r>
          </a:p>
          <a:p>
            <a:pPr>
              <a:buFontTx/>
              <a:buAutoNum type="arabicPeriod"/>
            </a:pPr>
            <a:r>
              <a:rPr lang="en-US" altLang="en-US" sz="800"/>
              <a:t>Defects</a:t>
            </a:r>
          </a:p>
          <a:p>
            <a:pPr>
              <a:buFontTx/>
              <a:buAutoNum type="arabicPeriod"/>
            </a:pPr>
            <a:r>
              <a:rPr lang="en-US" altLang="en-US" sz="800"/>
              <a:t>Unnecessary motion</a:t>
            </a:r>
          </a:p>
          <a:p>
            <a:pPr>
              <a:buFontTx/>
              <a:buAutoNum type="arabicPeriod"/>
            </a:pPr>
            <a:r>
              <a:rPr lang="en-US" altLang="en-US" sz="800"/>
              <a:t>Deficient process</a:t>
            </a:r>
          </a:p>
        </p:txBody>
      </p:sp>
      <p:sp>
        <p:nvSpPr>
          <p:cNvPr id="611231" name="Rectangle 927">
            <a:extLst>
              <a:ext uri="{FF2B5EF4-FFF2-40B4-BE49-F238E27FC236}">
                <a16:creationId xmlns:a16="http://schemas.microsoft.com/office/drawing/2014/main" id="{B440BED0-CC72-75D6-A47D-9360FA9DC8EA}"/>
              </a:ext>
            </a:extLst>
          </p:cNvPr>
          <p:cNvSpPr>
            <a:spLocks noChangeArrowheads="1"/>
          </p:cNvSpPr>
          <p:nvPr/>
        </p:nvSpPr>
        <p:spPr bwMode="auto">
          <a:xfrm>
            <a:off x="4051300" y="4303713"/>
            <a:ext cx="1706563" cy="611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0" rIns="82058"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800" b="1">
                <a:solidFill>
                  <a:srgbClr val="000000"/>
                </a:solidFill>
                <a:latin typeface="Arial" panose="020B0604020202020204" pitchFamily="34" charset="0"/>
                <a:cs typeface="Arial" panose="020B0604020202020204" pitchFamily="34" charset="0"/>
              </a:rPr>
              <a:t>“Lean” Principles</a:t>
            </a:r>
            <a:endParaRPr lang="en-US" altLang="en-US" sz="800" b="1"/>
          </a:p>
          <a:p>
            <a:pPr>
              <a:buFontTx/>
              <a:buAutoNum type="arabicPeriod"/>
            </a:pPr>
            <a:r>
              <a:rPr lang="en-US" altLang="en-US" sz="800"/>
              <a:t>One-Piece Flow</a:t>
            </a:r>
          </a:p>
          <a:p>
            <a:pPr>
              <a:buFontTx/>
              <a:buAutoNum type="arabicPeriod"/>
            </a:pPr>
            <a:r>
              <a:rPr lang="en-US" altLang="en-US" sz="800"/>
              <a:t>Pull System</a:t>
            </a:r>
          </a:p>
          <a:p>
            <a:pPr>
              <a:buFontTx/>
              <a:buAutoNum type="arabicPeriod"/>
            </a:pPr>
            <a:r>
              <a:rPr lang="en-US" altLang="en-US" sz="800"/>
              <a:t>Takt Time</a:t>
            </a:r>
          </a:p>
          <a:p>
            <a:pPr>
              <a:buFontTx/>
              <a:buAutoNum type="arabicPeriod"/>
            </a:pPr>
            <a:r>
              <a:rPr lang="en-US" altLang="en-US" sz="800"/>
              <a:t>Level Operations</a:t>
            </a:r>
          </a:p>
        </p:txBody>
      </p:sp>
      <p:sp>
        <p:nvSpPr>
          <p:cNvPr id="611232" name="AutoShape 928">
            <a:extLst>
              <a:ext uri="{FF2B5EF4-FFF2-40B4-BE49-F238E27FC236}">
                <a16:creationId xmlns:a16="http://schemas.microsoft.com/office/drawing/2014/main" id="{A60DF061-A3CA-51C2-E029-BB9B5D21C85F}"/>
              </a:ext>
            </a:extLst>
          </p:cNvPr>
          <p:cNvSpPr>
            <a:spLocks/>
          </p:cNvSpPr>
          <p:nvPr/>
        </p:nvSpPr>
        <p:spPr bwMode="auto">
          <a:xfrm>
            <a:off x="6064250" y="1671638"/>
            <a:ext cx="527050" cy="4805362"/>
          </a:xfrm>
          <a:prstGeom prst="rightBrace">
            <a:avLst>
              <a:gd name="adj1" fmla="val 75979"/>
              <a:gd name="adj2" fmla="val 23653"/>
            </a:avLst>
          </a:prstGeom>
          <a:noFill/>
          <a:ln w="38100">
            <a:solidFill>
              <a:schemeClr val="tx1"/>
            </a:solidFill>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611233" name="Picture 929">
            <a:extLst>
              <a:ext uri="{FF2B5EF4-FFF2-40B4-BE49-F238E27FC236}">
                <a16:creationId xmlns:a16="http://schemas.microsoft.com/office/drawing/2014/main" id="{CCF3F7C0-9563-B504-4AED-76B7F2F58C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9938" y="5543550"/>
            <a:ext cx="738187" cy="796925"/>
          </a:xfrm>
          <a:prstGeom prst="rect">
            <a:avLst/>
          </a:prstGeom>
          <a:noFill/>
          <a:extLst>
            <a:ext uri="{909E8E84-426E-40DD-AFC4-6F175D3DCCD1}">
              <a14:hiddenFill xmlns:a14="http://schemas.microsoft.com/office/drawing/2010/main">
                <a:solidFill>
                  <a:srgbClr val="FFFFFF"/>
                </a:solidFill>
              </a14:hiddenFill>
            </a:ext>
          </a:extLst>
        </p:spPr>
      </p:pic>
      <p:sp>
        <p:nvSpPr>
          <p:cNvPr id="611234" name="Text Box 930">
            <a:extLst>
              <a:ext uri="{FF2B5EF4-FFF2-40B4-BE49-F238E27FC236}">
                <a16:creationId xmlns:a16="http://schemas.microsoft.com/office/drawing/2014/main" id="{D4E55E2E-1C0C-3987-B377-EB6F40C37321}"/>
              </a:ext>
            </a:extLst>
          </p:cNvPr>
          <p:cNvSpPr txBox="1">
            <a:spLocks noChangeArrowheads="1"/>
          </p:cNvSpPr>
          <p:nvPr/>
        </p:nvSpPr>
        <p:spPr bwMode="auto">
          <a:xfrm>
            <a:off x="3729038" y="5608638"/>
            <a:ext cx="89217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100" b="1"/>
              <a:t>Ergonomic</a:t>
            </a:r>
          </a:p>
          <a:p>
            <a:r>
              <a:rPr lang="en-US" altLang="en-US" sz="1100" b="1"/>
              <a:t>Analysis</a:t>
            </a:r>
          </a:p>
        </p:txBody>
      </p:sp>
      <p:sp>
        <p:nvSpPr>
          <p:cNvPr id="611235" name="AutoShape 931">
            <a:extLst>
              <a:ext uri="{FF2B5EF4-FFF2-40B4-BE49-F238E27FC236}">
                <a16:creationId xmlns:a16="http://schemas.microsoft.com/office/drawing/2014/main" id="{005C6036-C845-751A-2D5A-008EE0098F8C}"/>
              </a:ext>
            </a:extLst>
          </p:cNvPr>
          <p:cNvSpPr>
            <a:spLocks noChangeArrowheads="1"/>
          </p:cNvSpPr>
          <p:nvPr/>
        </p:nvSpPr>
        <p:spPr bwMode="auto">
          <a:xfrm>
            <a:off x="6604000" y="4191000"/>
            <a:ext cx="2851150" cy="457200"/>
          </a:xfrm>
          <a:prstGeom prst="homePlate">
            <a:avLst>
              <a:gd name="adj" fmla="val 31585"/>
            </a:avLst>
          </a:prstGeom>
          <a:solidFill>
            <a:schemeClr val="accent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300" b="1">
                <a:solidFill>
                  <a:schemeClr val="bg1"/>
                </a:solidFill>
              </a:rPr>
              <a:t>Verification/Validation Test Plans</a:t>
            </a:r>
          </a:p>
        </p:txBody>
      </p:sp>
      <p:sp>
        <p:nvSpPr>
          <p:cNvPr id="611236" name="AutoShape 932">
            <a:extLst>
              <a:ext uri="{FF2B5EF4-FFF2-40B4-BE49-F238E27FC236}">
                <a16:creationId xmlns:a16="http://schemas.microsoft.com/office/drawing/2014/main" id="{B226B5CF-3EDD-7FC0-C85A-E7B71A24EEB4}"/>
              </a:ext>
            </a:extLst>
          </p:cNvPr>
          <p:cNvSpPr>
            <a:spLocks noChangeArrowheads="1"/>
          </p:cNvSpPr>
          <p:nvPr/>
        </p:nvSpPr>
        <p:spPr bwMode="auto">
          <a:xfrm>
            <a:off x="7731125" y="3657600"/>
            <a:ext cx="298450" cy="457200"/>
          </a:xfrm>
          <a:prstGeom prst="downArrow">
            <a:avLst>
              <a:gd name="adj1" fmla="val 50000"/>
              <a:gd name="adj2" fmla="val 38298"/>
            </a:avLst>
          </a:prstGeom>
          <a:solidFill>
            <a:srgbClr val="B2B2B2"/>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1237" name="AutoShape 933">
            <a:extLst>
              <a:ext uri="{FF2B5EF4-FFF2-40B4-BE49-F238E27FC236}">
                <a16:creationId xmlns:a16="http://schemas.microsoft.com/office/drawing/2014/main" id="{7A47F6B6-C9A1-B840-C7CF-DC861E710DE7}"/>
              </a:ext>
            </a:extLst>
          </p:cNvPr>
          <p:cNvSpPr>
            <a:spLocks noChangeArrowheads="1"/>
          </p:cNvSpPr>
          <p:nvPr/>
        </p:nvSpPr>
        <p:spPr bwMode="auto">
          <a:xfrm>
            <a:off x="8023225" y="6173788"/>
            <a:ext cx="1431925" cy="298450"/>
          </a:xfrm>
          <a:prstGeom prst="roundRect">
            <a:avLst>
              <a:gd name="adj" fmla="val 16667"/>
            </a:avLst>
          </a:prstGeom>
          <a:solidFill>
            <a:srgbClr val="EAEAEA"/>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100" b="1" i="1"/>
              <a:t>To Verify/Validate</a:t>
            </a:r>
          </a:p>
        </p:txBody>
      </p:sp>
      <p:sp>
        <p:nvSpPr>
          <p:cNvPr id="611238" name="AutoShape 934">
            <a:extLst>
              <a:ext uri="{FF2B5EF4-FFF2-40B4-BE49-F238E27FC236}">
                <a16:creationId xmlns:a16="http://schemas.microsoft.com/office/drawing/2014/main" id="{5E9AFFD5-3F56-2BD1-A291-673EC567D7CB}"/>
              </a:ext>
            </a:extLst>
          </p:cNvPr>
          <p:cNvSpPr>
            <a:spLocks noChangeArrowheads="1"/>
          </p:cNvSpPr>
          <p:nvPr/>
        </p:nvSpPr>
        <p:spPr bwMode="auto">
          <a:xfrm>
            <a:off x="9004300" y="5638800"/>
            <a:ext cx="301625" cy="457200"/>
          </a:xfrm>
          <a:prstGeom prst="downArrow">
            <a:avLst>
              <a:gd name="adj1" fmla="val 60000"/>
              <a:gd name="adj2" fmla="val 60393"/>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1239" name="AutoShape 935">
            <a:extLst>
              <a:ext uri="{FF2B5EF4-FFF2-40B4-BE49-F238E27FC236}">
                <a16:creationId xmlns:a16="http://schemas.microsoft.com/office/drawing/2014/main" id="{4EF99260-DC95-ABCC-5FBB-873AA23A4059}"/>
              </a:ext>
            </a:extLst>
          </p:cNvPr>
          <p:cNvSpPr>
            <a:spLocks noChangeArrowheads="1"/>
          </p:cNvSpPr>
          <p:nvPr/>
        </p:nvSpPr>
        <p:spPr bwMode="auto">
          <a:xfrm>
            <a:off x="8029575" y="5105400"/>
            <a:ext cx="527050" cy="533400"/>
          </a:xfrm>
          <a:prstGeom prst="diamond">
            <a:avLst/>
          </a:prstGeom>
          <a:solidFill>
            <a:srgbClr val="00CC66"/>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1240" name="AutoShape 936">
            <a:extLst>
              <a:ext uri="{FF2B5EF4-FFF2-40B4-BE49-F238E27FC236}">
                <a16:creationId xmlns:a16="http://schemas.microsoft.com/office/drawing/2014/main" id="{64A4A203-CE43-B1B8-2F76-AE3EBB3C0EC7}"/>
              </a:ext>
            </a:extLst>
          </p:cNvPr>
          <p:cNvSpPr>
            <a:spLocks noChangeArrowheads="1"/>
          </p:cNvSpPr>
          <p:nvPr/>
        </p:nvSpPr>
        <p:spPr bwMode="auto">
          <a:xfrm>
            <a:off x="8029575" y="5257800"/>
            <a:ext cx="527050" cy="533400"/>
          </a:xfrm>
          <a:prstGeom prst="diamond">
            <a:avLst/>
          </a:prstGeom>
          <a:solidFill>
            <a:srgbClr val="00CC66"/>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1241" name="AutoShape 937">
            <a:extLst>
              <a:ext uri="{FF2B5EF4-FFF2-40B4-BE49-F238E27FC236}">
                <a16:creationId xmlns:a16="http://schemas.microsoft.com/office/drawing/2014/main" id="{2C89443C-150F-61B2-A9F5-03150C1574DC}"/>
              </a:ext>
            </a:extLst>
          </p:cNvPr>
          <p:cNvSpPr>
            <a:spLocks noChangeArrowheads="1"/>
          </p:cNvSpPr>
          <p:nvPr/>
        </p:nvSpPr>
        <p:spPr bwMode="auto">
          <a:xfrm>
            <a:off x="8029575" y="5410200"/>
            <a:ext cx="527050" cy="533400"/>
          </a:xfrm>
          <a:prstGeom prst="diamond">
            <a:avLst/>
          </a:prstGeom>
          <a:solidFill>
            <a:srgbClr val="00CC66"/>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1242" name="AutoShape 938">
            <a:extLst>
              <a:ext uri="{FF2B5EF4-FFF2-40B4-BE49-F238E27FC236}">
                <a16:creationId xmlns:a16="http://schemas.microsoft.com/office/drawing/2014/main" id="{437879B1-8E2C-10F0-809A-3BAE7F58B829}"/>
              </a:ext>
            </a:extLst>
          </p:cNvPr>
          <p:cNvSpPr>
            <a:spLocks noChangeArrowheads="1"/>
          </p:cNvSpPr>
          <p:nvPr/>
        </p:nvSpPr>
        <p:spPr bwMode="auto">
          <a:xfrm>
            <a:off x="8404225" y="5486400"/>
            <a:ext cx="676275" cy="609600"/>
          </a:xfrm>
          <a:prstGeom prst="star5">
            <a:avLst/>
          </a:prstGeom>
          <a:solidFill>
            <a:srgbClr val="FFFF0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800" b="1"/>
              <a:t>SG</a:t>
            </a:r>
            <a:endParaRPr lang="en-US" altLang="en-US" sz="900"/>
          </a:p>
        </p:txBody>
      </p:sp>
      <p:sp>
        <p:nvSpPr>
          <p:cNvPr id="611243" name="Text Box 939">
            <a:extLst>
              <a:ext uri="{FF2B5EF4-FFF2-40B4-BE49-F238E27FC236}">
                <a16:creationId xmlns:a16="http://schemas.microsoft.com/office/drawing/2014/main" id="{F1AFDF7A-A9CB-994B-2BDA-88C0489654BE}"/>
              </a:ext>
            </a:extLst>
          </p:cNvPr>
          <p:cNvSpPr txBox="1">
            <a:spLocks noChangeArrowheads="1"/>
          </p:cNvSpPr>
          <p:nvPr/>
        </p:nvSpPr>
        <p:spPr bwMode="auto">
          <a:xfrm>
            <a:off x="8586788" y="5181600"/>
            <a:ext cx="561975" cy="327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800" b="1"/>
              <a:t>Design </a:t>
            </a:r>
          </a:p>
          <a:p>
            <a:pPr algn="ctr" eaLnBrk="1" hangingPunct="1"/>
            <a:r>
              <a:rPr lang="en-US" altLang="en-US" sz="800" b="1"/>
              <a:t>Reviews</a:t>
            </a:r>
            <a:endParaRPr lang="en-US" altLang="en-US" sz="700" b="1"/>
          </a:p>
        </p:txBody>
      </p:sp>
      <p:sp>
        <p:nvSpPr>
          <p:cNvPr id="611244" name="AutoShape 940">
            <a:extLst>
              <a:ext uri="{FF2B5EF4-FFF2-40B4-BE49-F238E27FC236}">
                <a16:creationId xmlns:a16="http://schemas.microsoft.com/office/drawing/2014/main" id="{DDFD9B9F-8F5B-76F0-A8D6-4640570C1107}"/>
              </a:ext>
            </a:extLst>
          </p:cNvPr>
          <p:cNvSpPr>
            <a:spLocks noChangeArrowheads="1"/>
          </p:cNvSpPr>
          <p:nvPr/>
        </p:nvSpPr>
        <p:spPr bwMode="auto">
          <a:xfrm>
            <a:off x="6753225" y="4724400"/>
            <a:ext cx="1352550" cy="609600"/>
          </a:xfrm>
          <a:prstGeom prst="horizontalScroll">
            <a:avLst>
              <a:gd name="adj" fmla="val 12500"/>
            </a:avLst>
          </a:prstGeom>
          <a:solidFill>
            <a:srgbClr val="FFFF00"/>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800" b="1"/>
              <a:t>Test Plans/</a:t>
            </a:r>
          </a:p>
          <a:p>
            <a:pPr algn="ctr" eaLnBrk="1" hangingPunct="1"/>
            <a:r>
              <a:rPr lang="en-US" altLang="en-US" sz="800" b="1"/>
              <a:t>Process Control Plans</a:t>
            </a:r>
            <a:endParaRPr lang="en-US" altLang="en-US" sz="900" b="1"/>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8322" name="Rectangle 2">
            <a:extLst>
              <a:ext uri="{FF2B5EF4-FFF2-40B4-BE49-F238E27FC236}">
                <a16:creationId xmlns:a16="http://schemas.microsoft.com/office/drawing/2014/main" id="{BFDF2966-F1B4-F61A-7338-D52545C98064}"/>
              </a:ext>
            </a:extLst>
          </p:cNvPr>
          <p:cNvSpPr>
            <a:spLocks noGrp="1" noChangeArrowheads="1"/>
          </p:cNvSpPr>
          <p:nvPr>
            <p:ph type="title"/>
          </p:nvPr>
        </p:nvSpPr>
        <p:spPr/>
        <p:txBody>
          <a:bodyPr/>
          <a:lstStyle/>
          <a:p>
            <a:r>
              <a:rPr lang="en-US" altLang="en-US"/>
              <a:t>Failure Modes &amp; Effects Analysis</a:t>
            </a:r>
          </a:p>
        </p:txBody>
      </p:sp>
      <p:sp>
        <p:nvSpPr>
          <p:cNvPr id="568323" name="Rectangle 3">
            <a:extLst>
              <a:ext uri="{FF2B5EF4-FFF2-40B4-BE49-F238E27FC236}">
                <a16:creationId xmlns:a16="http://schemas.microsoft.com/office/drawing/2014/main" id="{232C4BA5-4614-DB12-5B70-2F009295FD08}"/>
              </a:ext>
            </a:extLst>
          </p:cNvPr>
          <p:cNvSpPr>
            <a:spLocks noChangeArrowheads="1"/>
          </p:cNvSpPr>
          <p:nvPr/>
        </p:nvSpPr>
        <p:spPr bwMode="auto">
          <a:xfrm>
            <a:off x="3983038" y="1066800"/>
            <a:ext cx="15240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600" b="1">
                <a:solidFill>
                  <a:srgbClr val="000000"/>
                </a:solidFill>
                <a:latin typeface="Arial" panose="020B0604020202020204" pitchFamily="34" charset="0"/>
              </a:rPr>
              <a:t> FMEA Analysis</a:t>
            </a:r>
            <a:endParaRPr lang="en-US" altLang="en-US" sz="1600" b="1"/>
          </a:p>
        </p:txBody>
      </p:sp>
      <p:sp>
        <p:nvSpPr>
          <p:cNvPr id="568324" name="Rectangle 4">
            <a:extLst>
              <a:ext uri="{FF2B5EF4-FFF2-40B4-BE49-F238E27FC236}">
                <a16:creationId xmlns:a16="http://schemas.microsoft.com/office/drawing/2014/main" id="{C9137BB2-EEAE-F7D8-DDC8-585224915D59}"/>
              </a:ext>
            </a:extLst>
          </p:cNvPr>
          <p:cNvSpPr>
            <a:spLocks noChangeArrowheads="1"/>
          </p:cNvSpPr>
          <p:nvPr/>
        </p:nvSpPr>
        <p:spPr bwMode="auto">
          <a:xfrm>
            <a:off x="692150" y="1463675"/>
            <a:ext cx="21447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100">
                <a:solidFill>
                  <a:srgbClr val="000000"/>
                </a:solidFill>
                <a:latin typeface="Arial" panose="020B0604020202020204" pitchFamily="34" charset="0"/>
              </a:rPr>
              <a:t>Project: _____________________</a:t>
            </a:r>
            <a:endParaRPr lang="en-US" altLang="en-US" sz="1100"/>
          </a:p>
        </p:txBody>
      </p:sp>
      <p:sp>
        <p:nvSpPr>
          <p:cNvPr id="568325" name="Rectangle 5">
            <a:extLst>
              <a:ext uri="{FF2B5EF4-FFF2-40B4-BE49-F238E27FC236}">
                <a16:creationId xmlns:a16="http://schemas.microsoft.com/office/drawing/2014/main" id="{480EC582-A138-4E96-404E-DD396ADD931F}"/>
              </a:ext>
            </a:extLst>
          </p:cNvPr>
          <p:cNvSpPr>
            <a:spLocks noChangeArrowheads="1"/>
          </p:cNvSpPr>
          <p:nvPr/>
        </p:nvSpPr>
        <p:spPr bwMode="auto">
          <a:xfrm>
            <a:off x="2944813" y="1463675"/>
            <a:ext cx="35718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100">
                <a:solidFill>
                  <a:srgbClr val="000000"/>
                </a:solidFill>
                <a:latin typeface="Arial" panose="020B0604020202020204" pitchFamily="34" charset="0"/>
              </a:rPr>
              <a:t>Team</a:t>
            </a:r>
            <a:endParaRPr lang="en-US" altLang="en-US" sz="1100"/>
          </a:p>
        </p:txBody>
      </p:sp>
      <p:sp>
        <p:nvSpPr>
          <p:cNvPr id="568326" name="Rectangle 6">
            <a:extLst>
              <a:ext uri="{FF2B5EF4-FFF2-40B4-BE49-F238E27FC236}">
                <a16:creationId xmlns:a16="http://schemas.microsoft.com/office/drawing/2014/main" id="{D543860E-46EE-F604-20B7-37E8E6BAD8F8}"/>
              </a:ext>
            </a:extLst>
          </p:cNvPr>
          <p:cNvSpPr>
            <a:spLocks noChangeArrowheads="1"/>
          </p:cNvSpPr>
          <p:nvPr/>
        </p:nvSpPr>
        <p:spPr bwMode="auto">
          <a:xfrm>
            <a:off x="3238500" y="1463675"/>
            <a:ext cx="1709738"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100">
                <a:solidFill>
                  <a:srgbClr val="000000"/>
                </a:solidFill>
                <a:latin typeface="Arial" panose="020B0604020202020204" pitchFamily="34" charset="0"/>
              </a:rPr>
              <a:t>: _____________________</a:t>
            </a:r>
            <a:endParaRPr lang="en-US" altLang="en-US" sz="1100"/>
          </a:p>
        </p:txBody>
      </p:sp>
      <p:sp>
        <p:nvSpPr>
          <p:cNvPr id="568327" name="Rectangle 7">
            <a:extLst>
              <a:ext uri="{FF2B5EF4-FFF2-40B4-BE49-F238E27FC236}">
                <a16:creationId xmlns:a16="http://schemas.microsoft.com/office/drawing/2014/main" id="{604F7FC2-59C6-E911-8260-315B0F770CFB}"/>
              </a:ext>
            </a:extLst>
          </p:cNvPr>
          <p:cNvSpPr>
            <a:spLocks noChangeArrowheads="1"/>
          </p:cNvSpPr>
          <p:nvPr/>
        </p:nvSpPr>
        <p:spPr bwMode="auto">
          <a:xfrm>
            <a:off x="6421438" y="1354138"/>
            <a:ext cx="29527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100">
                <a:solidFill>
                  <a:srgbClr val="000000"/>
                </a:solidFill>
                <a:latin typeface="Arial" panose="020B0604020202020204" pitchFamily="34" charset="0"/>
              </a:rPr>
              <a:t>Date</a:t>
            </a:r>
            <a:endParaRPr lang="en-US" altLang="en-US" sz="1100"/>
          </a:p>
        </p:txBody>
      </p:sp>
      <p:sp>
        <p:nvSpPr>
          <p:cNvPr id="568328" name="Rectangle 8">
            <a:extLst>
              <a:ext uri="{FF2B5EF4-FFF2-40B4-BE49-F238E27FC236}">
                <a16:creationId xmlns:a16="http://schemas.microsoft.com/office/drawing/2014/main" id="{10C44752-3A56-AF45-A9C7-6CFCE7139B8E}"/>
              </a:ext>
            </a:extLst>
          </p:cNvPr>
          <p:cNvSpPr>
            <a:spLocks noChangeArrowheads="1"/>
          </p:cNvSpPr>
          <p:nvPr/>
        </p:nvSpPr>
        <p:spPr bwMode="auto">
          <a:xfrm>
            <a:off x="6759575" y="1354138"/>
            <a:ext cx="381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100">
                <a:solidFill>
                  <a:srgbClr val="000000"/>
                </a:solidFill>
                <a:latin typeface="Arial" panose="020B0604020202020204" pitchFamily="34" charset="0"/>
              </a:rPr>
              <a:t> </a:t>
            </a:r>
            <a:endParaRPr lang="en-US" altLang="en-US" sz="1100"/>
          </a:p>
        </p:txBody>
      </p:sp>
      <p:sp>
        <p:nvSpPr>
          <p:cNvPr id="568329" name="Rectangle 9">
            <a:extLst>
              <a:ext uri="{FF2B5EF4-FFF2-40B4-BE49-F238E27FC236}">
                <a16:creationId xmlns:a16="http://schemas.microsoft.com/office/drawing/2014/main" id="{A8D7AA57-BB16-00A2-3DD6-D0325E16F1D3}"/>
              </a:ext>
            </a:extLst>
          </p:cNvPr>
          <p:cNvSpPr>
            <a:spLocks noChangeArrowheads="1"/>
          </p:cNvSpPr>
          <p:nvPr/>
        </p:nvSpPr>
        <p:spPr bwMode="auto">
          <a:xfrm>
            <a:off x="6788150" y="1354138"/>
            <a:ext cx="147637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100">
                <a:solidFill>
                  <a:srgbClr val="000000"/>
                </a:solidFill>
                <a:latin typeface="Arial" panose="020B0604020202020204" pitchFamily="34" charset="0"/>
              </a:rPr>
              <a:t>___________ (original) </a:t>
            </a:r>
            <a:endParaRPr lang="en-US" altLang="en-US" sz="1100"/>
          </a:p>
        </p:txBody>
      </p:sp>
      <p:sp>
        <p:nvSpPr>
          <p:cNvPr id="568330" name="Rectangle 10">
            <a:extLst>
              <a:ext uri="{FF2B5EF4-FFF2-40B4-BE49-F238E27FC236}">
                <a16:creationId xmlns:a16="http://schemas.microsoft.com/office/drawing/2014/main" id="{B5E78725-2749-BDAC-A9D2-DBFEF940B71C}"/>
              </a:ext>
            </a:extLst>
          </p:cNvPr>
          <p:cNvSpPr>
            <a:spLocks noChangeArrowheads="1"/>
          </p:cNvSpPr>
          <p:nvPr/>
        </p:nvSpPr>
        <p:spPr bwMode="auto">
          <a:xfrm>
            <a:off x="6759575" y="1493838"/>
            <a:ext cx="381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100">
                <a:solidFill>
                  <a:srgbClr val="000000"/>
                </a:solidFill>
                <a:latin typeface="Arial" panose="020B0604020202020204" pitchFamily="34" charset="0"/>
              </a:rPr>
              <a:t> </a:t>
            </a:r>
            <a:endParaRPr lang="en-US" altLang="en-US" sz="1100"/>
          </a:p>
        </p:txBody>
      </p:sp>
      <p:sp>
        <p:nvSpPr>
          <p:cNvPr id="568331" name="Rectangle 11">
            <a:extLst>
              <a:ext uri="{FF2B5EF4-FFF2-40B4-BE49-F238E27FC236}">
                <a16:creationId xmlns:a16="http://schemas.microsoft.com/office/drawing/2014/main" id="{5C75EC4B-6C43-41B6-A9C6-6D6B3E67D56B}"/>
              </a:ext>
            </a:extLst>
          </p:cNvPr>
          <p:cNvSpPr>
            <a:spLocks noChangeArrowheads="1"/>
          </p:cNvSpPr>
          <p:nvPr/>
        </p:nvSpPr>
        <p:spPr bwMode="auto">
          <a:xfrm>
            <a:off x="6788150" y="1493838"/>
            <a:ext cx="1436688"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100">
                <a:solidFill>
                  <a:srgbClr val="000000"/>
                </a:solidFill>
                <a:latin typeface="Arial" panose="020B0604020202020204" pitchFamily="34" charset="0"/>
              </a:rPr>
              <a:t>___________ (revised)</a:t>
            </a:r>
            <a:endParaRPr lang="en-US" altLang="en-US" sz="1100"/>
          </a:p>
        </p:txBody>
      </p:sp>
      <p:sp>
        <p:nvSpPr>
          <p:cNvPr id="568332" name="Rectangle 12">
            <a:extLst>
              <a:ext uri="{FF2B5EF4-FFF2-40B4-BE49-F238E27FC236}">
                <a16:creationId xmlns:a16="http://schemas.microsoft.com/office/drawing/2014/main" id="{110BE264-C7E4-9BC3-3166-3BCB8F906827}"/>
              </a:ext>
            </a:extLst>
          </p:cNvPr>
          <p:cNvSpPr>
            <a:spLocks noChangeArrowheads="1"/>
          </p:cNvSpPr>
          <p:nvPr/>
        </p:nvSpPr>
        <p:spPr bwMode="auto">
          <a:xfrm>
            <a:off x="4391025" y="1754188"/>
            <a:ext cx="536575" cy="4481512"/>
          </a:xfrm>
          <a:prstGeom prst="rect">
            <a:avLst/>
          </a:prstGeom>
          <a:solidFill>
            <a:srgbClr val="CCCCCC"/>
          </a:solidFill>
          <a:ln w="9525">
            <a:solidFill>
              <a:srgbClr val="000000"/>
            </a:solidFill>
            <a:miter lim="800000"/>
            <a:headEnd/>
            <a:tailEnd/>
          </a:ln>
        </p:spPr>
        <p:txBody>
          <a:bodyPr/>
          <a:lstStyle/>
          <a:p>
            <a:endParaRPr lang="en-US"/>
          </a:p>
        </p:txBody>
      </p:sp>
      <p:sp>
        <p:nvSpPr>
          <p:cNvPr id="568333" name="Rectangle 13">
            <a:extLst>
              <a:ext uri="{FF2B5EF4-FFF2-40B4-BE49-F238E27FC236}">
                <a16:creationId xmlns:a16="http://schemas.microsoft.com/office/drawing/2014/main" id="{06DA4E4D-B009-0270-0BE3-20419920A058}"/>
              </a:ext>
            </a:extLst>
          </p:cNvPr>
          <p:cNvSpPr>
            <a:spLocks noChangeArrowheads="1"/>
          </p:cNvSpPr>
          <p:nvPr/>
        </p:nvSpPr>
        <p:spPr bwMode="auto">
          <a:xfrm>
            <a:off x="3478213" y="1754188"/>
            <a:ext cx="222250" cy="4506912"/>
          </a:xfrm>
          <a:prstGeom prst="rect">
            <a:avLst/>
          </a:prstGeom>
          <a:solidFill>
            <a:srgbClr val="CCCCCC"/>
          </a:solidFill>
          <a:ln w="9525">
            <a:solidFill>
              <a:srgbClr val="000000"/>
            </a:solidFill>
            <a:miter lim="800000"/>
            <a:headEnd/>
            <a:tailEnd/>
          </a:ln>
        </p:spPr>
        <p:txBody>
          <a:bodyPr/>
          <a:lstStyle/>
          <a:p>
            <a:endParaRPr lang="en-US"/>
          </a:p>
        </p:txBody>
      </p:sp>
      <p:sp>
        <p:nvSpPr>
          <p:cNvPr id="568334" name="Rectangle 14">
            <a:extLst>
              <a:ext uri="{FF2B5EF4-FFF2-40B4-BE49-F238E27FC236}">
                <a16:creationId xmlns:a16="http://schemas.microsoft.com/office/drawing/2014/main" id="{C224B617-AF08-9E47-3B4C-CC716B00D19C}"/>
              </a:ext>
            </a:extLst>
          </p:cNvPr>
          <p:cNvSpPr>
            <a:spLocks noChangeArrowheads="1"/>
          </p:cNvSpPr>
          <p:nvPr/>
        </p:nvSpPr>
        <p:spPr bwMode="auto">
          <a:xfrm>
            <a:off x="2532063" y="1754188"/>
            <a:ext cx="209550" cy="4494212"/>
          </a:xfrm>
          <a:prstGeom prst="rect">
            <a:avLst/>
          </a:prstGeom>
          <a:solidFill>
            <a:srgbClr val="CCCCCC"/>
          </a:solidFill>
          <a:ln w="9525">
            <a:solidFill>
              <a:srgbClr val="000000"/>
            </a:solidFill>
            <a:miter lim="800000"/>
            <a:headEnd/>
            <a:tailEnd/>
          </a:ln>
        </p:spPr>
        <p:txBody>
          <a:bodyPr/>
          <a:lstStyle/>
          <a:p>
            <a:endParaRPr lang="en-US"/>
          </a:p>
        </p:txBody>
      </p:sp>
      <p:sp>
        <p:nvSpPr>
          <p:cNvPr id="568335" name="Line 15">
            <a:extLst>
              <a:ext uri="{FF2B5EF4-FFF2-40B4-BE49-F238E27FC236}">
                <a16:creationId xmlns:a16="http://schemas.microsoft.com/office/drawing/2014/main" id="{F14D00A8-5CB4-E37D-70B2-BA19EB3B46D0}"/>
              </a:ext>
            </a:extLst>
          </p:cNvPr>
          <p:cNvSpPr>
            <a:spLocks noChangeShapeType="1"/>
          </p:cNvSpPr>
          <p:nvPr/>
        </p:nvSpPr>
        <p:spPr bwMode="auto">
          <a:xfrm flipV="1">
            <a:off x="2525713" y="1727200"/>
            <a:ext cx="1587" cy="45100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8336" name="Line 16">
            <a:extLst>
              <a:ext uri="{FF2B5EF4-FFF2-40B4-BE49-F238E27FC236}">
                <a16:creationId xmlns:a16="http://schemas.microsoft.com/office/drawing/2014/main" id="{ADF84325-2080-A3EF-F28A-DD7CA56A10B3}"/>
              </a:ext>
            </a:extLst>
          </p:cNvPr>
          <p:cNvSpPr>
            <a:spLocks noChangeShapeType="1"/>
          </p:cNvSpPr>
          <p:nvPr/>
        </p:nvSpPr>
        <p:spPr bwMode="auto">
          <a:xfrm flipH="1" flipV="1">
            <a:off x="4389438" y="1727200"/>
            <a:ext cx="9525" cy="454977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8337" name="Line 17">
            <a:extLst>
              <a:ext uri="{FF2B5EF4-FFF2-40B4-BE49-F238E27FC236}">
                <a16:creationId xmlns:a16="http://schemas.microsoft.com/office/drawing/2014/main" id="{4C80849F-8F98-3A80-616E-CBA807DE8CDF}"/>
              </a:ext>
            </a:extLst>
          </p:cNvPr>
          <p:cNvSpPr>
            <a:spLocks noChangeShapeType="1"/>
          </p:cNvSpPr>
          <p:nvPr/>
        </p:nvSpPr>
        <p:spPr bwMode="auto">
          <a:xfrm flipH="1" flipV="1">
            <a:off x="1223963" y="1747838"/>
            <a:ext cx="9525" cy="44704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8338" name="Line 18">
            <a:extLst>
              <a:ext uri="{FF2B5EF4-FFF2-40B4-BE49-F238E27FC236}">
                <a16:creationId xmlns:a16="http://schemas.microsoft.com/office/drawing/2014/main" id="{71766826-3C23-F986-D1D0-23BCFEEA9C7F}"/>
              </a:ext>
            </a:extLst>
          </p:cNvPr>
          <p:cNvSpPr>
            <a:spLocks noChangeShapeType="1"/>
          </p:cNvSpPr>
          <p:nvPr/>
        </p:nvSpPr>
        <p:spPr bwMode="auto">
          <a:xfrm flipV="1">
            <a:off x="1879600" y="1747838"/>
            <a:ext cx="1588" cy="44831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8339" name="Line 19">
            <a:extLst>
              <a:ext uri="{FF2B5EF4-FFF2-40B4-BE49-F238E27FC236}">
                <a16:creationId xmlns:a16="http://schemas.microsoft.com/office/drawing/2014/main" id="{160670F2-6A1A-6795-1009-2F2D6F7C9C20}"/>
              </a:ext>
            </a:extLst>
          </p:cNvPr>
          <p:cNvSpPr>
            <a:spLocks noChangeShapeType="1"/>
          </p:cNvSpPr>
          <p:nvPr/>
        </p:nvSpPr>
        <p:spPr bwMode="auto">
          <a:xfrm>
            <a:off x="4652963" y="1747838"/>
            <a:ext cx="12700" cy="44831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8340" name="Rectangle 20">
            <a:extLst>
              <a:ext uri="{FF2B5EF4-FFF2-40B4-BE49-F238E27FC236}">
                <a16:creationId xmlns:a16="http://schemas.microsoft.com/office/drawing/2014/main" id="{3E472187-AE1B-A7B7-EB35-E1F372E31355}"/>
              </a:ext>
            </a:extLst>
          </p:cNvPr>
          <p:cNvSpPr>
            <a:spLocks noChangeArrowheads="1"/>
          </p:cNvSpPr>
          <p:nvPr/>
        </p:nvSpPr>
        <p:spPr bwMode="auto">
          <a:xfrm>
            <a:off x="560388" y="1754188"/>
            <a:ext cx="8099425" cy="4475162"/>
          </a:xfrm>
          <a:prstGeom prst="rect">
            <a:avLst/>
          </a:prstGeom>
          <a:noFill/>
          <a:ln w="30163">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68341" name="Rectangle 21">
            <a:extLst>
              <a:ext uri="{FF2B5EF4-FFF2-40B4-BE49-F238E27FC236}">
                <a16:creationId xmlns:a16="http://schemas.microsoft.com/office/drawing/2014/main" id="{0AE7064E-D493-125D-F502-B4CDA7E819B3}"/>
              </a:ext>
            </a:extLst>
          </p:cNvPr>
          <p:cNvSpPr>
            <a:spLocks noChangeArrowheads="1"/>
          </p:cNvSpPr>
          <p:nvPr/>
        </p:nvSpPr>
        <p:spPr bwMode="auto">
          <a:xfrm>
            <a:off x="711200" y="2103438"/>
            <a:ext cx="3556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Item or</a:t>
            </a:r>
            <a:endParaRPr lang="en-US" altLang="en-US" sz="900"/>
          </a:p>
        </p:txBody>
      </p:sp>
      <p:sp>
        <p:nvSpPr>
          <p:cNvPr id="568342" name="Rectangle 22">
            <a:extLst>
              <a:ext uri="{FF2B5EF4-FFF2-40B4-BE49-F238E27FC236}">
                <a16:creationId xmlns:a16="http://schemas.microsoft.com/office/drawing/2014/main" id="{CEC65B4E-698A-A1FC-389D-FB59A756F2D5}"/>
              </a:ext>
            </a:extLst>
          </p:cNvPr>
          <p:cNvSpPr>
            <a:spLocks noChangeArrowheads="1"/>
          </p:cNvSpPr>
          <p:nvPr/>
        </p:nvSpPr>
        <p:spPr bwMode="auto">
          <a:xfrm>
            <a:off x="1089025" y="2103438"/>
            <a:ext cx="31750" cy="13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 </a:t>
            </a:r>
            <a:endParaRPr lang="en-US" altLang="en-US" sz="900"/>
          </a:p>
        </p:txBody>
      </p:sp>
      <p:sp>
        <p:nvSpPr>
          <p:cNvPr id="568343" name="Rectangle 23">
            <a:extLst>
              <a:ext uri="{FF2B5EF4-FFF2-40B4-BE49-F238E27FC236}">
                <a16:creationId xmlns:a16="http://schemas.microsoft.com/office/drawing/2014/main" id="{E7AE50E1-DF1F-321B-C5BC-96EAF3C1B011}"/>
              </a:ext>
            </a:extLst>
          </p:cNvPr>
          <p:cNvSpPr>
            <a:spLocks noChangeArrowheads="1"/>
          </p:cNvSpPr>
          <p:nvPr/>
        </p:nvSpPr>
        <p:spPr bwMode="auto">
          <a:xfrm>
            <a:off x="687388" y="2222500"/>
            <a:ext cx="41275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Process</a:t>
            </a:r>
            <a:endParaRPr lang="en-US" altLang="en-US" sz="900"/>
          </a:p>
        </p:txBody>
      </p:sp>
      <p:sp>
        <p:nvSpPr>
          <p:cNvPr id="568344" name="Rectangle 24">
            <a:extLst>
              <a:ext uri="{FF2B5EF4-FFF2-40B4-BE49-F238E27FC236}">
                <a16:creationId xmlns:a16="http://schemas.microsoft.com/office/drawing/2014/main" id="{ED4F8417-6DB5-0F86-00E8-3DBD31C8F1E5}"/>
              </a:ext>
            </a:extLst>
          </p:cNvPr>
          <p:cNvSpPr>
            <a:spLocks noChangeArrowheads="1"/>
          </p:cNvSpPr>
          <p:nvPr/>
        </p:nvSpPr>
        <p:spPr bwMode="auto">
          <a:xfrm>
            <a:off x="1133475" y="2222500"/>
            <a:ext cx="31750" cy="13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 </a:t>
            </a:r>
            <a:endParaRPr lang="en-US" altLang="en-US" sz="900"/>
          </a:p>
        </p:txBody>
      </p:sp>
      <p:sp>
        <p:nvSpPr>
          <p:cNvPr id="568345" name="Rectangle 25">
            <a:extLst>
              <a:ext uri="{FF2B5EF4-FFF2-40B4-BE49-F238E27FC236}">
                <a16:creationId xmlns:a16="http://schemas.microsoft.com/office/drawing/2014/main" id="{98E0A373-7079-69F0-B78B-381669F4CE32}"/>
              </a:ext>
            </a:extLst>
          </p:cNvPr>
          <p:cNvSpPr>
            <a:spLocks noChangeArrowheads="1"/>
          </p:cNvSpPr>
          <p:nvPr/>
        </p:nvSpPr>
        <p:spPr bwMode="auto">
          <a:xfrm>
            <a:off x="777875" y="2343150"/>
            <a:ext cx="234950" cy="13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Step</a:t>
            </a:r>
            <a:endParaRPr lang="en-US" altLang="en-US" sz="900"/>
          </a:p>
        </p:txBody>
      </p:sp>
      <p:sp>
        <p:nvSpPr>
          <p:cNvPr id="568346" name="Rectangle 26">
            <a:extLst>
              <a:ext uri="{FF2B5EF4-FFF2-40B4-BE49-F238E27FC236}">
                <a16:creationId xmlns:a16="http://schemas.microsoft.com/office/drawing/2014/main" id="{1EDAADB5-4C0D-86BF-042F-DD4110987D64}"/>
              </a:ext>
            </a:extLst>
          </p:cNvPr>
          <p:cNvSpPr>
            <a:spLocks noChangeArrowheads="1"/>
          </p:cNvSpPr>
          <p:nvPr/>
        </p:nvSpPr>
        <p:spPr bwMode="auto">
          <a:xfrm>
            <a:off x="1311275" y="2103438"/>
            <a:ext cx="446088" cy="13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Potential</a:t>
            </a:r>
            <a:endParaRPr lang="en-US" altLang="en-US" sz="900"/>
          </a:p>
        </p:txBody>
      </p:sp>
      <p:sp>
        <p:nvSpPr>
          <p:cNvPr id="568347" name="Rectangle 27">
            <a:extLst>
              <a:ext uri="{FF2B5EF4-FFF2-40B4-BE49-F238E27FC236}">
                <a16:creationId xmlns:a16="http://schemas.microsoft.com/office/drawing/2014/main" id="{AA5FC1C5-7AA9-723E-0367-266C51CB0B4F}"/>
              </a:ext>
            </a:extLst>
          </p:cNvPr>
          <p:cNvSpPr>
            <a:spLocks noChangeArrowheads="1"/>
          </p:cNvSpPr>
          <p:nvPr/>
        </p:nvSpPr>
        <p:spPr bwMode="auto">
          <a:xfrm>
            <a:off x="1790700" y="2103438"/>
            <a:ext cx="31750" cy="13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 </a:t>
            </a:r>
            <a:endParaRPr lang="en-US" altLang="en-US" sz="900"/>
          </a:p>
        </p:txBody>
      </p:sp>
      <p:sp>
        <p:nvSpPr>
          <p:cNvPr id="568348" name="Rectangle 28">
            <a:extLst>
              <a:ext uri="{FF2B5EF4-FFF2-40B4-BE49-F238E27FC236}">
                <a16:creationId xmlns:a16="http://schemas.microsoft.com/office/drawing/2014/main" id="{E59308FB-7AD8-34DB-AC76-C28F0C9C0E64}"/>
              </a:ext>
            </a:extLst>
          </p:cNvPr>
          <p:cNvSpPr>
            <a:spLocks noChangeArrowheads="1"/>
          </p:cNvSpPr>
          <p:nvPr/>
        </p:nvSpPr>
        <p:spPr bwMode="auto">
          <a:xfrm>
            <a:off x="1366838" y="2222500"/>
            <a:ext cx="34925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Failure</a:t>
            </a:r>
            <a:endParaRPr lang="en-US" altLang="en-US" sz="900"/>
          </a:p>
        </p:txBody>
      </p:sp>
      <p:sp>
        <p:nvSpPr>
          <p:cNvPr id="568349" name="Rectangle 29">
            <a:extLst>
              <a:ext uri="{FF2B5EF4-FFF2-40B4-BE49-F238E27FC236}">
                <a16:creationId xmlns:a16="http://schemas.microsoft.com/office/drawing/2014/main" id="{35B6D961-0E2F-E95C-CE7A-9E255EFAAFBD}"/>
              </a:ext>
            </a:extLst>
          </p:cNvPr>
          <p:cNvSpPr>
            <a:spLocks noChangeArrowheads="1"/>
          </p:cNvSpPr>
          <p:nvPr/>
        </p:nvSpPr>
        <p:spPr bwMode="auto">
          <a:xfrm>
            <a:off x="1744663" y="2222500"/>
            <a:ext cx="31750" cy="13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 </a:t>
            </a:r>
            <a:endParaRPr lang="en-US" altLang="en-US" sz="900"/>
          </a:p>
        </p:txBody>
      </p:sp>
      <p:sp>
        <p:nvSpPr>
          <p:cNvPr id="568350" name="Rectangle 30">
            <a:extLst>
              <a:ext uri="{FF2B5EF4-FFF2-40B4-BE49-F238E27FC236}">
                <a16:creationId xmlns:a16="http://schemas.microsoft.com/office/drawing/2014/main" id="{C4B3757A-56D0-296C-40D5-ED1754E75F02}"/>
              </a:ext>
            </a:extLst>
          </p:cNvPr>
          <p:cNvSpPr>
            <a:spLocks noChangeArrowheads="1"/>
          </p:cNvSpPr>
          <p:nvPr/>
        </p:nvSpPr>
        <p:spPr bwMode="auto">
          <a:xfrm>
            <a:off x="1401763" y="2343150"/>
            <a:ext cx="287337" cy="13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Mode</a:t>
            </a:r>
            <a:endParaRPr lang="en-US" altLang="en-US" sz="900"/>
          </a:p>
        </p:txBody>
      </p:sp>
      <p:sp>
        <p:nvSpPr>
          <p:cNvPr id="568351" name="Rectangle 31">
            <a:extLst>
              <a:ext uri="{FF2B5EF4-FFF2-40B4-BE49-F238E27FC236}">
                <a16:creationId xmlns:a16="http://schemas.microsoft.com/office/drawing/2014/main" id="{E3228897-9BE8-6E97-C185-58F73DBD007F}"/>
              </a:ext>
            </a:extLst>
          </p:cNvPr>
          <p:cNvSpPr>
            <a:spLocks noChangeArrowheads="1"/>
          </p:cNvSpPr>
          <p:nvPr/>
        </p:nvSpPr>
        <p:spPr bwMode="auto">
          <a:xfrm>
            <a:off x="1958975" y="2103438"/>
            <a:ext cx="446088" cy="13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Potential</a:t>
            </a:r>
            <a:endParaRPr lang="en-US" altLang="en-US" sz="900"/>
          </a:p>
        </p:txBody>
      </p:sp>
      <p:sp>
        <p:nvSpPr>
          <p:cNvPr id="568352" name="Rectangle 32">
            <a:extLst>
              <a:ext uri="{FF2B5EF4-FFF2-40B4-BE49-F238E27FC236}">
                <a16:creationId xmlns:a16="http://schemas.microsoft.com/office/drawing/2014/main" id="{76ACB2EE-7A2C-0E59-8216-4CDF03F2460E}"/>
              </a:ext>
            </a:extLst>
          </p:cNvPr>
          <p:cNvSpPr>
            <a:spLocks noChangeArrowheads="1"/>
          </p:cNvSpPr>
          <p:nvPr/>
        </p:nvSpPr>
        <p:spPr bwMode="auto">
          <a:xfrm>
            <a:off x="2436813" y="2103438"/>
            <a:ext cx="31750" cy="13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 </a:t>
            </a:r>
            <a:endParaRPr lang="en-US" altLang="en-US" sz="900"/>
          </a:p>
        </p:txBody>
      </p:sp>
      <p:sp>
        <p:nvSpPr>
          <p:cNvPr id="568353" name="Rectangle 33">
            <a:extLst>
              <a:ext uri="{FF2B5EF4-FFF2-40B4-BE49-F238E27FC236}">
                <a16:creationId xmlns:a16="http://schemas.microsoft.com/office/drawing/2014/main" id="{4D119F6C-3B8C-C3B8-4391-67E2C4E51684}"/>
              </a:ext>
            </a:extLst>
          </p:cNvPr>
          <p:cNvSpPr>
            <a:spLocks noChangeArrowheads="1"/>
          </p:cNvSpPr>
          <p:nvPr/>
        </p:nvSpPr>
        <p:spPr bwMode="auto">
          <a:xfrm>
            <a:off x="1947863" y="2222500"/>
            <a:ext cx="4572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Effect (s)</a:t>
            </a:r>
            <a:endParaRPr lang="en-US" altLang="en-US" sz="900"/>
          </a:p>
        </p:txBody>
      </p:sp>
      <p:sp>
        <p:nvSpPr>
          <p:cNvPr id="568354" name="Rectangle 34">
            <a:extLst>
              <a:ext uri="{FF2B5EF4-FFF2-40B4-BE49-F238E27FC236}">
                <a16:creationId xmlns:a16="http://schemas.microsoft.com/office/drawing/2014/main" id="{1930B106-276C-8248-F98F-ED7E03E1D253}"/>
              </a:ext>
            </a:extLst>
          </p:cNvPr>
          <p:cNvSpPr>
            <a:spLocks noChangeArrowheads="1"/>
          </p:cNvSpPr>
          <p:nvPr/>
        </p:nvSpPr>
        <p:spPr bwMode="auto">
          <a:xfrm>
            <a:off x="2436813" y="2222500"/>
            <a:ext cx="31750" cy="13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 </a:t>
            </a:r>
            <a:endParaRPr lang="en-US" altLang="en-US" sz="900"/>
          </a:p>
        </p:txBody>
      </p:sp>
      <p:sp>
        <p:nvSpPr>
          <p:cNvPr id="568355" name="Rectangle 35">
            <a:extLst>
              <a:ext uri="{FF2B5EF4-FFF2-40B4-BE49-F238E27FC236}">
                <a16:creationId xmlns:a16="http://schemas.microsoft.com/office/drawing/2014/main" id="{9B3FB8AE-C586-71EE-E120-74EF237F2662}"/>
              </a:ext>
            </a:extLst>
          </p:cNvPr>
          <p:cNvSpPr>
            <a:spLocks noChangeArrowheads="1"/>
          </p:cNvSpPr>
          <p:nvPr/>
        </p:nvSpPr>
        <p:spPr bwMode="auto">
          <a:xfrm>
            <a:off x="1947863" y="2343150"/>
            <a:ext cx="47625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of Failure</a:t>
            </a:r>
            <a:endParaRPr lang="en-US" altLang="en-US" sz="900"/>
          </a:p>
        </p:txBody>
      </p:sp>
      <p:sp>
        <p:nvSpPr>
          <p:cNvPr id="568356" name="Rectangle 36">
            <a:extLst>
              <a:ext uri="{FF2B5EF4-FFF2-40B4-BE49-F238E27FC236}">
                <a16:creationId xmlns:a16="http://schemas.microsoft.com/office/drawing/2014/main" id="{A3A571C8-4A24-3960-4B45-B6C658CFA1C7}"/>
              </a:ext>
            </a:extLst>
          </p:cNvPr>
          <p:cNvSpPr>
            <a:spLocks noChangeArrowheads="1"/>
          </p:cNvSpPr>
          <p:nvPr/>
        </p:nvSpPr>
        <p:spPr bwMode="auto">
          <a:xfrm>
            <a:off x="2870200" y="2222500"/>
            <a:ext cx="446088" cy="13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Potential</a:t>
            </a:r>
            <a:endParaRPr lang="en-US" altLang="en-US" sz="900"/>
          </a:p>
        </p:txBody>
      </p:sp>
      <p:sp>
        <p:nvSpPr>
          <p:cNvPr id="568357" name="Rectangle 37">
            <a:extLst>
              <a:ext uri="{FF2B5EF4-FFF2-40B4-BE49-F238E27FC236}">
                <a16:creationId xmlns:a16="http://schemas.microsoft.com/office/drawing/2014/main" id="{F6503364-6DF6-2A25-FC60-C383B99A64CD}"/>
              </a:ext>
            </a:extLst>
          </p:cNvPr>
          <p:cNvSpPr>
            <a:spLocks noChangeArrowheads="1"/>
          </p:cNvSpPr>
          <p:nvPr/>
        </p:nvSpPr>
        <p:spPr bwMode="auto">
          <a:xfrm>
            <a:off x="3349625" y="2222500"/>
            <a:ext cx="31750" cy="13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 </a:t>
            </a:r>
            <a:endParaRPr lang="en-US" altLang="en-US" sz="900"/>
          </a:p>
        </p:txBody>
      </p:sp>
      <p:sp>
        <p:nvSpPr>
          <p:cNvPr id="568358" name="Rectangle 38">
            <a:extLst>
              <a:ext uri="{FF2B5EF4-FFF2-40B4-BE49-F238E27FC236}">
                <a16:creationId xmlns:a16="http://schemas.microsoft.com/office/drawing/2014/main" id="{1A6E8B19-C5EC-FE99-04A5-EBC6BA762364}"/>
              </a:ext>
            </a:extLst>
          </p:cNvPr>
          <p:cNvSpPr>
            <a:spLocks noChangeArrowheads="1"/>
          </p:cNvSpPr>
          <p:nvPr/>
        </p:nvSpPr>
        <p:spPr bwMode="auto">
          <a:xfrm>
            <a:off x="2860675" y="2343150"/>
            <a:ext cx="46355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Cause(s)</a:t>
            </a:r>
            <a:endParaRPr lang="en-US" altLang="en-US" sz="900"/>
          </a:p>
        </p:txBody>
      </p:sp>
      <p:sp>
        <p:nvSpPr>
          <p:cNvPr id="568359" name="Rectangle 39">
            <a:extLst>
              <a:ext uri="{FF2B5EF4-FFF2-40B4-BE49-F238E27FC236}">
                <a16:creationId xmlns:a16="http://schemas.microsoft.com/office/drawing/2014/main" id="{AEAA72AF-5739-4D62-C45F-2AE83BEE54D7}"/>
              </a:ext>
            </a:extLst>
          </p:cNvPr>
          <p:cNvSpPr>
            <a:spLocks noChangeArrowheads="1"/>
          </p:cNvSpPr>
          <p:nvPr/>
        </p:nvSpPr>
        <p:spPr bwMode="auto">
          <a:xfrm>
            <a:off x="3838575" y="2222500"/>
            <a:ext cx="3810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Current</a:t>
            </a:r>
            <a:endParaRPr lang="en-US" altLang="en-US" sz="900"/>
          </a:p>
        </p:txBody>
      </p:sp>
      <p:sp>
        <p:nvSpPr>
          <p:cNvPr id="568360" name="Rectangle 40">
            <a:extLst>
              <a:ext uri="{FF2B5EF4-FFF2-40B4-BE49-F238E27FC236}">
                <a16:creationId xmlns:a16="http://schemas.microsoft.com/office/drawing/2014/main" id="{86CAAA70-02A7-8128-3B12-5A84FDB149DE}"/>
              </a:ext>
            </a:extLst>
          </p:cNvPr>
          <p:cNvSpPr>
            <a:spLocks noChangeArrowheads="1"/>
          </p:cNvSpPr>
          <p:nvPr/>
        </p:nvSpPr>
        <p:spPr bwMode="auto">
          <a:xfrm>
            <a:off x="4251325" y="2222500"/>
            <a:ext cx="31750" cy="13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 </a:t>
            </a:r>
            <a:endParaRPr lang="en-US" altLang="en-US" sz="900"/>
          </a:p>
        </p:txBody>
      </p:sp>
      <p:sp>
        <p:nvSpPr>
          <p:cNvPr id="568361" name="Rectangle 41">
            <a:extLst>
              <a:ext uri="{FF2B5EF4-FFF2-40B4-BE49-F238E27FC236}">
                <a16:creationId xmlns:a16="http://schemas.microsoft.com/office/drawing/2014/main" id="{13C85A25-F0D6-14BE-2290-1B57A0C1D3AC}"/>
              </a:ext>
            </a:extLst>
          </p:cNvPr>
          <p:cNvSpPr>
            <a:spLocks noChangeArrowheads="1"/>
          </p:cNvSpPr>
          <p:nvPr/>
        </p:nvSpPr>
        <p:spPr bwMode="auto">
          <a:xfrm>
            <a:off x="3817938" y="2343150"/>
            <a:ext cx="42545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Controls</a:t>
            </a:r>
            <a:endParaRPr lang="en-US" altLang="en-US" sz="900"/>
          </a:p>
        </p:txBody>
      </p:sp>
      <p:sp>
        <p:nvSpPr>
          <p:cNvPr id="568362" name="Rectangle 42">
            <a:extLst>
              <a:ext uri="{FF2B5EF4-FFF2-40B4-BE49-F238E27FC236}">
                <a16:creationId xmlns:a16="http://schemas.microsoft.com/office/drawing/2014/main" id="{05247FD1-9DD3-D636-BD8C-89A95B9BA91E}"/>
              </a:ext>
            </a:extLst>
          </p:cNvPr>
          <p:cNvSpPr>
            <a:spLocks noChangeArrowheads="1"/>
          </p:cNvSpPr>
          <p:nvPr/>
        </p:nvSpPr>
        <p:spPr bwMode="auto">
          <a:xfrm rot="16200000">
            <a:off x="4649788" y="2322512"/>
            <a:ext cx="2413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b="1">
                <a:solidFill>
                  <a:srgbClr val="000000"/>
                </a:solidFill>
                <a:latin typeface="Arial" panose="020B0604020202020204" pitchFamily="34" charset="0"/>
              </a:rPr>
              <a:t>RPN</a:t>
            </a:r>
            <a:endParaRPr lang="en-US" altLang="en-US" sz="900"/>
          </a:p>
        </p:txBody>
      </p:sp>
      <p:sp>
        <p:nvSpPr>
          <p:cNvPr id="568363" name="Rectangle 43">
            <a:extLst>
              <a:ext uri="{FF2B5EF4-FFF2-40B4-BE49-F238E27FC236}">
                <a16:creationId xmlns:a16="http://schemas.microsoft.com/office/drawing/2014/main" id="{817A95BF-DA69-0C6E-FD43-53B71E849BB6}"/>
              </a:ext>
            </a:extLst>
          </p:cNvPr>
          <p:cNvSpPr>
            <a:spLocks noChangeArrowheads="1"/>
          </p:cNvSpPr>
          <p:nvPr/>
        </p:nvSpPr>
        <p:spPr bwMode="auto">
          <a:xfrm>
            <a:off x="4999038" y="2222500"/>
            <a:ext cx="7747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Recommended</a:t>
            </a:r>
            <a:endParaRPr lang="en-US" altLang="en-US" sz="900"/>
          </a:p>
        </p:txBody>
      </p:sp>
      <p:sp>
        <p:nvSpPr>
          <p:cNvPr id="568364" name="Rectangle 44">
            <a:extLst>
              <a:ext uri="{FF2B5EF4-FFF2-40B4-BE49-F238E27FC236}">
                <a16:creationId xmlns:a16="http://schemas.microsoft.com/office/drawing/2014/main" id="{EAC12837-1E1D-110D-A3CB-746187EE065F}"/>
              </a:ext>
            </a:extLst>
          </p:cNvPr>
          <p:cNvSpPr>
            <a:spLocks noChangeArrowheads="1"/>
          </p:cNvSpPr>
          <p:nvPr/>
        </p:nvSpPr>
        <p:spPr bwMode="auto">
          <a:xfrm>
            <a:off x="5834063" y="2222500"/>
            <a:ext cx="31750" cy="13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 </a:t>
            </a:r>
            <a:endParaRPr lang="en-US" altLang="en-US" sz="900"/>
          </a:p>
        </p:txBody>
      </p:sp>
      <p:sp>
        <p:nvSpPr>
          <p:cNvPr id="568365" name="Rectangle 45">
            <a:extLst>
              <a:ext uri="{FF2B5EF4-FFF2-40B4-BE49-F238E27FC236}">
                <a16:creationId xmlns:a16="http://schemas.microsoft.com/office/drawing/2014/main" id="{660E3D74-4FE3-D9BF-DF20-FBFCCB6589CE}"/>
              </a:ext>
            </a:extLst>
          </p:cNvPr>
          <p:cNvSpPr>
            <a:spLocks noChangeArrowheads="1"/>
          </p:cNvSpPr>
          <p:nvPr/>
        </p:nvSpPr>
        <p:spPr bwMode="auto">
          <a:xfrm>
            <a:off x="5245100" y="2343150"/>
            <a:ext cx="319088" cy="13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Action</a:t>
            </a:r>
            <a:endParaRPr lang="en-US" altLang="en-US" sz="900"/>
          </a:p>
        </p:txBody>
      </p:sp>
      <p:sp>
        <p:nvSpPr>
          <p:cNvPr id="568366" name="Rectangle 46">
            <a:extLst>
              <a:ext uri="{FF2B5EF4-FFF2-40B4-BE49-F238E27FC236}">
                <a16:creationId xmlns:a16="http://schemas.microsoft.com/office/drawing/2014/main" id="{11B90735-E5A0-AE7A-2F22-4AD995392C95}"/>
              </a:ext>
            </a:extLst>
          </p:cNvPr>
          <p:cNvSpPr>
            <a:spLocks noChangeArrowheads="1"/>
          </p:cNvSpPr>
          <p:nvPr/>
        </p:nvSpPr>
        <p:spPr bwMode="auto">
          <a:xfrm>
            <a:off x="6011863" y="2103438"/>
            <a:ext cx="70485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Responsibility</a:t>
            </a:r>
            <a:endParaRPr lang="en-US" altLang="en-US" sz="900"/>
          </a:p>
        </p:txBody>
      </p:sp>
      <p:sp>
        <p:nvSpPr>
          <p:cNvPr id="568367" name="Rectangle 47">
            <a:extLst>
              <a:ext uri="{FF2B5EF4-FFF2-40B4-BE49-F238E27FC236}">
                <a16:creationId xmlns:a16="http://schemas.microsoft.com/office/drawing/2014/main" id="{6D87DD5A-CBED-994A-11C8-EAAC4D139D3B}"/>
              </a:ext>
            </a:extLst>
          </p:cNvPr>
          <p:cNvSpPr>
            <a:spLocks noChangeArrowheads="1"/>
          </p:cNvSpPr>
          <p:nvPr/>
        </p:nvSpPr>
        <p:spPr bwMode="auto">
          <a:xfrm>
            <a:off x="6770688" y="2103438"/>
            <a:ext cx="31750" cy="13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 </a:t>
            </a:r>
            <a:endParaRPr lang="en-US" altLang="en-US" sz="900"/>
          </a:p>
        </p:txBody>
      </p:sp>
      <p:sp>
        <p:nvSpPr>
          <p:cNvPr id="568368" name="Rectangle 48">
            <a:extLst>
              <a:ext uri="{FF2B5EF4-FFF2-40B4-BE49-F238E27FC236}">
                <a16:creationId xmlns:a16="http://schemas.microsoft.com/office/drawing/2014/main" id="{22B7E518-6894-0693-1E5A-A5E6228433B7}"/>
              </a:ext>
            </a:extLst>
          </p:cNvPr>
          <p:cNvSpPr>
            <a:spLocks noChangeArrowheads="1"/>
          </p:cNvSpPr>
          <p:nvPr/>
        </p:nvSpPr>
        <p:spPr bwMode="auto">
          <a:xfrm>
            <a:off x="6267450" y="2222500"/>
            <a:ext cx="254000" cy="13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and  </a:t>
            </a:r>
            <a:endParaRPr lang="en-US" altLang="en-US" sz="900"/>
          </a:p>
        </p:txBody>
      </p:sp>
      <p:sp>
        <p:nvSpPr>
          <p:cNvPr id="568369" name="Rectangle 49">
            <a:extLst>
              <a:ext uri="{FF2B5EF4-FFF2-40B4-BE49-F238E27FC236}">
                <a16:creationId xmlns:a16="http://schemas.microsoft.com/office/drawing/2014/main" id="{8C523B5E-B561-F792-B094-7BB3DDBDE07A}"/>
              </a:ext>
            </a:extLst>
          </p:cNvPr>
          <p:cNvSpPr>
            <a:spLocks noChangeArrowheads="1"/>
          </p:cNvSpPr>
          <p:nvPr/>
        </p:nvSpPr>
        <p:spPr bwMode="auto">
          <a:xfrm>
            <a:off x="6069013" y="2343150"/>
            <a:ext cx="60325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Target Date</a:t>
            </a:r>
            <a:endParaRPr lang="en-US" altLang="en-US" sz="900"/>
          </a:p>
        </p:txBody>
      </p:sp>
      <p:sp>
        <p:nvSpPr>
          <p:cNvPr id="568370" name="Rectangle 50">
            <a:extLst>
              <a:ext uri="{FF2B5EF4-FFF2-40B4-BE49-F238E27FC236}">
                <a16:creationId xmlns:a16="http://schemas.microsoft.com/office/drawing/2014/main" id="{48D575B3-A4CC-047D-C730-E5F82D9E2431}"/>
              </a:ext>
            </a:extLst>
          </p:cNvPr>
          <p:cNvSpPr>
            <a:spLocks noChangeArrowheads="1"/>
          </p:cNvSpPr>
          <p:nvPr/>
        </p:nvSpPr>
        <p:spPr bwMode="auto">
          <a:xfrm>
            <a:off x="7013575" y="2343150"/>
            <a:ext cx="66675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Action Taken</a:t>
            </a:r>
            <a:endParaRPr lang="en-US" altLang="en-US" sz="900"/>
          </a:p>
        </p:txBody>
      </p:sp>
      <p:sp>
        <p:nvSpPr>
          <p:cNvPr id="568371" name="Rectangle 51">
            <a:extLst>
              <a:ext uri="{FF2B5EF4-FFF2-40B4-BE49-F238E27FC236}">
                <a16:creationId xmlns:a16="http://schemas.microsoft.com/office/drawing/2014/main" id="{8D9A9FE8-B01E-CC68-72A0-1A6845B7E6E1}"/>
              </a:ext>
            </a:extLst>
          </p:cNvPr>
          <p:cNvSpPr>
            <a:spLocks noChangeArrowheads="1"/>
          </p:cNvSpPr>
          <p:nvPr/>
        </p:nvSpPr>
        <p:spPr bwMode="auto">
          <a:xfrm rot="16200000">
            <a:off x="7710488" y="2227262"/>
            <a:ext cx="41275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Severity</a:t>
            </a:r>
            <a:endParaRPr lang="en-US" altLang="en-US" sz="900"/>
          </a:p>
        </p:txBody>
      </p:sp>
      <p:sp>
        <p:nvSpPr>
          <p:cNvPr id="568372" name="Rectangle 52">
            <a:extLst>
              <a:ext uri="{FF2B5EF4-FFF2-40B4-BE49-F238E27FC236}">
                <a16:creationId xmlns:a16="http://schemas.microsoft.com/office/drawing/2014/main" id="{E31A89FF-D3CD-B46C-E342-F9A006251112}"/>
              </a:ext>
            </a:extLst>
          </p:cNvPr>
          <p:cNvSpPr>
            <a:spLocks noChangeArrowheads="1"/>
          </p:cNvSpPr>
          <p:nvPr/>
        </p:nvSpPr>
        <p:spPr bwMode="auto">
          <a:xfrm rot="16200000">
            <a:off x="7815263" y="2147887"/>
            <a:ext cx="59055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Occurrence</a:t>
            </a:r>
            <a:endParaRPr lang="en-US" altLang="en-US" sz="900"/>
          </a:p>
        </p:txBody>
      </p:sp>
      <p:sp>
        <p:nvSpPr>
          <p:cNvPr id="568373" name="Rectangle 53">
            <a:extLst>
              <a:ext uri="{FF2B5EF4-FFF2-40B4-BE49-F238E27FC236}">
                <a16:creationId xmlns:a16="http://schemas.microsoft.com/office/drawing/2014/main" id="{D761A301-78B1-724B-9606-B9A78189282E}"/>
              </a:ext>
            </a:extLst>
          </p:cNvPr>
          <p:cNvSpPr>
            <a:spLocks noChangeArrowheads="1"/>
          </p:cNvSpPr>
          <p:nvPr/>
        </p:nvSpPr>
        <p:spPr bwMode="auto">
          <a:xfrm rot="16200000">
            <a:off x="8061326" y="2192337"/>
            <a:ext cx="4826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Detection</a:t>
            </a:r>
            <a:endParaRPr lang="en-US" altLang="en-US" sz="900"/>
          </a:p>
        </p:txBody>
      </p:sp>
      <p:sp>
        <p:nvSpPr>
          <p:cNvPr id="568374" name="Rectangle 54">
            <a:extLst>
              <a:ext uri="{FF2B5EF4-FFF2-40B4-BE49-F238E27FC236}">
                <a16:creationId xmlns:a16="http://schemas.microsoft.com/office/drawing/2014/main" id="{4E8C815A-63ED-25C6-126E-45D6CDFEFF8E}"/>
              </a:ext>
            </a:extLst>
          </p:cNvPr>
          <p:cNvSpPr>
            <a:spLocks noChangeArrowheads="1"/>
          </p:cNvSpPr>
          <p:nvPr/>
        </p:nvSpPr>
        <p:spPr bwMode="auto">
          <a:xfrm rot="16200000">
            <a:off x="8394701" y="2312987"/>
            <a:ext cx="2413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RPN</a:t>
            </a:r>
            <a:endParaRPr lang="en-US" altLang="en-US" sz="900"/>
          </a:p>
        </p:txBody>
      </p:sp>
      <p:sp>
        <p:nvSpPr>
          <p:cNvPr id="568375" name="Rectangle 55">
            <a:extLst>
              <a:ext uri="{FF2B5EF4-FFF2-40B4-BE49-F238E27FC236}">
                <a16:creationId xmlns:a16="http://schemas.microsoft.com/office/drawing/2014/main" id="{BE5B2AD4-CC63-1AFB-279D-B01F33CAEB21}"/>
              </a:ext>
            </a:extLst>
          </p:cNvPr>
          <p:cNvSpPr>
            <a:spLocks noChangeArrowheads="1"/>
          </p:cNvSpPr>
          <p:nvPr/>
        </p:nvSpPr>
        <p:spPr bwMode="auto">
          <a:xfrm>
            <a:off x="7058025" y="2014538"/>
            <a:ext cx="3175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“After”</a:t>
            </a:r>
            <a:endParaRPr lang="en-US" altLang="en-US" sz="900"/>
          </a:p>
        </p:txBody>
      </p:sp>
      <p:sp>
        <p:nvSpPr>
          <p:cNvPr id="568376" name="Rectangle 56">
            <a:extLst>
              <a:ext uri="{FF2B5EF4-FFF2-40B4-BE49-F238E27FC236}">
                <a16:creationId xmlns:a16="http://schemas.microsoft.com/office/drawing/2014/main" id="{6F409F98-791D-8DBB-685D-D1516A810398}"/>
              </a:ext>
            </a:extLst>
          </p:cNvPr>
          <p:cNvSpPr>
            <a:spLocks noChangeArrowheads="1"/>
          </p:cNvSpPr>
          <p:nvPr/>
        </p:nvSpPr>
        <p:spPr bwMode="auto">
          <a:xfrm rot="16200000">
            <a:off x="2409826" y="2208212"/>
            <a:ext cx="4445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Severity </a:t>
            </a:r>
            <a:endParaRPr lang="en-US" altLang="en-US" sz="900"/>
          </a:p>
        </p:txBody>
      </p:sp>
      <p:sp>
        <p:nvSpPr>
          <p:cNvPr id="568377" name="Rectangle 57">
            <a:extLst>
              <a:ext uri="{FF2B5EF4-FFF2-40B4-BE49-F238E27FC236}">
                <a16:creationId xmlns:a16="http://schemas.microsoft.com/office/drawing/2014/main" id="{1D1CEB46-50CD-61DB-2214-2BEBB827FA1B}"/>
              </a:ext>
            </a:extLst>
          </p:cNvPr>
          <p:cNvSpPr>
            <a:spLocks noChangeArrowheads="1"/>
          </p:cNvSpPr>
          <p:nvPr/>
        </p:nvSpPr>
        <p:spPr bwMode="auto">
          <a:xfrm rot="16200000">
            <a:off x="3238501" y="2151062"/>
            <a:ext cx="59055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Occurrence</a:t>
            </a:r>
            <a:endParaRPr lang="en-US" altLang="en-US" sz="900"/>
          </a:p>
        </p:txBody>
      </p:sp>
      <p:sp>
        <p:nvSpPr>
          <p:cNvPr id="568378" name="Rectangle 58">
            <a:extLst>
              <a:ext uri="{FF2B5EF4-FFF2-40B4-BE49-F238E27FC236}">
                <a16:creationId xmlns:a16="http://schemas.microsoft.com/office/drawing/2014/main" id="{2AE0FEB4-8064-DB43-8942-4C594BAFF506}"/>
              </a:ext>
            </a:extLst>
          </p:cNvPr>
          <p:cNvSpPr>
            <a:spLocks noChangeArrowheads="1"/>
          </p:cNvSpPr>
          <p:nvPr/>
        </p:nvSpPr>
        <p:spPr bwMode="auto">
          <a:xfrm rot="16200000">
            <a:off x="4271963" y="2192337"/>
            <a:ext cx="482600" cy="13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solidFill>
                  <a:srgbClr val="000000"/>
                </a:solidFill>
                <a:latin typeface="Arial" panose="020B0604020202020204" pitchFamily="34" charset="0"/>
              </a:rPr>
              <a:t>Detection</a:t>
            </a:r>
            <a:endParaRPr lang="en-US" altLang="en-US" sz="900"/>
          </a:p>
        </p:txBody>
      </p:sp>
      <p:sp>
        <p:nvSpPr>
          <p:cNvPr id="568379" name="Freeform 59">
            <a:extLst>
              <a:ext uri="{FF2B5EF4-FFF2-40B4-BE49-F238E27FC236}">
                <a16:creationId xmlns:a16="http://schemas.microsoft.com/office/drawing/2014/main" id="{26763F2F-1294-0EE6-B4E7-7812F13E799C}"/>
              </a:ext>
            </a:extLst>
          </p:cNvPr>
          <p:cNvSpPr>
            <a:spLocks/>
          </p:cNvSpPr>
          <p:nvPr/>
        </p:nvSpPr>
        <p:spPr bwMode="auto">
          <a:xfrm>
            <a:off x="7718425" y="2025650"/>
            <a:ext cx="98425" cy="100013"/>
          </a:xfrm>
          <a:custGeom>
            <a:avLst/>
            <a:gdLst>
              <a:gd name="T0" fmla="*/ 57 w 57"/>
              <a:gd name="T1" fmla="*/ 30 h 60"/>
              <a:gd name="T2" fmla="*/ 0 w 57"/>
              <a:gd name="T3" fmla="*/ 60 h 60"/>
              <a:gd name="T4" fmla="*/ 0 w 57"/>
              <a:gd name="T5" fmla="*/ 30 h 60"/>
              <a:gd name="T6" fmla="*/ 0 w 57"/>
              <a:gd name="T7" fmla="*/ 0 h 60"/>
              <a:gd name="T8" fmla="*/ 57 w 57"/>
              <a:gd name="T9" fmla="*/ 30 h 60"/>
            </a:gdLst>
            <a:ahLst/>
            <a:cxnLst>
              <a:cxn ang="0">
                <a:pos x="T0" y="T1"/>
              </a:cxn>
              <a:cxn ang="0">
                <a:pos x="T2" y="T3"/>
              </a:cxn>
              <a:cxn ang="0">
                <a:pos x="T4" y="T5"/>
              </a:cxn>
              <a:cxn ang="0">
                <a:pos x="T6" y="T7"/>
              </a:cxn>
              <a:cxn ang="0">
                <a:pos x="T8" y="T9"/>
              </a:cxn>
            </a:cxnLst>
            <a:rect l="0" t="0" r="r" b="b"/>
            <a:pathLst>
              <a:path w="57" h="60">
                <a:moveTo>
                  <a:pt x="57" y="30"/>
                </a:moveTo>
                <a:lnTo>
                  <a:pt x="0" y="60"/>
                </a:lnTo>
                <a:lnTo>
                  <a:pt x="0" y="30"/>
                </a:lnTo>
                <a:lnTo>
                  <a:pt x="0" y="0"/>
                </a:lnTo>
                <a:lnTo>
                  <a:pt x="57" y="30"/>
                </a:lnTo>
                <a:close/>
              </a:path>
            </a:pathLst>
          </a:custGeom>
          <a:solidFill>
            <a:srgbClr val="000000"/>
          </a:solidFill>
          <a:ln w="9525">
            <a:solidFill>
              <a:srgbClr val="000000"/>
            </a:solidFill>
            <a:prstDash val="solid"/>
            <a:round/>
            <a:headEnd/>
            <a:tailEnd/>
          </a:ln>
        </p:spPr>
        <p:txBody>
          <a:bodyPr/>
          <a:lstStyle/>
          <a:p>
            <a:endParaRPr lang="en-US"/>
          </a:p>
        </p:txBody>
      </p:sp>
      <p:sp>
        <p:nvSpPr>
          <p:cNvPr id="568380" name="Line 60">
            <a:extLst>
              <a:ext uri="{FF2B5EF4-FFF2-40B4-BE49-F238E27FC236}">
                <a16:creationId xmlns:a16="http://schemas.microsoft.com/office/drawing/2014/main" id="{918184DE-E2A2-B6FF-67C8-7B2128BE3A09}"/>
              </a:ext>
            </a:extLst>
          </p:cNvPr>
          <p:cNvSpPr>
            <a:spLocks noChangeShapeType="1"/>
          </p:cNvSpPr>
          <p:nvPr/>
        </p:nvSpPr>
        <p:spPr bwMode="auto">
          <a:xfrm>
            <a:off x="7426325" y="2076450"/>
            <a:ext cx="292100" cy="15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8381" name="Line 61">
            <a:extLst>
              <a:ext uri="{FF2B5EF4-FFF2-40B4-BE49-F238E27FC236}">
                <a16:creationId xmlns:a16="http://schemas.microsoft.com/office/drawing/2014/main" id="{BB47459F-FB2B-4FD2-E00E-842F026682E1}"/>
              </a:ext>
            </a:extLst>
          </p:cNvPr>
          <p:cNvSpPr>
            <a:spLocks noChangeShapeType="1"/>
          </p:cNvSpPr>
          <p:nvPr/>
        </p:nvSpPr>
        <p:spPr bwMode="auto">
          <a:xfrm flipV="1">
            <a:off x="6913563" y="1747838"/>
            <a:ext cx="1587" cy="4489450"/>
          </a:xfrm>
          <a:prstGeom prst="line">
            <a:avLst/>
          </a:prstGeom>
          <a:noFill/>
          <a:ln w="301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8382" name="Line 62">
            <a:extLst>
              <a:ext uri="{FF2B5EF4-FFF2-40B4-BE49-F238E27FC236}">
                <a16:creationId xmlns:a16="http://schemas.microsoft.com/office/drawing/2014/main" id="{DB39AF58-8139-5ED8-D77C-F0952B2CA589}"/>
              </a:ext>
            </a:extLst>
          </p:cNvPr>
          <p:cNvSpPr>
            <a:spLocks noChangeShapeType="1"/>
          </p:cNvSpPr>
          <p:nvPr/>
        </p:nvSpPr>
        <p:spPr bwMode="auto">
          <a:xfrm flipV="1">
            <a:off x="5889625" y="1738313"/>
            <a:ext cx="1588" cy="447992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8383" name="Line 63">
            <a:extLst>
              <a:ext uri="{FF2B5EF4-FFF2-40B4-BE49-F238E27FC236}">
                <a16:creationId xmlns:a16="http://schemas.microsoft.com/office/drawing/2014/main" id="{345971EB-F442-A4E0-6766-87EA3059CA04}"/>
              </a:ext>
            </a:extLst>
          </p:cNvPr>
          <p:cNvSpPr>
            <a:spLocks noChangeShapeType="1"/>
          </p:cNvSpPr>
          <p:nvPr/>
        </p:nvSpPr>
        <p:spPr bwMode="auto">
          <a:xfrm flipV="1">
            <a:off x="7839075" y="1747838"/>
            <a:ext cx="1588" cy="44958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8384" name="Line 64">
            <a:extLst>
              <a:ext uri="{FF2B5EF4-FFF2-40B4-BE49-F238E27FC236}">
                <a16:creationId xmlns:a16="http://schemas.microsoft.com/office/drawing/2014/main" id="{EF7810C5-6D1F-2E27-0793-43138832F8A1}"/>
              </a:ext>
            </a:extLst>
          </p:cNvPr>
          <p:cNvSpPr>
            <a:spLocks noChangeShapeType="1"/>
          </p:cNvSpPr>
          <p:nvPr/>
        </p:nvSpPr>
        <p:spPr bwMode="auto">
          <a:xfrm flipV="1">
            <a:off x="8027988" y="1747838"/>
            <a:ext cx="1587" cy="44577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8385" name="Line 65">
            <a:extLst>
              <a:ext uri="{FF2B5EF4-FFF2-40B4-BE49-F238E27FC236}">
                <a16:creationId xmlns:a16="http://schemas.microsoft.com/office/drawing/2014/main" id="{94263865-7F69-6B86-B2FD-E284CD36259A}"/>
              </a:ext>
            </a:extLst>
          </p:cNvPr>
          <p:cNvSpPr>
            <a:spLocks noChangeShapeType="1"/>
          </p:cNvSpPr>
          <p:nvPr/>
        </p:nvSpPr>
        <p:spPr bwMode="auto">
          <a:xfrm flipH="1" flipV="1">
            <a:off x="8231188" y="1747838"/>
            <a:ext cx="11112" cy="44831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8386" name="Line 66">
            <a:extLst>
              <a:ext uri="{FF2B5EF4-FFF2-40B4-BE49-F238E27FC236}">
                <a16:creationId xmlns:a16="http://schemas.microsoft.com/office/drawing/2014/main" id="{957742E1-E371-ED22-6BD0-45AE3A251F2C}"/>
              </a:ext>
            </a:extLst>
          </p:cNvPr>
          <p:cNvSpPr>
            <a:spLocks noChangeShapeType="1"/>
          </p:cNvSpPr>
          <p:nvPr/>
        </p:nvSpPr>
        <p:spPr bwMode="auto">
          <a:xfrm flipV="1">
            <a:off x="8405813" y="1747838"/>
            <a:ext cx="25400" cy="446881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8387" name="Line 67">
            <a:extLst>
              <a:ext uri="{FF2B5EF4-FFF2-40B4-BE49-F238E27FC236}">
                <a16:creationId xmlns:a16="http://schemas.microsoft.com/office/drawing/2014/main" id="{D1CE8DA3-BCD9-57A7-41FE-B7C6E06B8123}"/>
              </a:ext>
            </a:extLst>
          </p:cNvPr>
          <p:cNvSpPr>
            <a:spLocks noChangeShapeType="1"/>
          </p:cNvSpPr>
          <p:nvPr/>
        </p:nvSpPr>
        <p:spPr bwMode="auto">
          <a:xfrm>
            <a:off x="554038" y="2513013"/>
            <a:ext cx="8088312" cy="15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8388" name="Line 68">
            <a:extLst>
              <a:ext uri="{FF2B5EF4-FFF2-40B4-BE49-F238E27FC236}">
                <a16:creationId xmlns:a16="http://schemas.microsoft.com/office/drawing/2014/main" id="{583FF1F2-673A-3138-78A6-42FEB920A983}"/>
              </a:ext>
            </a:extLst>
          </p:cNvPr>
          <p:cNvSpPr>
            <a:spLocks noChangeShapeType="1"/>
          </p:cNvSpPr>
          <p:nvPr/>
        </p:nvSpPr>
        <p:spPr bwMode="auto">
          <a:xfrm>
            <a:off x="554038" y="2660650"/>
            <a:ext cx="808831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8389" name="Line 69">
            <a:extLst>
              <a:ext uri="{FF2B5EF4-FFF2-40B4-BE49-F238E27FC236}">
                <a16:creationId xmlns:a16="http://schemas.microsoft.com/office/drawing/2014/main" id="{33927C44-BE82-A231-321C-DF5F4C89110A}"/>
              </a:ext>
            </a:extLst>
          </p:cNvPr>
          <p:cNvSpPr>
            <a:spLocks noChangeShapeType="1"/>
          </p:cNvSpPr>
          <p:nvPr/>
        </p:nvSpPr>
        <p:spPr bwMode="auto">
          <a:xfrm>
            <a:off x="554038" y="2817813"/>
            <a:ext cx="8088312" cy="15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568390" name="Group 70">
            <a:extLst>
              <a:ext uri="{FF2B5EF4-FFF2-40B4-BE49-F238E27FC236}">
                <a16:creationId xmlns:a16="http://schemas.microsoft.com/office/drawing/2014/main" id="{312A448C-1D1E-30FD-3C20-A60F81B1EF38}"/>
              </a:ext>
            </a:extLst>
          </p:cNvPr>
          <p:cNvGrpSpPr>
            <a:grpSpLocks/>
          </p:cNvGrpSpPr>
          <p:nvPr/>
        </p:nvGrpSpPr>
        <p:grpSpPr bwMode="auto">
          <a:xfrm>
            <a:off x="465138" y="3140075"/>
            <a:ext cx="8405812" cy="3125788"/>
            <a:chOff x="624" y="1680"/>
            <a:chExt cx="5304" cy="2544"/>
          </a:xfrm>
        </p:grpSpPr>
        <p:sp>
          <p:nvSpPr>
            <p:cNvPr id="568391" name="Rectangle 71">
              <a:extLst>
                <a:ext uri="{FF2B5EF4-FFF2-40B4-BE49-F238E27FC236}">
                  <a16:creationId xmlns:a16="http://schemas.microsoft.com/office/drawing/2014/main" id="{A9CFB17F-FB1A-424B-E7C0-DB6CE14D252C}"/>
                </a:ext>
              </a:extLst>
            </p:cNvPr>
            <p:cNvSpPr>
              <a:spLocks noChangeArrowheads="1"/>
            </p:cNvSpPr>
            <p:nvPr/>
          </p:nvSpPr>
          <p:spPr bwMode="auto">
            <a:xfrm>
              <a:off x="624" y="1968"/>
              <a:ext cx="5184" cy="2256"/>
            </a:xfrm>
            <a:prstGeom prst="rect">
              <a:avLst/>
            </a:prstGeom>
            <a:solidFill>
              <a:schemeClr val="bg1"/>
            </a:solidFill>
            <a:ln w="254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8392" name="AutoShape 72">
              <a:extLst>
                <a:ext uri="{FF2B5EF4-FFF2-40B4-BE49-F238E27FC236}">
                  <a16:creationId xmlns:a16="http://schemas.microsoft.com/office/drawing/2014/main" id="{9182DBE9-18C0-43F9-D4BB-1389EB977A7A}"/>
                </a:ext>
              </a:extLst>
            </p:cNvPr>
            <p:cNvSpPr>
              <a:spLocks noChangeArrowheads="1"/>
            </p:cNvSpPr>
            <p:nvPr/>
          </p:nvSpPr>
          <p:spPr bwMode="auto">
            <a:xfrm>
              <a:off x="768" y="1824"/>
              <a:ext cx="2832" cy="624"/>
            </a:xfrm>
            <a:custGeom>
              <a:avLst/>
              <a:gdLst>
                <a:gd name="G0" fmla="+- 5597 0 0"/>
                <a:gd name="G1" fmla="+- -11610598 0 0"/>
                <a:gd name="G2" fmla="+- 0 0 -11610598"/>
                <a:gd name="T0" fmla="*/ 0 256 1"/>
                <a:gd name="T1" fmla="*/ 180 256 1"/>
                <a:gd name="G3" fmla="+- -11610598 T0 T1"/>
                <a:gd name="T2" fmla="*/ 0 256 1"/>
                <a:gd name="T3" fmla="*/ 90 256 1"/>
                <a:gd name="G4" fmla="+- -11610598 T2 T3"/>
                <a:gd name="G5" fmla="*/ G4 2 1"/>
                <a:gd name="T4" fmla="*/ 90 256 1"/>
                <a:gd name="T5" fmla="*/ 0 256 1"/>
                <a:gd name="G6" fmla="+- -11610598 T4 T5"/>
                <a:gd name="G7" fmla="*/ G6 2 1"/>
                <a:gd name="G8" fmla="abs -11610598"/>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597"/>
                <a:gd name="G18" fmla="*/ 5597 1 2"/>
                <a:gd name="G19" fmla="+- G18 5400 0"/>
                <a:gd name="G20" fmla="cos G19 -11610598"/>
                <a:gd name="G21" fmla="sin G19 -11610598"/>
                <a:gd name="G22" fmla="+- G20 10800 0"/>
                <a:gd name="G23" fmla="+- G21 10800 0"/>
                <a:gd name="G24" fmla="+- 10800 0 G20"/>
                <a:gd name="G25" fmla="+- 5597 10800 0"/>
                <a:gd name="G26" fmla="?: G9 G17 G25"/>
                <a:gd name="G27" fmla="?: G9 0 21600"/>
                <a:gd name="G28" fmla="cos 10800 -11610598"/>
                <a:gd name="G29" fmla="sin 10800 -11610598"/>
                <a:gd name="G30" fmla="sin 5597 -11610598"/>
                <a:gd name="G31" fmla="+- G28 10800 0"/>
                <a:gd name="G32" fmla="+- G29 10800 0"/>
                <a:gd name="G33" fmla="+- G30 10800 0"/>
                <a:gd name="G34" fmla="?: G4 0 G31"/>
                <a:gd name="G35" fmla="?: -11610598 G34 0"/>
                <a:gd name="G36" fmla="?: G6 G35 G31"/>
                <a:gd name="G37" fmla="+- 21600 0 G36"/>
                <a:gd name="G38" fmla="?: G4 0 G33"/>
                <a:gd name="G39" fmla="?: -11610598 G38 G32"/>
                <a:gd name="G40" fmla="?: G6 G39 0"/>
                <a:gd name="G41" fmla="?: G4 G32 21600"/>
                <a:gd name="G42" fmla="?: G6 G41 G33"/>
                <a:gd name="T12" fmla="*/ 10800 w 21600"/>
                <a:gd name="T13" fmla="*/ 0 h 21600"/>
                <a:gd name="T14" fmla="*/ 2611 w 21600"/>
                <a:gd name="T15" fmla="*/ 10394 h 21600"/>
                <a:gd name="T16" fmla="*/ 10800 w 21600"/>
                <a:gd name="T17" fmla="*/ 5203 h 21600"/>
                <a:gd name="T18" fmla="*/ 18989 w 21600"/>
                <a:gd name="T19" fmla="*/ 10394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5209" y="10523"/>
                  </a:moveTo>
                  <a:cubicBezTo>
                    <a:pt x="5357" y="7543"/>
                    <a:pt x="7816" y="5203"/>
                    <a:pt x="10800" y="5203"/>
                  </a:cubicBezTo>
                  <a:cubicBezTo>
                    <a:pt x="13783" y="5203"/>
                    <a:pt x="16242" y="7543"/>
                    <a:pt x="16390" y="10523"/>
                  </a:cubicBezTo>
                  <a:lnTo>
                    <a:pt x="21586" y="10265"/>
                  </a:lnTo>
                  <a:cubicBezTo>
                    <a:pt x="21301" y="4515"/>
                    <a:pt x="16556" y="0"/>
                    <a:pt x="10799" y="0"/>
                  </a:cubicBezTo>
                  <a:cubicBezTo>
                    <a:pt x="5043" y="0"/>
                    <a:pt x="298" y="4515"/>
                    <a:pt x="13" y="10265"/>
                  </a:cubicBezTo>
                  <a:close/>
                </a:path>
              </a:pathLst>
            </a:custGeom>
            <a:solidFill>
              <a:schemeClr val="bg1"/>
            </a:solidFill>
            <a:ln w="254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8393" name="AutoShape 73">
              <a:extLst>
                <a:ext uri="{FF2B5EF4-FFF2-40B4-BE49-F238E27FC236}">
                  <a16:creationId xmlns:a16="http://schemas.microsoft.com/office/drawing/2014/main" id="{0099CE77-60A1-0AB1-A0A2-C7D1CE717A33}"/>
                </a:ext>
              </a:extLst>
            </p:cNvPr>
            <p:cNvSpPr>
              <a:spLocks noChangeArrowheads="1"/>
            </p:cNvSpPr>
            <p:nvPr/>
          </p:nvSpPr>
          <p:spPr bwMode="auto">
            <a:xfrm rot="-5772066">
              <a:off x="3684" y="828"/>
              <a:ext cx="1392" cy="3096"/>
            </a:xfrm>
            <a:prstGeom prst="moon">
              <a:avLst>
                <a:gd name="adj" fmla="val 79454"/>
              </a:avLst>
            </a:prstGeom>
            <a:solidFill>
              <a:schemeClr val="bg1"/>
            </a:solidFill>
            <a:ln w="254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68394" name="AutoShape 74">
            <a:extLst>
              <a:ext uri="{FF2B5EF4-FFF2-40B4-BE49-F238E27FC236}">
                <a16:creationId xmlns:a16="http://schemas.microsoft.com/office/drawing/2014/main" id="{429D7585-C5AC-E8C2-CCC5-9EAAB264FBCA}"/>
              </a:ext>
            </a:extLst>
          </p:cNvPr>
          <p:cNvSpPr>
            <a:spLocks noChangeArrowheads="1"/>
          </p:cNvSpPr>
          <p:nvPr/>
        </p:nvSpPr>
        <p:spPr bwMode="auto">
          <a:xfrm>
            <a:off x="2840038" y="5564188"/>
            <a:ext cx="5778500" cy="841375"/>
          </a:xfrm>
          <a:prstGeom prst="bevel">
            <a:avLst>
              <a:gd name="adj" fmla="val 12500"/>
            </a:avLst>
          </a:prstGeom>
          <a:solidFill>
            <a:schemeClr val="bg2"/>
          </a:solidFill>
          <a:ln w="25400">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800" b="1" i="1">
                <a:solidFill>
                  <a:schemeClr val="bg1"/>
                </a:solidFill>
                <a:effectLst>
                  <a:outerShdw blurRad="38100" dist="38100" dir="2700000" algn="tl">
                    <a:srgbClr val="000000"/>
                  </a:outerShdw>
                </a:effectLst>
              </a:rPr>
              <a:t>FMEA is a “Three-for-One” Tool – </a:t>
            </a:r>
          </a:p>
          <a:p>
            <a:pPr algn="ctr"/>
            <a:r>
              <a:rPr lang="en-US" altLang="en-US" sz="1800" b="1" i="1">
                <a:solidFill>
                  <a:schemeClr val="bg1"/>
                </a:solidFill>
                <a:effectLst>
                  <a:outerShdw blurRad="38100" dist="38100" dir="2700000" algn="tl">
                    <a:srgbClr val="000000"/>
                  </a:outerShdw>
                </a:effectLst>
              </a:rPr>
              <a:t>Cause and Effect, Pareto, and Countermeasure Matrix!</a:t>
            </a:r>
          </a:p>
        </p:txBody>
      </p:sp>
      <p:sp>
        <p:nvSpPr>
          <p:cNvPr id="568395" name="AutoShape 75">
            <a:extLst>
              <a:ext uri="{FF2B5EF4-FFF2-40B4-BE49-F238E27FC236}">
                <a16:creationId xmlns:a16="http://schemas.microsoft.com/office/drawing/2014/main" id="{7EDC1F06-36D4-4776-E730-B9FABBF81503}"/>
              </a:ext>
            </a:extLst>
          </p:cNvPr>
          <p:cNvSpPr>
            <a:spLocks noChangeArrowheads="1"/>
          </p:cNvSpPr>
          <p:nvPr/>
        </p:nvSpPr>
        <p:spPr bwMode="auto">
          <a:xfrm>
            <a:off x="625475" y="3900488"/>
            <a:ext cx="2351088" cy="1327150"/>
          </a:xfrm>
          <a:prstGeom prst="roundRect">
            <a:avLst>
              <a:gd name="adj" fmla="val 16667"/>
            </a:avLst>
          </a:prstGeom>
          <a:solidFill>
            <a:schemeClr val="bg1"/>
          </a:solidFill>
          <a:ln w="25400">
            <a:solidFill>
              <a:srgbClr val="0033CC"/>
            </a:solidFill>
            <a:round/>
            <a:headEnd/>
            <a:tailEnd/>
          </a:ln>
          <a:effectLst>
            <a:outerShdw dist="107763" dir="2700000" algn="ctr" rotWithShape="0">
              <a:schemeClr val="bg2"/>
            </a:outerShdw>
          </a:effec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800" b="1"/>
              <a:t>Cause &amp; Effect Analysis of System/Process Potential Failures</a:t>
            </a:r>
          </a:p>
        </p:txBody>
      </p:sp>
      <p:sp>
        <p:nvSpPr>
          <p:cNvPr id="568396" name="AutoShape 76">
            <a:extLst>
              <a:ext uri="{FF2B5EF4-FFF2-40B4-BE49-F238E27FC236}">
                <a16:creationId xmlns:a16="http://schemas.microsoft.com/office/drawing/2014/main" id="{1DA6C888-78BE-A89C-1D0D-D5417E2033A7}"/>
              </a:ext>
            </a:extLst>
          </p:cNvPr>
          <p:cNvSpPr>
            <a:spLocks noChangeArrowheads="1"/>
          </p:cNvSpPr>
          <p:nvPr/>
        </p:nvSpPr>
        <p:spPr bwMode="auto">
          <a:xfrm>
            <a:off x="1454150" y="2895600"/>
            <a:ext cx="277813" cy="1066800"/>
          </a:xfrm>
          <a:prstGeom prst="upArrow">
            <a:avLst>
              <a:gd name="adj1" fmla="val 50000"/>
              <a:gd name="adj2" fmla="val 96000"/>
            </a:avLst>
          </a:prstGeom>
          <a:solidFill>
            <a:srgbClr val="0033CC"/>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8397" name="AutoShape 77">
            <a:extLst>
              <a:ext uri="{FF2B5EF4-FFF2-40B4-BE49-F238E27FC236}">
                <a16:creationId xmlns:a16="http://schemas.microsoft.com/office/drawing/2014/main" id="{0F83A603-4EE1-2302-C9D8-807F3B12C4B3}"/>
              </a:ext>
            </a:extLst>
          </p:cNvPr>
          <p:cNvSpPr>
            <a:spLocks noChangeArrowheads="1"/>
          </p:cNvSpPr>
          <p:nvPr/>
        </p:nvSpPr>
        <p:spPr bwMode="auto">
          <a:xfrm rot="1373627">
            <a:off x="2632075" y="2895600"/>
            <a:ext cx="277813" cy="1066800"/>
          </a:xfrm>
          <a:prstGeom prst="upArrow">
            <a:avLst>
              <a:gd name="adj1" fmla="val 50000"/>
              <a:gd name="adj2" fmla="val 96000"/>
            </a:avLst>
          </a:prstGeom>
          <a:solidFill>
            <a:srgbClr val="0033CC"/>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8398" name="AutoShape 78">
            <a:extLst>
              <a:ext uri="{FF2B5EF4-FFF2-40B4-BE49-F238E27FC236}">
                <a16:creationId xmlns:a16="http://schemas.microsoft.com/office/drawing/2014/main" id="{61AAD5A0-0218-2ED9-F874-5BC51EEC551D}"/>
              </a:ext>
            </a:extLst>
          </p:cNvPr>
          <p:cNvSpPr>
            <a:spLocks noChangeArrowheads="1"/>
          </p:cNvSpPr>
          <p:nvPr/>
        </p:nvSpPr>
        <p:spPr bwMode="auto">
          <a:xfrm>
            <a:off x="3533775" y="3873500"/>
            <a:ext cx="1979613" cy="1023938"/>
          </a:xfrm>
          <a:prstGeom prst="roundRect">
            <a:avLst>
              <a:gd name="adj" fmla="val 16667"/>
            </a:avLst>
          </a:prstGeom>
          <a:solidFill>
            <a:schemeClr val="bg1"/>
          </a:solidFill>
          <a:ln w="25400">
            <a:solidFill>
              <a:srgbClr val="0033CC"/>
            </a:solidFill>
            <a:round/>
            <a:headEnd/>
            <a:tailEnd/>
          </a:ln>
          <a:effectLst>
            <a:outerShdw dist="107763" dir="2700000" algn="ctr" rotWithShape="0">
              <a:schemeClr val="bg2"/>
            </a:outerShdw>
          </a:effec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800" b="1"/>
              <a:t>Pareto Analysis – Failure Priorities</a:t>
            </a:r>
          </a:p>
        </p:txBody>
      </p:sp>
      <p:sp>
        <p:nvSpPr>
          <p:cNvPr id="568399" name="AutoShape 79">
            <a:extLst>
              <a:ext uri="{FF2B5EF4-FFF2-40B4-BE49-F238E27FC236}">
                <a16:creationId xmlns:a16="http://schemas.microsoft.com/office/drawing/2014/main" id="{1C7C91E5-E24A-B062-6570-B7EADE7C0AB3}"/>
              </a:ext>
            </a:extLst>
          </p:cNvPr>
          <p:cNvSpPr>
            <a:spLocks noChangeArrowheads="1"/>
          </p:cNvSpPr>
          <p:nvPr/>
        </p:nvSpPr>
        <p:spPr bwMode="auto">
          <a:xfrm rot="-2457312">
            <a:off x="3810000" y="2819400"/>
            <a:ext cx="277813" cy="1219200"/>
          </a:xfrm>
          <a:prstGeom prst="upArrow">
            <a:avLst>
              <a:gd name="adj1" fmla="val 50000"/>
              <a:gd name="adj2" fmla="val 109714"/>
            </a:avLst>
          </a:prstGeom>
          <a:solidFill>
            <a:srgbClr val="0033CC"/>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8400" name="AutoShape 80">
            <a:extLst>
              <a:ext uri="{FF2B5EF4-FFF2-40B4-BE49-F238E27FC236}">
                <a16:creationId xmlns:a16="http://schemas.microsoft.com/office/drawing/2014/main" id="{29C15D6B-2FA6-B8E8-A298-07332097697D}"/>
              </a:ext>
            </a:extLst>
          </p:cNvPr>
          <p:cNvSpPr>
            <a:spLocks noChangeArrowheads="1"/>
          </p:cNvSpPr>
          <p:nvPr/>
        </p:nvSpPr>
        <p:spPr bwMode="auto">
          <a:xfrm rot="318428">
            <a:off x="4502150" y="2819400"/>
            <a:ext cx="277813" cy="1066800"/>
          </a:xfrm>
          <a:prstGeom prst="upArrow">
            <a:avLst>
              <a:gd name="adj1" fmla="val 50000"/>
              <a:gd name="adj2" fmla="val 96000"/>
            </a:avLst>
          </a:prstGeom>
          <a:solidFill>
            <a:srgbClr val="0033CC"/>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8401" name="AutoShape 81">
            <a:extLst>
              <a:ext uri="{FF2B5EF4-FFF2-40B4-BE49-F238E27FC236}">
                <a16:creationId xmlns:a16="http://schemas.microsoft.com/office/drawing/2014/main" id="{23464623-3C44-815B-B8B9-EE13B8BEE9AE}"/>
              </a:ext>
            </a:extLst>
          </p:cNvPr>
          <p:cNvSpPr>
            <a:spLocks noChangeArrowheads="1"/>
          </p:cNvSpPr>
          <p:nvPr/>
        </p:nvSpPr>
        <p:spPr bwMode="auto">
          <a:xfrm>
            <a:off x="6069013" y="3873500"/>
            <a:ext cx="2520950" cy="1023938"/>
          </a:xfrm>
          <a:prstGeom prst="roundRect">
            <a:avLst>
              <a:gd name="adj" fmla="val 16667"/>
            </a:avLst>
          </a:prstGeom>
          <a:solidFill>
            <a:schemeClr val="bg1"/>
          </a:solidFill>
          <a:ln w="25400">
            <a:solidFill>
              <a:srgbClr val="0033CC"/>
            </a:solidFill>
            <a:round/>
            <a:headEnd/>
            <a:tailEnd/>
          </a:ln>
          <a:effectLst>
            <a:outerShdw dist="107763" dir="2700000" algn="ctr" rotWithShape="0">
              <a:schemeClr val="bg2"/>
            </a:outerShdw>
          </a:effec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800" b="1"/>
              <a:t>Countermeasure Identification and Impact Assessment</a:t>
            </a:r>
          </a:p>
        </p:txBody>
      </p:sp>
      <p:sp>
        <p:nvSpPr>
          <p:cNvPr id="568402" name="AutoShape 82">
            <a:extLst>
              <a:ext uri="{FF2B5EF4-FFF2-40B4-BE49-F238E27FC236}">
                <a16:creationId xmlns:a16="http://schemas.microsoft.com/office/drawing/2014/main" id="{AB5A577D-78E8-6ECC-8CBF-E58092FD9966}"/>
              </a:ext>
            </a:extLst>
          </p:cNvPr>
          <p:cNvSpPr>
            <a:spLocks noChangeArrowheads="1"/>
          </p:cNvSpPr>
          <p:nvPr/>
        </p:nvSpPr>
        <p:spPr bwMode="auto">
          <a:xfrm rot="-2457312">
            <a:off x="5888038" y="2819400"/>
            <a:ext cx="277812" cy="1219200"/>
          </a:xfrm>
          <a:prstGeom prst="upArrow">
            <a:avLst>
              <a:gd name="adj1" fmla="val 50000"/>
              <a:gd name="adj2" fmla="val 109714"/>
            </a:avLst>
          </a:prstGeom>
          <a:solidFill>
            <a:srgbClr val="0033CC"/>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68403" name="AutoShape 83">
            <a:extLst>
              <a:ext uri="{FF2B5EF4-FFF2-40B4-BE49-F238E27FC236}">
                <a16:creationId xmlns:a16="http://schemas.microsoft.com/office/drawing/2014/main" id="{654B26E7-3FED-67E7-6307-43BCF89C775B}"/>
              </a:ext>
            </a:extLst>
          </p:cNvPr>
          <p:cNvSpPr>
            <a:spLocks noChangeArrowheads="1"/>
          </p:cNvSpPr>
          <p:nvPr/>
        </p:nvSpPr>
        <p:spPr bwMode="auto">
          <a:xfrm rot="318428">
            <a:off x="8104188" y="2819400"/>
            <a:ext cx="277812" cy="1066800"/>
          </a:xfrm>
          <a:prstGeom prst="upArrow">
            <a:avLst>
              <a:gd name="adj1" fmla="val 50000"/>
              <a:gd name="adj2" fmla="val 96000"/>
            </a:avLst>
          </a:prstGeom>
          <a:solidFill>
            <a:srgbClr val="0033CC"/>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8564" name="Rectangle 4">
            <a:extLst>
              <a:ext uri="{FF2B5EF4-FFF2-40B4-BE49-F238E27FC236}">
                <a16:creationId xmlns:a16="http://schemas.microsoft.com/office/drawing/2014/main" id="{202CDA7E-F100-3881-A6AA-4A2087B647DC}"/>
              </a:ext>
            </a:extLst>
          </p:cNvPr>
          <p:cNvSpPr>
            <a:spLocks noGrp="1" noChangeArrowheads="1"/>
          </p:cNvSpPr>
          <p:nvPr>
            <p:ph type="title"/>
          </p:nvPr>
        </p:nvSpPr>
        <p:spPr/>
        <p:txBody>
          <a:bodyPr/>
          <a:lstStyle/>
          <a:p>
            <a:r>
              <a:rPr lang="en-US" altLang="en-US"/>
              <a:t>FMEA – Proactive Failure Prevention</a:t>
            </a:r>
          </a:p>
        </p:txBody>
      </p:sp>
      <p:graphicFrame>
        <p:nvGraphicFramePr>
          <p:cNvPr id="578565" name="Object 5">
            <a:extLst>
              <a:ext uri="{FF2B5EF4-FFF2-40B4-BE49-F238E27FC236}">
                <a16:creationId xmlns:a16="http://schemas.microsoft.com/office/drawing/2014/main" id="{299B9285-6A10-AEA0-0E75-13DFE03F23A7}"/>
              </a:ext>
            </a:extLst>
          </p:cNvPr>
          <p:cNvGraphicFramePr>
            <a:graphicFrameLocks noChangeAspect="1"/>
          </p:cNvGraphicFramePr>
          <p:nvPr/>
        </p:nvGraphicFramePr>
        <p:xfrm>
          <a:off x="406400" y="1076325"/>
          <a:ext cx="8261350" cy="4275138"/>
        </p:xfrm>
        <a:graphic>
          <a:graphicData uri="http://schemas.openxmlformats.org/presentationml/2006/ole">
            <mc:AlternateContent xmlns:mc="http://schemas.openxmlformats.org/markup-compatibility/2006">
              <mc:Choice xmlns:v="urn:schemas-microsoft-com:vml" Requires="v">
                <p:oleObj name="Worksheet" r:id="rId2" imgW="10896600" imgH="5638800" progId="Excel.Sheet.8">
                  <p:embed/>
                </p:oleObj>
              </mc:Choice>
              <mc:Fallback>
                <p:oleObj name="Worksheet" r:id="rId2" imgW="10896600" imgH="5638800" progId="Excel.Sheet.8">
                  <p:embed/>
                  <p:pic>
                    <p:nvPicPr>
                      <p:cNvPr id="0" name="Object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0" y="1076325"/>
                        <a:ext cx="8261350" cy="4275138"/>
                      </a:xfrm>
                      <a:prstGeom prst="rect">
                        <a:avLst/>
                      </a:prstGeom>
                      <a:noFill/>
                      <a:ln w="28575">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78566" name="AutoShape 6">
            <a:extLst>
              <a:ext uri="{FF2B5EF4-FFF2-40B4-BE49-F238E27FC236}">
                <a16:creationId xmlns:a16="http://schemas.microsoft.com/office/drawing/2014/main" id="{18038489-79D2-C587-2634-4B0FA15B0101}"/>
              </a:ext>
            </a:extLst>
          </p:cNvPr>
          <p:cNvSpPr>
            <a:spLocks noChangeArrowheads="1"/>
          </p:cNvSpPr>
          <p:nvPr/>
        </p:nvSpPr>
        <p:spPr bwMode="auto">
          <a:xfrm rot="-1460724">
            <a:off x="7966075" y="5311775"/>
            <a:ext cx="969963" cy="806450"/>
          </a:xfrm>
          <a:custGeom>
            <a:avLst/>
            <a:gdLst>
              <a:gd name="G0" fmla="+- 10254 0 0"/>
              <a:gd name="G1" fmla="+- 18514 0 0"/>
              <a:gd name="G2" fmla="+- 7200 0 0"/>
              <a:gd name="G3" fmla="*/ 10254 1 2"/>
              <a:gd name="G4" fmla="+- G3 10800 0"/>
              <a:gd name="G5" fmla="+- 21600 10254 18514"/>
              <a:gd name="G6" fmla="+- 18514 7200 0"/>
              <a:gd name="G7" fmla="*/ G6 1 2"/>
              <a:gd name="G8" fmla="*/ 18514 2 1"/>
              <a:gd name="G9" fmla="+- G8 0 21600"/>
              <a:gd name="G10" fmla="*/ 21600 G0 G1"/>
              <a:gd name="G11" fmla="*/ 21600 G4 G1"/>
              <a:gd name="G12" fmla="*/ 21600 G5 G1"/>
              <a:gd name="G13" fmla="*/ 21600 G7 G1"/>
              <a:gd name="G14" fmla="*/ 18514 1 2"/>
              <a:gd name="G15" fmla="+- G5 0 G4"/>
              <a:gd name="G16" fmla="+- G0 0 G4"/>
              <a:gd name="G17" fmla="*/ G2 G15 G16"/>
              <a:gd name="T0" fmla="*/ 15927 w 21600"/>
              <a:gd name="T1" fmla="*/ 0 h 21600"/>
              <a:gd name="T2" fmla="*/ 10254 w 21600"/>
              <a:gd name="T3" fmla="*/ 7200 h 21600"/>
              <a:gd name="T4" fmla="*/ 0 w 21600"/>
              <a:gd name="T5" fmla="*/ 18582 h 21600"/>
              <a:gd name="T6" fmla="*/ 9257 w 21600"/>
              <a:gd name="T7" fmla="*/ 21600 h 21600"/>
              <a:gd name="T8" fmla="*/ 18514 w 21600"/>
              <a:gd name="T9" fmla="*/ 15000 h 21600"/>
              <a:gd name="T10" fmla="*/ 21600 w 21600"/>
              <a:gd name="T11" fmla="*/ 7200 h 21600"/>
              <a:gd name="T12" fmla="*/ 17694720 60000 65536"/>
              <a:gd name="T13" fmla="*/ 11796480 60000 65536"/>
              <a:gd name="T14" fmla="*/ 11796480 60000 65536"/>
              <a:gd name="T15" fmla="*/ 5898240 60000 65536"/>
              <a:gd name="T16" fmla="*/ 0 60000 65536"/>
              <a:gd name="T17" fmla="*/ 0 60000 65536"/>
              <a:gd name="T18" fmla="*/ 0 w 21600"/>
              <a:gd name="T19" fmla="*/ G12 h 21600"/>
              <a:gd name="T20" fmla="*/ G1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27" y="0"/>
                </a:moveTo>
                <a:lnTo>
                  <a:pt x="10254" y="7200"/>
                </a:lnTo>
                <a:lnTo>
                  <a:pt x="13340" y="7200"/>
                </a:lnTo>
                <a:lnTo>
                  <a:pt x="13340" y="15564"/>
                </a:lnTo>
                <a:lnTo>
                  <a:pt x="0" y="15564"/>
                </a:lnTo>
                <a:lnTo>
                  <a:pt x="0" y="21600"/>
                </a:lnTo>
                <a:lnTo>
                  <a:pt x="18514" y="21600"/>
                </a:lnTo>
                <a:lnTo>
                  <a:pt x="18514" y="7200"/>
                </a:lnTo>
                <a:lnTo>
                  <a:pt x="21600" y="7200"/>
                </a:lnTo>
                <a:close/>
              </a:path>
            </a:pathLst>
          </a:custGeom>
          <a:solidFill>
            <a:srgbClr val="FF0000"/>
          </a:solidFill>
          <a:ln w="12700">
            <a:solidFill>
              <a:srgbClr val="FF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8567" name="Text Box 7">
            <a:extLst>
              <a:ext uri="{FF2B5EF4-FFF2-40B4-BE49-F238E27FC236}">
                <a16:creationId xmlns:a16="http://schemas.microsoft.com/office/drawing/2014/main" id="{D5BD6C13-615C-4376-3EFB-42F7FC2BE315}"/>
              </a:ext>
            </a:extLst>
          </p:cNvPr>
          <p:cNvSpPr txBox="1">
            <a:spLocks noChangeArrowheads="1"/>
          </p:cNvSpPr>
          <p:nvPr/>
        </p:nvSpPr>
        <p:spPr bwMode="auto">
          <a:xfrm>
            <a:off x="542925" y="6070600"/>
            <a:ext cx="8116888" cy="384175"/>
          </a:xfrm>
          <a:prstGeom prst="rect">
            <a:avLst/>
          </a:prstGeom>
          <a:solidFill>
            <a:schemeClr val="bg1"/>
          </a:solidFill>
          <a:ln w="38100">
            <a:solidFill>
              <a:srgbClr val="FF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chemeClr val="accent2"/>
                </a:solidFill>
                <a:latin typeface="Arial" panose="020B0604020202020204" pitchFamily="34" charset="0"/>
              </a:rPr>
              <a:t>What Actions Could You Think Of To Address High RPN Failure Modes?</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cxnSp>
        <p:nvCxnSpPr>
          <p:cNvPr id="649218" name="AutoShape 2">
            <a:extLst>
              <a:ext uri="{FF2B5EF4-FFF2-40B4-BE49-F238E27FC236}">
                <a16:creationId xmlns:a16="http://schemas.microsoft.com/office/drawing/2014/main" id="{C1E59864-4D96-7CC7-73D5-ADEF337032DC}"/>
              </a:ext>
            </a:extLst>
          </p:cNvPr>
          <p:cNvCxnSpPr>
            <a:cxnSpLocks noChangeShapeType="1"/>
            <a:stCxn id="649220" idx="2"/>
            <a:endCxn id="649256" idx="1"/>
          </p:cNvCxnSpPr>
          <p:nvPr/>
        </p:nvCxnSpPr>
        <p:spPr bwMode="auto">
          <a:xfrm rot="16200000" flipH="1">
            <a:off x="2655888" y="3074987"/>
            <a:ext cx="323850" cy="765175"/>
          </a:xfrm>
          <a:prstGeom prst="bentConnector2">
            <a:avLst/>
          </a:prstGeom>
          <a:noFill/>
          <a:ln w="38100" cap="rnd">
            <a:solidFill>
              <a:srgbClr val="FF3300"/>
            </a:solidFill>
            <a:prstDash val="sysDot"/>
            <a:miter lim="800000"/>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9219" name="AutoShape 3">
            <a:extLst>
              <a:ext uri="{FF2B5EF4-FFF2-40B4-BE49-F238E27FC236}">
                <a16:creationId xmlns:a16="http://schemas.microsoft.com/office/drawing/2014/main" id="{2BD47317-659C-3213-3D1D-F3C1E3D85129}"/>
              </a:ext>
            </a:extLst>
          </p:cNvPr>
          <p:cNvCxnSpPr>
            <a:cxnSpLocks noChangeShapeType="1"/>
            <a:stCxn id="649254" idx="2"/>
            <a:endCxn id="649235" idx="1"/>
          </p:cNvCxnSpPr>
          <p:nvPr/>
        </p:nvCxnSpPr>
        <p:spPr bwMode="auto">
          <a:xfrm rot="16200000" flipH="1">
            <a:off x="6945313" y="5129212"/>
            <a:ext cx="247650" cy="847725"/>
          </a:xfrm>
          <a:prstGeom prst="bentConnector2">
            <a:avLst/>
          </a:prstGeom>
          <a:noFill/>
          <a:ln w="38100" cap="rnd">
            <a:solidFill>
              <a:srgbClr val="FF3300"/>
            </a:solidFill>
            <a:prstDash val="sysDot"/>
            <a:miter lim="800000"/>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49220" name="Text Box 4">
            <a:extLst>
              <a:ext uri="{FF2B5EF4-FFF2-40B4-BE49-F238E27FC236}">
                <a16:creationId xmlns:a16="http://schemas.microsoft.com/office/drawing/2014/main" id="{49C02B93-9474-D902-D2D4-0AD6ABFD64E3}"/>
              </a:ext>
            </a:extLst>
          </p:cNvPr>
          <p:cNvSpPr txBox="1">
            <a:spLocks noChangeArrowheads="1"/>
          </p:cNvSpPr>
          <p:nvPr/>
        </p:nvSpPr>
        <p:spPr bwMode="auto">
          <a:xfrm>
            <a:off x="1733550" y="2438400"/>
            <a:ext cx="1403350" cy="838200"/>
          </a:xfrm>
          <a:prstGeom prst="rect">
            <a:avLst/>
          </a:prstGeom>
          <a:solidFill>
            <a:srgbClr val="FFFF00">
              <a:alpha val="50000"/>
            </a:srgbClr>
          </a:solidFill>
          <a:ln w="38100" cap="sq">
            <a:solidFill>
              <a:srgbClr val="FF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0" hangingPunct="0">
              <a:spcBef>
                <a:spcPct val="50000"/>
              </a:spcBef>
            </a:pPr>
            <a:r>
              <a:rPr lang="en-US" altLang="en-US" sz="1400">
                <a:latin typeface="Comic Sans MS" panose="030F0702030302020204" pitchFamily="66" charset="0"/>
              </a:rPr>
              <a:t>Translate to Performance Req’mts</a:t>
            </a:r>
          </a:p>
        </p:txBody>
      </p:sp>
      <p:grpSp>
        <p:nvGrpSpPr>
          <p:cNvPr id="649221" name="Group 5">
            <a:extLst>
              <a:ext uri="{FF2B5EF4-FFF2-40B4-BE49-F238E27FC236}">
                <a16:creationId xmlns:a16="http://schemas.microsoft.com/office/drawing/2014/main" id="{D2E70453-CA14-E4C9-06E4-73D9154410A3}"/>
              </a:ext>
            </a:extLst>
          </p:cNvPr>
          <p:cNvGrpSpPr>
            <a:grpSpLocks/>
          </p:cNvGrpSpPr>
          <p:nvPr/>
        </p:nvGrpSpPr>
        <p:grpSpPr bwMode="auto">
          <a:xfrm>
            <a:off x="2117725" y="1600200"/>
            <a:ext cx="765175" cy="685800"/>
            <a:chOff x="4032" y="3072"/>
            <a:chExt cx="816" cy="816"/>
          </a:xfrm>
        </p:grpSpPr>
        <p:sp>
          <p:nvSpPr>
            <p:cNvPr id="649222" name="Arc 6">
              <a:extLst>
                <a:ext uri="{FF2B5EF4-FFF2-40B4-BE49-F238E27FC236}">
                  <a16:creationId xmlns:a16="http://schemas.microsoft.com/office/drawing/2014/main" id="{D4BF044B-15B9-FE43-C2C7-C7B04F2290C6}"/>
                </a:ext>
              </a:extLst>
            </p:cNvPr>
            <p:cNvSpPr>
              <a:spLocks/>
            </p:cNvSpPr>
            <p:nvPr/>
          </p:nvSpPr>
          <p:spPr bwMode="auto">
            <a:xfrm flipV="1">
              <a:off x="4512" y="3504"/>
              <a:ext cx="336" cy="38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9223" name="Arc 7">
              <a:extLst>
                <a:ext uri="{FF2B5EF4-FFF2-40B4-BE49-F238E27FC236}">
                  <a16:creationId xmlns:a16="http://schemas.microsoft.com/office/drawing/2014/main" id="{45CCF8DC-E472-5C09-1FC7-D675AC2B52AE}"/>
                </a:ext>
              </a:extLst>
            </p:cNvPr>
            <p:cNvSpPr>
              <a:spLocks/>
            </p:cNvSpPr>
            <p:nvPr/>
          </p:nvSpPr>
          <p:spPr bwMode="auto">
            <a:xfrm rot="5400000" flipV="1">
              <a:off x="4056" y="3528"/>
              <a:ext cx="336" cy="38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9224" name="Arc 8">
              <a:extLst>
                <a:ext uri="{FF2B5EF4-FFF2-40B4-BE49-F238E27FC236}">
                  <a16:creationId xmlns:a16="http://schemas.microsoft.com/office/drawing/2014/main" id="{F01DAF10-133F-509E-5EEE-EE0012D5645D}"/>
                </a:ext>
              </a:extLst>
            </p:cNvPr>
            <p:cNvSpPr>
              <a:spLocks/>
            </p:cNvSpPr>
            <p:nvPr/>
          </p:nvSpPr>
          <p:spPr bwMode="auto">
            <a:xfrm rot="10800000" flipV="1">
              <a:off x="4032" y="3072"/>
              <a:ext cx="336" cy="38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38100" cap="sq">
              <a:solidFill>
                <a:schemeClr val="accent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9225" name="Arc 9">
              <a:extLst>
                <a:ext uri="{FF2B5EF4-FFF2-40B4-BE49-F238E27FC236}">
                  <a16:creationId xmlns:a16="http://schemas.microsoft.com/office/drawing/2014/main" id="{CFB6FC61-0D29-BE5C-A330-DBC497519C2F}"/>
                </a:ext>
              </a:extLst>
            </p:cNvPr>
            <p:cNvSpPr>
              <a:spLocks/>
            </p:cNvSpPr>
            <p:nvPr/>
          </p:nvSpPr>
          <p:spPr bwMode="auto">
            <a:xfrm rot="16200000" flipV="1">
              <a:off x="4488" y="3048"/>
              <a:ext cx="336" cy="38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cxnSp>
        <p:nvCxnSpPr>
          <p:cNvPr id="649226" name="AutoShape 10">
            <a:extLst>
              <a:ext uri="{FF2B5EF4-FFF2-40B4-BE49-F238E27FC236}">
                <a16:creationId xmlns:a16="http://schemas.microsoft.com/office/drawing/2014/main" id="{91C7917A-E8F8-E5AE-E63A-49946722AFC7}"/>
              </a:ext>
            </a:extLst>
          </p:cNvPr>
          <p:cNvCxnSpPr>
            <a:cxnSpLocks noChangeShapeType="1"/>
            <a:stCxn id="649227" idx="2"/>
            <a:endCxn id="649220" idx="1"/>
          </p:cNvCxnSpPr>
          <p:nvPr/>
        </p:nvCxnSpPr>
        <p:spPr bwMode="auto">
          <a:xfrm rot="16200000" flipH="1">
            <a:off x="1159669" y="2302669"/>
            <a:ext cx="323850" cy="785812"/>
          </a:xfrm>
          <a:prstGeom prst="bentConnector2">
            <a:avLst/>
          </a:prstGeom>
          <a:noFill/>
          <a:ln w="38100" cap="sq">
            <a:solidFill>
              <a:srgbClr val="FF3300"/>
            </a:solidFill>
            <a:miter lim="800000"/>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49227" name="Text Box 11">
            <a:extLst>
              <a:ext uri="{FF2B5EF4-FFF2-40B4-BE49-F238E27FC236}">
                <a16:creationId xmlns:a16="http://schemas.microsoft.com/office/drawing/2014/main" id="{0EC7A071-E3E8-8915-6104-E648F680356B}"/>
              </a:ext>
            </a:extLst>
          </p:cNvPr>
          <p:cNvSpPr txBox="1">
            <a:spLocks noChangeArrowheads="1"/>
          </p:cNvSpPr>
          <p:nvPr/>
        </p:nvSpPr>
        <p:spPr bwMode="auto">
          <a:xfrm>
            <a:off x="247650" y="1676400"/>
            <a:ext cx="1360488" cy="838200"/>
          </a:xfrm>
          <a:prstGeom prst="rect">
            <a:avLst/>
          </a:prstGeom>
          <a:solidFill>
            <a:srgbClr val="FFFF00">
              <a:alpha val="50000"/>
            </a:srgbClr>
          </a:solidFill>
          <a:ln w="38100" cap="sq">
            <a:solidFill>
              <a:srgbClr val="FF33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0" hangingPunct="0">
              <a:spcBef>
                <a:spcPct val="50000"/>
              </a:spcBef>
            </a:pPr>
            <a:r>
              <a:rPr lang="en-US" altLang="en-US" sz="1400">
                <a:latin typeface="Comic Sans MS" panose="030F0702030302020204" pitchFamily="66" charset="0"/>
              </a:rPr>
              <a:t>Capture VOC</a:t>
            </a:r>
          </a:p>
        </p:txBody>
      </p:sp>
      <p:sp>
        <p:nvSpPr>
          <p:cNvPr id="649228" name="Text Box 12">
            <a:extLst>
              <a:ext uri="{FF2B5EF4-FFF2-40B4-BE49-F238E27FC236}">
                <a16:creationId xmlns:a16="http://schemas.microsoft.com/office/drawing/2014/main" id="{DF1EB03D-672D-2E2D-6BA4-8EFB7F5D2CD0}"/>
              </a:ext>
            </a:extLst>
          </p:cNvPr>
          <p:cNvSpPr txBox="1">
            <a:spLocks noChangeArrowheads="1"/>
          </p:cNvSpPr>
          <p:nvPr/>
        </p:nvSpPr>
        <p:spPr bwMode="auto">
          <a:xfrm rot="1722357">
            <a:off x="501650" y="3200400"/>
            <a:ext cx="17002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spcBef>
                <a:spcPct val="50000"/>
              </a:spcBef>
            </a:pPr>
            <a:endParaRPr lang="en-US" altLang="en-US" sz="2400">
              <a:solidFill>
                <a:srgbClr val="FFFF00"/>
              </a:solidFill>
            </a:endParaRPr>
          </a:p>
        </p:txBody>
      </p:sp>
      <p:grpSp>
        <p:nvGrpSpPr>
          <p:cNvPr id="649229" name="Group 13">
            <a:extLst>
              <a:ext uri="{FF2B5EF4-FFF2-40B4-BE49-F238E27FC236}">
                <a16:creationId xmlns:a16="http://schemas.microsoft.com/office/drawing/2014/main" id="{A5FC89D2-53F0-1232-F4C2-F77EABEB9A5C}"/>
              </a:ext>
            </a:extLst>
          </p:cNvPr>
          <p:cNvGrpSpPr>
            <a:grpSpLocks/>
          </p:cNvGrpSpPr>
          <p:nvPr/>
        </p:nvGrpSpPr>
        <p:grpSpPr bwMode="auto">
          <a:xfrm>
            <a:off x="7346950" y="4419600"/>
            <a:ext cx="1403350" cy="2209800"/>
            <a:chOff x="4176" y="2832"/>
            <a:chExt cx="816" cy="1392"/>
          </a:xfrm>
        </p:grpSpPr>
        <p:grpSp>
          <p:nvGrpSpPr>
            <p:cNvPr id="649230" name="Group 14">
              <a:extLst>
                <a:ext uri="{FF2B5EF4-FFF2-40B4-BE49-F238E27FC236}">
                  <a16:creationId xmlns:a16="http://schemas.microsoft.com/office/drawing/2014/main" id="{DA81B96E-CB66-98EF-15A8-9A73EE379468}"/>
                </a:ext>
              </a:extLst>
            </p:cNvPr>
            <p:cNvGrpSpPr>
              <a:grpSpLocks/>
            </p:cNvGrpSpPr>
            <p:nvPr/>
          </p:nvGrpSpPr>
          <p:grpSpPr bwMode="auto">
            <a:xfrm>
              <a:off x="4464" y="2832"/>
              <a:ext cx="432" cy="432"/>
              <a:chOff x="4032" y="3072"/>
              <a:chExt cx="816" cy="816"/>
            </a:xfrm>
          </p:grpSpPr>
          <p:sp>
            <p:nvSpPr>
              <p:cNvPr id="649231" name="Arc 15">
                <a:extLst>
                  <a:ext uri="{FF2B5EF4-FFF2-40B4-BE49-F238E27FC236}">
                    <a16:creationId xmlns:a16="http://schemas.microsoft.com/office/drawing/2014/main" id="{740AE1FC-7A2E-DD05-C378-8F5A4AC6F698}"/>
                  </a:ext>
                </a:extLst>
              </p:cNvPr>
              <p:cNvSpPr>
                <a:spLocks/>
              </p:cNvSpPr>
              <p:nvPr/>
            </p:nvSpPr>
            <p:spPr bwMode="auto">
              <a:xfrm flipV="1">
                <a:off x="4512" y="3504"/>
                <a:ext cx="336" cy="38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9232" name="Arc 16">
                <a:extLst>
                  <a:ext uri="{FF2B5EF4-FFF2-40B4-BE49-F238E27FC236}">
                    <a16:creationId xmlns:a16="http://schemas.microsoft.com/office/drawing/2014/main" id="{D94A072A-DF71-631D-83DC-EEBB1488C062}"/>
                  </a:ext>
                </a:extLst>
              </p:cNvPr>
              <p:cNvSpPr>
                <a:spLocks/>
              </p:cNvSpPr>
              <p:nvPr/>
            </p:nvSpPr>
            <p:spPr bwMode="auto">
              <a:xfrm rot="5400000" flipV="1">
                <a:off x="4056" y="3528"/>
                <a:ext cx="336" cy="38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9233" name="Arc 17">
                <a:extLst>
                  <a:ext uri="{FF2B5EF4-FFF2-40B4-BE49-F238E27FC236}">
                    <a16:creationId xmlns:a16="http://schemas.microsoft.com/office/drawing/2014/main" id="{1C0E159D-161A-5334-4EA8-7AFD4417D252}"/>
                  </a:ext>
                </a:extLst>
              </p:cNvPr>
              <p:cNvSpPr>
                <a:spLocks/>
              </p:cNvSpPr>
              <p:nvPr/>
            </p:nvSpPr>
            <p:spPr bwMode="auto">
              <a:xfrm rot="10800000" flipV="1">
                <a:off x="4032" y="3072"/>
                <a:ext cx="336" cy="38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38100" cap="sq">
                <a:solidFill>
                  <a:schemeClr val="accent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9234" name="Arc 18">
                <a:extLst>
                  <a:ext uri="{FF2B5EF4-FFF2-40B4-BE49-F238E27FC236}">
                    <a16:creationId xmlns:a16="http://schemas.microsoft.com/office/drawing/2014/main" id="{68FADEE0-F324-E167-A97A-3253F49B39E9}"/>
                  </a:ext>
                </a:extLst>
              </p:cNvPr>
              <p:cNvSpPr>
                <a:spLocks/>
              </p:cNvSpPr>
              <p:nvPr/>
            </p:nvSpPr>
            <p:spPr bwMode="auto">
              <a:xfrm rot="16200000" flipV="1">
                <a:off x="4488" y="3048"/>
                <a:ext cx="336" cy="38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49235" name="Text Box 19">
              <a:extLst>
                <a:ext uri="{FF2B5EF4-FFF2-40B4-BE49-F238E27FC236}">
                  <a16:creationId xmlns:a16="http://schemas.microsoft.com/office/drawing/2014/main" id="{1034CD9A-413F-AAAA-FFBB-63AE8CAFC8D9}"/>
                </a:ext>
              </a:extLst>
            </p:cNvPr>
            <p:cNvSpPr txBox="1">
              <a:spLocks noChangeArrowheads="1"/>
            </p:cNvSpPr>
            <p:nvPr/>
          </p:nvSpPr>
          <p:spPr bwMode="auto">
            <a:xfrm>
              <a:off x="4272" y="3360"/>
              <a:ext cx="720" cy="528"/>
            </a:xfrm>
            <a:prstGeom prst="rect">
              <a:avLst/>
            </a:prstGeom>
            <a:solidFill>
              <a:srgbClr val="99CCFF">
                <a:alpha val="50000"/>
              </a:srgbClr>
            </a:solidFill>
            <a:ln w="38100" cap="sq">
              <a:solidFill>
                <a:srgbClr val="FF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0" hangingPunct="0">
                <a:spcBef>
                  <a:spcPct val="50000"/>
                </a:spcBef>
              </a:pPr>
              <a:r>
                <a:rPr lang="en-US" altLang="en-US" sz="1400">
                  <a:latin typeface="Comic Sans MS" panose="030F0702030302020204" pitchFamily="66" charset="0"/>
                </a:rPr>
                <a:t>Translate to Process Req’mts</a:t>
              </a:r>
            </a:p>
          </p:txBody>
        </p:sp>
        <p:sp>
          <p:nvSpPr>
            <p:cNvPr id="649236" name="Text Box 20">
              <a:extLst>
                <a:ext uri="{FF2B5EF4-FFF2-40B4-BE49-F238E27FC236}">
                  <a16:creationId xmlns:a16="http://schemas.microsoft.com/office/drawing/2014/main" id="{C29A08AF-D3B8-0E93-4848-B90AD973D2EF}"/>
                </a:ext>
              </a:extLst>
            </p:cNvPr>
            <p:cNvSpPr txBox="1">
              <a:spLocks noChangeArrowheads="1"/>
            </p:cNvSpPr>
            <p:nvPr/>
          </p:nvSpPr>
          <p:spPr bwMode="auto">
            <a:xfrm rot="1722357">
              <a:off x="4176" y="3936"/>
              <a:ext cx="72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spcBef>
                  <a:spcPct val="50000"/>
                </a:spcBef>
              </a:pPr>
              <a:endParaRPr lang="en-US" altLang="en-US" sz="2400">
                <a:solidFill>
                  <a:srgbClr val="99CCFF"/>
                </a:solidFill>
              </a:endParaRPr>
            </a:p>
          </p:txBody>
        </p:sp>
      </p:grpSp>
      <p:sp>
        <p:nvSpPr>
          <p:cNvPr id="649237" name="Rectangle 21">
            <a:extLst>
              <a:ext uri="{FF2B5EF4-FFF2-40B4-BE49-F238E27FC236}">
                <a16:creationId xmlns:a16="http://schemas.microsoft.com/office/drawing/2014/main" id="{C6600657-72E3-BBCE-6107-97144002445E}"/>
              </a:ext>
            </a:extLst>
          </p:cNvPr>
          <p:cNvSpPr>
            <a:spLocks noChangeArrowheads="1"/>
          </p:cNvSpPr>
          <p:nvPr/>
        </p:nvSpPr>
        <p:spPr bwMode="auto">
          <a:xfrm>
            <a:off x="577850" y="304800"/>
            <a:ext cx="8832850" cy="762000"/>
          </a:xfrm>
          <a:prstGeom prst="rect">
            <a:avLst/>
          </a:prstGeom>
          <a:solidFill>
            <a:srgbClr val="99C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2400">
                <a:solidFill>
                  <a:schemeClr val="accent2"/>
                </a:solidFill>
                <a:latin typeface="Comic Sans MS" panose="030F0702030302020204" pitchFamily="66" charset="0"/>
              </a:rPr>
              <a:t>New Product Development Cascade: A conceptual view</a:t>
            </a:r>
          </a:p>
        </p:txBody>
      </p:sp>
      <p:grpSp>
        <p:nvGrpSpPr>
          <p:cNvPr id="649238" name="Group 22">
            <a:extLst>
              <a:ext uri="{FF2B5EF4-FFF2-40B4-BE49-F238E27FC236}">
                <a16:creationId xmlns:a16="http://schemas.microsoft.com/office/drawing/2014/main" id="{AB5B4C7D-280A-A7AA-E1E1-A22DF5077608}"/>
              </a:ext>
            </a:extLst>
          </p:cNvPr>
          <p:cNvGrpSpPr>
            <a:grpSpLocks/>
          </p:cNvGrpSpPr>
          <p:nvPr/>
        </p:nvGrpSpPr>
        <p:grpSpPr bwMode="auto">
          <a:xfrm>
            <a:off x="3219450" y="2362200"/>
            <a:ext cx="4044950" cy="3048000"/>
            <a:chOff x="1776" y="1536"/>
            <a:chExt cx="2352" cy="1920"/>
          </a:xfrm>
        </p:grpSpPr>
        <p:grpSp>
          <p:nvGrpSpPr>
            <p:cNvPr id="649239" name="Group 23">
              <a:extLst>
                <a:ext uri="{FF2B5EF4-FFF2-40B4-BE49-F238E27FC236}">
                  <a16:creationId xmlns:a16="http://schemas.microsoft.com/office/drawing/2014/main" id="{499F2540-C3A3-3F06-CD35-C0FE300AF404}"/>
                </a:ext>
              </a:extLst>
            </p:cNvPr>
            <p:cNvGrpSpPr>
              <a:grpSpLocks/>
            </p:cNvGrpSpPr>
            <p:nvPr/>
          </p:nvGrpSpPr>
          <p:grpSpPr bwMode="auto">
            <a:xfrm>
              <a:off x="1968" y="1536"/>
              <a:ext cx="432" cy="432"/>
              <a:chOff x="4032" y="3072"/>
              <a:chExt cx="816" cy="816"/>
            </a:xfrm>
          </p:grpSpPr>
          <p:sp>
            <p:nvSpPr>
              <p:cNvPr id="649240" name="Arc 24">
                <a:extLst>
                  <a:ext uri="{FF2B5EF4-FFF2-40B4-BE49-F238E27FC236}">
                    <a16:creationId xmlns:a16="http://schemas.microsoft.com/office/drawing/2014/main" id="{B6E66992-F069-D64C-7B16-D4A58447A8CD}"/>
                  </a:ext>
                </a:extLst>
              </p:cNvPr>
              <p:cNvSpPr>
                <a:spLocks/>
              </p:cNvSpPr>
              <p:nvPr/>
            </p:nvSpPr>
            <p:spPr bwMode="auto">
              <a:xfrm flipV="1">
                <a:off x="4512" y="3504"/>
                <a:ext cx="336" cy="38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9241" name="Arc 25">
                <a:extLst>
                  <a:ext uri="{FF2B5EF4-FFF2-40B4-BE49-F238E27FC236}">
                    <a16:creationId xmlns:a16="http://schemas.microsoft.com/office/drawing/2014/main" id="{44BBFC36-4677-6630-B427-C20847DEF1B9}"/>
                  </a:ext>
                </a:extLst>
              </p:cNvPr>
              <p:cNvSpPr>
                <a:spLocks/>
              </p:cNvSpPr>
              <p:nvPr/>
            </p:nvSpPr>
            <p:spPr bwMode="auto">
              <a:xfrm rot="5400000" flipV="1">
                <a:off x="4056" y="3528"/>
                <a:ext cx="336" cy="38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9242" name="Arc 26">
                <a:extLst>
                  <a:ext uri="{FF2B5EF4-FFF2-40B4-BE49-F238E27FC236}">
                    <a16:creationId xmlns:a16="http://schemas.microsoft.com/office/drawing/2014/main" id="{41D4D022-E555-5C1C-3886-318443DA57B1}"/>
                  </a:ext>
                </a:extLst>
              </p:cNvPr>
              <p:cNvSpPr>
                <a:spLocks/>
              </p:cNvSpPr>
              <p:nvPr/>
            </p:nvSpPr>
            <p:spPr bwMode="auto">
              <a:xfrm rot="10800000" flipV="1">
                <a:off x="4032" y="3072"/>
                <a:ext cx="336" cy="38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38100" cap="sq">
                <a:solidFill>
                  <a:schemeClr val="accent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9243" name="Arc 27">
                <a:extLst>
                  <a:ext uri="{FF2B5EF4-FFF2-40B4-BE49-F238E27FC236}">
                    <a16:creationId xmlns:a16="http://schemas.microsoft.com/office/drawing/2014/main" id="{842457D9-0D9E-C864-1210-68276AB48284}"/>
                  </a:ext>
                </a:extLst>
              </p:cNvPr>
              <p:cNvSpPr>
                <a:spLocks/>
              </p:cNvSpPr>
              <p:nvPr/>
            </p:nvSpPr>
            <p:spPr bwMode="auto">
              <a:xfrm rot="16200000" flipV="1">
                <a:off x="4488" y="3048"/>
                <a:ext cx="336" cy="38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49244" name="Group 28">
              <a:extLst>
                <a:ext uri="{FF2B5EF4-FFF2-40B4-BE49-F238E27FC236}">
                  <a16:creationId xmlns:a16="http://schemas.microsoft.com/office/drawing/2014/main" id="{F4669070-21A8-9A66-E202-97B7A1F775FA}"/>
                </a:ext>
              </a:extLst>
            </p:cNvPr>
            <p:cNvGrpSpPr>
              <a:grpSpLocks/>
            </p:cNvGrpSpPr>
            <p:nvPr/>
          </p:nvGrpSpPr>
          <p:grpSpPr bwMode="auto">
            <a:xfrm>
              <a:off x="2784" y="2016"/>
              <a:ext cx="432" cy="432"/>
              <a:chOff x="4032" y="3072"/>
              <a:chExt cx="816" cy="816"/>
            </a:xfrm>
          </p:grpSpPr>
          <p:sp>
            <p:nvSpPr>
              <p:cNvPr id="649245" name="Arc 29">
                <a:extLst>
                  <a:ext uri="{FF2B5EF4-FFF2-40B4-BE49-F238E27FC236}">
                    <a16:creationId xmlns:a16="http://schemas.microsoft.com/office/drawing/2014/main" id="{BEB71E33-DA94-62BF-760D-725EF86DAABC}"/>
                  </a:ext>
                </a:extLst>
              </p:cNvPr>
              <p:cNvSpPr>
                <a:spLocks/>
              </p:cNvSpPr>
              <p:nvPr/>
            </p:nvSpPr>
            <p:spPr bwMode="auto">
              <a:xfrm flipV="1">
                <a:off x="4512" y="3504"/>
                <a:ext cx="336" cy="38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9246" name="Arc 30">
                <a:extLst>
                  <a:ext uri="{FF2B5EF4-FFF2-40B4-BE49-F238E27FC236}">
                    <a16:creationId xmlns:a16="http://schemas.microsoft.com/office/drawing/2014/main" id="{B0B13FB7-C27A-D3EA-65AC-112152D74756}"/>
                  </a:ext>
                </a:extLst>
              </p:cNvPr>
              <p:cNvSpPr>
                <a:spLocks/>
              </p:cNvSpPr>
              <p:nvPr/>
            </p:nvSpPr>
            <p:spPr bwMode="auto">
              <a:xfrm rot="5400000" flipV="1">
                <a:off x="4056" y="3528"/>
                <a:ext cx="336" cy="38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9247" name="Arc 31">
                <a:extLst>
                  <a:ext uri="{FF2B5EF4-FFF2-40B4-BE49-F238E27FC236}">
                    <a16:creationId xmlns:a16="http://schemas.microsoft.com/office/drawing/2014/main" id="{E487976F-8F4F-AEA8-E450-85E4EBEE1577}"/>
                  </a:ext>
                </a:extLst>
              </p:cNvPr>
              <p:cNvSpPr>
                <a:spLocks/>
              </p:cNvSpPr>
              <p:nvPr/>
            </p:nvSpPr>
            <p:spPr bwMode="auto">
              <a:xfrm rot="10800000" flipV="1">
                <a:off x="4032" y="3072"/>
                <a:ext cx="336" cy="38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38100" cap="sq">
                <a:solidFill>
                  <a:schemeClr val="accent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9248" name="Arc 32">
                <a:extLst>
                  <a:ext uri="{FF2B5EF4-FFF2-40B4-BE49-F238E27FC236}">
                    <a16:creationId xmlns:a16="http://schemas.microsoft.com/office/drawing/2014/main" id="{A76CDA95-BCB6-5F0A-1EAE-2A91122D1D42}"/>
                  </a:ext>
                </a:extLst>
              </p:cNvPr>
              <p:cNvSpPr>
                <a:spLocks/>
              </p:cNvSpPr>
              <p:nvPr/>
            </p:nvSpPr>
            <p:spPr bwMode="auto">
              <a:xfrm rot="16200000" flipV="1">
                <a:off x="4488" y="3048"/>
                <a:ext cx="336" cy="38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49249" name="Group 33">
              <a:extLst>
                <a:ext uri="{FF2B5EF4-FFF2-40B4-BE49-F238E27FC236}">
                  <a16:creationId xmlns:a16="http://schemas.microsoft.com/office/drawing/2014/main" id="{768C2687-A33B-404D-C3EC-B18DFA2610D4}"/>
                </a:ext>
              </a:extLst>
            </p:cNvPr>
            <p:cNvGrpSpPr>
              <a:grpSpLocks/>
            </p:cNvGrpSpPr>
            <p:nvPr/>
          </p:nvGrpSpPr>
          <p:grpSpPr bwMode="auto">
            <a:xfrm>
              <a:off x="3552" y="2400"/>
              <a:ext cx="432" cy="432"/>
              <a:chOff x="4032" y="3072"/>
              <a:chExt cx="816" cy="816"/>
            </a:xfrm>
          </p:grpSpPr>
          <p:sp>
            <p:nvSpPr>
              <p:cNvPr id="649250" name="Arc 34">
                <a:extLst>
                  <a:ext uri="{FF2B5EF4-FFF2-40B4-BE49-F238E27FC236}">
                    <a16:creationId xmlns:a16="http://schemas.microsoft.com/office/drawing/2014/main" id="{EA4F7B4C-8261-9611-6F9A-70DA4CF6EBE3}"/>
                  </a:ext>
                </a:extLst>
              </p:cNvPr>
              <p:cNvSpPr>
                <a:spLocks/>
              </p:cNvSpPr>
              <p:nvPr/>
            </p:nvSpPr>
            <p:spPr bwMode="auto">
              <a:xfrm flipV="1">
                <a:off x="4512" y="3504"/>
                <a:ext cx="336" cy="38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9251" name="Arc 35">
                <a:extLst>
                  <a:ext uri="{FF2B5EF4-FFF2-40B4-BE49-F238E27FC236}">
                    <a16:creationId xmlns:a16="http://schemas.microsoft.com/office/drawing/2014/main" id="{4287E7F3-75D5-D20F-6F22-0DD9B83C2B14}"/>
                  </a:ext>
                </a:extLst>
              </p:cNvPr>
              <p:cNvSpPr>
                <a:spLocks/>
              </p:cNvSpPr>
              <p:nvPr/>
            </p:nvSpPr>
            <p:spPr bwMode="auto">
              <a:xfrm rot="5400000" flipV="1">
                <a:off x="4056" y="3528"/>
                <a:ext cx="336" cy="38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9252" name="Arc 36">
                <a:extLst>
                  <a:ext uri="{FF2B5EF4-FFF2-40B4-BE49-F238E27FC236}">
                    <a16:creationId xmlns:a16="http://schemas.microsoft.com/office/drawing/2014/main" id="{C2ACC8EA-2E68-5210-EE73-22F394E4BDA5}"/>
                  </a:ext>
                </a:extLst>
              </p:cNvPr>
              <p:cNvSpPr>
                <a:spLocks/>
              </p:cNvSpPr>
              <p:nvPr/>
            </p:nvSpPr>
            <p:spPr bwMode="auto">
              <a:xfrm rot="10800000" flipV="1">
                <a:off x="4032" y="3072"/>
                <a:ext cx="336" cy="38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38100" cap="sq">
                <a:solidFill>
                  <a:schemeClr val="accent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49253" name="Arc 37">
                <a:extLst>
                  <a:ext uri="{FF2B5EF4-FFF2-40B4-BE49-F238E27FC236}">
                    <a16:creationId xmlns:a16="http://schemas.microsoft.com/office/drawing/2014/main" id="{2F3B40BB-7692-B46E-E151-838D92888A62}"/>
                  </a:ext>
                </a:extLst>
              </p:cNvPr>
              <p:cNvSpPr>
                <a:spLocks/>
              </p:cNvSpPr>
              <p:nvPr/>
            </p:nvSpPr>
            <p:spPr bwMode="auto">
              <a:xfrm rot="16200000" flipV="1">
                <a:off x="4488" y="3048"/>
                <a:ext cx="336" cy="38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38100" cap="sq">
                <a:solidFill>
                  <a:schemeClr val="accent1"/>
                </a:solidFill>
                <a:round/>
                <a:headEnd type="triangle" w="med" len="med"/>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49254" name="Text Box 38">
              <a:extLst>
                <a:ext uri="{FF2B5EF4-FFF2-40B4-BE49-F238E27FC236}">
                  <a16:creationId xmlns:a16="http://schemas.microsoft.com/office/drawing/2014/main" id="{E04345AB-80AD-EA4C-9DB0-C782D015764D}"/>
                </a:ext>
              </a:extLst>
            </p:cNvPr>
            <p:cNvSpPr txBox="1">
              <a:spLocks noChangeArrowheads="1"/>
            </p:cNvSpPr>
            <p:nvPr/>
          </p:nvSpPr>
          <p:spPr bwMode="auto">
            <a:xfrm>
              <a:off x="3408" y="2928"/>
              <a:ext cx="720" cy="528"/>
            </a:xfrm>
            <a:prstGeom prst="rect">
              <a:avLst/>
            </a:prstGeom>
            <a:solidFill>
              <a:srgbClr val="00FF00">
                <a:alpha val="50000"/>
              </a:srgbClr>
            </a:solidFill>
            <a:ln w="38100" cap="sq">
              <a:solidFill>
                <a:srgbClr val="FF33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0" hangingPunct="0">
                <a:spcBef>
                  <a:spcPct val="50000"/>
                </a:spcBef>
              </a:pPr>
              <a:r>
                <a:rPr lang="en-US" altLang="en-US" sz="1400">
                  <a:latin typeface="Comic Sans MS" panose="030F0702030302020204" pitchFamily="66" charset="0"/>
                </a:rPr>
                <a:t>Translate to Comp. Req’mts</a:t>
              </a:r>
            </a:p>
          </p:txBody>
        </p:sp>
        <p:sp>
          <p:nvSpPr>
            <p:cNvPr id="649255" name="Text Box 39">
              <a:extLst>
                <a:ext uri="{FF2B5EF4-FFF2-40B4-BE49-F238E27FC236}">
                  <a16:creationId xmlns:a16="http://schemas.microsoft.com/office/drawing/2014/main" id="{CE1F3985-5CE7-EDF1-0BFF-D0154A5DB005}"/>
                </a:ext>
              </a:extLst>
            </p:cNvPr>
            <p:cNvSpPr txBox="1">
              <a:spLocks noChangeArrowheads="1"/>
            </p:cNvSpPr>
            <p:nvPr/>
          </p:nvSpPr>
          <p:spPr bwMode="auto">
            <a:xfrm>
              <a:off x="2592" y="2544"/>
              <a:ext cx="720" cy="528"/>
            </a:xfrm>
            <a:prstGeom prst="rect">
              <a:avLst/>
            </a:prstGeom>
            <a:solidFill>
              <a:srgbClr val="00FF00">
                <a:alpha val="50000"/>
              </a:srgbClr>
            </a:solidFill>
            <a:ln w="38100" cap="sq">
              <a:solidFill>
                <a:srgbClr val="FF33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0" hangingPunct="0">
                <a:spcBef>
                  <a:spcPct val="50000"/>
                </a:spcBef>
              </a:pPr>
              <a:r>
                <a:rPr lang="en-US" altLang="en-US" sz="1400">
                  <a:latin typeface="Comic Sans MS" panose="030F0702030302020204" pitchFamily="66" charset="0"/>
                </a:rPr>
                <a:t>Translate to Design Req’mts</a:t>
              </a:r>
              <a:endParaRPr lang="en-US" altLang="en-US" sz="1400"/>
            </a:p>
          </p:txBody>
        </p:sp>
        <p:sp>
          <p:nvSpPr>
            <p:cNvPr id="649256" name="Text Box 40">
              <a:extLst>
                <a:ext uri="{FF2B5EF4-FFF2-40B4-BE49-F238E27FC236}">
                  <a16:creationId xmlns:a16="http://schemas.microsoft.com/office/drawing/2014/main" id="{6421DA8E-5C5C-67EB-3352-5847164E0FAC}"/>
                </a:ext>
              </a:extLst>
            </p:cNvPr>
            <p:cNvSpPr txBox="1">
              <a:spLocks noChangeArrowheads="1"/>
            </p:cNvSpPr>
            <p:nvPr/>
          </p:nvSpPr>
          <p:spPr bwMode="auto">
            <a:xfrm>
              <a:off x="1776" y="2064"/>
              <a:ext cx="720" cy="528"/>
            </a:xfrm>
            <a:prstGeom prst="rect">
              <a:avLst/>
            </a:prstGeom>
            <a:solidFill>
              <a:srgbClr val="00FF00">
                <a:alpha val="50000"/>
              </a:srgbClr>
            </a:solidFill>
            <a:ln w="38100" cap="sq">
              <a:solidFill>
                <a:srgbClr val="FF33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0" hangingPunct="0">
                <a:spcBef>
                  <a:spcPct val="50000"/>
                </a:spcBef>
              </a:pPr>
              <a:r>
                <a:rPr lang="en-US" altLang="en-US" sz="1400">
                  <a:latin typeface="Comic Sans MS" panose="030F0702030302020204" pitchFamily="66" charset="0"/>
                </a:rPr>
                <a:t>Concept</a:t>
              </a:r>
            </a:p>
          </p:txBody>
        </p:sp>
        <p:cxnSp>
          <p:nvCxnSpPr>
            <p:cNvPr id="649257" name="AutoShape 41">
              <a:extLst>
                <a:ext uri="{FF2B5EF4-FFF2-40B4-BE49-F238E27FC236}">
                  <a16:creationId xmlns:a16="http://schemas.microsoft.com/office/drawing/2014/main" id="{5BED2347-390F-144B-CD4F-F1623521192F}"/>
                </a:ext>
              </a:extLst>
            </p:cNvPr>
            <p:cNvCxnSpPr>
              <a:cxnSpLocks noChangeShapeType="1"/>
              <a:stCxn id="649256" idx="2"/>
              <a:endCxn id="649255" idx="1"/>
            </p:cNvCxnSpPr>
            <p:nvPr/>
          </p:nvCxnSpPr>
          <p:spPr bwMode="auto">
            <a:xfrm rot="16200000" flipH="1">
              <a:off x="2256" y="2484"/>
              <a:ext cx="204" cy="444"/>
            </a:xfrm>
            <a:prstGeom prst="bentConnector2">
              <a:avLst/>
            </a:prstGeom>
            <a:noFill/>
            <a:ln w="38100" cap="sq">
              <a:solidFill>
                <a:srgbClr val="FF3300"/>
              </a:solidFill>
              <a:miter lim="800000"/>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49258" name="AutoShape 42">
              <a:extLst>
                <a:ext uri="{FF2B5EF4-FFF2-40B4-BE49-F238E27FC236}">
                  <a16:creationId xmlns:a16="http://schemas.microsoft.com/office/drawing/2014/main" id="{ADA5A5AD-9799-C229-620E-B51BE115DE34}"/>
                </a:ext>
              </a:extLst>
            </p:cNvPr>
            <p:cNvCxnSpPr>
              <a:cxnSpLocks noChangeShapeType="1"/>
              <a:stCxn id="649255" idx="2"/>
              <a:endCxn id="649254" idx="1"/>
            </p:cNvCxnSpPr>
            <p:nvPr/>
          </p:nvCxnSpPr>
          <p:spPr bwMode="auto">
            <a:xfrm rot="16200000" flipH="1">
              <a:off x="3120" y="2916"/>
              <a:ext cx="108" cy="444"/>
            </a:xfrm>
            <a:prstGeom prst="bentConnector2">
              <a:avLst/>
            </a:prstGeom>
            <a:noFill/>
            <a:ln w="38100" cap="sq">
              <a:solidFill>
                <a:srgbClr val="FF3300"/>
              </a:solidFill>
              <a:miter lim="800000"/>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49259" name="Text Box 43">
              <a:extLst>
                <a:ext uri="{FF2B5EF4-FFF2-40B4-BE49-F238E27FC236}">
                  <a16:creationId xmlns:a16="http://schemas.microsoft.com/office/drawing/2014/main" id="{4F105698-08AC-6042-98D5-60C51CE2F811}"/>
                </a:ext>
              </a:extLst>
            </p:cNvPr>
            <p:cNvSpPr txBox="1">
              <a:spLocks noChangeArrowheads="1"/>
            </p:cNvSpPr>
            <p:nvPr/>
          </p:nvSpPr>
          <p:spPr bwMode="auto">
            <a:xfrm rot="1722357">
              <a:off x="1920" y="3120"/>
              <a:ext cx="960"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spcBef>
                  <a:spcPct val="50000"/>
                </a:spcBef>
              </a:pPr>
              <a:endParaRPr lang="en-US" altLang="en-US" sz="2400"/>
            </a:p>
          </p:txBody>
        </p:sp>
      </p:grpSp>
      <p:sp>
        <p:nvSpPr>
          <p:cNvPr id="649260" name="Text Box 44">
            <a:extLst>
              <a:ext uri="{FF2B5EF4-FFF2-40B4-BE49-F238E27FC236}">
                <a16:creationId xmlns:a16="http://schemas.microsoft.com/office/drawing/2014/main" id="{CD92CD3E-B6C4-6699-DBEA-D4660C65378E}"/>
              </a:ext>
            </a:extLst>
          </p:cNvPr>
          <p:cNvSpPr txBox="1">
            <a:spLocks noChangeArrowheads="1"/>
          </p:cNvSpPr>
          <p:nvPr/>
        </p:nvSpPr>
        <p:spPr bwMode="auto">
          <a:xfrm>
            <a:off x="5283200" y="1295400"/>
            <a:ext cx="44577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00">
                <a:latin typeface="Times New Roman" panose="02020603050405020304" pitchFamily="18" charset="0"/>
              </a:rPr>
              <a:t>Measurement System Analysis</a:t>
            </a:r>
          </a:p>
        </p:txBody>
      </p:sp>
      <p:sp>
        <p:nvSpPr>
          <p:cNvPr id="649261" name="Text Box 45">
            <a:extLst>
              <a:ext uri="{FF2B5EF4-FFF2-40B4-BE49-F238E27FC236}">
                <a16:creationId xmlns:a16="http://schemas.microsoft.com/office/drawing/2014/main" id="{58D39B53-6553-859C-8F51-89390252CC16}"/>
              </a:ext>
            </a:extLst>
          </p:cNvPr>
          <p:cNvSpPr txBox="1">
            <a:spLocks noChangeArrowheads="1"/>
          </p:cNvSpPr>
          <p:nvPr/>
        </p:nvSpPr>
        <p:spPr bwMode="auto">
          <a:xfrm>
            <a:off x="7181850" y="2057400"/>
            <a:ext cx="255905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2400">
                <a:latin typeface="Times New Roman" panose="02020603050405020304" pitchFamily="18" charset="0"/>
              </a:rPr>
              <a:t>System/Concept </a:t>
            </a:r>
          </a:p>
          <a:p>
            <a:r>
              <a:rPr lang="en-US" altLang="en-US" sz="2400">
                <a:latin typeface="Times New Roman" panose="02020603050405020304" pitchFamily="18" charset="0"/>
              </a:rPr>
              <a:t>Engineering</a:t>
            </a:r>
          </a:p>
        </p:txBody>
      </p:sp>
      <p:sp>
        <p:nvSpPr>
          <p:cNvPr id="649262" name="Text Box 46">
            <a:extLst>
              <a:ext uri="{FF2B5EF4-FFF2-40B4-BE49-F238E27FC236}">
                <a16:creationId xmlns:a16="http://schemas.microsoft.com/office/drawing/2014/main" id="{D2D9D450-844B-6C0B-A304-46504C112EB1}"/>
              </a:ext>
            </a:extLst>
          </p:cNvPr>
          <p:cNvSpPr txBox="1">
            <a:spLocks noChangeArrowheads="1"/>
          </p:cNvSpPr>
          <p:nvPr/>
        </p:nvSpPr>
        <p:spPr bwMode="auto">
          <a:xfrm>
            <a:off x="412750" y="4800600"/>
            <a:ext cx="305435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00">
                <a:latin typeface="Times New Roman" panose="02020603050405020304" pitchFamily="18" charset="0"/>
              </a:rPr>
              <a:t>Critical Parameter Management</a:t>
            </a:r>
          </a:p>
        </p:txBody>
      </p:sp>
      <p:sp>
        <p:nvSpPr>
          <p:cNvPr id="649263" name="Text Box 47">
            <a:extLst>
              <a:ext uri="{FF2B5EF4-FFF2-40B4-BE49-F238E27FC236}">
                <a16:creationId xmlns:a16="http://schemas.microsoft.com/office/drawing/2014/main" id="{A791CB69-F324-6A29-8347-23094A99F834}"/>
              </a:ext>
            </a:extLst>
          </p:cNvPr>
          <p:cNvSpPr txBox="1">
            <a:spLocks noChangeArrowheads="1"/>
          </p:cNvSpPr>
          <p:nvPr/>
        </p:nvSpPr>
        <p:spPr bwMode="auto">
          <a:xfrm>
            <a:off x="3632200" y="5638800"/>
            <a:ext cx="206375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00">
                <a:latin typeface="Times New Roman" panose="02020603050405020304" pitchFamily="18" charset="0"/>
              </a:rPr>
              <a:t>Transfer Functions</a:t>
            </a:r>
          </a:p>
        </p:txBody>
      </p:sp>
      <p:sp>
        <p:nvSpPr>
          <p:cNvPr id="649264" name="Line 48">
            <a:extLst>
              <a:ext uri="{FF2B5EF4-FFF2-40B4-BE49-F238E27FC236}">
                <a16:creationId xmlns:a16="http://schemas.microsoft.com/office/drawing/2014/main" id="{DE78DA23-9F99-E912-469B-6B9D2B26A498}"/>
              </a:ext>
            </a:extLst>
          </p:cNvPr>
          <p:cNvSpPr>
            <a:spLocks noChangeShapeType="1"/>
          </p:cNvSpPr>
          <p:nvPr/>
        </p:nvSpPr>
        <p:spPr bwMode="auto">
          <a:xfrm flipH="1">
            <a:off x="7099300" y="4114800"/>
            <a:ext cx="412750" cy="3048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49265" name="Text Box 49">
            <a:extLst>
              <a:ext uri="{FF2B5EF4-FFF2-40B4-BE49-F238E27FC236}">
                <a16:creationId xmlns:a16="http://schemas.microsoft.com/office/drawing/2014/main" id="{EC297303-4D6C-7A11-9A24-77DE6C7469A3}"/>
              </a:ext>
            </a:extLst>
          </p:cNvPr>
          <p:cNvSpPr txBox="1">
            <a:spLocks noChangeArrowheads="1"/>
          </p:cNvSpPr>
          <p:nvPr/>
        </p:nvSpPr>
        <p:spPr bwMode="auto">
          <a:xfrm>
            <a:off x="7696200" y="6035675"/>
            <a:ext cx="19050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00">
                <a:latin typeface="Times New Roman" panose="02020603050405020304" pitchFamily="18" charset="0"/>
              </a:rPr>
              <a:t>“Production” Capabilities</a:t>
            </a:r>
          </a:p>
        </p:txBody>
      </p:sp>
      <p:sp>
        <p:nvSpPr>
          <p:cNvPr id="649266" name="AutoShape 50">
            <a:extLst>
              <a:ext uri="{FF2B5EF4-FFF2-40B4-BE49-F238E27FC236}">
                <a16:creationId xmlns:a16="http://schemas.microsoft.com/office/drawing/2014/main" id="{7F5A8354-5082-36C0-046E-8D994AF43C56}"/>
              </a:ext>
            </a:extLst>
          </p:cNvPr>
          <p:cNvSpPr>
            <a:spLocks noChangeArrowheads="1"/>
          </p:cNvSpPr>
          <p:nvPr/>
        </p:nvSpPr>
        <p:spPr bwMode="auto">
          <a:xfrm rot="1617822">
            <a:off x="577850" y="4419600"/>
            <a:ext cx="6604000" cy="838200"/>
          </a:xfrm>
          <a:prstGeom prst="rightArrow">
            <a:avLst>
              <a:gd name="adj1" fmla="val 50852"/>
              <a:gd name="adj2" fmla="val 230345"/>
            </a:avLst>
          </a:prstGeom>
          <a:noFill/>
          <a:ln w="76200" cap="sq">
            <a:solidFill>
              <a:srgbClr val="0000FF"/>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2400">
                <a:latin typeface="Comic Sans MS" panose="030F0702030302020204" pitchFamily="66" charset="0"/>
              </a:rPr>
              <a:t> Cascade</a:t>
            </a:r>
          </a:p>
        </p:txBody>
      </p:sp>
      <p:sp>
        <p:nvSpPr>
          <p:cNvPr id="649267" name="AutoShape 51">
            <a:extLst>
              <a:ext uri="{FF2B5EF4-FFF2-40B4-BE49-F238E27FC236}">
                <a16:creationId xmlns:a16="http://schemas.microsoft.com/office/drawing/2014/main" id="{50E665FD-E63D-39C4-BB16-17D4C4429161}"/>
              </a:ext>
            </a:extLst>
          </p:cNvPr>
          <p:cNvSpPr>
            <a:spLocks noChangeArrowheads="1"/>
          </p:cNvSpPr>
          <p:nvPr/>
        </p:nvSpPr>
        <p:spPr bwMode="auto">
          <a:xfrm rot="1615319" flipH="1">
            <a:off x="2365375" y="2362200"/>
            <a:ext cx="7045325" cy="838200"/>
          </a:xfrm>
          <a:prstGeom prst="rightArrow">
            <a:avLst>
              <a:gd name="adj1" fmla="val 50852"/>
              <a:gd name="adj2" fmla="val 245738"/>
            </a:avLst>
          </a:prstGeom>
          <a:noFill/>
          <a:ln w="76200" cap="sq">
            <a:solidFill>
              <a:schemeClr val="accent1"/>
            </a:solidFill>
            <a:miter lim="800000"/>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2400">
                <a:latin typeface="Comic Sans MS" panose="030F0702030302020204" pitchFamily="66" charset="0"/>
              </a:rPr>
              <a:t>Design Optimization &amp; Verification</a:t>
            </a: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9346" name="Rectangle 2">
            <a:extLst>
              <a:ext uri="{FF2B5EF4-FFF2-40B4-BE49-F238E27FC236}">
                <a16:creationId xmlns:a16="http://schemas.microsoft.com/office/drawing/2014/main" id="{50115391-1DBC-054D-175D-C25B474D7D0D}"/>
              </a:ext>
            </a:extLst>
          </p:cNvPr>
          <p:cNvSpPr>
            <a:spLocks noGrp="1" noChangeArrowheads="1"/>
          </p:cNvSpPr>
          <p:nvPr>
            <p:ph type="title"/>
          </p:nvPr>
        </p:nvSpPr>
        <p:spPr/>
        <p:txBody>
          <a:bodyPr/>
          <a:lstStyle/>
          <a:p>
            <a:r>
              <a:rPr lang="en-US" altLang="en-US"/>
              <a:t>Modeling and Simulation – Quality Prediction</a:t>
            </a:r>
          </a:p>
        </p:txBody>
      </p:sp>
      <p:pic>
        <p:nvPicPr>
          <p:cNvPr id="569348" name="Picture 4">
            <a:extLst>
              <a:ext uri="{FF2B5EF4-FFF2-40B4-BE49-F238E27FC236}">
                <a16:creationId xmlns:a16="http://schemas.microsoft.com/office/drawing/2014/main" id="{58FE8950-567C-48DA-9FFF-E3E86739F251}"/>
              </a:ext>
            </a:extLst>
          </p:cNvPr>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533400" y="914400"/>
            <a:ext cx="7989888" cy="5513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1642" name="Picture 10">
            <a:extLst>
              <a:ext uri="{FF2B5EF4-FFF2-40B4-BE49-F238E27FC236}">
                <a16:creationId xmlns:a16="http://schemas.microsoft.com/office/drawing/2014/main" id="{5B674FFA-13C4-C683-1356-5B24DFCC97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6938" y="1046163"/>
            <a:ext cx="7396162" cy="5500687"/>
          </a:xfrm>
          <a:prstGeom prst="rect">
            <a:avLst/>
          </a:prstGeom>
          <a:noFill/>
          <a:extLst>
            <a:ext uri="{909E8E84-426E-40DD-AFC4-6F175D3DCCD1}">
              <a14:hiddenFill xmlns:a14="http://schemas.microsoft.com/office/drawing/2010/main">
                <a:solidFill>
                  <a:srgbClr val="FFFFFF"/>
                </a:solidFill>
              </a14:hiddenFill>
            </a:ext>
          </a:extLst>
        </p:spPr>
      </p:pic>
      <p:sp>
        <p:nvSpPr>
          <p:cNvPr id="581636" name="Rectangle 4">
            <a:extLst>
              <a:ext uri="{FF2B5EF4-FFF2-40B4-BE49-F238E27FC236}">
                <a16:creationId xmlns:a16="http://schemas.microsoft.com/office/drawing/2014/main" id="{C213AA96-9E94-90D0-0DD1-4B9753A3FA9D}"/>
              </a:ext>
            </a:extLst>
          </p:cNvPr>
          <p:cNvSpPr>
            <a:spLocks noGrp="1" noChangeArrowheads="1"/>
          </p:cNvSpPr>
          <p:nvPr>
            <p:ph type="title"/>
          </p:nvPr>
        </p:nvSpPr>
        <p:spPr/>
        <p:txBody>
          <a:bodyPr/>
          <a:lstStyle/>
          <a:p>
            <a:r>
              <a:rPr lang="en-US" altLang="en-US"/>
              <a:t>Modeling &amp; Simulation</a:t>
            </a:r>
          </a:p>
        </p:txBody>
      </p:sp>
      <p:sp>
        <p:nvSpPr>
          <p:cNvPr id="581638" name="Text Box 6">
            <a:extLst>
              <a:ext uri="{FF2B5EF4-FFF2-40B4-BE49-F238E27FC236}">
                <a16:creationId xmlns:a16="http://schemas.microsoft.com/office/drawing/2014/main" id="{7E028434-3699-8E6C-30F6-520F00DF7731}"/>
              </a:ext>
            </a:extLst>
          </p:cNvPr>
          <p:cNvSpPr txBox="1">
            <a:spLocks noChangeArrowheads="1"/>
          </p:cNvSpPr>
          <p:nvPr/>
        </p:nvSpPr>
        <p:spPr bwMode="auto">
          <a:xfrm>
            <a:off x="1023938" y="4992688"/>
            <a:ext cx="2238375" cy="1085850"/>
          </a:xfrm>
          <a:prstGeom prst="rect">
            <a:avLst/>
          </a:prstGeom>
          <a:solidFill>
            <a:schemeClr val="bg1"/>
          </a:solidFill>
          <a:ln w="25400">
            <a:solidFill>
              <a:schemeClr val="tx1"/>
            </a:solidFill>
            <a:miter lim="800000"/>
            <a:headEnd/>
            <a:tailEnd/>
          </a:ln>
          <a:effectLst>
            <a:outerShdw dist="107763" dir="2700000" algn="ctr" rotWithShape="0">
              <a:schemeClr val="bg2"/>
            </a:outerShdw>
          </a:effec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600" b="1"/>
              <a:t>Process Capability Estimated from Histogram of Check-in Times:</a:t>
            </a:r>
          </a:p>
        </p:txBody>
      </p:sp>
      <p:sp>
        <p:nvSpPr>
          <p:cNvPr id="581639" name="AutoShape 7">
            <a:extLst>
              <a:ext uri="{FF2B5EF4-FFF2-40B4-BE49-F238E27FC236}">
                <a16:creationId xmlns:a16="http://schemas.microsoft.com/office/drawing/2014/main" id="{6B1F8ABE-CFEE-FFDB-6032-F836F40B4A16}"/>
              </a:ext>
            </a:extLst>
          </p:cNvPr>
          <p:cNvSpPr>
            <a:spLocks noChangeArrowheads="1"/>
          </p:cNvSpPr>
          <p:nvPr/>
        </p:nvSpPr>
        <p:spPr bwMode="auto">
          <a:xfrm>
            <a:off x="3167063" y="5264150"/>
            <a:ext cx="1073150" cy="425450"/>
          </a:xfrm>
          <a:prstGeom prst="rightArrow">
            <a:avLst>
              <a:gd name="adj1" fmla="val 50000"/>
              <a:gd name="adj2" fmla="val 63060"/>
            </a:avLst>
          </a:prstGeom>
          <a:solidFill>
            <a:srgbClr val="0000CC"/>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81640" name="Text Box 8">
            <a:extLst>
              <a:ext uri="{FF2B5EF4-FFF2-40B4-BE49-F238E27FC236}">
                <a16:creationId xmlns:a16="http://schemas.microsoft.com/office/drawing/2014/main" id="{D9387A53-B63B-C87B-DB46-7522F3B837DA}"/>
              </a:ext>
            </a:extLst>
          </p:cNvPr>
          <p:cNvSpPr txBox="1">
            <a:spLocks noChangeArrowheads="1"/>
          </p:cNvSpPr>
          <p:nvPr/>
        </p:nvSpPr>
        <p:spPr bwMode="auto">
          <a:xfrm>
            <a:off x="6723063" y="1924050"/>
            <a:ext cx="2060575" cy="1085850"/>
          </a:xfrm>
          <a:prstGeom prst="rect">
            <a:avLst/>
          </a:prstGeom>
          <a:solidFill>
            <a:schemeClr val="bg1"/>
          </a:solidFill>
          <a:ln w="25400">
            <a:solidFill>
              <a:schemeClr val="tx1"/>
            </a:solidFill>
            <a:miter lim="800000"/>
            <a:headEnd/>
            <a:tailEnd/>
          </a:ln>
          <a:effectLst>
            <a:outerShdw dist="107763" dir="2700000" algn="ctr" rotWithShape="0">
              <a:schemeClr val="bg2"/>
            </a:outerShdw>
          </a:effec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600" b="1"/>
              <a:t>Statistics Help Diagnose Queues, Bottlenecks, Flow or Resource Issues</a:t>
            </a:r>
          </a:p>
        </p:txBody>
      </p:sp>
      <p:sp>
        <p:nvSpPr>
          <p:cNvPr id="581641" name="AutoShape 9">
            <a:extLst>
              <a:ext uri="{FF2B5EF4-FFF2-40B4-BE49-F238E27FC236}">
                <a16:creationId xmlns:a16="http://schemas.microsoft.com/office/drawing/2014/main" id="{D69391D9-2768-35D9-9038-ABF98C226735}"/>
              </a:ext>
            </a:extLst>
          </p:cNvPr>
          <p:cNvSpPr>
            <a:spLocks noChangeArrowheads="1"/>
          </p:cNvSpPr>
          <p:nvPr/>
        </p:nvSpPr>
        <p:spPr bwMode="auto">
          <a:xfrm flipH="1">
            <a:off x="5700713" y="2632075"/>
            <a:ext cx="1071562" cy="425450"/>
          </a:xfrm>
          <a:prstGeom prst="rightArrow">
            <a:avLst>
              <a:gd name="adj1" fmla="val 50000"/>
              <a:gd name="adj2" fmla="val 62966"/>
            </a:avLst>
          </a:prstGeom>
          <a:solidFill>
            <a:srgbClr val="0000CC"/>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2354" name="Rectangle 2">
            <a:extLst>
              <a:ext uri="{FF2B5EF4-FFF2-40B4-BE49-F238E27FC236}">
                <a16:creationId xmlns:a16="http://schemas.microsoft.com/office/drawing/2014/main" id="{BBA8CEB2-5873-5672-31B1-8E1925480758}"/>
              </a:ext>
            </a:extLst>
          </p:cNvPr>
          <p:cNvSpPr>
            <a:spLocks noGrp="1" noChangeArrowheads="1"/>
          </p:cNvSpPr>
          <p:nvPr>
            <p:ph type="title"/>
          </p:nvPr>
        </p:nvSpPr>
        <p:spPr/>
        <p:txBody>
          <a:bodyPr/>
          <a:lstStyle/>
          <a:p>
            <a:r>
              <a:rPr lang="en-US" altLang="en-US"/>
              <a:t>Validate/Implement Step</a:t>
            </a:r>
          </a:p>
        </p:txBody>
      </p:sp>
      <p:grpSp>
        <p:nvGrpSpPr>
          <p:cNvPr id="612355" name="Group 3">
            <a:extLst>
              <a:ext uri="{FF2B5EF4-FFF2-40B4-BE49-F238E27FC236}">
                <a16:creationId xmlns:a16="http://schemas.microsoft.com/office/drawing/2014/main" id="{F70A8BDD-9C61-9345-004F-BA5273404562}"/>
              </a:ext>
            </a:extLst>
          </p:cNvPr>
          <p:cNvGrpSpPr>
            <a:grpSpLocks/>
          </p:cNvGrpSpPr>
          <p:nvPr/>
        </p:nvGrpSpPr>
        <p:grpSpPr bwMode="auto">
          <a:xfrm>
            <a:off x="8839200" y="3509963"/>
            <a:ext cx="495300" cy="739775"/>
            <a:chOff x="5569" y="2445"/>
            <a:chExt cx="413" cy="761"/>
          </a:xfrm>
        </p:grpSpPr>
        <p:sp>
          <p:nvSpPr>
            <p:cNvPr id="612356" name="Freeform 4">
              <a:extLst>
                <a:ext uri="{FF2B5EF4-FFF2-40B4-BE49-F238E27FC236}">
                  <a16:creationId xmlns:a16="http://schemas.microsoft.com/office/drawing/2014/main" id="{DF96EEED-9C04-886E-B1B5-EF6F0BD3B0A1}"/>
                </a:ext>
              </a:extLst>
            </p:cNvPr>
            <p:cNvSpPr>
              <a:spLocks/>
            </p:cNvSpPr>
            <p:nvPr/>
          </p:nvSpPr>
          <p:spPr bwMode="auto">
            <a:xfrm>
              <a:off x="5584" y="2445"/>
              <a:ext cx="398" cy="746"/>
            </a:xfrm>
            <a:custGeom>
              <a:avLst/>
              <a:gdLst>
                <a:gd name="T0" fmla="*/ 795 w 795"/>
                <a:gd name="T1" fmla="*/ 90 h 1492"/>
                <a:gd name="T2" fmla="*/ 778 w 795"/>
                <a:gd name="T3" fmla="*/ 219 h 1492"/>
                <a:gd name="T4" fmla="*/ 764 w 795"/>
                <a:gd name="T5" fmla="*/ 402 h 1492"/>
                <a:gd name="T6" fmla="*/ 755 w 795"/>
                <a:gd name="T7" fmla="*/ 616 h 1492"/>
                <a:gd name="T8" fmla="*/ 747 w 795"/>
                <a:gd name="T9" fmla="*/ 841 h 1492"/>
                <a:gd name="T10" fmla="*/ 742 w 795"/>
                <a:gd name="T11" fmla="*/ 1054 h 1492"/>
                <a:gd name="T12" fmla="*/ 739 w 795"/>
                <a:gd name="T13" fmla="*/ 1234 h 1492"/>
                <a:gd name="T14" fmla="*/ 736 w 795"/>
                <a:gd name="T15" fmla="*/ 1357 h 1492"/>
                <a:gd name="T16" fmla="*/ 736 w 795"/>
                <a:gd name="T17" fmla="*/ 1403 h 1492"/>
                <a:gd name="T18" fmla="*/ 283 w 795"/>
                <a:gd name="T19" fmla="*/ 1492 h 1492"/>
                <a:gd name="T20" fmla="*/ 275 w 795"/>
                <a:gd name="T21" fmla="*/ 1479 h 1492"/>
                <a:gd name="T22" fmla="*/ 263 w 795"/>
                <a:gd name="T23" fmla="*/ 1463 h 1492"/>
                <a:gd name="T24" fmla="*/ 247 w 795"/>
                <a:gd name="T25" fmla="*/ 1446 h 1492"/>
                <a:gd name="T26" fmla="*/ 228 w 795"/>
                <a:gd name="T27" fmla="*/ 1426 h 1492"/>
                <a:gd name="T28" fmla="*/ 207 w 795"/>
                <a:gd name="T29" fmla="*/ 1407 h 1492"/>
                <a:gd name="T30" fmla="*/ 183 w 795"/>
                <a:gd name="T31" fmla="*/ 1386 h 1492"/>
                <a:gd name="T32" fmla="*/ 159 w 795"/>
                <a:gd name="T33" fmla="*/ 1365 h 1492"/>
                <a:gd name="T34" fmla="*/ 133 w 795"/>
                <a:gd name="T35" fmla="*/ 1345 h 1492"/>
                <a:gd name="T36" fmla="*/ 109 w 795"/>
                <a:gd name="T37" fmla="*/ 1325 h 1492"/>
                <a:gd name="T38" fmla="*/ 86 w 795"/>
                <a:gd name="T39" fmla="*/ 1306 h 1492"/>
                <a:gd name="T40" fmla="*/ 63 w 795"/>
                <a:gd name="T41" fmla="*/ 1290 h 1492"/>
                <a:gd name="T42" fmla="*/ 45 w 795"/>
                <a:gd name="T43" fmla="*/ 1275 h 1492"/>
                <a:gd name="T44" fmla="*/ 27 w 795"/>
                <a:gd name="T45" fmla="*/ 1263 h 1492"/>
                <a:gd name="T46" fmla="*/ 15 w 795"/>
                <a:gd name="T47" fmla="*/ 1253 h 1492"/>
                <a:gd name="T48" fmla="*/ 7 w 795"/>
                <a:gd name="T49" fmla="*/ 1248 h 1492"/>
                <a:gd name="T50" fmla="*/ 4 w 795"/>
                <a:gd name="T51" fmla="*/ 1245 h 1492"/>
                <a:gd name="T52" fmla="*/ 6 w 795"/>
                <a:gd name="T53" fmla="*/ 1203 h 1492"/>
                <a:gd name="T54" fmla="*/ 9 w 795"/>
                <a:gd name="T55" fmla="*/ 1086 h 1492"/>
                <a:gd name="T56" fmla="*/ 12 w 795"/>
                <a:gd name="T57" fmla="*/ 920 h 1492"/>
                <a:gd name="T58" fmla="*/ 16 w 795"/>
                <a:gd name="T59" fmla="*/ 722 h 1492"/>
                <a:gd name="T60" fmla="*/ 18 w 795"/>
                <a:gd name="T61" fmla="*/ 516 h 1492"/>
                <a:gd name="T62" fmla="*/ 17 w 795"/>
                <a:gd name="T63" fmla="*/ 321 h 1492"/>
                <a:gd name="T64" fmla="*/ 11 w 795"/>
                <a:gd name="T65" fmla="*/ 160 h 1492"/>
                <a:gd name="T66" fmla="*/ 0 w 795"/>
                <a:gd name="T67" fmla="*/ 52 h 1492"/>
                <a:gd name="T68" fmla="*/ 4 w 795"/>
                <a:gd name="T69" fmla="*/ 52 h 1492"/>
                <a:gd name="T70" fmla="*/ 17 w 795"/>
                <a:gd name="T71" fmla="*/ 50 h 1492"/>
                <a:gd name="T72" fmla="*/ 38 w 795"/>
                <a:gd name="T73" fmla="*/ 49 h 1492"/>
                <a:gd name="T74" fmla="*/ 64 w 795"/>
                <a:gd name="T75" fmla="*/ 48 h 1492"/>
                <a:gd name="T76" fmla="*/ 96 w 795"/>
                <a:gd name="T77" fmla="*/ 46 h 1492"/>
                <a:gd name="T78" fmla="*/ 132 w 795"/>
                <a:gd name="T79" fmla="*/ 43 h 1492"/>
                <a:gd name="T80" fmla="*/ 171 w 795"/>
                <a:gd name="T81" fmla="*/ 40 h 1492"/>
                <a:gd name="T82" fmla="*/ 212 w 795"/>
                <a:gd name="T83" fmla="*/ 38 h 1492"/>
                <a:gd name="T84" fmla="*/ 253 w 795"/>
                <a:gd name="T85" fmla="*/ 34 h 1492"/>
                <a:gd name="T86" fmla="*/ 294 w 795"/>
                <a:gd name="T87" fmla="*/ 30 h 1492"/>
                <a:gd name="T88" fmla="*/ 335 w 795"/>
                <a:gd name="T89" fmla="*/ 25 h 1492"/>
                <a:gd name="T90" fmla="*/ 372 w 795"/>
                <a:gd name="T91" fmla="*/ 20 h 1492"/>
                <a:gd name="T92" fmla="*/ 405 w 795"/>
                <a:gd name="T93" fmla="*/ 16 h 1492"/>
                <a:gd name="T94" fmla="*/ 434 w 795"/>
                <a:gd name="T95" fmla="*/ 11 h 1492"/>
                <a:gd name="T96" fmla="*/ 456 w 795"/>
                <a:gd name="T97" fmla="*/ 5 h 1492"/>
                <a:gd name="T98" fmla="*/ 472 w 795"/>
                <a:gd name="T99" fmla="*/ 0 h 1492"/>
                <a:gd name="T100" fmla="*/ 795 w 795"/>
                <a:gd name="T101" fmla="*/ 90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95" h="1492">
                  <a:moveTo>
                    <a:pt x="795" y="90"/>
                  </a:moveTo>
                  <a:lnTo>
                    <a:pt x="778" y="219"/>
                  </a:lnTo>
                  <a:lnTo>
                    <a:pt x="764" y="402"/>
                  </a:lnTo>
                  <a:lnTo>
                    <a:pt x="755" y="616"/>
                  </a:lnTo>
                  <a:lnTo>
                    <a:pt x="747" y="841"/>
                  </a:lnTo>
                  <a:lnTo>
                    <a:pt x="742" y="1054"/>
                  </a:lnTo>
                  <a:lnTo>
                    <a:pt x="739" y="1234"/>
                  </a:lnTo>
                  <a:lnTo>
                    <a:pt x="736" y="1357"/>
                  </a:lnTo>
                  <a:lnTo>
                    <a:pt x="736" y="1403"/>
                  </a:lnTo>
                  <a:lnTo>
                    <a:pt x="283" y="1492"/>
                  </a:lnTo>
                  <a:lnTo>
                    <a:pt x="275" y="1479"/>
                  </a:lnTo>
                  <a:lnTo>
                    <a:pt x="263" y="1463"/>
                  </a:lnTo>
                  <a:lnTo>
                    <a:pt x="247" y="1446"/>
                  </a:lnTo>
                  <a:lnTo>
                    <a:pt x="228" y="1426"/>
                  </a:lnTo>
                  <a:lnTo>
                    <a:pt x="207" y="1407"/>
                  </a:lnTo>
                  <a:lnTo>
                    <a:pt x="183" y="1386"/>
                  </a:lnTo>
                  <a:lnTo>
                    <a:pt x="159" y="1365"/>
                  </a:lnTo>
                  <a:lnTo>
                    <a:pt x="133" y="1345"/>
                  </a:lnTo>
                  <a:lnTo>
                    <a:pt x="109" y="1325"/>
                  </a:lnTo>
                  <a:lnTo>
                    <a:pt x="86" y="1306"/>
                  </a:lnTo>
                  <a:lnTo>
                    <a:pt x="63" y="1290"/>
                  </a:lnTo>
                  <a:lnTo>
                    <a:pt x="45" y="1275"/>
                  </a:lnTo>
                  <a:lnTo>
                    <a:pt x="27" y="1263"/>
                  </a:lnTo>
                  <a:lnTo>
                    <a:pt x="15" y="1253"/>
                  </a:lnTo>
                  <a:lnTo>
                    <a:pt x="7" y="1248"/>
                  </a:lnTo>
                  <a:lnTo>
                    <a:pt x="4" y="1245"/>
                  </a:lnTo>
                  <a:lnTo>
                    <a:pt x="6" y="1203"/>
                  </a:lnTo>
                  <a:lnTo>
                    <a:pt x="9" y="1086"/>
                  </a:lnTo>
                  <a:lnTo>
                    <a:pt x="12" y="920"/>
                  </a:lnTo>
                  <a:lnTo>
                    <a:pt x="16" y="722"/>
                  </a:lnTo>
                  <a:lnTo>
                    <a:pt x="18" y="516"/>
                  </a:lnTo>
                  <a:lnTo>
                    <a:pt x="17" y="321"/>
                  </a:lnTo>
                  <a:lnTo>
                    <a:pt x="11" y="160"/>
                  </a:lnTo>
                  <a:lnTo>
                    <a:pt x="0" y="52"/>
                  </a:lnTo>
                  <a:lnTo>
                    <a:pt x="4" y="52"/>
                  </a:lnTo>
                  <a:lnTo>
                    <a:pt x="17" y="50"/>
                  </a:lnTo>
                  <a:lnTo>
                    <a:pt x="38" y="49"/>
                  </a:lnTo>
                  <a:lnTo>
                    <a:pt x="64" y="48"/>
                  </a:lnTo>
                  <a:lnTo>
                    <a:pt x="96" y="46"/>
                  </a:lnTo>
                  <a:lnTo>
                    <a:pt x="132" y="43"/>
                  </a:lnTo>
                  <a:lnTo>
                    <a:pt x="171" y="40"/>
                  </a:lnTo>
                  <a:lnTo>
                    <a:pt x="212" y="38"/>
                  </a:lnTo>
                  <a:lnTo>
                    <a:pt x="253" y="34"/>
                  </a:lnTo>
                  <a:lnTo>
                    <a:pt x="294" y="30"/>
                  </a:lnTo>
                  <a:lnTo>
                    <a:pt x="335" y="25"/>
                  </a:lnTo>
                  <a:lnTo>
                    <a:pt x="372" y="20"/>
                  </a:lnTo>
                  <a:lnTo>
                    <a:pt x="405" y="16"/>
                  </a:lnTo>
                  <a:lnTo>
                    <a:pt x="434" y="11"/>
                  </a:lnTo>
                  <a:lnTo>
                    <a:pt x="456" y="5"/>
                  </a:lnTo>
                  <a:lnTo>
                    <a:pt x="472" y="0"/>
                  </a:lnTo>
                  <a:lnTo>
                    <a:pt x="795" y="90"/>
                  </a:lnTo>
                  <a:close/>
                </a:path>
              </a:pathLst>
            </a:custGeom>
            <a:solidFill>
              <a:srgbClr val="9B9B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2357" name="Freeform 5">
              <a:extLst>
                <a:ext uri="{FF2B5EF4-FFF2-40B4-BE49-F238E27FC236}">
                  <a16:creationId xmlns:a16="http://schemas.microsoft.com/office/drawing/2014/main" id="{B7FF0458-5408-CF44-74E7-0900A51BFAE4}"/>
                </a:ext>
              </a:extLst>
            </p:cNvPr>
            <p:cNvSpPr>
              <a:spLocks/>
            </p:cNvSpPr>
            <p:nvPr/>
          </p:nvSpPr>
          <p:spPr bwMode="auto">
            <a:xfrm>
              <a:off x="5588" y="2445"/>
              <a:ext cx="381" cy="68"/>
            </a:xfrm>
            <a:custGeom>
              <a:avLst/>
              <a:gdLst>
                <a:gd name="T0" fmla="*/ 0 w 762"/>
                <a:gd name="T1" fmla="*/ 52 h 136"/>
                <a:gd name="T2" fmla="*/ 271 w 762"/>
                <a:gd name="T3" fmla="*/ 136 h 136"/>
                <a:gd name="T4" fmla="*/ 762 w 762"/>
                <a:gd name="T5" fmla="*/ 81 h 136"/>
                <a:gd name="T6" fmla="*/ 459 w 762"/>
                <a:gd name="T7" fmla="*/ 0 h 136"/>
                <a:gd name="T8" fmla="*/ 0 w 762"/>
                <a:gd name="T9" fmla="*/ 52 h 136"/>
              </a:gdLst>
              <a:ahLst/>
              <a:cxnLst>
                <a:cxn ang="0">
                  <a:pos x="T0" y="T1"/>
                </a:cxn>
                <a:cxn ang="0">
                  <a:pos x="T2" y="T3"/>
                </a:cxn>
                <a:cxn ang="0">
                  <a:pos x="T4" y="T5"/>
                </a:cxn>
                <a:cxn ang="0">
                  <a:pos x="T6" y="T7"/>
                </a:cxn>
                <a:cxn ang="0">
                  <a:pos x="T8" y="T9"/>
                </a:cxn>
              </a:cxnLst>
              <a:rect l="0" t="0" r="r" b="b"/>
              <a:pathLst>
                <a:path w="762" h="136">
                  <a:moveTo>
                    <a:pt x="0" y="52"/>
                  </a:moveTo>
                  <a:lnTo>
                    <a:pt x="271" y="136"/>
                  </a:lnTo>
                  <a:lnTo>
                    <a:pt x="762" y="81"/>
                  </a:lnTo>
                  <a:lnTo>
                    <a:pt x="459" y="0"/>
                  </a:lnTo>
                  <a:lnTo>
                    <a:pt x="0" y="52"/>
                  </a:lnTo>
                  <a:close/>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2358" name="Freeform 6">
              <a:extLst>
                <a:ext uri="{FF2B5EF4-FFF2-40B4-BE49-F238E27FC236}">
                  <a16:creationId xmlns:a16="http://schemas.microsoft.com/office/drawing/2014/main" id="{5FEA4670-DFBF-3FE3-7F5B-C13B26D7317A}"/>
                </a:ext>
              </a:extLst>
            </p:cNvPr>
            <p:cNvSpPr>
              <a:spLocks/>
            </p:cNvSpPr>
            <p:nvPr/>
          </p:nvSpPr>
          <p:spPr bwMode="auto">
            <a:xfrm>
              <a:off x="5953" y="2490"/>
              <a:ext cx="29" cy="645"/>
            </a:xfrm>
            <a:custGeom>
              <a:avLst/>
              <a:gdLst>
                <a:gd name="T0" fmla="*/ 56 w 56"/>
                <a:gd name="T1" fmla="*/ 0 h 1289"/>
                <a:gd name="T2" fmla="*/ 53 w 56"/>
                <a:gd name="T3" fmla="*/ 39 h 1289"/>
                <a:gd name="T4" fmla="*/ 45 w 56"/>
                <a:gd name="T5" fmla="*/ 146 h 1289"/>
                <a:gd name="T6" fmla="*/ 33 w 56"/>
                <a:gd name="T7" fmla="*/ 304 h 1289"/>
                <a:gd name="T8" fmla="*/ 21 w 56"/>
                <a:gd name="T9" fmla="*/ 497 h 1289"/>
                <a:gd name="T10" fmla="*/ 9 w 56"/>
                <a:gd name="T11" fmla="*/ 709 h 1289"/>
                <a:gd name="T12" fmla="*/ 2 w 56"/>
                <a:gd name="T13" fmla="*/ 923 h 1289"/>
                <a:gd name="T14" fmla="*/ 0 w 56"/>
                <a:gd name="T15" fmla="*/ 1121 h 1289"/>
                <a:gd name="T16" fmla="*/ 6 w 56"/>
                <a:gd name="T17" fmla="*/ 1289 h 1289"/>
                <a:gd name="T18" fmla="*/ 7 w 56"/>
                <a:gd name="T19" fmla="*/ 1241 h 1289"/>
                <a:gd name="T20" fmla="*/ 11 w 56"/>
                <a:gd name="T21" fmla="*/ 1112 h 1289"/>
                <a:gd name="T22" fmla="*/ 17 w 56"/>
                <a:gd name="T23" fmla="*/ 927 h 1289"/>
                <a:gd name="T24" fmla="*/ 24 w 56"/>
                <a:gd name="T25" fmla="*/ 709 h 1289"/>
                <a:gd name="T26" fmla="*/ 32 w 56"/>
                <a:gd name="T27" fmla="*/ 484 h 1289"/>
                <a:gd name="T28" fmla="*/ 41 w 56"/>
                <a:gd name="T29" fmla="*/ 275 h 1289"/>
                <a:gd name="T30" fmla="*/ 49 w 56"/>
                <a:gd name="T31" fmla="*/ 104 h 1289"/>
                <a:gd name="T32" fmla="*/ 56 w 56"/>
                <a:gd name="T33" fmla="*/ 0 h 1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 h="1289">
                  <a:moveTo>
                    <a:pt x="56" y="0"/>
                  </a:moveTo>
                  <a:lnTo>
                    <a:pt x="53" y="39"/>
                  </a:lnTo>
                  <a:lnTo>
                    <a:pt x="45" y="146"/>
                  </a:lnTo>
                  <a:lnTo>
                    <a:pt x="33" y="304"/>
                  </a:lnTo>
                  <a:lnTo>
                    <a:pt x="21" y="497"/>
                  </a:lnTo>
                  <a:lnTo>
                    <a:pt x="9" y="709"/>
                  </a:lnTo>
                  <a:lnTo>
                    <a:pt x="2" y="923"/>
                  </a:lnTo>
                  <a:lnTo>
                    <a:pt x="0" y="1121"/>
                  </a:lnTo>
                  <a:lnTo>
                    <a:pt x="6" y="1289"/>
                  </a:lnTo>
                  <a:lnTo>
                    <a:pt x="7" y="1241"/>
                  </a:lnTo>
                  <a:lnTo>
                    <a:pt x="11" y="1112"/>
                  </a:lnTo>
                  <a:lnTo>
                    <a:pt x="17" y="927"/>
                  </a:lnTo>
                  <a:lnTo>
                    <a:pt x="24" y="709"/>
                  </a:lnTo>
                  <a:lnTo>
                    <a:pt x="32" y="484"/>
                  </a:lnTo>
                  <a:lnTo>
                    <a:pt x="41" y="275"/>
                  </a:lnTo>
                  <a:lnTo>
                    <a:pt x="49" y="104"/>
                  </a:lnTo>
                  <a:lnTo>
                    <a:pt x="5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2359" name="Freeform 7">
              <a:extLst>
                <a:ext uri="{FF2B5EF4-FFF2-40B4-BE49-F238E27FC236}">
                  <a16:creationId xmlns:a16="http://schemas.microsoft.com/office/drawing/2014/main" id="{AEC88424-0468-A510-E94D-A5B8301895D8}"/>
                </a:ext>
              </a:extLst>
            </p:cNvPr>
            <p:cNvSpPr>
              <a:spLocks/>
            </p:cNvSpPr>
            <p:nvPr/>
          </p:nvSpPr>
          <p:spPr bwMode="auto">
            <a:xfrm>
              <a:off x="5859" y="2738"/>
              <a:ext cx="116" cy="62"/>
            </a:xfrm>
            <a:custGeom>
              <a:avLst/>
              <a:gdLst>
                <a:gd name="T0" fmla="*/ 0 w 233"/>
                <a:gd name="T1" fmla="*/ 99 h 125"/>
                <a:gd name="T2" fmla="*/ 3 w 233"/>
                <a:gd name="T3" fmla="*/ 100 h 125"/>
                <a:gd name="T4" fmla="*/ 13 w 233"/>
                <a:gd name="T5" fmla="*/ 103 h 125"/>
                <a:gd name="T6" fmla="*/ 26 w 233"/>
                <a:gd name="T7" fmla="*/ 106 h 125"/>
                <a:gd name="T8" fmla="*/ 45 w 233"/>
                <a:gd name="T9" fmla="*/ 111 h 125"/>
                <a:gd name="T10" fmla="*/ 67 w 233"/>
                <a:gd name="T11" fmla="*/ 114 h 125"/>
                <a:gd name="T12" fmla="*/ 90 w 233"/>
                <a:gd name="T13" fmla="*/ 119 h 125"/>
                <a:gd name="T14" fmla="*/ 114 w 233"/>
                <a:gd name="T15" fmla="*/ 122 h 125"/>
                <a:gd name="T16" fmla="*/ 138 w 233"/>
                <a:gd name="T17" fmla="*/ 124 h 125"/>
                <a:gd name="T18" fmla="*/ 162 w 233"/>
                <a:gd name="T19" fmla="*/ 125 h 125"/>
                <a:gd name="T20" fmla="*/ 184 w 233"/>
                <a:gd name="T21" fmla="*/ 122 h 125"/>
                <a:gd name="T22" fmla="*/ 203 w 233"/>
                <a:gd name="T23" fmla="*/ 118 h 125"/>
                <a:gd name="T24" fmla="*/ 218 w 233"/>
                <a:gd name="T25" fmla="*/ 110 h 125"/>
                <a:gd name="T26" fmla="*/ 228 w 233"/>
                <a:gd name="T27" fmla="*/ 98 h 125"/>
                <a:gd name="T28" fmla="*/ 233 w 233"/>
                <a:gd name="T29" fmla="*/ 82 h 125"/>
                <a:gd name="T30" fmla="*/ 230 w 233"/>
                <a:gd name="T31" fmla="*/ 62 h 125"/>
                <a:gd name="T32" fmla="*/ 220 w 233"/>
                <a:gd name="T33" fmla="*/ 37 h 125"/>
                <a:gd name="T34" fmla="*/ 219 w 233"/>
                <a:gd name="T35" fmla="*/ 36 h 125"/>
                <a:gd name="T36" fmla="*/ 214 w 233"/>
                <a:gd name="T37" fmla="*/ 32 h 125"/>
                <a:gd name="T38" fmla="*/ 207 w 233"/>
                <a:gd name="T39" fmla="*/ 28 h 125"/>
                <a:gd name="T40" fmla="*/ 199 w 233"/>
                <a:gd name="T41" fmla="*/ 22 h 125"/>
                <a:gd name="T42" fmla="*/ 188 w 233"/>
                <a:gd name="T43" fmla="*/ 16 h 125"/>
                <a:gd name="T44" fmla="*/ 175 w 233"/>
                <a:gd name="T45" fmla="*/ 11 h 125"/>
                <a:gd name="T46" fmla="*/ 160 w 233"/>
                <a:gd name="T47" fmla="*/ 6 h 125"/>
                <a:gd name="T48" fmla="*/ 145 w 233"/>
                <a:gd name="T49" fmla="*/ 3 h 125"/>
                <a:gd name="T50" fmla="*/ 128 w 233"/>
                <a:gd name="T51" fmla="*/ 0 h 125"/>
                <a:gd name="T52" fmla="*/ 111 w 233"/>
                <a:gd name="T53" fmla="*/ 3 h 125"/>
                <a:gd name="T54" fmla="*/ 92 w 233"/>
                <a:gd name="T55" fmla="*/ 7 h 125"/>
                <a:gd name="T56" fmla="*/ 74 w 233"/>
                <a:gd name="T57" fmla="*/ 15 h 125"/>
                <a:gd name="T58" fmla="*/ 55 w 233"/>
                <a:gd name="T59" fmla="*/ 28 h 125"/>
                <a:gd name="T60" fmla="*/ 36 w 233"/>
                <a:gd name="T61" fmla="*/ 46 h 125"/>
                <a:gd name="T62" fmla="*/ 17 w 233"/>
                <a:gd name="T63" fmla="*/ 69 h 125"/>
                <a:gd name="T64" fmla="*/ 0 w 233"/>
                <a:gd name="T65" fmla="*/ 9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3" h="125">
                  <a:moveTo>
                    <a:pt x="0" y="99"/>
                  </a:moveTo>
                  <a:lnTo>
                    <a:pt x="3" y="100"/>
                  </a:lnTo>
                  <a:lnTo>
                    <a:pt x="13" y="103"/>
                  </a:lnTo>
                  <a:lnTo>
                    <a:pt x="26" y="106"/>
                  </a:lnTo>
                  <a:lnTo>
                    <a:pt x="45" y="111"/>
                  </a:lnTo>
                  <a:lnTo>
                    <a:pt x="67" y="114"/>
                  </a:lnTo>
                  <a:lnTo>
                    <a:pt x="90" y="119"/>
                  </a:lnTo>
                  <a:lnTo>
                    <a:pt x="114" y="122"/>
                  </a:lnTo>
                  <a:lnTo>
                    <a:pt x="138" y="124"/>
                  </a:lnTo>
                  <a:lnTo>
                    <a:pt x="162" y="125"/>
                  </a:lnTo>
                  <a:lnTo>
                    <a:pt x="184" y="122"/>
                  </a:lnTo>
                  <a:lnTo>
                    <a:pt x="203" y="118"/>
                  </a:lnTo>
                  <a:lnTo>
                    <a:pt x="218" y="110"/>
                  </a:lnTo>
                  <a:lnTo>
                    <a:pt x="228" y="98"/>
                  </a:lnTo>
                  <a:lnTo>
                    <a:pt x="233" y="82"/>
                  </a:lnTo>
                  <a:lnTo>
                    <a:pt x="230" y="62"/>
                  </a:lnTo>
                  <a:lnTo>
                    <a:pt x="220" y="37"/>
                  </a:lnTo>
                  <a:lnTo>
                    <a:pt x="219" y="36"/>
                  </a:lnTo>
                  <a:lnTo>
                    <a:pt x="214" y="32"/>
                  </a:lnTo>
                  <a:lnTo>
                    <a:pt x="207" y="28"/>
                  </a:lnTo>
                  <a:lnTo>
                    <a:pt x="199" y="22"/>
                  </a:lnTo>
                  <a:lnTo>
                    <a:pt x="188" y="16"/>
                  </a:lnTo>
                  <a:lnTo>
                    <a:pt x="175" y="11"/>
                  </a:lnTo>
                  <a:lnTo>
                    <a:pt x="160" y="6"/>
                  </a:lnTo>
                  <a:lnTo>
                    <a:pt x="145" y="3"/>
                  </a:lnTo>
                  <a:lnTo>
                    <a:pt x="128" y="0"/>
                  </a:lnTo>
                  <a:lnTo>
                    <a:pt x="111" y="3"/>
                  </a:lnTo>
                  <a:lnTo>
                    <a:pt x="92" y="7"/>
                  </a:lnTo>
                  <a:lnTo>
                    <a:pt x="74" y="15"/>
                  </a:lnTo>
                  <a:lnTo>
                    <a:pt x="55" y="28"/>
                  </a:lnTo>
                  <a:lnTo>
                    <a:pt x="36" y="46"/>
                  </a:lnTo>
                  <a:lnTo>
                    <a:pt x="17" y="69"/>
                  </a:lnTo>
                  <a:lnTo>
                    <a:pt x="0" y="99"/>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2360" name="Freeform 8">
              <a:extLst>
                <a:ext uri="{FF2B5EF4-FFF2-40B4-BE49-F238E27FC236}">
                  <a16:creationId xmlns:a16="http://schemas.microsoft.com/office/drawing/2014/main" id="{96BC2064-1C74-4A6B-B2F4-EA35F0ACEB70}"/>
                </a:ext>
              </a:extLst>
            </p:cNvPr>
            <p:cNvSpPr>
              <a:spLocks/>
            </p:cNvSpPr>
            <p:nvPr/>
          </p:nvSpPr>
          <p:spPr bwMode="auto">
            <a:xfrm>
              <a:off x="5848" y="2947"/>
              <a:ext cx="117" cy="61"/>
            </a:xfrm>
            <a:custGeom>
              <a:avLst/>
              <a:gdLst>
                <a:gd name="T0" fmla="*/ 0 w 234"/>
                <a:gd name="T1" fmla="*/ 100 h 122"/>
                <a:gd name="T2" fmla="*/ 4 w 234"/>
                <a:gd name="T3" fmla="*/ 101 h 122"/>
                <a:gd name="T4" fmla="*/ 13 w 234"/>
                <a:gd name="T5" fmla="*/ 103 h 122"/>
                <a:gd name="T6" fmla="*/ 27 w 234"/>
                <a:gd name="T7" fmla="*/ 107 h 122"/>
                <a:gd name="T8" fmla="*/ 45 w 234"/>
                <a:gd name="T9" fmla="*/ 110 h 122"/>
                <a:gd name="T10" fmla="*/ 67 w 234"/>
                <a:gd name="T11" fmla="*/ 114 h 122"/>
                <a:gd name="T12" fmla="*/ 90 w 234"/>
                <a:gd name="T13" fmla="*/ 118 h 122"/>
                <a:gd name="T14" fmla="*/ 114 w 234"/>
                <a:gd name="T15" fmla="*/ 121 h 122"/>
                <a:gd name="T16" fmla="*/ 139 w 234"/>
                <a:gd name="T17" fmla="*/ 122 h 122"/>
                <a:gd name="T18" fmla="*/ 162 w 234"/>
                <a:gd name="T19" fmla="*/ 122 h 122"/>
                <a:gd name="T20" fmla="*/ 184 w 234"/>
                <a:gd name="T21" fmla="*/ 119 h 122"/>
                <a:gd name="T22" fmla="*/ 204 w 234"/>
                <a:gd name="T23" fmla="*/ 115 h 122"/>
                <a:gd name="T24" fmla="*/ 219 w 234"/>
                <a:gd name="T25" fmla="*/ 107 h 122"/>
                <a:gd name="T26" fmla="*/ 229 w 234"/>
                <a:gd name="T27" fmla="*/ 95 h 122"/>
                <a:gd name="T28" fmla="*/ 234 w 234"/>
                <a:gd name="T29" fmla="*/ 80 h 122"/>
                <a:gd name="T30" fmla="*/ 232 w 234"/>
                <a:gd name="T31" fmla="*/ 59 h 122"/>
                <a:gd name="T32" fmla="*/ 221 w 234"/>
                <a:gd name="T33" fmla="*/ 35 h 122"/>
                <a:gd name="T34" fmla="*/ 220 w 234"/>
                <a:gd name="T35" fmla="*/ 34 h 122"/>
                <a:gd name="T36" fmla="*/ 215 w 234"/>
                <a:gd name="T37" fmla="*/ 31 h 122"/>
                <a:gd name="T38" fmla="*/ 208 w 234"/>
                <a:gd name="T39" fmla="*/ 26 h 122"/>
                <a:gd name="T40" fmla="*/ 199 w 234"/>
                <a:gd name="T41" fmla="*/ 20 h 122"/>
                <a:gd name="T42" fmla="*/ 189 w 234"/>
                <a:gd name="T43" fmla="*/ 15 h 122"/>
                <a:gd name="T44" fmla="*/ 176 w 234"/>
                <a:gd name="T45" fmla="*/ 9 h 122"/>
                <a:gd name="T46" fmla="*/ 161 w 234"/>
                <a:gd name="T47" fmla="*/ 4 h 122"/>
                <a:gd name="T48" fmla="*/ 145 w 234"/>
                <a:gd name="T49" fmla="*/ 1 h 122"/>
                <a:gd name="T50" fmla="*/ 129 w 234"/>
                <a:gd name="T51" fmla="*/ 0 h 122"/>
                <a:gd name="T52" fmla="*/ 111 w 234"/>
                <a:gd name="T53" fmla="*/ 2 h 122"/>
                <a:gd name="T54" fmla="*/ 92 w 234"/>
                <a:gd name="T55" fmla="*/ 6 h 122"/>
                <a:gd name="T56" fmla="*/ 74 w 234"/>
                <a:gd name="T57" fmla="*/ 15 h 122"/>
                <a:gd name="T58" fmla="*/ 55 w 234"/>
                <a:gd name="T59" fmla="*/ 28 h 122"/>
                <a:gd name="T60" fmla="*/ 37 w 234"/>
                <a:gd name="T61" fmla="*/ 46 h 122"/>
                <a:gd name="T62" fmla="*/ 19 w 234"/>
                <a:gd name="T63" fmla="*/ 70 h 122"/>
                <a:gd name="T64" fmla="*/ 0 w 234"/>
                <a:gd name="T65"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4" h="122">
                  <a:moveTo>
                    <a:pt x="0" y="100"/>
                  </a:moveTo>
                  <a:lnTo>
                    <a:pt x="4" y="101"/>
                  </a:lnTo>
                  <a:lnTo>
                    <a:pt x="13" y="103"/>
                  </a:lnTo>
                  <a:lnTo>
                    <a:pt x="27" y="107"/>
                  </a:lnTo>
                  <a:lnTo>
                    <a:pt x="45" y="110"/>
                  </a:lnTo>
                  <a:lnTo>
                    <a:pt x="67" y="114"/>
                  </a:lnTo>
                  <a:lnTo>
                    <a:pt x="90" y="118"/>
                  </a:lnTo>
                  <a:lnTo>
                    <a:pt x="114" y="121"/>
                  </a:lnTo>
                  <a:lnTo>
                    <a:pt x="139" y="122"/>
                  </a:lnTo>
                  <a:lnTo>
                    <a:pt x="162" y="122"/>
                  </a:lnTo>
                  <a:lnTo>
                    <a:pt x="184" y="119"/>
                  </a:lnTo>
                  <a:lnTo>
                    <a:pt x="204" y="115"/>
                  </a:lnTo>
                  <a:lnTo>
                    <a:pt x="219" y="107"/>
                  </a:lnTo>
                  <a:lnTo>
                    <a:pt x="229" y="95"/>
                  </a:lnTo>
                  <a:lnTo>
                    <a:pt x="234" y="80"/>
                  </a:lnTo>
                  <a:lnTo>
                    <a:pt x="232" y="59"/>
                  </a:lnTo>
                  <a:lnTo>
                    <a:pt x="221" y="35"/>
                  </a:lnTo>
                  <a:lnTo>
                    <a:pt x="220" y="34"/>
                  </a:lnTo>
                  <a:lnTo>
                    <a:pt x="215" y="31"/>
                  </a:lnTo>
                  <a:lnTo>
                    <a:pt x="208" y="26"/>
                  </a:lnTo>
                  <a:lnTo>
                    <a:pt x="199" y="20"/>
                  </a:lnTo>
                  <a:lnTo>
                    <a:pt x="189" y="15"/>
                  </a:lnTo>
                  <a:lnTo>
                    <a:pt x="176" y="9"/>
                  </a:lnTo>
                  <a:lnTo>
                    <a:pt x="161" y="4"/>
                  </a:lnTo>
                  <a:lnTo>
                    <a:pt x="145" y="1"/>
                  </a:lnTo>
                  <a:lnTo>
                    <a:pt x="129" y="0"/>
                  </a:lnTo>
                  <a:lnTo>
                    <a:pt x="111" y="2"/>
                  </a:lnTo>
                  <a:lnTo>
                    <a:pt x="92" y="6"/>
                  </a:lnTo>
                  <a:lnTo>
                    <a:pt x="74" y="15"/>
                  </a:lnTo>
                  <a:lnTo>
                    <a:pt x="55" y="28"/>
                  </a:lnTo>
                  <a:lnTo>
                    <a:pt x="37" y="46"/>
                  </a:lnTo>
                  <a:lnTo>
                    <a:pt x="19" y="70"/>
                  </a:lnTo>
                  <a:lnTo>
                    <a:pt x="0" y="10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2361" name="Freeform 9">
              <a:extLst>
                <a:ext uri="{FF2B5EF4-FFF2-40B4-BE49-F238E27FC236}">
                  <a16:creationId xmlns:a16="http://schemas.microsoft.com/office/drawing/2014/main" id="{B2E8BFB8-2FCE-C169-35C5-AB6F560F43B4}"/>
                </a:ext>
              </a:extLst>
            </p:cNvPr>
            <p:cNvSpPr>
              <a:spLocks/>
            </p:cNvSpPr>
            <p:nvPr/>
          </p:nvSpPr>
          <p:spPr bwMode="auto">
            <a:xfrm>
              <a:off x="5850" y="2516"/>
              <a:ext cx="117" cy="62"/>
            </a:xfrm>
            <a:custGeom>
              <a:avLst/>
              <a:gdLst>
                <a:gd name="T0" fmla="*/ 0 w 232"/>
                <a:gd name="T1" fmla="*/ 99 h 123"/>
                <a:gd name="T2" fmla="*/ 3 w 232"/>
                <a:gd name="T3" fmla="*/ 100 h 123"/>
                <a:gd name="T4" fmla="*/ 12 w 232"/>
                <a:gd name="T5" fmla="*/ 102 h 123"/>
                <a:gd name="T6" fmla="*/ 26 w 232"/>
                <a:gd name="T7" fmla="*/ 106 h 123"/>
                <a:gd name="T8" fmla="*/ 45 w 232"/>
                <a:gd name="T9" fmla="*/ 110 h 123"/>
                <a:gd name="T10" fmla="*/ 67 w 232"/>
                <a:gd name="T11" fmla="*/ 114 h 123"/>
                <a:gd name="T12" fmla="*/ 90 w 232"/>
                <a:gd name="T13" fmla="*/ 118 h 123"/>
                <a:gd name="T14" fmla="*/ 114 w 232"/>
                <a:gd name="T15" fmla="*/ 121 h 123"/>
                <a:gd name="T16" fmla="*/ 138 w 232"/>
                <a:gd name="T17" fmla="*/ 123 h 123"/>
                <a:gd name="T18" fmla="*/ 162 w 232"/>
                <a:gd name="T19" fmla="*/ 123 h 123"/>
                <a:gd name="T20" fmla="*/ 184 w 232"/>
                <a:gd name="T21" fmla="*/ 121 h 123"/>
                <a:gd name="T22" fmla="*/ 202 w 232"/>
                <a:gd name="T23" fmla="*/ 116 h 123"/>
                <a:gd name="T24" fmla="*/ 217 w 232"/>
                <a:gd name="T25" fmla="*/ 108 h 123"/>
                <a:gd name="T26" fmla="*/ 228 w 232"/>
                <a:gd name="T27" fmla="*/ 96 h 123"/>
                <a:gd name="T28" fmla="*/ 232 w 232"/>
                <a:gd name="T29" fmla="*/ 80 h 123"/>
                <a:gd name="T30" fmla="*/ 230 w 232"/>
                <a:gd name="T31" fmla="*/ 61 h 123"/>
                <a:gd name="T32" fmla="*/ 220 w 232"/>
                <a:gd name="T33" fmla="*/ 35 h 123"/>
                <a:gd name="T34" fmla="*/ 218 w 232"/>
                <a:gd name="T35" fmla="*/ 34 h 123"/>
                <a:gd name="T36" fmla="*/ 214 w 232"/>
                <a:gd name="T37" fmla="*/ 31 h 123"/>
                <a:gd name="T38" fmla="*/ 207 w 232"/>
                <a:gd name="T39" fmla="*/ 26 h 123"/>
                <a:gd name="T40" fmla="*/ 199 w 232"/>
                <a:gd name="T41" fmla="*/ 20 h 123"/>
                <a:gd name="T42" fmla="*/ 187 w 232"/>
                <a:gd name="T43" fmla="*/ 15 h 123"/>
                <a:gd name="T44" fmla="*/ 175 w 232"/>
                <a:gd name="T45" fmla="*/ 9 h 123"/>
                <a:gd name="T46" fmla="*/ 161 w 232"/>
                <a:gd name="T47" fmla="*/ 4 h 123"/>
                <a:gd name="T48" fmla="*/ 145 w 232"/>
                <a:gd name="T49" fmla="*/ 1 h 123"/>
                <a:gd name="T50" fmla="*/ 129 w 232"/>
                <a:gd name="T51" fmla="*/ 0 h 123"/>
                <a:gd name="T52" fmla="*/ 110 w 232"/>
                <a:gd name="T53" fmla="*/ 1 h 123"/>
                <a:gd name="T54" fmla="*/ 93 w 232"/>
                <a:gd name="T55" fmla="*/ 5 h 123"/>
                <a:gd name="T56" fmla="*/ 73 w 232"/>
                <a:gd name="T57" fmla="*/ 13 h 123"/>
                <a:gd name="T58" fmla="*/ 55 w 232"/>
                <a:gd name="T59" fmla="*/ 27 h 123"/>
                <a:gd name="T60" fmla="*/ 37 w 232"/>
                <a:gd name="T61" fmla="*/ 44 h 123"/>
                <a:gd name="T62" fmla="*/ 18 w 232"/>
                <a:gd name="T63" fmla="*/ 69 h 123"/>
                <a:gd name="T64" fmla="*/ 0 w 232"/>
                <a:gd name="T65" fmla="*/ 9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2" h="123">
                  <a:moveTo>
                    <a:pt x="0" y="99"/>
                  </a:moveTo>
                  <a:lnTo>
                    <a:pt x="3" y="100"/>
                  </a:lnTo>
                  <a:lnTo>
                    <a:pt x="12" y="102"/>
                  </a:lnTo>
                  <a:lnTo>
                    <a:pt x="26" y="106"/>
                  </a:lnTo>
                  <a:lnTo>
                    <a:pt x="45" y="110"/>
                  </a:lnTo>
                  <a:lnTo>
                    <a:pt x="67" y="114"/>
                  </a:lnTo>
                  <a:lnTo>
                    <a:pt x="90" y="118"/>
                  </a:lnTo>
                  <a:lnTo>
                    <a:pt x="114" y="121"/>
                  </a:lnTo>
                  <a:lnTo>
                    <a:pt x="138" y="123"/>
                  </a:lnTo>
                  <a:lnTo>
                    <a:pt x="162" y="123"/>
                  </a:lnTo>
                  <a:lnTo>
                    <a:pt x="184" y="121"/>
                  </a:lnTo>
                  <a:lnTo>
                    <a:pt x="202" y="116"/>
                  </a:lnTo>
                  <a:lnTo>
                    <a:pt x="217" y="108"/>
                  </a:lnTo>
                  <a:lnTo>
                    <a:pt x="228" y="96"/>
                  </a:lnTo>
                  <a:lnTo>
                    <a:pt x="232" y="80"/>
                  </a:lnTo>
                  <a:lnTo>
                    <a:pt x="230" y="61"/>
                  </a:lnTo>
                  <a:lnTo>
                    <a:pt x="220" y="35"/>
                  </a:lnTo>
                  <a:lnTo>
                    <a:pt x="218" y="34"/>
                  </a:lnTo>
                  <a:lnTo>
                    <a:pt x="214" y="31"/>
                  </a:lnTo>
                  <a:lnTo>
                    <a:pt x="207" y="26"/>
                  </a:lnTo>
                  <a:lnTo>
                    <a:pt x="199" y="20"/>
                  </a:lnTo>
                  <a:lnTo>
                    <a:pt x="187" y="15"/>
                  </a:lnTo>
                  <a:lnTo>
                    <a:pt x="175" y="9"/>
                  </a:lnTo>
                  <a:lnTo>
                    <a:pt x="161" y="4"/>
                  </a:lnTo>
                  <a:lnTo>
                    <a:pt x="145" y="1"/>
                  </a:lnTo>
                  <a:lnTo>
                    <a:pt x="129" y="0"/>
                  </a:lnTo>
                  <a:lnTo>
                    <a:pt x="110" y="1"/>
                  </a:lnTo>
                  <a:lnTo>
                    <a:pt x="93" y="5"/>
                  </a:lnTo>
                  <a:lnTo>
                    <a:pt x="73" y="13"/>
                  </a:lnTo>
                  <a:lnTo>
                    <a:pt x="55" y="27"/>
                  </a:lnTo>
                  <a:lnTo>
                    <a:pt x="37" y="44"/>
                  </a:lnTo>
                  <a:lnTo>
                    <a:pt x="18" y="69"/>
                  </a:lnTo>
                  <a:lnTo>
                    <a:pt x="0" y="99"/>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2362" name="Freeform 10">
              <a:extLst>
                <a:ext uri="{FF2B5EF4-FFF2-40B4-BE49-F238E27FC236}">
                  <a16:creationId xmlns:a16="http://schemas.microsoft.com/office/drawing/2014/main" id="{34FA7103-CF76-9AEA-7BC8-B10C6DBC78A0}"/>
                </a:ext>
              </a:extLst>
            </p:cNvPr>
            <p:cNvSpPr>
              <a:spLocks/>
            </p:cNvSpPr>
            <p:nvPr/>
          </p:nvSpPr>
          <p:spPr bwMode="auto">
            <a:xfrm>
              <a:off x="5760" y="2532"/>
              <a:ext cx="186" cy="172"/>
            </a:xfrm>
            <a:custGeom>
              <a:avLst/>
              <a:gdLst>
                <a:gd name="T0" fmla="*/ 204 w 373"/>
                <a:gd name="T1" fmla="*/ 343 h 344"/>
                <a:gd name="T2" fmla="*/ 241 w 373"/>
                <a:gd name="T3" fmla="*/ 336 h 344"/>
                <a:gd name="T4" fmla="*/ 274 w 373"/>
                <a:gd name="T5" fmla="*/ 323 h 344"/>
                <a:gd name="T6" fmla="*/ 304 w 373"/>
                <a:gd name="T7" fmla="*/ 304 h 344"/>
                <a:gd name="T8" fmla="*/ 330 w 373"/>
                <a:gd name="T9" fmla="*/ 281 h 344"/>
                <a:gd name="T10" fmla="*/ 350 w 373"/>
                <a:gd name="T11" fmla="*/ 253 h 344"/>
                <a:gd name="T12" fmla="*/ 365 w 373"/>
                <a:gd name="T13" fmla="*/ 222 h 344"/>
                <a:gd name="T14" fmla="*/ 372 w 373"/>
                <a:gd name="T15" fmla="*/ 188 h 344"/>
                <a:gd name="T16" fmla="*/ 372 w 373"/>
                <a:gd name="T17" fmla="*/ 153 h 344"/>
                <a:gd name="T18" fmla="*/ 365 w 373"/>
                <a:gd name="T19" fmla="*/ 120 h 344"/>
                <a:gd name="T20" fmla="*/ 350 w 373"/>
                <a:gd name="T21" fmla="*/ 90 h 344"/>
                <a:gd name="T22" fmla="*/ 330 w 373"/>
                <a:gd name="T23" fmla="*/ 62 h 344"/>
                <a:gd name="T24" fmla="*/ 304 w 373"/>
                <a:gd name="T25" fmla="*/ 39 h 344"/>
                <a:gd name="T26" fmla="*/ 274 w 373"/>
                <a:gd name="T27" fmla="*/ 20 h 344"/>
                <a:gd name="T28" fmla="*/ 241 w 373"/>
                <a:gd name="T29" fmla="*/ 8 h 344"/>
                <a:gd name="T30" fmla="*/ 204 w 373"/>
                <a:gd name="T31" fmla="*/ 1 h 344"/>
                <a:gd name="T32" fmla="*/ 166 w 373"/>
                <a:gd name="T33" fmla="*/ 1 h 344"/>
                <a:gd name="T34" fmla="*/ 130 w 373"/>
                <a:gd name="T35" fmla="*/ 8 h 344"/>
                <a:gd name="T36" fmla="*/ 98 w 373"/>
                <a:gd name="T37" fmla="*/ 20 h 344"/>
                <a:gd name="T38" fmla="*/ 68 w 373"/>
                <a:gd name="T39" fmla="*/ 39 h 344"/>
                <a:gd name="T40" fmla="*/ 43 w 373"/>
                <a:gd name="T41" fmla="*/ 62 h 344"/>
                <a:gd name="T42" fmla="*/ 23 w 373"/>
                <a:gd name="T43" fmla="*/ 90 h 344"/>
                <a:gd name="T44" fmla="*/ 8 w 373"/>
                <a:gd name="T45" fmla="*/ 120 h 344"/>
                <a:gd name="T46" fmla="*/ 1 w 373"/>
                <a:gd name="T47" fmla="*/ 153 h 344"/>
                <a:gd name="T48" fmla="*/ 1 w 373"/>
                <a:gd name="T49" fmla="*/ 188 h 344"/>
                <a:gd name="T50" fmla="*/ 8 w 373"/>
                <a:gd name="T51" fmla="*/ 222 h 344"/>
                <a:gd name="T52" fmla="*/ 23 w 373"/>
                <a:gd name="T53" fmla="*/ 253 h 344"/>
                <a:gd name="T54" fmla="*/ 43 w 373"/>
                <a:gd name="T55" fmla="*/ 281 h 344"/>
                <a:gd name="T56" fmla="*/ 68 w 373"/>
                <a:gd name="T57" fmla="*/ 304 h 344"/>
                <a:gd name="T58" fmla="*/ 98 w 373"/>
                <a:gd name="T59" fmla="*/ 323 h 344"/>
                <a:gd name="T60" fmla="*/ 130 w 373"/>
                <a:gd name="T61" fmla="*/ 336 h 344"/>
                <a:gd name="T62" fmla="*/ 166 w 373"/>
                <a:gd name="T63" fmla="*/ 343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3" h="344">
                  <a:moveTo>
                    <a:pt x="184" y="344"/>
                  </a:moveTo>
                  <a:lnTo>
                    <a:pt x="204" y="343"/>
                  </a:lnTo>
                  <a:lnTo>
                    <a:pt x="222" y="341"/>
                  </a:lnTo>
                  <a:lnTo>
                    <a:pt x="241" y="336"/>
                  </a:lnTo>
                  <a:lnTo>
                    <a:pt x="258" y="330"/>
                  </a:lnTo>
                  <a:lnTo>
                    <a:pt x="274" y="323"/>
                  </a:lnTo>
                  <a:lnTo>
                    <a:pt x="290" y="314"/>
                  </a:lnTo>
                  <a:lnTo>
                    <a:pt x="304" y="304"/>
                  </a:lnTo>
                  <a:lnTo>
                    <a:pt x="318" y="294"/>
                  </a:lnTo>
                  <a:lnTo>
                    <a:pt x="330" y="281"/>
                  </a:lnTo>
                  <a:lnTo>
                    <a:pt x="341" y="267"/>
                  </a:lnTo>
                  <a:lnTo>
                    <a:pt x="350" y="253"/>
                  </a:lnTo>
                  <a:lnTo>
                    <a:pt x="358" y="238"/>
                  </a:lnTo>
                  <a:lnTo>
                    <a:pt x="365" y="222"/>
                  </a:lnTo>
                  <a:lnTo>
                    <a:pt x="370" y="205"/>
                  </a:lnTo>
                  <a:lnTo>
                    <a:pt x="372" y="188"/>
                  </a:lnTo>
                  <a:lnTo>
                    <a:pt x="373" y="170"/>
                  </a:lnTo>
                  <a:lnTo>
                    <a:pt x="372" y="153"/>
                  </a:lnTo>
                  <a:lnTo>
                    <a:pt x="370" y="136"/>
                  </a:lnTo>
                  <a:lnTo>
                    <a:pt x="365" y="120"/>
                  </a:lnTo>
                  <a:lnTo>
                    <a:pt x="358" y="105"/>
                  </a:lnTo>
                  <a:lnTo>
                    <a:pt x="350" y="90"/>
                  </a:lnTo>
                  <a:lnTo>
                    <a:pt x="341" y="76"/>
                  </a:lnTo>
                  <a:lnTo>
                    <a:pt x="330" y="62"/>
                  </a:lnTo>
                  <a:lnTo>
                    <a:pt x="318" y="50"/>
                  </a:lnTo>
                  <a:lnTo>
                    <a:pt x="304" y="39"/>
                  </a:lnTo>
                  <a:lnTo>
                    <a:pt x="290" y="28"/>
                  </a:lnTo>
                  <a:lnTo>
                    <a:pt x="274" y="20"/>
                  </a:lnTo>
                  <a:lnTo>
                    <a:pt x="258" y="13"/>
                  </a:lnTo>
                  <a:lnTo>
                    <a:pt x="241" y="8"/>
                  </a:lnTo>
                  <a:lnTo>
                    <a:pt x="222" y="3"/>
                  </a:lnTo>
                  <a:lnTo>
                    <a:pt x="204" y="1"/>
                  </a:lnTo>
                  <a:lnTo>
                    <a:pt x="184" y="0"/>
                  </a:lnTo>
                  <a:lnTo>
                    <a:pt x="166" y="1"/>
                  </a:lnTo>
                  <a:lnTo>
                    <a:pt x="147" y="3"/>
                  </a:lnTo>
                  <a:lnTo>
                    <a:pt x="130" y="8"/>
                  </a:lnTo>
                  <a:lnTo>
                    <a:pt x="114" y="13"/>
                  </a:lnTo>
                  <a:lnTo>
                    <a:pt x="98" y="20"/>
                  </a:lnTo>
                  <a:lnTo>
                    <a:pt x="83" y="28"/>
                  </a:lnTo>
                  <a:lnTo>
                    <a:pt x="68" y="39"/>
                  </a:lnTo>
                  <a:lnTo>
                    <a:pt x="55" y="50"/>
                  </a:lnTo>
                  <a:lnTo>
                    <a:pt x="43" y="62"/>
                  </a:lnTo>
                  <a:lnTo>
                    <a:pt x="32" y="76"/>
                  </a:lnTo>
                  <a:lnTo>
                    <a:pt x="23" y="90"/>
                  </a:lnTo>
                  <a:lnTo>
                    <a:pt x="15" y="105"/>
                  </a:lnTo>
                  <a:lnTo>
                    <a:pt x="8" y="120"/>
                  </a:lnTo>
                  <a:lnTo>
                    <a:pt x="3" y="136"/>
                  </a:lnTo>
                  <a:lnTo>
                    <a:pt x="1" y="153"/>
                  </a:lnTo>
                  <a:lnTo>
                    <a:pt x="0" y="170"/>
                  </a:lnTo>
                  <a:lnTo>
                    <a:pt x="1" y="188"/>
                  </a:lnTo>
                  <a:lnTo>
                    <a:pt x="3" y="205"/>
                  </a:lnTo>
                  <a:lnTo>
                    <a:pt x="8" y="222"/>
                  </a:lnTo>
                  <a:lnTo>
                    <a:pt x="15" y="238"/>
                  </a:lnTo>
                  <a:lnTo>
                    <a:pt x="23" y="253"/>
                  </a:lnTo>
                  <a:lnTo>
                    <a:pt x="32" y="267"/>
                  </a:lnTo>
                  <a:lnTo>
                    <a:pt x="43" y="281"/>
                  </a:lnTo>
                  <a:lnTo>
                    <a:pt x="55" y="294"/>
                  </a:lnTo>
                  <a:lnTo>
                    <a:pt x="68" y="304"/>
                  </a:lnTo>
                  <a:lnTo>
                    <a:pt x="83" y="314"/>
                  </a:lnTo>
                  <a:lnTo>
                    <a:pt x="98" y="323"/>
                  </a:lnTo>
                  <a:lnTo>
                    <a:pt x="114" y="330"/>
                  </a:lnTo>
                  <a:lnTo>
                    <a:pt x="130" y="336"/>
                  </a:lnTo>
                  <a:lnTo>
                    <a:pt x="147" y="341"/>
                  </a:lnTo>
                  <a:lnTo>
                    <a:pt x="166" y="343"/>
                  </a:lnTo>
                  <a:lnTo>
                    <a:pt x="184" y="344"/>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2363" name="Freeform 11">
              <a:extLst>
                <a:ext uri="{FF2B5EF4-FFF2-40B4-BE49-F238E27FC236}">
                  <a16:creationId xmlns:a16="http://schemas.microsoft.com/office/drawing/2014/main" id="{C80B7F50-B2F6-D23A-F6AC-A10BC070E024}"/>
                </a:ext>
              </a:extLst>
            </p:cNvPr>
            <p:cNvSpPr>
              <a:spLocks/>
            </p:cNvSpPr>
            <p:nvPr/>
          </p:nvSpPr>
          <p:spPr bwMode="auto">
            <a:xfrm>
              <a:off x="5764" y="2965"/>
              <a:ext cx="187" cy="168"/>
            </a:xfrm>
            <a:custGeom>
              <a:avLst/>
              <a:gdLst>
                <a:gd name="T0" fmla="*/ 204 w 373"/>
                <a:gd name="T1" fmla="*/ 337 h 338"/>
                <a:gd name="T2" fmla="*/ 241 w 373"/>
                <a:gd name="T3" fmla="*/ 330 h 338"/>
                <a:gd name="T4" fmla="*/ 274 w 373"/>
                <a:gd name="T5" fmla="*/ 317 h 338"/>
                <a:gd name="T6" fmla="*/ 304 w 373"/>
                <a:gd name="T7" fmla="*/ 300 h 338"/>
                <a:gd name="T8" fmla="*/ 329 w 373"/>
                <a:gd name="T9" fmla="*/ 277 h 338"/>
                <a:gd name="T10" fmla="*/ 350 w 373"/>
                <a:gd name="T11" fmla="*/ 249 h 338"/>
                <a:gd name="T12" fmla="*/ 365 w 373"/>
                <a:gd name="T13" fmla="*/ 218 h 338"/>
                <a:gd name="T14" fmla="*/ 372 w 373"/>
                <a:gd name="T15" fmla="*/ 185 h 338"/>
                <a:gd name="T16" fmla="*/ 372 w 373"/>
                <a:gd name="T17" fmla="*/ 150 h 338"/>
                <a:gd name="T18" fmla="*/ 365 w 373"/>
                <a:gd name="T19" fmla="*/ 118 h 338"/>
                <a:gd name="T20" fmla="*/ 350 w 373"/>
                <a:gd name="T21" fmla="*/ 87 h 338"/>
                <a:gd name="T22" fmla="*/ 329 w 373"/>
                <a:gd name="T23" fmla="*/ 60 h 338"/>
                <a:gd name="T24" fmla="*/ 304 w 373"/>
                <a:gd name="T25" fmla="*/ 38 h 338"/>
                <a:gd name="T26" fmla="*/ 274 w 373"/>
                <a:gd name="T27" fmla="*/ 20 h 338"/>
                <a:gd name="T28" fmla="*/ 241 w 373"/>
                <a:gd name="T29" fmla="*/ 7 h 338"/>
                <a:gd name="T30" fmla="*/ 204 w 373"/>
                <a:gd name="T31" fmla="*/ 1 h 338"/>
                <a:gd name="T32" fmla="*/ 166 w 373"/>
                <a:gd name="T33" fmla="*/ 1 h 338"/>
                <a:gd name="T34" fmla="*/ 130 w 373"/>
                <a:gd name="T35" fmla="*/ 7 h 338"/>
                <a:gd name="T36" fmla="*/ 97 w 373"/>
                <a:gd name="T37" fmla="*/ 20 h 338"/>
                <a:gd name="T38" fmla="*/ 67 w 373"/>
                <a:gd name="T39" fmla="*/ 38 h 338"/>
                <a:gd name="T40" fmla="*/ 43 w 373"/>
                <a:gd name="T41" fmla="*/ 60 h 338"/>
                <a:gd name="T42" fmla="*/ 22 w 373"/>
                <a:gd name="T43" fmla="*/ 87 h 338"/>
                <a:gd name="T44" fmla="*/ 8 w 373"/>
                <a:gd name="T45" fmla="*/ 118 h 338"/>
                <a:gd name="T46" fmla="*/ 1 w 373"/>
                <a:gd name="T47" fmla="*/ 150 h 338"/>
                <a:gd name="T48" fmla="*/ 1 w 373"/>
                <a:gd name="T49" fmla="*/ 185 h 338"/>
                <a:gd name="T50" fmla="*/ 8 w 373"/>
                <a:gd name="T51" fmla="*/ 218 h 338"/>
                <a:gd name="T52" fmla="*/ 22 w 373"/>
                <a:gd name="T53" fmla="*/ 249 h 338"/>
                <a:gd name="T54" fmla="*/ 43 w 373"/>
                <a:gd name="T55" fmla="*/ 277 h 338"/>
                <a:gd name="T56" fmla="*/ 67 w 373"/>
                <a:gd name="T57" fmla="*/ 300 h 338"/>
                <a:gd name="T58" fmla="*/ 97 w 373"/>
                <a:gd name="T59" fmla="*/ 317 h 338"/>
                <a:gd name="T60" fmla="*/ 130 w 373"/>
                <a:gd name="T61" fmla="*/ 330 h 338"/>
                <a:gd name="T62" fmla="*/ 166 w 373"/>
                <a:gd name="T63" fmla="*/ 337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3" h="338">
                  <a:moveTo>
                    <a:pt x="184" y="338"/>
                  </a:moveTo>
                  <a:lnTo>
                    <a:pt x="204" y="337"/>
                  </a:lnTo>
                  <a:lnTo>
                    <a:pt x="222" y="334"/>
                  </a:lnTo>
                  <a:lnTo>
                    <a:pt x="241" y="330"/>
                  </a:lnTo>
                  <a:lnTo>
                    <a:pt x="258" y="325"/>
                  </a:lnTo>
                  <a:lnTo>
                    <a:pt x="274" y="317"/>
                  </a:lnTo>
                  <a:lnTo>
                    <a:pt x="289" y="309"/>
                  </a:lnTo>
                  <a:lnTo>
                    <a:pt x="304" y="300"/>
                  </a:lnTo>
                  <a:lnTo>
                    <a:pt x="318" y="288"/>
                  </a:lnTo>
                  <a:lnTo>
                    <a:pt x="329" y="277"/>
                  </a:lnTo>
                  <a:lnTo>
                    <a:pt x="341" y="263"/>
                  </a:lnTo>
                  <a:lnTo>
                    <a:pt x="350" y="249"/>
                  </a:lnTo>
                  <a:lnTo>
                    <a:pt x="358" y="234"/>
                  </a:lnTo>
                  <a:lnTo>
                    <a:pt x="365" y="218"/>
                  </a:lnTo>
                  <a:lnTo>
                    <a:pt x="370" y="202"/>
                  </a:lnTo>
                  <a:lnTo>
                    <a:pt x="372" y="185"/>
                  </a:lnTo>
                  <a:lnTo>
                    <a:pt x="373" y="167"/>
                  </a:lnTo>
                  <a:lnTo>
                    <a:pt x="372" y="150"/>
                  </a:lnTo>
                  <a:lnTo>
                    <a:pt x="370" y="134"/>
                  </a:lnTo>
                  <a:lnTo>
                    <a:pt x="365" y="118"/>
                  </a:lnTo>
                  <a:lnTo>
                    <a:pt x="358" y="102"/>
                  </a:lnTo>
                  <a:lnTo>
                    <a:pt x="350" y="87"/>
                  </a:lnTo>
                  <a:lnTo>
                    <a:pt x="341" y="74"/>
                  </a:lnTo>
                  <a:lnTo>
                    <a:pt x="329" y="60"/>
                  </a:lnTo>
                  <a:lnTo>
                    <a:pt x="318" y="49"/>
                  </a:lnTo>
                  <a:lnTo>
                    <a:pt x="304" y="38"/>
                  </a:lnTo>
                  <a:lnTo>
                    <a:pt x="289" y="29"/>
                  </a:lnTo>
                  <a:lnTo>
                    <a:pt x="274" y="20"/>
                  </a:lnTo>
                  <a:lnTo>
                    <a:pt x="258" y="13"/>
                  </a:lnTo>
                  <a:lnTo>
                    <a:pt x="241" y="7"/>
                  </a:lnTo>
                  <a:lnTo>
                    <a:pt x="222" y="4"/>
                  </a:lnTo>
                  <a:lnTo>
                    <a:pt x="204" y="1"/>
                  </a:lnTo>
                  <a:lnTo>
                    <a:pt x="184" y="0"/>
                  </a:lnTo>
                  <a:lnTo>
                    <a:pt x="166" y="1"/>
                  </a:lnTo>
                  <a:lnTo>
                    <a:pt x="147" y="4"/>
                  </a:lnTo>
                  <a:lnTo>
                    <a:pt x="130" y="7"/>
                  </a:lnTo>
                  <a:lnTo>
                    <a:pt x="113" y="13"/>
                  </a:lnTo>
                  <a:lnTo>
                    <a:pt x="97" y="20"/>
                  </a:lnTo>
                  <a:lnTo>
                    <a:pt x="82" y="29"/>
                  </a:lnTo>
                  <a:lnTo>
                    <a:pt x="67" y="38"/>
                  </a:lnTo>
                  <a:lnTo>
                    <a:pt x="54" y="49"/>
                  </a:lnTo>
                  <a:lnTo>
                    <a:pt x="43" y="60"/>
                  </a:lnTo>
                  <a:lnTo>
                    <a:pt x="31" y="74"/>
                  </a:lnTo>
                  <a:lnTo>
                    <a:pt x="22" y="87"/>
                  </a:lnTo>
                  <a:lnTo>
                    <a:pt x="15" y="102"/>
                  </a:lnTo>
                  <a:lnTo>
                    <a:pt x="8" y="118"/>
                  </a:lnTo>
                  <a:lnTo>
                    <a:pt x="4" y="134"/>
                  </a:lnTo>
                  <a:lnTo>
                    <a:pt x="1" y="150"/>
                  </a:lnTo>
                  <a:lnTo>
                    <a:pt x="0" y="167"/>
                  </a:lnTo>
                  <a:lnTo>
                    <a:pt x="1" y="185"/>
                  </a:lnTo>
                  <a:lnTo>
                    <a:pt x="4" y="202"/>
                  </a:lnTo>
                  <a:lnTo>
                    <a:pt x="8" y="218"/>
                  </a:lnTo>
                  <a:lnTo>
                    <a:pt x="15" y="234"/>
                  </a:lnTo>
                  <a:lnTo>
                    <a:pt x="22" y="249"/>
                  </a:lnTo>
                  <a:lnTo>
                    <a:pt x="31" y="263"/>
                  </a:lnTo>
                  <a:lnTo>
                    <a:pt x="43" y="277"/>
                  </a:lnTo>
                  <a:lnTo>
                    <a:pt x="54" y="288"/>
                  </a:lnTo>
                  <a:lnTo>
                    <a:pt x="67" y="300"/>
                  </a:lnTo>
                  <a:lnTo>
                    <a:pt x="82" y="309"/>
                  </a:lnTo>
                  <a:lnTo>
                    <a:pt x="97" y="317"/>
                  </a:lnTo>
                  <a:lnTo>
                    <a:pt x="113" y="325"/>
                  </a:lnTo>
                  <a:lnTo>
                    <a:pt x="130" y="330"/>
                  </a:lnTo>
                  <a:lnTo>
                    <a:pt x="147" y="334"/>
                  </a:lnTo>
                  <a:lnTo>
                    <a:pt x="166" y="337"/>
                  </a:lnTo>
                  <a:lnTo>
                    <a:pt x="184" y="338"/>
                  </a:lnTo>
                  <a:close/>
                </a:path>
              </a:pathLst>
            </a:custGeom>
            <a:solidFill>
              <a:srgbClr val="42FC2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2364" name="Freeform 12">
              <a:extLst>
                <a:ext uri="{FF2B5EF4-FFF2-40B4-BE49-F238E27FC236}">
                  <a16:creationId xmlns:a16="http://schemas.microsoft.com/office/drawing/2014/main" id="{79C92670-4A07-4F46-583A-EC5FC336D481}"/>
                </a:ext>
              </a:extLst>
            </p:cNvPr>
            <p:cNvSpPr>
              <a:spLocks/>
            </p:cNvSpPr>
            <p:nvPr/>
          </p:nvSpPr>
          <p:spPr bwMode="auto">
            <a:xfrm>
              <a:off x="5764" y="2750"/>
              <a:ext cx="187" cy="172"/>
            </a:xfrm>
            <a:custGeom>
              <a:avLst/>
              <a:gdLst>
                <a:gd name="T0" fmla="*/ 204 w 373"/>
                <a:gd name="T1" fmla="*/ 344 h 345"/>
                <a:gd name="T2" fmla="*/ 241 w 373"/>
                <a:gd name="T3" fmla="*/ 337 h 345"/>
                <a:gd name="T4" fmla="*/ 274 w 373"/>
                <a:gd name="T5" fmla="*/ 324 h 345"/>
                <a:gd name="T6" fmla="*/ 304 w 373"/>
                <a:gd name="T7" fmla="*/ 306 h 345"/>
                <a:gd name="T8" fmla="*/ 330 w 373"/>
                <a:gd name="T9" fmla="*/ 281 h 345"/>
                <a:gd name="T10" fmla="*/ 350 w 373"/>
                <a:gd name="T11" fmla="*/ 255 h 345"/>
                <a:gd name="T12" fmla="*/ 365 w 373"/>
                <a:gd name="T13" fmla="*/ 224 h 345"/>
                <a:gd name="T14" fmla="*/ 372 w 373"/>
                <a:gd name="T15" fmla="*/ 189 h 345"/>
                <a:gd name="T16" fmla="*/ 372 w 373"/>
                <a:gd name="T17" fmla="*/ 155 h 345"/>
                <a:gd name="T18" fmla="*/ 365 w 373"/>
                <a:gd name="T19" fmla="*/ 121 h 345"/>
                <a:gd name="T20" fmla="*/ 350 w 373"/>
                <a:gd name="T21" fmla="*/ 90 h 345"/>
                <a:gd name="T22" fmla="*/ 330 w 373"/>
                <a:gd name="T23" fmla="*/ 63 h 345"/>
                <a:gd name="T24" fmla="*/ 304 w 373"/>
                <a:gd name="T25" fmla="*/ 39 h 345"/>
                <a:gd name="T26" fmla="*/ 274 w 373"/>
                <a:gd name="T27" fmla="*/ 21 h 345"/>
                <a:gd name="T28" fmla="*/ 241 w 373"/>
                <a:gd name="T29" fmla="*/ 8 h 345"/>
                <a:gd name="T30" fmla="*/ 204 w 373"/>
                <a:gd name="T31" fmla="*/ 1 h 345"/>
                <a:gd name="T32" fmla="*/ 166 w 373"/>
                <a:gd name="T33" fmla="*/ 1 h 345"/>
                <a:gd name="T34" fmla="*/ 130 w 373"/>
                <a:gd name="T35" fmla="*/ 8 h 345"/>
                <a:gd name="T36" fmla="*/ 97 w 373"/>
                <a:gd name="T37" fmla="*/ 21 h 345"/>
                <a:gd name="T38" fmla="*/ 67 w 373"/>
                <a:gd name="T39" fmla="*/ 39 h 345"/>
                <a:gd name="T40" fmla="*/ 43 w 373"/>
                <a:gd name="T41" fmla="*/ 63 h 345"/>
                <a:gd name="T42" fmla="*/ 22 w 373"/>
                <a:gd name="T43" fmla="*/ 90 h 345"/>
                <a:gd name="T44" fmla="*/ 8 w 373"/>
                <a:gd name="T45" fmla="*/ 121 h 345"/>
                <a:gd name="T46" fmla="*/ 1 w 373"/>
                <a:gd name="T47" fmla="*/ 155 h 345"/>
                <a:gd name="T48" fmla="*/ 1 w 373"/>
                <a:gd name="T49" fmla="*/ 189 h 345"/>
                <a:gd name="T50" fmla="*/ 8 w 373"/>
                <a:gd name="T51" fmla="*/ 224 h 345"/>
                <a:gd name="T52" fmla="*/ 22 w 373"/>
                <a:gd name="T53" fmla="*/ 255 h 345"/>
                <a:gd name="T54" fmla="*/ 43 w 373"/>
                <a:gd name="T55" fmla="*/ 281 h 345"/>
                <a:gd name="T56" fmla="*/ 67 w 373"/>
                <a:gd name="T57" fmla="*/ 306 h 345"/>
                <a:gd name="T58" fmla="*/ 97 w 373"/>
                <a:gd name="T59" fmla="*/ 324 h 345"/>
                <a:gd name="T60" fmla="*/ 130 w 373"/>
                <a:gd name="T61" fmla="*/ 337 h 345"/>
                <a:gd name="T62" fmla="*/ 166 w 373"/>
                <a:gd name="T63" fmla="*/ 344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3" h="345">
                  <a:moveTo>
                    <a:pt x="184" y="345"/>
                  </a:moveTo>
                  <a:lnTo>
                    <a:pt x="204" y="344"/>
                  </a:lnTo>
                  <a:lnTo>
                    <a:pt x="222" y="341"/>
                  </a:lnTo>
                  <a:lnTo>
                    <a:pt x="241" y="337"/>
                  </a:lnTo>
                  <a:lnTo>
                    <a:pt x="258" y="331"/>
                  </a:lnTo>
                  <a:lnTo>
                    <a:pt x="274" y="324"/>
                  </a:lnTo>
                  <a:lnTo>
                    <a:pt x="290" y="315"/>
                  </a:lnTo>
                  <a:lnTo>
                    <a:pt x="304" y="306"/>
                  </a:lnTo>
                  <a:lnTo>
                    <a:pt x="318" y="294"/>
                  </a:lnTo>
                  <a:lnTo>
                    <a:pt x="330" y="281"/>
                  </a:lnTo>
                  <a:lnTo>
                    <a:pt x="341" y="269"/>
                  </a:lnTo>
                  <a:lnTo>
                    <a:pt x="350" y="255"/>
                  </a:lnTo>
                  <a:lnTo>
                    <a:pt x="358" y="239"/>
                  </a:lnTo>
                  <a:lnTo>
                    <a:pt x="365" y="224"/>
                  </a:lnTo>
                  <a:lnTo>
                    <a:pt x="370" y="207"/>
                  </a:lnTo>
                  <a:lnTo>
                    <a:pt x="372" y="189"/>
                  </a:lnTo>
                  <a:lnTo>
                    <a:pt x="373" y="172"/>
                  </a:lnTo>
                  <a:lnTo>
                    <a:pt x="372" y="155"/>
                  </a:lnTo>
                  <a:lnTo>
                    <a:pt x="370" y="137"/>
                  </a:lnTo>
                  <a:lnTo>
                    <a:pt x="365" y="121"/>
                  </a:lnTo>
                  <a:lnTo>
                    <a:pt x="358" y="105"/>
                  </a:lnTo>
                  <a:lnTo>
                    <a:pt x="350" y="90"/>
                  </a:lnTo>
                  <a:lnTo>
                    <a:pt x="341" y="76"/>
                  </a:lnTo>
                  <a:lnTo>
                    <a:pt x="330" y="63"/>
                  </a:lnTo>
                  <a:lnTo>
                    <a:pt x="318" y="51"/>
                  </a:lnTo>
                  <a:lnTo>
                    <a:pt x="304" y="39"/>
                  </a:lnTo>
                  <a:lnTo>
                    <a:pt x="290" y="30"/>
                  </a:lnTo>
                  <a:lnTo>
                    <a:pt x="274" y="21"/>
                  </a:lnTo>
                  <a:lnTo>
                    <a:pt x="258" y="14"/>
                  </a:lnTo>
                  <a:lnTo>
                    <a:pt x="241" y="8"/>
                  </a:lnTo>
                  <a:lnTo>
                    <a:pt x="222" y="4"/>
                  </a:lnTo>
                  <a:lnTo>
                    <a:pt x="204" y="1"/>
                  </a:lnTo>
                  <a:lnTo>
                    <a:pt x="184" y="0"/>
                  </a:lnTo>
                  <a:lnTo>
                    <a:pt x="166" y="1"/>
                  </a:lnTo>
                  <a:lnTo>
                    <a:pt x="147" y="4"/>
                  </a:lnTo>
                  <a:lnTo>
                    <a:pt x="130" y="8"/>
                  </a:lnTo>
                  <a:lnTo>
                    <a:pt x="113" y="14"/>
                  </a:lnTo>
                  <a:lnTo>
                    <a:pt x="97" y="21"/>
                  </a:lnTo>
                  <a:lnTo>
                    <a:pt x="82" y="30"/>
                  </a:lnTo>
                  <a:lnTo>
                    <a:pt x="67" y="39"/>
                  </a:lnTo>
                  <a:lnTo>
                    <a:pt x="54" y="51"/>
                  </a:lnTo>
                  <a:lnTo>
                    <a:pt x="43" y="63"/>
                  </a:lnTo>
                  <a:lnTo>
                    <a:pt x="31" y="76"/>
                  </a:lnTo>
                  <a:lnTo>
                    <a:pt x="22" y="90"/>
                  </a:lnTo>
                  <a:lnTo>
                    <a:pt x="15" y="105"/>
                  </a:lnTo>
                  <a:lnTo>
                    <a:pt x="8" y="121"/>
                  </a:lnTo>
                  <a:lnTo>
                    <a:pt x="4" y="137"/>
                  </a:lnTo>
                  <a:lnTo>
                    <a:pt x="1" y="155"/>
                  </a:lnTo>
                  <a:lnTo>
                    <a:pt x="0" y="172"/>
                  </a:lnTo>
                  <a:lnTo>
                    <a:pt x="1" y="189"/>
                  </a:lnTo>
                  <a:lnTo>
                    <a:pt x="4" y="207"/>
                  </a:lnTo>
                  <a:lnTo>
                    <a:pt x="8" y="224"/>
                  </a:lnTo>
                  <a:lnTo>
                    <a:pt x="15" y="239"/>
                  </a:lnTo>
                  <a:lnTo>
                    <a:pt x="22" y="255"/>
                  </a:lnTo>
                  <a:lnTo>
                    <a:pt x="31" y="269"/>
                  </a:lnTo>
                  <a:lnTo>
                    <a:pt x="43" y="281"/>
                  </a:lnTo>
                  <a:lnTo>
                    <a:pt x="54" y="294"/>
                  </a:lnTo>
                  <a:lnTo>
                    <a:pt x="67" y="306"/>
                  </a:lnTo>
                  <a:lnTo>
                    <a:pt x="82" y="315"/>
                  </a:lnTo>
                  <a:lnTo>
                    <a:pt x="97" y="324"/>
                  </a:lnTo>
                  <a:lnTo>
                    <a:pt x="113" y="331"/>
                  </a:lnTo>
                  <a:lnTo>
                    <a:pt x="130" y="337"/>
                  </a:lnTo>
                  <a:lnTo>
                    <a:pt x="147" y="341"/>
                  </a:lnTo>
                  <a:lnTo>
                    <a:pt x="166" y="344"/>
                  </a:lnTo>
                  <a:lnTo>
                    <a:pt x="184" y="345"/>
                  </a:lnTo>
                  <a:close/>
                </a:path>
              </a:pathLst>
            </a:custGeom>
            <a:solidFill>
              <a:srgbClr val="FFEF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2365" name="Freeform 13">
              <a:extLst>
                <a:ext uri="{FF2B5EF4-FFF2-40B4-BE49-F238E27FC236}">
                  <a16:creationId xmlns:a16="http://schemas.microsoft.com/office/drawing/2014/main" id="{E0A0EF80-1072-2DA1-9975-D0E4E4513ED2}"/>
                </a:ext>
              </a:extLst>
            </p:cNvPr>
            <p:cNvSpPr>
              <a:spLocks/>
            </p:cNvSpPr>
            <p:nvPr/>
          </p:nvSpPr>
          <p:spPr bwMode="auto">
            <a:xfrm>
              <a:off x="5856" y="2984"/>
              <a:ext cx="68" cy="83"/>
            </a:xfrm>
            <a:custGeom>
              <a:avLst/>
              <a:gdLst>
                <a:gd name="T0" fmla="*/ 0 w 137"/>
                <a:gd name="T1" fmla="*/ 0 h 166"/>
                <a:gd name="T2" fmla="*/ 7 w 137"/>
                <a:gd name="T3" fmla="*/ 1 h 166"/>
                <a:gd name="T4" fmla="*/ 25 w 137"/>
                <a:gd name="T5" fmla="*/ 4 h 166"/>
                <a:gd name="T6" fmla="*/ 50 w 137"/>
                <a:gd name="T7" fmla="*/ 11 h 166"/>
                <a:gd name="T8" fmla="*/ 78 w 137"/>
                <a:gd name="T9" fmla="*/ 24 h 166"/>
                <a:gd name="T10" fmla="*/ 105 w 137"/>
                <a:gd name="T11" fmla="*/ 44 h 166"/>
                <a:gd name="T12" fmla="*/ 126 w 137"/>
                <a:gd name="T13" fmla="*/ 74 h 166"/>
                <a:gd name="T14" fmla="*/ 137 w 137"/>
                <a:gd name="T15" fmla="*/ 113 h 166"/>
                <a:gd name="T16" fmla="*/ 135 w 137"/>
                <a:gd name="T17" fmla="*/ 166 h 166"/>
                <a:gd name="T18" fmla="*/ 132 w 137"/>
                <a:gd name="T19" fmla="*/ 159 h 166"/>
                <a:gd name="T20" fmla="*/ 123 w 137"/>
                <a:gd name="T21" fmla="*/ 142 h 166"/>
                <a:gd name="T22" fmla="*/ 111 w 137"/>
                <a:gd name="T23" fmla="*/ 117 h 166"/>
                <a:gd name="T24" fmla="*/ 94 w 137"/>
                <a:gd name="T25" fmla="*/ 88 h 166"/>
                <a:gd name="T26" fmla="*/ 74 w 137"/>
                <a:gd name="T27" fmla="*/ 58 h 166"/>
                <a:gd name="T28" fmla="*/ 51 w 137"/>
                <a:gd name="T29" fmla="*/ 31 h 166"/>
                <a:gd name="T30" fmla="*/ 27 w 137"/>
                <a:gd name="T31" fmla="*/ 11 h 166"/>
                <a:gd name="T32" fmla="*/ 0 w 137"/>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7" h="166">
                  <a:moveTo>
                    <a:pt x="0" y="0"/>
                  </a:moveTo>
                  <a:lnTo>
                    <a:pt x="7" y="1"/>
                  </a:lnTo>
                  <a:lnTo>
                    <a:pt x="25" y="4"/>
                  </a:lnTo>
                  <a:lnTo>
                    <a:pt x="50" y="11"/>
                  </a:lnTo>
                  <a:lnTo>
                    <a:pt x="78" y="24"/>
                  </a:lnTo>
                  <a:lnTo>
                    <a:pt x="105" y="44"/>
                  </a:lnTo>
                  <a:lnTo>
                    <a:pt x="126" y="74"/>
                  </a:lnTo>
                  <a:lnTo>
                    <a:pt x="137" y="113"/>
                  </a:lnTo>
                  <a:lnTo>
                    <a:pt x="135" y="166"/>
                  </a:lnTo>
                  <a:lnTo>
                    <a:pt x="132" y="159"/>
                  </a:lnTo>
                  <a:lnTo>
                    <a:pt x="123" y="142"/>
                  </a:lnTo>
                  <a:lnTo>
                    <a:pt x="111" y="117"/>
                  </a:lnTo>
                  <a:lnTo>
                    <a:pt x="94" y="88"/>
                  </a:lnTo>
                  <a:lnTo>
                    <a:pt x="74" y="58"/>
                  </a:lnTo>
                  <a:lnTo>
                    <a:pt x="51" y="31"/>
                  </a:lnTo>
                  <a:lnTo>
                    <a:pt x="27" y="11"/>
                  </a:lnTo>
                  <a:lnTo>
                    <a:pt x="0" y="0"/>
                  </a:lnTo>
                  <a:close/>
                </a:path>
              </a:pathLst>
            </a:custGeom>
            <a:solidFill>
              <a:srgbClr val="A5FF2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2366" name="Freeform 14">
              <a:extLst>
                <a:ext uri="{FF2B5EF4-FFF2-40B4-BE49-F238E27FC236}">
                  <a16:creationId xmlns:a16="http://schemas.microsoft.com/office/drawing/2014/main" id="{C6EBF298-19A9-62D5-32D3-0D91942193C6}"/>
                </a:ext>
              </a:extLst>
            </p:cNvPr>
            <p:cNvSpPr>
              <a:spLocks/>
            </p:cNvSpPr>
            <p:nvPr/>
          </p:nvSpPr>
          <p:spPr bwMode="auto">
            <a:xfrm>
              <a:off x="5856" y="2769"/>
              <a:ext cx="68" cy="84"/>
            </a:xfrm>
            <a:custGeom>
              <a:avLst/>
              <a:gdLst>
                <a:gd name="T0" fmla="*/ 0 w 137"/>
                <a:gd name="T1" fmla="*/ 0 h 169"/>
                <a:gd name="T2" fmla="*/ 7 w 137"/>
                <a:gd name="T3" fmla="*/ 1 h 169"/>
                <a:gd name="T4" fmla="*/ 25 w 137"/>
                <a:gd name="T5" fmla="*/ 4 h 169"/>
                <a:gd name="T6" fmla="*/ 50 w 137"/>
                <a:gd name="T7" fmla="*/ 12 h 169"/>
                <a:gd name="T8" fmla="*/ 78 w 137"/>
                <a:gd name="T9" fmla="*/ 25 h 169"/>
                <a:gd name="T10" fmla="*/ 105 w 137"/>
                <a:gd name="T11" fmla="*/ 45 h 169"/>
                <a:gd name="T12" fmla="*/ 126 w 137"/>
                <a:gd name="T13" fmla="*/ 75 h 169"/>
                <a:gd name="T14" fmla="*/ 137 w 137"/>
                <a:gd name="T15" fmla="*/ 116 h 169"/>
                <a:gd name="T16" fmla="*/ 135 w 137"/>
                <a:gd name="T17" fmla="*/ 169 h 169"/>
                <a:gd name="T18" fmla="*/ 132 w 137"/>
                <a:gd name="T19" fmla="*/ 162 h 169"/>
                <a:gd name="T20" fmla="*/ 123 w 137"/>
                <a:gd name="T21" fmla="*/ 144 h 169"/>
                <a:gd name="T22" fmla="*/ 111 w 137"/>
                <a:gd name="T23" fmla="*/ 118 h 169"/>
                <a:gd name="T24" fmla="*/ 94 w 137"/>
                <a:gd name="T25" fmla="*/ 89 h 169"/>
                <a:gd name="T26" fmla="*/ 74 w 137"/>
                <a:gd name="T27" fmla="*/ 59 h 169"/>
                <a:gd name="T28" fmla="*/ 51 w 137"/>
                <a:gd name="T29" fmla="*/ 31 h 169"/>
                <a:gd name="T30" fmla="*/ 27 w 137"/>
                <a:gd name="T31" fmla="*/ 11 h 169"/>
                <a:gd name="T32" fmla="*/ 0 w 137"/>
                <a:gd name="T3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7" h="169">
                  <a:moveTo>
                    <a:pt x="0" y="0"/>
                  </a:moveTo>
                  <a:lnTo>
                    <a:pt x="7" y="1"/>
                  </a:lnTo>
                  <a:lnTo>
                    <a:pt x="25" y="4"/>
                  </a:lnTo>
                  <a:lnTo>
                    <a:pt x="50" y="12"/>
                  </a:lnTo>
                  <a:lnTo>
                    <a:pt x="78" y="25"/>
                  </a:lnTo>
                  <a:lnTo>
                    <a:pt x="105" y="45"/>
                  </a:lnTo>
                  <a:lnTo>
                    <a:pt x="126" y="75"/>
                  </a:lnTo>
                  <a:lnTo>
                    <a:pt x="137" y="116"/>
                  </a:lnTo>
                  <a:lnTo>
                    <a:pt x="135" y="169"/>
                  </a:lnTo>
                  <a:lnTo>
                    <a:pt x="132" y="162"/>
                  </a:lnTo>
                  <a:lnTo>
                    <a:pt x="123" y="144"/>
                  </a:lnTo>
                  <a:lnTo>
                    <a:pt x="111" y="118"/>
                  </a:lnTo>
                  <a:lnTo>
                    <a:pt x="94" y="89"/>
                  </a:lnTo>
                  <a:lnTo>
                    <a:pt x="74" y="59"/>
                  </a:lnTo>
                  <a:lnTo>
                    <a:pt x="51" y="31"/>
                  </a:lnTo>
                  <a:lnTo>
                    <a:pt x="27" y="11"/>
                  </a:lnTo>
                  <a:lnTo>
                    <a:pt x="0" y="0"/>
                  </a:lnTo>
                  <a:close/>
                </a:path>
              </a:pathLst>
            </a:custGeom>
            <a:solidFill>
              <a:srgbClr val="FFFF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2367" name="Freeform 15">
              <a:extLst>
                <a:ext uri="{FF2B5EF4-FFF2-40B4-BE49-F238E27FC236}">
                  <a16:creationId xmlns:a16="http://schemas.microsoft.com/office/drawing/2014/main" id="{B84EB856-B454-9027-1E49-D76411B72DB5}"/>
                </a:ext>
              </a:extLst>
            </p:cNvPr>
            <p:cNvSpPr>
              <a:spLocks/>
            </p:cNvSpPr>
            <p:nvPr/>
          </p:nvSpPr>
          <p:spPr bwMode="auto">
            <a:xfrm>
              <a:off x="5856" y="2556"/>
              <a:ext cx="70" cy="84"/>
            </a:xfrm>
            <a:custGeom>
              <a:avLst/>
              <a:gdLst>
                <a:gd name="T0" fmla="*/ 0 w 141"/>
                <a:gd name="T1" fmla="*/ 0 h 167"/>
                <a:gd name="T2" fmla="*/ 7 w 141"/>
                <a:gd name="T3" fmla="*/ 1 h 167"/>
                <a:gd name="T4" fmla="*/ 26 w 141"/>
                <a:gd name="T5" fmla="*/ 4 h 167"/>
                <a:gd name="T6" fmla="*/ 51 w 141"/>
                <a:gd name="T7" fmla="*/ 10 h 167"/>
                <a:gd name="T8" fmla="*/ 80 w 141"/>
                <a:gd name="T9" fmla="*/ 24 h 167"/>
                <a:gd name="T10" fmla="*/ 106 w 141"/>
                <a:gd name="T11" fmla="*/ 44 h 167"/>
                <a:gd name="T12" fmla="*/ 128 w 141"/>
                <a:gd name="T13" fmla="*/ 74 h 167"/>
                <a:gd name="T14" fmla="*/ 141 w 141"/>
                <a:gd name="T15" fmla="*/ 114 h 167"/>
                <a:gd name="T16" fmla="*/ 140 w 141"/>
                <a:gd name="T17" fmla="*/ 167 h 167"/>
                <a:gd name="T18" fmla="*/ 137 w 141"/>
                <a:gd name="T19" fmla="*/ 160 h 167"/>
                <a:gd name="T20" fmla="*/ 129 w 141"/>
                <a:gd name="T21" fmla="*/ 143 h 167"/>
                <a:gd name="T22" fmla="*/ 115 w 141"/>
                <a:gd name="T23" fmla="*/ 118 h 167"/>
                <a:gd name="T24" fmla="*/ 99 w 141"/>
                <a:gd name="T25" fmla="*/ 88 h 167"/>
                <a:gd name="T26" fmla="*/ 79 w 141"/>
                <a:gd name="T27" fmla="*/ 58 h 167"/>
                <a:gd name="T28" fmla="*/ 54 w 141"/>
                <a:gd name="T29" fmla="*/ 31 h 167"/>
                <a:gd name="T30" fmla="*/ 28 w 141"/>
                <a:gd name="T31" fmla="*/ 10 h 167"/>
                <a:gd name="T32" fmla="*/ 0 w 141"/>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1" h="167">
                  <a:moveTo>
                    <a:pt x="0" y="0"/>
                  </a:moveTo>
                  <a:lnTo>
                    <a:pt x="7" y="1"/>
                  </a:lnTo>
                  <a:lnTo>
                    <a:pt x="26" y="4"/>
                  </a:lnTo>
                  <a:lnTo>
                    <a:pt x="51" y="10"/>
                  </a:lnTo>
                  <a:lnTo>
                    <a:pt x="80" y="24"/>
                  </a:lnTo>
                  <a:lnTo>
                    <a:pt x="106" y="44"/>
                  </a:lnTo>
                  <a:lnTo>
                    <a:pt x="128" y="74"/>
                  </a:lnTo>
                  <a:lnTo>
                    <a:pt x="141" y="114"/>
                  </a:lnTo>
                  <a:lnTo>
                    <a:pt x="140" y="167"/>
                  </a:lnTo>
                  <a:lnTo>
                    <a:pt x="137" y="160"/>
                  </a:lnTo>
                  <a:lnTo>
                    <a:pt x="129" y="143"/>
                  </a:lnTo>
                  <a:lnTo>
                    <a:pt x="115" y="118"/>
                  </a:lnTo>
                  <a:lnTo>
                    <a:pt x="99" y="88"/>
                  </a:lnTo>
                  <a:lnTo>
                    <a:pt x="79" y="58"/>
                  </a:lnTo>
                  <a:lnTo>
                    <a:pt x="54" y="31"/>
                  </a:lnTo>
                  <a:lnTo>
                    <a:pt x="28" y="10"/>
                  </a:lnTo>
                  <a:lnTo>
                    <a:pt x="0" y="0"/>
                  </a:lnTo>
                  <a:close/>
                </a:path>
              </a:pathLst>
            </a:custGeom>
            <a:solidFill>
              <a:srgbClr val="FF543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2368" name="Freeform 16">
              <a:extLst>
                <a:ext uri="{FF2B5EF4-FFF2-40B4-BE49-F238E27FC236}">
                  <a16:creationId xmlns:a16="http://schemas.microsoft.com/office/drawing/2014/main" id="{177B252C-A1D0-4C71-6D9B-AF54E485CD29}"/>
                </a:ext>
              </a:extLst>
            </p:cNvPr>
            <p:cNvSpPr>
              <a:spLocks/>
            </p:cNvSpPr>
            <p:nvPr/>
          </p:nvSpPr>
          <p:spPr bwMode="auto">
            <a:xfrm>
              <a:off x="5755" y="2726"/>
              <a:ext cx="200" cy="82"/>
            </a:xfrm>
            <a:custGeom>
              <a:avLst/>
              <a:gdLst>
                <a:gd name="T0" fmla="*/ 0 w 398"/>
                <a:gd name="T1" fmla="*/ 163 h 164"/>
                <a:gd name="T2" fmla="*/ 4 w 398"/>
                <a:gd name="T3" fmla="*/ 163 h 164"/>
                <a:gd name="T4" fmla="*/ 17 w 398"/>
                <a:gd name="T5" fmla="*/ 164 h 164"/>
                <a:gd name="T6" fmla="*/ 37 w 398"/>
                <a:gd name="T7" fmla="*/ 164 h 164"/>
                <a:gd name="T8" fmla="*/ 61 w 398"/>
                <a:gd name="T9" fmla="*/ 161 h 164"/>
                <a:gd name="T10" fmla="*/ 87 w 398"/>
                <a:gd name="T11" fmla="*/ 157 h 164"/>
                <a:gd name="T12" fmla="*/ 116 w 398"/>
                <a:gd name="T13" fmla="*/ 146 h 164"/>
                <a:gd name="T14" fmla="*/ 145 w 398"/>
                <a:gd name="T15" fmla="*/ 131 h 164"/>
                <a:gd name="T16" fmla="*/ 171 w 398"/>
                <a:gd name="T17" fmla="*/ 108 h 164"/>
                <a:gd name="T18" fmla="*/ 172 w 398"/>
                <a:gd name="T19" fmla="*/ 107 h 164"/>
                <a:gd name="T20" fmla="*/ 177 w 398"/>
                <a:gd name="T21" fmla="*/ 103 h 164"/>
                <a:gd name="T22" fmla="*/ 184 w 398"/>
                <a:gd name="T23" fmla="*/ 96 h 164"/>
                <a:gd name="T24" fmla="*/ 192 w 398"/>
                <a:gd name="T25" fmla="*/ 88 h 164"/>
                <a:gd name="T26" fmla="*/ 204 w 398"/>
                <a:gd name="T27" fmla="*/ 77 h 164"/>
                <a:gd name="T28" fmla="*/ 216 w 398"/>
                <a:gd name="T29" fmla="*/ 67 h 164"/>
                <a:gd name="T30" fmla="*/ 231 w 398"/>
                <a:gd name="T31" fmla="*/ 55 h 164"/>
                <a:gd name="T32" fmla="*/ 247 w 398"/>
                <a:gd name="T33" fmla="*/ 45 h 164"/>
                <a:gd name="T34" fmla="*/ 263 w 398"/>
                <a:gd name="T35" fmla="*/ 36 h 164"/>
                <a:gd name="T36" fmla="*/ 282 w 398"/>
                <a:gd name="T37" fmla="*/ 27 h 164"/>
                <a:gd name="T38" fmla="*/ 300 w 398"/>
                <a:gd name="T39" fmla="*/ 20 h 164"/>
                <a:gd name="T40" fmla="*/ 320 w 398"/>
                <a:gd name="T41" fmla="*/ 15 h 164"/>
                <a:gd name="T42" fmla="*/ 339 w 398"/>
                <a:gd name="T43" fmla="*/ 13 h 164"/>
                <a:gd name="T44" fmla="*/ 359 w 398"/>
                <a:gd name="T45" fmla="*/ 14 h 164"/>
                <a:gd name="T46" fmla="*/ 379 w 398"/>
                <a:gd name="T47" fmla="*/ 20 h 164"/>
                <a:gd name="T48" fmla="*/ 398 w 398"/>
                <a:gd name="T49" fmla="*/ 29 h 164"/>
                <a:gd name="T50" fmla="*/ 396 w 398"/>
                <a:gd name="T51" fmla="*/ 29 h 164"/>
                <a:gd name="T52" fmla="*/ 391 w 398"/>
                <a:gd name="T53" fmla="*/ 27 h 164"/>
                <a:gd name="T54" fmla="*/ 383 w 398"/>
                <a:gd name="T55" fmla="*/ 25 h 164"/>
                <a:gd name="T56" fmla="*/ 372 w 398"/>
                <a:gd name="T57" fmla="*/ 22 h 164"/>
                <a:gd name="T58" fmla="*/ 359 w 398"/>
                <a:gd name="T59" fmla="*/ 20 h 164"/>
                <a:gd name="T60" fmla="*/ 343 w 398"/>
                <a:gd name="T61" fmla="*/ 16 h 164"/>
                <a:gd name="T62" fmla="*/ 326 w 398"/>
                <a:gd name="T63" fmla="*/ 13 h 164"/>
                <a:gd name="T64" fmla="*/ 307 w 398"/>
                <a:gd name="T65" fmla="*/ 9 h 164"/>
                <a:gd name="T66" fmla="*/ 289 w 398"/>
                <a:gd name="T67" fmla="*/ 6 h 164"/>
                <a:gd name="T68" fmla="*/ 268 w 398"/>
                <a:gd name="T69" fmla="*/ 3 h 164"/>
                <a:gd name="T70" fmla="*/ 248 w 398"/>
                <a:gd name="T71" fmla="*/ 1 h 164"/>
                <a:gd name="T72" fmla="*/ 228 w 398"/>
                <a:gd name="T73" fmla="*/ 0 h 164"/>
                <a:gd name="T74" fmla="*/ 208 w 398"/>
                <a:gd name="T75" fmla="*/ 0 h 164"/>
                <a:gd name="T76" fmla="*/ 189 w 398"/>
                <a:gd name="T77" fmla="*/ 0 h 164"/>
                <a:gd name="T78" fmla="*/ 170 w 398"/>
                <a:gd name="T79" fmla="*/ 2 h 164"/>
                <a:gd name="T80" fmla="*/ 154 w 398"/>
                <a:gd name="T81" fmla="*/ 6 h 164"/>
                <a:gd name="T82" fmla="*/ 147 w 398"/>
                <a:gd name="T83" fmla="*/ 6 h 164"/>
                <a:gd name="T84" fmla="*/ 130 w 398"/>
                <a:gd name="T85" fmla="*/ 9 h 164"/>
                <a:gd name="T86" fmla="*/ 105 w 398"/>
                <a:gd name="T87" fmla="*/ 15 h 164"/>
                <a:gd name="T88" fmla="*/ 76 w 398"/>
                <a:gd name="T89" fmla="*/ 28 h 164"/>
                <a:gd name="T90" fmla="*/ 48 w 398"/>
                <a:gd name="T91" fmla="*/ 46 h 164"/>
                <a:gd name="T92" fmla="*/ 23 w 398"/>
                <a:gd name="T93" fmla="*/ 74 h 164"/>
                <a:gd name="T94" fmla="*/ 6 w 398"/>
                <a:gd name="T95" fmla="*/ 113 h 164"/>
                <a:gd name="T96" fmla="*/ 0 w 398"/>
                <a:gd name="T97" fmla="*/ 16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8" h="164">
                  <a:moveTo>
                    <a:pt x="0" y="163"/>
                  </a:moveTo>
                  <a:lnTo>
                    <a:pt x="4" y="163"/>
                  </a:lnTo>
                  <a:lnTo>
                    <a:pt x="17" y="164"/>
                  </a:lnTo>
                  <a:lnTo>
                    <a:pt x="37" y="164"/>
                  </a:lnTo>
                  <a:lnTo>
                    <a:pt x="61" y="161"/>
                  </a:lnTo>
                  <a:lnTo>
                    <a:pt x="87" y="157"/>
                  </a:lnTo>
                  <a:lnTo>
                    <a:pt x="116" y="146"/>
                  </a:lnTo>
                  <a:lnTo>
                    <a:pt x="145" y="131"/>
                  </a:lnTo>
                  <a:lnTo>
                    <a:pt x="171" y="108"/>
                  </a:lnTo>
                  <a:lnTo>
                    <a:pt x="172" y="107"/>
                  </a:lnTo>
                  <a:lnTo>
                    <a:pt x="177" y="103"/>
                  </a:lnTo>
                  <a:lnTo>
                    <a:pt x="184" y="96"/>
                  </a:lnTo>
                  <a:lnTo>
                    <a:pt x="192" y="88"/>
                  </a:lnTo>
                  <a:lnTo>
                    <a:pt x="204" y="77"/>
                  </a:lnTo>
                  <a:lnTo>
                    <a:pt x="216" y="67"/>
                  </a:lnTo>
                  <a:lnTo>
                    <a:pt x="231" y="55"/>
                  </a:lnTo>
                  <a:lnTo>
                    <a:pt x="247" y="45"/>
                  </a:lnTo>
                  <a:lnTo>
                    <a:pt x="263" y="36"/>
                  </a:lnTo>
                  <a:lnTo>
                    <a:pt x="282" y="27"/>
                  </a:lnTo>
                  <a:lnTo>
                    <a:pt x="300" y="20"/>
                  </a:lnTo>
                  <a:lnTo>
                    <a:pt x="320" y="15"/>
                  </a:lnTo>
                  <a:lnTo>
                    <a:pt x="339" y="13"/>
                  </a:lnTo>
                  <a:lnTo>
                    <a:pt x="359" y="14"/>
                  </a:lnTo>
                  <a:lnTo>
                    <a:pt x="379" y="20"/>
                  </a:lnTo>
                  <a:lnTo>
                    <a:pt x="398" y="29"/>
                  </a:lnTo>
                  <a:lnTo>
                    <a:pt x="396" y="29"/>
                  </a:lnTo>
                  <a:lnTo>
                    <a:pt x="391" y="27"/>
                  </a:lnTo>
                  <a:lnTo>
                    <a:pt x="383" y="25"/>
                  </a:lnTo>
                  <a:lnTo>
                    <a:pt x="372" y="22"/>
                  </a:lnTo>
                  <a:lnTo>
                    <a:pt x="359" y="20"/>
                  </a:lnTo>
                  <a:lnTo>
                    <a:pt x="343" y="16"/>
                  </a:lnTo>
                  <a:lnTo>
                    <a:pt x="326" y="13"/>
                  </a:lnTo>
                  <a:lnTo>
                    <a:pt x="307" y="9"/>
                  </a:lnTo>
                  <a:lnTo>
                    <a:pt x="289" y="6"/>
                  </a:lnTo>
                  <a:lnTo>
                    <a:pt x="268" y="3"/>
                  </a:lnTo>
                  <a:lnTo>
                    <a:pt x="248" y="1"/>
                  </a:lnTo>
                  <a:lnTo>
                    <a:pt x="228" y="0"/>
                  </a:lnTo>
                  <a:lnTo>
                    <a:pt x="208" y="0"/>
                  </a:lnTo>
                  <a:lnTo>
                    <a:pt x="189" y="0"/>
                  </a:lnTo>
                  <a:lnTo>
                    <a:pt x="170" y="2"/>
                  </a:lnTo>
                  <a:lnTo>
                    <a:pt x="154" y="6"/>
                  </a:lnTo>
                  <a:lnTo>
                    <a:pt x="147" y="6"/>
                  </a:lnTo>
                  <a:lnTo>
                    <a:pt x="130" y="9"/>
                  </a:lnTo>
                  <a:lnTo>
                    <a:pt x="105" y="15"/>
                  </a:lnTo>
                  <a:lnTo>
                    <a:pt x="76" y="28"/>
                  </a:lnTo>
                  <a:lnTo>
                    <a:pt x="48" y="46"/>
                  </a:lnTo>
                  <a:lnTo>
                    <a:pt x="23" y="74"/>
                  </a:lnTo>
                  <a:lnTo>
                    <a:pt x="6" y="113"/>
                  </a:lnTo>
                  <a:lnTo>
                    <a:pt x="0" y="163"/>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2369" name="Freeform 17">
              <a:extLst>
                <a:ext uri="{FF2B5EF4-FFF2-40B4-BE49-F238E27FC236}">
                  <a16:creationId xmlns:a16="http://schemas.microsoft.com/office/drawing/2014/main" id="{9C74D98E-56BC-D034-52B6-1F0722A7799B}"/>
                </a:ext>
              </a:extLst>
            </p:cNvPr>
            <p:cNvSpPr>
              <a:spLocks/>
            </p:cNvSpPr>
            <p:nvPr/>
          </p:nvSpPr>
          <p:spPr bwMode="auto">
            <a:xfrm>
              <a:off x="5770" y="2735"/>
              <a:ext cx="132" cy="37"/>
            </a:xfrm>
            <a:custGeom>
              <a:avLst/>
              <a:gdLst>
                <a:gd name="T0" fmla="*/ 0 w 263"/>
                <a:gd name="T1" fmla="*/ 48 h 75"/>
                <a:gd name="T2" fmla="*/ 146 w 263"/>
                <a:gd name="T3" fmla="*/ 75 h 75"/>
                <a:gd name="T4" fmla="*/ 263 w 263"/>
                <a:gd name="T5" fmla="*/ 3 h 75"/>
                <a:gd name="T6" fmla="*/ 261 w 263"/>
                <a:gd name="T7" fmla="*/ 3 h 75"/>
                <a:gd name="T8" fmla="*/ 253 w 263"/>
                <a:gd name="T9" fmla="*/ 1 h 75"/>
                <a:gd name="T10" fmla="*/ 241 w 263"/>
                <a:gd name="T11" fmla="*/ 1 h 75"/>
                <a:gd name="T12" fmla="*/ 226 w 263"/>
                <a:gd name="T13" fmla="*/ 0 h 75"/>
                <a:gd name="T14" fmla="*/ 208 w 263"/>
                <a:gd name="T15" fmla="*/ 0 h 75"/>
                <a:gd name="T16" fmla="*/ 187 w 263"/>
                <a:gd name="T17" fmla="*/ 0 h 75"/>
                <a:gd name="T18" fmla="*/ 165 w 263"/>
                <a:gd name="T19" fmla="*/ 0 h 75"/>
                <a:gd name="T20" fmla="*/ 142 w 263"/>
                <a:gd name="T21" fmla="*/ 1 h 75"/>
                <a:gd name="T22" fmla="*/ 118 w 263"/>
                <a:gd name="T23" fmla="*/ 3 h 75"/>
                <a:gd name="T24" fmla="*/ 95 w 263"/>
                <a:gd name="T25" fmla="*/ 5 h 75"/>
                <a:gd name="T26" fmla="*/ 73 w 263"/>
                <a:gd name="T27" fmla="*/ 10 h 75"/>
                <a:gd name="T28" fmla="*/ 53 w 263"/>
                <a:gd name="T29" fmla="*/ 14 h 75"/>
                <a:gd name="T30" fmla="*/ 34 w 263"/>
                <a:gd name="T31" fmla="*/ 20 h 75"/>
                <a:gd name="T32" fmla="*/ 19 w 263"/>
                <a:gd name="T33" fmla="*/ 28 h 75"/>
                <a:gd name="T34" fmla="*/ 8 w 263"/>
                <a:gd name="T35" fmla="*/ 36 h 75"/>
                <a:gd name="T36" fmla="*/ 0 w 263"/>
                <a:gd name="T37" fmla="*/ 4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3" h="75">
                  <a:moveTo>
                    <a:pt x="0" y="48"/>
                  </a:moveTo>
                  <a:lnTo>
                    <a:pt x="146" y="75"/>
                  </a:lnTo>
                  <a:lnTo>
                    <a:pt x="263" y="3"/>
                  </a:lnTo>
                  <a:lnTo>
                    <a:pt x="261" y="3"/>
                  </a:lnTo>
                  <a:lnTo>
                    <a:pt x="253" y="1"/>
                  </a:lnTo>
                  <a:lnTo>
                    <a:pt x="241" y="1"/>
                  </a:lnTo>
                  <a:lnTo>
                    <a:pt x="226" y="0"/>
                  </a:lnTo>
                  <a:lnTo>
                    <a:pt x="208" y="0"/>
                  </a:lnTo>
                  <a:lnTo>
                    <a:pt x="187" y="0"/>
                  </a:lnTo>
                  <a:lnTo>
                    <a:pt x="165" y="0"/>
                  </a:lnTo>
                  <a:lnTo>
                    <a:pt x="142" y="1"/>
                  </a:lnTo>
                  <a:lnTo>
                    <a:pt x="118" y="3"/>
                  </a:lnTo>
                  <a:lnTo>
                    <a:pt x="95" y="5"/>
                  </a:lnTo>
                  <a:lnTo>
                    <a:pt x="73" y="10"/>
                  </a:lnTo>
                  <a:lnTo>
                    <a:pt x="53" y="14"/>
                  </a:lnTo>
                  <a:lnTo>
                    <a:pt x="34" y="20"/>
                  </a:lnTo>
                  <a:lnTo>
                    <a:pt x="19" y="28"/>
                  </a:lnTo>
                  <a:lnTo>
                    <a:pt x="8" y="36"/>
                  </a:lnTo>
                  <a:lnTo>
                    <a:pt x="0" y="48"/>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2370" name="Freeform 18">
              <a:extLst>
                <a:ext uri="{FF2B5EF4-FFF2-40B4-BE49-F238E27FC236}">
                  <a16:creationId xmlns:a16="http://schemas.microsoft.com/office/drawing/2014/main" id="{B631847D-E325-64B7-EC9A-035950B7F09C}"/>
                </a:ext>
              </a:extLst>
            </p:cNvPr>
            <p:cNvSpPr>
              <a:spLocks/>
            </p:cNvSpPr>
            <p:nvPr/>
          </p:nvSpPr>
          <p:spPr bwMode="auto">
            <a:xfrm>
              <a:off x="5754" y="2731"/>
              <a:ext cx="220" cy="84"/>
            </a:xfrm>
            <a:custGeom>
              <a:avLst/>
              <a:gdLst>
                <a:gd name="T0" fmla="*/ 0 w 439"/>
                <a:gd name="T1" fmla="*/ 158 h 169"/>
                <a:gd name="T2" fmla="*/ 1 w 439"/>
                <a:gd name="T3" fmla="*/ 158 h 169"/>
                <a:gd name="T4" fmla="*/ 4 w 439"/>
                <a:gd name="T5" fmla="*/ 160 h 169"/>
                <a:gd name="T6" fmla="*/ 10 w 439"/>
                <a:gd name="T7" fmla="*/ 162 h 169"/>
                <a:gd name="T8" fmla="*/ 18 w 439"/>
                <a:gd name="T9" fmla="*/ 164 h 169"/>
                <a:gd name="T10" fmla="*/ 27 w 439"/>
                <a:gd name="T11" fmla="*/ 166 h 169"/>
                <a:gd name="T12" fmla="*/ 39 w 439"/>
                <a:gd name="T13" fmla="*/ 167 h 169"/>
                <a:gd name="T14" fmla="*/ 51 w 439"/>
                <a:gd name="T15" fmla="*/ 169 h 169"/>
                <a:gd name="T16" fmla="*/ 65 w 439"/>
                <a:gd name="T17" fmla="*/ 167 h 169"/>
                <a:gd name="T18" fmla="*/ 80 w 439"/>
                <a:gd name="T19" fmla="*/ 166 h 169"/>
                <a:gd name="T20" fmla="*/ 96 w 439"/>
                <a:gd name="T21" fmla="*/ 163 h 169"/>
                <a:gd name="T22" fmla="*/ 112 w 439"/>
                <a:gd name="T23" fmla="*/ 157 h 169"/>
                <a:gd name="T24" fmla="*/ 130 w 439"/>
                <a:gd name="T25" fmla="*/ 149 h 169"/>
                <a:gd name="T26" fmla="*/ 148 w 439"/>
                <a:gd name="T27" fmla="*/ 137 h 169"/>
                <a:gd name="T28" fmla="*/ 166 w 439"/>
                <a:gd name="T29" fmla="*/ 124 h 169"/>
                <a:gd name="T30" fmla="*/ 185 w 439"/>
                <a:gd name="T31" fmla="*/ 106 h 169"/>
                <a:gd name="T32" fmla="*/ 203 w 439"/>
                <a:gd name="T33" fmla="*/ 84 h 169"/>
                <a:gd name="T34" fmla="*/ 206 w 439"/>
                <a:gd name="T35" fmla="*/ 83 h 169"/>
                <a:gd name="T36" fmla="*/ 210 w 439"/>
                <a:gd name="T37" fmla="*/ 77 h 169"/>
                <a:gd name="T38" fmla="*/ 219 w 439"/>
                <a:gd name="T39" fmla="*/ 71 h 169"/>
                <a:gd name="T40" fmla="*/ 231 w 439"/>
                <a:gd name="T41" fmla="*/ 62 h 169"/>
                <a:gd name="T42" fmla="*/ 245 w 439"/>
                <a:gd name="T43" fmla="*/ 53 h 169"/>
                <a:gd name="T44" fmla="*/ 261 w 439"/>
                <a:gd name="T45" fmla="*/ 43 h 169"/>
                <a:gd name="T46" fmla="*/ 278 w 439"/>
                <a:gd name="T47" fmla="*/ 34 h 169"/>
                <a:gd name="T48" fmla="*/ 296 w 439"/>
                <a:gd name="T49" fmla="*/ 26 h 169"/>
                <a:gd name="T50" fmla="*/ 316 w 439"/>
                <a:gd name="T51" fmla="*/ 20 h 169"/>
                <a:gd name="T52" fmla="*/ 336 w 439"/>
                <a:gd name="T53" fmla="*/ 15 h 169"/>
                <a:gd name="T54" fmla="*/ 355 w 439"/>
                <a:gd name="T55" fmla="*/ 15 h 169"/>
                <a:gd name="T56" fmla="*/ 375 w 439"/>
                <a:gd name="T57" fmla="*/ 19 h 169"/>
                <a:gd name="T58" fmla="*/ 393 w 439"/>
                <a:gd name="T59" fmla="*/ 26 h 169"/>
                <a:gd name="T60" fmla="*/ 410 w 439"/>
                <a:gd name="T61" fmla="*/ 39 h 169"/>
                <a:gd name="T62" fmla="*/ 425 w 439"/>
                <a:gd name="T63" fmla="*/ 59 h 169"/>
                <a:gd name="T64" fmla="*/ 439 w 439"/>
                <a:gd name="T65" fmla="*/ 84 h 169"/>
                <a:gd name="T66" fmla="*/ 439 w 439"/>
                <a:gd name="T67" fmla="*/ 82 h 169"/>
                <a:gd name="T68" fmla="*/ 437 w 439"/>
                <a:gd name="T69" fmla="*/ 76 h 169"/>
                <a:gd name="T70" fmla="*/ 433 w 439"/>
                <a:gd name="T71" fmla="*/ 68 h 169"/>
                <a:gd name="T72" fmla="*/ 429 w 439"/>
                <a:gd name="T73" fmla="*/ 58 h 169"/>
                <a:gd name="T74" fmla="*/ 423 w 439"/>
                <a:gd name="T75" fmla="*/ 46 h 169"/>
                <a:gd name="T76" fmla="*/ 414 w 439"/>
                <a:gd name="T77" fmla="*/ 35 h 169"/>
                <a:gd name="T78" fmla="*/ 404 w 439"/>
                <a:gd name="T79" fmla="*/ 23 h 169"/>
                <a:gd name="T80" fmla="*/ 391 w 439"/>
                <a:gd name="T81" fmla="*/ 14 h 169"/>
                <a:gd name="T82" fmla="*/ 375 w 439"/>
                <a:gd name="T83" fmla="*/ 6 h 169"/>
                <a:gd name="T84" fmla="*/ 356 w 439"/>
                <a:gd name="T85" fmla="*/ 1 h 169"/>
                <a:gd name="T86" fmla="*/ 336 w 439"/>
                <a:gd name="T87" fmla="*/ 0 h 169"/>
                <a:gd name="T88" fmla="*/ 310 w 439"/>
                <a:gd name="T89" fmla="*/ 5 h 169"/>
                <a:gd name="T90" fmla="*/ 283 w 439"/>
                <a:gd name="T91" fmla="*/ 14 h 169"/>
                <a:gd name="T92" fmla="*/ 252 w 439"/>
                <a:gd name="T93" fmla="*/ 30 h 169"/>
                <a:gd name="T94" fmla="*/ 216 w 439"/>
                <a:gd name="T95" fmla="*/ 52 h 169"/>
                <a:gd name="T96" fmla="*/ 177 w 439"/>
                <a:gd name="T97" fmla="*/ 83 h 169"/>
                <a:gd name="T98" fmla="*/ 172 w 439"/>
                <a:gd name="T99" fmla="*/ 88 h 169"/>
                <a:gd name="T100" fmla="*/ 160 w 439"/>
                <a:gd name="T101" fmla="*/ 99 h 169"/>
                <a:gd name="T102" fmla="*/ 141 w 439"/>
                <a:gd name="T103" fmla="*/ 115 h 169"/>
                <a:gd name="T104" fmla="*/ 117 w 439"/>
                <a:gd name="T105" fmla="*/ 134 h 169"/>
                <a:gd name="T106" fmla="*/ 89 w 439"/>
                <a:gd name="T107" fmla="*/ 150 h 169"/>
                <a:gd name="T108" fmla="*/ 59 w 439"/>
                <a:gd name="T109" fmla="*/ 160 h 169"/>
                <a:gd name="T110" fmla="*/ 29 w 439"/>
                <a:gd name="T111" fmla="*/ 165 h 169"/>
                <a:gd name="T112" fmla="*/ 0 w 439"/>
                <a:gd name="T113" fmla="*/ 158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39" h="169">
                  <a:moveTo>
                    <a:pt x="0" y="158"/>
                  </a:moveTo>
                  <a:lnTo>
                    <a:pt x="1" y="158"/>
                  </a:lnTo>
                  <a:lnTo>
                    <a:pt x="4" y="160"/>
                  </a:lnTo>
                  <a:lnTo>
                    <a:pt x="10" y="162"/>
                  </a:lnTo>
                  <a:lnTo>
                    <a:pt x="18" y="164"/>
                  </a:lnTo>
                  <a:lnTo>
                    <a:pt x="27" y="166"/>
                  </a:lnTo>
                  <a:lnTo>
                    <a:pt x="39" y="167"/>
                  </a:lnTo>
                  <a:lnTo>
                    <a:pt x="51" y="169"/>
                  </a:lnTo>
                  <a:lnTo>
                    <a:pt x="65" y="167"/>
                  </a:lnTo>
                  <a:lnTo>
                    <a:pt x="80" y="166"/>
                  </a:lnTo>
                  <a:lnTo>
                    <a:pt x="96" y="163"/>
                  </a:lnTo>
                  <a:lnTo>
                    <a:pt x="112" y="157"/>
                  </a:lnTo>
                  <a:lnTo>
                    <a:pt x="130" y="149"/>
                  </a:lnTo>
                  <a:lnTo>
                    <a:pt x="148" y="137"/>
                  </a:lnTo>
                  <a:lnTo>
                    <a:pt x="166" y="124"/>
                  </a:lnTo>
                  <a:lnTo>
                    <a:pt x="185" y="106"/>
                  </a:lnTo>
                  <a:lnTo>
                    <a:pt x="203" y="84"/>
                  </a:lnTo>
                  <a:lnTo>
                    <a:pt x="206" y="83"/>
                  </a:lnTo>
                  <a:lnTo>
                    <a:pt x="210" y="77"/>
                  </a:lnTo>
                  <a:lnTo>
                    <a:pt x="219" y="71"/>
                  </a:lnTo>
                  <a:lnTo>
                    <a:pt x="231" y="62"/>
                  </a:lnTo>
                  <a:lnTo>
                    <a:pt x="245" y="53"/>
                  </a:lnTo>
                  <a:lnTo>
                    <a:pt x="261" y="43"/>
                  </a:lnTo>
                  <a:lnTo>
                    <a:pt x="278" y="34"/>
                  </a:lnTo>
                  <a:lnTo>
                    <a:pt x="296" y="26"/>
                  </a:lnTo>
                  <a:lnTo>
                    <a:pt x="316" y="20"/>
                  </a:lnTo>
                  <a:lnTo>
                    <a:pt x="336" y="15"/>
                  </a:lnTo>
                  <a:lnTo>
                    <a:pt x="355" y="15"/>
                  </a:lnTo>
                  <a:lnTo>
                    <a:pt x="375" y="19"/>
                  </a:lnTo>
                  <a:lnTo>
                    <a:pt x="393" y="26"/>
                  </a:lnTo>
                  <a:lnTo>
                    <a:pt x="410" y="39"/>
                  </a:lnTo>
                  <a:lnTo>
                    <a:pt x="425" y="59"/>
                  </a:lnTo>
                  <a:lnTo>
                    <a:pt x="439" y="84"/>
                  </a:lnTo>
                  <a:lnTo>
                    <a:pt x="439" y="82"/>
                  </a:lnTo>
                  <a:lnTo>
                    <a:pt x="437" y="76"/>
                  </a:lnTo>
                  <a:lnTo>
                    <a:pt x="433" y="68"/>
                  </a:lnTo>
                  <a:lnTo>
                    <a:pt x="429" y="58"/>
                  </a:lnTo>
                  <a:lnTo>
                    <a:pt x="423" y="46"/>
                  </a:lnTo>
                  <a:lnTo>
                    <a:pt x="414" y="35"/>
                  </a:lnTo>
                  <a:lnTo>
                    <a:pt x="404" y="23"/>
                  </a:lnTo>
                  <a:lnTo>
                    <a:pt x="391" y="14"/>
                  </a:lnTo>
                  <a:lnTo>
                    <a:pt x="375" y="6"/>
                  </a:lnTo>
                  <a:lnTo>
                    <a:pt x="356" y="1"/>
                  </a:lnTo>
                  <a:lnTo>
                    <a:pt x="336" y="0"/>
                  </a:lnTo>
                  <a:lnTo>
                    <a:pt x="310" y="5"/>
                  </a:lnTo>
                  <a:lnTo>
                    <a:pt x="283" y="14"/>
                  </a:lnTo>
                  <a:lnTo>
                    <a:pt x="252" y="30"/>
                  </a:lnTo>
                  <a:lnTo>
                    <a:pt x="216" y="52"/>
                  </a:lnTo>
                  <a:lnTo>
                    <a:pt x="177" y="83"/>
                  </a:lnTo>
                  <a:lnTo>
                    <a:pt x="172" y="88"/>
                  </a:lnTo>
                  <a:lnTo>
                    <a:pt x="160" y="99"/>
                  </a:lnTo>
                  <a:lnTo>
                    <a:pt x="141" y="115"/>
                  </a:lnTo>
                  <a:lnTo>
                    <a:pt x="117" y="134"/>
                  </a:lnTo>
                  <a:lnTo>
                    <a:pt x="89" y="150"/>
                  </a:lnTo>
                  <a:lnTo>
                    <a:pt x="59" y="160"/>
                  </a:lnTo>
                  <a:lnTo>
                    <a:pt x="29" y="165"/>
                  </a:lnTo>
                  <a:lnTo>
                    <a:pt x="0" y="1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2371" name="Freeform 19">
              <a:extLst>
                <a:ext uri="{FF2B5EF4-FFF2-40B4-BE49-F238E27FC236}">
                  <a16:creationId xmlns:a16="http://schemas.microsoft.com/office/drawing/2014/main" id="{CBC427BE-00BE-DC38-3432-459D62EF7C97}"/>
                </a:ext>
              </a:extLst>
            </p:cNvPr>
            <p:cNvSpPr>
              <a:spLocks/>
            </p:cNvSpPr>
            <p:nvPr/>
          </p:nvSpPr>
          <p:spPr bwMode="auto">
            <a:xfrm>
              <a:off x="5848" y="2723"/>
              <a:ext cx="83" cy="6"/>
            </a:xfrm>
            <a:custGeom>
              <a:avLst/>
              <a:gdLst>
                <a:gd name="T0" fmla="*/ 166 w 166"/>
                <a:gd name="T1" fmla="*/ 13 h 13"/>
                <a:gd name="T2" fmla="*/ 161 w 166"/>
                <a:gd name="T3" fmla="*/ 12 h 13"/>
                <a:gd name="T4" fmla="*/ 146 w 166"/>
                <a:gd name="T5" fmla="*/ 9 h 13"/>
                <a:gd name="T6" fmla="*/ 127 w 166"/>
                <a:gd name="T7" fmla="*/ 7 h 13"/>
                <a:gd name="T8" fmla="*/ 101 w 166"/>
                <a:gd name="T9" fmla="*/ 5 h 13"/>
                <a:gd name="T10" fmla="*/ 74 w 166"/>
                <a:gd name="T11" fmla="*/ 2 h 13"/>
                <a:gd name="T12" fmla="*/ 46 w 166"/>
                <a:gd name="T13" fmla="*/ 0 h 13"/>
                <a:gd name="T14" fmla="*/ 21 w 166"/>
                <a:gd name="T15" fmla="*/ 1 h 13"/>
                <a:gd name="T16" fmla="*/ 0 w 166"/>
                <a:gd name="T17" fmla="*/ 4 h 13"/>
                <a:gd name="T18" fmla="*/ 7 w 166"/>
                <a:gd name="T19" fmla="*/ 4 h 13"/>
                <a:gd name="T20" fmla="*/ 25 w 166"/>
                <a:gd name="T21" fmla="*/ 5 h 13"/>
                <a:gd name="T22" fmla="*/ 51 w 166"/>
                <a:gd name="T23" fmla="*/ 7 h 13"/>
                <a:gd name="T24" fmla="*/ 80 w 166"/>
                <a:gd name="T25" fmla="*/ 8 h 13"/>
                <a:gd name="T26" fmla="*/ 109 w 166"/>
                <a:gd name="T27" fmla="*/ 10 h 13"/>
                <a:gd name="T28" fmla="*/ 137 w 166"/>
                <a:gd name="T29" fmla="*/ 12 h 13"/>
                <a:gd name="T30" fmla="*/ 157 w 166"/>
                <a:gd name="T31" fmla="*/ 13 h 13"/>
                <a:gd name="T32" fmla="*/ 166 w 166"/>
                <a:gd name="T33"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3">
                  <a:moveTo>
                    <a:pt x="166" y="13"/>
                  </a:moveTo>
                  <a:lnTo>
                    <a:pt x="161" y="12"/>
                  </a:lnTo>
                  <a:lnTo>
                    <a:pt x="146" y="9"/>
                  </a:lnTo>
                  <a:lnTo>
                    <a:pt x="127" y="7"/>
                  </a:lnTo>
                  <a:lnTo>
                    <a:pt x="101" y="5"/>
                  </a:lnTo>
                  <a:lnTo>
                    <a:pt x="74" y="2"/>
                  </a:lnTo>
                  <a:lnTo>
                    <a:pt x="46" y="0"/>
                  </a:lnTo>
                  <a:lnTo>
                    <a:pt x="21" y="1"/>
                  </a:lnTo>
                  <a:lnTo>
                    <a:pt x="0" y="4"/>
                  </a:lnTo>
                  <a:lnTo>
                    <a:pt x="7" y="4"/>
                  </a:lnTo>
                  <a:lnTo>
                    <a:pt x="25" y="5"/>
                  </a:lnTo>
                  <a:lnTo>
                    <a:pt x="51" y="7"/>
                  </a:lnTo>
                  <a:lnTo>
                    <a:pt x="80" y="8"/>
                  </a:lnTo>
                  <a:lnTo>
                    <a:pt x="109" y="10"/>
                  </a:lnTo>
                  <a:lnTo>
                    <a:pt x="137" y="12"/>
                  </a:lnTo>
                  <a:lnTo>
                    <a:pt x="157" y="13"/>
                  </a:lnTo>
                  <a:lnTo>
                    <a:pt x="166"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2372" name="Freeform 20">
              <a:extLst>
                <a:ext uri="{FF2B5EF4-FFF2-40B4-BE49-F238E27FC236}">
                  <a16:creationId xmlns:a16="http://schemas.microsoft.com/office/drawing/2014/main" id="{A32CE10E-B992-1FA0-560A-288884DE18B6}"/>
                </a:ext>
              </a:extLst>
            </p:cNvPr>
            <p:cNvSpPr>
              <a:spLocks/>
            </p:cNvSpPr>
            <p:nvPr/>
          </p:nvSpPr>
          <p:spPr bwMode="auto">
            <a:xfrm>
              <a:off x="5755" y="2722"/>
              <a:ext cx="80" cy="85"/>
            </a:xfrm>
            <a:custGeom>
              <a:avLst/>
              <a:gdLst>
                <a:gd name="T0" fmla="*/ 159 w 159"/>
                <a:gd name="T1" fmla="*/ 0 h 171"/>
                <a:gd name="T2" fmla="*/ 151 w 159"/>
                <a:gd name="T3" fmla="*/ 0 h 171"/>
                <a:gd name="T4" fmla="*/ 131 w 159"/>
                <a:gd name="T5" fmla="*/ 3 h 171"/>
                <a:gd name="T6" fmla="*/ 103 w 159"/>
                <a:gd name="T7" fmla="*/ 10 h 171"/>
                <a:gd name="T8" fmla="*/ 72 w 159"/>
                <a:gd name="T9" fmla="*/ 23 h 171"/>
                <a:gd name="T10" fmla="*/ 42 w 159"/>
                <a:gd name="T11" fmla="*/ 43 h 171"/>
                <a:gd name="T12" fmla="*/ 17 w 159"/>
                <a:gd name="T13" fmla="*/ 74 h 171"/>
                <a:gd name="T14" fmla="*/ 1 w 159"/>
                <a:gd name="T15" fmla="*/ 115 h 171"/>
                <a:gd name="T16" fmla="*/ 0 w 159"/>
                <a:gd name="T17" fmla="*/ 171 h 171"/>
                <a:gd name="T18" fmla="*/ 0 w 159"/>
                <a:gd name="T19" fmla="*/ 164 h 171"/>
                <a:gd name="T20" fmla="*/ 1 w 159"/>
                <a:gd name="T21" fmla="*/ 146 h 171"/>
                <a:gd name="T22" fmla="*/ 6 w 159"/>
                <a:gd name="T23" fmla="*/ 122 h 171"/>
                <a:gd name="T24" fmla="*/ 16 w 159"/>
                <a:gd name="T25" fmla="*/ 92 h 171"/>
                <a:gd name="T26" fmla="*/ 34 w 159"/>
                <a:gd name="T27" fmla="*/ 62 h 171"/>
                <a:gd name="T28" fmla="*/ 63 w 159"/>
                <a:gd name="T29" fmla="*/ 35 h 171"/>
                <a:gd name="T30" fmla="*/ 103 w 159"/>
                <a:gd name="T31" fmla="*/ 13 h 171"/>
                <a:gd name="T32" fmla="*/ 159 w 159"/>
                <a:gd name="T33"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9" h="171">
                  <a:moveTo>
                    <a:pt x="159" y="0"/>
                  </a:moveTo>
                  <a:lnTo>
                    <a:pt x="151" y="0"/>
                  </a:lnTo>
                  <a:lnTo>
                    <a:pt x="131" y="3"/>
                  </a:lnTo>
                  <a:lnTo>
                    <a:pt x="103" y="10"/>
                  </a:lnTo>
                  <a:lnTo>
                    <a:pt x="72" y="23"/>
                  </a:lnTo>
                  <a:lnTo>
                    <a:pt x="42" y="43"/>
                  </a:lnTo>
                  <a:lnTo>
                    <a:pt x="17" y="74"/>
                  </a:lnTo>
                  <a:lnTo>
                    <a:pt x="1" y="115"/>
                  </a:lnTo>
                  <a:lnTo>
                    <a:pt x="0" y="171"/>
                  </a:lnTo>
                  <a:lnTo>
                    <a:pt x="0" y="164"/>
                  </a:lnTo>
                  <a:lnTo>
                    <a:pt x="1" y="146"/>
                  </a:lnTo>
                  <a:lnTo>
                    <a:pt x="6" y="122"/>
                  </a:lnTo>
                  <a:lnTo>
                    <a:pt x="16" y="92"/>
                  </a:lnTo>
                  <a:lnTo>
                    <a:pt x="34" y="62"/>
                  </a:lnTo>
                  <a:lnTo>
                    <a:pt x="63" y="35"/>
                  </a:lnTo>
                  <a:lnTo>
                    <a:pt x="103" y="13"/>
                  </a:lnTo>
                  <a:lnTo>
                    <a:pt x="15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2373" name="Freeform 21">
              <a:extLst>
                <a:ext uri="{FF2B5EF4-FFF2-40B4-BE49-F238E27FC236}">
                  <a16:creationId xmlns:a16="http://schemas.microsoft.com/office/drawing/2014/main" id="{8ED9DA44-0E79-4B38-0165-F623D45AFC33}"/>
                </a:ext>
              </a:extLst>
            </p:cNvPr>
            <p:cNvSpPr>
              <a:spLocks/>
            </p:cNvSpPr>
            <p:nvPr/>
          </p:nvSpPr>
          <p:spPr bwMode="auto">
            <a:xfrm>
              <a:off x="5751" y="2940"/>
              <a:ext cx="200" cy="80"/>
            </a:xfrm>
            <a:custGeom>
              <a:avLst/>
              <a:gdLst>
                <a:gd name="T0" fmla="*/ 0 w 399"/>
                <a:gd name="T1" fmla="*/ 160 h 161"/>
                <a:gd name="T2" fmla="*/ 4 w 399"/>
                <a:gd name="T3" fmla="*/ 160 h 161"/>
                <a:gd name="T4" fmla="*/ 17 w 399"/>
                <a:gd name="T5" fmla="*/ 161 h 161"/>
                <a:gd name="T6" fmla="*/ 36 w 399"/>
                <a:gd name="T7" fmla="*/ 161 h 161"/>
                <a:gd name="T8" fmla="*/ 61 w 399"/>
                <a:gd name="T9" fmla="*/ 160 h 161"/>
                <a:gd name="T10" fmla="*/ 88 w 399"/>
                <a:gd name="T11" fmla="*/ 154 h 161"/>
                <a:gd name="T12" fmla="*/ 117 w 399"/>
                <a:gd name="T13" fmla="*/ 145 h 161"/>
                <a:gd name="T14" fmla="*/ 146 w 399"/>
                <a:gd name="T15" fmla="*/ 130 h 161"/>
                <a:gd name="T16" fmla="*/ 172 w 399"/>
                <a:gd name="T17" fmla="*/ 108 h 161"/>
                <a:gd name="T18" fmla="*/ 173 w 399"/>
                <a:gd name="T19" fmla="*/ 107 h 161"/>
                <a:gd name="T20" fmla="*/ 178 w 399"/>
                <a:gd name="T21" fmla="*/ 102 h 161"/>
                <a:gd name="T22" fmla="*/ 185 w 399"/>
                <a:gd name="T23" fmla="*/ 95 h 161"/>
                <a:gd name="T24" fmla="*/ 193 w 399"/>
                <a:gd name="T25" fmla="*/ 86 h 161"/>
                <a:gd name="T26" fmla="*/ 204 w 399"/>
                <a:gd name="T27" fmla="*/ 77 h 161"/>
                <a:gd name="T28" fmla="*/ 217 w 399"/>
                <a:gd name="T29" fmla="*/ 66 h 161"/>
                <a:gd name="T30" fmla="*/ 232 w 399"/>
                <a:gd name="T31" fmla="*/ 55 h 161"/>
                <a:gd name="T32" fmla="*/ 248 w 399"/>
                <a:gd name="T33" fmla="*/ 45 h 161"/>
                <a:gd name="T34" fmla="*/ 264 w 399"/>
                <a:gd name="T35" fmla="*/ 34 h 161"/>
                <a:gd name="T36" fmla="*/ 283 w 399"/>
                <a:gd name="T37" fmla="*/ 26 h 161"/>
                <a:gd name="T38" fmla="*/ 301 w 399"/>
                <a:gd name="T39" fmla="*/ 19 h 161"/>
                <a:gd name="T40" fmla="*/ 321 w 399"/>
                <a:gd name="T41" fmla="*/ 15 h 161"/>
                <a:gd name="T42" fmla="*/ 340 w 399"/>
                <a:gd name="T43" fmla="*/ 12 h 161"/>
                <a:gd name="T44" fmla="*/ 360 w 399"/>
                <a:gd name="T45" fmla="*/ 13 h 161"/>
                <a:gd name="T46" fmla="*/ 379 w 399"/>
                <a:gd name="T47" fmla="*/ 19 h 161"/>
                <a:gd name="T48" fmla="*/ 399 w 399"/>
                <a:gd name="T49" fmla="*/ 28 h 161"/>
                <a:gd name="T50" fmla="*/ 397 w 399"/>
                <a:gd name="T51" fmla="*/ 28 h 161"/>
                <a:gd name="T52" fmla="*/ 392 w 399"/>
                <a:gd name="T53" fmla="*/ 26 h 161"/>
                <a:gd name="T54" fmla="*/ 384 w 399"/>
                <a:gd name="T55" fmla="*/ 25 h 161"/>
                <a:gd name="T56" fmla="*/ 373 w 399"/>
                <a:gd name="T57" fmla="*/ 21 h 161"/>
                <a:gd name="T58" fmla="*/ 360 w 399"/>
                <a:gd name="T59" fmla="*/ 19 h 161"/>
                <a:gd name="T60" fmla="*/ 344 w 399"/>
                <a:gd name="T61" fmla="*/ 16 h 161"/>
                <a:gd name="T62" fmla="*/ 327 w 399"/>
                <a:gd name="T63" fmla="*/ 12 h 161"/>
                <a:gd name="T64" fmla="*/ 308 w 399"/>
                <a:gd name="T65" fmla="*/ 9 h 161"/>
                <a:gd name="T66" fmla="*/ 289 w 399"/>
                <a:gd name="T67" fmla="*/ 5 h 161"/>
                <a:gd name="T68" fmla="*/ 269 w 399"/>
                <a:gd name="T69" fmla="*/ 3 h 161"/>
                <a:gd name="T70" fmla="*/ 248 w 399"/>
                <a:gd name="T71" fmla="*/ 1 h 161"/>
                <a:gd name="T72" fmla="*/ 229 w 399"/>
                <a:gd name="T73" fmla="*/ 0 h 161"/>
                <a:gd name="T74" fmla="*/ 208 w 399"/>
                <a:gd name="T75" fmla="*/ 0 h 161"/>
                <a:gd name="T76" fmla="*/ 188 w 399"/>
                <a:gd name="T77" fmla="*/ 0 h 161"/>
                <a:gd name="T78" fmla="*/ 171 w 399"/>
                <a:gd name="T79" fmla="*/ 2 h 161"/>
                <a:gd name="T80" fmla="*/ 154 w 399"/>
                <a:gd name="T81" fmla="*/ 5 h 161"/>
                <a:gd name="T82" fmla="*/ 147 w 399"/>
                <a:gd name="T83" fmla="*/ 5 h 161"/>
                <a:gd name="T84" fmla="*/ 130 w 399"/>
                <a:gd name="T85" fmla="*/ 9 h 161"/>
                <a:gd name="T86" fmla="*/ 104 w 399"/>
                <a:gd name="T87" fmla="*/ 15 h 161"/>
                <a:gd name="T88" fmla="*/ 76 w 399"/>
                <a:gd name="T89" fmla="*/ 26 h 161"/>
                <a:gd name="T90" fmla="*/ 48 w 399"/>
                <a:gd name="T91" fmla="*/ 45 h 161"/>
                <a:gd name="T92" fmla="*/ 23 w 399"/>
                <a:gd name="T93" fmla="*/ 72 h 161"/>
                <a:gd name="T94" fmla="*/ 5 w 399"/>
                <a:gd name="T95" fmla="*/ 110 h 161"/>
                <a:gd name="T96" fmla="*/ 0 w 399"/>
                <a:gd name="T97" fmla="*/ 16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9" h="161">
                  <a:moveTo>
                    <a:pt x="0" y="160"/>
                  </a:moveTo>
                  <a:lnTo>
                    <a:pt x="4" y="160"/>
                  </a:lnTo>
                  <a:lnTo>
                    <a:pt x="17" y="161"/>
                  </a:lnTo>
                  <a:lnTo>
                    <a:pt x="36" y="161"/>
                  </a:lnTo>
                  <a:lnTo>
                    <a:pt x="61" y="160"/>
                  </a:lnTo>
                  <a:lnTo>
                    <a:pt x="88" y="154"/>
                  </a:lnTo>
                  <a:lnTo>
                    <a:pt x="117" y="145"/>
                  </a:lnTo>
                  <a:lnTo>
                    <a:pt x="146" y="130"/>
                  </a:lnTo>
                  <a:lnTo>
                    <a:pt x="172" y="108"/>
                  </a:lnTo>
                  <a:lnTo>
                    <a:pt x="173" y="107"/>
                  </a:lnTo>
                  <a:lnTo>
                    <a:pt x="178" y="102"/>
                  </a:lnTo>
                  <a:lnTo>
                    <a:pt x="185" y="95"/>
                  </a:lnTo>
                  <a:lnTo>
                    <a:pt x="193" y="86"/>
                  </a:lnTo>
                  <a:lnTo>
                    <a:pt x="204" y="77"/>
                  </a:lnTo>
                  <a:lnTo>
                    <a:pt x="217" y="66"/>
                  </a:lnTo>
                  <a:lnTo>
                    <a:pt x="232" y="55"/>
                  </a:lnTo>
                  <a:lnTo>
                    <a:pt x="248" y="45"/>
                  </a:lnTo>
                  <a:lnTo>
                    <a:pt x="264" y="34"/>
                  </a:lnTo>
                  <a:lnTo>
                    <a:pt x="283" y="26"/>
                  </a:lnTo>
                  <a:lnTo>
                    <a:pt x="301" y="19"/>
                  </a:lnTo>
                  <a:lnTo>
                    <a:pt x="321" y="15"/>
                  </a:lnTo>
                  <a:lnTo>
                    <a:pt x="340" y="12"/>
                  </a:lnTo>
                  <a:lnTo>
                    <a:pt x="360" y="13"/>
                  </a:lnTo>
                  <a:lnTo>
                    <a:pt x="379" y="19"/>
                  </a:lnTo>
                  <a:lnTo>
                    <a:pt x="399" y="28"/>
                  </a:lnTo>
                  <a:lnTo>
                    <a:pt x="397" y="28"/>
                  </a:lnTo>
                  <a:lnTo>
                    <a:pt x="392" y="26"/>
                  </a:lnTo>
                  <a:lnTo>
                    <a:pt x="384" y="25"/>
                  </a:lnTo>
                  <a:lnTo>
                    <a:pt x="373" y="21"/>
                  </a:lnTo>
                  <a:lnTo>
                    <a:pt x="360" y="19"/>
                  </a:lnTo>
                  <a:lnTo>
                    <a:pt x="344" y="16"/>
                  </a:lnTo>
                  <a:lnTo>
                    <a:pt x="327" y="12"/>
                  </a:lnTo>
                  <a:lnTo>
                    <a:pt x="308" y="9"/>
                  </a:lnTo>
                  <a:lnTo>
                    <a:pt x="289" y="5"/>
                  </a:lnTo>
                  <a:lnTo>
                    <a:pt x="269" y="3"/>
                  </a:lnTo>
                  <a:lnTo>
                    <a:pt x="248" y="1"/>
                  </a:lnTo>
                  <a:lnTo>
                    <a:pt x="229" y="0"/>
                  </a:lnTo>
                  <a:lnTo>
                    <a:pt x="208" y="0"/>
                  </a:lnTo>
                  <a:lnTo>
                    <a:pt x="188" y="0"/>
                  </a:lnTo>
                  <a:lnTo>
                    <a:pt x="171" y="2"/>
                  </a:lnTo>
                  <a:lnTo>
                    <a:pt x="154" y="5"/>
                  </a:lnTo>
                  <a:lnTo>
                    <a:pt x="147" y="5"/>
                  </a:lnTo>
                  <a:lnTo>
                    <a:pt x="130" y="9"/>
                  </a:lnTo>
                  <a:lnTo>
                    <a:pt x="104" y="15"/>
                  </a:lnTo>
                  <a:lnTo>
                    <a:pt x="76" y="26"/>
                  </a:lnTo>
                  <a:lnTo>
                    <a:pt x="48" y="45"/>
                  </a:lnTo>
                  <a:lnTo>
                    <a:pt x="23" y="72"/>
                  </a:lnTo>
                  <a:lnTo>
                    <a:pt x="5" y="110"/>
                  </a:lnTo>
                  <a:lnTo>
                    <a:pt x="0" y="160"/>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2374" name="Freeform 22">
              <a:extLst>
                <a:ext uri="{FF2B5EF4-FFF2-40B4-BE49-F238E27FC236}">
                  <a16:creationId xmlns:a16="http://schemas.microsoft.com/office/drawing/2014/main" id="{FD0F78EF-8CAF-2705-097F-7A477FE5F5AB}"/>
                </a:ext>
              </a:extLst>
            </p:cNvPr>
            <p:cNvSpPr>
              <a:spLocks/>
            </p:cNvSpPr>
            <p:nvPr/>
          </p:nvSpPr>
          <p:spPr bwMode="auto">
            <a:xfrm>
              <a:off x="5766" y="2948"/>
              <a:ext cx="132" cy="37"/>
            </a:xfrm>
            <a:custGeom>
              <a:avLst/>
              <a:gdLst>
                <a:gd name="T0" fmla="*/ 0 w 263"/>
                <a:gd name="T1" fmla="*/ 45 h 74"/>
                <a:gd name="T2" fmla="*/ 146 w 263"/>
                <a:gd name="T3" fmla="*/ 74 h 74"/>
                <a:gd name="T4" fmla="*/ 263 w 263"/>
                <a:gd name="T5" fmla="*/ 2 h 74"/>
                <a:gd name="T6" fmla="*/ 261 w 263"/>
                <a:gd name="T7" fmla="*/ 2 h 74"/>
                <a:gd name="T8" fmla="*/ 253 w 263"/>
                <a:gd name="T9" fmla="*/ 1 h 74"/>
                <a:gd name="T10" fmla="*/ 241 w 263"/>
                <a:gd name="T11" fmla="*/ 1 h 74"/>
                <a:gd name="T12" fmla="*/ 225 w 263"/>
                <a:gd name="T13" fmla="*/ 0 h 74"/>
                <a:gd name="T14" fmla="*/ 208 w 263"/>
                <a:gd name="T15" fmla="*/ 0 h 74"/>
                <a:gd name="T16" fmla="*/ 187 w 263"/>
                <a:gd name="T17" fmla="*/ 0 h 74"/>
                <a:gd name="T18" fmla="*/ 164 w 263"/>
                <a:gd name="T19" fmla="*/ 0 h 74"/>
                <a:gd name="T20" fmla="*/ 141 w 263"/>
                <a:gd name="T21" fmla="*/ 1 h 74"/>
                <a:gd name="T22" fmla="*/ 118 w 263"/>
                <a:gd name="T23" fmla="*/ 2 h 74"/>
                <a:gd name="T24" fmla="*/ 95 w 263"/>
                <a:gd name="T25" fmla="*/ 4 h 74"/>
                <a:gd name="T26" fmla="*/ 72 w 263"/>
                <a:gd name="T27" fmla="*/ 8 h 74"/>
                <a:gd name="T28" fmla="*/ 51 w 263"/>
                <a:gd name="T29" fmla="*/ 13 h 74"/>
                <a:gd name="T30" fmla="*/ 34 w 263"/>
                <a:gd name="T31" fmla="*/ 18 h 74"/>
                <a:gd name="T32" fmla="*/ 18 w 263"/>
                <a:gd name="T33" fmla="*/ 25 h 74"/>
                <a:gd name="T34" fmla="*/ 6 w 263"/>
                <a:gd name="T35" fmla="*/ 34 h 74"/>
                <a:gd name="T36" fmla="*/ 0 w 263"/>
                <a:gd name="T37" fmla="*/ 4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3" h="74">
                  <a:moveTo>
                    <a:pt x="0" y="45"/>
                  </a:moveTo>
                  <a:lnTo>
                    <a:pt x="146" y="74"/>
                  </a:lnTo>
                  <a:lnTo>
                    <a:pt x="263" y="2"/>
                  </a:lnTo>
                  <a:lnTo>
                    <a:pt x="261" y="2"/>
                  </a:lnTo>
                  <a:lnTo>
                    <a:pt x="253" y="1"/>
                  </a:lnTo>
                  <a:lnTo>
                    <a:pt x="241" y="1"/>
                  </a:lnTo>
                  <a:lnTo>
                    <a:pt x="225" y="0"/>
                  </a:lnTo>
                  <a:lnTo>
                    <a:pt x="208" y="0"/>
                  </a:lnTo>
                  <a:lnTo>
                    <a:pt x="187" y="0"/>
                  </a:lnTo>
                  <a:lnTo>
                    <a:pt x="164" y="0"/>
                  </a:lnTo>
                  <a:lnTo>
                    <a:pt x="141" y="1"/>
                  </a:lnTo>
                  <a:lnTo>
                    <a:pt x="118" y="2"/>
                  </a:lnTo>
                  <a:lnTo>
                    <a:pt x="95" y="4"/>
                  </a:lnTo>
                  <a:lnTo>
                    <a:pt x="72" y="8"/>
                  </a:lnTo>
                  <a:lnTo>
                    <a:pt x="51" y="13"/>
                  </a:lnTo>
                  <a:lnTo>
                    <a:pt x="34" y="18"/>
                  </a:lnTo>
                  <a:lnTo>
                    <a:pt x="18" y="25"/>
                  </a:lnTo>
                  <a:lnTo>
                    <a:pt x="6" y="34"/>
                  </a:lnTo>
                  <a:lnTo>
                    <a:pt x="0" y="45"/>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2375" name="Freeform 23">
              <a:extLst>
                <a:ext uri="{FF2B5EF4-FFF2-40B4-BE49-F238E27FC236}">
                  <a16:creationId xmlns:a16="http://schemas.microsoft.com/office/drawing/2014/main" id="{107F619F-4EB7-DE0E-4C6A-6DBD266DE333}"/>
                </a:ext>
              </a:extLst>
            </p:cNvPr>
            <p:cNvSpPr>
              <a:spLocks/>
            </p:cNvSpPr>
            <p:nvPr/>
          </p:nvSpPr>
          <p:spPr bwMode="auto">
            <a:xfrm>
              <a:off x="5750" y="2944"/>
              <a:ext cx="220" cy="83"/>
            </a:xfrm>
            <a:custGeom>
              <a:avLst/>
              <a:gdLst>
                <a:gd name="T0" fmla="*/ 0 w 441"/>
                <a:gd name="T1" fmla="*/ 158 h 167"/>
                <a:gd name="T2" fmla="*/ 1 w 441"/>
                <a:gd name="T3" fmla="*/ 158 h 167"/>
                <a:gd name="T4" fmla="*/ 5 w 441"/>
                <a:gd name="T5" fmla="*/ 160 h 167"/>
                <a:gd name="T6" fmla="*/ 11 w 441"/>
                <a:gd name="T7" fmla="*/ 161 h 167"/>
                <a:gd name="T8" fmla="*/ 19 w 441"/>
                <a:gd name="T9" fmla="*/ 163 h 167"/>
                <a:gd name="T10" fmla="*/ 28 w 441"/>
                <a:gd name="T11" fmla="*/ 164 h 167"/>
                <a:gd name="T12" fmla="*/ 39 w 441"/>
                <a:gd name="T13" fmla="*/ 166 h 167"/>
                <a:gd name="T14" fmla="*/ 52 w 441"/>
                <a:gd name="T15" fmla="*/ 167 h 167"/>
                <a:gd name="T16" fmla="*/ 66 w 441"/>
                <a:gd name="T17" fmla="*/ 166 h 167"/>
                <a:gd name="T18" fmla="*/ 81 w 441"/>
                <a:gd name="T19" fmla="*/ 163 h 167"/>
                <a:gd name="T20" fmla="*/ 97 w 441"/>
                <a:gd name="T21" fmla="*/ 160 h 167"/>
                <a:gd name="T22" fmla="*/ 114 w 441"/>
                <a:gd name="T23" fmla="*/ 154 h 167"/>
                <a:gd name="T24" fmla="*/ 132 w 441"/>
                <a:gd name="T25" fmla="*/ 146 h 167"/>
                <a:gd name="T26" fmla="*/ 150 w 441"/>
                <a:gd name="T27" fmla="*/ 134 h 167"/>
                <a:gd name="T28" fmla="*/ 168 w 441"/>
                <a:gd name="T29" fmla="*/ 121 h 167"/>
                <a:gd name="T30" fmla="*/ 187 w 441"/>
                <a:gd name="T31" fmla="*/ 103 h 167"/>
                <a:gd name="T32" fmla="*/ 205 w 441"/>
                <a:gd name="T33" fmla="*/ 83 h 167"/>
                <a:gd name="T34" fmla="*/ 207 w 441"/>
                <a:gd name="T35" fmla="*/ 81 h 167"/>
                <a:gd name="T36" fmla="*/ 212 w 441"/>
                <a:gd name="T37" fmla="*/ 77 h 167"/>
                <a:gd name="T38" fmla="*/ 221 w 441"/>
                <a:gd name="T39" fmla="*/ 70 h 167"/>
                <a:gd name="T40" fmla="*/ 233 w 441"/>
                <a:gd name="T41" fmla="*/ 61 h 167"/>
                <a:gd name="T42" fmla="*/ 247 w 441"/>
                <a:gd name="T43" fmla="*/ 52 h 167"/>
                <a:gd name="T44" fmla="*/ 263 w 441"/>
                <a:gd name="T45" fmla="*/ 42 h 167"/>
                <a:gd name="T46" fmla="*/ 280 w 441"/>
                <a:gd name="T47" fmla="*/ 33 h 167"/>
                <a:gd name="T48" fmla="*/ 298 w 441"/>
                <a:gd name="T49" fmla="*/ 25 h 167"/>
                <a:gd name="T50" fmla="*/ 318 w 441"/>
                <a:gd name="T51" fmla="*/ 18 h 167"/>
                <a:gd name="T52" fmla="*/ 338 w 441"/>
                <a:gd name="T53" fmla="*/ 15 h 167"/>
                <a:gd name="T54" fmla="*/ 357 w 441"/>
                <a:gd name="T55" fmla="*/ 15 h 167"/>
                <a:gd name="T56" fmla="*/ 377 w 441"/>
                <a:gd name="T57" fmla="*/ 17 h 167"/>
                <a:gd name="T58" fmla="*/ 395 w 441"/>
                <a:gd name="T59" fmla="*/ 25 h 167"/>
                <a:gd name="T60" fmla="*/ 412 w 441"/>
                <a:gd name="T61" fmla="*/ 39 h 167"/>
                <a:gd name="T62" fmla="*/ 427 w 441"/>
                <a:gd name="T63" fmla="*/ 57 h 167"/>
                <a:gd name="T64" fmla="*/ 441 w 441"/>
                <a:gd name="T65" fmla="*/ 83 h 167"/>
                <a:gd name="T66" fmla="*/ 441 w 441"/>
                <a:gd name="T67" fmla="*/ 80 h 167"/>
                <a:gd name="T68" fmla="*/ 439 w 441"/>
                <a:gd name="T69" fmla="*/ 75 h 167"/>
                <a:gd name="T70" fmla="*/ 435 w 441"/>
                <a:gd name="T71" fmla="*/ 66 h 167"/>
                <a:gd name="T72" fmla="*/ 431 w 441"/>
                <a:gd name="T73" fmla="*/ 56 h 167"/>
                <a:gd name="T74" fmla="*/ 425 w 441"/>
                <a:gd name="T75" fmla="*/ 45 h 167"/>
                <a:gd name="T76" fmla="*/ 416 w 441"/>
                <a:gd name="T77" fmla="*/ 33 h 167"/>
                <a:gd name="T78" fmla="*/ 405 w 441"/>
                <a:gd name="T79" fmla="*/ 22 h 167"/>
                <a:gd name="T80" fmla="*/ 393 w 441"/>
                <a:gd name="T81" fmla="*/ 12 h 167"/>
                <a:gd name="T82" fmla="*/ 377 w 441"/>
                <a:gd name="T83" fmla="*/ 4 h 167"/>
                <a:gd name="T84" fmla="*/ 358 w 441"/>
                <a:gd name="T85" fmla="*/ 0 h 167"/>
                <a:gd name="T86" fmla="*/ 338 w 441"/>
                <a:gd name="T87" fmla="*/ 0 h 167"/>
                <a:gd name="T88" fmla="*/ 312 w 441"/>
                <a:gd name="T89" fmla="*/ 3 h 167"/>
                <a:gd name="T90" fmla="*/ 285 w 441"/>
                <a:gd name="T91" fmla="*/ 12 h 167"/>
                <a:gd name="T92" fmla="*/ 254 w 441"/>
                <a:gd name="T93" fmla="*/ 28 h 167"/>
                <a:gd name="T94" fmla="*/ 218 w 441"/>
                <a:gd name="T95" fmla="*/ 52 h 167"/>
                <a:gd name="T96" fmla="*/ 179 w 441"/>
                <a:gd name="T97" fmla="*/ 83 h 167"/>
                <a:gd name="T98" fmla="*/ 174 w 441"/>
                <a:gd name="T99" fmla="*/ 87 h 167"/>
                <a:gd name="T100" fmla="*/ 161 w 441"/>
                <a:gd name="T101" fmla="*/ 99 h 167"/>
                <a:gd name="T102" fmla="*/ 143 w 441"/>
                <a:gd name="T103" fmla="*/ 115 h 167"/>
                <a:gd name="T104" fmla="*/ 119 w 441"/>
                <a:gd name="T105" fmla="*/ 132 h 167"/>
                <a:gd name="T106" fmla="*/ 90 w 441"/>
                <a:gd name="T107" fmla="*/ 147 h 167"/>
                <a:gd name="T108" fmla="*/ 60 w 441"/>
                <a:gd name="T109" fmla="*/ 159 h 167"/>
                <a:gd name="T110" fmla="*/ 30 w 441"/>
                <a:gd name="T111" fmla="*/ 163 h 167"/>
                <a:gd name="T112" fmla="*/ 0 w 441"/>
                <a:gd name="T113" fmla="*/ 158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1" h="167">
                  <a:moveTo>
                    <a:pt x="0" y="158"/>
                  </a:moveTo>
                  <a:lnTo>
                    <a:pt x="1" y="158"/>
                  </a:lnTo>
                  <a:lnTo>
                    <a:pt x="5" y="160"/>
                  </a:lnTo>
                  <a:lnTo>
                    <a:pt x="11" y="161"/>
                  </a:lnTo>
                  <a:lnTo>
                    <a:pt x="19" y="163"/>
                  </a:lnTo>
                  <a:lnTo>
                    <a:pt x="28" y="164"/>
                  </a:lnTo>
                  <a:lnTo>
                    <a:pt x="39" y="166"/>
                  </a:lnTo>
                  <a:lnTo>
                    <a:pt x="52" y="167"/>
                  </a:lnTo>
                  <a:lnTo>
                    <a:pt x="66" y="166"/>
                  </a:lnTo>
                  <a:lnTo>
                    <a:pt x="81" y="163"/>
                  </a:lnTo>
                  <a:lnTo>
                    <a:pt x="97" y="160"/>
                  </a:lnTo>
                  <a:lnTo>
                    <a:pt x="114" y="154"/>
                  </a:lnTo>
                  <a:lnTo>
                    <a:pt x="132" y="146"/>
                  </a:lnTo>
                  <a:lnTo>
                    <a:pt x="150" y="134"/>
                  </a:lnTo>
                  <a:lnTo>
                    <a:pt x="168" y="121"/>
                  </a:lnTo>
                  <a:lnTo>
                    <a:pt x="187" y="103"/>
                  </a:lnTo>
                  <a:lnTo>
                    <a:pt x="205" y="83"/>
                  </a:lnTo>
                  <a:lnTo>
                    <a:pt x="207" y="81"/>
                  </a:lnTo>
                  <a:lnTo>
                    <a:pt x="212" y="77"/>
                  </a:lnTo>
                  <a:lnTo>
                    <a:pt x="221" y="70"/>
                  </a:lnTo>
                  <a:lnTo>
                    <a:pt x="233" y="61"/>
                  </a:lnTo>
                  <a:lnTo>
                    <a:pt x="247" y="52"/>
                  </a:lnTo>
                  <a:lnTo>
                    <a:pt x="263" y="42"/>
                  </a:lnTo>
                  <a:lnTo>
                    <a:pt x="280" y="33"/>
                  </a:lnTo>
                  <a:lnTo>
                    <a:pt x="298" y="25"/>
                  </a:lnTo>
                  <a:lnTo>
                    <a:pt x="318" y="18"/>
                  </a:lnTo>
                  <a:lnTo>
                    <a:pt x="338" y="15"/>
                  </a:lnTo>
                  <a:lnTo>
                    <a:pt x="357" y="15"/>
                  </a:lnTo>
                  <a:lnTo>
                    <a:pt x="377" y="17"/>
                  </a:lnTo>
                  <a:lnTo>
                    <a:pt x="395" y="25"/>
                  </a:lnTo>
                  <a:lnTo>
                    <a:pt x="412" y="39"/>
                  </a:lnTo>
                  <a:lnTo>
                    <a:pt x="427" y="57"/>
                  </a:lnTo>
                  <a:lnTo>
                    <a:pt x="441" y="83"/>
                  </a:lnTo>
                  <a:lnTo>
                    <a:pt x="441" y="80"/>
                  </a:lnTo>
                  <a:lnTo>
                    <a:pt x="439" y="75"/>
                  </a:lnTo>
                  <a:lnTo>
                    <a:pt x="435" y="66"/>
                  </a:lnTo>
                  <a:lnTo>
                    <a:pt x="431" y="56"/>
                  </a:lnTo>
                  <a:lnTo>
                    <a:pt x="425" y="45"/>
                  </a:lnTo>
                  <a:lnTo>
                    <a:pt x="416" y="33"/>
                  </a:lnTo>
                  <a:lnTo>
                    <a:pt x="405" y="22"/>
                  </a:lnTo>
                  <a:lnTo>
                    <a:pt x="393" y="12"/>
                  </a:lnTo>
                  <a:lnTo>
                    <a:pt x="377" y="4"/>
                  </a:lnTo>
                  <a:lnTo>
                    <a:pt x="358" y="0"/>
                  </a:lnTo>
                  <a:lnTo>
                    <a:pt x="338" y="0"/>
                  </a:lnTo>
                  <a:lnTo>
                    <a:pt x="312" y="3"/>
                  </a:lnTo>
                  <a:lnTo>
                    <a:pt x="285" y="12"/>
                  </a:lnTo>
                  <a:lnTo>
                    <a:pt x="254" y="28"/>
                  </a:lnTo>
                  <a:lnTo>
                    <a:pt x="218" y="52"/>
                  </a:lnTo>
                  <a:lnTo>
                    <a:pt x="179" y="83"/>
                  </a:lnTo>
                  <a:lnTo>
                    <a:pt x="174" y="87"/>
                  </a:lnTo>
                  <a:lnTo>
                    <a:pt x="161" y="99"/>
                  </a:lnTo>
                  <a:lnTo>
                    <a:pt x="143" y="115"/>
                  </a:lnTo>
                  <a:lnTo>
                    <a:pt x="119" y="132"/>
                  </a:lnTo>
                  <a:lnTo>
                    <a:pt x="90" y="147"/>
                  </a:lnTo>
                  <a:lnTo>
                    <a:pt x="60" y="159"/>
                  </a:lnTo>
                  <a:lnTo>
                    <a:pt x="30" y="163"/>
                  </a:lnTo>
                  <a:lnTo>
                    <a:pt x="0" y="1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2376" name="Freeform 24">
              <a:extLst>
                <a:ext uri="{FF2B5EF4-FFF2-40B4-BE49-F238E27FC236}">
                  <a16:creationId xmlns:a16="http://schemas.microsoft.com/office/drawing/2014/main" id="{8D472B3B-967C-35C1-08E5-AB13A33CF5D3}"/>
                </a:ext>
              </a:extLst>
            </p:cNvPr>
            <p:cNvSpPr>
              <a:spLocks/>
            </p:cNvSpPr>
            <p:nvPr/>
          </p:nvSpPr>
          <p:spPr bwMode="auto">
            <a:xfrm>
              <a:off x="5844" y="2936"/>
              <a:ext cx="82" cy="7"/>
            </a:xfrm>
            <a:custGeom>
              <a:avLst/>
              <a:gdLst>
                <a:gd name="T0" fmla="*/ 164 w 164"/>
                <a:gd name="T1" fmla="*/ 12 h 12"/>
                <a:gd name="T2" fmla="*/ 159 w 164"/>
                <a:gd name="T3" fmla="*/ 11 h 12"/>
                <a:gd name="T4" fmla="*/ 145 w 164"/>
                <a:gd name="T5" fmla="*/ 9 h 12"/>
                <a:gd name="T6" fmla="*/ 124 w 164"/>
                <a:gd name="T7" fmla="*/ 7 h 12"/>
                <a:gd name="T8" fmla="*/ 100 w 164"/>
                <a:gd name="T9" fmla="*/ 4 h 12"/>
                <a:gd name="T10" fmla="*/ 73 w 164"/>
                <a:gd name="T11" fmla="*/ 2 h 12"/>
                <a:gd name="T12" fmla="*/ 46 w 164"/>
                <a:gd name="T13" fmla="*/ 0 h 12"/>
                <a:gd name="T14" fmla="*/ 21 w 164"/>
                <a:gd name="T15" fmla="*/ 1 h 12"/>
                <a:gd name="T16" fmla="*/ 0 w 164"/>
                <a:gd name="T17" fmla="*/ 3 h 12"/>
                <a:gd name="T18" fmla="*/ 7 w 164"/>
                <a:gd name="T19" fmla="*/ 3 h 12"/>
                <a:gd name="T20" fmla="*/ 24 w 164"/>
                <a:gd name="T21" fmla="*/ 4 h 12"/>
                <a:gd name="T22" fmla="*/ 51 w 164"/>
                <a:gd name="T23" fmla="*/ 7 h 12"/>
                <a:gd name="T24" fmla="*/ 80 w 164"/>
                <a:gd name="T25" fmla="*/ 8 h 12"/>
                <a:gd name="T26" fmla="*/ 109 w 164"/>
                <a:gd name="T27" fmla="*/ 10 h 12"/>
                <a:gd name="T28" fmla="*/ 136 w 164"/>
                <a:gd name="T29" fmla="*/ 11 h 12"/>
                <a:gd name="T30" fmla="*/ 154 w 164"/>
                <a:gd name="T31" fmla="*/ 12 h 12"/>
                <a:gd name="T32" fmla="*/ 164 w 164"/>
                <a:gd name="T3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12">
                  <a:moveTo>
                    <a:pt x="164" y="12"/>
                  </a:moveTo>
                  <a:lnTo>
                    <a:pt x="159" y="11"/>
                  </a:lnTo>
                  <a:lnTo>
                    <a:pt x="145" y="9"/>
                  </a:lnTo>
                  <a:lnTo>
                    <a:pt x="124" y="7"/>
                  </a:lnTo>
                  <a:lnTo>
                    <a:pt x="100" y="4"/>
                  </a:lnTo>
                  <a:lnTo>
                    <a:pt x="73" y="2"/>
                  </a:lnTo>
                  <a:lnTo>
                    <a:pt x="46" y="0"/>
                  </a:lnTo>
                  <a:lnTo>
                    <a:pt x="21" y="1"/>
                  </a:lnTo>
                  <a:lnTo>
                    <a:pt x="0" y="3"/>
                  </a:lnTo>
                  <a:lnTo>
                    <a:pt x="7" y="3"/>
                  </a:lnTo>
                  <a:lnTo>
                    <a:pt x="24" y="4"/>
                  </a:lnTo>
                  <a:lnTo>
                    <a:pt x="51" y="7"/>
                  </a:lnTo>
                  <a:lnTo>
                    <a:pt x="80" y="8"/>
                  </a:lnTo>
                  <a:lnTo>
                    <a:pt x="109" y="10"/>
                  </a:lnTo>
                  <a:lnTo>
                    <a:pt x="136" y="11"/>
                  </a:lnTo>
                  <a:lnTo>
                    <a:pt x="154" y="12"/>
                  </a:lnTo>
                  <a:lnTo>
                    <a:pt x="164"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2377" name="Freeform 25">
              <a:extLst>
                <a:ext uri="{FF2B5EF4-FFF2-40B4-BE49-F238E27FC236}">
                  <a16:creationId xmlns:a16="http://schemas.microsoft.com/office/drawing/2014/main" id="{F79988C0-26DA-C5D4-DDAC-6174551507D9}"/>
                </a:ext>
              </a:extLst>
            </p:cNvPr>
            <p:cNvSpPr>
              <a:spLocks/>
            </p:cNvSpPr>
            <p:nvPr/>
          </p:nvSpPr>
          <p:spPr bwMode="auto">
            <a:xfrm>
              <a:off x="5751" y="2935"/>
              <a:ext cx="79" cy="85"/>
            </a:xfrm>
            <a:custGeom>
              <a:avLst/>
              <a:gdLst>
                <a:gd name="T0" fmla="*/ 158 w 158"/>
                <a:gd name="T1" fmla="*/ 0 h 170"/>
                <a:gd name="T2" fmla="*/ 150 w 158"/>
                <a:gd name="T3" fmla="*/ 0 h 170"/>
                <a:gd name="T4" fmla="*/ 131 w 158"/>
                <a:gd name="T5" fmla="*/ 4 h 170"/>
                <a:gd name="T6" fmla="*/ 103 w 158"/>
                <a:gd name="T7" fmla="*/ 11 h 170"/>
                <a:gd name="T8" fmla="*/ 72 w 158"/>
                <a:gd name="T9" fmla="*/ 22 h 170"/>
                <a:gd name="T10" fmla="*/ 42 w 158"/>
                <a:gd name="T11" fmla="*/ 43 h 170"/>
                <a:gd name="T12" fmla="*/ 17 w 158"/>
                <a:gd name="T13" fmla="*/ 73 h 170"/>
                <a:gd name="T14" fmla="*/ 2 w 158"/>
                <a:gd name="T15" fmla="*/ 114 h 170"/>
                <a:gd name="T16" fmla="*/ 0 w 158"/>
                <a:gd name="T17" fmla="*/ 170 h 170"/>
                <a:gd name="T18" fmla="*/ 0 w 158"/>
                <a:gd name="T19" fmla="*/ 163 h 170"/>
                <a:gd name="T20" fmla="*/ 1 w 158"/>
                <a:gd name="T21" fmla="*/ 147 h 170"/>
                <a:gd name="T22" fmla="*/ 5 w 158"/>
                <a:gd name="T23" fmla="*/ 121 h 170"/>
                <a:gd name="T24" fmla="*/ 17 w 158"/>
                <a:gd name="T25" fmla="*/ 93 h 170"/>
                <a:gd name="T26" fmla="*/ 35 w 158"/>
                <a:gd name="T27" fmla="*/ 63 h 170"/>
                <a:gd name="T28" fmla="*/ 63 w 158"/>
                <a:gd name="T29" fmla="*/ 36 h 170"/>
                <a:gd name="T30" fmla="*/ 103 w 158"/>
                <a:gd name="T31" fmla="*/ 13 h 170"/>
                <a:gd name="T32" fmla="*/ 158 w 158"/>
                <a:gd name="T33"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170">
                  <a:moveTo>
                    <a:pt x="158" y="0"/>
                  </a:moveTo>
                  <a:lnTo>
                    <a:pt x="150" y="0"/>
                  </a:lnTo>
                  <a:lnTo>
                    <a:pt x="131" y="4"/>
                  </a:lnTo>
                  <a:lnTo>
                    <a:pt x="103" y="11"/>
                  </a:lnTo>
                  <a:lnTo>
                    <a:pt x="72" y="22"/>
                  </a:lnTo>
                  <a:lnTo>
                    <a:pt x="42" y="43"/>
                  </a:lnTo>
                  <a:lnTo>
                    <a:pt x="17" y="73"/>
                  </a:lnTo>
                  <a:lnTo>
                    <a:pt x="2" y="114"/>
                  </a:lnTo>
                  <a:lnTo>
                    <a:pt x="0" y="170"/>
                  </a:lnTo>
                  <a:lnTo>
                    <a:pt x="0" y="163"/>
                  </a:lnTo>
                  <a:lnTo>
                    <a:pt x="1" y="147"/>
                  </a:lnTo>
                  <a:lnTo>
                    <a:pt x="5" y="121"/>
                  </a:lnTo>
                  <a:lnTo>
                    <a:pt x="17" y="93"/>
                  </a:lnTo>
                  <a:lnTo>
                    <a:pt x="35" y="63"/>
                  </a:lnTo>
                  <a:lnTo>
                    <a:pt x="63" y="36"/>
                  </a:lnTo>
                  <a:lnTo>
                    <a:pt x="103" y="13"/>
                  </a:lnTo>
                  <a:lnTo>
                    <a:pt x="1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2378" name="Freeform 26">
              <a:extLst>
                <a:ext uri="{FF2B5EF4-FFF2-40B4-BE49-F238E27FC236}">
                  <a16:creationId xmlns:a16="http://schemas.microsoft.com/office/drawing/2014/main" id="{5073E38D-505D-129C-827A-3B27D38D959B}"/>
                </a:ext>
              </a:extLst>
            </p:cNvPr>
            <p:cNvSpPr>
              <a:spLocks/>
            </p:cNvSpPr>
            <p:nvPr/>
          </p:nvSpPr>
          <p:spPr bwMode="auto">
            <a:xfrm>
              <a:off x="5749" y="2513"/>
              <a:ext cx="200" cy="82"/>
            </a:xfrm>
            <a:custGeom>
              <a:avLst/>
              <a:gdLst>
                <a:gd name="T0" fmla="*/ 0 w 400"/>
                <a:gd name="T1" fmla="*/ 161 h 163"/>
                <a:gd name="T2" fmla="*/ 5 w 400"/>
                <a:gd name="T3" fmla="*/ 162 h 163"/>
                <a:gd name="T4" fmla="*/ 17 w 400"/>
                <a:gd name="T5" fmla="*/ 162 h 163"/>
                <a:gd name="T6" fmla="*/ 37 w 400"/>
                <a:gd name="T7" fmla="*/ 163 h 163"/>
                <a:gd name="T8" fmla="*/ 61 w 400"/>
                <a:gd name="T9" fmla="*/ 161 h 163"/>
                <a:gd name="T10" fmla="*/ 89 w 400"/>
                <a:gd name="T11" fmla="*/ 155 h 163"/>
                <a:gd name="T12" fmla="*/ 118 w 400"/>
                <a:gd name="T13" fmla="*/ 146 h 163"/>
                <a:gd name="T14" fmla="*/ 146 w 400"/>
                <a:gd name="T15" fmla="*/ 130 h 163"/>
                <a:gd name="T16" fmla="*/ 174 w 400"/>
                <a:gd name="T17" fmla="*/ 108 h 163"/>
                <a:gd name="T18" fmla="*/ 175 w 400"/>
                <a:gd name="T19" fmla="*/ 107 h 163"/>
                <a:gd name="T20" fmla="*/ 180 w 400"/>
                <a:gd name="T21" fmla="*/ 102 h 163"/>
                <a:gd name="T22" fmla="*/ 185 w 400"/>
                <a:gd name="T23" fmla="*/ 95 h 163"/>
                <a:gd name="T24" fmla="*/ 195 w 400"/>
                <a:gd name="T25" fmla="*/ 87 h 163"/>
                <a:gd name="T26" fmla="*/ 206 w 400"/>
                <a:gd name="T27" fmla="*/ 77 h 163"/>
                <a:gd name="T28" fmla="*/ 219 w 400"/>
                <a:gd name="T29" fmla="*/ 67 h 163"/>
                <a:gd name="T30" fmla="*/ 233 w 400"/>
                <a:gd name="T31" fmla="*/ 55 h 163"/>
                <a:gd name="T32" fmla="*/ 249 w 400"/>
                <a:gd name="T33" fmla="*/ 45 h 163"/>
                <a:gd name="T34" fmla="*/ 265 w 400"/>
                <a:gd name="T35" fmla="*/ 34 h 163"/>
                <a:gd name="T36" fmla="*/ 283 w 400"/>
                <a:gd name="T37" fmla="*/ 26 h 163"/>
                <a:gd name="T38" fmla="*/ 302 w 400"/>
                <a:gd name="T39" fmla="*/ 19 h 163"/>
                <a:gd name="T40" fmla="*/ 321 w 400"/>
                <a:gd name="T41" fmla="*/ 15 h 163"/>
                <a:gd name="T42" fmla="*/ 341 w 400"/>
                <a:gd name="T43" fmla="*/ 12 h 163"/>
                <a:gd name="T44" fmla="*/ 360 w 400"/>
                <a:gd name="T45" fmla="*/ 14 h 163"/>
                <a:gd name="T46" fmla="*/ 380 w 400"/>
                <a:gd name="T47" fmla="*/ 18 h 163"/>
                <a:gd name="T48" fmla="*/ 400 w 400"/>
                <a:gd name="T49" fmla="*/ 27 h 163"/>
                <a:gd name="T50" fmla="*/ 397 w 400"/>
                <a:gd name="T51" fmla="*/ 27 h 163"/>
                <a:gd name="T52" fmla="*/ 393 w 400"/>
                <a:gd name="T53" fmla="*/ 25 h 163"/>
                <a:gd name="T54" fmla="*/ 385 w 400"/>
                <a:gd name="T55" fmla="*/ 24 h 163"/>
                <a:gd name="T56" fmla="*/ 373 w 400"/>
                <a:gd name="T57" fmla="*/ 21 h 163"/>
                <a:gd name="T58" fmla="*/ 359 w 400"/>
                <a:gd name="T59" fmla="*/ 18 h 163"/>
                <a:gd name="T60" fmla="*/ 344 w 400"/>
                <a:gd name="T61" fmla="*/ 15 h 163"/>
                <a:gd name="T62" fmla="*/ 327 w 400"/>
                <a:gd name="T63" fmla="*/ 11 h 163"/>
                <a:gd name="T64" fmla="*/ 309 w 400"/>
                <a:gd name="T65" fmla="*/ 8 h 163"/>
                <a:gd name="T66" fmla="*/ 289 w 400"/>
                <a:gd name="T67" fmla="*/ 6 h 163"/>
                <a:gd name="T68" fmla="*/ 270 w 400"/>
                <a:gd name="T69" fmla="*/ 3 h 163"/>
                <a:gd name="T70" fmla="*/ 249 w 400"/>
                <a:gd name="T71" fmla="*/ 1 h 163"/>
                <a:gd name="T72" fmla="*/ 229 w 400"/>
                <a:gd name="T73" fmla="*/ 0 h 163"/>
                <a:gd name="T74" fmla="*/ 208 w 400"/>
                <a:gd name="T75" fmla="*/ 0 h 163"/>
                <a:gd name="T76" fmla="*/ 190 w 400"/>
                <a:gd name="T77" fmla="*/ 0 h 163"/>
                <a:gd name="T78" fmla="*/ 172 w 400"/>
                <a:gd name="T79" fmla="*/ 2 h 163"/>
                <a:gd name="T80" fmla="*/ 156 w 400"/>
                <a:gd name="T81" fmla="*/ 6 h 163"/>
                <a:gd name="T82" fmla="*/ 149 w 400"/>
                <a:gd name="T83" fmla="*/ 6 h 163"/>
                <a:gd name="T84" fmla="*/ 131 w 400"/>
                <a:gd name="T85" fmla="*/ 9 h 163"/>
                <a:gd name="T86" fmla="*/ 106 w 400"/>
                <a:gd name="T87" fmla="*/ 15 h 163"/>
                <a:gd name="T88" fmla="*/ 77 w 400"/>
                <a:gd name="T89" fmla="*/ 27 h 163"/>
                <a:gd name="T90" fmla="*/ 48 w 400"/>
                <a:gd name="T91" fmla="*/ 46 h 163"/>
                <a:gd name="T92" fmla="*/ 23 w 400"/>
                <a:gd name="T93" fmla="*/ 74 h 163"/>
                <a:gd name="T94" fmla="*/ 6 w 400"/>
                <a:gd name="T95" fmla="*/ 112 h 163"/>
                <a:gd name="T96" fmla="*/ 0 w 400"/>
                <a:gd name="T97" fmla="*/ 16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0" h="163">
                  <a:moveTo>
                    <a:pt x="0" y="161"/>
                  </a:moveTo>
                  <a:lnTo>
                    <a:pt x="5" y="162"/>
                  </a:lnTo>
                  <a:lnTo>
                    <a:pt x="17" y="162"/>
                  </a:lnTo>
                  <a:lnTo>
                    <a:pt x="37" y="163"/>
                  </a:lnTo>
                  <a:lnTo>
                    <a:pt x="61" y="161"/>
                  </a:lnTo>
                  <a:lnTo>
                    <a:pt x="89" y="155"/>
                  </a:lnTo>
                  <a:lnTo>
                    <a:pt x="118" y="146"/>
                  </a:lnTo>
                  <a:lnTo>
                    <a:pt x="146" y="130"/>
                  </a:lnTo>
                  <a:lnTo>
                    <a:pt x="174" y="108"/>
                  </a:lnTo>
                  <a:lnTo>
                    <a:pt x="175" y="107"/>
                  </a:lnTo>
                  <a:lnTo>
                    <a:pt x="180" y="102"/>
                  </a:lnTo>
                  <a:lnTo>
                    <a:pt x="185" y="95"/>
                  </a:lnTo>
                  <a:lnTo>
                    <a:pt x="195" y="87"/>
                  </a:lnTo>
                  <a:lnTo>
                    <a:pt x="206" y="77"/>
                  </a:lnTo>
                  <a:lnTo>
                    <a:pt x="219" y="67"/>
                  </a:lnTo>
                  <a:lnTo>
                    <a:pt x="233" y="55"/>
                  </a:lnTo>
                  <a:lnTo>
                    <a:pt x="249" y="45"/>
                  </a:lnTo>
                  <a:lnTo>
                    <a:pt x="265" y="34"/>
                  </a:lnTo>
                  <a:lnTo>
                    <a:pt x="283" y="26"/>
                  </a:lnTo>
                  <a:lnTo>
                    <a:pt x="302" y="19"/>
                  </a:lnTo>
                  <a:lnTo>
                    <a:pt x="321" y="15"/>
                  </a:lnTo>
                  <a:lnTo>
                    <a:pt x="341" y="12"/>
                  </a:lnTo>
                  <a:lnTo>
                    <a:pt x="360" y="14"/>
                  </a:lnTo>
                  <a:lnTo>
                    <a:pt x="380" y="18"/>
                  </a:lnTo>
                  <a:lnTo>
                    <a:pt x="400" y="27"/>
                  </a:lnTo>
                  <a:lnTo>
                    <a:pt x="397" y="27"/>
                  </a:lnTo>
                  <a:lnTo>
                    <a:pt x="393" y="25"/>
                  </a:lnTo>
                  <a:lnTo>
                    <a:pt x="385" y="24"/>
                  </a:lnTo>
                  <a:lnTo>
                    <a:pt x="373" y="21"/>
                  </a:lnTo>
                  <a:lnTo>
                    <a:pt x="359" y="18"/>
                  </a:lnTo>
                  <a:lnTo>
                    <a:pt x="344" y="15"/>
                  </a:lnTo>
                  <a:lnTo>
                    <a:pt x="327" y="11"/>
                  </a:lnTo>
                  <a:lnTo>
                    <a:pt x="309" y="8"/>
                  </a:lnTo>
                  <a:lnTo>
                    <a:pt x="289" y="6"/>
                  </a:lnTo>
                  <a:lnTo>
                    <a:pt x="270" y="3"/>
                  </a:lnTo>
                  <a:lnTo>
                    <a:pt x="249" y="1"/>
                  </a:lnTo>
                  <a:lnTo>
                    <a:pt x="229" y="0"/>
                  </a:lnTo>
                  <a:lnTo>
                    <a:pt x="208" y="0"/>
                  </a:lnTo>
                  <a:lnTo>
                    <a:pt x="190" y="0"/>
                  </a:lnTo>
                  <a:lnTo>
                    <a:pt x="172" y="2"/>
                  </a:lnTo>
                  <a:lnTo>
                    <a:pt x="156" y="6"/>
                  </a:lnTo>
                  <a:lnTo>
                    <a:pt x="149" y="6"/>
                  </a:lnTo>
                  <a:lnTo>
                    <a:pt x="131" y="9"/>
                  </a:lnTo>
                  <a:lnTo>
                    <a:pt x="106" y="15"/>
                  </a:lnTo>
                  <a:lnTo>
                    <a:pt x="77" y="27"/>
                  </a:lnTo>
                  <a:lnTo>
                    <a:pt x="48" y="46"/>
                  </a:lnTo>
                  <a:lnTo>
                    <a:pt x="23" y="74"/>
                  </a:lnTo>
                  <a:lnTo>
                    <a:pt x="6" y="112"/>
                  </a:lnTo>
                  <a:lnTo>
                    <a:pt x="0" y="161"/>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2379" name="Freeform 27">
              <a:extLst>
                <a:ext uri="{FF2B5EF4-FFF2-40B4-BE49-F238E27FC236}">
                  <a16:creationId xmlns:a16="http://schemas.microsoft.com/office/drawing/2014/main" id="{65222E75-82C7-F559-63F2-5B1A661D05AE}"/>
                </a:ext>
              </a:extLst>
            </p:cNvPr>
            <p:cNvSpPr>
              <a:spLocks/>
            </p:cNvSpPr>
            <p:nvPr/>
          </p:nvSpPr>
          <p:spPr bwMode="auto">
            <a:xfrm>
              <a:off x="5764" y="2521"/>
              <a:ext cx="131" cy="38"/>
            </a:xfrm>
            <a:custGeom>
              <a:avLst/>
              <a:gdLst>
                <a:gd name="T0" fmla="*/ 0 w 263"/>
                <a:gd name="T1" fmla="*/ 48 h 76"/>
                <a:gd name="T2" fmla="*/ 145 w 263"/>
                <a:gd name="T3" fmla="*/ 76 h 76"/>
                <a:gd name="T4" fmla="*/ 263 w 263"/>
                <a:gd name="T5" fmla="*/ 2 h 76"/>
                <a:gd name="T6" fmla="*/ 260 w 263"/>
                <a:gd name="T7" fmla="*/ 2 h 76"/>
                <a:gd name="T8" fmla="*/ 252 w 263"/>
                <a:gd name="T9" fmla="*/ 1 h 76"/>
                <a:gd name="T10" fmla="*/ 241 w 263"/>
                <a:gd name="T11" fmla="*/ 1 h 76"/>
                <a:gd name="T12" fmla="*/ 226 w 263"/>
                <a:gd name="T13" fmla="*/ 1 h 76"/>
                <a:gd name="T14" fmla="*/ 207 w 263"/>
                <a:gd name="T15" fmla="*/ 0 h 76"/>
                <a:gd name="T16" fmla="*/ 187 w 263"/>
                <a:gd name="T17" fmla="*/ 0 h 76"/>
                <a:gd name="T18" fmla="*/ 165 w 263"/>
                <a:gd name="T19" fmla="*/ 1 h 76"/>
                <a:gd name="T20" fmla="*/ 142 w 263"/>
                <a:gd name="T21" fmla="*/ 1 h 76"/>
                <a:gd name="T22" fmla="*/ 117 w 263"/>
                <a:gd name="T23" fmla="*/ 3 h 76"/>
                <a:gd name="T24" fmla="*/ 94 w 263"/>
                <a:gd name="T25" fmla="*/ 6 h 76"/>
                <a:gd name="T26" fmla="*/ 73 w 263"/>
                <a:gd name="T27" fmla="*/ 9 h 76"/>
                <a:gd name="T28" fmla="*/ 52 w 263"/>
                <a:gd name="T29" fmla="*/ 15 h 76"/>
                <a:gd name="T30" fmla="*/ 35 w 263"/>
                <a:gd name="T31" fmla="*/ 21 h 76"/>
                <a:gd name="T32" fmla="*/ 18 w 263"/>
                <a:gd name="T33" fmla="*/ 28 h 76"/>
                <a:gd name="T34" fmla="*/ 7 w 263"/>
                <a:gd name="T35" fmla="*/ 37 h 76"/>
                <a:gd name="T36" fmla="*/ 0 w 263"/>
                <a:gd name="T37" fmla="*/ 4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3" h="76">
                  <a:moveTo>
                    <a:pt x="0" y="48"/>
                  </a:moveTo>
                  <a:lnTo>
                    <a:pt x="145" y="76"/>
                  </a:lnTo>
                  <a:lnTo>
                    <a:pt x="263" y="2"/>
                  </a:lnTo>
                  <a:lnTo>
                    <a:pt x="260" y="2"/>
                  </a:lnTo>
                  <a:lnTo>
                    <a:pt x="252" y="1"/>
                  </a:lnTo>
                  <a:lnTo>
                    <a:pt x="241" y="1"/>
                  </a:lnTo>
                  <a:lnTo>
                    <a:pt x="226" y="1"/>
                  </a:lnTo>
                  <a:lnTo>
                    <a:pt x="207" y="0"/>
                  </a:lnTo>
                  <a:lnTo>
                    <a:pt x="187" y="0"/>
                  </a:lnTo>
                  <a:lnTo>
                    <a:pt x="165" y="1"/>
                  </a:lnTo>
                  <a:lnTo>
                    <a:pt x="142" y="1"/>
                  </a:lnTo>
                  <a:lnTo>
                    <a:pt x="117" y="3"/>
                  </a:lnTo>
                  <a:lnTo>
                    <a:pt x="94" y="6"/>
                  </a:lnTo>
                  <a:lnTo>
                    <a:pt x="73" y="9"/>
                  </a:lnTo>
                  <a:lnTo>
                    <a:pt x="52" y="15"/>
                  </a:lnTo>
                  <a:lnTo>
                    <a:pt x="35" y="21"/>
                  </a:lnTo>
                  <a:lnTo>
                    <a:pt x="18" y="28"/>
                  </a:lnTo>
                  <a:lnTo>
                    <a:pt x="7" y="37"/>
                  </a:lnTo>
                  <a:lnTo>
                    <a:pt x="0" y="48"/>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2380" name="Freeform 28">
              <a:extLst>
                <a:ext uri="{FF2B5EF4-FFF2-40B4-BE49-F238E27FC236}">
                  <a16:creationId xmlns:a16="http://schemas.microsoft.com/office/drawing/2014/main" id="{84567452-B868-FA51-33D9-562278E7AF02}"/>
                </a:ext>
              </a:extLst>
            </p:cNvPr>
            <p:cNvSpPr>
              <a:spLocks/>
            </p:cNvSpPr>
            <p:nvPr/>
          </p:nvSpPr>
          <p:spPr bwMode="auto">
            <a:xfrm>
              <a:off x="5748" y="2518"/>
              <a:ext cx="220" cy="84"/>
            </a:xfrm>
            <a:custGeom>
              <a:avLst/>
              <a:gdLst>
                <a:gd name="T0" fmla="*/ 0 w 441"/>
                <a:gd name="T1" fmla="*/ 157 h 167"/>
                <a:gd name="T2" fmla="*/ 1 w 441"/>
                <a:gd name="T3" fmla="*/ 157 h 167"/>
                <a:gd name="T4" fmla="*/ 4 w 441"/>
                <a:gd name="T5" fmla="*/ 159 h 167"/>
                <a:gd name="T6" fmla="*/ 10 w 441"/>
                <a:gd name="T7" fmla="*/ 160 h 167"/>
                <a:gd name="T8" fmla="*/ 18 w 441"/>
                <a:gd name="T9" fmla="*/ 162 h 167"/>
                <a:gd name="T10" fmla="*/ 27 w 441"/>
                <a:gd name="T11" fmla="*/ 165 h 167"/>
                <a:gd name="T12" fmla="*/ 39 w 441"/>
                <a:gd name="T13" fmla="*/ 166 h 167"/>
                <a:gd name="T14" fmla="*/ 52 w 441"/>
                <a:gd name="T15" fmla="*/ 167 h 167"/>
                <a:gd name="T16" fmla="*/ 65 w 441"/>
                <a:gd name="T17" fmla="*/ 166 h 167"/>
                <a:gd name="T18" fmla="*/ 80 w 441"/>
                <a:gd name="T19" fmla="*/ 165 h 167"/>
                <a:gd name="T20" fmla="*/ 97 w 441"/>
                <a:gd name="T21" fmla="*/ 161 h 167"/>
                <a:gd name="T22" fmla="*/ 114 w 441"/>
                <a:gd name="T23" fmla="*/ 156 h 167"/>
                <a:gd name="T24" fmla="*/ 131 w 441"/>
                <a:gd name="T25" fmla="*/ 148 h 167"/>
                <a:gd name="T26" fmla="*/ 149 w 441"/>
                <a:gd name="T27" fmla="*/ 136 h 167"/>
                <a:gd name="T28" fmla="*/ 168 w 441"/>
                <a:gd name="T29" fmla="*/ 122 h 167"/>
                <a:gd name="T30" fmla="*/ 187 w 441"/>
                <a:gd name="T31" fmla="*/ 105 h 167"/>
                <a:gd name="T32" fmla="*/ 206 w 441"/>
                <a:gd name="T33" fmla="*/ 84 h 167"/>
                <a:gd name="T34" fmla="*/ 208 w 441"/>
                <a:gd name="T35" fmla="*/ 83 h 167"/>
                <a:gd name="T36" fmla="*/ 213 w 441"/>
                <a:gd name="T37" fmla="*/ 77 h 167"/>
                <a:gd name="T38" fmla="*/ 222 w 441"/>
                <a:gd name="T39" fmla="*/ 70 h 167"/>
                <a:gd name="T40" fmla="*/ 234 w 441"/>
                <a:gd name="T41" fmla="*/ 62 h 167"/>
                <a:gd name="T42" fmla="*/ 246 w 441"/>
                <a:gd name="T43" fmla="*/ 53 h 167"/>
                <a:gd name="T44" fmla="*/ 262 w 441"/>
                <a:gd name="T45" fmla="*/ 43 h 167"/>
                <a:gd name="T46" fmla="*/ 280 w 441"/>
                <a:gd name="T47" fmla="*/ 33 h 167"/>
                <a:gd name="T48" fmla="*/ 298 w 441"/>
                <a:gd name="T49" fmla="*/ 25 h 167"/>
                <a:gd name="T50" fmla="*/ 318 w 441"/>
                <a:gd name="T51" fmla="*/ 20 h 167"/>
                <a:gd name="T52" fmla="*/ 337 w 441"/>
                <a:gd name="T53" fmla="*/ 15 h 167"/>
                <a:gd name="T54" fmla="*/ 357 w 441"/>
                <a:gd name="T55" fmla="*/ 15 h 167"/>
                <a:gd name="T56" fmla="*/ 375 w 441"/>
                <a:gd name="T57" fmla="*/ 18 h 167"/>
                <a:gd name="T58" fmla="*/ 394 w 441"/>
                <a:gd name="T59" fmla="*/ 25 h 167"/>
                <a:gd name="T60" fmla="*/ 411 w 441"/>
                <a:gd name="T61" fmla="*/ 39 h 167"/>
                <a:gd name="T62" fmla="*/ 427 w 441"/>
                <a:gd name="T63" fmla="*/ 59 h 167"/>
                <a:gd name="T64" fmla="*/ 441 w 441"/>
                <a:gd name="T65" fmla="*/ 84 h 167"/>
                <a:gd name="T66" fmla="*/ 441 w 441"/>
                <a:gd name="T67" fmla="*/ 82 h 167"/>
                <a:gd name="T68" fmla="*/ 438 w 441"/>
                <a:gd name="T69" fmla="*/ 76 h 167"/>
                <a:gd name="T70" fmla="*/ 435 w 441"/>
                <a:gd name="T71" fmla="*/ 68 h 167"/>
                <a:gd name="T72" fmla="*/ 430 w 441"/>
                <a:gd name="T73" fmla="*/ 58 h 167"/>
                <a:gd name="T74" fmla="*/ 423 w 441"/>
                <a:gd name="T75" fmla="*/ 46 h 167"/>
                <a:gd name="T76" fmla="*/ 415 w 441"/>
                <a:gd name="T77" fmla="*/ 33 h 167"/>
                <a:gd name="T78" fmla="*/ 405 w 441"/>
                <a:gd name="T79" fmla="*/ 23 h 167"/>
                <a:gd name="T80" fmla="*/ 391 w 441"/>
                <a:gd name="T81" fmla="*/ 13 h 167"/>
                <a:gd name="T82" fmla="*/ 375 w 441"/>
                <a:gd name="T83" fmla="*/ 5 h 167"/>
                <a:gd name="T84" fmla="*/ 357 w 441"/>
                <a:gd name="T85" fmla="*/ 0 h 167"/>
                <a:gd name="T86" fmla="*/ 336 w 441"/>
                <a:gd name="T87" fmla="*/ 0 h 167"/>
                <a:gd name="T88" fmla="*/ 311 w 441"/>
                <a:gd name="T89" fmla="*/ 3 h 167"/>
                <a:gd name="T90" fmla="*/ 283 w 441"/>
                <a:gd name="T91" fmla="*/ 13 h 167"/>
                <a:gd name="T92" fmla="*/ 252 w 441"/>
                <a:gd name="T93" fmla="*/ 29 h 167"/>
                <a:gd name="T94" fmla="*/ 216 w 441"/>
                <a:gd name="T95" fmla="*/ 52 h 167"/>
                <a:gd name="T96" fmla="*/ 177 w 441"/>
                <a:gd name="T97" fmla="*/ 83 h 167"/>
                <a:gd name="T98" fmla="*/ 173 w 441"/>
                <a:gd name="T99" fmla="*/ 88 h 167"/>
                <a:gd name="T100" fmla="*/ 161 w 441"/>
                <a:gd name="T101" fmla="*/ 99 h 167"/>
                <a:gd name="T102" fmla="*/ 141 w 441"/>
                <a:gd name="T103" fmla="*/ 115 h 167"/>
                <a:gd name="T104" fmla="*/ 118 w 441"/>
                <a:gd name="T105" fmla="*/ 134 h 167"/>
                <a:gd name="T106" fmla="*/ 91 w 441"/>
                <a:gd name="T107" fmla="*/ 149 h 167"/>
                <a:gd name="T108" fmla="*/ 61 w 441"/>
                <a:gd name="T109" fmla="*/ 160 h 167"/>
                <a:gd name="T110" fmla="*/ 30 w 441"/>
                <a:gd name="T111" fmla="*/ 164 h 167"/>
                <a:gd name="T112" fmla="*/ 0 w 441"/>
                <a:gd name="T113" fmla="*/ 15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1" h="167">
                  <a:moveTo>
                    <a:pt x="0" y="157"/>
                  </a:moveTo>
                  <a:lnTo>
                    <a:pt x="1" y="157"/>
                  </a:lnTo>
                  <a:lnTo>
                    <a:pt x="4" y="159"/>
                  </a:lnTo>
                  <a:lnTo>
                    <a:pt x="10" y="160"/>
                  </a:lnTo>
                  <a:lnTo>
                    <a:pt x="18" y="162"/>
                  </a:lnTo>
                  <a:lnTo>
                    <a:pt x="27" y="165"/>
                  </a:lnTo>
                  <a:lnTo>
                    <a:pt x="39" y="166"/>
                  </a:lnTo>
                  <a:lnTo>
                    <a:pt x="52" y="167"/>
                  </a:lnTo>
                  <a:lnTo>
                    <a:pt x="65" y="166"/>
                  </a:lnTo>
                  <a:lnTo>
                    <a:pt x="80" y="165"/>
                  </a:lnTo>
                  <a:lnTo>
                    <a:pt x="97" y="161"/>
                  </a:lnTo>
                  <a:lnTo>
                    <a:pt x="114" y="156"/>
                  </a:lnTo>
                  <a:lnTo>
                    <a:pt x="131" y="148"/>
                  </a:lnTo>
                  <a:lnTo>
                    <a:pt x="149" y="136"/>
                  </a:lnTo>
                  <a:lnTo>
                    <a:pt x="168" y="122"/>
                  </a:lnTo>
                  <a:lnTo>
                    <a:pt x="187" y="105"/>
                  </a:lnTo>
                  <a:lnTo>
                    <a:pt x="206" y="84"/>
                  </a:lnTo>
                  <a:lnTo>
                    <a:pt x="208" y="83"/>
                  </a:lnTo>
                  <a:lnTo>
                    <a:pt x="213" y="77"/>
                  </a:lnTo>
                  <a:lnTo>
                    <a:pt x="222" y="70"/>
                  </a:lnTo>
                  <a:lnTo>
                    <a:pt x="234" y="62"/>
                  </a:lnTo>
                  <a:lnTo>
                    <a:pt x="246" y="53"/>
                  </a:lnTo>
                  <a:lnTo>
                    <a:pt x="262" y="43"/>
                  </a:lnTo>
                  <a:lnTo>
                    <a:pt x="280" y="33"/>
                  </a:lnTo>
                  <a:lnTo>
                    <a:pt x="298" y="25"/>
                  </a:lnTo>
                  <a:lnTo>
                    <a:pt x="318" y="20"/>
                  </a:lnTo>
                  <a:lnTo>
                    <a:pt x="337" y="15"/>
                  </a:lnTo>
                  <a:lnTo>
                    <a:pt x="357" y="15"/>
                  </a:lnTo>
                  <a:lnTo>
                    <a:pt x="375" y="18"/>
                  </a:lnTo>
                  <a:lnTo>
                    <a:pt x="394" y="25"/>
                  </a:lnTo>
                  <a:lnTo>
                    <a:pt x="411" y="39"/>
                  </a:lnTo>
                  <a:lnTo>
                    <a:pt x="427" y="59"/>
                  </a:lnTo>
                  <a:lnTo>
                    <a:pt x="441" y="84"/>
                  </a:lnTo>
                  <a:lnTo>
                    <a:pt x="441" y="82"/>
                  </a:lnTo>
                  <a:lnTo>
                    <a:pt x="438" y="76"/>
                  </a:lnTo>
                  <a:lnTo>
                    <a:pt x="435" y="68"/>
                  </a:lnTo>
                  <a:lnTo>
                    <a:pt x="430" y="58"/>
                  </a:lnTo>
                  <a:lnTo>
                    <a:pt x="423" y="46"/>
                  </a:lnTo>
                  <a:lnTo>
                    <a:pt x="415" y="33"/>
                  </a:lnTo>
                  <a:lnTo>
                    <a:pt x="405" y="23"/>
                  </a:lnTo>
                  <a:lnTo>
                    <a:pt x="391" y="13"/>
                  </a:lnTo>
                  <a:lnTo>
                    <a:pt x="375" y="5"/>
                  </a:lnTo>
                  <a:lnTo>
                    <a:pt x="357" y="0"/>
                  </a:lnTo>
                  <a:lnTo>
                    <a:pt x="336" y="0"/>
                  </a:lnTo>
                  <a:lnTo>
                    <a:pt x="311" y="3"/>
                  </a:lnTo>
                  <a:lnTo>
                    <a:pt x="283" y="13"/>
                  </a:lnTo>
                  <a:lnTo>
                    <a:pt x="252" y="29"/>
                  </a:lnTo>
                  <a:lnTo>
                    <a:pt x="216" y="52"/>
                  </a:lnTo>
                  <a:lnTo>
                    <a:pt x="177" y="83"/>
                  </a:lnTo>
                  <a:lnTo>
                    <a:pt x="173" y="88"/>
                  </a:lnTo>
                  <a:lnTo>
                    <a:pt x="161" y="99"/>
                  </a:lnTo>
                  <a:lnTo>
                    <a:pt x="141" y="115"/>
                  </a:lnTo>
                  <a:lnTo>
                    <a:pt x="118" y="134"/>
                  </a:lnTo>
                  <a:lnTo>
                    <a:pt x="91" y="149"/>
                  </a:lnTo>
                  <a:lnTo>
                    <a:pt x="61" y="160"/>
                  </a:lnTo>
                  <a:lnTo>
                    <a:pt x="30" y="164"/>
                  </a:lnTo>
                  <a:lnTo>
                    <a:pt x="0" y="1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2381" name="Freeform 29">
              <a:extLst>
                <a:ext uri="{FF2B5EF4-FFF2-40B4-BE49-F238E27FC236}">
                  <a16:creationId xmlns:a16="http://schemas.microsoft.com/office/drawing/2014/main" id="{0494EF35-467A-47F5-8A52-AB28E8F08021}"/>
                </a:ext>
              </a:extLst>
            </p:cNvPr>
            <p:cNvSpPr>
              <a:spLocks/>
            </p:cNvSpPr>
            <p:nvPr/>
          </p:nvSpPr>
          <p:spPr bwMode="auto">
            <a:xfrm>
              <a:off x="5843" y="2511"/>
              <a:ext cx="82" cy="5"/>
            </a:xfrm>
            <a:custGeom>
              <a:avLst/>
              <a:gdLst>
                <a:gd name="T0" fmla="*/ 163 w 163"/>
                <a:gd name="T1" fmla="*/ 12 h 12"/>
                <a:gd name="T2" fmla="*/ 159 w 163"/>
                <a:gd name="T3" fmla="*/ 10 h 12"/>
                <a:gd name="T4" fmla="*/ 145 w 163"/>
                <a:gd name="T5" fmla="*/ 9 h 12"/>
                <a:gd name="T6" fmla="*/ 124 w 163"/>
                <a:gd name="T7" fmla="*/ 6 h 12"/>
                <a:gd name="T8" fmla="*/ 100 w 163"/>
                <a:gd name="T9" fmla="*/ 3 h 12"/>
                <a:gd name="T10" fmla="*/ 72 w 163"/>
                <a:gd name="T11" fmla="*/ 1 h 12"/>
                <a:gd name="T12" fmla="*/ 46 w 163"/>
                <a:gd name="T13" fmla="*/ 0 h 12"/>
                <a:gd name="T14" fmla="*/ 20 w 163"/>
                <a:gd name="T15" fmla="*/ 0 h 12"/>
                <a:gd name="T16" fmla="*/ 0 w 163"/>
                <a:gd name="T17" fmla="*/ 2 h 12"/>
                <a:gd name="T18" fmla="*/ 7 w 163"/>
                <a:gd name="T19" fmla="*/ 2 h 12"/>
                <a:gd name="T20" fmla="*/ 25 w 163"/>
                <a:gd name="T21" fmla="*/ 5 h 12"/>
                <a:gd name="T22" fmla="*/ 50 w 163"/>
                <a:gd name="T23" fmla="*/ 6 h 12"/>
                <a:gd name="T24" fmla="*/ 80 w 163"/>
                <a:gd name="T25" fmla="*/ 8 h 12"/>
                <a:gd name="T26" fmla="*/ 109 w 163"/>
                <a:gd name="T27" fmla="*/ 9 h 12"/>
                <a:gd name="T28" fmla="*/ 136 w 163"/>
                <a:gd name="T29" fmla="*/ 12 h 12"/>
                <a:gd name="T30" fmla="*/ 155 w 163"/>
                <a:gd name="T31" fmla="*/ 12 h 12"/>
                <a:gd name="T32" fmla="*/ 163 w 163"/>
                <a:gd name="T3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3" h="12">
                  <a:moveTo>
                    <a:pt x="163" y="12"/>
                  </a:moveTo>
                  <a:lnTo>
                    <a:pt x="159" y="10"/>
                  </a:lnTo>
                  <a:lnTo>
                    <a:pt x="145" y="9"/>
                  </a:lnTo>
                  <a:lnTo>
                    <a:pt x="124" y="6"/>
                  </a:lnTo>
                  <a:lnTo>
                    <a:pt x="100" y="3"/>
                  </a:lnTo>
                  <a:lnTo>
                    <a:pt x="72" y="1"/>
                  </a:lnTo>
                  <a:lnTo>
                    <a:pt x="46" y="0"/>
                  </a:lnTo>
                  <a:lnTo>
                    <a:pt x="20" y="0"/>
                  </a:lnTo>
                  <a:lnTo>
                    <a:pt x="0" y="2"/>
                  </a:lnTo>
                  <a:lnTo>
                    <a:pt x="7" y="2"/>
                  </a:lnTo>
                  <a:lnTo>
                    <a:pt x="25" y="5"/>
                  </a:lnTo>
                  <a:lnTo>
                    <a:pt x="50" y="6"/>
                  </a:lnTo>
                  <a:lnTo>
                    <a:pt x="80" y="8"/>
                  </a:lnTo>
                  <a:lnTo>
                    <a:pt x="109" y="9"/>
                  </a:lnTo>
                  <a:lnTo>
                    <a:pt x="136" y="12"/>
                  </a:lnTo>
                  <a:lnTo>
                    <a:pt x="155" y="12"/>
                  </a:lnTo>
                  <a:lnTo>
                    <a:pt x="163"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2382" name="Freeform 30">
              <a:extLst>
                <a:ext uri="{FF2B5EF4-FFF2-40B4-BE49-F238E27FC236}">
                  <a16:creationId xmlns:a16="http://schemas.microsoft.com/office/drawing/2014/main" id="{7FCF789B-A972-F2F6-5835-0AE3D9507E79}"/>
                </a:ext>
              </a:extLst>
            </p:cNvPr>
            <p:cNvSpPr>
              <a:spLocks/>
            </p:cNvSpPr>
            <p:nvPr/>
          </p:nvSpPr>
          <p:spPr bwMode="auto">
            <a:xfrm>
              <a:off x="5749" y="2509"/>
              <a:ext cx="79" cy="85"/>
            </a:xfrm>
            <a:custGeom>
              <a:avLst/>
              <a:gdLst>
                <a:gd name="T0" fmla="*/ 158 w 158"/>
                <a:gd name="T1" fmla="*/ 0 h 169"/>
                <a:gd name="T2" fmla="*/ 150 w 158"/>
                <a:gd name="T3" fmla="*/ 0 h 169"/>
                <a:gd name="T4" fmla="*/ 130 w 158"/>
                <a:gd name="T5" fmla="*/ 3 h 169"/>
                <a:gd name="T6" fmla="*/ 103 w 158"/>
                <a:gd name="T7" fmla="*/ 10 h 169"/>
                <a:gd name="T8" fmla="*/ 73 w 158"/>
                <a:gd name="T9" fmla="*/ 22 h 169"/>
                <a:gd name="T10" fmla="*/ 42 w 158"/>
                <a:gd name="T11" fmla="*/ 42 h 169"/>
                <a:gd name="T12" fmla="*/ 17 w 158"/>
                <a:gd name="T13" fmla="*/ 72 h 169"/>
                <a:gd name="T14" fmla="*/ 1 w 158"/>
                <a:gd name="T15" fmla="*/ 114 h 169"/>
                <a:gd name="T16" fmla="*/ 0 w 158"/>
                <a:gd name="T17" fmla="*/ 169 h 169"/>
                <a:gd name="T18" fmla="*/ 0 w 158"/>
                <a:gd name="T19" fmla="*/ 162 h 169"/>
                <a:gd name="T20" fmla="*/ 1 w 158"/>
                <a:gd name="T21" fmla="*/ 145 h 169"/>
                <a:gd name="T22" fmla="*/ 7 w 158"/>
                <a:gd name="T23" fmla="*/ 121 h 169"/>
                <a:gd name="T24" fmla="*/ 17 w 158"/>
                <a:gd name="T25" fmla="*/ 92 h 169"/>
                <a:gd name="T26" fmla="*/ 36 w 158"/>
                <a:gd name="T27" fmla="*/ 62 h 169"/>
                <a:gd name="T28" fmla="*/ 63 w 158"/>
                <a:gd name="T29" fmla="*/ 34 h 169"/>
                <a:gd name="T30" fmla="*/ 104 w 158"/>
                <a:gd name="T31" fmla="*/ 12 h 169"/>
                <a:gd name="T32" fmla="*/ 158 w 158"/>
                <a:gd name="T3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169">
                  <a:moveTo>
                    <a:pt x="158" y="0"/>
                  </a:moveTo>
                  <a:lnTo>
                    <a:pt x="150" y="0"/>
                  </a:lnTo>
                  <a:lnTo>
                    <a:pt x="130" y="3"/>
                  </a:lnTo>
                  <a:lnTo>
                    <a:pt x="103" y="10"/>
                  </a:lnTo>
                  <a:lnTo>
                    <a:pt x="73" y="22"/>
                  </a:lnTo>
                  <a:lnTo>
                    <a:pt x="42" y="42"/>
                  </a:lnTo>
                  <a:lnTo>
                    <a:pt x="17" y="72"/>
                  </a:lnTo>
                  <a:lnTo>
                    <a:pt x="1" y="114"/>
                  </a:lnTo>
                  <a:lnTo>
                    <a:pt x="0" y="169"/>
                  </a:lnTo>
                  <a:lnTo>
                    <a:pt x="0" y="162"/>
                  </a:lnTo>
                  <a:lnTo>
                    <a:pt x="1" y="145"/>
                  </a:lnTo>
                  <a:lnTo>
                    <a:pt x="7" y="121"/>
                  </a:lnTo>
                  <a:lnTo>
                    <a:pt x="17" y="92"/>
                  </a:lnTo>
                  <a:lnTo>
                    <a:pt x="36" y="62"/>
                  </a:lnTo>
                  <a:lnTo>
                    <a:pt x="63" y="34"/>
                  </a:lnTo>
                  <a:lnTo>
                    <a:pt x="104" y="12"/>
                  </a:lnTo>
                  <a:lnTo>
                    <a:pt x="1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2383" name="Freeform 31">
              <a:extLst>
                <a:ext uri="{FF2B5EF4-FFF2-40B4-BE49-F238E27FC236}">
                  <a16:creationId xmlns:a16="http://schemas.microsoft.com/office/drawing/2014/main" id="{2C53D2E0-45D8-8CB6-717E-3BC9445A0A76}"/>
                </a:ext>
              </a:extLst>
            </p:cNvPr>
            <p:cNvSpPr>
              <a:spLocks/>
            </p:cNvSpPr>
            <p:nvPr/>
          </p:nvSpPr>
          <p:spPr bwMode="auto">
            <a:xfrm>
              <a:off x="5582" y="2468"/>
              <a:ext cx="154" cy="717"/>
            </a:xfrm>
            <a:custGeom>
              <a:avLst/>
              <a:gdLst>
                <a:gd name="T0" fmla="*/ 0 w 308"/>
                <a:gd name="T1" fmla="*/ 0 h 1432"/>
                <a:gd name="T2" fmla="*/ 308 w 308"/>
                <a:gd name="T3" fmla="*/ 98 h 1432"/>
                <a:gd name="T4" fmla="*/ 307 w 308"/>
                <a:gd name="T5" fmla="*/ 300 h 1432"/>
                <a:gd name="T6" fmla="*/ 303 w 308"/>
                <a:gd name="T7" fmla="*/ 746 h 1432"/>
                <a:gd name="T8" fmla="*/ 295 w 308"/>
                <a:gd name="T9" fmla="*/ 1202 h 1432"/>
                <a:gd name="T10" fmla="*/ 281 w 308"/>
                <a:gd name="T11" fmla="*/ 1432 h 1432"/>
                <a:gd name="T12" fmla="*/ 279 w 308"/>
                <a:gd name="T13" fmla="*/ 1430 h 1432"/>
                <a:gd name="T14" fmla="*/ 274 w 308"/>
                <a:gd name="T15" fmla="*/ 1425 h 1432"/>
                <a:gd name="T16" fmla="*/ 265 w 308"/>
                <a:gd name="T17" fmla="*/ 1416 h 1432"/>
                <a:gd name="T18" fmla="*/ 254 w 308"/>
                <a:gd name="T19" fmla="*/ 1405 h 1432"/>
                <a:gd name="T20" fmla="*/ 240 w 308"/>
                <a:gd name="T21" fmla="*/ 1391 h 1432"/>
                <a:gd name="T22" fmla="*/ 224 w 308"/>
                <a:gd name="T23" fmla="*/ 1376 h 1432"/>
                <a:gd name="T24" fmla="*/ 205 w 308"/>
                <a:gd name="T25" fmla="*/ 1359 h 1432"/>
                <a:gd name="T26" fmla="*/ 186 w 308"/>
                <a:gd name="T27" fmla="*/ 1341 h 1432"/>
                <a:gd name="T28" fmla="*/ 166 w 308"/>
                <a:gd name="T29" fmla="*/ 1323 h 1432"/>
                <a:gd name="T30" fmla="*/ 144 w 308"/>
                <a:gd name="T31" fmla="*/ 1304 h 1432"/>
                <a:gd name="T32" fmla="*/ 123 w 308"/>
                <a:gd name="T33" fmla="*/ 1286 h 1432"/>
                <a:gd name="T34" fmla="*/ 102 w 308"/>
                <a:gd name="T35" fmla="*/ 1269 h 1432"/>
                <a:gd name="T36" fmla="*/ 81 w 308"/>
                <a:gd name="T37" fmla="*/ 1253 h 1432"/>
                <a:gd name="T38" fmla="*/ 61 w 308"/>
                <a:gd name="T39" fmla="*/ 1239 h 1432"/>
                <a:gd name="T40" fmla="*/ 42 w 308"/>
                <a:gd name="T41" fmla="*/ 1226 h 1432"/>
                <a:gd name="T42" fmla="*/ 24 w 308"/>
                <a:gd name="T43" fmla="*/ 1216 h 1432"/>
                <a:gd name="T44" fmla="*/ 24 w 308"/>
                <a:gd name="T45" fmla="*/ 1166 h 1432"/>
                <a:gd name="T46" fmla="*/ 26 w 308"/>
                <a:gd name="T47" fmla="*/ 1034 h 1432"/>
                <a:gd name="T48" fmla="*/ 27 w 308"/>
                <a:gd name="T49" fmla="*/ 847 h 1432"/>
                <a:gd name="T50" fmla="*/ 27 w 308"/>
                <a:gd name="T51" fmla="*/ 630 h 1432"/>
                <a:gd name="T52" fmla="*/ 24 w 308"/>
                <a:gd name="T53" fmla="*/ 411 h 1432"/>
                <a:gd name="T54" fmla="*/ 20 w 308"/>
                <a:gd name="T55" fmla="*/ 215 h 1432"/>
                <a:gd name="T56" fmla="*/ 12 w 308"/>
                <a:gd name="T57" fmla="*/ 69 h 1432"/>
                <a:gd name="T58" fmla="*/ 0 w 308"/>
                <a:gd name="T59" fmla="*/ 0 h 1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8" h="1432">
                  <a:moveTo>
                    <a:pt x="0" y="0"/>
                  </a:moveTo>
                  <a:lnTo>
                    <a:pt x="308" y="98"/>
                  </a:lnTo>
                  <a:lnTo>
                    <a:pt x="307" y="300"/>
                  </a:lnTo>
                  <a:lnTo>
                    <a:pt x="303" y="746"/>
                  </a:lnTo>
                  <a:lnTo>
                    <a:pt x="295" y="1202"/>
                  </a:lnTo>
                  <a:lnTo>
                    <a:pt x="281" y="1432"/>
                  </a:lnTo>
                  <a:lnTo>
                    <a:pt x="279" y="1430"/>
                  </a:lnTo>
                  <a:lnTo>
                    <a:pt x="274" y="1425"/>
                  </a:lnTo>
                  <a:lnTo>
                    <a:pt x="265" y="1416"/>
                  </a:lnTo>
                  <a:lnTo>
                    <a:pt x="254" y="1405"/>
                  </a:lnTo>
                  <a:lnTo>
                    <a:pt x="240" y="1391"/>
                  </a:lnTo>
                  <a:lnTo>
                    <a:pt x="224" y="1376"/>
                  </a:lnTo>
                  <a:lnTo>
                    <a:pt x="205" y="1359"/>
                  </a:lnTo>
                  <a:lnTo>
                    <a:pt x="186" y="1341"/>
                  </a:lnTo>
                  <a:lnTo>
                    <a:pt x="166" y="1323"/>
                  </a:lnTo>
                  <a:lnTo>
                    <a:pt x="144" y="1304"/>
                  </a:lnTo>
                  <a:lnTo>
                    <a:pt x="123" y="1286"/>
                  </a:lnTo>
                  <a:lnTo>
                    <a:pt x="102" y="1269"/>
                  </a:lnTo>
                  <a:lnTo>
                    <a:pt x="81" y="1253"/>
                  </a:lnTo>
                  <a:lnTo>
                    <a:pt x="61" y="1239"/>
                  </a:lnTo>
                  <a:lnTo>
                    <a:pt x="42" y="1226"/>
                  </a:lnTo>
                  <a:lnTo>
                    <a:pt x="24" y="1216"/>
                  </a:lnTo>
                  <a:lnTo>
                    <a:pt x="24" y="1166"/>
                  </a:lnTo>
                  <a:lnTo>
                    <a:pt x="26" y="1034"/>
                  </a:lnTo>
                  <a:lnTo>
                    <a:pt x="27" y="847"/>
                  </a:lnTo>
                  <a:lnTo>
                    <a:pt x="27" y="630"/>
                  </a:lnTo>
                  <a:lnTo>
                    <a:pt x="24" y="411"/>
                  </a:lnTo>
                  <a:lnTo>
                    <a:pt x="20" y="215"/>
                  </a:lnTo>
                  <a:lnTo>
                    <a:pt x="12" y="69"/>
                  </a:lnTo>
                  <a:lnTo>
                    <a:pt x="0" y="0"/>
                  </a:lnTo>
                  <a:close/>
                </a:path>
              </a:pathLst>
            </a:custGeom>
            <a:solidFill>
              <a:srgbClr val="5454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2384" name="Freeform 32">
              <a:extLst>
                <a:ext uri="{FF2B5EF4-FFF2-40B4-BE49-F238E27FC236}">
                  <a16:creationId xmlns:a16="http://schemas.microsoft.com/office/drawing/2014/main" id="{E453C5FA-C2A7-9860-46D6-82017E9B8A45}"/>
                </a:ext>
              </a:extLst>
            </p:cNvPr>
            <p:cNvSpPr>
              <a:spLocks/>
            </p:cNvSpPr>
            <p:nvPr/>
          </p:nvSpPr>
          <p:spPr bwMode="auto">
            <a:xfrm>
              <a:off x="5876" y="2536"/>
              <a:ext cx="80" cy="176"/>
            </a:xfrm>
            <a:custGeom>
              <a:avLst/>
              <a:gdLst>
                <a:gd name="T0" fmla="*/ 60 w 160"/>
                <a:gd name="T1" fmla="*/ 0 h 352"/>
                <a:gd name="T2" fmla="*/ 63 w 160"/>
                <a:gd name="T3" fmla="*/ 2 h 352"/>
                <a:gd name="T4" fmla="*/ 71 w 160"/>
                <a:gd name="T5" fmla="*/ 9 h 352"/>
                <a:gd name="T6" fmla="*/ 82 w 160"/>
                <a:gd name="T7" fmla="*/ 20 h 352"/>
                <a:gd name="T8" fmla="*/ 96 w 160"/>
                <a:gd name="T9" fmla="*/ 35 h 352"/>
                <a:gd name="T10" fmla="*/ 111 w 160"/>
                <a:gd name="T11" fmla="*/ 54 h 352"/>
                <a:gd name="T12" fmla="*/ 126 w 160"/>
                <a:gd name="T13" fmla="*/ 75 h 352"/>
                <a:gd name="T14" fmla="*/ 140 w 160"/>
                <a:gd name="T15" fmla="*/ 98 h 352"/>
                <a:gd name="T16" fmla="*/ 151 w 160"/>
                <a:gd name="T17" fmla="*/ 124 h 352"/>
                <a:gd name="T18" fmla="*/ 158 w 160"/>
                <a:gd name="T19" fmla="*/ 151 h 352"/>
                <a:gd name="T20" fmla="*/ 160 w 160"/>
                <a:gd name="T21" fmla="*/ 180 h 352"/>
                <a:gd name="T22" fmla="*/ 157 w 160"/>
                <a:gd name="T23" fmla="*/ 208 h 352"/>
                <a:gd name="T24" fmla="*/ 145 w 160"/>
                <a:gd name="T25" fmla="*/ 238 h 352"/>
                <a:gd name="T26" fmla="*/ 125 w 160"/>
                <a:gd name="T27" fmla="*/ 268 h 352"/>
                <a:gd name="T28" fmla="*/ 95 w 160"/>
                <a:gd name="T29" fmla="*/ 297 h 352"/>
                <a:gd name="T30" fmla="*/ 54 w 160"/>
                <a:gd name="T31" fmla="*/ 326 h 352"/>
                <a:gd name="T32" fmla="*/ 0 w 160"/>
                <a:gd name="T33" fmla="*/ 352 h 352"/>
                <a:gd name="T34" fmla="*/ 4 w 160"/>
                <a:gd name="T35" fmla="*/ 351 h 352"/>
                <a:gd name="T36" fmla="*/ 11 w 160"/>
                <a:gd name="T37" fmla="*/ 348 h 352"/>
                <a:gd name="T38" fmla="*/ 23 w 160"/>
                <a:gd name="T39" fmla="*/ 341 h 352"/>
                <a:gd name="T40" fmla="*/ 38 w 160"/>
                <a:gd name="T41" fmla="*/ 332 h 352"/>
                <a:gd name="T42" fmla="*/ 56 w 160"/>
                <a:gd name="T43" fmla="*/ 320 h 352"/>
                <a:gd name="T44" fmla="*/ 73 w 160"/>
                <a:gd name="T45" fmla="*/ 306 h 352"/>
                <a:gd name="T46" fmla="*/ 90 w 160"/>
                <a:gd name="T47" fmla="*/ 289 h 352"/>
                <a:gd name="T48" fmla="*/ 106 w 160"/>
                <a:gd name="T49" fmla="*/ 268 h 352"/>
                <a:gd name="T50" fmla="*/ 120 w 160"/>
                <a:gd name="T51" fmla="*/ 245 h 352"/>
                <a:gd name="T52" fmla="*/ 130 w 160"/>
                <a:gd name="T53" fmla="*/ 220 h 352"/>
                <a:gd name="T54" fmla="*/ 136 w 160"/>
                <a:gd name="T55" fmla="*/ 191 h 352"/>
                <a:gd name="T56" fmla="*/ 136 w 160"/>
                <a:gd name="T57" fmla="*/ 159 h 352"/>
                <a:gd name="T58" fmla="*/ 130 w 160"/>
                <a:gd name="T59" fmla="*/ 124 h 352"/>
                <a:gd name="T60" fmla="*/ 115 w 160"/>
                <a:gd name="T61" fmla="*/ 86 h 352"/>
                <a:gd name="T62" fmla="*/ 92 w 160"/>
                <a:gd name="T63" fmla="*/ 45 h 352"/>
                <a:gd name="T64" fmla="*/ 60 w 160"/>
                <a:gd name="T65"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352">
                  <a:moveTo>
                    <a:pt x="60" y="0"/>
                  </a:moveTo>
                  <a:lnTo>
                    <a:pt x="63" y="2"/>
                  </a:lnTo>
                  <a:lnTo>
                    <a:pt x="71" y="9"/>
                  </a:lnTo>
                  <a:lnTo>
                    <a:pt x="82" y="20"/>
                  </a:lnTo>
                  <a:lnTo>
                    <a:pt x="96" y="35"/>
                  </a:lnTo>
                  <a:lnTo>
                    <a:pt x="111" y="54"/>
                  </a:lnTo>
                  <a:lnTo>
                    <a:pt x="126" y="75"/>
                  </a:lnTo>
                  <a:lnTo>
                    <a:pt x="140" y="98"/>
                  </a:lnTo>
                  <a:lnTo>
                    <a:pt x="151" y="124"/>
                  </a:lnTo>
                  <a:lnTo>
                    <a:pt x="158" y="151"/>
                  </a:lnTo>
                  <a:lnTo>
                    <a:pt x="160" y="180"/>
                  </a:lnTo>
                  <a:lnTo>
                    <a:pt x="157" y="208"/>
                  </a:lnTo>
                  <a:lnTo>
                    <a:pt x="145" y="238"/>
                  </a:lnTo>
                  <a:lnTo>
                    <a:pt x="125" y="268"/>
                  </a:lnTo>
                  <a:lnTo>
                    <a:pt x="95" y="297"/>
                  </a:lnTo>
                  <a:lnTo>
                    <a:pt x="54" y="326"/>
                  </a:lnTo>
                  <a:lnTo>
                    <a:pt x="0" y="352"/>
                  </a:lnTo>
                  <a:lnTo>
                    <a:pt x="4" y="351"/>
                  </a:lnTo>
                  <a:lnTo>
                    <a:pt x="11" y="348"/>
                  </a:lnTo>
                  <a:lnTo>
                    <a:pt x="23" y="341"/>
                  </a:lnTo>
                  <a:lnTo>
                    <a:pt x="38" y="332"/>
                  </a:lnTo>
                  <a:lnTo>
                    <a:pt x="56" y="320"/>
                  </a:lnTo>
                  <a:lnTo>
                    <a:pt x="73" y="306"/>
                  </a:lnTo>
                  <a:lnTo>
                    <a:pt x="90" y="289"/>
                  </a:lnTo>
                  <a:lnTo>
                    <a:pt x="106" y="268"/>
                  </a:lnTo>
                  <a:lnTo>
                    <a:pt x="120" y="245"/>
                  </a:lnTo>
                  <a:lnTo>
                    <a:pt x="130" y="220"/>
                  </a:lnTo>
                  <a:lnTo>
                    <a:pt x="136" y="191"/>
                  </a:lnTo>
                  <a:lnTo>
                    <a:pt x="136" y="159"/>
                  </a:lnTo>
                  <a:lnTo>
                    <a:pt x="130" y="124"/>
                  </a:lnTo>
                  <a:lnTo>
                    <a:pt x="115" y="86"/>
                  </a:lnTo>
                  <a:lnTo>
                    <a:pt x="92" y="45"/>
                  </a:lnTo>
                  <a:lnTo>
                    <a:pt x="6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2385" name="Freeform 33">
              <a:extLst>
                <a:ext uri="{FF2B5EF4-FFF2-40B4-BE49-F238E27FC236}">
                  <a16:creationId xmlns:a16="http://schemas.microsoft.com/office/drawing/2014/main" id="{6229F6CC-6366-63EB-2770-D72BC36434BA}"/>
                </a:ext>
              </a:extLst>
            </p:cNvPr>
            <p:cNvSpPr>
              <a:spLocks/>
            </p:cNvSpPr>
            <p:nvPr/>
          </p:nvSpPr>
          <p:spPr bwMode="auto">
            <a:xfrm>
              <a:off x="5878" y="2754"/>
              <a:ext cx="80" cy="176"/>
            </a:xfrm>
            <a:custGeom>
              <a:avLst/>
              <a:gdLst>
                <a:gd name="T0" fmla="*/ 60 w 160"/>
                <a:gd name="T1" fmla="*/ 0 h 353"/>
                <a:gd name="T2" fmla="*/ 62 w 160"/>
                <a:gd name="T3" fmla="*/ 3 h 353"/>
                <a:gd name="T4" fmla="*/ 70 w 160"/>
                <a:gd name="T5" fmla="*/ 10 h 353"/>
                <a:gd name="T6" fmla="*/ 82 w 160"/>
                <a:gd name="T7" fmla="*/ 21 h 353"/>
                <a:gd name="T8" fmla="*/ 96 w 160"/>
                <a:gd name="T9" fmla="*/ 36 h 353"/>
                <a:gd name="T10" fmla="*/ 110 w 160"/>
                <a:gd name="T11" fmla="*/ 55 h 353"/>
                <a:gd name="T12" fmla="*/ 125 w 160"/>
                <a:gd name="T13" fmla="*/ 75 h 353"/>
                <a:gd name="T14" fmla="*/ 139 w 160"/>
                <a:gd name="T15" fmla="*/ 98 h 353"/>
                <a:gd name="T16" fmla="*/ 150 w 160"/>
                <a:gd name="T17" fmla="*/ 125 h 353"/>
                <a:gd name="T18" fmla="*/ 158 w 160"/>
                <a:gd name="T19" fmla="*/ 151 h 353"/>
                <a:gd name="T20" fmla="*/ 160 w 160"/>
                <a:gd name="T21" fmla="*/ 180 h 353"/>
                <a:gd name="T22" fmla="*/ 155 w 160"/>
                <a:gd name="T23" fmla="*/ 209 h 353"/>
                <a:gd name="T24" fmla="*/ 144 w 160"/>
                <a:gd name="T25" fmla="*/ 239 h 353"/>
                <a:gd name="T26" fmla="*/ 124 w 160"/>
                <a:gd name="T27" fmla="*/ 269 h 353"/>
                <a:gd name="T28" fmla="*/ 94 w 160"/>
                <a:gd name="T29" fmla="*/ 298 h 353"/>
                <a:gd name="T30" fmla="*/ 53 w 160"/>
                <a:gd name="T31" fmla="*/ 326 h 353"/>
                <a:gd name="T32" fmla="*/ 0 w 160"/>
                <a:gd name="T33" fmla="*/ 353 h 353"/>
                <a:gd name="T34" fmla="*/ 3 w 160"/>
                <a:gd name="T35" fmla="*/ 352 h 353"/>
                <a:gd name="T36" fmla="*/ 10 w 160"/>
                <a:gd name="T37" fmla="*/ 348 h 353"/>
                <a:gd name="T38" fmla="*/ 23 w 160"/>
                <a:gd name="T39" fmla="*/ 341 h 353"/>
                <a:gd name="T40" fmla="*/ 38 w 160"/>
                <a:gd name="T41" fmla="*/ 332 h 353"/>
                <a:gd name="T42" fmla="*/ 54 w 160"/>
                <a:gd name="T43" fmla="*/ 321 h 353"/>
                <a:gd name="T44" fmla="*/ 73 w 160"/>
                <a:gd name="T45" fmla="*/ 307 h 353"/>
                <a:gd name="T46" fmla="*/ 90 w 160"/>
                <a:gd name="T47" fmla="*/ 290 h 353"/>
                <a:gd name="T48" fmla="*/ 106 w 160"/>
                <a:gd name="T49" fmla="*/ 269 h 353"/>
                <a:gd name="T50" fmla="*/ 120 w 160"/>
                <a:gd name="T51" fmla="*/ 246 h 353"/>
                <a:gd name="T52" fmla="*/ 129 w 160"/>
                <a:gd name="T53" fmla="*/ 220 h 353"/>
                <a:gd name="T54" fmla="*/ 135 w 160"/>
                <a:gd name="T55" fmla="*/ 192 h 353"/>
                <a:gd name="T56" fmla="*/ 136 w 160"/>
                <a:gd name="T57" fmla="*/ 159 h 353"/>
                <a:gd name="T58" fmla="*/ 129 w 160"/>
                <a:gd name="T59" fmla="*/ 125 h 353"/>
                <a:gd name="T60" fmla="*/ 115 w 160"/>
                <a:gd name="T61" fmla="*/ 87 h 353"/>
                <a:gd name="T62" fmla="*/ 92 w 160"/>
                <a:gd name="T63" fmla="*/ 45 h 353"/>
                <a:gd name="T64" fmla="*/ 60 w 160"/>
                <a:gd name="T65" fmla="*/ 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353">
                  <a:moveTo>
                    <a:pt x="60" y="0"/>
                  </a:moveTo>
                  <a:lnTo>
                    <a:pt x="62" y="3"/>
                  </a:lnTo>
                  <a:lnTo>
                    <a:pt x="70" y="10"/>
                  </a:lnTo>
                  <a:lnTo>
                    <a:pt x="82" y="21"/>
                  </a:lnTo>
                  <a:lnTo>
                    <a:pt x="96" y="36"/>
                  </a:lnTo>
                  <a:lnTo>
                    <a:pt x="110" y="55"/>
                  </a:lnTo>
                  <a:lnTo>
                    <a:pt x="125" y="75"/>
                  </a:lnTo>
                  <a:lnTo>
                    <a:pt x="139" y="98"/>
                  </a:lnTo>
                  <a:lnTo>
                    <a:pt x="150" y="125"/>
                  </a:lnTo>
                  <a:lnTo>
                    <a:pt x="158" y="151"/>
                  </a:lnTo>
                  <a:lnTo>
                    <a:pt x="160" y="180"/>
                  </a:lnTo>
                  <a:lnTo>
                    <a:pt x="155" y="209"/>
                  </a:lnTo>
                  <a:lnTo>
                    <a:pt x="144" y="239"/>
                  </a:lnTo>
                  <a:lnTo>
                    <a:pt x="124" y="269"/>
                  </a:lnTo>
                  <a:lnTo>
                    <a:pt x="94" y="298"/>
                  </a:lnTo>
                  <a:lnTo>
                    <a:pt x="53" y="326"/>
                  </a:lnTo>
                  <a:lnTo>
                    <a:pt x="0" y="353"/>
                  </a:lnTo>
                  <a:lnTo>
                    <a:pt x="3" y="352"/>
                  </a:lnTo>
                  <a:lnTo>
                    <a:pt x="10" y="348"/>
                  </a:lnTo>
                  <a:lnTo>
                    <a:pt x="23" y="341"/>
                  </a:lnTo>
                  <a:lnTo>
                    <a:pt x="38" y="332"/>
                  </a:lnTo>
                  <a:lnTo>
                    <a:pt x="54" y="321"/>
                  </a:lnTo>
                  <a:lnTo>
                    <a:pt x="73" y="307"/>
                  </a:lnTo>
                  <a:lnTo>
                    <a:pt x="90" y="290"/>
                  </a:lnTo>
                  <a:lnTo>
                    <a:pt x="106" y="269"/>
                  </a:lnTo>
                  <a:lnTo>
                    <a:pt x="120" y="246"/>
                  </a:lnTo>
                  <a:lnTo>
                    <a:pt x="129" y="220"/>
                  </a:lnTo>
                  <a:lnTo>
                    <a:pt x="135" y="192"/>
                  </a:lnTo>
                  <a:lnTo>
                    <a:pt x="136" y="159"/>
                  </a:lnTo>
                  <a:lnTo>
                    <a:pt x="129" y="125"/>
                  </a:lnTo>
                  <a:lnTo>
                    <a:pt x="115" y="87"/>
                  </a:lnTo>
                  <a:lnTo>
                    <a:pt x="92" y="45"/>
                  </a:lnTo>
                  <a:lnTo>
                    <a:pt x="6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2386" name="Freeform 34">
              <a:extLst>
                <a:ext uri="{FF2B5EF4-FFF2-40B4-BE49-F238E27FC236}">
                  <a16:creationId xmlns:a16="http://schemas.microsoft.com/office/drawing/2014/main" id="{746F1538-DF24-9D0A-0C1B-4A673454F69B}"/>
                </a:ext>
              </a:extLst>
            </p:cNvPr>
            <p:cNvSpPr>
              <a:spLocks/>
            </p:cNvSpPr>
            <p:nvPr/>
          </p:nvSpPr>
          <p:spPr bwMode="auto">
            <a:xfrm>
              <a:off x="5878" y="2965"/>
              <a:ext cx="80" cy="174"/>
            </a:xfrm>
            <a:custGeom>
              <a:avLst/>
              <a:gdLst>
                <a:gd name="T0" fmla="*/ 60 w 160"/>
                <a:gd name="T1" fmla="*/ 0 h 347"/>
                <a:gd name="T2" fmla="*/ 62 w 160"/>
                <a:gd name="T3" fmla="*/ 3 h 347"/>
                <a:gd name="T4" fmla="*/ 70 w 160"/>
                <a:gd name="T5" fmla="*/ 10 h 347"/>
                <a:gd name="T6" fmla="*/ 82 w 160"/>
                <a:gd name="T7" fmla="*/ 21 h 347"/>
                <a:gd name="T8" fmla="*/ 96 w 160"/>
                <a:gd name="T9" fmla="*/ 35 h 347"/>
                <a:gd name="T10" fmla="*/ 110 w 160"/>
                <a:gd name="T11" fmla="*/ 53 h 347"/>
                <a:gd name="T12" fmla="*/ 125 w 160"/>
                <a:gd name="T13" fmla="*/ 74 h 347"/>
                <a:gd name="T14" fmla="*/ 139 w 160"/>
                <a:gd name="T15" fmla="*/ 97 h 347"/>
                <a:gd name="T16" fmla="*/ 150 w 160"/>
                <a:gd name="T17" fmla="*/ 122 h 347"/>
                <a:gd name="T18" fmla="*/ 158 w 160"/>
                <a:gd name="T19" fmla="*/ 149 h 347"/>
                <a:gd name="T20" fmla="*/ 160 w 160"/>
                <a:gd name="T21" fmla="*/ 177 h 347"/>
                <a:gd name="T22" fmla="*/ 155 w 160"/>
                <a:gd name="T23" fmla="*/ 205 h 347"/>
                <a:gd name="T24" fmla="*/ 144 w 160"/>
                <a:gd name="T25" fmla="*/ 235 h 347"/>
                <a:gd name="T26" fmla="*/ 124 w 160"/>
                <a:gd name="T27" fmla="*/ 264 h 347"/>
                <a:gd name="T28" fmla="*/ 94 w 160"/>
                <a:gd name="T29" fmla="*/ 293 h 347"/>
                <a:gd name="T30" fmla="*/ 53 w 160"/>
                <a:gd name="T31" fmla="*/ 321 h 347"/>
                <a:gd name="T32" fmla="*/ 0 w 160"/>
                <a:gd name="T33" fmla="*/ 347 h 347"/>
                <a:gd name="T34" fmla="*/ 3 w 160"/>
                <a:gd name="T35" fmla="*/ 346 h 347"/>
                <a:gd name="T36" fmla="*/ 10 w 160"/>
                <a:gd name="T37" fmla="*/ 343 h 347"/>
                <a:gd name="T38" fmla="*/ 23 w 160"/>
                <a:gd name="T39" fmla="*/ 336 h 347"/>
                <a:gd name="T40" fmla="*/ 38 w 160"/>
                <a:gd name="T41" fmla="*/ 326 h 347"/>
                <a:gd name="T42" fmla="*/ 54 w 160"/>
                <a:gd name="T43" fmla="*/ 315 h 347"/>
                <a:gd name="T44" fmla="*/ 73 w 160"/>
                <a:gd name="T45" fmla="*/ 301 h 347"/>
                <a:gd name="T46" fmla="*/ 90 w 160"/>
                <a:gd name="T47" fmla="*/ 284 h 347"/>
                <a:gd name="T48" fmla="*/ 106 w 160"/>
                <a:gd name="T49" fmla="*/ 264 h 347"/>
                <a:gd name="T50" fmla="*/ 120 w 160"/>
                <a:gd name="T51" fmla="*/ 242 h 347"/>
                <a:gd name="T52" fmla="*/ 129 w 160"/>
                <a:gd name="T53" fmla="*/ 217 h 347"/>
                <a:gd name="T54" fmla="*/ 135 w 160"/>
                <a:gd name="T55" fmla="*/ 188 h 347"/>
                <a:gd name="T56" fmla="*/ 136 w 160"/>
                <a:gd name="T57" fmla="*/ 157 h 347"/>
                <a:gd name="T58" fmla="*/ 129 w 160"/>
                <a:gd name="T59" fmla="*/ 122 h 347"/>
                <a:gd name="T60" fmla="*/ 115 w 160"/>
                <a:gd name="T61" fmla="*/ 84 h 347"/>
                <a:gd name="T62" fmla="*/ 92 w 160"/>
                <a:gd name="T63" fmla="*/ 44 h 347"/>
                <a:gd name="T64" fmla="*/ 60 w 160"/>
                <a:gd name="T65" fmla="*/ 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347">
                  <a:moveTo>
                    <a:pt x="60" y="0"/>
                  </a:moveTo>
                  <a:lnTo>
                    <a:pt x="62" y="3"/>
                  </a:lnTo>
                  <a:lnTo>
                    <a:pt x="70" y="10"/>
                  </a:lnTo>
                  <a:lnTo>
                    <a:pt x="82" y="21"/>
                  </a:lnTo>
                  <a:lnTo>
                    <a:pt x="96" y="35"/>
                  </a:lnTo>
                  <a:lnTo>
                    <a:pt x="110" y="53"/>
                  </a:lnTo>
                  <a:lnTo>
                    <a:pt x="125" y="74"/>
                  </a:lnTo>
                  <a:lnTo>
                    <a:pt x="139" y="97"/>
                  </a:lnTo>
                  <a:lnTo>
                    <a:pt x="150" y="122"/>
                  </a:lnTo>
                  <a:lnTo>
                    <a:pt x="158" y="149"/>
                  </a:lnTo>
                  <a:lnTo>
                    <a:pt x="160" y="177"/>
                  </a:lnTo>
                  <a:lnTo>
                    <a:pt x="155" y="205"/>
                  </a:lnTo>
                  <a:lnTo>
                    <a:pt x="144" y="235"/>
                  </a:lnTo>
                  <a:lnTo>
                    <a:pt x="124" y="264"/>
                  </a:lnTo>
                  <a:lnTo>
                    <a:pt x="94" y="293"/>
                  </a:lnTo>
                  <a:lnTo>
                    <a:pt x="53" y="321"/>
                  </a:lnTo>
                  <a:lnTo>
                    <a:pt x="0" y="347"/>
                  </a:lnTo>
                  <a:lnTo>
                    <a:pt x="3" y="346"/>
                  </a:lnTo>
                  <a:lnTo>
                    <a:pt x="10" y="343"/>
                  </a:lnTo>
                  <a:lnTo>
                    <a:pt x="23" y="336"/>
                  </a:lnTo>
                  <a:lnTo>
                    <a:pt x="38" y="326"/>
                  </a:lnTo>
                  <a:lnTo>
                    <a:pt x="54" y="315"/>
                  </a:lnTo>
                  <a:lnTo>
                    <a:pt x="73" y="301"/>
                  </a:lnTo>
                  <a:lnTo>
                    <a:pt x="90" y="284"/>
                  </a:lnTo>
                  <a:lnTo>
                    <a:pt x="106" y="264"/>
                  </a:lnTo>
                  <a:lnTo>
                    <a:pt x="120" y="242"/>
                  </a:lnTo>
                  <a:lnTo>
                    <a:pt x="129" y="217"/>
                  </a:lnTo>
                  <a:lnTo>
                    <a:pt x="135" y="188"/>
                  </a:lnTo>
                  <a:lnTo>
                    <a:pt x="136" y="157"/>
                  </a:lnTo>
                  <a:lnTo>
                    <a:pt x="129" y="122"/>
                  </a:lnTo>
                  <a:lnTo>
                    <a:pt x="115" y="84"/>
                  </a:lnTo>
                  <a:lnTo>
                    <a:pt x="92" y="44"/>
                  </a:lnTo>
                  <a:lnTo>
                    <a:pt x="6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2387" name="Freeform 35">
              <a:extLst>
                <a:ext uri="{FF2B5EF4-FFF2-40B4-BE49-F238E27FC236}">
                  <a16:creationId xmlns:a16="http://schemas.microsoft.com/office/drawing/2014/main" id="{E4FA4D60-BB83-EF2D-6C02-BF8A30E31918}"/>
                </a:ext>
              </a:extLst>
            </p:cNvPr>
            <p:cNvSpPr>
              <a:spLocks/>
            </p:cNvSpPr>
            <p:nvPr/>
          </p:nvSpPr>
          <p:spPr bwMode="auto">
            <a:xfrm>
              <a:off x="5762" y="2827"/>
              <a:ext cx="92" cy="101"/>
            </a:xfrm>
            <a:custGeom>
              <a:avLst/>
              <a:gdLst>
                <a:gd name="T0" fmla="*/ 3 w 184"/>
                <a:gd name="T1" fmla="*/ 0 h 202"/>
                <a:gd name="T2" fmla="*/ 3 w 184"/>
                <a:gd name="T3" fmla="*/ 2 h 202"/>
                <a:gd name="T4" fmla="*/ 2 w 184"/>
                <a:gd name="T5" fmla="*/ 7 h 202"/>
                <a:gd name="T6" fmla="*/ 1 w 184"/>
                <a:gd name="T7" fmla="*/ 15 h 202"/>
                <a:gd name="T8" fmla="*/ 1 w 184"/>
                <a:gd name="T9" fmla="*/ 26 h 202"/>
                <a:gd name="T10" fmla="*/ 2 w 184"/>
                <a:gd name="T11" fmla="*/ 39 h 202"/>
                <a:gd name="T12" fmla="*/ 3 w 184"/>
                <a:gd name="T13" fmla="*/ 54 h 202"/>
                <a:gd name="T14" fmla="*/ 7 w 184"/>
                <a:gd name="T15" fmla="*/ 70 h 202"/>
                <a:gd name="T16" fmla="*/ 12 w 184"/>
                <a:gd name="T17" fmla="*/ 86 h 202"/>
                <a:gd name="T18" fmla="*/ 20 w 184"/>
                <a:gd name="T19" fmla="*/ 105 h 202"/>
                <a:gd name="T20" fmla="*/ 32 w 184"/>
                <a:gd name="T21" fmla="*/ 122 h 202"/>
                <a:gd name="T22" fmla="*/ 47 w 184"/>
                <a:gd name="T23" fmla="*/ 138 h 202"/>
                <a:gd name="T24" fmla="*/ 65 w 184"/>
                <a:gd name="T25" fmla="*/ 154 h 202"/>
                <a:gd name="T26" fmla="*/ 87 w 184"/>
                <a:gd name="T27" fmla="*/ 169 h 202"/>
                <a:gd name="T28" fmla="*/ 115 w 184"/>
                <a:gd name="T29" fmla="*/ 182 h 202"/>
                <a:gd name="T30" fmla="*/ 146 w 184"/>
                <a:gd name="T31" fmla="*/ 193 h 202"/>
                <a:gd name="T32" fmla="*/ 184 w 184"/>
                <a:gd name="T33" fmla="*/ 202 h 202"/>
                <a:gd name="T34" fmla="*/ 181 w 184"/>
                <a:gd name="T35" fmla="*/ 202 h 202"/>
                <a:gd name="T36" fmla="*/ 175 w 184"/>
                <a:gd name="T37" fmla="*/ 200 h 202"/>
                <a:gd name="T38" fmla="*/ 164 w 184"/>
                <a:gd name="T39" fmla="*/ 199 h 202"/>
                <a:gd name="T40" fmla="*/ 152 w 184"/>
                <a:gd name="T41" fmla="*/ 197 h 202"/>
                <a:gd name="T42" fmla="*/ 135 w 184"/>
                <a:gd name="T43" fmla="*/ 193 h 202"/>
                <a:gd name="T44" fmla="*/ 118 w 184"/>
                <a:gd name="T45" fmla="*/ 189 h 202"/>
                <a:gd name="T46" fmla="*/ 100 w 184"/>
                <a:gd name="T47" fmla="*/ 182 h 202"/>
                <a:gd name="T48" fmla="*/ 81 w 184"/>
                <a:gd name="T49" fmla="*/ 173 h 202"/>
                <a:gd name="T50" fmla="*/ 64 w 184"/>
                <a:gd name="T51" fmla="*/ 162 h 202"/>
                <a:gd name="T52" fmla="*/ 47 w 184"/>
                <a:gd name="T53" fmla="*/ 149 h 202"/>
                <a:gd name="T54" fmla="*/ 31 w 184"/>
                <a:gd name="T55" fmla="*/ 132 h 202"/>
                <a:gd name="T56" fmla="*/ 18 w 184"/>
                <a:gd name="T57" fmla="*/ 113 h 202"/>
                <a:gd name="T58" fmla="*/ 8 w 184"/>
                <a:gd name="T59" fmla="*/ 90 h 202"/>
                <a:gd name="T60" fmla="*/ 2 w 184"/>
                <a:gd name="T61" fmla="*/ 63 h 202"/>
                <a:gd name="T62" fmla="*/ 0 w 184"/>
                <a:gd name="T63" fmla="*/ 33 h 202"/>
                <a:gd name="T64" fmla="*/ 3 w 184"/>
                <a:gd name="T6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4" h="202">
                  <a:moveTo>
                    <a:pt x="3" y="0"/>
                  </a:moveTo>
                  <a:lnTo>
                    <a:pt x="3" y="2"/>
                  </a:lnTo>
                  <a:lnTo>
                    <a:pt x="2" y="7"/>
                  </a:lnTo>
                  <a:lnTo>
                    <a:pt x="1" y="15"/>
                  </a:lnTo>
                  <a:lnTo>
                    <a:pt x="1" y="26"/>
                  </a:lnTo>
                  <a:lnTo>
                    <a:pt x="2" y="39"/>
                  </a:lnTo>
                  <a:lnTo>
                    <a:pt x="3" y="54"/>
                  </a:lnTo>
                  <a:lnTo>
                    <a:pt x="7" y="70"/>
                  </a:lnTo>
                  <a:lnTo>
                    <a:pt x="12" y="86"/>
                  </a:lnTo>
                  <a:lnTo>
                    <a:pt x="20" y="105"/>
                  </a:lnTo>
                  <a:lnTo>
                    <a:pt x="32" y="122"/>
                  </a:lnTo>
                  <a:lnTo>
                    <a:pt x="47" y="138"/>
                  </a:lnTo>
                  <a:lnTo>
                    <a:pt x="65" y="154"/>
                  </a:lnTo>
                  <a:lnTo>
                    <a:pt x="87" y="169"/>
                  </a:lnTo>
                  <a:lnTo>
                    <a:pt x="115" y="182"/>
                  </a:lnTo>
                  <a:lnTo>
                    <a:pt x="146" y="193"/>
                  </a:lnTo>
                  <a:lnTo>
                    <a:pt x="184" y="202"/>
                  </a:lnTo>
                  <a:lnTo>
                    <a:pt x="181" y="202"/>
                  </a:lnTo>
                  <a:lnTo>
                    <a:pt x="175" y="200"/>
                  </a:lnTo>
                  <a:lnTo>
                    <a:pt x="164" y="199"/>
                  </a:lnTo>
                  <a:lnTo>
                    <a:pt x="152" y="197"/>
                  </a:lnTo>
                  <a:lnTo>
                    <a:pt x="135" y="193"/>
                  </a:lnTo>
                  <a:lnTo>
                    <a:pt x="118" y="189"/>
                  </a:lnTo>
                  <a:lnTo>
                    <a:pt x="100" y="182"/>
                  </a:lnTo>
                  <a:lnTo>
                    <a:pt x="81" y="173"/>
                  </a:lnTo>
                  <a:lnTo>
                    <a:pt x="64" y="162"/>
                  </a:lnTo>
                  <a:lnTo>
                    <a:pt x="47" y="149"/>
                  </a:lnTo>
                  <a:lnTo>
                    <a:pt x="31" y="132"/>
                  </a:lnTo>
                  <a:lnTo>
                    <a:pt x="18" y="113"/>
                  </a:lnTo>
                  <a:lnTo>
                    <a:pt x="8" y="90"/>
                  </a:lnTo>
                  <a:lnTo>
                    <a:pt x="2" y="63"/>
                  </a:lnTo>
                  <a:lnTo>
                    <a:pt x="0" y="33"/>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2388" name="Freeform 36">
              <a:extLst>
                <a:ext uri="{FF2B5EF4-FFF2-40B4-BE49-F238E27FC236}">
                  <a16:creationId xmlns:a16="http://schemas.microsoft.com/office/drawing/2014/main" id="{CB2FC1F0-8967-A495-2322-85061C1C9EF8}"/>
                </a:ext>
              </a:extLst>
            </p:cNvPr>
            <p:cNvSpPr>
              <a:spLocks/>
            </p:cNvSpPr>
            <p:nvPr/>
          </p:nvSpPr>
          <p:spPr bwMode="auto">
            <a:xfrm>
              <a:off x="5769" y="3044"/>
              <a:ext cx="92" cy="99"/>
            </a:xfrm>
            <a:custGeom>
              <a:avLst/>
              <a:gdLst>
                <a:gd name="T0" fmla="*/ 3 w 184"/>
                <a:gd name="T1" fmla="*/ 0 h 198"/>
                <a:gd name="T2" fmla="*/ 3 w 184"/>
                <a:gd name="T3" fmla="*/ 2 h 198"/>
                <a:gd name="T4" fmla="*/ 1 w 184"/>
                <a:gd name="T5" fmla="*/ 7 h 198"/>
                <a:gd name="T6" fmla="*/ 0 w 184"/>
                <a:gd name="T7" fmla="*/ 15 h 198"/>
                <a:gd name="T8" fmla="*/ 0 w 184"/>
                <a:gd name="T9" fmla="*/ 26 h 198"/>
                <a:gd name="T10" fmla="*/ 1 w 184"/>
                <a:gd name="T11" fmla="*/ 38 h 198"/>
                <a:gd name="T12" fmla="*/ 3 w 184"/>
                <a:gd name="T13" fmla="*/ 53 h 198"/>
                <a:gd name="T14" fmla="*/ 7 w 184"/>
                <a:gd name="T15" fmla="*/ 69 h 198"/>
                <a:gd name="T16" fmla="*/ 13 w 184"/>
                <a:gd name="T17" fmla="*/ 85 h 198"/>
                <a:gd name="T18" fmla="*/ 21 w 184"/>
                <a:gd name="T19" fmla="*/ 103 h 198"/>
                <a:gd name="T20" fmla="*/ 31 w 184"/>
                <a:gd name="T21" fmla="*/ 120 h 198"/>
                <a:gd name="T22" fmla="*/ 46 w 184"/>
                <a:gd name="T23" fmla="*/ 136 h 198"/>
                <a:gd name="T24" fmla="*/ 65 w 184"/>
                <a:gd name="T25" fmla="*/ 152 h 198"/>
                <a:gd name="T26" fmla="*/ 88 w 184"/>
                <a:gd name="T27" fmla="*/ 166 h 198"/>
                <a:gd name="T28" fmla="*/ 114 w 184"/>
                <a:gd name="T29" fmla="*/ 179 h 198"/>
                <a:gd name="T30" fmla="*/ 146 w 184"/>
                <a:gd name="T31" fmla="*/ 190 h 198"/>
                <a:gd name="T32" fmla="*/ 184 w 184"/>
                <a:gd name="T33" fmla="*/ 198 h 198"/>
                <a:gd name="T34" fmla="*/ 182 w 184"/>
                <a:gd name="T35" fmla="*/ 198 h 198"/>
                <a:gd name="T36" fmla="*/ 175 w 184"/>
                <a:gd name="T37" fmla="*/ 197 h 198"/>
                <a:gd name="T38" fmla="*/ 165 w 184"/>
                <a:gd name="T39" fmla="*/ 196 h 198"/>
                <a:gd name="T40" fmla="*/ 152 w 184"/>
                <a:gd name="T41" fmla="*/ 194 h 198"/>
                <a:gd name="T42" fmla="*/ 136 w 184"/>
                <a:gd name="T43" fmla="*/ 190 h 198"/>
                <a:gd name="T44" fmla="*/ 119 w 184"/>
                <a:gd name="T45" fmla="*/ 186 h 198"/>
                <a:gd name="T46" fmla="*/ 102 w 184"/>
                <a:gd name="T47" fmla="*/ 179 h 198"/>
                <a:gd name="T48" fmla="*/ 83 w 184"/>
                <a:gd name="T49" fmla="*/ 170 h 198"/>
                <a:gd name="T50" fmla="*/ 65 w 184"/>
                <a:gd name="T51" fmla="*/ 159 h 198"/>
                <a:gd name="T52" fmla="*/ 47 w 184"/>
                <a:gd name="T53" fmla="*/ 145 h 198"/>
                <a:gd name="T54" fmla="*/ 33 w 184"/>
                <a:gd name="T55" fmla="*/ 130 h 198"/>
                <a:gd name="T56" fmla="*/ 19 w 184"/>
                <a:gd name="T57" fmla="*/ 111 h 198"/>
                <a:gd name="T58" fmla="*/ 8 w 184"/>
                <a:gd name="T59" fmla="*/ 89 h 198"/>
                <a:gd name="T60" fmla="*/ 3 w 184"/>
                <a:gd name="T61" fmla="*/ 62 h 198"/>
                <a:gd name="T62" fmla="*/ 0 w 184"/>
                <a:gd name="T63" fmla="*/ 34 h 198"/>
                <a:gd name="T64" fmla="*/ 3 w 184"/>
                <a:gd name="T65"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4" h="198">
                  <a:moveTo>
                    <a:pt x="3" y="0"/>
                  </a:moveTo>
                  <a:lnTo>
                    <a:pt x="3" y="2"/>
                  </a:lnTo>
                  <a:lnTo>
                    <a:pt x="1" y="7"/>
                  </a:lnTo>
                  <a:lnTo>
                    <a:pt x="0" y="15"/>
                  </a:lnTo>
                  <a:lnTo>
                    <a:pt x="0" y="26"/>
                  </a:lnTo>
                  <a:lnTo>
                    <a:pt x="1" y="38"/>
                  </a:lnTo>
                  <a:lnTo>
                    <a:pt x="3" y="53"/>
                  </a:lnTo>
                  <a:lnTo>
                    <a:pt x="7" y="69"/>
                  </a:lnTo>
                  <a:lnTo>
                    <a:pt x="13" y="85"/>
                  </a:lnTo>
                  <a:lnTo>
                    <a:pt x="21" y="103"/>
                  </a:lnTo>
                  <a:lnTo>
                    <a:pt x="31" y="120"/>
                  </a:lnTo>
                  <a:lnTo>
                    <a:pt x="46" y="136"/>
                  </a:lnTo>
                  <a:lnTo>
                    <a:pt x="65" y="152"/>
                  </a:lnTo>
                  <a:lnTo>
                    <a:pt x="88" y="166"/>
                  </a:lnTo>
                  <a:lnTo>
                    <a:pt x="114" y="179"/>
                  </a:lnTo>
                  <a:lnTo>
                    <a:pt x="146" y="190"/>
                  </a:lnTo>
                  <a:lnTo>
                    <a:pt x="184" y="198"/>
                  </a:lnTo>
                  <a:lnTo>
                    <a:pt x="182" y="198"/>
                  </a:lnTo>
                  <a:lnTo>
                    <a:pt x="175" y="197"/>
                  </a:lnTo>
                  <a:lnTo>
                    <a:pt x="165" y="196"/>
                  </a:lnTo>
                  <a:lnTo>
                    <a:pt x="152" y="194"/>
                  </a:lnTo>
                  <a:lnTo>
                    <a:pt x="136" y="190"/>
                  </a:lnTo>
                  <a:lnTo>
                    <a:pt x="119" y="186"/>
                  </a:lnTo>
                  <a:lnTo>
                    <a:pt x="102" y="179"/>
                  </a:lnTo>
                  <a:lnTo>
                    <a:pt x="83" y="170"/>
                  </a:lnTo>
                  <a:lnTo>
                    <a:pt x="65" y="159"/>
                  </a:lnTo>
                  <a:lnTo>
                    <a:pt x="47" y="145"/>
                  </a:lnTo>
                  <a:lnTo>
                    <a:pt x="33" y="130"/>
                  </a:lnTo>
                  <a:lnTo>
                    <a:pt x="19" y="111"/>
                  </a:lnTo>
                  <a:lnTo>
                    <a:pt x="8" y="89"/>
                  </a:lnTo>
                  <a:lnTo>
                    <a:pt x="3" y="62"/>
                  </a:lnTo>
                  <a:lnTo>
                    <a:pt x="0" y="34"/>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2389" name="Freeform 37">
              <a:extLst>
                <a:ext uri="{FF2B5EF4-FFF2-40B4-BE49-F238E27FC236}">
                  <a16:creationId xmlns:a16="http://schemas.microsoft.com/office/drawing/2014/main" id="{004BC25D-0838-7D38-7461-7F9CC1E8F6D1}"/>
                </a:ext>
              </a:extLst>
            </p:cNvPr>
            <p:cNvSpPr>
              <a:spLocks/>
            </p:cNvSpPr>
            <p:nvPr/>
          </p:nvSpPr>
          <p:spPr bwMode="auto">
            <a:xfrm>
              <a:off x="5758" y="2608"/>
              <a:ext cx="92" cy="100"/>
            </a:xfrm>
            <a:custGeom>
              <a:avLst/>
              <a:gdLst>
                <a:gd name="T0" fmla="*/ 4 w 186"/>
                <a:gd name="T1" fmla="*/ 0 h 199"/>
                <a:gd name="T2" fmla="*/ 4 w 186"/>
                <a:gd name="T3" fmla="*/ 2 h 199"/>
                <a:gd name="T4" fmla="*/ 3 w 186"/>
                <a:gd name="T5" fmla="*/ 7 h 199"/>
                <a:gd name="T6" fmla="*/ 2 w 186"/>
                <a:gd name="T7" fmla="*/ 15 h 199"/>
                <a:gd name="T8" fmla="*/ 2 w 186"/>
                <a:gd name="T9" fmla="*/ 26 h 199"/>
                <a:gd name="T10" fmla="*/ 3 w 186"/>
                <a:gd name="T11" fmla="*/ 39 h 199"/>
                <a:gd name="T12" fmla="*/ 4 w 186"/>
                <a:gd name="T13" fmla="*/ 53 h 199"/>
                <a:gd name="T14" fmla="*/ 8 w 186"/>
                <a:gd name="T15" fmla="*/ 69 h 199"/>
                <a:gd name="T16" fmla="*/ 14 w 186"/>
                <a:gd name="T17" fmla="*/ 85 h 199"/>
                <a:gd name="T18" fmla="*/ 22 w 186"/>
                <a:gd name="T19" fmla="*/ 103 h 199"/>
                <a:gd name="T20" fmla="*/ 33 w 186"/>
                <a:gd name="T21" fmla="*/ 120 h 199"/>
                <a:gd name="T22" fmla="*/ 48 w 186"/>
                <a:gd name="T23" fmla="*/ 137 h 199"/>
                <a:gd name="T24" fmla="*/ 66 w 186"/>
                <a:gd name="T25" fmla="*/ 152 h 199"/>
                <a:gd name="T26" fmla="*/ 89 w 186"/>
                <a:gd name="T27" fmla="*/ 167 h 199"/>
                <a:gd name="T28" fmla="*/ 116 w 186"/>
                <a:gd name="T29" fmla="*/ 180 h 199"/>
                <a:gd name="T30" fmla="*/ 148 w 186"/>
                <a:gd name="T31" fmla="*/ 191 h 199"/>
                <a:gd name="T32" fmla="*/ 186 w 186"/>
                <a:gd name="T33" fmla="*/ 199 h 199"/>
                <a:gd name="T34" fmla="*/ 183 w 186"/>
                <a:gd name="T35" fmla="*/ 199 h 199"/>
                <a:gd name="T36" fmla="*/ 177 w 186"/>
                <a:gd name="T37" fmla="*/ 198 h 199"/>
                <a:gd name="T38" fmla="*/ 166 w 186"/>
                <a:gd name="T39" fmla="*/ 197 h 199"/>
                <a:gd name="T40" fmla="*/ 154 w 186"/>
                <a:gd name="T41" fmla="*/ 195 h 199"/>
                <a:gd name="T42" fmla="*/ 137 w 186"/>
                <a:gd name="T43" fmla="*/ 191 h 199"/>
                <a:gd name="T44" fmla="*/ 120 w 186"/>
                <a:gd name="T45" fmla="*/ 187 h 199"/>
                <a:gd name="T46" fmla="*/ 102 w 186"/>
                <a:gd name="T47" fmla="*/ 180 h 199"/>
                <a:gd name="T48" fmla="*/ 83 w 186"/>
                <a:gd name="T49" fmla="*/ 170 h 199"/>
                <a:gd name="T50" fmla="*/ 65 w 186"/>
                <a:gd name="T51" fmla="*/ 160 h 199"/>
                <a:gd name="T52" fmla="*/ 49 w 186"/>
                <a:gd name="T53" fmla="*/ 146 h 199"/>
                <a:gd name="T54" fmla="*/ 33 w 186"/>
                <a:gd name="T55" fmla="*/ 130 h 199"/>
                <a:gd name="T56" fmla="*/ 20 w 186"/>
                <a:gd name="T57" fmla="*/ 112 h 199"/>
                <a:gd name="T58" fmla="*/ 10 w 186"/>
                <a:gd name="T59" fmla="*/ 89 h 199"/>
                <a:gd name="T60" fmla="*/ 3 w 186"/>
                <a:gd name="T61" fmla="*/ 63 h 199"/>
                <a:gd name="T62" fmla="*/ 0 w 186"/>
                <a:gd name="T63" fmla="*/ 33 h 199"/>
                <a:gd name="T64" fmla="*/ 4 w 186"/>
                <a:gd name="T65"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6" h="199">
                  <a:moveTo>
                    <a:pt x="4" y="0"/>
                  </a:moveTo>
                  <a:lnTo>
                    <a:pt x="4" y="2"/>
                  </a:lnTo>
                  <a:lnTo>
                    <a:pt x="3" y="7"/>
                  </a:lnTo>
                  <a:lnTo>
                    <a:pt x="2" y="15"/>
                  </a:lnTo>
                  <a:lnTo>
                    <a:pt x="2" y="26"/>
                  </a:lnTo>
                  <a:lnTo>
                    <a:pt x="3" y="39"/>
                  </a:lnTo>
                  <a:lnTo>
                    <a:pt x="4" y="53"/>
                  </a:lnTo>
                  <a:lnTo>
                    <a:pt x="8" y="69"/>
                  </a:lnTo>
                  <a:lnTo>
                    <a:pt x="14" y="85"/>
                  </a:lnTo>
                  <a:lnTo>
                    <a:pt x="22" y="103"/>
                  </a:lnTo>
                  <a:lnTo>
                    <a:pt x="33" y="120"/>
                  </a:lnTo>
                  <a:lnTo>
                    <a:pt x="48" y="137"/>
                  </a:lnTo>
                  <a:lnTo>
                    <a:pt x="66" y="152"/>
                  </a:lnTo>
                  <a:lnTo>
                    <a:pt x="89" y="167"/>
                  </a:lnTo>
                  <a:lnTo>
                    <a:pt x="116" y="180"/>
                  </a:lnTo>
                  <a:lnTo>
                    <a:pt x="148" y="191"/>
                  </a:lnTo>
                  <a:lnTo>
                    <a:pt x="186" y="199"/>
                  </a:lnTo>
                  <a:lnTo>
                    <a:pt x="183" y="199"/>
                  </a:lnTo>
                  <a:lnTo>
                    <a:pt x="177" y="198"/>
                  </a:lnTo>
                  <a:lnTo>
                    <a:pt x="166" y="197"/>
                  </a:lnTo>
                  <a:lnTo>
                    <a:pt x="154" y="195"/>
                  </a:lnTo>
                  <a:lnTo>
                    <a:pt x="137" y="191"/>
                  </a:lnTo>
                  <a:lnTo>
                    <a:pt x="120" y="187"/>
                  </a:lnTo>
                  <a:lnTo>
                    <a:pt x="102" y="180"/>
                  </a:lnTo>
                  <a:lnTo>
                    <a:pt x="83" y="170"/>
                  </a:lnTo>
                  <a:lnTo>
                    <a:pt x="65" y="160"/>
                  </a:lnTo>
                  <a:lnTo>
                    <a:pt x="49" y="146"/>
                  </a:lnTo>
                  <a:lnTo>
                    <a:pt x="33" y="130"/>
                  </a:lnTo>
                  <a:lnTo>
                    <a:pt x="20" y="112"/>
                  </a:lnTo>
                  <a:lnTo>
                    <a:pt x="10" y="89"/>
                  </a:lnTo>
                  <a:lnTo>
                    <a:pt x="3" y="63"/>
                  </a:lnTo>
                  <a:lnTo>
                    <a:pt x="0" y="33"/>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2390" name="Freeform 38">
              <a:extLst>
                <a:ext uri="{FF2B5EF4-FFF2-40B4-BE49-F238E27FC236}">
                  <a16:creationId xmlns:a16="http://schemas.microsoft.com/office/drawing/2014/main" id="{5FC7CE98-7229-9586-CD0D-A093895A0E5E}"/>
                </a:ext>
              </a:extLst>
            </p:cNvPr>
            <p:cNvSpPr>
              <a:spLocks/>
            </p:cNvSpPr>
            <p:nvPr/>
          </p:nvSpPr>
          <p:spPr bwMode="auto">
            <a:xfrm>
              <a:off x="5575" y="2473"/>
              <a:ext cx="18" cy="591"/>
            </a:xfrm>
            <a:custGeom>
              <a:avLst/>
              <a:gdLst>
                <a:gd name="T0" fmla="*/ 0 w 36"/>
                <a:gd name="T1" fmla="*/ 0 h 1181"/>
                <a:gd name="T2" fmla="*/ 0 w 36"/>
                <a:gd name="T3" fmla="*/ 134 h 1181"/>
                <a:gd name="T4" fmla="*/ 0 w 36"/>
                <a:gd name="T5" fmla="*/ 454 h 1181"/>
                <a:gd name="T6" fmla="*/ 0 w 36"/>
                <a:gd name="T7" fmla="*/ 843 h 1181"/>
                <a:gd name="T8" fmla="*/ 0 w 36"/>
                <a:gd name="T9" fmla="*/ 1181 h 1181"/>
                <a:gd name="T10" fmla="*/ 4 w 36"/>
                <a:gd name="T11" fmla="*/ 1157 h 1181"/>
                <a:gd name="T12" fmla="*/ 12 w 36"/>
                <a:gd name="T13" fmla="*/ 1089 h 1181"/>
                <a:gd name="T14" fmla="*/ 22 w 36"/>
                <a:gd name="T15" fmla="*/ 981 h 1181"/>
                <a:gd name="T16" fmla="*/ 31 w 36"/>
                <a:gd name="T17" fmla="*/ 837 h 1181"/>
                <a:gd name="T18" fmla="*/ 36 w 36"/>
                <a:gd name="T19" fmla="*/ 662 h 1181"/>
                <a:gd name="T20" fmla="*/ 35 w 36"/>
                <a:gd name="T21" fmla="*/ 461 h 1181"/>
                <a:gd name="T22" fmla="*/ 23 w 36"/>
                <a:gd name="T23" fmla="*/ 239 h 1181"/>
                <a:gd name="T24" fmla="*/ 0 w 36"/>
                <a:gd name="T25" fmla="*/ 0 h 1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1181">
                  <a:moveTo>
                    <a:pt x="0" y="0"/>
                  </a:moveTo>
                  <a:lnTo>
                    <a:pt x="0" y="134"/>
                  </a:lnTo>
                  <a:lnTo>
                    <a:pt x="0" y="454"/>
                  </a:lnTo>
                  <a:lnTo>
                    <a:pt x="0" y="843"/>
                  </a:lnTo>
                  <a:lnTo>
                    <a:pt x="0" y="1181"/>
                  </a:lnTo>
                  <a:lnTo>
                    <a:pt x="4" y="1157"/>
                  </a:lnTo>
                  <a:lnTo>
                    <a:pt x="12" y="1089"/>
                  </a:lnTo>
                  <a:lnTo>
                    <a:pt x="22" y="981"/>
                  </a:lnTo>
                  <a:lnTo>
                    <a:pt x="31" y="837"/>
                  </a:lnTo>
                  <a:lnTo>
                    <a:pt x="36" y="662"/>
                  </a:lnTo>
                  <a:lnTo>
                    <a:pt x="35" y="461"/>
                  </a:lnTo>
                  <a:lnTo>
                    <a:pt x="23" y="23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2391" name="Freeform 39">
              <a:extLst>
                <a:ext uri="{FF2B5EF4-FFF2-40B4-BE49-F238E27FC236}">
                  <a16:creationId xmlns:a16="http://schemas.microsoft.com/office/drawing/2014/main" id="{5384D16A-486D-1288-6D0F-8306BEE95127}"/>
                </a:ext>
              </a:extLst>
            </p:cNvPr>
            <p:cNvSpPr>
              <a:spLocks/>
            </p:cNvSpPr>
            <p:nvPr/>
          </p:nvSpPr>
          <p:spPr bwMode="auto">
            <a:xfrm>
              <a:off x="5719" y="2521"/>
              <a:ext cx="17" cy="664"/>
            </a:xfrm>
            <a:custGeom>
              <a:avLst/>
              <a:gdLst>
                <a:gd name="T0" fmla="*/ 27 w 35"/>
                <a:gd name="T1" fmla="*/ 0 h 1326"/>
                <a:gd name="T2" fmla="*/ 24 w 35"/>
                <a:gd name="T3" fmla="*/ 51 h 1326"/>
                <a:gd name="T4" fmla="*/ 20 w 35"/>
                <a:gd name="T5" fmla="*/ 185 h 1326"/>
                <a:gd name="T6" fmla="*/ 14 w 35"/>
                <a:gd name="T7" fmla="*/ 379 h 1326"/>
                <a:gd name="T8" fmla="*/ 8 w 35"/>
                <a:gd name="T9" fmla="*/ 606 h 1326"/>
                <a:gd name="T10" fmla="*/ 2 w 35"/>
                <a:gd name="T11" fmla="*/ 840 h 1326"/>
                <a:gd name="T12" fmla="*/ 0 w 35"/>
                <a:gd name="T13" fmla="*/ 1054 h 1326"/>
                <a:gd name="T14" fmla="*/ 1 w 35"/>
                <a:gd name="T15" fmla="*/ 1226 h 1326"/>
                <a:gd name="T16" fmla="*/ 8 w 35"/>
                <a:gd name="T17" fmla="*/ 1326 h 1326"/>
                <a:gd name="T18" fmla="*/ 10 w 35"/>
                <a:gd name="T19" fmla="*/ 1271 h 1326"/>
                <a:gd name="T20" fmla="*/ 15 w 35"/>
                <a:gd name="T21" fmla="*/ 1125 h 1326"/>
                <a:gd name="T22" fmla="*/ 21 w 35"/>
                <a:gd name="T23" fmla="*/ 916 h 1326"/>
                <a:gd name="T24" fmla="*/ 27 w 35"/>
                <a:gd name="T25" fmla="*/ 676 h 1326"/>
                <a:gd name="T26" fmla="*/ 32 w 35"/>
                <a:gd name="T27" fmla="*/ 436 h 1326"/>
                <a:gd name="T28" fmla="*/ 35 w 35"/>
                <a:gd name="T29" fmla="*/ 222 h 1326"/>
                <a:gd name="T30" fmla="*/ 34 w 35"/>
                <a:gd name="T31" fmla="*/ 68 h 1326"/>
                <a:gd name="T32" fmla="*/ 27 w 35"/>
                <a:gd name="T33" fmla="*/ 0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1326">
                  <a:moveTo>
                    <a:pt x="27" y="0"/>
                  </a:moveTo>
                  <a:lnTo>
                    <a:pt x="24" y="51"/>
                  </a:lnTo>
                  <a:lnTo>
                    <a:pt x="20" y="185"/>
                  </a:lnTo>
                  <a:lnTo>
                    <a:pt x="14" y="379"/>
                  </a:lnTo>
                  <a:lnTo>
                    <a:pt x="8" y="606"/>
                  </a:lnTo>
                  <a:lnTo>
                    <a:pt x="2" y="840"/>
                  </a:lnTo>
                  <a:lnTo>
                    <a:pt x="0" y="1054"/>
                  </a:lnTo>
                  <a:lnTo>
                    <a:pt x="1" y="1226"/>
                  </a:lnTo>
                  <a:lnTo>
                    <a:pt x="8" y="1326"/>
                  </a:lnTo>
                  <a:lnTo>
                    <a:pt x="10" y="1271"/>
                  </a:lnTo>
                  <a:lnTo>
                    <a:pt x="15" y="1125"/>
                  </a:lnTo>
                  <a:lnTo>
                    <a:pt x="21" y="916"/>
                  </a:lnTo>
                  <a:lnTo>
                    <a:pt x="27" y="676"/>
                  </a:lnTo>
                  <a:lnTo>
                    <a:pt x="32" y="436"/>
                  </a:lnTo>
                  <a:lnTo>
                    <a:pt x="35" y="222"/>
                  </a:lnTo>
                  <a:lnTo>
                    <a:pt x="34" y="68"/>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2392" name="Freeform 40">
              <a:extLst>
                <a:ext uri="{FF2B5EF4-FFF2-40B4-BE49-F238E27FC236}">
                  <a16:creationId xmlns:a16="http://schemas.microsoft.com/office/drawing/2014/main" id="{AF9CCCDB-B7B5-CCAB-C797-D0794373C991}"/>
                </a:ext>
              </a:extLst>
            </p:cNvPr>
            <p:cNvSpPr>
              <a:spLocks/>
            </p:cNvSpPr>
            <p:nvPr/>
          </p:nvSpPr>
          <p:spPr bwMode="auto">
            <a:xfrm>
              <a:off x="5736" y="2489"/>
              <a:ext cx="237" cy="28"/>
            </a:xfrm>
            <a:custGeom>
              <a:avLst/>
              <a:gdLst>
                <a:gd name="T0" fmla="*/ 0 w 474"/>
                <a:gd name="T1" fmla="*/ 57 h 57"/>
                <a:gd name="T2" fmla="*/ 4 w 474"/>
                <a:gd name="T3" fmla="*/ 57 h 57"/>
                <a:gd name="T4" fmla="*/ 17 w 474"/>
                <a:gd name="T5" fmla="*/ 55 h 57"/>
                <a:gd name="T6" fmla="*/ 38 w 474"/>
                <a:gd name="T7" fmla="*/ 52 h 57"/>
                <a:gd name="T8" fmla="*/ 64 w 474"/>
                <a:gd name="T9" fmla="*/ 50 h 57"/>
                <a:gd name="T10" fmla="*/ 95 w 474"/>
                <a:gd name="T11" fmla="*/ 45 h 57"/>
                <a:gd name="T12" fmla="*/ 132 w 474"/>
                <a:gd name="T13" fmla="*/ 42 h 57"/>
                <a:gd name="T14" fmla="*/ 170 w 474"/>
                <a:gd name="T15" fmla="*/ 37 h 57"/>
                <a:gd name="T16" fmla="*/ 211 w 474"/>
                <a:gd name="T17" fmla="*/ 33 h 57"/>
                <a:gd name="T18" fmla="*/ 253 w 474"/>
                <a:gd name="T19" fmla="*/ 28 h 57"/>
                <a:gd name="T20" fmla="*/ 293 w 474"/>
                <a:gd name="T21" fmla="*/ 23 h 57"/>
                <a:gd name="T22" fmla="*/ 333 w 474"/>
                <a:gd name="T23" fmla="*/ 19 h 57"/>
                <a:gd name="T24" fmla="*/ 370 w 474"/>
                <a:gd name="T25" fmla="*/ 14 h 57"/>
                <a:gd name="T26" fmla="*/ 405 w 474"/>
                <a:gd name="T27" fmla="*/ 10 h 57"/>
                <a:gd name="T28" fmla="*/ 434 w 474"/>
                <a:gd name="T29" fmla="*/ 6 h 57"/>
                <a:gd name="T30" fmla="*/ 457 w 474"/>
                <a:gd name="T31" fmla="*/ 4 h 57"/>
                <a:gd name="T32" fmla="*/ 474 w 474"/>
                <a:gd name="T33" fmla="*/ 2 h 57"/>
                <a:gd name="T34" fmla="*/ 472 w 474"/>
                <a:gd name="T35" fmla="*/ 2 h 57"/>
                <a:gd name="T36" fmla="*/ 466 w 474"/>
                <a:gd name="T37" fmla="*/ 2 h 57"/>
                <a:gd name="T38" fmla="*/ 454 w 474"/>
                <a:gd name="T39" fmla="*/ 0 h 57"/>
                <a:gd name="T40" fmla="*/ 441 w 474"/>
                <a:gd name="T41" fmla="*/ 0 h 57"/>
                <a:gd name="T42" fmla="*/ 422 w 474"/>
                <a:gd name="T43" fmla="*/ 0 h 57"/>
                <a:gd name="T44" fmla="*/ 400 w 474"/>
                <a:gd name="T45" fmla="*/ 2 h 57"/>
                <a:gd name="T46" fmla="*/ 374 w 474"/>
                <a:gd name="T47" fmla="*/ 2 h 57"/>
                <a:gd name="T48" fmla="*/ 345 w 474"/>
                <a:gd name="T49" fmla="*/ 4 h 57"/>
                <a:gd name="T50" fmla="*/ 313 w 474"/>
                <a:gd name="T51" fmla="*/ 6 h 57"/>
                <a:gd name="T52" fmla="*/ 277 w 474"/>
                <a:gd name="T53" fmla="*/ 10 h 57"/>
                <a:gd name="T54" fmla="*/ 238 w 474"/>
                <a:gd name="T55" fmla="*/ 14 h 57"/>
                <a:gd name="T56" fmla="*/ 195 w 474"/>
                <a:gd name="T57" fmla="*/ 20 h 57"/>
                <a:gd name="T58" fmla="*/ 150 w 474"/>
                <a:gd name="T59" fmla="*/ 27 h 57"/>
                <a:gd name="T60" fmla="*/ 103 w 474"/>
                <a:gd name="T61" fmla="*/ 35 h 57"/>
                <a:gd name="T62" fmla="*/ 53 w 474"/>
                <a:gd name="T63" fmla="*/ 45 h 57"/>
                <a:gd name="T64" fmla="*/ 0 w 474"/>
                <a:gd name="T65"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4" h="57">
                  <a:moveTo>
                    <a:pt x="0" y="57"/>
                  </a:moveTo>
                  <a:lnTo>
                    <a:pt x="4" y="57"/>
                  </a:lnTo>
                  <a:lnTo>
                    <a:pt x="17" y="55"/>
                  </a:lnTo>
                  <a:lnTo>
                    <a:pt x="38" y="52"/>
                  </a:lnTo>
                  <a:lnTo>
                    <a:pt x="64" y="50"/>
                  </a:lnTo>
                  <a:lnTo>
                    <a:pt x="95" y="45"/>
                  </a:lnTo>
                  <a:lnTo>
                    <a:pt x="132" y="42"/>
                  </a:lnTo>
                  <a:lnTo>
                    <a:pt x="170" y="37"/>
                  </a:lnTo>
                  <a:lnTo>
                    <a:pt x="211" y="33"/>
                  </a:lnTo>
                  <a:lnTo>
                    <a:pt x="253" y="28"/>
                  </a:lnTo>
                  <a:lnTo>
                    <a:pt x="293" y="23"/>
                  </a:lnTo>
                  <a:lnTo>
                    <a:pt x="333" y="19"/>
                  </a:lnTo>
                  <a:lnTo>
                    <a:pt x="370" y="14"/>
                  </a:lnTo>
                  <a:lnTo>
                    <a:pt x="405" y="10"/>
                  </a:lnTo>
                  <a:lnTo>
                    <a:pt x="434" y="6"/>
                  </a:lnTo>
                  <a:lnTo>
                    <a:pt x="457" y="4"/>
                  </a:lnTo>
                  <a:lnTo>
                    <a:pt x="474" y="2"/>
                  </a:lnTo>
                  <a:lnTo>
                    <a:pt x="472" y="2"/>
                  </a:lnTo>
                  <a:lnTo>
                    <a:pt x="466" y="2"/>
                  </a:lnTo>
                  <a:lnTo>
                    <a:pt x="454" y="0"/>
                  </a:lnTo>
                  <a:lnTo>
                    <a:pt x="441" y="0"/>
                  </a:lnTo>
                  <a:lnTo>
                    <a:pt x="422" y="0"/>
                  </a:lnTo>
                  <a:lnTo>
                    <a:pt x="400" y="2"/>
                  </a:lnTo>
                  <a:lnTo>
                    <a:pt x="374" y="2"/>
                  </a:lnTo>
                  <a:lnTo>
                    <a:pt x="345" y="4"/>
                  </a:lnTo>
                  <a:lnTo>
                    <a:pt x="313" y="6"/>
                  </a:lnTo>
                  <a:lnTo>
                    <a:pt x="277" y="10"/>
                  </a:lnTo>
                  <a:lnTo>
                    <a:pt x="238" y="14"/>
                  </a:lnTo>
                  <a:lnTo>
                    <a:pt x="195" y="20"/>
                  </a:lnTo>
                  <a:lnTo>
                    <a:pt x="150" y="27"/>
                  </a:lnTo>
                  <a:lnTo>
                    <a:pt x="103" y="35"/>
                  </a:lnTo>
                  <a:lnTo>
                    <a:pt x="53" y="45"/>
                  </a:lnTo>
                  <a:lnTo>
                    <a:pt x="0" y="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2393" name="Freeform 41">
              <a:extLst>
                <a:ext uri="{FF2B5EF4-FFF2-40B4-BE49-F238E27FC236}">
                  <a16:creationId xmlns:a16="http://schemas.microsoft.com/office/drawing/2014/main" id="{BB675B74-1ED3-84D4-4569-AD334C7CFCB4}"/>
                </a:ext>
              </a:extLst>
            </p:cNvPr>
            <p:cNvSpPr>
              <a:spLocks/>
            </p:cNvSpPr>
            <p:nvPr/>
          </p:nvSpPr>
          <p:spPr bwMode="auto">
            <a:xfrm>
              <a:off x="5569" y="2449"/>
              <a:ext cx="245" cy="62"/>
            </a:xfrm>
            <a:custGeom>
              <a:avLst/>
              <a:gdLst>
                <a:gd name="T0" fmla="*/ 489 w 489"/>
                <a:gd name="T1" fmla="*/ 0 h 124"/>
                <a:gd name="T2" fmla="*/ 485 w 489"/>
                <a:gd name="T3" fmla="*/ 0 h 124"/>
                <a:gd name="T4" fmla="*/ 473 w 489"/>
                <a:gd name="T5" fmla="*/ 1 h 124"/>
                <a:gd name="T6" fmla="*/ 455 w 489"/>
                <a:gd name="T7" fmla="*/ 3 h 124"/>
                <a:gd name="T8" fmla="*/ 431 w 489"/>
                <a:gd name="T9" fmla="*/ 5 h 124"/>
                <a:gd name="T10" fmla="*/ 402 w 489"/>
                <a:gd name="T11" fmla="*/ 9 h 124"/>
                <a:gd name="T12" fmla="*/ 370 w 489"/>
                <a:gd name="T13" fmla="*/ 12 h 124"/>
                <a:gd name="T14" fmla="*/ 335 w 489"/>
                <a:gd name="T15" fmla="*/ 16 h 124"/>
                <a:gd name="T16" fmla="*/ 298 w 489"/>
                <a:gd name="T17" fmla="*/ 19 h 124"/>
                <a:gd name="T18" fmla="*/ 261 w 489"/>
                <a:gd name="T19" fmla="*/ 23 h 124"/>
                <a:gd name="T20" fmla="*/ 224 w 489"/>
                <a:gd name="T21" fmla="*/ 26 h 124"/>
                <a:gd name="T22" fmla="*/ 189 w 489"/>
                <a:gd name="T23" fmla="*/ 30 h 124"/>
                <a:gd name="T24" fmla="*/ 157 w 489"/>
                <a:gd name="T25" fmla="*/ 33 h 124"/>
                <a:gd name="T26" fmla="*/ 128 w 489"/>
                <a:gd name="T27" fmla="*/ 35 h 124"/>
                <a:gd name="T28" fmla="*/ 102 w 489"/>
                <a:gd name="T29" fmla="*/ 38 h 124"/>
                <a:gd name="T30" fmla="*/ 84 w 489"/>
                <a:gd name="T31" fmla="*/ 39 h 124"/>
                <a:gd name="T32" fmla="*/ 71 w 489"/>
                <a:gd name="T33" fmla="*/ 39 h 124"/>
                <a:gd name="T34" fmla="*/ 326 w 489"/>
                <a:gd name="T35" fmla="*/ 124 h 124"/>
                <a:gd name="T36" fmla="*/ 322 w 489"/>
                <a:gd name="T37" fmla="*/ 123 h 124"/>
                <a:gd name="T38" fmla="*/ 312 w 489"/>
                <a:gd name="T39" fmla="*/ 121 h 124"/>
                <a:gd name="T40" fmla="*/ 297 w 489"/>
                <a:gd name="T41" fmla="*/ 116 h 124"/>
                <a:gd name="T42" fmla="*/ 277 w 489"/>
                <a:gd name="T43" fmla="*/ 109 h 124"/>
                <a:gd name="T44" fmla="*/ 253 w 489"/>
                <a:gd name="T45" fmla="*/ 102 h 124"/>
                <a:gd name="T46" fmla="*/ 227 w 489"/>
                <a:gd name="T47" fmla="*/ 95 h 124"/>
                <a:gd name="T48" fmla="*/ 198 w 489"/>
                <a:gd name="T49" fmla="*/ 86 h 124"/>
                <a:gd name="T50" fmla="*/ 169 w 489"/>
                <a:gd name="T51" fmla="*/ 78 h 124"/>
                <a:gd name="T52" fmla="*/ 139 w 489"/>
                <a:gd name="T53" fmla="*/ 70 h 124"/>
                <a:gd name="T54" fmla="*/ 111 w 489"/>
                <a:gd name="T55" fmla="*/ 62 h 124"/>
                <a:gd name="T56" fmla="*/ 83 w 489"/>
                <a:gd name="T57" fmla="*/ 54 h 124"/>
                <a:gd name="T58" fmla="*/ 58 w 489"/>
                <a:gd name="T59" fmla="*/ 47 h 124"/>
                <a:gd name="T60" fmla="*/ 36 w 489"/>
                <a:gd name="T61" fmla="*/ 42 h 124"/>
                <a:gd name="T62" fmla="*/ 18 w 489"/>
                <a:gd name="T63" fmla="*/ 38 h 124"/>
                <a:gd name="T64" fmla="*/ 6 w 489"/>
                <a:gd name="T65" fmla="*/ 35 h 124"/>
                <a:gd name="T66" fmla="*/ 0 w 489"/>
                <a:gd name="T67" fmla="*/ 35 h 124"/>
                <a:gd name="T68" fmla="*/ 3 w 489"/>
                <a:gd name="T69" fmla="*/ 35 h 124"/>
                <a:gd name="T70" fmla="*/ 14 w 489"/>
                <a:gd name="T71" fmla="*/ 34 h 124"/>
                <a:gd name="T72" fmla="*/ 29 w 489"/>
                <a:gd name="T73" fmla="*/ 32 h 124"/>
                <a:gd name="T74" fmla="*/ 49 w 489"/>
                <a:gd name="T75" fmla="*/ 30 h 124"/>
                <a:gd name="T76" fmla="*/ 76 w 489"/>
                <a:gd name="T77" fmla="*/ 27 h 124"/>
                <a:gd name="T78" fmla="*/ 105 w 489"/>
                <a:gd name="T79" fmla="*/ 24 h 124"/>
                <a:gd name="T80" fmla="*/ 138 w 489"/>
                <a:gd name="T81" fmla="*/ 20 h 124"/>
                <a:gd name="T82" fmla="*/ 174 w 489"/>
                <a:gd name="T83" fmla="*/ 17 h 124"/>
                <a:gd name="T84" fmla="*/ 212 w 489"/>
                <a:gd name="T85" fmla="*/ 15 h 124"/>
                <a:gd name="T86" fmla="*/ 251 w 489"/>
                <a:gd name="T87" fmla="*/ 11 h 124"/>
                <a:gd name="T88" fmla="*/ 292 w 489"/>
                <a:gd name="T89" fmla="*/ 8 h 124"/>
                <a:gd name="T90" fmla="*/ 333 w 489"/>
                <a:gd name="T91" fmla="*/ 5 h 124"/>
                <a:gd name="T92" fmla="*/ 374 w 489"/>
                <a:gd name="T93" fmla="*/ 3 h 124"/>
                <a:gd name="T94" fmla="*/ 414 w 489"/>
                <a:gd name="T95" fmla="*/ 1 h 124"/>
                <a:gd name="T96" fmla="*/ 452 w 489"/>
                <a:gd name="T97" fmla="*/ 0 h 124"/>
                <a:gd name="T98" fmla="*/ 489 w 489"/>
                <a:gd name="T99"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89" h="124">
                  <a:moveTo>
                    <a:pt x="489" y="0"/>
                  </a:moveTo>
                  <a:lnTo>
                    <a:pt x="485" y="0"/>
                  </a:lnTo>
                  <a:lnTo>
                    <a:pt x="473" y="1"/>
                  </a:lnTo>
                  <a:lnTo>
                    <a:pt x="455" y="3"/>
                  </a:lnTo>
                  <a:lnTo>
                    <a:pt x="431" y="5"/>
                  </a:lnTo>
                  <a:lnTo>
                    <a:pt x="402" y="9"/>
                  </a:lnTo>
                  <a:lnTo>
                    <a:pt x="370" y="12"/>
                  </a:lnTo>
                  <a:lnTo>
                    <a:pt x="335" y="16"/>
                  </a:lnTo>
                  <a:lnTo>
                    <a:pt x="298" y="19"/>
                  </a:lnTo>
                  <a:lnTo>
                    <a:pt x="261" y="23"/>
                  </a:lnTo>
                  <a:lnTo>
                    <a:pt x="224" y="26"/>
                  </a:lnTo>
                  <a:lnTo>
                    <a:pt x="189" y="30"/>
                  </a:lnTo>
                  <a:lnTo>
                    <a:pt x="157" y="33"/>
                  </a:lnTo>
                  <a:lnTo>
                    <a:pt x="128" y="35"/>
                  </a:lnTo>
                  <a:lnTo>
                    <a:pt x="102" y="38"/>
                  </a:lnTo>
                  <a:lnTo>
                    <a:pt x="84" y="39"/>
                  </a:lnTo>
                  <a:lnTo>
                    <a:pt x="71" y="39"/>
                  </a:lnTo>
                  <a:lnTo>
                    <a:pt x="326" y="124"/>
                  </a:lnTo>
                  <a:lnTo>
                    <a:pt x="322" y="123"/>
                  </a:lnTo>
                  <a:lnTo>
                    <a:pt x="312" y="121"/>
                  </a:lnTo>
                  <a:lnTo>
                    <a:pt x="297" y="116"/>
                  </a:lnTo>
                  <a:lnTo>
                    <a:pt x="277" y="109"/>
                  </a:lnTo>
                  <a:lnTo>
                    <a:pt x="253" y="102"/>
                  </a:lnTo>
                  <a:lnTo>
                    <a:pt x="227" y="95"/>
                  </a:lnTo>
                  <a:lnTo>
                    <a:pt x="198" y="86"/>
                  </a:lnTo>
                  <a:lnTo>
                    <a:pt x="169" y="78"/>
                  </a:lnTo>
                  <a:lnTo>
                    <a:pt x="139" y="70"/>
                  </a:lnTo>
                  <a:lnTo>
                    <a:pt x="111" y="62"/>
                  </a:lnTo>
                  <a:lnTo>
                    <a:pt x="83" y="54"/>
                  </a:lnTo>
                  <a:lnTo>
                    <a:pt x="58" y="47"/>
                  </a:lnTo>
                  <a:lnTo>
                    <a:pt x="36" y="42"/>
                  </a:lnTo>
                  <a:lnTo>
                    <a:pt x="18" y="38"/>
                  </a:lnTo>
                  <a:lnTo>
                    <a:pt x="6" y="35"/>
                  </a:lnTo>
                  <a:lnTo>
                    <a:pt x="0" y="35"/>
                  </a:lnTo>
                  <a:lnTo>
                    <a:pt x="3" y="35"/>
                  </a:lnTo>
                  <a:lnTo>
                    <a:pt x="14" y="34"/>
                  </a:lnTo>
                  <a:lnTo>
                    <a:pt x="29" y="32"/>
                  </a:lnTo>
                  <a:lnTo>
                    <a:pt x="49" y="30"/>
                  </a:lnTo>
                  <a:lnTo>
                    <a:pt x="76" y="27"/>
                  </a:lnTo>
                  <a:lnTo>
                    <a:pt x="105" y="24"/>
                  </a:lnTo>
                  <a:lnTo>
                    <a:pt x="138" y="20"/>
                  </a:lnTo>
                  <a:lnTo>
                    <a:pt x="174" y="17"/>
                  </a:lnTo>
                  <a:lnTo>
                    <a:pt x="212" y="15"/>
                  </a:lnTo>
                  <a:lnTo>
                    <a:pt x="251" y="11"/>
                  </a:lnTo>
                  <a:lnTo>
                    <a:pt x="292" y="8"/>
                  </a:lnTo>
                  <a:lnTo>
                    <a:pt x="333" y="5"/>
                  </a:lnTo>
                  <a:lnTo>
                    <a:pt x="374" y="3"/>
                  </a:lnTo>
                  <a:lnTo>
                    <a:pt x="414" y="1"/>
                  </a:lnTo>
                  <a:lnTo>
                    <a:pt x="452" y="0"/>
                  </a:lnTo>
                  <a:lnTo>
                    <a:pt x="48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2394" name="Freeform 42">
              <a:extLst>
                <a:ext uri="{FF2B5EF4-FFF2-40B4-BE49-F238E27FC236}">
                  <a16:creationId xmlns:a16="http://schemas.microsoft.com/office/drawing/2014/main" id="{A65D5602-84C3-8572-4A11-27E7A23D96E2}"/>
                </a:ext>
              </a:extLst>
            </p:cNvPr>
            <p:cNvSpPr>
              <a:spLocks/>
            </p:cNvSpPr>
            <p:nvPr/>
          </p:nvSpPr>
          <p:spPr bwMode="auto">
            <a:xfrm>
              <a:off x="5829" y="2446"/>
              <a:ext cx="150" cy="39"/>
            </a:xfrm>
            <a:custGeom>
              <a:avLst/>
              <a:gdLst>
                <a:gd name="T0" fmla="*/ 0 w 301"/>
                <a:gd name="T1" fmla="*/ 0 h 77"/>
                <a:gd name="T2" fmla="*/ 2 w 301"/>
                <a:gd name="T3" fmla="*/ 1 h 77"/>
                <a:gd name="T4" fmla="*/ 9 w 301"/>
                <a:gd name="T5" fmla="*/ 3 h 77"/>
                <a:gd name="T6" fmla="*/ 21 w 301"/>
                <a:gd name="T7" fmla="*/ 7 h 77"/>
                <a:gd name="T8" fmla="*/ 36 w 301"/>
                <a:gd name="T9" fmla="*/ 11 h 77"/>
                <a:gd name="T10" fmla="*/ 53 w 301"/>
                <a:gd name="T11" fmla="*/ 16 h 77"/>
                <a:gd name="T12" fmla="*/ 74 w 301"/>
                <a:gd name="T13" fmla="*/ 23 h 77"/>
                <a:gd name="T14" fmla="*/ 96 w 301"/>
                <a:gd name="T15" fmla="*/ 29 h 77"/>
                <a:gd name="T16" fmla="*/ 120 w 301"/>
                <a:gd name="T17" fmla="*/ 36 h 77"/>
                <a:gd name="T18" fmla="*/ 144 w 301"/>
                <a:gd name="T19" fmla="*/ 43 h 77"/>
                <a:gd name="T20" fmla="*/ 169 w 301"/>
                <a:gd name="T21" fmla="*/ 50 h 77"/>
                <a:gd name="T22" fmla="*/ 195 w 301"/>
                <a:gd name="T23" fmla="*/ 56 h 77"/>
                <a:gd name="T24" fmla="*/ 219 w 301"/>
                <a:gd name="T25" fmla="*/ 62 h 77"/>
                <a:gd name="T26" fmla="*/ 243 w 301"/>
                <a:gd name="T27" fmla="*/ 68 h 77"/>
                <a:gd name="T28" fmla="*/ 264 w 301"/>
                <a:gd name="T29" fmla="*/ 71 h 77"/>
                <a:gd name="T30" fmla="*/ 283 w 301"/>
                <a:gd name="T31" fmla="*/ 75 h 77"/>
                <a:gd name="T32" fmla="*/ 301 w 301"/>
                <a:gd name="T33" fmla="*/ 77 h 77"/>
                <a:gd name="T34" fmla="*/ 297 w 301"/>
                <a:gd name="T35" fmla="*/ 76 h 77"/>
                <a:gd name="T36" fmla="*/ 288 w 301"/>
                <a:gd name="T37" fmla="*/ 74 h 77"/>
                <a:gd name="T38" fmla="*/ 274 w 301"/>
                <a:gd name="T39" fmla="*/ 70 h 77"/>
                <a:gd name="T40" fmla="*/ 257 w 301"/>
                <a:gd name="T41" fmla="*/ 64 h 77"/>
                <a:gd name="T42" fmla="*/ 235 w 301"/>
                <a:gd name="T43" fmla="*/ 59 h 77"/>
                <a:gd name="T44" fmla="*/ 211 w 301"/>
                <a:gd name="T45" fmla="*/ 52 h 77"/>
                <a:gd name="T46" fmla="*/ 184 w 301"/>
                <a:gd name="T47" fmla="*/ 45 h 77"/>
                <a:gd name="T48" fmla="*/ 158 w 301"/>
                <a:gd name="T49" fmla="*/ 37 h 77"/>
                <a:gd name="T50" fmla="*/ 130 w 301"/>
                <a:gd name="T51" fmla="*/ 30 h 77"/>
                <a:gd name="T52" fmla="*/ 104 w 301"/>
                <a:gd name="T53" fmla="*/ 23 h 77"/>
                <a:gd name="T54" fmla="*/ 78 w 301"/>
                <a:gd name="T55" fmla="*/ 16 h 77"/>
                <a:gd name="T56" fmla="*/ 55 w 301"/>
                <a:gd name="T57" fmla="*/ 10 h 77"/>
                <a:gd name="T58" fmla="*/ 35 w 301"/>
                <a:gd name="T59" fmla="*/ 6 h 77"/>
                <a:gd name="T60" fmla="*/ 19 w 301"/>
                <a:gd name="T61" fmla="*/ 2 h 77"/>
                <a:gd name="T62" fmla="*/ 7 w 301"/>
                <a:gd name="T63" fmla="*/ 0 h 77"/>
                <a:gd name="T64" fmla="*/ 0 w 301"/>
                <a:gd name="T6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1" h="77">
                  <a:moveTo>
                    <a:pt x="0" y="0"/>
                  </a:moveTo>
                  <a:lnTo>
                    <a:pt x="2" y="1"/>
                  </a:lnTo>
                  <a:lnTo>
                    <a:pt x="9" y="3"/>
                  </a:lnTo>
                  <a:lnTo>
                    <a:pt x="21" y="7"/>
                  </a:lnTo>
                  <a:lnTo>
                    <a:pt x="36" y="11"/>
                  </a:lnTo>
                  <a:lnTo>
                    <a:pt x="53" y="16"/>
                  </a:lnTo>
                  <a:lnTo>
                    <a:pt x="74" y="23"/>
                  </a:lnTo>
                  <a:lnTo>
                    <a:pt x="96" y="29"/>
                  </a:lnTo>
                  <a:lnTo>
                    <a:pt x="120" y="36"/>
                  </a:lnTo>
                  <a:lnTo>
                    <a:pt x="144" y="43"/>
                  </a:lnTo>
                  <a:lnTo>
                    <a:pt x="169" y="50"/>
                  </a:lnTo>
                  <a:lnTo>
                    <a:pt x="195" y="56"/>
                  </a:lnTo>
                  <a:lnTo>
                    <a:pt x="219" y="62"/>
                  </a:lnTo>
                  <a:lnTo>
                    <a:pt x="243" y="68"/>
                  </a:lnTo>
                  <a:lnTo>
                    <a:pt x="264" y="71"/>
                  </a:lnTo>
                  <a:lnTo>
                    <a:pt x="283" y="75"/>
                  </a:lnTo>
                  <a:lnTo>
                    <a:pt x="301" y="77"/>
                  </a:lnTo>
                  <a:lnTo>
                    <a:pt x="297" y="76"/>
                  </a:lnTo>
                  <a:lnTo>
                    <a:pt x="288" y="74"/>
                  </a:lnTo>
                  <a:lnTo>
                    <a:pt x="274" y="70"/>
                  </a:lnTo>
                  <a:lnTo>
                    <a:pt x="257" y="64"/>
                  </a:lnTo>
                  <a:lnTo>
                    <a:pt x="235" y="59"/>
                  </a:lnTo>
                  <a:lnTo>
                    <a:pt x="211" y="52"/>
                  </a:lnTo>
                  <a:lnTo>
                    <a:pt x="184" y="45"/>
                  </a:lnTo>
                  <a:lnTo>
                    <a:pt x="158" y="37"/>
                  </a:lnTo>
                  <a:lnTo>
                    <a:pt x="130" y="30"/>
                  </a:lnTo>
                  <a:lnTo>
                    <a:pt x="104" y="23"/>
                  </a:lnTo>
                  <a:lnTo>
                    <a:pt x="78" y="16"/>
                  </a:lnTo>
                  <a:lnTo>
                    <a:pt x="55" y="10"/>
                  </a:lnTo>
                  <a:lnTo>
                    <a:pt x="35" y="6"/>
                  </a:lnTo>
                  <a:lnTo>
                    <a:pt x="19" y="2"/>
                  </a:lnTo>
                  <a:lnTo>
                    <a:pt x="7"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2395" name="Freeform 43">
              <a:extLst>
                <a:ext uri="{FF2B5EF4-FFF2-40B4-BE49-F238E27FC236}">
                  <a16:creationId xmlns:a16="http://schemas.microsoft.com/office/drawing/2014/main" id="{2923BD2E-3045-9A9F-84B5-98FB9D507A06}"/>
                </a:ext>
              </a:extLst>
            </p:cNvPr>
            <p:cNvSpPr>
              <a:spLocks/>
            </p:cNvSpPr>
            <p:nvPr/>
          </p:nvSpPr>
          <p:spPr bwMode="auto">
            <a:xfrm>
              <a:off x="5588" y="3074"/>
              <a:ext cx="127" cy="115"/>
            </a:xfrm>
            <a:custGeom>
              <a:avLst/>
              <a:gdLst>
                <a:gd name="T0" fmla="*/ 0 w 254"/>
                <a:gd name="T1" fmla="*/ 0 h 231"/>
                <a:gd name="T2" fmla="*/ 2 w 254"/>
                <a:gd name="T3" fmla="*/ 1 h 231"/>
                <a:gd name="T4" fmla="*/ 8 w 254"/>
                <a:gd name="T5" fmla="*/ 4 h 231"/>
                <a:gd name="T6" fmla="*/ 18 w 254"/>
                <a:gd name="T7" fmla="*/ 7 h 231"/>
                <a:gd name="T8" fmla="*/ 31 w 254"/>
                <a:gd name="T9" fmla="*/ 13 h 231"/>
                <a:gd name="T10" fmla="*/ 46 w 254"/>
                <a:gd name="T11" fmla="*/ 20 h 231"/>
                <a:gd name="T12" fmla="*/ 63 w 254"/>
                <a:gd name="T13" fmla="*/ 29 h 231"/>
                <a:gd name="T14" fmla="*/ 83 w 254"/>
                <a:gd name="T15" fmla="*/ 39 h 231"/>
                <a:gd name="T16" fmla="*/ 103 w 254"/>
                <a:gd name="T17" fmla="*/ 52 h 231"/>
                <a:gd name="T18" fmla="*/ 124 w 254"/>
                <a:gd name="T19" fmla="*/ 67 h 231"/>
                <a:gd name="T20" fmla="*/ 145 w 254"/>
                <a:gd name="T21" fmla="*/ 84 h 231"/>
                <a:gd name="T22" fmla="*/ 167 w 254"/>
                <a:gd name="T23" fmla="*/ 103 h 231"/>
                <a:gd name="T24" fmla="*/ 187 w 254"/>
                <a:gd name="T25" fmla="*/ 123 h 231"/>
                <a:gd name="T26" fmla="*/ 207 w 254"/>
                <a:gd name="T27" fmla="*/ 146 h 231"/>
                <a:gd name="T28" fmla="*/ 224 w 254"/>
                <a:gd name="T29" fmla="*/ 172 h 231"/>
                <a:gd name="T30" fmla="*/ 240 w 254"/>
                <a:gd name="T31" fmla="*/ 201 h 231"/>
                <a:gd name="T32" fmla="*/ 254 w 254"/>
                <a:gd name="T33" fmla="*/ 231 h 231"/>
                <a:gd name="T34" fmla="*/ 252 w 254"/>
                <a:gd name="T35" fmla="*/ 228 h 231"/>
                <a:gd name="T36" fmla="*/ 246 w 254"/>
                <a:gd name="T37" fmla="*/ 220 h 231"/>
                <a:gd name="T38" fmla="*/ 237 w 254"/>
                <a:gd name="T39" fmla="*/ 210 h 231"/>
                <a:gd name="T40" fmla="*/ 224 w 254"/>
                <a:gd name="T41" fmla="*/ 195 h 231"/>
                <a:gd name="T42" fmla="*/ 209 w 254"/>
                <a:gd name="T43" fmla="*/ 178 h 231"/>
                <a:gd name="T44" fmla="*/ 192 w 254"/>
                <a:gd name="T45" fmla="*/ 158 h 231"/>
                <a:gd name="T46" fmla="*/ 172 w 254"/>
                <a:gd name="T47" fmla="*/ 137 h 231"/>
                <a:gd name="T48" fmla="*/ 153 w 254"/>
                <a:gd name="T49" fmla="*/ 115 h 231"/>
                <a:gd name="T50" fmla="*/ 131 w 254"/>
                <a:gd name="T51" fmla="*/ 93 h 231"/>
                <a:gd name="T52" fmla="*/ 110 w 254"/>
                <a:gd name="T53" fmla="*/ 73 h 231"/>
                <a:gd name="T54" fmla="*/ 88 w 254"/>
                <a:gd name="T55" fmla="*/ 53 h 231"/>
                <a:gd name="T56" fmla="*/ 68 w 254"/>
                <a:gd name="T57" fmla="*/ 36 h 231"/>
                <a:gd name="T58" fmla="*/ 48 w 254"/>
                <a:gd name="T59" fmla="*/ 21 h 231"/>
                <a:gd name="T60" fmla="*/ 30 w 254"/>
                <a:gd name="T61" fmla="*/ 10 h 231"/>
                <a:gd name="T62" fmla="*/ 14 w 254"/>
                <a:gd name="T63" fmla="*/ 2 h 231"/>
                <a:gd name="T64" fmla="*/ 0 w 254"/>
                <a:gd name="T65" fmla="*/ 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4" h="231">
                  <a:moveTo>
                    <a:pt x="0" y="0"/>
                  </a:moveTo>
                  <a:lnTo>
                    <a:pt x="2" y="1"/>
                  </a:lnTo>
                  <a:lnTo>
                    <a:pt x="8" y="4"/>
                  </a:lnTo>
                  <a:lnTo>
                    <a:pt x="18" y="7"/>
                  </a:lnTo>
                  <a:lnTo>
                    <a:pt x="31" y="13"/>
                  </a:lnTo>
                  <a:lnTo>
                    <a:pt x="46" y="20"/>
                  </a:lnTo>
                  <a:lnTo>
                    <a:pt x="63" y="29"/>
                  </a:lnTo>
                  <a:lnTo>
                    <a:pt x="83" y="39"/>
                  </a:lnTo>
                  <a:lnTo>
                    <a:pt x="103" y="52"/>
                  </a:lnTo>
                  <a:lnTo>
                    <a:pt x="124" y="67"/>
                  </a:lnTo>
                  <a:lnTo>
                    <a:pt x="145" y="84"/>
                  </a:lnTo>
                  <a:lnTo>
                    <a:pt x="167" y="103"/>
                  </a:lnTo>
                  <a:lnTo>
                    <a:pt x="187" y="123"/>
                  </a:lnTo>
                  <a:lnTo>
                    <a:pt x="207" y="146"/>
                  </a:lnTo>
                  <a:lnTo>
                    <a:pt x="224" y="172"/>
                  </a:lnTo>
                  <a:lnTo>
                    <a:pt x="240" y="201"/>
                  </a:lnTo>
                  <a:lnTo>
                    <a:pt x="254" y="231"/>
                  </a:lnTo>
                  <a:lnTo>
                    <a:pt x="252" y="228"/>
                  </a:lnTo>
                  <a:lnTo>
                    <a:pt x="246" y="220"/>
                  </a:lnTo>
                  <a:lnTo>
                    <a:pt x="237" y="210"/>
                  </a:lnTo>
                  <a:lnTo>
                    <a:pt x="224" y="195"/>
                  </a:lnTo>
                  <a:lnTo>
                    <a:pt x="209" y="178"/>
                  </a:lnTo>
                  <a:lnTo>
                    <a:pt x="192" y="158"/>
                  </a:lnTo>
                  <a:lnTo>
                    <a:pt x="172" y="137"/>
                  </a:lnTo>
                  <a:lnTo>
                    <a:pt x="153" y="115"/>
                  </a:lnTo>
                  <a:lnTo>
                    <a:pt x="131" y="93"/>
                  </a:lnTo>
                  <a:lnTo>
                    <a:pt x="110" y="73"/>
                  </a:lnTo>
                  <a:lnTo>
                    <a:pt x="88" y="53"/>
                  </a:lnTo>
                  <a:lnTo>
                    <a:pt x="68" y="36"/>
                  </a:lnTo>
                  <a:lnTo>
                    <a:pt x="48" y="21"/>
                  </a:lnTo>
                  <a:lnTo>
                    <a:pt x="30" y="10"/>
                  </a:lnTo>
                  <a:lnTo>
                    <a:pt x="14"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2396" name="Freeform 44">
              <a:extLst>
                <a:ext uri="{FF2B5EF4-FFF2-40B4-BE49-F238E27FC236}">
                  <a16:creationId xmlns:a16="http://schemas.microsoft.com/office/drawing/2014/main" id="{5542B4FB-6C81-3C29-38E1-C83E9F60B0C5}"/>
                </a:ext>
              </a:extLst>
            </p:cNvPr>
            <p:cNvSpPr>
              <a:spLocks/>
            </p:cNvSpPr>
            <p:nvPr/>
          </p:nvSpPr>
          <p:spPr bwMode="auto">
            <a:xfrm>
              <a:off x="5732" y="3155"/>
              <a:ext cx="211" cy="51"/>
            </a:xfrm>
            <a:custGeom>
              <a:avLst/>
              <a:gdLst>
                <a:gd name="T0" fmla="*/ 0 w 422"/>
                <a:gd name="T1" fmla="*/ 103 h 103"/>
                <a:gd name="T2" fmla="*/ 3 w 422"/>
                <a:gd name="T3" fmla="*/ 102 h 103"/>
                <a:gd name="T4" fmla="*/ 13 w 422"/>
                <a:gd name="T5" fmla="*/ 97 h 103"/>
                <a:gd name="T6" fmla="*/ 30 w 422"/>
                <a:gd name="T7" fmla="*/ 91 h 103"/>
                <a:gd name="T8" fmla="*/ 50 w 422"/>
                <a:gd name="T9" fmla="*/ 83 h 103"/>
                <a:gd name="T10" fmla="*/ 76 w 422"/>
                <a:gd name="T11" fmla="*/ 73 h 103"/>
                <a:gd name="T12" fmla="*/ 104 w 422"/>
                <a:gd name="T13" fmla="*/ 64 h 103"/>
                <a:gd name="T14" fmla="*/ 137 w 422"/>
                <a:gd name="T15" fmla="*/ 52 h 103"/>
                <a:gd name="T16" fmla="*/ 170 w 422"/>
                <a:gd name="T17" fmla="*/ 42 h 103"/>
                <a:gd name="T18" fmla="*/ 205 w 422"/>
                <a:gd name="T19" fmla="*/ 32 h 103"/>
                <a:gd name="T20" fmla="*/ 240 w 422"/>
                <a:gd name="T21" fmla="*/ 21 h 103"/>
                <a:gd name="T22" fmla="*/ 276 w 422"/>
                <a:gd name="T23" fmla="*/ 13 h 103"/>
                <a:gd name="T24" fmla="*/ 310 w 422"/>
                <a:gd name="T25" fmla="*/ 6 h 103"/>
                <a:gd name="T26" fmla="*/ 343 w 422"/>
                <a:gd name="T27" fmla="*/ 3 h 103"/>
                <a:gd name="T28" fmla="*/ 373 w 422"/>
                <a:gd name="T29" fmla="*/ 0 h 103"/>
                <a:gd name="T30" fmla="*/ 399 w 422"/>
                <a:gd name="T31" fmla="*/ 2 h 103"/>
                <a:gd name="T32" fmla="*/ 422 w 422"/>
                <a:gd name="T33" fmla="*/ 6 h 103"/>
                <a:gd name="T34" fmla="*/ 419 w 422"/>
                <a:gd name="T35" fmla="*/ 7 h 103"/>
                <a:gd name="T36" fmla="*/ 407 w 422"/>
                <a:gd name="T37" fmla="*/ 9 h 103"/>
                <a:gd name="T38" fmla="*/ 390 w 422"/>
                <a:gd name="T39" fmla="*/ 11 h 103"/>
                <a:gd name="T40" fmla="*/ 367 w 422"/>
                <a:gd name="T41" fmla="*/ 14 h 103"/>
                <a:gd name="T42" fmla="*/ 339 w 422"/>
                <a:gd name="T43" fmla="*/ 19 h 103"/>
                <a:gd name="T44" fmla="*/ 308 w 422"/>
                <a:gd name="T45" fmla="*/ 25 h 103"/>
                <a:gd name="T46" fmla="*/ 275 w 422"/>
                <a:gd name="T47" fmla="*/ 30 h 103"/>
                <a:gd name="T48" fmla="*/ 239 w 422"/>
                <a:gd name="T49" fmla="*/ 37 h 103"/>
                <a:gd name="T50" fmla="*/ 203 w 422"/>
                <a:gd name="T51" fmla="*/ 44 h 103"/>
                <a:gd name="T52" fmla="*/ 167 w 422"/>
                <a:gd name="T53" fmla="*/ 52 h 103"/>
                <a:gd name="T54" fmla="*/ 131 w 422"/>
                <a:gd name="T55" fmla="*/ 60 h 103"/>
                <a:gd name="T56" fmla="*/ 97 w 422"/>
                <a:gd name="T57" fmla="*/ 68 h 103"/>
                <a:gd name="T58" fmla="*/ 66 w 422"/>
                <a:gd name="T59" fmla="*/ 76 h 103"/>
                <a:gd name="T60" fmla="*/ 40 w 422"/>
                <a:gd name="T61" fmla="*/ 86 h 103"/>
                <a:gd name="T62" fmla="*/ 17 w 422"/>
                <a:gd name="T63" fmla="*/ 94 h 103"/>
                <a:gd name="T64" fmla="*/ 0 w 422"/>
                <a:gd name="T65"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22" h="103">
                  <a:moveTo>
                    <a:pt x="0" y="103"/>
                  </a:moveTo>
                  <a:lnTo>
                    <a:pt x="3" y="102"/>
                  </a:lnTo>
                  <a:lnTo>
                    <a:pt x="13" y="97"/>
                  </a:lnTo>
                  <a:lnTo>
                    <a:pt x="30" y="91"/>
                  </a:lnTo>
                  <a:lnTo>
                    <a:pt x="50" y="83"/>
                  </a:lnTo>
                  <a:lnTo>
                    <a:pt x="76" y="73"/>
                  </a:lnTo>
                  <a:lnTo>
                    <a:pt x="104" y="64"/>
                  </a:lnTo>
                  <a:lnTo>
                    <a:pt x="137" y="52"/>
                  </a:lnTo>
                  <a:lnTo>
                    <a:pt x="170" y="42"/>
                  </a:lnTo>
                  <a:lnTo>
                    <a:pt x="205" y="32"/>
                  </a:lnTo>
                  <a:lnTo>
                    <a:pt x="240" y="21"/>
                  </a:lnTo>
                  <a:lnTo>
                    <a:pt x="276" y="13"/>
                  </a:lnTo>
                  <a:lnTo>
                    <a:pt x="310" y="6"/>
                  </a:lnTo>
                  <a:lnTo>
                    <a:pt x="343" y="3"/>
                  </a:lnTo>
                  <a:lnTo>
                    <a:pt x="373" y="0"/>
                  </a:lnTo>
                  <a:lnTo>
                    <a:pt x="399" y="2"/>
                  </a:lnTo>
                  <a:lnTo>
                    <a:pt x="422" y="6"/>
                  </a:lnTo>
                  <a:lnTo>
                    <a:pt x="419" y="7"/>
                  </a:lnTo>
                  <a:lnTo>
                    <a:pt x="407" y="9"/>
                  </a:lnTo>
                  <a:lnTo>
                    <a:pt x="390" y="11"/>
                  </a:lnTo>
                  <a:lnTo>
                    <a:pt x="367" y="14"/>
                  </a:lnTo>
                  <a:lnTo>
                    <a:pt x="339" y="19"/>
                  </a:lnTo>
                  <a:lnTo>
                    <a:pt x="308" y="25"/>
                  </a:lnTo>
                  <a:lnTo>
                    <a:pt x="275" y="30"/>
                  </a:lnTo>
                  <a:lnTo>
                    <a:pt x="239" y="37"/>
                  </a:lnTo>
                  <a:lnTo>
                    <a:pt x="203" y="44"/>
                  </a:lnTo>
                  <a:lnTo>
                    <a:pt x="167" y="52"/>
                  </a:lnTo>
                  <a:lnTo>
                    <a:pt x="131" y="60"/>
                  </a:lnTo>
                  <a:lnTo>
                    <a:pt x="97" y="68"/>
                  </a:lnTo>
                  <a:lnTo>
                    <a:pt x="66" y="76"/>
                  </a:lnTo>
                  <a:lnTo>
                    <a:pt x="40" y="86"/>
                  </a:lnTo>
                  <a:lnTo>
                    <a:pt x="17" y="94"/>
                  </a:lnTo>
                  <a:lnTo>
                    <a:pt x="0" y="10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612397" name="Text Box 45">
            <a:extLst>
              <a:ext uri="{FF2B5EF4-FFF2-40B4-BE49-F238E27FC236}">
                <a16:creationId xmlns:a16="http://schemas.microsoft.com/office/drawing/2014/main" id="{2B85CBCC-67BC-F1F4-6ACB-4C71D9C55E40}"/>
              </a:ext>
            </a:extLst>
          </p:cNvPr>
          <p:cNvSpPr txBox="1">
            <a:spLocks noChangeArrowheads="1"/>
          </p:cNvSpPr>
          <p:nvPr/>
        </p:nvSpPr>
        <p:spPr bwMode="auto">
          <a:xfrm>
            <a:off x="8667750" y="4316413"/>
            <a:ext cx="936625" cy="6778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300" b="1"/>
              <a:t>Validate/</a:t>
            </a:r>
          </a:p>
          <a:p>
            <a:pPr algn="ctr" eaLnBrk="1" hangingPunct="1"/>
            <a:r>
              <a:rPr lang="en-US" altLang="en-US" sz="1300" b="1"/>
              <a:t>Implement</a:t>
            </a:r>
          </a:p>
          <a:p>
            <a:pPr algn="ctr" eaLnBrk="1" hangingPunct="1"/>
            <a:r>
              <a:rPr lang="en-US" altLang="en-US" sz="1300" b="1"/>
              <a:t>Tollgate(s)</a:t>
            </a:r>
          </a:p>
        </p:txBody>
      </p:sp>
      <p:sp>
        <p:nvSpPr>
          <p:cNvPr id="612398" name="Rectangle 46">
            <a:extLst>
              <a:ext uri="{FF2B5EF4-FFF2-40B4-BE49-F238E27FC236}">
                <a16:creationId xmlns:a16="http://schemas.microsoft.com/office/drawing/2014/main" id="{7EEA3323-D238-621E-C35E-FE63F6327C88}"/>
              </a:ext>
            </a:extLst>
          </p:cNvPr>
          <p:cNvSpPr>
            <a:spLocks noGrp="1" noChangeArrowheads="1"/>
          </p:cNvSpPr>
          <p:nvPr>
            <p:ph type="body" idx="1"/>
          </p:nvPr>
        </p:nvSpPr>
        <p:spPr>
          <a:xfrm>
            <a:off x="2625725" y="3532188"/>
            <a:ext cx="6756400" cy="3124200"/>
          </a:xfrm>
          <a:noFill/>
          <a:ln/>
        </p:spPr>
        <p:txBody>
          <a:bodyPr/>
          <a:lstStyle/>
          <a:p>
            <a:pPr marL="307975" indent="-307975" defTabSz="820738">
              <a:buFont typeface="Symbol" panose="05050102010706020507" pitchFamily="18" charset="2"/>
              <a:buNone/>
            </a:pPr>
            <a:r>
              <a:rPr lang="en-US" altLang="en-US" sz="1600" b="1"/>
              <a:t>Key Deliverables:</a:t>
            </a:r>
          </a:p>
          <a:p>
            <a:pPr marL="307975" indent="-307975" defTabSz="820738"/>
            <a:r>
              <a:rPr lang="en-US" altLang="en-US" sz="1600"/>
              <a:t>Verification/Validation Testing Complete</a:t>
            </a:r>
          </a:p>
          <a:p>
            <a:pPr marL="307975" indent="-307975" defTabSz="820738"/>
            <a:r>
              <a:rPr lang="en-US" altLang="en-US" sz="1600"/>
              <a:t>Gap Analysis/Redesign</a:t>
            </a:r>
          </a:p>
          <a:p>
            <a:pPr marL="307975" indent="-307975" defTabSz="820738"/>
            <a:r>
              <a:rPr lang="en-US" altLang="en-US" sz="1600"/>
              <a:t>Scale-Up Decision</a:t>
            </a:r>
          </a:p>
          <a:p>
            <a:pPr marL="307975" indent="-307975" defTabSz="820738"/>
            <a:r>
              <a:rPr lang="en-US" altLang="en-US" sz="1600"/>
              <a:t>Full-Scale Implementation Plan</a:t>
            </a:r>
          </a:p>
          <a:p>
            <a:pPr marL="307975" indent="-307975" defTabSz="820738"/>
            <a:r>
              <a:rPr lang="en-US" altLang="en-US" sz="1600"/>
              <a:t>Process Owner Transfer Plan</a:t>
            </a:r>
          </a:p>
          <a:p>
            <a:pPr marL="307975" indent="-307975" defTabSz="820738"/>
            <a:r>
              <a:rPr lang="en-US" altLang="en-US" sz="1600"/>
              <a:t>Build &amp; Control Documentation</a:t>
            </a:r>
          </a:p>
          <a:p>
            <a:pPr marL="307975" indent="-307975" defTabSz="820738"/>
            <a:r>
              <a:rPr lang="en-US" altLang="en-US" sz="1600"/>
              <a:t>Production Process Implemented</a:t>
            </a:r>
          </a:p>
          <a:p>
            <a:pPr marL="307975" indent="-307975" defTabSz="820738"/>
            <a:r>
              <a:rPr lang="en-US" altLang="en-US" sz="1600"/>
              <a:t>Design Transferred</a:t>
            </a:r>
          </a:p>
          <a:p>
            <a:pPr marL="307975" indent="-307975" defTabSz="820738"/>
            <a:r>
              <a:rPr lang="en-US" altLang="en-US" sz="1600"/>
              <a:t>Team Lessons Learned</a:t>
            </a:r>
          </a:p>
          <a:p>
            <a:pPr marL="307975" indent="-307975" defTabSz="820738"/>
            <a:r>
              <a:rPr lang="en-US" altLang="en-US" sz="1600"/>
              <a:t>Reward &amp; Recognition</a:t>
            </a:r>
          </a:p>
        </p:txBody>
      </p:sp>
      <p:sp>
        <p:nvSpPr>
          <p:cNvPr id="612399" name="AutoShape 47">
            <a:extLst>
              <a:ext uri="{FF2B5EF4-FFF2-40B4-BE49-F238E27FC236}">
                <a16:creationId xmlns:a16="http://schemas.microsoft.com/office/drawing/2014/main" id="{F777D5BB-4E04-161C-3A16-5A3431E72187}"/>
              </a:ext>
            </a:extLst>
          </p:cNvPr>
          <p:cNvSpPr>
            <a:spLocks noChangeArrowheads="1"/>
          </p:cNvSpPr>
          <p:nvPr/>
        </p:nvSpPr>
        <p:spPr bwMode="auto">
          <a:xfrm>
            <a:off x="600075" y="941388"/>
            <a:ext cx="8993188" cy="1008062"/>
          </a:xfrm>
          <a:prstGeom prst="homePlate">
            <a:avLst>
              <a:gd name="adj" fmla="val 57245"/>
            </a:avLst>
          </a:prstGeom>
          <a:gradFill rotWithShape="0">
            <a:gsLst>
              <a:gs pos="0">
                <a:schemeClr val="accent2">
                  <a:gamma/>
                  <a:shade val="69804"/>
                  <a:invGamma/>
                </a:schemeClr>
              </a:gs>
              <a:gs pos="100000">
                <a:schemeClr val="accent2"/>
              </a:gs>
            </a:gsLst>
            <a:lin ang="0" scaled="1"/>
          </a:gradFill>
          <a:ln w="12700">
            <a:miter lim="800000"/>
            <a:headEnd/>
            <a:tailEnd/>
          </a:ln>
          <a:effectLst/>
          <a:scene3d>
            <a:camera prst="legacyObliqueBottomLeft"/>
            <a:lightRig rig="legacyFlat3" dir="t"/>
          </a:scene3d>
          <a:sp3d extrusionH="430200" prstMaterial="legacyMatte">
            <a:bevelT w="13500" h="13500" prst="angle"/>
            <a:bevelB w="13500" h="13500" prst="angle"/>
            <a:extrusionClr>
              <a:schemeClr val="accent2"/>
            </a:extrusionClr>
            <a:contourClr>
              <a:schemeClr val="accent2"/>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en-US"/>
          </a:p>
        </p:txBody>
      </p:sp>
      <p:sp>
        <p:nvSpPr>
          <p:cNvPr id="612400" name="Rectangle 48">
            <a:extLst>
              <a:ext uri="{FF2B5EF4-FFF2-40B4-BE49-F238E27FC236}">
                <a16:creationId xmlns:a16="http://schemas.microsoft.com/office/drawing/2014/main" id="{990E8488-6C4D-A360-CB97-781273ACB5F0}"/>
              </a:ext>
            </a:extLst>
          </p:cNvPr>
          <p:cNvSpPr>
            <a:spLocks noChangeArrowheads="1"/>
          </p:cNvSpPr>
          <p:nvPr/>
        </p:nvSpPr>
        <p:spPr bwMode="auto">
          <a:xfrm>
            <a:off x="2251075" y="1176338"/>
            <a:ext cx="5403850" cy="504825"/>
          </a:xfrm>
          <a:prstGeom prst="rect">
            <a:avLst/>
          </a:prstGeom>
          <a:noFill/>
          <a:ln>
            <a:noFill/>
          </a:ln>
          <a:effectLst>
            <a:outerShdw dist="53882" dir="2700000" algn="ctr" rotWithShape="0">
              <a:schemeClr val="bg2"/>
            </a:outerShdw>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solidFill>
                  <a:schemeClr val="tx1"/>
                </a:solidFill>
                <a:miter lim="800000"/>
                <a:headEnd/>
                <a:tailEnd/>
              </a14:hiddenLine>
            </a:ext>
          </a:extLst>
        </p:spPr>
        <p:txBody>
          <a:bodyPr lIns="8548" tIns="8548" rIns="8548" bIns="8548" anchor="ctr" anchorCtr="1"/>
          <a:lstStyle>
            <a:lvl1pPr marL="365125" indent="-365125" defTabSz="877888" eaLnBrk="0" hangingPunct="0">
              <a:defRPr sz="2400">
                <a:solidFill>
                  <a:schemeClr val="tx1"/>
                </a:solidFill>
                <a:latin typeface="Times New Roman" panose="02020603050405020304" pitchFamily="18" charset="0"/>
              </a:defRPr>
            </a:lvl1pPr>
            <a:lvl2pPr marL="774700" indent="-212725" defTabSz="877888" eaLnBrk="0" hangingPunct="0">
              <a:defRPr sz="2400">
                <a:solidFill>
                  <a:schemeClr val="tx1"/>
                </a:solidFill>
                <a:latin typeface="Times New Roman" panose="02020603050405020304" pitchFamily="18" charset="0"/>
              </a:defRPr>
            </a:lvl2pPr>
            <a:lvl3pPr marL="1096963" indent="-219075" defTabSz="877888" eaLnBrk="0" hangingPunct="0">
              <a:defRPr sz="2400">
                <a:solidFill>
                  <a:schemeClr val="tx1"/>
                </a:solidFill>
                <a:latin typeface="Times New Roman" panose="02020603050405020304" pitchFamily="18" charset="0"/>
              </a:defRPr>
            </a:lvl3pPr>
            <a:lvl4pPr marL="1536700" indent="-220663" defTabSz="877888" eaLnBrk="0" hangingPunct="0">
              <a:defRPr sz="2400">
                <a:solidFill>
                  <a:schemeClr val="tx1"/>
                </a:solidFill>
                <a:latin typeface="Times New Roman" panose="02020603050405020304" pitchFamily="18" charset="0"/>
              </a:defRPr>
            </a:lvl4pPr>
            <a:lvl5pPr marL="1976438" indent="-220663" defTabSz="877888" eaLnBrk="0" hangingPunct="0">
              <a:defRPr sz="2400">
                <a:solidFill>
                  <a:schemeClr val="tx1"/>
                </a:solidFill>
                <a:latin typeface="Times New Roman" panose="02020603050405020304" pitchFamily="18" charset="0"/>
              </a:defRPr>
            </a:lvl5pPr>
            <a:lvl6pPr marL="2433638" indent="-220663" defTabSz="877888" eaLnBrk="0" fontAlgn="base" hangingPunct="0">
              <a:spcBef>
                <a:spcPct val="0"/>
              </a:spcBef>
              <a:spcAft>
                <a:spcPct val="0"/>
              </a:spcAft>
              <a:defRPr sz="2400">
                <a:solidFill>
                  <a:schemeClr val="tx1"/>
                </a:solidFill>
                <a:latin typeface="Times New Roman" panose="02020603050405020304" pitchFamily="18" charset="0"/>
              </a:defRPr>
            </a:lvl6pPr>
            <a:lvl7pPr marL="2890838" indent="-220663" defTabSz="877888" eaLnBrk="0" fontAlgn="base" hangingPunct="0">
              <a:spcBef>
                <a:spcPct val="0"/>
              </a:spcBef>
              <a:spcAft>
                <a:spcPct val="0"/>
              </a:spcAft>
              <a:defRPr sz="2400">
                <a:solidFill>
                  <a:schemeClr val="tx1"/>
                </a:solidFill>
                <a:latin typeface="Times New Roman" panose="02020603050405020304" pitchFamily="18" charset="0"/>
              </a:defRPr>
            </a:lvl7pPr>
            <a:lvl8pPr marL="3348038" indent="-220663" defTabSz="877888" eaLnBrk="0" fontAlgn="base" hangingPunct="0">
              <a:spcBef>
                <a:spcPct val="0"/>
              </a:spcBef>
              <a:spcAft>
                <a:spcPct val="0"/>
              </a:spcAft>
              <a:defRPr sz="2400">
                <a:solidFill>
                  <a:schemeClr val="tx1"/>
                </a:solidFill>
                <a:latin typeface="Times New Roman" panose="02020603050405020304" pitchFamily="18" charset="0"/>
              </a:defRPr>
            </a:lvl8pPr>
            <a:lvl9pPr marL="3805238" indent="-220663" defTabSz="877888" eaLnBrk="0" fontAlgn="base" hangingPunct="0">
              <a:spcBef>
                <a:spcPct val="0"/>
              </a:spcBef>
              <a:spcAft>
                <a:spcPct val="0"/>
              </a:spcAft>
              <a:defRPr sz="2400">
                <a:solidFill>
                  <a:schemeClr val="tx1"/>
                </a:solidFill>
                <a:latin typeface="Times New Roman" panose="02020603050405020304" pitchFamily="18" charset="0"/>
              </a:defRPr>
            </a:lvl9pPr>
          </a:lstStyle>
          <a:p>
            <a:pPr>
              <a:spcAft>
                <a:spcPct val="50000"/>
              </a:spcAft>
            </a:pPr>
            <a:r>
              <a:rPr lang="en-US" altLang="en-US" sz="3900" b="1" i="1">
                <a:solidFill>
                  <a:schemeClr val="bg1"/>
                </a:solidFill>
                <a:effectLst>
                  <a:outerShdw blurRad="38100" dist="38100" dir="2700000" algn="tl">
                    <a:srgbClr val="C0C0C0"/>
                  </a:outerShdw>
                </a:effectLst>
                <a:latin typeface="Arial" panose="020B0604020202020204" pitchFamily="34" charset="0"/>
              </a:rPr>
              <a:t>Validate/Implement</a:t>
            </a:r>
          </a:p>
        </p:txBody>
      </p:sp>
      <p:sp>
        <p:nvSpPr>
          <p:cNvPr id="612401" name="AutoShape 49">
            <a:extLst>
              <a:ext uri="{FF2B5EF4-FFF2-40B4-BE49-F238E27FC236}">
                <a16:creationId xmlns:a16="http://schemas.microsoft.com/office/drawing/2014/main" id="{C096DC76-5848-5BCA-4021-3A0668174A8B}"/>
              </a:ext>
            </a:extLst>
          </p:cNvPr>
          <p:cNvSpPr>
            <a:spLocks noChangeArrowheads="1"/>
          </p:cNvSpPr>
          <p:nvPr/>
        </p:nvSpPr>
        <p:spPr bwMode="auto">
          <a:xfrm>
            <a:off x="450850" y="2170113"/>
            <a:ext cx="2625725" cy="1208087"/>
          </a:xfrm>
          <a:prstGeom prst="homePlate">
            <a:avLst>
              <a:gd name="adj" fmla="val 41145"/>
            </a:avLst>
          </a:prstGeom>
          <a:gradFill rotWithShape="0">
            <a:gsLst>
              <a:gs pos="0">
                <a:schemeClr val="accent2">
                  <a:gamma/>
                  <a:shade val="69804"/>
                  <a:invGamma/>
                </a:schemeClr>
              </a:gs>
              <a:gs pos="100000">
                <a:schemeClr val="accent2"/>
              </a:gs>
            </a:gsLst>
            <a:lin ang="0" scaled="1"/>
          </a:gradFill>
          <a:ln w="12700">
            <a:solidFill>
              <a:schemeClr val="tx1"/>
            </a:solidFill>
            <a:miter lim="800000"/>
            <a:headEnd/>
            <a:tailEnd/>
          </a:ln>
          <a:effectLst>
            <a:outerShdw dist="107763" dir="2700000" algn="ctr" rotWithShape="0">
              <a:schemeClr val="bg2">
                <a:alpha val="50000"/>
              </a:schemeClr>
            </a:outerShdw>
          </a:effec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600" b="1">
                <a:solidFill>
                  <a:schemeClr val="bg1"/>
                </a:solidFill>
                <a:effectLst>
                  <a:outerShdw blurRad="38100" dist="38100" dir="2700000" algn="tl">
                    <a:srgbClr val="000000"/>
                  </a:outerShdw>
                </a:effectLst>
                <a:latin typeface="Arial" panose="020B0604020202020204" pitchFamily="34" charset="0"/>
              </a:rPr>
              <a:t>Perform V&amp;V</a:t>
            </a:r>
          </a:p>
          <a:p>
            <a:pPr algn="ctr" eaLnBrk="1" hangingPunct="1"/>
            <a:r>
              <a:rPr lang="en-US" altLang="en-US" sz="1600" b="1">
                <a:solidFill>
                  <a:schemeClr val="bg1"/>
                </a:solidFill>
                <a:effectLst>
                  <a:outerShdw blurRad="38100" dist="38100" dir="2700000" algn="tl">
                    <a:srgbClr val="000000"/>
                  </a:outerShdw>
                </a:effectLst>
                <a:latin typeface="Arial" panose="020B0604020202020204" pitchFamily="34" charset="0"/>
              </a:rPr>
              <a:t>Testing</a:t>
            </a:r>
          </a:p>
        </p:txBody>
      </p:sp>
      <p:sp>
        <p:nvSpPr>
          <p:cNvPr id="612402" name="AutoShape 50">
            <a:extLst>
              <a:ext uri="{FF2B5EF4-FFF2-40B4-BE49-F238E27FC236}">
                <a16:creationId xmlns:a16="http://schemas.microsoft.com/office/drawing/2014/main" id="{BE9413F1-5EEE-054F-2740-758B94CEADD2}"/>
              </a:ext>
            </a:extLst>
          </p:cNvPr>
          <p:cNvSpPr>
            <a:spLocks noChangeArrowheads="1"/>
          </p:cNvSpPr>
          <p:nvPr/>
        </p:nvSpPr>
        <p:spPr bwMode="auto">
          <a:xfrm>
            <a:off x="3225800" y="2125663"/>
            <a:ext cx="3228975" cy="1296987"/>
          </a:xfrm>
          <a:prstGeom prst="homePlate">
            <a:avLst>
              <a:gd name="adj" fmla="val 35465"/>
            </a:avLst>
          </a:prstGeom>
          <a:gradFill rotWithShape="0">
            <a:gsLst>
              <a:gs pos="0">
                <a:schemeClr val="accent2">
                  <a:gamma/>
                  <a:shade val="69804"/>
                  <a:invGamma/>
                </a:schemeClr>
              </a:gs>
              <a:gs pos="100000">
                <a:schemeClr val="accent2"/>
              </a:gs>
            </a:gsLst>
            <a:lin ang="0" scaled="1"/>
          </a:gradFill>
          <a:ln w="12700">
            <a:solidFill>
              <a:schemeClr val="tx1"/>
            </a:solidFill>
            <a:miter lim="800000"/>
            <a:headEnd/>
            <a:tailEnd/>
          </a:ln>
          <a:effectLst>
            <a:outerShdw dist="107763" dir="2700000" algn="ctr" rotWithShape="0">
              <a:schemeClr val="bg2">
                <a:alpha val="50000"/>
              </a:schemeClr>
            </a:outerShdw>
          </a:effec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600" b="1">
                <a:solidFill>
                  <a:schemeClr val="bg1"/>
                </a:solidFill>
                <a:effectLst>
                  <a:outerShdw blurRad="38100" dist="38100" dir="2700000" algn="tl">
                    <a:srgbClr val="000000"/>
                  </a:outerShdw>
                </a:effectLst>
                <a:latin typeface="Arial" panose="020B0604020202020204" pitchFamily="34" charset="0"/>
              </a:rPr>
              <a:t>Develop Implementation/</a:t>
            </a:r>
          </a:p>
          <a:p>
            <a:pPr algn="ctr" eaLnBrk="1" hangingPunct="1"/>
            <a:r>
              <a:rPr lang="en-US" altLang="en-US" sz="1600" b="1">
                <a:solidFill>
                  <a:schemeClr val="bg1"/>
                </a:solidFill>
                <a:effectLst>
                  <a:outerShdw blurRad="38100" dist="38100" dir="2700000" algn="tl">
                    <a:srgbClr val="000000"/>
                  </a:outerShdw>
                </a:effectLst>
                <a:latin typeface="Arial" panose="020B0604020202020204" pitchFamily="34" charset="0"/>
              </a:rPr>
              <a:t>Transfer Plans</a:t>
            </a:r>
          </a:p>
        </p:txBody>
      </p:sp>
      <p:sp>
        <p:nvSpPr>
          <p:cNvPr id="612403" name="AutoShape 51">
            <a:extLst>
              <a:ext uri="{FF2B5EF4-FFF2-40B4-BE49-F238E27FC236}">
                <a16:creationId xmlns:a16="http://schemas.microsoft.com/office/drawing/2014/main" id="{9404B681-91A1-2575-9DF5-BF832E9A98D3}"/>
              </a:ext>
            </a:extLst>
          </p:cNvPr>
          <p:cNvSpPr>
            <a:spLocks noChangeArrowheads="1"/>
          </p:cNvSpPr>
          <p:nvPr/>
        </p:nvSpPr>
        <p:spPr bwMode="auto">
          <a:xfrm>
            <a:off x="6604000" y="2125663"/>
            <a:ext cx="2851150" cy="1296987"/>
          </a:xfrm>
          <a:prstGeom prst="homePlate">
            <a:avLst>
              <a:gd name="adj" fmla="val 35437"/>
            </a:avLst>
          </a:prstGeom>
          <a:gradFill rotWithShape="0">
            <a:gsLst>
              <a:gs pos="0">
                <a:schemeClr val="accent2">
                  <a:gamma/>
                  <a:shade val="69804"/>
                  <a:invGamma/>
                </a:schemeClr>
              </a:gs>
              <a:gs pos="100000">
                <a:schemeClr val="accent2"/>
              </a:gs>
            </a:gsLst>
            <a:lin ang="0" scaled="1"/>
          </a:gradFill>
          <a:ln w="12700">
            <a:solidFill>
              <a:schemeClr val="tx1"/>
            </a:solidFill>
            <a:miter lim="800000"/>
            <a:headEnd/>
            <a:tailEnd/>
          </a:ln>
          <a:effectLst>
            <a:outerShdw dist="107763" dir="2700000" algn="ctr" rotWithShape="0">
              <a:schemeClr val="bg2">
                <a:alpha val="50000"/>
              </a:schemeClr>
            </a:outerShdw>
          </a:effec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600" b="1">
                <a:solidFill>
                  <a:schemeClr val="bg1"/>
                </a:solidFill>
                <a:effectLst>
                  <a:outerShdw blurRad="38100" dist="38100" dir="2700000" algn="tl">
                    <a:srgbClr val="000000"/>
                  </a:outerShdw>
                </a:effectLst>
                <a:latin typeface="Arial" panose="020B0604020202020204" pitchFamily="34" charset="0"/>
              </a:rPr>
              <a:t>Implement &amp;</a:t>
            </a:r>
          </a:p>
          <a:p>
            <a:pPr algn="ctr" eaLnBrk="1" hangingPunct="1"/>
            <a:r>
              <a:rPr lang="en-US" altLang="en-US" sz="1600" b="1">
                <a:solidFill>
                  <a:schemeClr val="bg1"/>
                </a:solidFill>
                <a:effectLst>
                  <a:outerShdw blurRad="38100" dist="38100" dir="2700000" algn="tl">
                    <a:srgbClr val="000000"/>
                  </a:outerShdw>
                </a:effectLst>
                <a:latin typeface="Arial" panose="020B0604020202020204" pitchFamily="34" charset="0"/>
              </a:rPr>
              <a:t>Transfer Design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412" name="Rectangle 4">
            <a:extLst>
              <a:ext uri="{FF2B5EF4-FFF2-40B4-BE49-F238E27FC236}">
                <a16:creationId xmlns:a16="http://schemas.microsoft.com/office/drawing/2014/main" id="{4CE7420A-DC91-48C8-3CE3-897F14A665A6}"/>
              </a:ext>
            </a:extLst>
          </p:cNvPr>
          <p:cNvSpPr>
            <a:spLocks noGrp="1" noChangeArrowheads="1"/>
          </p:cNvSpPr>
          <p:nvPr>
            <p:ph type="title"/>
          </p:nvPr>
        </p:nvSpPr>
        <p:spPr/>
        <p:txBody>
          <a:bodyPr/>
          <a:lstStyle/>
          <a:p>
            <a:r>
              <a:rPr lang="en-US" altLang="en-US"/>
              <a:t>DFSS Defined</a:t>
            </a:r>
          </a:p>
        </p:txBody>
      </p:sp>
      <p:sp>
        <p:nvSpPr>
          <p:cNvPr id="529413" name="Text Box 5">
            <a:extLst>
              <a:ext uri="{FF2B5EF4-FFF2-40B4-BE49-F238E27FC236}">
                <a16:creationId xmlns:a16="http://schemas.microsoft.com/office/drawing/2014/main" id="{47FCEDF0-CF2B-3E5E-37DB-AD57AD2C8458}"/>
              </a:ext>
            </a:extLst>
          </p:cNvPr>
          <p:cNvSpPr txBox="1">
            <a:spLocks noChangeArrowheads="1"/>
          </p:cNvSpPr>
          <p:nvPr/>
        </p:nvSpPr>
        <p:spPr bwMode="auto">
          <a:xfrm>
            <a:off x="457200" y="990600"/>
            <a:ext cx="9001125" cy="152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spAutoFit/>
          </a:bodyPr>
          <a:lstStyle>
            <a:lvl1pPr marL="207963" indent="-207963"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buFontTx/>
              <a:buChar char="•"/>
            </a:pPr>
            <a:r>
              <a:rPr lang="en-US" altLang="en-US" sz="1900" b="1">
                <a:latin typeface="Arial" panose="020B0604020202020204" pitchFamily="34" charset="0"/>
              </a:rPr>
              <a:t>A </a:t>
            </a:r>
            <a:r>
              <a:rPr lang="en-US" altLang="en-US" sz="1900" b="1">
                <a:solidFill>
                  <a:srgbClr val="0000FF"/>
                </a:solidFill>
                <a:latin typeface="Arial" panose="020B0604020202020204" pitchFamily="34" charset="0"/>
              </a:rPr>
              <a:t>Methodology</a:t>
            </a:r>
            <a:r>
              <a:rPr lang="en-US" altLang="en-US" sz="1900" b="1">
                <a:latin typeface="Arial" panose="020B0604020202020204" pitchFamily="34" charset="0"/>
              </a:rPr>
              <a:t> for Designing Services &amp; Processes that Consistently Satisfy Customers (“SS” Part of DFSS), </a:t>
            </a:r>
            <a:r>
              <a:rPr lang="en-US" altLang="en-US" sz="1900" b="1" i="1">
                <a:latin typeface="Arial" panose="020B0604020202020204" pitchFamily="34" charset="0"/>
              </a:rPr>
              <a:t>Profitably</a:t>
            </a:r>
          </a:p>
          <a:p>
            <a:pPr>
              <a:buFontTx/>
              <a:buChar char="•"/>
            </a:pPr>
            <a:endParaRPr lang="en-US" altLang="en-US" sz="1900" b="1">
              <a:latin typeface="Arial" panose="020B0604020202020204" pitchFamily="34" charset="0"/>
            </a:endParaRPr>
          </a:p>
          <a:p>
            <a:pPr>
              <a:buFontTx/>
              <a:buChar char="•"/>
            </a:pPr>
            <a:r>
              <a:rPr lang="en-US" altLang="en-US" sz="1900" b="1">
                <a:latin typeface="Arial" panose="020B0604020202020204" pitchFamily="34" charset="0"/>
              </a:rPr>
              <a:t>Project Management, Voice of Customer, Process Design, and Statistical </a:t>
            </a:r>
            <a:r>
              <a:rPr lang="en-US" altLang="en-US" sz="1900" b="1">
                <a:solidFill>
                  <a:srgbClr val="0000FF"/>
                </a:solidFill>
                <a:latin typeface="Arial" panose="020B0604020202020204" pitchFamily="34" charset="0"/>
              </a:rPr>
              <a:t>Tools</a:t>
            </a:r>
            <a:r>
              <a:rPr lang="en-US" altLang="en-US" sz="1900" b="1">
                <a:latin typeface="Arial" panose="020B0604020202020204" pitchFamily="34" charset="0"/>
              </a:rPr>
              <a:t> to Support Application of the Methodology</a:t>
            </a:r>
          </a:p>
        </p:txBody>
      </p:sp>
      <p:sp>
        <p:nvSpPr>
          <p:cNvPr id="529414" name="Rectangle 6">
            <a:extLst>
              <a:ext uri="{FF2B5EF4-FFF2-40B4-BE49-F238E27FC236}">
                <a16:creationId xmlns:a16="http://schemas.microsoft.com/office/drawing/2014/main" id="{E233427D-D28B-CA61-167B-37323FCD86EE}"/>
              </a:ext>
            </a:extLst>
          </p:cNvPr>
          <p:cNvSpPr>
            <a:spLocks noChangeArrowheads="1"/>
          </p:cNvSpPr>
          <p:nvPr/>
        </p:nvSpPr>
        <p:spPr bwMode="auto">
          <a:xfrm>
            <a:off x="412750" y="4038600"/>
            <a:ext cx="9229725" cy="213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lstStyle>
            <a:lvl1pPr marL="258763" indent="-207963" defTabSz="820738" eaLnBrk="0" hangingPunct="0">
              <a:defRPr sz="2400">
                <a:solidFill>
                  <a:schemeClr val="tx1"/>
                </a:solidFill>
                <a:latin typeface="Times New Roman" panose="02020603050405020304" pitchFamily="18" charset="0"/>
              </a:defRPr>
            </a:lvl1pPr>
            <a:lvl2pPr marL="2508250" indent="-255588" defTabSz="820738" eaLnBrk="0" hangingPunct="0">
              <a:defRPr sz="2400">
                <a:solidFill>
                  <a:schemeClr val="tx1"/>
                </a:solidFill>
                <a:latin typeface="Times New Roman" panose="02020603050405020304" pitchFamily="18" charset="0"/>
              </a:defRPr>
            </a:lvl2pPr>
            <a:lvl3pPr marL="2816225" indent="-204788" defTabSz="820738" eaLnBrk="0" hangingPunct="0">
              <a:defRPr sz="2400">
                <a:solidFill>
                  <a:schemeClr val="tx1"/>
                </a:solidFill>
                <a:latin typeface="Times New Roman" panose="02020603050405020304" pitchFamily="18" charset="0"/>
              </a:defRPr>
            </a:lvl3pPr>
            <a:lvl4pPr marL="3124200" indent="-204788" defTabSz="820738" eaLnBrk="0" hangingPunct="0">
              <a:defRPr sz="2400">
                <a:solidFill>
                  <a:schemeClr val="tx1"/>
                </a:solidFill>
                <a:latin typeface="Times New Roman" panose="02020603050405020304" pitchFamily="18" charset="0"/>
              </a:defRPr>
            </a:lvl4pPr>
            <a:lvl5pPr marL="3432175" indent="-204788" defTabSz="820738" eaLnBrk="0" hangingPunct="0">
              <a:defRPr sz="2400">
                <a:solidFill>
                  <a:schemeClr val="tx1"/>
                </a:solidFill>
                <a:latin typeface="Times New Roman" panose="02020603050405020304" pitchFamily="18" charset="0"/>
              </a:defRPr>
            </a:lvl5pPr>
            <a:lvl6pPr marL="3889375" indent="-204788" defTabSz="820738" eaLnBrk="0" fontAlgn="base" hangingPunct="0">
              <a:spcBef>
                <a:spcPct val="0"/>
              </a:spcBef>
              <a:spcAft>
                <a:spcPct val="0"/>
              </a:spcAft>
              <a:defRPr sz="2400">
                <a:solidFill>
                  <a:schemeClr val="tx1"/>
                </a:solidFill>
                <a:latin typeface="Times New Roman" panose="02020603050405020304" pitchFamily="18" charset="0"/>
              </a:defRPr>
            </a:lvl6pPr>
            <a:lvl7pPr marL="4346575" indent="-204788" defTabSz="820738" eaLnBrk="0" fontAlgn="base" hangingPunct="0">
              <a:spcBef>
                <a:spcPct val="0"/>
              </a:spcBef>
              <a:spcAft>
                <a:spcPct val="0"/>
              </a:spcAft>
              <a:defRPr sz="2400">
                <a:solidFill>
                  <a:schemeClr val="tx1"/>
                </a:solidFill>
                <a:latin typeface="Times New Roman" panose="02020603050405020304" pitchFamily="18" charset="0"/>
              </a:defRPr>
            </a:lvl7pPr>
            <a:lvl8pPr marL="4803775" indent="-204788" defTabSz="820738" eaLnBrk="0" fontAlgn="base" hangingPunct="0">
              <a:spcBef>
                <a:spcPct val="0"/>
              </a:spcBef>
              <a:spcAft>
                <a:spcPct val="0"/>
              </a:spcAft>
              <a:defRPr sz="2400">
                <a:solidFill>
                  <a:schemeClr val="tx1"/>
                </a:solidFill>
                <a:latin typeface="Times New Roman" panose="02020603050405020304" pitchFamily="18" charset="0"/>
              </a:defRPr>
            </a:lvl8pPr>
            <a:lvl9pPr marL="5260975" indent="-204788"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20000"/>
              </a:spcBef>
              <a:buFontTx/>
              <a:buChar char="•"/>
            </a:pPr>
            <a:r>
              <a:rPr lang="en-US" altLang="en-US" sz="1800" b="1">
                <a:solidFill>
                  <a:srgbClr val="0000FF"/>
                </a:solidFill>
                <a:latin typeface="Arial" panose="020B0604020202020204" pitchFamily="34" charset="0"/>
              </a:rPr>
              <a:t>Define</a:t>
            </a:r>
            <a:r>
              <a:rPr lang="en-US" altLang="en-US" sz="1800" b="1">
                <a:latin typeface="Arial" panose="020B0604020202020204" pitchFamily="34" charset="0"/>
              </a:rPr>
              <a:t> – </a:t>
            </a:r>
            <a:r>
              <a:rPr lang="en-US" altLang="en-US" sz="1800">
                <a:latin typeface="Arial" panose="020B0604020202020204" pitchFamily="34" charset="0"/>
              </a:rPr>
              <a:t>Define and Plan the Design Project (Assumes GO-Decision Made)</a:t>
            </a:r>
          </a:p>
          <a:p>
            <a:pPr>
              <a:spcBef>
                <a:spcPct val="20000"/>
              </a:spcBef>
              <a:buFontTx/>
              <a:buChar char="•"/>
            </a:pPr>
            <a:r>
              <a:rPr lang="en-US" altLang="en-US" sz="1800" b="1">
                <a:solidFill>
                  <a:srgbClr val="0000FF"/>
                </a:solidFill>
                <a:latin typeface="Arial" panose="020B0604020202020204" pitchFamily="34" charset="0"/>
              </a:rPr>
              <a:t>Measure</a:t>
            </a:r>
            <a:r>
              <a:rPr lang="en-US" altLang="en-US" sz="1800" b="1">
                <a:latin typeface="Arial" panose="020B0604020202020204" pitchFamily="34" charset="0"/>
              </a:rPr>
              <a:t> – </a:t>
            </a:r>
            <a:r>
              <a:rPr lang="en-US" altLang="en-US" sz="1800">
                <a:latin typeface="Arial" panose="020B0604020202020204" pitchFamily="34" charset="0"/>
              </a:rPr>
              <a:t>Gather Customer Needs</a:t>
            </a:r>
            <a:r>
              <a:rPr lang="en-US" altLang="en-US" sz="1800" b="1">
                <a:latin typeface="Arial" panose="020B0604020202020204" pitchFamily="34" charset="0"/>
              </a:rPr>
              <a:t>, </a:t>
            </a:r>
            <a:r>
              <a:rPr lang="en-US" altLang="en-US" sz="1800">
                <a:latin typeface="Arial" panose="020B0604020202020204" pitchFamily="34" charset="0"/>
              </a:rPr>
              <a:t>Define &amp; Prioritize Service Requirements</a:t>
            </a:r>
            <a:endParaRPr lang="en-US" altLang="en-US" sz="1800" b="1">
              <a:latin typeface="Arial" panose="020B0604020202020204" pitchFamily="34" charset="0"/>
            </a:endParaRPr>
          </a:p>
          <a:p>
            <a:pPr>
              <a:spcBef>
                <a:spcPct val="20000"/>
              </a:spcBef>
              <a:buFontTx/>
              <a:buChar char="•"/>
            </a:pPr>
            <a:r>
              <a:rPr lang="en-US" altLang="en-US" sz="1800" b="1">
                <a:solidFill>
                  <a:srgbClr val="0000FF"/>
                </a:solidFill>
                <a:latin typeface="Arial" panose="020B0604020202020204" pitchFamily="34" charset="0"/>
              </a:rPr>
              <a:t>Explore</a:t>
            </a:r>
            <a:r>
              <a:rPr lang="en-US" altLang="en-US" sz="1800" b="1">
                <a:latin typeface="Arial" panose="020B0604020202020204" pitchFamily="34" charset="0"/>
              </a:rPr>
              <a:t> – </a:t>
            </a:r>
            <a:r>
              <a:rPr lang="en-US" altLang="en-US" sz="1800">
                <a:latin typeface="Arial" panose="020B0604020202020204" pitchFamily="34" charset="0"/>
              </a:rPr>
              <a:t>Develop Service Conceptual Design, High-Level “Systems” Design</a:t>
            </a:r>
            <a:endParaRPr lang="en-US" altLang="en-US" sz="1800" b="1">
              <a:latin typeface="Arial" panose="020B0604020202020204" pitchFamily="34" charset="0"/>
            </a:endParaRPr>
          </a:p>
          <a:p>
            <a:pPr>
              <a:spcBef>
                <a:spcPct val="20000"/>
              </a:spcBef>
              <a:buFontTx/>
              <a:buChar char="•"/>
            </a:pPr>
            <a:r>
              <a:rPr lang="en-US" altLang="en-US" sz="1800" b="1">
                <a:solidFill>
                  <a:srgbClr val="0000FF"/>
                </a:solidFill>
                <a:latin typeface="Arial" panose="020B0604020202020204" pitchFamily="34" charset="0"/>
              </a:rPr>
              <a:t>Design</a:t>
            </a:r>
            <a:r>
              <a:rPr lang="en-US" altLang="en-US" sz="1800" b="1">
                <a:latin typeface="Arial" panose="020B0604020202020204" pitchFamily="34" charset="0"/>
              </a:rPr>
              <a:t> – </a:t>
            </a:r>
            <a:r>
              <a:rPr lang="en-US" altLang="en-US" sz="1800">
                <a:latin typeface="Arial" panose="020B0604020202020204" pitchFamily="34" charset="0"/>
              </a:rPr>
              <a:t>Develop Detailed Design &amp; Production Processes,  Predict Design’s Sigma Capability, Develop Control &amp; Pilot Plans</a:t>
            </a:r>
            <a:endParaRPr lang="en-US" altLang="en-US" sz="1800" b="1">
              <a:latin typeface="Arial" panose="020B0604020202020204" pitchFamily="34" charset="0"/>
            </a:endParaRPr>
          </a:p>
          <a:p>
            <a:pPr>
              <a:spcBef>
                <a:spcPct val="20000"/>
              </a:spcBef>
              <a:buFontTx/>
              <a:buChar char="•"/>
            </a:pPr>
            <a:r>
              <a:rPr lang="en-US" altLang="en-US" sz="1800" b="1">
                <a:solidFill>
                  <a:srgbClr val="0000FF"/>
                </a:solidFill>
                <a:latin typeface="Arial" panose="020B0604020202020204" pitchFamily="34" charset="0"/>
              </a:rPr>
              <a:t>Validate/Implement</a:t>
            </a:r>
            <a:r>
              <a:rPr lang="en-US" altLang="en-US" sz="1800" b="1">
                <a:latin typeface="Arial" panose="020B0604020202020204" pitchFamily="34" charset="0"/>
              </a:rPr>
              <a:t> – </a:t>
            </a:r>
            <a:r>
              <a:rPr lang="en-US" altLang="en-US" sz="1800">
                <a:latin typeface="Arial" panose="020B0604020202020204" pitchFamily="34" charset="0"/>
              </a:rPr>
              <a:t>Perform Pilot Testing; Implement &amp; Transfer Process</a:t>
            </a:r>
          </a:p>
        </p:txBody>
      </p:sp>
      <p:sp>
        <p:nvSpPr>
          <p:cNvPr id="529415" name="AutoShape 7">
            <a:extLst>
              <a:ext uri="{FF2B5EF4-FFF2-40B4-BE49-F238E27FC236}">
                <a16:creationId xmlns:a16="http://schemas.microsoft.com/office/drawing/2014/main" id="{7AB745C5-8740-2004-A6EF-9918B21C2B04}"/>
              </a:ext>
            </a:extLst>
          </p:cNvPr>
          <p:cNvSpPr>
            <a:spLocks noChangeArrowheads="1"/>
          </p:cNvSpPr>
          <p:nvPr/>
        </p:nvSpPr>
        <p:spPr bwMode="auto">
          <a:xfrm>
            <a:off x="382588" y="2971800"/>
            <a:ext cx="1568450" cy="914400"/>
          </a:xfrm>
          <a:prstGeom prst="homePlate">
            <a:avLst>
              <a:gd name="adj" fmla="val 33575"/>
            </a:avLst>
          </a:prstGeom>
          <a:solidFill>
            <a:srgbClr val="00CCFF"/>
          </a:solidFill>
          <a:ln w="12700">
            <a:miter lim="800000"/>
            <a:headEnd/>
            <a:tailEnd/>
          </a:ln>
          <a:effectLst/>
          <a:scene3d>
            <a:camera prst="legacyObliqueTopLeft"/>
            <a:lightRig rig="legacyFlat3" dir="t"/>
          </a:scene3d>
          <a:sp3d extrusionH="430200" prstMaterial="legacyMatte">
            <a:bevelT w="13500" h="13500" prst="angle"/>
            <a:bevelB w="13500" h="13500" prst="angle"/>
            <a:extrusionClr>
              <a:srgbClr val="00CCFF"/>
            </a:extrusionClr>
            <a:contourClr>
              <a:srgbClr val="00CCFF"/>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900" b="1" i="1">
                <a:solidFill>
                  <a:schemeClr val="bg1"/>
                </a:solidFill>
                <a:effectLst>
                  <a:outerShdw blurRad="38100" dist="38100" dir="2700000" algn="tl">
                    <a:srgbClr val="000000"/>
                  </a:outerShdw>
                </a:effectLst>
                <a:latin typeface="Arial" panose="020B0604020202020204" pitchFamily="34" charset="0"/>
              </a:rPr>
              <a:t>Define</a:t>
            </a:r>
          </a:p>
        </p:txBody>
      </p:sp>
      <p:sp>
        <p:nvSpPr>
          <p:cNvPr id="529416" name="AutoShape 8">
            <a:extLst>
              <a:ext uri="{FF2B5EF4-FFF2-40B4-BE49-F238E27FC236}">
                <a16:creationId xmlns:a16="http://schemas.microsoft.com/office/drawing/2014/main" id="{B1912872-AB2A-C5F9-98D9-20675F9D1D02}"/>
              </a:ext>
            </a:extLst>
          </p:cNvPr>
          <p:cNvSpPr>
            <a:spLocks noChangeArrowheads="1"/>
          </p:cNvSpPr>
          <p:nvPr/>
        </p:nvSpPr>
        <p:spPr bwMode="auto">
          <a:xfrm>
            <a:off x="1951038" y="2971800"/>
            <a:ext cx="1928812" cy="914400"/>
          </a:xfrm>
          <a:prstGeom prst="chevron">
            <a:avLst>
              <a:gd name="adj" fmla="val 33467"/>
            </a:avLst>
          </a:prstGeom>
          <a:solidFill>
            <a:srgbClr val="00CCFF"/>
          </a:solidFill>
          <a:ln w="12700">
            <a:miter lim="800000"/>
            <a:headEnd/>
            <a:tailEnd/>
          </a:ln>
          <a:effectLst/>
          <a:scene3d>
            <a:camera prst="legacyObliqueTopLeft"/>
            <a:lightRig rig="legacyFlat3" dir="t"/>
          </a:scene3d>
          <a:sp3d extrusionH="430200" prstMaterial="legacyMatte">
            <a:bevelT w="13500" h="13500" prst="angle"/>
            <a:bevelB w="13500" h="13500" prst="angle"/>
            <a:extrusionClr>
              <a:srgbClr val="00CCFF"/>
            </a:extrusionClr>
            <a:contourClr>
              <a:srgbClr val="00CCFF"/>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900" b="1" i="1">
                <a:solidFill>
                  <a:schemeClr val="bg1"/>
                </a:solidFill>
                <a:effectLst>
                  <a:outerShdw blurRad="38100" dist="38100" dir="2700000" algn="tl">
                    <a:srgbClr val="000000"/>
                  </a:outerShdw>
                </a:effectLst>
                <a:latin typeface="Arial" panose="020B0604020202020204" pitchFamily="34" charset="0"/>
              </a:rPr>
              <a:t>   Measure</a:t>
            </a:r>
          </a:p>
        </p:txBody>
      </p:sp>
      <p:sp>
        <p:nvSpPr>
          <p:cNvPr id="529417" name="AutoShape 9">
            <a:extLst>
              <a:ext uri="{FF2B5EF4-FFF2-40B4-BE49-F238E27FC236}">
                <a16:creationId xmlns:a16="http://schemas.microsoft.com/office/drawing/2014/main" id="{F2DB021C-CDAD-A42B-FA47-3AAF3BA3E41E}"/>
              </a:ext>
            </a:extLst>
          </p:cNvPr>
          <p:cNvSpPr>
            <a:spLocks noChangeArrowheads="1"/>
          </p:cNvSpPr>
          <p:nvPr/>
        </p:nvSpPr>
        <p:spPr bwMode="auto">
          <a:xfrm>
            <a:off x="3849688" y="2971800"/>
            <a:ext cx="1928812" cy="914400"/>
          </a:xfrm>
          <a:prstGeom prst="chevron">
            <a:avLst>
              <a:gd name="adj" fmla="val 33467"/>
            </a:avLst>
          </a:prstGeom>
          <a:solidFill>
            <a:srgbClr val="00CCFF"/>
          </a:solidFill>
          <a:ln w="12700">
            <a:miter lim="800000"/>
            <a:headEnd/>
            <a:tailEnd/>
          </a:ln>
          <a:effectLst/>
          <a:scene3d>
            <a:camera prst="legacyObliqueTopLeft"/>
            <a:lightRig rig="legacyFlat3" dir="t"/>
          </a:scene3d>
          <a:sp3d extrusionH="430200" prstMaterial="legacyMatte">
            <a:bevelT w="13500" h="13500" prst="angle"/>
            <a:bevelB w="13500" h="13500" prst="angle"/>
            <a:extrusionClr>
              <a:srgbClr val="00CCFF"/>
            </a:extrusionClr>
            <a:contourClr>
              <a:srgbClr val="00CCFF"/>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900" b="1" i="1">
                <a:solidFill>
                  <a:schemeClr val="bg1"/>
                </a:solidFill>
                <a:effectLst>
                  <a:outerShdw blurRad="38100" dist="38100" dir="2700000" algn="tl">
                    <a:srgbClr val="000000"/>
                  </a:outerShdw>
                </a:effectLst>
                <a:latin typeface="Arial" panose="020B0604020202020204" pitchFamily="34" charset="0"/>
              </a:rPr>
              <a:t>   Explore</a:t>
            </a:r>
          </a:p>
        </p:txBody>
      </p:sp>
      <p:sp>
        <p:nvSpPr>
          <p:cNvPr id="529418" name="AutoShape 10">
            <a:extLst>
              <a:ext uri="{FF2B5EF4-FFF2-40B4-BE49-F238E27FC236}">
                <a16:creationId xmlns:a16="http://schemas.microsoft.com/office/drawing/2014/main" id="{104C2A83-A33A-FF77-8E7E-7BE706447C34}"/>
              </a:ext>
            </a:extLst>
          </p:cNvPr>
          <p:cNvSpPr>
            <a:spLocks noChangeArrowheads="1"/>
          </p:cNvSpPr>
          <p:nvPr/>
        </p:nvSpPr>
        <p:spPr bwMode="auto">
          <a:xfrm>
            <a:off x="5748338" y="2971800"/>
            <a:ext cx="1928812" cy="914400"/>
          </a:xfrm>
          <a:prstGeom prst="chevron">
            <a:avLst>
              <a:gd name="adj" fmla="val 33467"/>
            </a:avLst>
          </a:prstGeom>
          <a:solidFill>
            <a:srgbClr val="00CCFF"/>
          </a:solidFill>
          <a:ln w="12700">
            <a:miter lim="800000"/>
            <a:headEnd/>
            <a:tailEnd/>
          </a:ln>
          <a:effectLst/>
          <a:scene3d>
            <a:camera prst="legacyObliqueTopLeft"/>
            <a:lightRig rig="legacyFlat3" dir="t"/>
          </a:scene3d>
          <a:sp3d extrusionH="430200" prstMaterial="legacyMatte">
            <a:bevelT w="13500" h="13500" prst="angle"/>
            <a:bevelB w="13500" h="13500" prst="angle"/>
            <a:extrusionClr>
              <a:srgbClr val="00CCFF"/>
            </a:extrusionClr>
            <a:contourClr>
              <a:srgbClr val="00CCFF"/>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900" b="1" i="1">
                <a:solidFill>
                  <a:schemeClr val="bg1"/>
                </a:solidFill>
                <a:effectLst>
                  <a:outerShdw blurRad="38100" dist="38100" dir="2700000" algn="tl">
                    <a:srgbClr val="000000"/>
                  </a:outerShdw>
                </a:effectLst>
                <a:latin typeface="Arial" panose="020B0604020202020204" pitchFamily="34" charset="0"/>
              </a:rPr>
              <a:t>   Design</a:t>
            </a:r>
          </a:p>
        </p:txBody>
      </p:sp>
      <p:sp>
        <p:nvSpPr>
          <p:cNvPr id="529419" name="AutoShape 11">
            <a:extLst>
              <a:ext uri="{FF2B5EF4-FFF2-40B4-BE49-F238E27FC236}">
                <a16:creationId xmlns:a16="http://schemas.microsoft.com/office/drawing/2014/main" id="{55599F66-2CDA-1B8A-601E-7E9D91A65EC6}"/>
              </a:ext>
            </a:extLst>
          </p:cNvPr>
          <p:cNvSpPr>
            <a:spLocks noChangeArrowheads="1"/>
          </p:cNvSpPr>
          <p:nvPr/>
        </p:nvSpPr>
        <p:spPr bwMode="auto">
          <a:xfrm>
            <a:off x="7646988" y="2971800"/>
            <a:ext cx="1928812" cy="914400"/>
          </a:xfrm>
          <a:prstGeom prst="chevron">
            <a:avLst>
              <a:gd name="adj" fmla="val 33467"/>
            </a:avLst>
          </a:prstGeom>
          <a:solidFill>
            <a:srgbClr val="00CCFF"/>
          </a:solidFill>
          <a:ln w="12700">
            <a:miter lim="800000"/>
            <a:headEnd/>
            <a:tailEnd/>
          </a:ln>
          <a:effectLst/>
          <a:scene3d>
            <a:camera prst="legacyObliqueTopLeft"/>
            <a:lightRig rig="legacyFlat3" dir="t"/>
          </a:scene3d>
          <a:sp3d extrusionH="430200" prstMaterial="legacyMatte">
            <a:bevelT w="13500" h="13500" prst="angle"/>
            <a:bevelB w="13500" h="13500" prst="angle"/>
            <a:extrusionClr>
              <a:srgbClr val="00CCFF"/>
            </a:extrusionClr>
            <a:contourClr>
              <a:srgbClr val="00CCFF"/>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900" b="1" i="1">
                <a:solidFill>
                  <a:schemeClr val="bg1"/>
                </a:solidFill>
                <a:effectLst>
                  <a:outerShdw blurRad="38100" dist="38100" dir="2700000" algn="tl">
                    <a:srgbClr val="000000"/>
                  </a:outerShdw>
                </a:effectLst>
                <a:latin typeface="Arial" panose="020B0604020202020204" pitchFamily="34" charset="0"/>
              </a:rPr>
              <a:t>   Validate/</a:t>
            </a:r>
          </a:p>
          <a:p>
            <a:pPr algn="ctr" eaLnBrk="1" hangingPunct="1"/>
            <a:r>
              <a:rPr lang="en-US" altLang="en-US" sz="1900" b="1" i="1">
                <a:solidFill>
                  <a:schemeClr val="bg1"/>
                </a:solidFill>
                <a:effectLst>
                  <a:outerShdw blurRad="38100" dist="38100" dir="2700000" algn="tl">
                    <a:srgbClr val="000000"/>
                  </a:outerShdw>
                </a:effectLst>
                <a:latin typeface="Arial" panose="020B0604020202020204" pitchFamily="34" charset="0"/>
              </a:rPr>
              <a:t>  Implement</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02" name="Rectangle 2">
            <a:extLst>
              <a:ext uri="{FF2B5EF4-FFF2-40B4-BE49-F238E27FC236}">
                <a16:creationId xmlns:a16="http://schemas.microsoft.com/office/drawing/2014/main" id="{35FA8008-9F4A-8902-BF08-4F8C06A12995}"/>
              </a:ext>
            </a:extLst>
          </p:cNvPr>
          <p:cNvSpPr>
            <a:spLocks noGrp="1" noChangeArrowheads="1"/>
          </p:cNvSpPr>
          <p:nvPr>
            <p:ph type="title"/>
          </p:nvPr>
        </p:nvSpPr>
        <p:spPr/>
        <p:txBody>
          <a:bodyPr/>
          <a:lstStyle/>
          <a:p>
            <a:r>
              <a:rPr lang="en-US" altLang="en-US"/>
              <a:t>Validate/Implement Schematic</a:t>
            </a:r>
          </a:p>
        </p:txBody>
      </p:sp>
      <p:sp>
        <p:nvSpPr>
          <p:cNvPr id="614403" name="AutoShape 3">
            <a:extLst>
              <a:ext uri="{FF2B5EF4-FFF2-40B4-BE49-F238E27FC236}">
                <a16:creationId xmlns:a16="http://schemas.microsoft.com/office/drawing/2014/main" id="{3DC17416-9C5E-FD7A-83B2-925E06304F05}"/>
              </a:ext>
            </a:extLst>
          </p:cNvPr>
          <p:cNvSpPr>
            <a:spLocks noChangeArrowheads="1"/>
          </p:cNvSpPr>
          <p:nvPr/>
        </p:nvSpPr>
        <p:spPr bwMode="auto">
          <a:xfrm>
            <a:off x="6550025" y="5468938"/>
            <a:ext cx="527050" cy="533400"/>
          </a:xfrm>
          <a:prstGeom prst="diamond">
            <a:avLst/>
          </a:prstGeom>
          <a:solidFill>
            <a:srgbClr val="00CC66"/>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4404" name="AutoShape 4">
            <a:extLst>
              <a:ext uri="{FF2B5EF4-FFF2-40B4-BE49-F238E27FC236}">
                <a16:creationId xmlns:a16="http://schemas.microsoft.com/office/drawing/2014/main" id="{594F9217-9166-B0EE-8E91-A57EF4F0E4DB}"/>
              </a:ext>
            </a:extLst>
          </p:cNvPr>
          <p:cNvSpPr>
            <a:spLocks noChangeArrowheads="1"/>
          </p:cNvSpPr>
          <p:nvPr/>
        </p:nvSpPr>
        <p:spPr bwMode="auto">
          <a:xfrm>
            <a:off x="6550025" y="5638800"/>
            <a:ext cx="527050" cy="533400"/>
          </a:xfrm>
          <a:prstGeom prst="diamond">
            <a:avLst/>
          </a:prstGeom>
          <a:solidFill>
            <a:srgbClr val="00CC66"/>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4405" name="AutoShape 5">
            <a:extLst>
              <a:ext uri="{FF2B5EF4-FFF2-40B4-BE49-F238E27FC236}">
                <a16:creationId xmlns:a16="http://schemas.microsoft.com/office/drawing/2014/main" id="{4CC2F03F-887A-C487-4204-40DF8DE43718}"/>
              </a:ext>
            </a:extLst>
          </p:cNvPr>
          <p:cNvSpPr>
            <a:spLocks noChangeArrowheads="1"/>
          </p:cNvSpPr>
          <p:nvPr/>
        </p:nvSpPr>
        <p:spPr bwMode="auto">
          <a:xfrm>
            <a:off x="473075" y="990600"/>
            <a:ext cx="2851150" cy="457200"/>
          </a:xfrm>
          <a:prstGeom prst="homePlate">
            <a:avLst>
              <a:gd name="adj" fmla="val 60629"/>
            </a:avLst>
          </a:prstGeom>
          <a:solidFill>
            <a:schemeClr val="accent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300" b="1">
                <a:solidFill>
                  <a:schemeClr val="bg1"/>
                </a:solidFill>
              </a:rPr>
              <a:t>Design Verification</a:t>
            </a:r>
          </a:p>
        </p:txBody>
      </p:sp>
      <p:sp>
        <p:nvSpPr>
          <p:cNvPr id="614406" name="AutoShape 6">
            <a:extLst>
              <a:ext uri="{FF2B5EF4-FFF2-40B4-BE49-F238E27FC236}">
                <a16:creationId xmlns:a16="http://schemas.microsoft.com/office/drawing/2014/main" id="{9177D276-EA72-FCE7-C613-02FD36AE680C}"/>
              </a:ext>
            </a:extLst>
          </p:cNvPr>
          <p:cNvSpPr>
            <a:spLocks noChangeArrowheads="1"/>
          </p:cNvSpPr>
          <p:nvPr/>
        </p:nvSpPr>
        <p:spPr bwMode="auto">
          <a:xfrm>
            <a:off x="3398838" y="990600"/>
            <a:ext cx="2852737" cy="457200"/>
          </a:xfrm>
          <a:prstGeom prst="homePlate">
            <a:avLst>
              <a:gd name="adj" fmla="val 60663"/>
            </a:avLst>
          </a:prstGeom>
          <a:solidFill>
            <a:schemeClr val="accent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300" b="1">
                <a:solidFill>
                  <a:schemeClr val="bg1"/>
                </a:solidFill>
              </a:rPr>
              <a:t>Validation</a:t>
            </a:r>
          </a:p>
        </p:txBody>
      </p:sp>
      <p:sp>
        <p:nvSpPr>
          <p:cNvPr id="614407" name="AutoShape 7">
            <a:extLst>
              <a:ext uri="{FF2B5EF4-FFF2-40B4-BE49-F238E27FC236}">
                <a16:creationId xmlns:a16="http://schemas.microsoft.com/office/drawing/2014/main" id="{583EC96B-B31C-BB6F-394D-4A960A6F3595}"/>
              </a:ext>
            </a:extLst>
          </p:cNvPr>
          <p:cNvSpPr>
            <a:spLocks noChangeArrowheads="1"/>
          </p:cNvSpPr>
          <p:nvPr/>
        </p:nvSpPr>
        <p:spPr bwMode="auto">
          <a:xfrm>
            <a:off x="6400800" y="990600"/>
            <a:ext cx="2701925" cy="457200"/>
          </a:xfrm>
          <a:prstGeom prst="homePlate">
            <a:avLst>
              <a:gd name="adj" fmla="val 57456"/>
            </a:avLst>
          </a:prstGeom>
          <a:solidFill>
            <a:schemeClr val="accent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300" b="1">
                <a:solidFill>
                  <a:schemeClr val="bg1"/>
                </a:solidFill>
              </a:rPr>
              <a:t>Scale-Up &amp; Launch</a:t>
            </a:r>
          </a:p>
        </p:txBody>
      </p:sp>
      <p:sp>
        <p:nvSpPr>
          <p:cNvPr id="614408" name="Rectangle 8">
            <a:extLst>
              <a:ext uri="{FF2B5EF4-FFF2-40B4-BE49-F238E27FC236}">
                <a16:creationId xmlns:a16="http://schemas.microsoft.com/office/drawing/2014/main" id="{638B89A2-BF66-5FDE-0FBF-AD613E4F9DCD}"/>
              </a:ext>
            </a:extLst>
          </p:cNvPr>
          <p:cNvSpPr>
            <a:spLocks noChangeArrowheads="1"/>
          </p:cNvSpPr>
          <p:nvPr/>
        </p:nvSpPr>
        <p:spPr bwMode="auto">
          <a:xfrm>
            <a:off x="3248025" y="1600200"/>
            <a:ext cx="150813" cy="4648200"/>
          </a:xfrm>
          <a:prstGeom prst="rect">
            <a:avLst/>
          </a:prstGeom>
          <a:solidFill>
            <a:srgbClr val="C0C0C0"/>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4409" name="Rectangle 9">
            <a:extLst>
              <a:ext uri="{FF2B5EF4-FFF2-40B4-BE49-F238E27FC236}">
                <a16:creationId xmlns:a16="http://schemas.microsoft.com/office/drawing/2014/main" id="{1B967FDE-C48F-1B75-0CFA-34FBDE7C4C9A}"/>
              </a:ext>
            </a:extLst>
          </p:cNvPr>
          <p:cNvSpPr>
            <a:spLocks noChangeArrowheads="1"/>
          </p:cNvSpPr>
          <p:nvPr/>
        </p:nvSpPr>
        <p:spPr bwMode="auto">
          <a:xfrm>
            <a:off x="6251575" y="1600200"/>
            <a:ext cx="149225" cy="4648200"/>
          </a:xfrm>
          <a:prstGeom prst="rect">
            <a:avLst/>
          </a:prstGeom>
          <a:solidFill>
            <a:srgbClr val="C0C0C0"/>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4410" name="Rectangle 10">
            <a:extLst>
              <a:ext uri="{FF2B5EF4-FFF2-40B4-BE49-F238E27FC236}">
                <a16:creationId xmlns:a16="http://schemas.microsoft.com/office/drawing/2014/main" id="{C54B012D-6FEC-EF57-E49D-A312412429CE}"/>
              </a:ext>
            </a:extLst>
          </p:cNvPr>
          <p:cNvSpPr>
            <a:spLocks noChangeArrowheads="1"/>
          </p:cNvSpPr>
          <p:nvPr/>
        </p:nvSpPr>
        <p:spPr bwMode="auto">
          <a:xfrm>
            <a:off x="696913" y="1600200"/>
            <a:ext cx="2252662" cy="457200"/>
          </a:xfrm>
          <a:prstGeom prst="rect">
            <a:avLst/>
          </a:prstGeom>
          <a:solidFill>
            <a:schemeClr val="accent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300" b="1" i="1">
                <a:solidFill>
                  <a:schemeClr val="bg1"/>
                </a:solidFill>
              </a:rPr>
              <a:t>Verification  &amp; Validation</a:t>
            </a:r>
          </a:p>
          <a:p>
            <a:pPr algn="ctr" eaLnBrk="1" hangingPunct="1"/>
            <a:r>
              <a:rPr lang="en-US" altLang="en-US" sz="1300" b="1" i="1">
                <a:solidFill>
                  <a:schemeClr val="bg1"/>
                </a:solidFill>
              </a:rPr>
              <a:t>Planning (from Design)</a:t>
            </a:r>
          </a:p>
        </p:txBody>
      </p:sp>
      <p:sp>
        <p:nvSpPr>
          <p:cNvPr id="614411" name="Rectangle 11">
            <a:extLst>
              <a:ext uri="{FF2B5EF4-FFF2-40B4-BE49-F238E27FC236}">
                <a16:creationId xmlns:a16="http://schemas.microsoft.com/office/drawing/2014/main" id="{BE6015F0-8209-6FDF-282C-486A239ECCAB}"/>
              </a:ext>
            </a:extLst>
          </p:cNvPr>
          <p:cNvSpPr>
            <a:spLocks noChangeArrowheads="1"/>
          </p:cNvSpPr>
          <p:nvPr/>
        </p:nvSpPr>
        <p:spPr bwMode="auto">
          <a:xfrm>
            <a:off x="922338" y="2590800"/>
            <a:ext cx="1801812" cy="304800"/>
          </a:xfrm>
          <a:prstGeom prst="rect">
            <a:avLst/>
          </a:prstGeom>
          <a:solidFill>
            <a:schemeClr val="accent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300" b="1" i="1">
                <a:solidFill>
                  <a:schemeClr val="bg1"/>
                </a:solidFill>
              </a:rPr>
              <a:t>Verification Testing</a:t>
            </a:r>
          </a:p>
        </p:txBody>
      </p:sp>
      <p:sp>
        <p:nvSpPr>
          <p:cNvPr id="614412" name="AutoShape 12">
            <a:extLst>
              <a:ext uri="{FF2B5EF4-FFF2-40B4-BE49-F238E27FC236}">
                <a16:creationId xmlns:a16="http://schemas.microsoft.com/office/drawing/2014/main" id="{17CE10A2-4E68-1F54-B00C-06BD7F42042B}"/>
              </a:ext>
            </a:extLst>
          </p:cNvPr>
          <p:cNvSpPr>
            <a:spLocks noChangeArrowheads="1"/>
          </p:cNvSpPr>
          <p:nvPr/>
        </p:nvSpPr>
        <p:spPr bwMode="auto">
          <a:xfrm>
            <a:off x="1635125" y="2133600"/>
            <a:ext cx="374650" cy="381000"/>
          </a:xfrm>
          <a:prstGeom prst="downArrow">
            <a:avLst>
              <a:gd name="adj1" fmla="val 60000"/>
              <a:gd name="adj2" fmla="val 40518"/>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614413" name="Group 13">
            <a:extLst>
              <a:ext uri="{FF2B5EF4-FFF2-40B4-BE49-F238E27FC236}">
                <a16:creationId xmlns:a16="http://schemas.microsoft.com/office/drawing/2014/main" id="{CF870020-9216-01B9-DA7E-8DB3307AF318}"/>
              </a:ext>
            </a:extLst>
          </p:cNvPr>
          <p:cNvGrpSpPr>
            <a:grpSpLocks/>
          </p:cNvGrpSpPr>
          <p:nvPr/>
        </p:nvGrpSpPr>
        <p:grpSpPr bwMode="auto">
          <a:xfrm>
            <a:off x="301625" y="4572000"/>
            <a:ext cx="1724025" cy="685800"/>
            <a:chOff x="4128" y="2160"/>
            <a:chExt cx="1104" cy="432"/>
          </a:xfrm>
        </p:grpSpPr>
        <p:sp>
          <p:nvSpPr>
            <p:cNvPr id="614414" name="Line 14">
              <a:extLst>
                <a:ext uri="{FF2B5EF4-FFF2-40B4-BE49-F238E27FC236}">
                  <a16:creationId xmlns:a16="http://schemas.microsoft.com/office/drawing/2014/main" id="{20A4E22E-2A00-C699-73DC-E28332111F40}"/>
                </a:ext>
              </a:extLst>
            </p:cNvPr>
            <p:cNvSpPr>
              <a:spLocks noChangeShapeType="1"/>
            </p:cNvSpPr>
            <p:nvPr/>
          </p:nvSpPr>
          <p:spPr bwMode="auto">
            <a:xfrm flipH="1" flipV="1">
              <a:off x="4272" y="2256"/>
              <a:ext cx="528" cy="0"/>
            </a:xfrm>
            <a:prstGeom prst="line">
              <a:avLst/>
            </a:prstGeom>
            <a:noFill/>
            <a:ln w="190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4415" name="Line 15">
              <a:extLst>
                <a:ext uri="{FF2B5EF4-FFF2-40B4-BE49-F238E27FC236}">
                  <a16:creationId xmlns:a16="http://schemas.microsoft.com/office/drawing/2014/main" id="{3E6D6C73-9DBE-0C45-664D-7E21EC76EBBB}"/>
                </a:ext>
              </a:extLst>
            </p:cNvPr>
            <p:cNvSpPr>
              <a:spLocks noChangeShapeType="1"/>
            </p:cNvSpPr>
            <p:nvPr/>
          </p:nvSpPr>
          <p:spPr bwMode="auto">
            <a:xfrm>
              <a:off x="4272" y="2496"/>
              <a:ext cx="816" cy="0"/>
            </a:xfrm>
            <a:prstGeom prst="line">
              <a:avLst/>
            </a:prstGeom>
            <a:noFill/>
            <a:ln w="190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4416" name="Rectangle 16">
              <a:extLst>
                <a:ext uri="{FF2B5EF4-FFF2-40B4-BE49-F238E27FC236}">
                  <a16:creationId xmlns:a16="http://schemas.microsoft.com/office/drawing/2014/main" id="{0ABDA599-9DF3-E7A2-983A-24580855D114}"/>
                </a:ext>
              </a:extLst>
            </p:cNvPr>
            <p:cNvSpPr>
              <a:spLocks noChangeArrowheads="1"/>
            </p:cNvSpPr>
            <p:nvPr/>
          </p:nvSpPr>
          <p:spPr bwMode="auto">
            <a:xfrm>
              <a:off x="4128" y="2400"/>
              <a:ext cx="240" cy="192"/>
            </a:xfrm>
            <a:prstGeom prst="rect">
              <a:avLst/>
            </a:prstGeom>
            <a:solidFill>
              <a:srgbClr val="CC0066"/>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4417" name="Rectangle 17">
              <a:extLst>
                <a:ext uri="{FF2B5EF4-FFF2-40B4-BE49-F238E27FC236}">
                  <a16:creationId xmlns:a16="http://schemas.microsoft.com/office/drawing/2014/main" id="{FD54B692-9D56-5CED-2686-04C9B5362FD1}"/>
                </a:ext>
              </a:extLst>
            </p:cNvPr>
            <p:cNvSpPr>
              <a:spLocks noChangeArrowheads="1"/>
            </p:cNvSpPr>
            <p:nvPr/>
          </p:nvSpPr>
          <p:spPr bwMode="auto">
            <a:xfrm>
              <a:off x="4416" y="2400"/>
              <a:ext cx="240" cy="192"/>
            </a:xfrm>
            <a:prstGeom prst="rect">
              <a:avLst/>
            </a:prstGeom>
            <a:solidFill>
              <a:srgbClr val="CC0066"/>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4418" name="Rectangle 18">
              <a:extLst>
                <a:ext uri="{FF2B5EF4-FFF2-40B4-BE49-F238E27FC236}">
                  <a16:creationId xmlns:a16="http://schemas.microsoft.com/office/drawing/2014/main" id="{38E78AEC-907A-0380-E54F-718FDA33B39B}"/>
                </a:ext>
              </a:extLst>
            </p:cNvPr>
            <p:cNvSpPr>
              <a:spLocks noChangeArrowheads="1"/>
            </p:cNvSpPr>
            <p:nvPr/>
          </p:nvSpPr>
          <p:spPr bwMode="auto">
            <a:xfrm>
              <a:off x="4704" y="2400"/>
              <a:ext cx="240" cy="192"/>
            </a:xfrm>
            <a:prstGeom prst="rect">
              <a:avLst/>
            </a:prstGeom>
            <a:solidFill>
              <a:srgbClr val="CC0066"/>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4419" name="Rectangle 19">
              <a:extLst>
                <a:ext uri="{FF2B5EF4-FFF2-40B4-BE49-F238E27FC236}">
                  <a16:creationId xmlns:a16="http://schemas.microsoft.com/office/drawing/2014/main" id="{8D3F1100-8284-4D90-C698-3DB99DB4A67F}"/>
                </a:ext>
              </a:extLst>
            </p:cNvPr>
            <p:cNvSpPr>
              <a:spLocks noChangeArrowheads="1"/>
            </p:cNvSpPr>
            <p:nvPr/>
          </p:nvSpPr>
          <p:spPr bwMode="auto">
            <a:xfrm>
              <a:off x="4992" y="2400"/>
              <a:ext cx="240" cy="192"/>
            </a:xfrm>
            <a:prstGeom prst="rect">
              <a:avLst/>
            </a:prstGeom>
            <a:solidFill>
              <a:srgbClr val="CC0066"/>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4420" name="Rectangle 20">
              <a:extLst>
                <a:ext uri="{FF2B5EF4-FFF2-40B4-BE49-F238E27FC236}">
                  <a16:creationId xmlns:a16="http://schemas.microsoft.com/office/drawing/2014/main" id="{6DBE94FC-3626-7E7F-A1BD-DC1FD40E9EA7}"/>
                </a:ext>
              </a:extLst>
            </p:cNvPr>
            <p:cNvSpPr>
              <a:spLocks noChangeArrowheads="1"/>
            </p:cNvSpPr>
            <p:nvPr/>
          </p:nvSpPr>
          <p:spPr bwMode="auto">
            <a:xfrm>
              <a:off x="4464" y="2160"/>
              <a:ext cx="240" cy="192"/>
            </a:xfrm>
            <a:prstGeom prst="rect">
              <a:avLst/>
            </a:prstGeom>
            <a:solidFill>
              <a:srgbClr val="CC0066"/>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4421" name="Line 21">
              <a:extLst>
                <a:ext uri="{FF2B5EF4-FFF2-40B4-BE49-F238E27FC236}">
                  <a16:creationId xmlns:a16="http://schemas.microsoft.com/office/drawing/2014/main" id="{AC9949D4-50F1-9B89-F3BA-DB624A318A74}"/>
                </a:ext>
              </a:extLst>
            </p:cNvPr>
            <p:cNvSpPr>
              <a:spLocks noChangeShapeType="1"/>
            </p:cNvSpPr>
            <p:nvPr/>
          </p:nvSpPr>
          <p:spPr bwMode="auto">
            <a:xfrm flipV="1">
              <a:off x="4272" y="2256"/>
              <a:ext cx="0" cy="144"/>
            </a:xfrm>
            <a:prstGeom prst="line">
              <a:avLst/>
            </a:prstGeom>
            <a:noFill/>
            <a:ln w="190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4422" name="Line 22">
              <a:extLst>
                <a:ext uri="{FF2B5EF4-FFF2-40B4-BE49-F238E27FC236}">
                  <a16:creationId xmlns:a16="http://schemas.microsoft.com/office/drawing/2014/main" id="{9ADFEC55-EDA0-6846-41F4-2FC06A75CAC1}"/>
                </a:ext>
              </a:extLst>
            </p:cNvPr>
            <p:cNvSpPr>
              <a:spLocks noChangeShapeType="1"/>
            </p:cNvSpPr>
            <p:nvPr/>
          </p:nvSpPr>
          <p:spPr bwMode="auto">
            <a:xfrm flipV="1">
              <a:off x="4800" y="2256"/>
              <a:ext cx="0" cy="144"/>
            </a:xfrm>
            <a:prstGeom prst="line">
              <a:avLst/>
            </a:prstGeom>
            <a:noFill/>
            <a:ln w="190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sp>
        <p:nvSpPr>
          <p:cNvPr id="614423" name="Text Box 23">
            <a:extLst>
              <a:ext uri="{FF2B5EF4-FFF2-40B4-BE49-F238E27FC236}">
                <a16:creationId xmlns:a16="http://schemas.microsoft.com/office/drawing/2014/main" id="{B35F973F-C7BE-BF87-EE02-345D94F7ACBA}"/>
              </a:ext>
            </a:extLst>
          </p:cNvPr>
          <p:cNvSpPr txBox="1">
            <a:spLocks noChangeArrowheads="1"/>
          </p:cNvSpPr>
          <p:nvPr/>
        </p:nvSpPr>
        <p:spPr bwMode="auto">
          <a:xfrm>
            <a:off x="301625" y="5308600"/>
            <a:ext cx="1552575"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b="1" i="1">
                <a:sym typeface="Symbol" panose="05050102010706020507" pitchFamily="18" charset="2"/>
              </a:rPr>
              <a:t>   </a:t>
            </a:r>
            <a:r>
              <a:rPr lang="en-US" altLang="en-US" sz="900" b="1" i="1"/>
              <a:t>Verified Service Processes</a:t>
            </a:r>
          </a:p>
        </p:txBody>
      </p:sp>
      <p:sp>
        <p:nvSpPr>
          <p:cNvPr id="614424" name="Text Box 24">
            <a:extLst>
              <a:ext uri="{FF2B5EF4-FFF2-40B4-BE49-F238E27FC236}">
                <a16:creationId xmlns:a16="http://schemas.microsoft.com/office/drawing/2014/main" id="{E63AE66F-3ADC-5E0E-D512-8B65527F71BC}"/>
              </a:ext>
            </a:extLst>
          </p:cNvPr>
          <p:cNvSpPr txBox="1">
            <a:spLocks noChangeArrowheads="1"/>
          </p:cNvSpPr>
          <p:nvPr/>
        </p:nvSpPr>
        <p:spPr bwMode="auto">
          <a:xfrm>
            <a:off x="954088" y="3021013"/>
            <a:ext cx="1435100"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marL="158750" indent="-158750"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buFont typeface="Symbol" panose="05050102010706020507" pitchFamily="18" charset="2"/>
              <a:buChar char="Ö"/>
            </a:pPr>
            <a:r>
              <a:rPr lang="en-US" altLang="en-US" sz="900" b="1" i="1"/>
              <a:t>Test Method Validation</a:t>
            </a:r>
          </a:p>
          <a:p>
            <a:pPr eaLnBrk="1" hangingPunct="1">
              <a:buFont typeface="Symbol" panose="05050102010706020507" pitchFamily="18" charset="2"/>
              <a:buChar char="Ö"/>
            </a:pPr>
            <a:r>
              <a:rPr lang="en-US" altLang="en-US" sz="900" b="1" i="1"/>
              <a:t>Functional Tests</a:t>
            </a:r>
          </a:p>
          <a:p>
            <a:pPr eaLnBrk="1" hangingPunct="1">
              <a:buFont typeface="Symbol" panose="05050102010706020507" pitchFamily="18" charset="2"/>
              <a:buChar char="Ö"/>
            </a:pPr>
            <a:r>
              <a:rPr lang="en-US" altLang="en-US" sz="900" b="1" i="1"/>
              <a:t>Prompts &amp; Instructions</a:t>
            </a:r>
          </a:p>
          <a:p>
            <a:pPr eaLnBrk="1" hangingPunct="1">
              <a:buFont typeface="Symbol" panose="05050102010706020507" pitchFamily="18" charset="2"/>
              <a:buChar char="Ö"/>
            </a:pPr>
            <a:r>
              <a:rPr lang="en-US" altLang="en-US" sz="900" b="1" i="1"/>
              <a:t>Printouts/Readouts</a:t>
            </a:r>
          </a:p>
        </p:txBody>
      </p:sp>
      <p:grpSp>
        <p:nvGrpSpPr>
          <p:cNvPr id="614425" name="Group 25">
            <a:extLst>
              <a:ext uri="{FF2B5EF4-FFF2-40B4-BE49-F238E27FC236}">
                <a16:creationId xmlns:a16="http://schemas.microsoft.com/office/drawing/2014/main" id="{AC1501D4-4883-90A9-F562-B14BC680B41E}"/>
              </a:ext>
            </a:extLst>
          </p:cNvPr>
          <p:cNvGrpSpPr>
            <a:grpSpLocks/>
          </p:cNvGrpSpPr>
          <p:nvPr/>
        </p:nvGrpSpPr>
        <p:grpSpPr bwMode="auto">
          <a:xfrm>
            <a:off x="3524250" y="4506913"/>
            <a:ext cx="1150938" cy="598487"/>
            <a:chOff x="1123" y="1492"/>
            <a:chExt cx="3943" cy="2019"/>
          </a:xfrm>
        </p:grpSpPr>
        <p:sp>
          <p:nvSpPr>
            <p:cNvPr id="614426" name="Line 26">
              <a:extLst>
                <a:ext uri="{FF2B5EF4-FFF2-40B4-BE49-F238E27FC236}">
                  <a16:creationId xmlns:a16="http://schemas.microsoft.com/office/drawing/2014/main" id="{99ED8BAB-6D93-4AE8-69A5-6F1CDAA2DA59}"/>
                </a:ext>
              </a:extLst>
            </p:cNvPr>
            <p:cNvSpPr>
              <a:spLocks noChangeShapeType="1"/>
            </p:cNvSpPr>
            <p:nvPr/>
          </p:nvSpPr>
          <p:spPr bwMode="auto">
            <a:xfrm>
              <a:off x="1123" y="3456"/>
              <a:ext cx="3893" cy="1"/>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27" name="Line 27">
              <a:extLst>
                <a:ext uri="{FF2B5EF4-FFF2-40B4-BE49-F238E27FC236}">
                  <a16:creationId xmlns:a16="http://schemas.microsoft.com/office/drawing/2014/main" id="{401E24E6-091C-6946-FFB3-9F9500E51FF0}"/>
                </a:ext>
              </a:extLst>
            </p:cNvPr>
            <p:cNvSpPr>
              <a:spLocks noChangeShapeType="1"/>
            </p:cNvSpPr>
            <p:nvPr/>
          </p:nvSpPr>
          <p:spPr bwMode="auto">
            <a:xfrm flipV="1">
              <a:off x="1123" y="1492"/>
              <a:ext cx="1" cy="1964"/>
            </a:xfrm>
            <a:prstGeom prst="line">
              <a:avLst/>
            </a:prstGeom>
            <a:noFill/>
            <a:ln w="158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14428" name="Line 28">
              <a:extLst>
                <a:ext uri="{FF2B5EF4-FFF2-40B4-BE49-F238E27FC236}">
                  <a16:creationId xmlns:a16="http://schemas.microsoft.com/office/drawing/2014/main" id="{2F40E242-29D4-D89D-1E38-51840839A6A5}"/>
                </a:ext>
              </a:extLst>
            </p:cNvPr>
            <p:cNvSpPr>
              <a:spLocks noChangeShapeType="1"/>
            </p:cNvSpPr>
            <p:nvPr/>
          </p:nvSpPr>
          <p:spPr bwMode="auto">
            <a:xfrm>
              <a:off x="1123"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29" name="Line 29">
              <a:extLst>
                <a:ext uri="{FF2B5EF4-FFF2-40B4-BE49-F238E27FC236}">
                  <a16:creationId xmlns:a16="http://schemas.microsoft.com/office/drawing/2014/main" id="{E148B6C5-29A8-62E9-8DEB-BC284FCD0E1F}"/>
                </a:ext>
              </a:extLst>
            </p:cNvPr>
            <p:cNvSpPr>
              <a:spLocks noChangeShapeType="1"/>
            </p:cNvSpPr>
            <p:nvPr/>
          </p:nvSpPr>
          <p:spPr bwMode="auto">
            <a:xfrm>
              <a:off x="1307"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30" name="Line 30">
              <a:extLst>
                <a:ext uri="{FF2B5EF4-FFF2-40B4-BE49-F238E27FC236}">
                  <a16:creationId xmlns:a16="http://schemas.microsoft.com/office/drawing/2014/main" id="{063D0A81-A40A-B21D-66C3-DD1D8EE49327}"/>
                </a:ext>
              </a:extLst>
            </p:cNvPr>
            <p:cNvSpPr>
              <a:spLocks noChangeShapeType="1"/>
            </p:cNvSpPr>
            <p:nvPr/>
          </p:nvSpPr>
          <p:spPr bwMode="auto">
            <a:xfrm>
              <a:off x="1491"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31" name="Line 31">
              <a:extLst>
                <a:ext uri="{FF2B5EF4-FFF2-40B4-BE49-F238E27FC236}">
                  <a16:creationId xmlns:a16="http://schemas.microsoft.com/office/drawing/2014/main" id="{169C327E-B191-0967-6E73-F0CAB45AF4F1}"/>
                </a:ext>
              </a:extLst>
            </p:cNvPr>
            <p:cNvSpPr>
              <a:spLocks noChangeShapeType="1"/>
            </p:cNvSpPr>
            <p:nvPr/>
          </p:nvSpPr>
          <p:spPr bwMode="auto">
            <a:xfrm>
              <a:off x="1675"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32" name="Line 32">
              <a:extLst>
                <a:ext uri="{FF2B5EF4-FFF2-40B4-BE49-F238E27FC236}">
                  <a16:creationId xmlns:a16="http://schemas.microsoft.com/office/drawing/2014/main" id="{DF1B1757-7EF8-C97D-06F6-21F3C0B38E03}"/>
                </a:ext>
              </a:extLst>
            </p:cNvPr>
            <p:cNvSpPr>
              <a:spLocks noChangeShapeType="1"/>
            </p:cNvSpPr>
            <p:nvPr/>
          </p:nvSpPr>
          <p:spPr bwMode="auto">
            <a:xfrm>
              <a:off x="1857" y="3466"/>
              <a:ext cx="2"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33" name="Line 33">
              <a:extLst>
                <a:ext uri="{FF2B5EF4-FFF2-40B4-BE49-F238E27FC236}">
                  <a16:creationId xmlns:a16="http://schemas.microsoft.com/office/drawing/2014/main" id="{7911C0CC-068F-1564-118D-536A51E82EF7}"/>
                </a:ext>
              </a:extLst>
            </p:cNvPr>
            <p:cNvSpPr>
              <a:spLocks noChangeShapeType="1"/>
            </p:cNvSpPr>
            <p:nvPr/>
          </p:nvSpPr>
          <p:spPr bwMode="auto">
            <a:xfrm>
              <a:off x="2041" y="3466"/>
              <a:ext cx="2"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34" name="Line 34">
              <a:extLst>
                <a:ext uri="{FF2B5EF4-FFF2-40B4-BE49-F238E27FC236}">
                  <a16:creationId xmlns:a16="http://schemas.microsoft.com/office/drawing/2014/main" id="{AF733CF9-2B72-5A30-D638-6BE38767F186}"/>
                </a:ext>
              </a:extLst>
            </p:cNvPr>
            <p:cNvSpPr>
              <a:spLocks noChangeShapeType="1"/>
            </p:cNvSpPr>
            <p:nvPr/>
          </p:nvSpPr>
          <p:spPr bwMode="auto">
            <a:xfrm>
              <a:off x="2236"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35" name="Line 35">
              <a:extLst>
                <a:ext uri="{FF2B5EF4-FFF2-40B4-BE49-F238E27FC236}">
                  <a16:creationId xmlns:a16="http://schemas.microsoft.com/office/drawing/2014/main" id="{ACFB2282-ACDE-DF68-593C-E94B658D7421}"/>
                </a:ext>
              </a:extLst>
            </p:cNvPr>
            <p:cNvSpPr>
              <a:spLocks noChangeShapeType="1"/>
            </p:cNvSpPr>
            <p:nvPr/>
          </p:nvSpPr>
          <p:spPr bwMode="auto">
            <a:xfrm>
              <a:off x="2420"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36" name="Line 36">
              <a:extLst>
                <a:ext uri="{FF2B5EF4-FFF2-40B4-BE49-F238E27FC236}">
                  <a16:creationId xmlns:a16="http://schemas.microsoft.com/office/drawing/2014/main" id="{0C0E7E52-1E0C-BF13-8FDC-E84AF518C0E0}"/>
                </a:ext>
              </a:extLst>
            </p:cNvPr>
            <p:cNvSpPr>
              <a:spLocks noChangeShapeType="1"/>
            </p:cNvSpPr>
            <p:nvPr/>
          </p:nvSpPr>
          <p:spPr bwMode="auto">
            <a:xfrm>
              <a:off x="2604"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37" name="Line 37">
              <a:extLst>
                <a:ext uri="{FF2B5EF4-FFF2-40B4-BE49-F238E27FC236}">
                  <a16:creationId xmlns:a16="http://schemas.microsoft.com/office/drawing/2014/main" id="{945C5620-4249-FDF6-0FDF-CDA55212316C}"/>
                </a:ext>
              </a:extLst>
            </p:cNvPr>
            <p:cNvSpPr>
              <a:spLocks noChangeShapeType="1"/>
            </p:cNvSpPr>
            <p:nvPr/>
          </p:nvSpPr>
          <p:spPr bwMode="auto">
            <a:xfrm>
              <a:off x="2788"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38" name="Line 38">
              <a:extLst>
                <a:ext uri="{FF2B5EF4-FFF2-40B4-BE49-F238E27FC236}">
                  <a16:creationId xmlns:a16="http://schemas.microsoft.com/office/drawing/2014/main" id="{6996FBD5-7AA0-9AD7-FF4B-56E8B73D2CD2}"/>
                </a:ext>
              </a:extLst>
            </p:cNvPr>
            <p:cNvSpPr>
              <a:spLocks noChangeShapeType="1"/>
            </p:cNvSpPr>
            <p:nvPr/>
          </p:nvSpPr>
          <p:spPr bwMode="auto">
            <a:xfrm>
              <a:off x="2972"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39" name="Line 39">
              <a:extLst>
                <a:ext uri="{FF2B5EF4-FFF2-40B4-BE49-F238E27FC236}">
                  <a16:creationId xmlns:a16="http://schemas.microsoft.com/office/drawing/2014/main" id="{D76ACDF2-1226-D2AF-38B8-AB245B40CC6A}"/>
                </a:ext>
              </a:extLst>
            </p:cNvPr>
            <p:cNvSpPr>
              <a:spLocks noChangeShapeType="1"/>
            </p:cNvSpPr>
            <p:nvPr/>
          </p:nvSpPr>
          <p:spPr bwMode="auto">
            <a:xfrm>
              <a:off x="3156"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40" name="Line 40">
              <a:extLst>
                <a:ext uri="{FF2B5EF4-FFF2-40B4-BE49-F238E27FC236}">
                  <a16:creationId xmlns:a16="http://schemas.microsoft.com/office/drawing/2014/main" id="{E4F0B4C8-3CAB-BC91-45BD-FE711376758F}"/>
                </a:ext>
              </a:extLst>
            </p:cNvPr>
            <p:cNvSpPr>
              <a:spLocks noChangeShapeType="1"/>
            </p:cNvSpPr>
            <p:nvPr/>
          </p:nvSpPr>
          <p:spPr bwMode="auto">
            <a:xfrm>
              <a:off x="3338" y="3466"/>
              <a:ext cx="2"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41" name="Line 41">
              <a:extLst>
                <a:ext uri="{FF2B5EF4-FFF2-40B4-BE49-F238E27FC236}">
                  <a16:creationId xmlns:a16="http://schemas.microsoft.com/office/drawing/2014/main" id="{CABDEEE9-A0FB-FA0B-BE3A-7196655301AA}"/>
                </a:ext>
              </a:extLst>
            </p:cNvPr>
            <p:cNvSpPr>
              <a:spLocks noChangeShapeType="1"/>
            </p:cNvSpPr>
            <p:nvPr/>
          </p:nvSpPr>
          <p:spPr bwMode="auto">
            <a:xfrm>
              <a:off x="3533"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42" name="Line 42">
              <a:extLst>
                <a:ext uri="{FF2B5EF4-FFF2-40B4-BE49-F238E27FC236}">
                  <a16:creationId xmlns:a16="http://schemas.microsoft.com/office/drawing/2014/main" id="{7A7DF41D-5DB2-196C-C7D6-6CF5665AA196}"/>
                </a:ext>
              </a:extLst>
            </p:cNvPr>
            <p:cNvSpPr>
              <a:spLocks noChangeShapeType="1"/>
            </p:cNvSpPr>
            <p:nvPr/>
          </p:nvSpPr>
          <p:spPr bwMode="auto">
            <a:xfrm>
              <a:off x="3717"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43" name="Line 43">
              <a:extLst>
                <a:ext uri="{FF2B5EF4-FFF2-40B4-BE49-F238E27FC236}">
                  <a16:creationId xmlns:a16="http://schemas.microsoft.com/office/drawing/2014/main" id="{98FE8B4C-7F84-C17A-1FEF-57CA16556655}"/>
                </a:ext>
              </a:extLst>
            </p:cNvPr>
            <p:cNvSpPr>
              <a:spLocks noChangeShapeType="1"/>
            </p:cNvSpPr>
            <p:nvPr/>
          </p:nvSpPr>
          <p:spPr bwMode="auto">
            <a:xfrm>
              <a:off x="3901"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44" name="Line 44">
              <a:extLst>
                <a:ext uri="{FF2B5EF4-FFF2-40B4-BE49-F238E27FC236}">
                  <a16:creationId xmlns:a16="http://schemas.microsoft.com/office/drawing/2014/main" id="{7F05D2C8-EF33-98B6-1C1C-502ED1ACA1EB}"/>
                </a:ext>
              </a:extLst>
            </p:cNvPr>
            <p:cNvSpPr>
              <a:spLocks noChangeShapeType="1"/>
            </p:cNvSpPr>
            <p:nvPr/>
          </p:nvSpPr>
          <p:spPr bwMode="auto">
            <a:xfrm>
              <a:off x="4085"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45" name="Line 45">
              <a:extLst>
                <a:ext uri="{FF2B5EF4-FFF2-40B4-BE49-F238E27FC236}">
                  <a16:creationId xmlns:a16="http://schemas.microsoft.com/office/drawing/2014/main" id="{2400342F-CB66-8F8B-88C9-29EDDFC98BA0}"/>
                </a:ext>
              </a:extLst>
            </p:cNvPr>
            <p:cNvSpPr>
              <a:spLocks noChangeShapeType="1"/>
            </p:cNvSpPr>
            <p:nvPr/>
          </p:nvSpPr>
          <p:spPr bwMode="auto">
            <a:xfrm>
              <a:off x="4269" y="3466"/>
              <a:ext cx="2"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46" name="Line 46">
              <a:extLst>
                <a:ext uri="{FF2B5EF4-FFF2-40B4-BE49-F238E27FC236}">
                  <a16:creationId xmlns:a16="http://schemas.microsoft.com/office/drawing/2014/main" id="{C6EB60CD-D977-577B-E94B-108F0272010C}"/>
                </a:ext>
              </a:extLst>
            </p:cNvPr>
            <p:cNvSpPr>
              <a:spLocks noChangeShapeType="1"/>
            </p:cNvSpPr>
            <p:nvPr/>
          </p:nvSpPr>
          <p:spPr bwMode="auto">
            <a:xfrm>
              <a:off x="4453" y="3466"/>
              <a:ext cx="2"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47" name="Line 47">
              <a:extLst>
                <a:ext uri="{FF2B5EF4-FFF2-40B4-BE49-F238E27FC236}">
                  <a16:creationId xmlns:a16="http://schemas.microsoft.com/office/drawing/2014/main" id="{9FD468DE-7694-9DDC-454E-52DA846A7C3C}"/>
                </a:ext>
              </a:extLst>
            </p:cNvPr>
            <p:cNvSpPr>
              <a:spLocks noChangeShapeType="1"/>
            </p:cNvSpPr>
            <p:nvPr/>
          </p:nvSpPr>
          <p:spPr bwMode="auto">
            <a:xfrm>
              <a:off x="4637" y="3466"/>
              <a:ext cx="2"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48" name="Line 48">
              <a:extLst>
                <a:ext uri="{FF2B5EF4-FFF2-40B4-BE49-F238E27FC236}">
                  <a16:creationId xmlns:a16="http://schemas.microsoft.com/office/drawing/2014/main" id="{3B330BD8-672B-BA60-0E8D-18BF89EED091}"/>
                </a:ext>
              </a:extLst>
            </p:cNvPr>
            <p:cNvSpPr>
              <a:spLocks noChangeShapeType="1"/>
            </p:cNvSpPr>
            <p:nvPr/>
          </p:nvSpPr>
          <p:spPr bwMode="auto">
            <a:xfrm>
              <a:off x="4832"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49" name="Line 49">
              <a:extLst>
                <a:ext uri="{FF2B5EF4-FFF2-40B4-BE49-F238E27FC236}">
                  <a16:creationId xmlns:a16="http://schemas.microsoft.com/office/drawing/2014/main" id="{A7D38BA7-ED66-B415-7B14-2282AAEF0579}"/>
                </a:ext>
              </a:extLst>
            </p:cNvPr>
            <p:cNvSpPr>
              <a:spLocks noChangeShapeType="1"/>
            </p:cNvSpPr>
            <p:nvPr/>
          </p:nvSpPr>
          <p:spPr bwMode="auto">
            <a:xfrm>
              <a:off x="5016"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50" name="Line 50">
              <a:extLst>
                <a:ext uri="{FF2B5EF4-FFF2-40B4-BE49-F238E27FC236}">
                  <a16:creationId xmlns:a16="http://schemas.microsoft.com/office/drawing/2014/main" id="{C53008D6-7CF0-84FB-2B16-D9C3BE79643F}"/>
                </a:ext>
              </a:extLst>
            </p:cNvPr>
            <p:cNvSpPr>
              <a:spLocks noChangeShapeType="1"/>
            </p:cNvSpPr>
            <p:nvPr/>
          </p:nvSpPr>
          <p:spPr bwMode="auto">
            <a:xfrm>
              <a:off x="1123" y="3456"/>
              <a:ext cx="3893" cy="1"/>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51" name="Line 51">
              <a:extLst>
                <a:ext uri="{FF2B5EF4-FFF2-40B4-BE49-F238E27FC236}">
                  <a16:creationId xmlns:a16="http://schemas.microsoft.com/office/drawing/2014/main" id="{7B73CDBC-D320-507E-2721-578AE55BEDB4}"/>
                </a:ext>
              </a:extLst>
            </p:cNvPr>
            <p:cNvSpPr>
              <a:spLocks noChangeShapeType="1"/>
            </p:cNvSpPr>
            <p:nvPr/>
          </p:nvSpPr>
          <p:spPr bwMode="auto">
            <a:xfrm>
              <a:off x="1307" y="2571"/>
              <a:ext cx="184" cy="184"/>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52" name="Line 52">
              <a:extLst>
                <a:ext uri="{FF2B5EF4-FFF2-40B4-BE49-F238E27FC236}">
                  <a16:creationId xmlns:a16="http://schemas.microsoft.com/office/drawing/2014/main" id="{BB74E32C-9BB4-A32E-3411-185F1E3AC04C}"/>
                </a:ext>
              </a:extLst>
            </p:cNvPr>
            <p:cNvSpPr>
              <a:spLocks noChangeShapeType="1"/>
            </p:cNvSpPr>
            <p:nvPr/>
          </p:nvSpPr>
          <p:spPr bwMode="auto">
            <a:xfrm>
              <a:off x="1491" y="2755"/>
              <a:ext cx="210" cy="33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53" name="Line 53">
              <a:extLst>
                <a:ext uri="{FF2B5EF4-FFF2-40B4-BE49-F238E27FC236}">
                  <a16:creationId xmlns:a16="http://schemas.microsoft.com/office/drawing/2014/main" id="{928897C1-5D3D-D358-A359-E47610A5FC0E}"/>
                </a:ext>
              </a:extLst>
            </p:cNvPr>
            <p:cNvSpPr>
              <a:spLocks noChangeShapeType="1"/>
            </p:cNvSpPr>
            <p:nvPr/>
          </p:nvSpPr>
          <p:spPr bwMode="auto">
            <a:xfrm flipV="1">
              <a:off x="1701" y="2994"/>
              <a:ext cx="144" cy="96"/>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54" name="Line 54">
              <a:extLst>
                <a:ext uri="{FF2B5EF4-FFF2-40B4-BE49-F238E27FC236}">
                  <a16:creationId xmlns:a16="http://schemas.microsoft.com/office/drawing/2014/main" id="{0AB63EE4-ED05-CA63-FBB4-C65330960CA7}"/>
                </a:ext>
              </a:extLst>
            </p:cNvPr>
            <p:cNvSpPr>
              <a:spLocks noChangeShapeType="1"/>
            </p:cNvSpPr>
            <p:nvPr/>
          </p:nvSpPr>
          <p:spPr bwMode="auto">
            <a:xfrm flipV="1">
              <a:off x="1845" y="2289"/>
              <a:ext cx="196" cy="70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55" name="Line 55">
              <a:extLst>
                <a:ext uri="{FF2B5EF4-FFF2-40B4-BE49-F238E27FC236}">
                  <a16:creationId xmlns:a16="http://schemas.microsoft.com/office/drawing/2014/main" id="{1826255F-09BB-1021-78C8-C376F2124F38}"/>
                </a:ext>
              </a:extLst>
            </p:cNvPr>
            <p:cNvSpPr>
              <a:spLocks noChangeShapeType="1"/>
            </p:cNvSpPr>
            <p:nvPr/>
          </p:nvSpPr>
          <p:spPr bwMode="auto">
            <a:xfrm flipV="1">
              <a:off x="2041" y="2034"/>
              <a:ext cx="188" cy="25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56" name="Line 56">
              <a:extLst>
                <a:ext uri="{FF2B5EF4-FFF2-40B4-BE49-F238E27FC236}">
                  <a16:creationId xmlns:a16="http://schemas.microsoft.com/office/drawing/2014/main" id="{0592370D-366C-4E05-F0E8-3B2210382071}"/>
                </a:ext>
              </a:extLst>
            </p:cNvPr>
            <p:cNvSpPr>
              <a:spLocks noChangeShapeType="1"/>
            </p:cNvSpPr>
            <p:nvPr/>
          </p:nvSpPr>
          <p:spPr bwMode="auto">
            <a:xfrm>
              <a:off x="2229" y="2034"/>
              <a:ext cx="191" cy="396"/>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57" name="Line 57">
              <a:extLst>
                <a:ext uri="{FF2B5EF4-FFF2-40B4-BE49-F238E27FC236}">
                  <a16:creationId xmlns:a16="http://schemas.microsoft.com/office/drawing/2014/main" id="{728C364A-AC11-4265-BCE7-C83CA8F09C17}"/>
                </a:ext>
              </a:extLst>
            </p:cNvPr>
            <p:cNvSpPr>
              <a:spLocks noChangeShapeType="1"/>
            </p:cNvSpPr>
            <p:nvPr/>
          </p:nvSpPr>
          <p:spPr bwMode="auto">
            <a:xfrm>
              <a:off x="2420" y="2430"/>
              <a:ext cx="193" cy="84"/>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58" name="Line 58">
              <a:extLst>
                <a:ext uri="{FF2B5EF4-FFF2-40B4-BE49-F238E27FC236}">
                  <a16:creationId xmlns:a16="http://schemas.microsoft.com/office/drawing/2014/main" id="{4C260FAD-BD4A-5534-7979-B3388925A4C3}"/>
                </a:ext>
              </a:extLst>
            </p:cNvPr>
            <p:cNvSpPr>
              <a:spLocks noChangeShapeType="1"/>
            </p:cNvSpPr>
            <p:nvPr/>
          </p:nvSpPr>
          <p:spPr bwMode="auto">
            <a:xfrm>
              <a:off x="2613" y="2514"/>
              <a:ext cx="175" cy="57"/>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59" name="Line 59">
              <a:extLst>
                <a:ext uri="{FF2B5EF4-FFF2-40B4-BE49-F238E27FC236}">
                  <a16:creationId xmlns:a16="http://schemas.microsoft.com/office/drawing/2014/main" id="{5C906C6E-BF2A-757E-3331-9C76BFC1CFE7}"/>
                </a:ext>
              </a:extLst>
            </p:cNvPr>
            <p:cNvSpPr>
              <a:spLocks noChangeShapeType="1"/>
            </p:cNvSpPr>
            <p:nvPr/>
          </p:nvSpPr>
          <p:spPr bwMode="auto">
            <a:xfrm>
              <a:off x="2788" y="2571"/>
              <a:ext cx="184" cy="184"/>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60" name="Line 60">
              <a:extLst>
                <a:ext uri="{FF2B5EF4-FFF2-40B4-BE49-F238E27FC236}">
                  <a16:creationId xmlns:a16="http://schemas.microsoft.com/office/drawing/2014/main" id="{A2E9D6BE-E7DA-086B-FBB0-FE87A72CA924}"/>
                </a:ext>
              </a:extLst>
            </p:cNvPr>
            <p:cNvSpPr>
              <a:spLocks noChangeShapeType="1"/>
            </p:cNvSpPr>
            <p:nvPr/>
          </p:nvSpPr>
          <p:spPr bwMode="auto">
            <a:xfrm>
              <a:off x="2972" y="2755"/>
              <a:ext cx="184" cy="237"/>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61" name="Line 61">
              <a:extLst>
                <a:ext uri="{FF2B5EF4-FFF2-40B4-BE49-F238E27FC236}">
                  <a16:creationId xmlns:a16="http://schemas.microsoft.com/office/drawing/2014/main" id="{369036DD-1725-B006-E48A-D48DECC6396F}"/>
                </a:ext>
              </a:extLst>
            </p:cNvPr>
            <p:cNvSpPr>
              <a:spLocks noChangeShapeType="1"/>
            </p:cNvSpPr>
            <p:nvPr/>
          </p:nvSpPr>
          <p:spPr bwMode="auto">
            <a:xfrm flipV="1">
              <a:off x="3156" y="2571"/>
              <a:ext cx="182" cy="421"/>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62" name="Line 62">
              <a:extLst>
                <a:ext uri="{FF2B5EF4-FFF2-40B4-BE49-F238E27FC236}">
                  <a16:creationId xmlns:a16="http://schemas.microsoft.com/office/drawing/2014/main" id="{6E04C1FA-97F8-4F83-74AB-EBBADA908BCD}"/>
                </a:ext>
              </a:extLst>
            </p:cNvPr>
            <p:cNvSpPr>
              <a:spLocks noChangeShapeType="1"/>
            </p:cNvSpPr>
            <p:nvPr/>
          </p:nvSpPr>
          <p:spPr bwMode="auto">
            <a:xfrm flipV="1">
              <a:off x="3338" y="2376"/>
              <a:ext cx="195" cy="19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63" name="Line 63">
              <a:extLst>
                <a:ext uri="{FF2B5EF4-FFF2-40B4-BE49-F238E27FC236}">
                  <a16:creationId xmlns:a16="http://schemas.microsoft.com/office/drawing/2014/main" id="{480787FB-AA78-9922-0B96-76A33FA7D396}"/>
                </a:ext>
              </a:extLst>
            </p:cNvPr>
            <p:cNvSpPr>
              <a:spLocks noChangeShapeType="1"/>
            </p:cNvSpPr>
            <p:nvPr/>
          </p:nvSpPr>
          <p:spPr bwMode="auto">
            <a:xfrm>
              <a:off x="3533" y="2376"/>
              <a:ext cx="184" cy="238"/>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64" name="Line 64">
              <a:extLst>
                <a:ext uri="{FF2B5EF4-FFF2-40B4-BE49-F238E27FC236}">
                  <a16:creationId xmlns:a16="http://schemas.microsoft.com/office/drawing/2014/main" id="{4F80A72A-B5F5-51CE-AC00-128E0EF5C388}"/>
                </a:ext>
              </a:extLst>
            </p:cNvPr>
            <p:cNvSpPr>
              <a:spLocks noChangeShapeType="1"/>
            </p:cNvSpPr>
            <p:nvPr/>
          </p:nvSpPr>
          <p:spPr bwMode="auto">
            <a:xfrm flipV="1">
              <a:off x="3717" y="2289"/>
              <a:ext cx="184" cy="32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65" name="Line 65">
              <a:extLst>
                <a:ext uri="{FF2B5EF4-FFF2-40B4-BE49-F238E27FC236}">
                  <a16:creationId xmlns:a16="http://schemas.microsoft.com/office/drawing/2014/main" id="{5CD80BE8-E181-AAB6-FE8E-3AD6C3B6D84B}"/>
                </a:ext>
              </a:extLst>
            </p:cNvPr>
            <p:cNvSpPr>
              <a:spLocks noChangeShapeType="1"/>
            </p:cNvSpPr>
            <p:nvPr/>
          </p:nvSpPr>
          <p:spPr bwMode="auto">
            <a:xfrm flipV="1">
              <a:off x="3901" y="2094"/>
              <a:ext cx="184" cy="19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66" name="Line 66">
              <a:extLst>
                <a:ext uri="{FF2B5EF4-FFF2-40B4-BE49-F238E27FC236}">
                  <a16:creationId xmlns:a16="http://schemas.microsoft.com/office/drawing/2014/main" id="{CCA3BE49-3A49-F35D-6E05-DB065C16D4B6}"/>
                </a:ext>
              </a:extLst>
            </p:cNvPr>
            <p:cNvSpPr>
              <a:spLocks noChangeShapeType="1"/>
            </p:cNvSpPr>
            <p:nvPr/>
          </p:nvSpPr>
          <p:spPr bwMode="auto">
            <a:xfrm>
              <a:off x="4085" y="2094"/>
              <a:ext cx="184" cy="282"/>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67" name="Line 67">
              <a:extLst>
                <a:ext uri="{FF2B5EF4-FFF2-40B4-BE49-F238E27FC236}">
                  <a16:creationId xmlns:a16="http://schemas.microsoft.com/office/drawing/2014/main" id="{8EA8AC40-C266-65B5-86DB-B3FC6EF5A2B8}"/>
                </a:ext>
              </a:extLst>
            </p:cNvPr>
            <p:cNvSpPr>
              <a:spLocks noChangeShapeType="1"/>
            </p:cNvSpPr>
            <p:nvPr/>
          </p:nvSpPr>
          <p:spPr bwMode="auto">
            <a:xfrm flipV="1">
              <a:off x="4269" y="2289"/>
              <a:ext cx="184" cy="87"/>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68" name="Line 68">
              <a:extLst>
                <a:ext uri="{FF2B5EF4-FFF2-40B4-BE49-F238E27FC236}">
                  <a16:creationId xmlns:a16="http://schemas.microsoft.com/office/drawing/2014/main" id="{68F5D0E2-AA32-94C8-808F-11B13356C0C2}"/>
                </a:ext>
              </a:extLst>
            </p:cNvPr>
            <p:cNvSpPr>
              <a:spLocks noChangeShapeType="1"/>
            </p:cNvSpPr>
            <p:nvPr/>
          </p:nvSpPr>
          <p:spPr bwMode="auto">
            <a:xfrm>
              <a:off x="4453" y="2289"/>
              <a:ext cx="184" cy="562"/>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69" name="Line 69">
              <a:extLst>
                <a:ext uri="{FF2B5EF4-FFF2-40B4-BE49-F238E27FC236}">
                  <a16:creationId xmlns:a16="http://schemas.microsoft.com/office/drawing/2014/main" id="{8EFB4D7C-9709-2FDC-5D5B-FEC156AA2379}"/>
                </a:ext>
              </a:extLst>
            </p:cNvPr>
            <p:cNvSpPr>
              <a:spLocks noChangeShapeType="1"/>
            </p:cNvSpPr>
            <p:nvPr/>
          </p:nvSpPr>
          <p:spPr bwMode="auto">
            <a:xfrm flipV="1">
              <a:off x="4637" y="2235"/>
              <a:ext cx="195" cy="616"/>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70" name="Line 70">
              <a:extLst>
                <a:ext uri="{FF2B5EF4-FFF2-40B4-BE49-F238E27FC236}">
                  <a16:creationId xmlns:a16="http://schemas.microsoft.com/office/drawing/2014/main" id="{902FD728-7406-3848-57FB-C0D60D27661B}"/>
                </a:ext>
              </a:extLst>
            </p:cNvPr>
            <p:cNvSpPr>
              <a:spLocks noChangeShapeType="1"/>
            </p:cNvSpPr>
            <p:nvPr/>
          </p:nvSpPr>
          <p:spPr bwMode="auto">
            <a:xfrm>
              <a:off x="4832" y="2235"/>
              <a:ext cx="184" cy="54"/>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71" name="Oval 71">
              <a:extLst>
                <a:ext uri="{FF2B5EF4-FFF2-40B4-BE49-F238E27FC236}">
                  <a16:creationId xmlns:a16="http://schemas.microsoft.com/office/drawing/2014/main" id="{18C7F3FE-7FA0-C42B-0C51-BDD7FCA48802}"/>
                </a:ext>
              </a:extLst>
            </p:cNvPr>
            <p:cNvSpPr>
              <a:spLocks noChangeArrowheads="1"/>
            </p:cNvSpPr>
            <p:nvPr/>
          </p:nvSpPr>
          <p:spPr bwMode="auto">
            <a:xfrm>
              <a:off x="1268" y="2532"/>
              <a:ext cx="89" cy="89"/>
            </a:xfrm>
            <a:prstGeom prst="ellipse">
              <a:avLst/>
            </a:prstGeom>
            <a:solidFill>
              <a:srgbClr val="000000"/>
            </a:solidFill>
            <a:ln w="15875">
              <a:solidFill>
                <a:srgbClr val="FFFFFF"/>
              </a:solidFill>
              <a:round/>
              <a:headEnd/>
              <a:tailEnd/>
            </a:ln>
          </p:spPr>
          <p:txBody>
            <a:bodyPr/>
            <a:lstStyle/>
            <a:p>
              <a:endParaRPr lang="en-US"/>
            </a:p>
          </p:txBody>
        </p:sp>
        <p:sp>
          <p:nvSpPr>
            <p:cNvPr id="614472" name="Oval 72">
              <a:extLst>
                <a:ext uri="{FF2B5EF4-FFF2-40B4-BE49-F238E27FC236}">
                  <a16:creationId xmlns:a16="http://schemas.microsoft.com/office/drawing/2014/main" id="{F1B76059-3C09-6FD9-84B9-3E35C306B9AC}"/>
                </a:ext>
              </a:extLst>
            </p:cNvPr>
            <p:cNvSpPr>
              <a:spLocks noChangeArrowheads="1"/>
            </p:cNvSpPr>
            <p:nvPr/>
          </p:nvSpPr>
          <p:spPr bwMode="auto">
            <a:xfrm>
              <a:off x="1452" y="2716"/>
              <a:ext cx="89" cy="89"/>
            </a:xfrm>
            <a:prstGeom prst="ellipse">
              <a:avLst/>
            </a:prstGeom>
            <a:solidFill>
              <a:srgbClr val="000000"/>
            </a:solidFill>
            <a:ln w="15875">
              <a:solidFill>
                <a:srgbClr val="FFFFFF"/>
              </a:solidFill>
              <a:round/>
              <a:headEnd/>
              <a:tailEnd/>
            </a:ln>
          </p:spPr>
          <p:txBody>
            <a:bodyPr/>
            <a:lstStyle/>
            <a:p>
              <a:endParaRPr lang="en-US"/>
            </a:p>
          </p:txBody>
        </p:sp>
        <p:sp>
          <p:nvSpPr>
            <p:cNvPr id="614473" name="Oval 73">
              <a:extLst>
                <a:ext uri="{FF2B5EF4-FFF2-40B4-BE49-F238E27FC236}">
                  <a16:creationId xmlns:a16="http://schemas.microsoft.com/office/drawing/2014/main" id="{F9A7142F-FFE3-534D-EBCB-B4A3058F69C7}"/>
                </a:ext>
              </a:extLst>
            </p:cNvPr>
            <p:cNvSpPr>
              <a:spLocks noChangeArrowheads="1"/>
            </p:cNvSpPr>
            <p:nvPr/>
          </p:nvSpPr>
          <p:spPr bwMode="auto">
            <a:xfrm>
              <a:off x="1635" y="3047"/>
              <a:ext cx="90" cy="91"/>
            </a:xfrm>
            <a:prstGeom prst="ellipse">
              <a:avLst/>
            </a:prstGeom>
            <a:solidFill>
              <a:srgbClr val="000000"/>
            </a:solidFill>
            <a:ln w="15875">
              <a:solidFill>
                <a:srgbClr val="FFFFFF"/>
              </a:solidFill>
              <a:round/>
              <a:headEnd/>
              <a:tailEnd/>
            </a:ln>
          </p:spPr>
          <p:txBody>
            <a:bodyPr/>
            <a:lstStyle/>
            <a:p>
              <a:endParaRPr lang="en-US"/>
            </a:p>
          </p:txBody>
        </p:sp>
        <p:sp>
          <p:nvSpPr>
            <p:cNvPr id="614474" name="Oval 74">
              <a:extLst>
                <a:ext uri="{FF2B5EF4-FFF2-40B4-BE49-F238E27FC236}">
                  <a16:creationId xmlns:a16="http://schemas.microsoft.com/office/drawing/2014/main" id="{AF77D209-30DA-9193-B05F-48DF95E01371}"/>
                </a:ext>
              </a:extLst>
            </p:cNvPr>
            <p:cNvSpPr>
              <a:spLocks noChangeArrowheads="1"/>
            </p:cNvSpPr>
            <p:nvPr/>
          </p:nvSpPr>
          <p:spPr bwMode="auto">
            <a:xfrm>
              <a:off x="1819" y="2952"/>
              <a:ext cx="90" cy="90"/>
            </a:xfrm>
            <a:prstGeom prst="ellipse">
              <a:avLst/>
            </a:prstGeom>
            <a:solidFill>
              <a:srgbClr val="000000"/>
            </a:solidFill>
            <a:ln w="15875">
              <a:solidFill>
                <a:srgbClr val="FFFFFF"/>
              </a:solidFill>
              <a:round/>
              <a:headEnd/>
              <a:tailEnd/>
            </a:ln>
          </p:spPr>
          <p:txBody>
            <a:bodyPr/>
            <a:lstStyle/>
            <a:p>
              <a:endParaRPr lang="en-US"/>
            </a:p>
          </p:txBody>
        </p:sp>
        <p:sp>
          <p:nvSpPr>
            <p:cNvPr id="614475" name="Oval 75">
              <a:extLst>
                <a:ext uri="{FF2B5EF4-FFF2-40B4-BE49-F238E27FC236}">
                  <a16:creationId xmlns:a16="http://schemas.microsoft.com/office/drawing/2014/main" id="{5CB414B2-8D61-D6BE-4301-38D370110B5A}"/>
                </a:ext>
              </a:extLst>
            </p:cNvPr>
            <p:cNvSpPr>
              <a:spLocks noChangeArrowheads="1"/>
            </p:cNvSpPr>
            <p:nvPr/>
          </p:nvSpPr>
          <p:spPr bwMode="auto">
            <a:xfrm>
              <a:off x="2003" y="2250"/>
              <a:ext cx="90" cy="91"/>
            </a:xfrm>
            <a:prstGeom prst="ellipse">
              <a:avLst/>
            </a:prstGeom>
            <a:solidFill>
              <a:srgbClr val="000000"/>
            </a:solidFill>
            <a:ln w="15875">
              <a:solidFill>
                <a:srgbClr val="FFFFFF"/>
              </a:solidFill>
              <a:round/>
              <a:headEnd/>
              <a:tailEnd/>
            </a:ln>
          </p:spPr>
          <p:txBody>
            <a:bodyPr/>
            <a:lstStyle/>
            <a:p>
              <a:endParaRPr lang="en-US"/>
            </a:p>
          </p:txBody>
        </p:sp>
        <p:sp>
          <p:nvSpPr>
            <p:cNvPr id="614476" name="Oval 76">
              <a:extLst>
                <a:ext uri="{FF2B5EF4-FFF2-40B4-BE49-F238E27FC236}">
                  <a16:creationId xmlns:a16="http://schemas.microsoft.com/office/drawing/2014/main" id="{698D4365-1EF5-275C-CAC9-234E86A766B4}"/>
                </a:ext>
              </a:extLst>
            </p:cNvPr>
            <p:cNvSpPr>
              <a:spLocks noChangeArrowheads="1"/>
            </p:cNvSpPr>
            <p:nvPr/>
          </p:nvSpPr>
          <p:spPr bwMode="auto">
            <a:xfrm>
              <a:off x="2197" y="1986"/>
              <a:ext cx="91" cy="89"/>
            </a:xfrm>
            <a:prstGeom prst="ellipse">
              <a:avLst/>
            </a:prstGeom>
            <a:solidFill>
              <a:srgbClr val="000000"/>
            </a:solidFill>
            <a:ln w="15875">
              <a:solidFill>
                <a:srgbClr val="FFFFFF"/>
              </a:solidFill>
              <a:round/>
              <a:headEnd/>
              <a:tailEnd/>
            </a:ln>
          </p:spPr>
          <p:txBody>
            <a:bodyPr/>
            <a:lstStyle/>
            <a:p>
              <a:endParaRPr lang="en-US"/>
            </a:p>
          </p:txBody>
        </p:sp>
        <p:sp>
          <p:nvSpPr>
            <p:cNvPr id="614477" name="Oval 77">
              <a:extLst>
                <a:ext uri="{FF2B5EF4-FFF2-40B4-BE49-F238E27FC236}">
                  <a16:creationId xmlns:a16="http://schemas.microsoft.com/office/drawing/2014/main" id="{26E36256-5F38-EDA1-220B-AC80B24D9D01}"/>
                </a:ext>
              </a:extLst>
            </p:cNvPr>
            <p:cNvSpPr>
              <a:spLocks noChangeArrowheads="1"/>
            </p:cNvSpPr>
            <p:nvPr/>
          </p:nvSpPr>
          <p:spPr bwMode="auto">
            <a:xfrm>
              <a:off x="2381" y="2391"/>
              <a:ext cx="91" cy="91"/>
            </a:xfrm>
            <a:prstGeom prst="ellipse">
              <a:avLst/>
            </a:prstGeom>
            <a:solidFill>
              <a:srgbClr val="000000"/>
            </a:solidFill>
            <a:ln w="15875">
              <a:solidFill>
                <a:srgbClr val="FFFFFF"/>
              </a:solidFill>
              <a:round/>
              <a:headEnd/>
              <a:tailEnd/>
            </a:ln>
          </p:spPr>
          <p:txBody>
            <a:bodyPr/>
            <a:lstStyle/>
            <a:p>
              <a:endParaRPr lang="en-US"/>
            </a:p>
          </p:txBody>
        </p:sp>
        <p:sp>
          <p:nvSpPr>
            <p:cNvPr id="614478" name="Oval 78">
              <a:extLst>
                <a:ext uri="{FF2B5EF4-FFF2-40B4-BE49-F238E27FC236}">
                  <a16:creationId xmlns:a16="http://schemas.microsoft.com/office/drawing/2014/main" id="{05A721E6-9BDD-BCD5-4129-B6C8B02E93C3}"/>
                </a:ext>
              </a:extLst>
            </p:cNvPr>
            <p:cNvSpPr>
              <a:spLocks noChangeArrowheads="1"/>
            </p:cNvSpPr>
            <p:nvPr/>
          </p:nvSpPr>
          <p:spPr bwMode="auto">
            <a:xfrm>
              <a:off x="2565" y="2466"/>
              <a:ext cx="89" cy="91"/>
            </a:xfrm>
            <a:prstGeom prst="ellipse">
              <a:avLst/>
            </a:prstGeom>
            <a:solidFill>
              <a:srgbClr val="000000"/>
            </a:solidFill>
            <a:ln w="15875">
              <a:solidFill>
                <a:srgbClr val="FFFFFF"/>
              </a:solidFill>
              <a:round/>
              <a:headEnd/>
              <a:tailEnd/>
            </a:ln>
          </p:spPr>
          <p:txBody>
            <a:bodyPr/>
            <a:lstStyle/>
            <a:p>
              <a:endParaRPr lang="en-US"/>
            </a:p>
          </p:txBody>
        </p:sp>
        <p:sp>
          <p:nvSpPr>
            <p:cNvPr id="614479" name="Oval 79">
              <a:extLst>
                <a:ext uri="{FF2B5EF4-FFF2-40B4-BE49-F238E27FC236}">
                  <a16:creationId xmlns:a16="http://schemas.microsoft.com/office/drawing/2014/main" id="{7D599B27-0384-8F15-6826-58481747785C}"/>
                </a:ext>
              </a:extLst>
            </p:cNvPr>
            <p:cNvSpPr>
              <a:spLocks noChangeArrowheads="1"/>
            </p:cNvSpPr>
            <p:nvPr/>
          </p:nvSpPr>
          <p:spPr bwMode="auto">
            <a:xfrm>
              <a:off x="2749" y="2532"/>
              <a:ext cx="89" cy="89"/>
            </a:xfrm>
            <a:prstGeom prst="ellipse">
              <a:avLst/>
            </a:prstGeom>
            <a:solidFill>
              <a:srgbClr val="000000"/>
            </a:solidFill>
            <a:ln w="15875">
              <a:solidFill>
                <a:srgbClr val="FFFFFF"/>
              </a:solidFill>
              <a:round/>
              <a:headEnd/>
              <a:tailEnd/>
            </a:ln>
          </p:spPr>
          <p:txBody>
            <a:bodyPr/>
            <a:lstStyle/>
            <a:p>
              <a:endParaRPr lang="en-US"/>
            </a:p>
          </p:txBody>
        </p:sp>
        <p:sp>
          <p:nvSpPr>
            <p:cNvPr id="614480" name="Oval 80">
              <a:extLst>
                <a:ext uri="{FF2B5EF4-FFF2-40B4-BE49-F238E27FC236}">
                  <a16:creationId xmlns:a16="http://schemas.microsoft.com/office/drawing/2014/main" id="{EDAA259F-1009-4B41-6DF5-50F429307CFB}"/>
                </a:ext>
              </a:extLst>
            </p:cNvPr>
            <p:cNvSpPr>
              <a:spLocks noChangeArrowheads="1"/>
            </p:cNvSpPr>
            <p:nvPr/>
          </p:nvSpPr>
          <p:spPr bwMode="auto">
            <a:xfrm>
              <a:off x="2933" y="2716"/>
              <a:ext cx="89" cy="89"/>
            </a:xfrm>
            <a:prstGeom prst="ellipse">
              <a:avLst/>
            </a:prstGeom>
            <a:solidFill>
              <a:srgbClr val="000000"/>
            </a:solidFill>
            <a:ln w="15875">
              <a:solidFill>
                <a:srgbClr val="FFFFFF"/>
              </a:solidFill>
              <a:round/>
              <a:headEnd/>
              <a:tailEnd/>
            </a:ln>
          </p:spPr>
          <p:txBody>
            <a:bodyPr/>
            <a:lstStyle/>
            <a:p>
              <a:endParaRPr lang="en-US"/>
            </a:p>
          </p:txBody>
        </p:sp>
        <p:sp>
          <p:nvSpPr>
            <p:cNvPr id="614481" name="Oval 81">
              <a:extLst>
                <a:ext uri="{FF2B5EF4-FFF2-40B4-BE49-F238E27FC236}">
                  <a16:creationId xmlns:a16="http://schemas.microsoft.com/office/drawing/2014/main" id="{ED976F01-448D-CCBA-4B8E-23E0DDDADAA1}"/>
                </a:ext>
              </a:extLst>
            </p:cNvPr>
            <p:cNvSpPr>
              <a:spLocks noChangeArrowheads="1"/>
            </p:cNvSpPr>
            <p:nvPr/>
          </p:nvSpPr>
          <p:spPr bwMode="auto">
            <a:xfrm>
              <a:off x="3116" y="2954"/>
              <a:ext cx="90" cy="89"/>
            </a:xfrm>
            <a:prstGeom prst="ellipse">
              <a:avLst/>
            </a:prstGeom>
            <a:solidFill>
              <a:srgbClr val="000000"/>
            </a:solidFill>
            <a:ln w="15875">
              <a:solidFill>
                <a:srgbClr val="FFFFFF"/>
              </a:solidFill>
              <a:round/>
              <a:headEnd/>
              <a:tailEnd/>
            </a:ln>
          </p:spPr>
          <p:txBody>
            <a:bodyPr/>
            <a:lstStyle/>
            <a:p>
              <a:endParaRPr lang="en-US"/>
            </a:p>
          </p:txBody>
        </p:sp>
        <p:sp>
          <p:nvSpPr>
            <p:cNvPr id="614482" name="Oval 82">
              <a:extLst>
                <a:ext uri="{FF2B5EF4-FFF2-40B4-BE49-F238E27FC236}">
                  <a16:creationId xmlns:a16="http://schemas.microsoft.com/office/drawing/2014/main" id="{79747448-5F36-65CD-BB72-A435FC3D6F2A}"/>
                </a:ext>
              </a:extLst>
            </p:cNvPr>
            <p:cNvSpPr>
              <a:spLocks noChangeArrowheads="1"/>
            </p:cNvSpPr>
            <p:nvPr/>
          </p:nvSpPr>
          <p:spPr bwMode="auto">
            <a:xfrm>
              <a:off x="3300" y="2532"/>
              <a:ext cx="90" cy="89"/>
            </a:xfrm>
            <a:prstGeom prst="ellipse">
              <a:avLst/>
            </a:prstGeom>
            <a:solidFill>
              <a:srgbClr val="000000"/>
            </a:solidFill>
            <a:ln w="15875">
              <a:solidFill>
                <a:srgbClr val="FFFFFF"/>
              </a:solidFill>
              <a:round/>
              <a:headEnd/>
              <a:tailEnd/>
            </a:ln>
          </p:spPr>
          <p:txBody>
            <a:bodyPr/>
            <a:lstStyle/>
            <a:p>
              <a:endParaRPr lang="en-US"/>
            </a:p>
          </p:txBody>
        </p:sp>
        <p:sp>
          <p:nvSpPr>
            <p:cNvPr id="614483" name="Oval 83">
              <a:extLst>
                <a:ext uri="{FF2B5EF4-FFF2-40B4-BE49-F238E27FC236}">
                  <a16:creationId xmlns:a16="http://schemas.microsoft.com/office/drawing/2014/main" id="{78CBFEB2-16DF-381D-4418-4ED4B1B6BFF7}"/>
                </a:ext>
              </a:extLst>
            </p:cNvPr>
            <p:cNvSpPr>
              <a:spLocks noChangeArrowheads="1"/>
            </p:cNvSpPr>
            <p:nvPr/>
          </p:nvSpPr>
          <p:spPr bwMode="auto">
            <a:xfrm>
              <a:off x="3494" y="2338"/>
              <a:ext cx="91" cy="89"/>
            </a:xfrm>
            <a:prstGeom prst="ellipse">
              <a:avLst/>
            </a:prstGeom>
            <a:solidFill>
              <a:srgbClr val="000000"/>
            </a:solidFill>
            <a:ln w="15875">
              <a:solidFill>
                <a:srgbClr val="FFFFFF"/>
              </a:solidFill>
              <a:round/>
              <a:headEnd/>
              <a:tailEnd/>
            </a:ln>
          </p:spPr>
          <p:txBody>
            <a:bodyPr/>
            <a:lstStyle/>
            <a:p>
              <a:endParaRPr lang="en-US"/>
            </a:p>
          </p:txBody>
        </p:sp>
        <p:sp>
          <p:nvSpPr>
            <p:cNvPr id="614484" name="Oval 84">
              <a:extLst>
                <a:ext uri="{FF2B5EF4-FFF2-40B4-BE49-F238E27FC236}">
                  <a16:creationId xmlns:a16="http://schemas.microsoft.com/office/drawing/2014/main" id="{AB8BE7CC-B21C-58CD-0DBC-53D9A1B3DC7F}"/>
                </a:ext>
              </a:extLst>
            </p:cNvPr>
            <p:cNvSpPr>
              <a:spLocks noChangeArrowheads="1"/>
            </p:cNvSpPr>
            <p:nvPr/>
          </p:nvSpPr>
          <p:spPr bwMode="auto">
            <a:xfrm>
              <a:off x="3678" y="2575"/>
              <a:ext cx="91" cy="89"/>
            </a:xfrm>
            <a:prstGeom prst="ellipse">
              <a:avLst/>
            </a:prstGeom>
            <a:solidFill>
              <a:srgbClr val="000000"/>
            </a:solidFill>
            <a:ln w="15875">
              <a:solidFill>
                <a:srgbClr val="FFFFFF"/>
              </a:solidFill>
              <a:round/>
              <a:headEnd/>
              <a:tailEnd/>
            </a:ln>
          </p:spPr>
          <p:txBody>
            <a:bodyPr/>
            <a:lstStyle/>
            <a:p>
              <a:endParaRPr lang="en-US"/>
            </a:p>
          </p:txBody>
        </p:sp>
        <p:sp>
          <p:nvSpPr>
            <p:cNvPr id="614485" name="Oval 85">
              <a:extLst>
                <a:ext uri="{FF2B5EF4-FFF2-40B4-BE49-F238E27FC236}">
                  <a16:creationId xmlns:a16="http://schemas.microsoft.com/office/drawing/2014/main" id="{4459CF81-D82F-FEF0-8314-B85BCE381660}"/>
                </a:ext>
              </a:extLst>
            </p:cNvPr>
            <p:cNvSpPr>
              <a:spLocks noChangeArrowheads="1"/>
            </p:cNvSpPr>
            <p:nvPr/>
          </p:nvSpPr>
          <p:spPr bwMode="auto">
            <a:xfrm>
              <a:off x="3862" y="2250"/>
              <a:ext cx="91" cy="91"/>
            </a:xfrm>
            <a:prstGeom prst="ellipse">
              <a:avLst/>
            </a:prstGeom>
            <a:solidFill>
              <a:srgbClr val="000000"/>
            </a:solidFill>
            <a:ln w="15875">
              <a:solidFill>
                <a:srgbClr val="FFFFFF"/>
              </a:solidFill>
              <a:round/>
              <a:headEnd/>
              <a:tailEnd/>
            </a:ln>
          </p:spPr>
          <p:txBody>
            <a:bodyPr/>
            <a:lstStyle/>
            <a:p>
              <a:endParaRPr lang="en-US"/>
            </a:p>
          </p:txBody>
        </p:sp>
        <p:sp>
          <p:nvSpPr>
            <p:cNvPr id="614486" name="Oval 86">
              <a:extLst>
                <a:ext uri="{FF2B5EF4-FFF2-40B4-BE49-F238E27FC236}">
                  <a16:creationId xmlns:a16="http://schemas.microsoft.com/office/drawing/2014/main" id="{E43E7871-15D9-8A8F-6861-3F7C226D29B0}"/>
                </a:ext>
              </a:extLst>
            </p:cNvPr>
            <p:cNvSpPr>
              <a:spLocks noChangeArrowheads="1"/>
            </p:cNvSpPr>
            <p:nvPr/>
          </p:nvSpPr>
          <p:spPr bwMode="auto">
            <a:xfrm>
              <a:off x="4046" y="2056"/>
              <a:ext cx="89" cy="90"/>
            </a:xfrm>
            <a:prstGeom prst="ellipse">
              <a:avLst/>
            </a:prstGeom>
            <a:solidFill>
              <a:srgbClr val="000000"/>
            </a:solidFill>
            <a:ln w="15875">
              <a:solidFill>
                <a:srgbClr val="FFFFFF"/>
              </a:solidFill>
              <a:round/>
              <a:headEnd/>
              <a:tailEnd/>
            </a:ln>
          </p:spPr>
          <p:txBody>
            <a:bodyPr/>
            <a:lstStyle/>
            <a:p>
              <a:endParaRPr lang="en-US"/>
            </a:p>
          </p:txBody>
        </p:sp>
        <p:sp>
          <p:nvSpPr>
            <p:cNvPr id="614487" name="Oval 87">
              <a:extLst>
                <a:ext uri="{FF2B5EF4-FFF2-40B4-BE49-F238E27FC236}">
                  <a16:creationId xmlns:a16="http://schemas.microsoft.com/office/drawing/2014/main" id="{12D1BBF1-9F4E-34B9-7A1C-4AB8C0CB1B78}"/>
                </a:ext>
              </a:extLst>
            </p:cNvPr>
            <p:cNvSpPr>
              <a:spLocks noChangeArrowheads="1"/>
            </p:cNvSpPr>
            <p:nvPr/>
          </p:nvSpPr>
          <p:spPr bwMode="auto">
            <a:xfrm>
              <a:off x="4230" y="2338"/>
              <a:ext cx="90" cy="89"/>
            </a:xfrm>
            <a:prstGeom prst="ellipse">
              <a:avLst/>
            </a:prstGeom>
            <a:solidFill>
              <a:srgbClr val="000000"/>
            </a:solidFill>
            <a:ln w="15875">
              <a:solidFill>
                <a:srgbClr val="FFFFFF"/>
              </a:solidFill>
              <a:round/>
              <a:headEnd/>
              <a:tailEnd/>
            </a:ln>
          </p:spPr>
          <p:txBody>
            <a:bodyPr/>
            <a:lstStyle/>
            <a:p>
              <a:endParaRPr lang="en-US"/>
            </a:p>
          </p:txBody>
        </p:sp>
        <p:sp>
          <p:nvSpPr>
            <p:cNvPr id="614488" name="Oval 88">
              <a:extLst>
                <a:ext uri="{FF2B5EF4-FFF2-40B4-BE49-F238E27FC236}">
                  <a16:creationId xmlns:a16="http://schemas.microsoft.com/office/drawing/2014/main" id="{2EFC1A5A-9FA9-32DF-1073-B43A65BFF960}"/>
                </a:ext>
              </a:extLst>
            </p:cNvPr>
            <p:cNvSpPr>
              <a:spLocks noChangeArrowheads="1"/>
            </p:cNvSpPr>
            <p:nvPr/>
          </p:nvSpPr>
          <p:spPr bwMode="auto">
            <a:xfrm>
              <a:off x="4414" y="2250"/>
              <a:ext cx="90" cy="91"/>
            </a:xfrm>
            <a:prstGeom prst="ellipse">
              <a:avLst/>
            </a:prstGeom>
            <a:solidFill>
              <a:srgbClr val="000000"/>
            </a:solidFill>
            <a:ln w="15875">
              <a:solidFill>
                <a:srgbClr val="FFFFFF"/>
              </a:solidFill>
              <a:round/>
              <a:headEnd/>
              <a:tailEnd/>
            </a:ln>
          </p:spPr>
          <p:txBody>
            <a:bodyPr/>
            <a:lstStyle/>
            <a:p>
              <a:endParaRPr lang="en-US"/>
            </a:p>
          </p:txBody>
        </p:sp>
        <p:sp>
          <p:nvSpPr>
            <p:cNvPr id="614489" name="Oval 89">
              <a:extLst>
                <a:ext uri="{FF2B5EF4-FFF2-40B4-BE49-F238E27FC236}">
                  <a16:creationId xmlns:a16="http://schemas.microsoft.com/office/drawing/2014/main" id="{CED6530B-5089-3AD3-0F4D-F1596D552AED}"/>
                </a:ext>
              </a:extLst>
            </p:cNvPr>
            <p:cNvSpPr>
              <a:spLocks noChangeArrowheads="1"/>
            </p:cNvSpPr>
            <p:nvPr/>
          </p:nvSpPr>
          <p:spPr bwMode="auto">
            <a:xfrm>
              <a:off x="4597" y="2813"/>
              <a:ext cx="91" cy="90"/>
            </a:xfrm>
            <a:prstGeom prst="ellipse">
              <a:avLst/>
            </a:prstGeom>
            <a:solidFill>
              <a:srgbClr val="000000"/>
            </a:solidFill>
            <a:ln w="15875">
              <a:solidFill>
                <a:srgbClr val="FFFFFF"/>
              </a:solidFill>
              <a:round/>
              <a:headEnd/>
              <a:tailEnd/>
            </a:ln>
          </p:spPr>
          <p:txBody>
            <a:bodyPr/>
            <a:lstStyle/>
            <a:p>
              <a:endParaRPr lang="en-US"/>
            </a:p>
          </p:txBody>
        </p:sp>
        <p:sp>
          <p:nvSpPr>
            <p:cNvPr id="614490" name="Oval 90">
              <a:extLst>
                <a:ext uri="{FF2B5EF4-FFF2-40B4-BE49-F238E27FC236}">
                  <a16:creationId xmlns:a16="http://schemas.microsoft.com/office/drawing/2014/main" id="{D8844A74-BD3B-C213-213C-6022F50B50C5}"/>
                </a:ext>
              </a:extLst>
            </p:cNvPr>
            <p:cNvSpPr>
              <a:spLocks noChangeArrowheads="1"/>
            </p:cNvSpPr>
            <p:nvPr/>
          </p:nvSpPr>
          <p:spPr bwMode="auto">
            <a:xfrm>
              <a:off x="4793" y="2197"/>
              <a:ext cx="89" cy="89"/>
            </a:xfrm>
            <a:prstGeom prst="ellipse">
              <a:avLst/>
            </a:prstGeom>
            <a:solidFill>
              <a:srgbClr val="000000"/>
            </a:solidFill>
            <a:ln w="15875">
              <a:solidFill>
                <a:srgbClr val="FFFFFF"/>
              </a:solidFill>
              <a:round/>
              <a:headEnd/>
              <a:tailEnd/>
            </a:ln>
          </p:spPr>
          <p:txBody>
            <a:bodyPr/>
            <a:lstStyle/>
            <a:p>
              <a:endParaRPr lang="en-US"/>
            </a:p>
          </p:txBody>
        </p:sp>
        <p:sp>
          <p:nvSpPr>
            <p:cNvPr id="614491" name="Oval 91">
              <a:extLst>
                <a:ext uri="{FF2B5EF4-FFF2-40B4-BE49-F238E27FC236}">
                  <a16:creationId xmlns:a16="http://schemas.microsoft.com/office/drawing/2014/main" id="{A7E2801F-F1C9-745C-A9CA-1067A6D03710}"/>
                </a:ext>
              </a:extLst>
            </p:cNvPr>
            <p:cNvSpPr>
              <a:spLocks noChangeArrowheads="1"/>
            </p:cNvSpPr>
            <p:nvPr/>
          </p:nvSpPr>
          <p:spPr bwMode="auto">
            <a:xfrm>
              <a:off x="4976" y="2250"/>
              <a:ext cx="90" cy="91"/>
            </a:xfrm>
            <a:prstGeom prst="ellipse">
              <a:avLst/>
            </a:prstGeom>
            <a:solidFill>
              <a:srgbClr val="000000"/>
            </a:solidFill>
            <a:ln w="15875">
              <a:solidFill>
                <a:srgbClr val="FFFFFF"/>
              </a:solidFill>
              <a:round/>
              <a:headEnd/>
              <a:tailEnd/>
            </a:ln>
          </p:spPr>
          <p:txBody>
            <a:bodyPr/>
            <a:lstStyle/>
            <a:p>
              <a:endParaRPr lang="en-US"/>
            </a:p>
          </p:txBody>
        </p:sp>
        <p:sp>
          <p:nvSpPr>
            <p:cNvPr id="614492" name="Freeform 92">
              <a:extLst>
                <a:ext uri="{FF2B5EF4-FFF2-40B4-BE49-F238E27FC236}">
                  <a16:creationId xmlns:a16="http://schemas.microsoft.com/office/drawing/2014/main" id="{AFA6DDFB-70F3-5476-DAF6-CA13A2510648}"/>
                </a:ext>
              </a:extLst>
            </p:cNvPr>
            <p:cNvSpPr>
              <a:spLocks/>
            </p:cNvSpPr>
            <p:nvPr/>
          </p:nvSpPr>
          <p:spPr bwMode="auto">
            <a:xfrm>
              <a:off x="1133" y="1826"/>
              <a:ext cx="88" cy="23"/>
            </a:xfrm>
            <a:custGeom>
              <a:avLst/>
              <a:gdLst>
                <a:gd name="T0" fmla="*/ 0 w 88"/>
                <a:gd name="T1" fmla="*/ 0 h 23"/>
                <a:gd name="T2" fmla="*/ 0 w 88"/>
                <a:gd name="T3" fmla="*/ 22 h 23"/>
                <a:gd name="T4" fmla="*/ 88 w 88"/>
                <a:gd name="T5" fmla="*/ 23 h 23"/>
                <a:gd name="T6" fmla="*/ 88 w 88"/>
                <a:gd name="T7" fmla="*/ 1 h 23"/>
                <a:gd name="T8" fmla="*/ 0 w 88"/>
                <a:gd name="T9" fmla="*/ 0 h 23"/>
              </a:gdLst>
              <a:ahLst/>
              <a:cxnLst>
                <a:cxn ang="0">
                  <a:pos x="T0" y="T1"/>
                </a:cxn>
                <a:cxn ang="0">
                  <a:pos x="T2" y="T3"/>
                </a:cxn>
                <a:cxn ang="0">
                  <a:pos x="T4" y="T5"/>
                </a:cxn>
                <a:cxn ang="0">
                  <a:pos x="T6" y="T7"/>
                </a:cxn>
                <a:cxn ang="0">
                  <a:pos x="T8" y="T9"/>
                </a:cxn>
              </a:cxnLst>
              <a:rect l="0" t="0" r="r" b="b"/>
              <a:pathLst>
                <a:path w="88" h="23">
                  <a:moveTo>
                    <a:pt x="0" y="0"/>
                  </a:moveTo>
                  <a:lnTo>
                    <a:pt x="0" y="22"/>
                  </a:lnTo>
                  <a:lnTo>
                    <a:pt x="88" y="23"/>
                  </a:lnTo>
                  <a:lnTo>
                    <a:pt x="88"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493" name="Freeform 93">
              <a:extLst>
                <a:ext uri="{FF2B5EF4-FFF2-40B4-BE49-F238E27FC236}">
                  <a16:creationId xmlns:a16="http://schemas.microsoft.com/office/drawing/2014/main" id="{1220DB88-50CB-4C3D-6148-24ED7FEA434D}"/>
                </a:ext>
              </a:extLst>
            </p:cNvPr>
            <p:cNvSpPr>
              <a:spLocks/>
            </p:cNvSpPr>
            <p:nvPr/>
          </p:nvSpPr>
          <p:spPr bwMode="auto">
            <a:xfrm>
              <a:off x="1327" y="1826"/>
              <a:ext cx="88" cy="23"/>
            </a:xfrm>
            <a:custGeom>
              <a:avLst/>
              <a:gdLst>
                <a:gd name="T0" fmla="*/ 0 w 88"/>
                <a:gd name="T1" fmla="*/ 0 h 23"/>
                <a:gd name="T2" fmla="*/ 0 w 88"/>
                <a:gd name="T3" fmla="*/ 22 h 23"/>
                <a:gd name="T4" fmla="*/ 88 w 88"/>
                <a:gd name="T5" fmla="*/ 23 h 23"/>
                <a:gd name="T6" fmla="*/ 88 w 88"/>
                <a:gd name="T7" fmla="*/ 1 h 23"/>
                <a:gd name="T8" fmla="*/ 0 w 88"/>
                <a:gd name="T9" fmla="*/ 0 h 23"/>
              </a:gdLst>
              <a:ahLst/>
              <a:cxnLst>
                <a:cxn ang="0">
                  <a:pos x="T0" y="T1"/>
                </a:cxn>
                <a:cxn ang="0">
                  <a:pos x="T2" y="T3"/>
                </a:cxn>
                <a:cxn ang="0">
                  <a:pos x="T4" y="T5"/>
                </a:cxn>
                <a:cxn ang="0">
                  <a:pos x="T6" y="T7"/>
                </a:cxn>
                <a:cxn ang="0">
                  <a:pos x="T8" y="T9"/>
                </a:cxn>
              </a:cxnLst>
              <a:rect l="0" t="0" r="r" b="b"/>
              <a:pathLst>
                <a:path w="88" h="23">
                  <a:moveTo>
                    <a:pt x="0" y="0"/>
                  </a:moveTo>
                  <a:lnTo>
                    <a:pt x="0" y="22"/>
                  </a:lnTo>
                  <a:lnTo>
                    <a:pt x="88" y="23"/>
                  </a:lnTo>
                  <a:lnTo>
                    <a:pt x="88"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494" name="Freeform 94">
              <a:extLst>
                <a:ext uri="{FF2B5EF4-FFF2-40B4-BE49-F238E27FC236}">
                  <a16:creationId xmlns:a16="http://schemas.microsoft.com/office/drawing/2014/main" id="{D865C34A-2627-0318-6CF9-3F2CEE2AB9D9}"/>
                </a:ext>
              </a:extLst>
            </p:cNvPr>
            <p:cNvSpPr>
              <a:spLocks/>
            </p:cNvSpPr>
            <p:nvPr/>
          </p:nvSpPr>
          <p:spPr bwMode="auto">
            <a:xfrm>
              <a:off x="1523"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495" name="Freeform 95">
              <a:extLst>
                <a:ext uri="{FF2B5EF4-FFF2-40B4-BE49-F238E27FC236}">
                  <a16:creationId xmlns:a16="http://schemas.microsoft.com/office/drawing/2014/main" id="{3433D3F8-34BC-834A-0FAC-D365A1716CD4}"/>
                </a:ext>
              </a:extLst>
            </p:cNvPr>
            <p:cNvSpPr>
              <a:spLocks/>
            </p:cNvSpPr>
            <p:nvPr/>
          </p:nvSpPr>
          <p:spPr bwMode="auto">
            <a:xfrm>
              <a:off x="1718"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496" name="Freeform 96">
              <a:extLst>
                <a:ext uri="{FF2B5EF4-FFF2-40B4-BE49-F238E27FC236}">
                  <a16:creationId xmlns:a16="http://schemas.microsoft.com/office/drawing/2014/main" id="{6B845EBD-1032-2A5B-68A0-8BFB49041393}"/>
                </a:ext>
              </a:extLst>
            </p:cNvPr>
            <p:cNvSpPr>
              <a:spLocks/>
            </p:cNvSpPr>
            <p:nvPr/>
          </p:nvSpPr>
          <p:spPr bwMode="auto">
            <a:xfrm>
              <a:off x="1912"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497" name="Freeform 97">
              <a:extLst>
                <a:ext uri="{FF2B5EF4-FFF2-40B4-BE49-F238E27FC236}">
                  <a16:creationId xmlns:a16="http://schemas.microsoft.com/office/drawing/2014/main" id="{E3CA55F9-96BE-3300-EE7C-886E40EADE33}"/>
                </a:ext>
              </a:extLst>
            </p:cNvPr>
            <p:cNvSpPr>
              <a:spLocks/>
            </p:cNvSpPr>
            <p:nvPr/>
          </p:nvSpPr>
          <p:spPr bwMode="auto">
            <a:xfrm>
              <a:off x="2107"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498" name="Freeform 98">
              <a:extLst>
                <a:ext uri="{FF2B5EF4-FFF2-40B4-BE49-F238E27FC236}">
                  <a16:creationId xmlns:a16="http://schemas.microsoft.com/office/drawing/2014/main" id="{DFE35A5C-7423-4866-39D2-490EBCEB3C69}"/>
                </a:ext>
              </a:extLst>
            </p:cNvPr>
            <p:cNvSpPr>
              <a:spLocks/>
            </p:cNvSpPr>
            <p:nvPr/>
          </p:nvSpPr>
          <p:spPr bwMode="auto">
            <a:xfrm>
              <a:off x="2301"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499" name="Freeform 99">
              <a:extLst>
                <a:ext uri="{FF2B5EF4-FFF2-40B4-BE49-F238E27FC236}">
                  <a16:creationId xmlns:a16="http://schemas.microsoft.com/office/drawing/2014/main" id="{0031105C-6D22-E343-1A5A-884556065083}"/>
                </a:ext>
              </a:extLst>
            </p:cNvPr>
            <p:cNvSpPr>
              <a:spLocks/>
            </p:cNvSpPr>
            <p:nvPr/>
          </p:nvSpPr>
          <p:spPr bwMode="auto">
            <a:xfrm>
              <a:off x="2495" y="1826"/>
              <a:ext cx="87" cy="23"/>
            </a:xfrm>
            <a:custGeom>
              <a:avLst/>
              <a:gdLst>
                <a:gd name="T0" fmla="*/ 0 w 87"/>
                <a:gd name="T1" fmla="*/ 0 h 23"/>
                <a:gd name="T2" fmla="*/ 0 w 87"/>
                <a:gd name="T3" fmla="*/ 22 h 23"/>
                <a:gd name="T4" fmla="*/ 87 w 87"/>
                <a:gd name="T5" fmla="*/ 23 h 23"/>
                <a:gd name="T6" fmla="*/ 87 w 87"/>
                <a:gd name="T7" fmla="*/ 1 h 23"/>
                <a:gd name="T8" fmla="*/ 0 w 87"/>
                <a:gd name="T9" fmla="*/ 0 h 23"/>
              </a:gdLst>
              <a:ahLst/>
              <a:cxnLst>
                <a:cxn ang="0">
                  <a:pos x="T0" y="T1"/>
                </a:cxn>
                <a:cxn ang="0">
                  <a:pos x="T2" y="T3"/>
                </a:cxn>
                <a:cxn ang="0">
                  <a:pos x="T4" y="T5"/>
                </a:cxn>
                <a:cxn ang="0">
                  <a:pos x="T6" y="T7"/>
                </a:cxn>
                <a:cxn ang="0">
                  <a:pos x="T8" y="T9"/>
                </a:cxn>
              </a:cxnLst>
              <a:rect l="0" t="0" r="r" b="b"/>
              <a:pathLst>
                <a:path w="87" h="23">
                  <a:moveTo>
                    <a:pt x="0" y="0"/>
                  </a:moveTo>
                  <a:lnTo>
                    <a:pt x="0" y="22"/>
                  </a:lnTo>
                  <a:lnTo>
                    <a:pt x="87" y="23"/>
                  </a:lnTo>
                  <a:lnTo>
                    <a:pt x="87"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500" name="Freeform 100">
              <a:extLst>
                <a:ext uri="{FF2B5EF4-FFF2-40B4-BE49-F238E27FC236}">
                  <a16:creationId xmlns:a16="http://schemas.microsoft.com/office/drawing/2014/main" id="{D49F456F-22DB-4019-4F89-C15EBF642FC5}"/>
                </a:ext>
              </a:extLst>
            </p:cNvPr>
            <p:cNvSpPr>
              <a:spLocks/>
            </p:cNvSpPr>
            <p:nvPr/>
          </p:nvSpPr>
          <p:spPr bwMode="auto">
            <a:xfrm>
              <a:off x="2690" y="1826"/>
              <a:ext cx="87" cy="23"/>
            </a:xfrm>
            <a:custGeom>
              <a:avLst/>
              <a:gdLst>
                <a:gd name="T0" fmla="*/ 0 w 87"/>
                <a:gd name="T1" fmla="*/ 0 h 23"/>
                <a:gd name="T2" fmla="*/ 0 w 87"/>
                <a:gd name="T3" fmla="*/ 22 h 23"/>
                <a:gd name="T4" fmla="*/ 87 w 87"/>
                <a:gd name="T5" fmla="*/ 23 h 23"/>
                <a:gd name="T6" fmla="*/ 87 w 87"/>
                <a:gd name="T7" fmla="*/ 1 h 23"/>
                <a:gd name="T8" fmla="*/ 0 w 87"/>
                <a:gd name="T9" fmla="*/ 0 h 23"/>
              </a:gdLst>
              <a:ahLst/>
              <a:cxnLst>
                <a:cxn ang="0">
                  <a:pos x="T0" y="T1"/>
                </a:cxn>
                <a:cxn ang="0">
                  <a:pos x="T2" y="T3"/>
                </a:cxn>
                <a:cxn ang="0">
                  <a:pos x="T4" y="T5"/>
                </a:cxn>
                <a:cxn ang="0">
                  <a:pos x="T6" y="T7"/>
                </a:cxn>
                <a:cxn ang="0">
                  <a:pos x="T8" y="T9"/>
                </a:cxn>
              </a:cxnLst>
              <a:rect l="0" t="0" r="r" b="b"/>
              <a:pathLst>
                <a:path w="87" h="23">
                  <a:moveTo>
                    <a:pt x="0" y="0"/>
                  </a:moveTo>
                  <a:lnTo>
                    <a:pt x="0" y="22"/>
                  </a:lnTo>
                  <a:lnTo>
                    <a:pt x="87" y="23"/>
                  </a:lnTo>
                  <a:lnTo>
                    <a:pt x="87"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501" name="Freeform 101">
              <a:extLst>
                <a:ext uri="{FF2B5EF4-FFF2-40B4-BE49-F238E27FC236}">
                  <a16:creationId xmlns:a16="http://schemas.microsoft.com/office/drawing/2014/main" id="{8D323E5A-F59D-E66F-9ACD-B9550F77FB93}"/>
                </a:ext>
              </a:extLst>
            </p:cNvPr>
            <p:cNvSpPr>
              <a:spLocks/>
            </p:cNvSpPr>
            <p:nvPr/>
          </p:nvSpPr>
          <p:spPr bwMode="auto">
            <a:xfrm>
              <a:off x="2884" y="1826"/>
              <a:ext cx="88" cy="23"/>
            </a:xfrm>
            <a:custGeom>
              <a:avLst/>
              <a:gdLst>
                <a:gd name="T0" fmla="*/ 0 w 88"/>
                <a:gd name="T1" fmla="*/ 0 h 23"/>
                <a:gd name="T2" fmla="*/ 0 w 88"/>
                <a:gd name="T3" fmla="*/ 22 h 23"/>
                <a:gd name="T4" fmla="*/ 88 w 88"/>
                <a:gd name="T5" fmla="*/ 23 h 23"/>
                <a:gd name="T6" fmla="*/ 88 w 88"/>
                <a:gd name="T7" fmla="*/ 1 h 23"/>
                <a:gd name="T8" fmla="*/ 0 w 88"/>
                <a:gd name="T9" fmla="*/ 0 h 23"/>
              </a:gdLst>
              <a:ahLst/>
              <a:cxnLst>
                <a:cxn ang="0">
                  <a:pos x="T0" y="T1"/>
                </a:cxn>
                <a:cxn ang="0">
                  <a:pos x="T2" y="T3"/>
                </a:cxn>
                <a:cxn ang="0">
                  <a:pos x="T4" y="T5"/>
                </a:cxn>
                <a:cxn ang="0">
                  <a:pos x="T6" y="T7"/>
                </a:cxn>
                <a:cxn ang="0">
                  <a:pos x="T8" y="T9"/>
                </a:cxn>
              </a:cxnLst>
              <a:rect l="0" t="0" r="r" b="b"/>
              <a:pathLst>
                <a:path w="88" h="23">
                  <a:moveTo>
                    <a:pt x="0" y="0"/>
                  </a:moveTo>
                  <a:lnTo>
                    <a:pt x="0" y="22"/>
                  </a:lnTo>
                  <a:lnTo>
                    <a:pt x="88" y="23"/>
                  </a:lnTo>
                  <a:lnTo>
                    <a:pt x="88"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502" name="Freeform 102">
              <a:extLst>
                <a:ext uri="{FF2B5EF4-FFF2-40B4-BE49-F238E27FC236}">
                  <a16:creationId xmlns:a16="http://schemas.microsoft.com/office/drawing/2014/main" id="{C5329F98-5BBD-EEBC-5A96-3F7F0EB46894}"/>
                </a:ext>
              </a:extLst>
            </p:cNvPr>
            <p:cNvSpPr>
              <a:spLocks/>
            </p:cNvSpPr>
            <p:nvPr/>
          </p:nvSpPr>
          <p:spPr bwMode="auto">
            <a:xfrm>
              <a:off x="3080"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503" name="Freeform 103">
              <a:extLst>
                <a:ext uri="{FF2B5EF4-FFF2-40B4-BE49-F238E27FC236}">
                  <a16:creationId xmlns:a16="http://schemas.microsoft.com/office/drawing/2014/main" id="{56510F5D-52E9-BFB3-3CE5-876D808025D5}"/>
                </a:ext>
              </a:extLst>
            </p:cNvPr>
            <p:cNvSpPr>
              <a:spLocks/>
            </p:cNvSpPr>
            <p:nvPr/>
          </p:nvSpPr>
          <p:spPr bwMode="auto">
            <a:xfrm>
              <a:off x="3275"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504" name="Freeform 104">
              <a:extLst>
                <a:ext uri="{FF2B5EF4-FFF2-40B4-BE49-F238E27FC236}">
                  <a16:creationId xmlns:a16="http://schemas.microsoft.com/office/drawing/2014/main" id="{6AE5B6AA-6694-A2AA-3854-5AD548255FEB}"/>
                </a:ext>
              </a:extLst>
            </p:cNvPr>
            <p:cNvSpPr>
              <a:spLocks/>
            </p:cNvSpPr>
            <p:nvPr/>
          </p:nvSpPr>
          <p:spPr bwMode="auto">
            <a:xfrm>
              <a:off x="3469"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505" name="Freeform 105">
              <a:extLst>
                <a:ext uri="{FF2B5EF4-FFF2-40B4-BE49-F238E27FC236}">
                  <a16:creationId xmlns:a16="http://schemas.microsoft.com/office/drawing/2014/main" id="{C447E2E9-E755-01BA-081B-6232B0A6018B}"/>
                </a:ext>
              </a:extLst>
            </p:cNvPr>
            <p:cNvSpPr>
              <a:spLocks/>
            </p:cNvSpPr>
            <p:nvPr/>
          </p:nvSpPr>
          <p:spPr bwMode="auto">
            <a:xfrm>
              <a:off x="3664"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506" name="Freeform 106">
              <a:extLst>
                <a:ext uri="{FF2B5EF4-FFF2-40B4-BE49-F238E27FC236}">
                  <a16:creationId xmlns:a16="http://schemas.microsoft.com/office/drawing/2014/main" id="{DFF30AC7-F52D-FE8D-94CA-DAE01A193437}"/>
                </a:ext>
              </a:extLst>
            </p:cNvPr>
            <p:cNvSpPr>
              <a:spLocks/>
            </p:cNvSpPr>
            <p:nvPr/>
          </p:nvSpPr>
          <p:spPr bwMode="auto">
            <a:xfrm>
              <a:off x="3858"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507" name="Freeform 107">
              <a:extLst>
                <a:ext uri="{FF2B5EF4-FFF2-40B4-BE49-F238E27FC236}">
                  <a16:creationId xmlns:a16="http://schemas.microsoft.com/office/drawing/2014/main" id="{274FC50B-32A5-3E2A-1EE6-47AB3E7FE0E0}"/>
                </a:ext>
              </a:extLst>
            </p:cNvPr>
            <p:cNvSpPr>
              <a:spLocks/>
            </p:cNvSpPr>
            <p:nvPr/>
          </p:nvSpPr>
          <p:spPr bwMode="auto">
            <a:xfrm>
              <a:off x="4052"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508" name="Freeform 108">
              <a:extLst>
                <a:ext uri="{FF2B5EF4-FFF2-40B4-BE49-F238E27FC236}">
                  <a16:creationId xmlns:a16="http://schemas.microsoft.com/office/drawing/2014/main" id="{5EB953D1-7A2A-D397-96FD-A4A15CD2A261}"/>
                </a:ext>
              </a:extLst>
            </p:cNvPr>
            <p:cNvSpPr>
              <a:spLocks/>
            </p:cNvSpPr>
            <p:nvPr/>
          </p:nvSpPr>
          <p:spPr bwMode="auto">
            <a:xfrm>
              <a:off x="4247" y="1826"/>
              <a:ext cx="87" cy="23"/>
            </a:xfrm>
            <a:custGeom>
              <a:avLst/>
              <a:gdLst>
                <a:gd name="T0" fmla="*/ 0 w 87"/>
                <a:gd name="T1" fmla="*/ 0 h 23"/>
                <a:gd name="T2" fmla="*/ 0 w 87"/>
                <a:gd name="T3" fmla="*/ 22 h 23"/>
                <a:gd name="T4" fmla="*/ 87 w 87"/>
                <a:gd name="T5" fmla="*/ 23 h 23"/>
                <a:gd name="T6" fmla="*/ 87 w 87"/>
                <a:gd name="T7" fmla="*/ 1 h 23"/>
                <a:gd name="T8" fmla="*/ 0 w 87"/>
                <a:gd name="T9" fmla="*/ 0 h 23"/>
              </a:gdLst>
              <a:ahLst/>
              <a:cxnLst>
                <a:cxn ang="0">
                  <a:pos x="T0" y="T1"/>
                </a:cxn>
                <a:cxn ang="0">
                  <a:pos x="T2" y="T3"/>
                </a:cxn>
                <a:cxn ang="0">
                  <a:pos x="T4" y="T5"/>
                </a:cxn>
                <a:cxn ang="0">
                  <a:pos x="T6" y="T7"/>
                </a:cxn>
                <a:cxn ang="0">
                  <a:pos x="T8" y="T9"/>
                </a:cxn>
              </a:cxnLst>
              <a:rect l="0" t="0" r="r" b="b"/>
              <a:pathLst>
                <a:path w="87" h="23">
                  <a:moveTo>
                    <a:pt x="0" y="0"/>
                  </a:moveTo>
                  <a:lnTo>
                    <a:pt x="0" y="22"/>
                  </a:lnTo>
                  <a:lnTo>
                    <a:pt x="87" y="23"/>
                  </a:lnTo>
                  <a:lnTo>
                    <a:pt x="87"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509" name="Freeform 109">
              <a:extLst>
                <a:ext uri="{FF2B5EF4-FFF2-40B4-BE49-F238E27FC236}">
                  <a16:creationId xmlns:a16="http://schemas.microsoft.com/office/drawing/2014/main" id="{F01A3AE9-E434-084C-AC64-C8E8199D1E7A}"/>
                </a:ext>
              </a:extLst>
            </p:cNvPr>
            <p:cNvSpPr>
              <a:spLocks/>
            </p:cNvSpPr>
            <p:nvPr/>
          </p:nvSpPr>
          <p:spPr bwMode="auto">
            <a:xfrm>
              <a:off x="4441" y="1826"/>
              <a:ext cx="88" cy="23"/>
            </a:xfrm>
            <a:custGeom>
              <a:avLst/>
              <a:gdLst>
                <a:gd name="T0" fmla="*/ 0 w 88"/>
                <a:gd name="T1" fmla="*/ 0 h 23"/>
                <a:gd name="T2" fmla="*/ 0 w 88"/>
                <a:gd name="T3" fmla="*/ 22 h 23"/>
                <a:gd name="T4" fmla="*/ 88 w 88"/>
                <a:gd name="T5" fmla="*/ 23 h 23"/>
                <a:gd name="T6" fmla="*/ 88 w 88"/>
                <a:gd name="T7" fmla="*/ 1 h 23"/>
                <a:gd name="T8" fmla="*/ 0 w 88"/>
                <a:gd name="T9" fmla="*/ 0 h 23"/>
              </a:gdLst>
              <a:ahLst/>
              <a:cxnLst>
                <a:cxn ang="0">
                  <a:pos x="T0" y="T1"/>
                </a:cxn>
                <a:cxn ang="0">
                  <a:pos x="T2" y="T3"/>
                </a:cxn>
                <a:cxn ang="0">
                  <a:pos x="T4" y="T5"/>
                </a:cxn>
                <a:cxn ang="0">
                  <a:pos x="T6" y="T7"/>
                </a:cxn>
                <a:cxn ang="0">
                  <a:pos x="T8" y="T9"/>
                </a:cxn>
              </a:cxnLst>
              <a:rect l="0" t="0" r="r" b="b"/>
              <a:pathLst>
                <a:path w="88" h="23">
                  <a:moveTo>
                    <a:pt x="0" y="0"/>
                  </a:moveTo>
                  <a:lnTo>
                    <a:pt x="0" y="22"/>
                  </a:lnTo>
                  <a:lnTo>
                    <a:pt x="88" y="23"/>
                  </a:lnTo>
                  <a:lnTo>
                    <a:pt x="88"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510" name="Freeform 110">
              <a:extLst>
                <a:ext uri="{FF2B5EF4-FFF2-40B4-BE49-F238E27FC236}">
                  <a16:creationId xmlns:a16="http://schemas.microsoft.com/office/drawing/2014/main" id="{C300074E-9899-B1E6-3D95-AC9596C254C4}"/>
                </a:ext>
              </a:extLst>
            </p:cNvPr>
            <p:cNvSpPr>
              <a:spLocks/>
            </p:cNvSpPr>
            <p:nvPr/>
          </p:nvSpPr>
          <p:spPr bwMode="auto">
            <a:xfrm>
              <a:off x="4637"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511" name="Freeform 111">
              <a:extLst>
                <a:ext uri="{FF2B5EF4-FFF2-40B4-BE49-F238E27FC236}">
                  <a16:creationId xmlns:a16="http://schemas.microsoft.com/office/drawing/2014/main" id="{95368090-752A-20F2-C00E-8C2881CCD996}"/>
                </a:ext>
              </a:extLst>
            </p:cNvPr>
            <p:cNvSpPr>
              <a:spLocks/>
            </p:cNvSpPr>
            <p:nvPr/>
          </p:nvSpPr>
          <p:spPr bwMode="auto">
            <a:xfrm>
              <a:off x="4832"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512" name="Freeform 112">
              <a:extLst>
                <a:ext uri="{FF2B5EF4-FFF2-40B4-BE49-F238E27FC236}">
                  <a16:creationId xmlns:a16="http://schemas.microsoft.com/office/drawing/2014/main" id="{A62D78B3-6145-3E28-E6DE-5EBF7EB2D2B5}"/>
                </a:ext>
              </a:extLst>
            </p:cNvPr>
            <p:cNvSpPr>
              <a:spLocks/>
            </p:cNvSpPr>
            <p:nvPr/>
          </p:nvSpPr>
          <p:spPr bwMode="auto">
            <a:xfrm>
              <a:off x="5026" y="1826"/>
              <a:ext cx="22" cy="23"/>
            </a:xfrm>
            <a:custGeom>
              <a:avLst/>
              <a:gdLst>
                <a:gd name="T0" fmla="*/ 1 w 22"/>
                <a:gd name="T1" fmla="*/ 0 h 23"/>
                <a:gd name="T2" fmla="*/ 0 w 22"/>
                <a:gd name="T3" fmla="*/ 22 h 23"/>
                <a:gd name="T4" fmla="*/ 21 w 22"/>
                <a:gd name="T5" fmla="*/ 23 h 23"/>
                <a:gd name="T6" fmla="*/ 22 w 22"/>
                <a:gd name="T7" fmla="*/ 1 h 23"/>
                <a:gd name="T8" fmla="*/ 1 w 22"/>
                <a:gd name="T9" fmla="*/ 0 h 23"/>
              </a:gdLst>
              <a:ahLst/>
              <a:cxnLst>
                <a:cxn ang="0">
                  <a:pos x="T0" y="T1"/>
                </a:cxn>
                <a:cxn ang="0">
                  <a:pos x="T2" y="T3"/>
                </a:cxn>
                <a:cxn ang="0">
                  <a:pos x="T4" y="T5"/>
                </a:cxn>
                <a:cxn ang="0">
                  <a:pos x="T6" y="T7"/>
                </a:cxn>
                <a:cxn ang="0">
                  <a:pos x="T8" y="T9"/>
                </a:cxn>
              </a:cxnLst>
              <a:rect l="0" t="0" r="r" b="b"/>
              <a:pathLst>
                <a:path w="22" h="23">
                  <a:moveTo>
                    <a:pt x="1" y="0"/>
                  </a:moveTo>
                  <a:lnTo>
                    <a:pt x="0" y="22"/>
                  </a:lnTo>
                  <a:lnTo>
                    <a:pt x="21" y="23"/>
                  </a:lnTo>
                  <a:lnTo>
                    <a:pt x="22" y="1"/>
                  </a:ln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513" name="Freeform 113">
              <a:extLst>
                <a:ext uri="{FF2B5EF4-FFF2-40B4-BE49-F238E27FC236}">
                  <a16:creationId xmlns:a16="http://schemas.microsoft.com/office/drawing/2014/main" id="{96F92229-95D2-CC67-EED6-A04B17BF6B06}"/>
                </a:ext>
              </a:extLst>
            </p:cNvPr>
            <p:cNvSpPr>
              <a:spLocks/>
            </p:cNvSpPr>
            <p:nvPr/>
          </p:nvSpPr>
          <p:spPr bwMode="auto">
            <a:xfrm>
              <a:off x="1133" y="3209"/>
              <a:ext cx="88" cy="24"/>
            </a:xfrm>
            <a:custGeom>
              <a:avLst/>
              <a:gdLst>
                <a:gd name="T0" fmla="*/ 0 w 88"/>
                <a:gd name="T1" fmla="*/ 0 h 24"/>
                <a:gd name="T2" fmla="*/ 0 w 88"/>
                <a:gd name="T3" fmla="*/ 22 h 24"/>
                <a:gd name="T4" fmla="*/ 88 w 88"/>
                <a:gd name="T5" fmla="*/ 24 h 24"/>
                <a:gd name="T6" fmla="*/ 88 w 88"/>
                <a:gd name="T7" fmla="*/ 2 h 24"/>
                <a:gd name="T8" fmla="*/ 0 w 88"/>
                <a:gd name="T9" fmla="*/ 0 h 24"/>
              </a:gdLst>
              <a:ahLst/>
              <a:cxnLst>
                <a:cxn ang="0">
                  <a:pos x="T0" y="T1"/>
                </a:cxn>
                <a:cxn ang="0">
                  <a:pos x="T2" y="T3"/>
                </a:cxn>
                <a:cxn ang="0">
                  <a:pos x="T4" y="T5"/>
                </a:cxn>
                <a:cxn ang="0">
                  <a:pos x="T6" y="T7"/>
                </a:cxn>
                <a:cxn ang="0">
                  <a:pos x="T8" y="T9"/>
                </a:cxn>
              </a:cxnLst>
              <a:rect l="0" t="0" r="r" b="b"/>
              <a:pathLst>
                <a:path w="88" h="24">
                  <a:moveTo>
                    <a:pt x="0" y="0"/>
                  </a:moveTo>
                  <a:lnTo>
                    <a:pt x="0" y="22"/>
                  </a:lnTo>
                  <a:lnTo>
                    <a:pt x="88" y="24"/>
                  </a:lnTo>
                  <a:lnTo>
                    <a:pt x="88"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514" name="Freeform 114">
              <a:extLst>
                <a:ext uri="{FF2B5EF4-FFF2-40B4-BE49-F238E27FC236}">
                  <a16:creationId xmlns:a16="http://schemas.microsoft.com/office/drawing/2014/main" id="{CC127698-23DE-55E4-D174-CF6520D6FD18}"/>
                </a:ext>
              </a:extLst>
            </p:cNvPr>
            <p:cNvSpPr>
              <a:spLocks/>
            </p:cNvSpPr>
            <p:nvPr/>
          </p:nvSpPr>
          <p:spPr bwMode="auto">
            <a:xfrm>
              <a:off x="1327" y="3209"/>
              <a:ext cx="88" cy="24"/>
            </a:xfrm>
            <a:custGeom>
              <a:avLst/>
              <a:gdLst>
                <a:gd name="T0" fmla="*/ 0 w 88"/>
                <a:gd name="T1" fmla="*/ 0 h 24"/>
                <a:gd name="T2" fmla="*/ 0 w 88"/>
                <a:gd name="T3" fmla="*/ 22 h 24"/>
                <a:gd name="T4" fmla="*/ 88 w 88"/>
                <a:gd name="T5" fmla="*/ 24 h 24"/>
                <a:gd name="T6" fmla="*/ 88 w 88"/>
                <a:gd name="T7" fmla="*/ 2 h 24"/>
                <a:gd name="T8" fmla="*/ 0 w 88"/>
                <a:gd name="T9" fmla="*/ 0 h 24"/>
              </a:gdLst>
              <a:ahLst/>
              <a:cxnLst>
                <a:cxn ang="0">
                  <a:pos x="T0" y="T1"/>
                </a:cxn>
                <a:cxn ang="0">
                  <a:pos x="T2" y="T3"/>
                </a:cxn>
                <a:cxn ang="0">
                  <a:pos x="T4" y="T5"/>
                </a:cxn>
                <a:cxn ang="0">
                  <a:pos x="T6" y="T7"/>
                </a:cxn>
                <a:cxn ang="0">
                  <a:pos x="T8" y="T9"/>
                </a:cxn>
              </a:cxnLst>
              <a:rect l="0" t="0" r="r" b="b"/>
              <a:pathLst>
                <a:path w="88" h="24">
                  <a:moveTo>
                    <a:pt x="0" y="0"/>
                  </a:moveTo>
                  <a:lnTo>
                    <a:pt x="0" y="22"/>
                  </a:lnTo>
                  <a:lnTo>
                    <a:pt x="88" y="24"/>
                  </a:lnTo>
                  <a:lnTo>
                    <a:pt x="88"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515" name="Freeform 115">
              <a:extLst>
                <a:ext uri="{FF2B5EF4-FFF2-40B4-BE49-F238E27FC236}">
                  <a16:creationId xmlns:a16="http://schemas.microsoft.com/office/drawing/2014/main" id="{F7CFDBD6-4582-8335-91BE-C56DD2D29DE5}"/>
                </a:ext>
              </a:extLst>
            </p:cNvPr>
            <p:cNvSpPr>
              <a:spLocks/>
            </p:cNvSpPr>
            <p:nvPr/>
          </p:nvSpPr>
          <p:spPr bwMode="auto">
            <a:xfrm>
              <a:off x="1523"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516" name="Freeform 116">
              <a:extLst>
                <a:ext uri="{FF2B5EF4-FFF2-40B4-BE49-F238E27FC236}">
                  <a16:creationId xmlns:a16="http://schemas.microsoft.com/office/drawing/2014/main" id="{73382048-EE02-B8FE-FDAA-1D0329B14A1C}"/>
                </a:ext>
              </a:extLst>
            </p:cNvPr>
            <p:cNvSpPr>
              <a:spLocks/>
            </p:cNvSpPr>
            <p:nvPr/>
          </p:nvSpPr>
          <p:spPr bwMode="auto">
            <a:xfrm>
              <a:off x="1718"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517" name="Freeform 117">
              <a:extLst>
                <a:ext uri="{FF2B5EF4-FFF2-40B4-BE49-F238E27FC236}">
                  <a16:creationId xmlns:a16="http://schemas.microsoft.com/office/drawing/2014/main" id="{B8B075AA-5301-D9F7-BA09-23885C4154B6}"/>
                </a:ext>
              </a:extLst>
            </p:cNvPr>
            <p:cNvSpPr>
              <a:spLocks/>
            </p:cNvSpPr>
            <p:nvPr/>
          </p:nvSpPr>
          <p:spPr bwMode="auto">
            <a:xfrm>
              <a:off x="1912"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518" name="Freeform 118">
              <a:extLst>
                <a:ext uri="{FF2B5EF4-FFF2-40B4-BE49-F238E27FC236}">
                  <a16:creationId xmlns:a16="http://schemas.microsoft.com/office/drawing/2014/main" id="{7DE7F9EF-F756-AEF9-484B-2B333D69AEE8}"/>
                </a:ext>
              </a:extLst>
            </p:cNvPr>
            <p:cNvSpPr>
              <a:spLocks/>
            </p:cNvSpPr>
            <p:nvPr/>
          </p:nvSpPr>
          <p:spPr bwMode="auto">
            <a:xfrm>
              <a:off x="2107"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519" name="Freeform 119">
              <a:extLst>
                <a:ext uri="{FF2B5EF4-FFF2-40B4-BE49-F238E27FC236}">
                  <a16:creationId xmlns:a16="http://schemas.microsoft.com/office/drawing/2014/main" id="{2F8DE1BF-CAA1-DE87-B9C3-CF8370D30A4E}"/>
                </a:ext>
              </a:extLst>
            </p:cNvPr>
            <p:cNvSpPr>
              <a:spLocks/>
            </p:cNvSpPr>
            <p:nvPr/>
          </p:nvSpPr>
          <p:spPr bwMode="auto">
            <a:xfrm>
              <a:off x="2301"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520" name="Freeform 120">
              <a:extLst>
                <a:ext uri="{FF2B5EF4-FFF2-40B4-BE49-F238E27FC236}">
                  <a16:creationId xmlns:a16="http://schemas.microsoft.com/office/drawing/2014/main" id="{BC66F00B-7920-EBDF-164B-384393961101}"/>
                </a:ext>
              </a:extLst>
            </p:cNvPr>
            <p:cNvSpPr>
              <a:spLocks/>
            </p:cNvSpPr>
            <p:nvPr/>
          </p:nvSpPr>
          <p:spPr bwMode="auto">
            <a:xfrm>
              <a:off x="2495" y="3209"/>
              <a:ext cx="87" cy="24"/>
            </a:xfrm>
            <a:custGeom>
              <a:avLst/>
              <a:gdLst>
                <a:gd name="T0" fmla="*/ 0 w 87"/>
                <a:gd name="T1" fmla="*/ 0 h 24"/>
                <a:gd name="T2" fmla="*/ 0 w 87"/>
                <a:gd name="T3" fmla="*/ 22 h 24"/>
                <a:gd name="T4" fmla="*/ 87 w 87"/>
                <a:gd name="T5" fmla="*/ 24 h 24"/>
                <a:gd name="T6" fmla="*/ 87 w 87"/>
                <a:gd name="T7" fmla="*/ 2 h 24"/>
                <a:gd name="T8" fmla="*/ 0 w 87"/>
                <a:gd name="T9" fmla="*/ 0 h 24"/>
              </a:gdLst>
              <a:ahLst/>
              <a:cxnLst>
                <a:cxn ang="0">
                  <a:pos x="T0" y="T1"/>
                </a:cxn>
                <a:cxn ang="0">
                  <a:pos x="T2" y="T3"/>
                </a:cxn>
                <a:cxn ang="0">
                  <a:pos x="T4" y="T5"/>
                </a:cxn>
                <a:cxn ang="0">
                  <a:pos x="T6" y="T7"/>
                </a:cxn>
                <a:cxn ang="0">
                  <a:pos x="T8" y="T9"/>
                </a:cxn>
              </a:cxnLst>
              <a:rect l="0" t="0" r="r" b="b"/>
              <a:pathLst>
                <a:path w="87" h="24">
                  <a:moveTo>
                    <a:pt x="0" y="0"/>
                  </a:moveTo>
                  <a:lnTo>
                    <a:pt x="0" y="22"/>
                  </a:lnTo>
                  <a:lnTo>
                    <a:pt x="87" y="24"/>
                  </a:lnTo>
                  <a:lnTo>
                    <a:pt x="87"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521" name="Freeform 121">
              <a:extLst>
                <a:ext uri="{FF2B5EF4-FFF2-40B4-BE49-F238E27FC236}">
                  <a16:creationId xmlns:a16="http://schemas.microsoft.com/office/drawing/2014/main" id="{1328768B-414F-E6B9-7B23-E58E60246509}"/>
                </a:ext>
              </a:extLst>
            </p:cNvPr>
            <p:cNvSpPr>
              <a:spLocks/>
            </p:cNvSpPr>
            <p:nvPr/>
          </p:nvSpPr>
          <p:spPr bwMode="auto">
            <a:xfrm>
              <a:off x="2690" y="3209"/>
              <a:ext cx="87" cy="24"/>
            </a:xfrm>
            <a:custGeom>
              <a:avLst/>
              <a:gdLst>
                <a:gd name="T0" fmla="*/ 0 w 87"/>
                <a:gd name="T1" fmla="*/ 0 h 24"/>
                <a:gd name="T2" fmla="*/ 0 w 87"/>
                <a:gd name="T3" fmla="*/ 22 h 24"/>
                <a:gd name="T4" fmla="*/ 87 w 87"/>
                <a:gd name="T5" fmla="*/ 24 h 24"/>
                <a:gd name="T6" fmla="*/ 87 w 87"/>
                <a:gd name="T7" fmla="*/ 2 h 24"/>
                <a:gd name="T8" fmla="*/ 0 w 87"/>
                <a:gd name="T9" fmla="*/ 0 h 24"/>
              </a:gdLst>
              <a:ahLst/>
              <a:cxnLst>
                <a:cxn ang="0">
                  <a:pos x="T0" y="T1"/>
                </a:cxn>
                <a:cxn ang="0">
                  <a:pos x="T2" y="T3"/>
                </a:cxn>
                <a:cxn ang="0">
                  <a:pos x="T4" y="T5"/>
                </a:cxn>
                <a:cxn ang="0">
                  <a:pos x="T6" y="T7"/>
                </a:cxn>
                <a:cxn ang="0">
                  <a:pos x="T8" y="T9"/>
                </a:cxn>
              </a:cxnLst>
              <a:rect l="0" t="0" r="r" b="b"/>
              <a:pathLst>
                <a:path w="87" h="24">
                  <a:moveTo>
                    <a:pt x="0" y="0"/>
                  </a:moveTo>
                  <a:lnTo>
                    <a:pt x="0" y="22"/>
                  </a:lnTo>
                  <a:lnTo>
                    <a:pt x="87" y="24"/>
                  </a:lnTo>
                  <a:lnTo>
                    <a:pt x="87"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522" name="Freeform 122">
              <a:extLst>
                <a:ext uri="{FF2B5EF4-FFF2-40B4-BE49-F238E27FC236}">
                  <a16:creationId xmlns:a16="http://schemas.microsoft.com/office/drawing/2014/main" id="{CDB7F462-9A27-A34D-5725-BEC57DAEB4D0}"/>
                </a:ext>
              </a:extLst>
            </p:cNvPr>
            <p:cNvSpPr>
              <a:spLocks/>
            </p:cNvSpPr>
            <p:nvPr/>
          </p:nvSpPr>
          <p:spPr bwMode="auto">
            <a:xfrm>
              <a:off x="2884" y="3209"/>
              <a:ext cx="88" cy="24"/>
            </a:xfrm>
            <a:custGeom>
              <a:avLst/>
              <a:gdLst>
                <a:gd name="T0" fmla="*/ 0 w 88"/>
                <a:gd name="T1" fmla="*/ 0 h 24"/>
                <a:gd name="T2" fmla="*/ 0 w 88"/>
                <a:gd name="T3" fmla="*/ 22 h 24"/>
                <a:gd name="T4" fmla="*/ 88 w 88"/>
                <a:gd name="T5" fmla="*/ 24 h 24"/>
                <a:gd name="T6" fmla="*/ 88 w 88"/>
                <a:gd name="T7" fmla="*/ 2 h 24"/>
                <a:gd name="T8" fmla="*/ 0 w 88"/>
                <a:gd name="T9" fmla="*/ 0 h 24"/>
              </a:gdLst>
              <a:ahLst/>
              <a:cxnLst>
                <a:cxn ang="0">
                  <a:pos x="T0" y="T1"/>
                </a:cxn>
                <a:cxn ang="0">
                  <a:pos x="T2" y="T3"/>
                </a:cxn>
                <a:cxn ang="0">
                  <a:pos x="T4" y="T5"/>
                </a:cxn>
                <a:cxn ang="0">
                  <a:pos x="T6" y="T7"/>
                </a:cxn>
                <a:cxn ang="0">
                  <a:pos x="T8" y="T9"/>
                </a:cxn>
              </a:cxnLst>
              <a:rect l="0" t="0" r="r" b="b"/>
              <a:pathLst>
                <a:path w="88" h="24">
                  <a:moveTo>
                    <a:pt x="0" y="0"/>
                  </a:moveTo>
                  <a:lnTo>
                    <a:pt x="0" y="22"/>
                  </a:lnTo>
                  <a:lnTo>
                    <a:pt x="88" y="24"/>
                  </a:lnTo>
                  <a:lnTo>
                    <a:pt x="88"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523" name="Freeform 123">
              <a:extLst>
                <a:ext uri="{FF2B5EF4-FFF2-40B4-BE49-F238E27FC236}">
                  <a16:creationId xmlns:a16="http://schemas.microsoft.com/office/drawing/2014/main" id="{C9636059-171F-B8F3-FA95-4E9055439AD4}"/>
                </a:ext>
              </a:extLst>
            </p:cNvPr>
            <p:cNvSpPr>
              <a:spLocks/>
            </p:cNvSpPr>
            <p:nvPr/>
          </p:nvSpPr>
          <p:spPr bwMode="auto">
            <a:xfrm>
              <a:off x="3080"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524" name="Freeform 124">
              <a:extLst>
                <a:ext uri="{FF2B5EF4-FFF2-40B4-BE49-F238E27FC236}">
                  <a16:creationId xmlns:a16="http://schemas.microsoft.com/office/drawing/2014/main" id="{A845DC4A-C09E-C852-A63A-13FFDA202CC9}"/>
                </a:ext>
              </a:extLst>
            </p:cNvPr>
            <p:cNvSpPr>
              <a:spLocks/>
            </p:cNvSpPr>
            <p:nvPr/>
          </p:nvSpPr>
          <p:spPr bwMode="auto">
            <a:xfrm>
              <a:off x="3275"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525" name="Freeform 125">
              <a:extLst>
                <a:ext uri="{FF2B5EF4-FFF2-40B4-BE49-F238E27FC236}">
                  <a16:creationId xmlns:a16="http://schemas.microsoft.com/office/drawing/2014/main" id="{0A3555BA-6709-7A3C-31E4-0EA2F9E0E193}"/>
                </a:ext>
              </a:extLst>
            </p:cNvPr>
            <p:cNvSpPr>
              <a:spLocks/>
            </p:cNvSpPr>
            <p:nvPr/>
          </p:nvSpPr>
          <p:spPr bwMode="auto">
            <a:xfrm>
              <a:off x="3469"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526" name="Freeform 126">
              <a:extLst>
                <a:ext uri="{FF2B5EF4-FFF2-40B4-BE49-F238E27FC236}">
                  <a16:creationId xmlns:a16="http://schemas.microsoft.com/office/drawing/2014/main" id="{4649825D-1325-E358-EF05-2D5D5C964C6D}"/>
                </a:ext>
              </a:extLst>
            </p:cNvPr>
            <p:cNvSpPr>
              <a:spLocks/>
            </p:cNvSpPr>
            <p:nvPr/>
          </p:nvSpPr>
          <p:spPr bwMode="auto">
            <a:xfrm>
              <a:off x="3664"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527" name="Freeform 127">
              <a:extLst>
                <a:ext uri="{FF2B5EF4-FFF2-40B4-BE49-F238E27FC236}">
                  <a16:creationId xmlns:a16="http://schemas.microsoft.com/office/drawing/2014/main" id="{8BB1E810-B484-8974-455B-835AA008C5F2}"/>
                </a:ext>
              </a:extLst>
            </p:cNvPr>
            <p:cNvSpPr>
              <a:spLocks/>
            </p:cNvSpPr>
            <p:nvPr/>
          </p:nvSpPr>
          <p:spPr bwMode="auto">
            <a:xfrm>
              <a:off x="3858"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528" name="Freeform 128">
              <a:extLst>
                <a:ext uri="{FF2B5EF4-FFF2-40B4-BE49-F238E27FC236}">
                  <a16:creationId xmlns:a16="http://schemas.microsoft.com/office/drawing/2014/main" id="{65734C43-87AD-AD5C-B303-CC97E50A3DA3}"/>
                </a:ext>
              </a:extLst>
            </p:cNvPr>
            <p:cNvSpPr>
              <a:spLocks/>
            </p:cNvSpPr>
            <p:nvPr/>
          </p:nvSpPr>
          <p:spPr bwMode="auto">
            <a:xfrm>
              <a:off x="4052"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529" name="Freeform 129">
              <a:extLst>
                <a:ext uri="{FF2B5EF4-FFF2-40B4-BE49-F238E27FC236}">
                  <a16:creationId xmlns:a16="http://schemas.microsoft.com/office/drawing/2014/main" id="{51BE51AD-179A-0154-AF16-4D6982DBB8FD}"/>
                </a:ext>
              </a:extLst>
            </p:cNvPr>
            <p:cNvSpPr>
              <a:spLocks/>
            </p:cNvSpPr>
            <p:nvPr/>
          </p:nvSpPr>
          <p:spPr bwMode="auto">
            <a:xfrm>
              <a:off x="4247" y="3209"/>
              <a:ext cx="87" cy="24"/>
            </a:xfrm>
            <a:custGeom>
              <a:avLst/>
              <a:gdLst>
                <a:gd name="T0" fmla="*/ 0 w 87"/>
                <a:gd name="T1" fmla="*/ 0 h 24"/>
                <a:gd name="T2" fmla="*/ 0 w 87"/>
                <a:gd name="T3" fmla="*/ 22 h 24"/>
                <a:gd name="T4" fmla="*/ 87 w 87"/>
                <a:gd name="T5" fmla="*/ 24 h 24"/>
                <a:gd name="T6" fmla="*/ 87 w 87"/>
                <a:gd name="T7" fmla="*/ 2 h 24"/>
                <a:gd name="T8" fmla="*/ 0 w 87"/>
                <a:gd name="T9" fmla="*/ 0 h 24"/>
              </a:gdLst>
              <a:ahLst/>
              <a:cxnLst>
                <a:cxn ang="0">
                  <a:pos x="T0" y="T1"/>
                </a:cxn>
                <a:cxn ang="0">
                  <a:pos x="T2" y="T3"/>
                </a:cxn>
                <a:cxn ang="0">
                  <a:pos x="T4" y="T5"/>
                </a:cxn>
                <a:cxn ang="0">
                  <a:pos x="T6" y="T7"/>
                </a:cxn>
                <a:cxn ang="0">
                  <a:pos x="T8" y="T9"/>
                </a:cxn>
              </a:cxnLst>
              <a:rect l="0" t="0" r="r" b="b"/>
              <a:pathLst>
                <a:path w="87" h="24">
                  <a:moveTo>
                    <a:pt x="0" y="0"/>
                  </a:moveTo>
                  <a:lnTo>
                    <a:pt x="0" y="22"/>
                  </a:lnTo>
                  <a:lnTo>
                    <a:pt x="87" y="24"/>
                  </a:lnTo>
                  <a:lnTo>
                    <a:pt x="87"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530" name="Freeform 130">
              <a:extLst>
                <a:ext uri="{FF2B5EF4-FFF2-40B4-BE49-F238E27FC236}">
                  <a16:creationId xmlns:a16="http://schemas.microsoft.com/office/drawing/2014/main" id="{75C8CA3D-9CF7-7059-0237-39D554656EA1}"/>
                </a:ext>
              </a:extLst>
            </p:cNvPr>
            <p:cNvSpPr>
              <a:spLocks/>
            </p:cNvSpPr>
            <p:nvPr/>
          </p:nvSpPr>
          <p:spPr bwMode="auto">
            <a:xfrm>
              <a:off x="4441" y="3209"/>
              <a:ext cx="88" cy="24"/>
            </a:xfrm>
            <a:custGeom>
              <a:avLst/>
              <a:gdLst>
                <a:gd name="T0" fmla="*/ 0 w 88"/>
                <a:gd name="T1" fmla="*/ 0 h 24"/>
                <a:gd name="T2" fmla="*/ 0 w 88"/>
                <a:gd name="T3" fmla="*/ 22 h 24"/>
                <a:gd name="T4" fmla="*/ 88 w 88"/>
                <a:gd name="T5" fmla="*/ 24 h 24"/>
                <a:gd name="T6" fmla="*/ 88 w 88"/>
                <a:gd name="T7" fmla="*/ 2 h 24"/>
                <a:gd name="T8" fmla="*/ 0 w 88"/>
                <a:gd name="T9" fmla="*/ 0 h 24"/>
              </a:gdLst>
              <a:ahLst/>
              <a:cxnLst>
                <a:cxn ang="0">
                  <a:pos x="T0" y="T1"/>
                </a:cxn>
                <a:cxn ang="0">
                  <a:pos x="T2" y="T3"/>
                </a:cxn>
                <a:cxn ang="0">
                  <a:pos x="T4" y="T5"/>
                </a:cxn>
                <a:cxn ang="0">
                  <a:pos x="T6" y="T7"/>
                </a:cxn>
                <a:cxn ang="0">
                  <a:pos x="T8" y="T9"/>
                </a:cxn>
              </a:cxnLst>
              <a:rect l="0" t="0" r="r" b="b"/>
              <a:pathLst>
                <a:path w="88" h="24">
                  <a:moveTo>
                    <a:pt x="0" y="0"/>
                  </a:moveTo>
                  <a:lnTo>
                    <a:pt x="0" y="22"/>
                  </a:lnTo>
                  <a:lnTo>
                    <a:pt x="88" y="24"/>
                  </a:lnTo>
                  <a:lnTo>
                    <a:pt x="88"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531" name="Freeform 131">
              <a:extLst>
                <a:ext uri="{FF2B5EF4-FFF2-40B4-BE49-F238E27FC236}">
                  <a16:creationId xmlns:a16="http://schemas.microsoft.com/office/drawing/2014/main" id="{94617B4A-FDDF-E150-482D-25D748FDC1F5}"/>
                </a:ext>
              </a:extLst>
            </p:cNvPr>
            <p:cNvSpPr>
              <a:spLocks/>
            </p:cNvSpPr>
            <p:nvPr/>
          </p:nvSpPr>
          <p:spPr bwMode="auto">
            <a:xfrm>
              <a:off x="4637"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532" name="Freeform 132">
              <a:extLst>
                <a:ext uri="{FF2B5EF4-FFF2-40B4-BE49-F238E27FC236}">
                  <a16:creationId xmlns:a16="http://schemas.microsoft.com/office/drawing/2014/main" id="{53976956-ABC1-E0A8-CA1C-472A84EC0CEA}"/>
                </a:ext>
              </a:extLst>
            </p:cNvPr>
            <p:cNvSpPr>
              <a:spLocks/>
            </p:cNvSpPr>
            <p:nvPr/>
          </p:nvSpPr>
          <p:spPr bwMode="auto">
            <a:xfrm>
              <a:off x="4832"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533" name="Freeform 133">
              <a:extLst>
                <a:ext uri="{FF2B5EF4-FFF2-40B4-BE49-F238E27FC236}">
                  <a16:creationId xmlns:a16="http://schemas.microsoft.com/office/drawing/2014/main" id="{ED097E3A-3BC1-79DB-33D8-EFBE1369923B}"/>
                </a:ext>
              </a:extLst>
            </p:cNvPr>
            <p:cNvSpPr>
              <a:spLocks/>
            </p:cNvSpPr>
            <p:nvPr/>
          </p:nvSpPr>
          <p:spPr bwMode="auto">
            <a:xfrm>
              <a:off x="5026" y="3209"/>
              <a:ext cx="22" cy="24"/>
            </a:xfrm>
            <a:custGeom>
              <a:avLst/>
              <a:gdLst>
                <a:gd name="T0" fmla="*/ 1 w 22"/>
                <a:gd name="T1" fmla="*/ 0 h 24"/>
                <a:gd name="T2" fmla="*/ 0 w 22"/>
                <a:gd name="T3" fmla="*/ 22 h 24"/>
                <a:gd name="T4" fmla="*/ 21 w 22"/>
                <a:gd name="T5" fmla="*/ 24 h 24"/>
                <a:gd name="T6" fmla="*/ 22 w 22"/>
                <a:gd name="T7" fmla="*/ 2 h 24"/>
                <a:gd name="T8" fmla="*/ 1 w 22"/>
                <a:gd name="T9" fmla="*/ 0 h 24"/>
              </a:gdLst>
              <a:ahLst/>
              <a:cxnLst>
                <a:cxn ang="0">
                  <a:pos x="T0" y="T1"/>
                </a:cxn>
                <a:cxn ang="0">
                  <a:pos x="T2" y="T3"/>
                </a:cxn>
                <a:cxn ang="0">
                  <a:pos x="T4" y="T5"/>
                </a:cxn>
                <a:cxn ang="0">
                  <a:pos x="T6" y="T7"/>
                </a:cxn>
                <a:cxn ang="0">
                  <a:pos x="T8" y="T9"/>
                </a:cxn>
              </a:cxnLst>
              <a:rect l="0" t="0" r="r" b="b"/>
              <a:pathLst>
                <a:path w="22" h="24">
                  <a:moveTo>
                    <a:pt x="1" y="0"/>
                  </a:moveTo>
                  <a:lnTo>
                    <a:pt x="0" y="22"/>
                  </a:lnTo>
                  <a:lnTo>
                    <a:pt x="21" y="24"/>
                  </a:lnTo>
                  <a:lnTo>
                    <a:pt x="22" y="2"/>
                  </a:ln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534" name="Freeform 134">
              <a:extLst>
                <a:ext uri="{FF2B5EF4-FFF2-40B4-BE49-F238E27FC236}">
                  <a16:creationId xmlns:a16="http://schemas.microsoft.com/office/drawing/2014/main" id="{B5DB088A-5F55-6745-D45D-E4848FD26BE7}"/>
                </a:ext>
              </a:extLst>
            </p:cNvPr>
            <p:cNvSpPr>
              <a:spLocks/>
            </p:cNvSpPr>
            <p:nvPr/>
          </p:nvSpPr>
          <p:spPr bwMode="auto">
            <a:xfrm>
              <a:off x="1133" y="2517"/>
              <a:ext cx="3926" cy="24"/>
            </a:xfrm>
            <a:custGeom>
              <a:avLst/>
              <a:gdLst>
                <a:gd name="T0" fmla="*/ 0 w 3926"/>
                <a:gd name="T1" fmla="*/ 0 h 24"/>
                <a:gd name="T2" fmla="*/ 0 w 3926"/>
                <a:gd name="T3" fmla="*/ 23 h 24"/>
                <a:gd name="T4" fmla="*/ 3926 w 3926"/>
                <a:gd name="T5" fmla="*/ 24 h 24"/>
                <a:gd name="T6" fmla="*/ 3926 w 3926"/>
                <a:gd name="T7" fmla="*/ 2 h 24"/>
                <a:gd name="T8" fmla="*/ 0 w 3926"/>
                <a:gd name="T9" fmla="*/ 0 h 24"/>
              </a:gdLst>
              <a:ahLst/>
              <a:cxnLst>
                <a:cxn ang="0">
                  <a:pos x="T0" y="T1"/>
                </a:cxn>
                <a:cxn ang="0">
                  <a:pos x="T2" y="T3"/>
                </a:cxn>
                <a:cxn ang="0">
                  <a:pos x="T4" y="T5"/>
                </a:cxn>
                <a:cxn ang="0">
                  <a:pos x="T6" y="T7"/>
                </a:cxn>
                <a:cxn ang="0">
                  <a:pos x="T8" y="T9"/>
                </a:cxn>
              </a:cxnLst>
              <a:rect l="0" t="0" r="r" b="b"/>
              <a:pathLst>
                <a:path w="3926" h="24">
                  <a:moveTo>
                    <a:pt x="0" y="0"/>
                  </a:moveTo>
                  <a:lnTo>
                    <a:pt x="0" y="23"/>
                  </a:lnTo>
                  <a:lnTo>
                    <a:pt x="3926" y="24"/>
                  </a:lnTo>
                  <a:lnTo>
                    <a:pt x="392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614535" name="Line 135">
            <a:extLst>
              <a:ext uri="{FF2B5EF4-FFF2-40B4-BE49-F238E27FC236}">
                <a16:creationId xmlns:a16="http://schemas.microsoft.com/office/drawing/2014/main" id="{DAA5B7C2-7DE9-177F-C7B4-A8C14D452625}"/>
              </a:ext>
            </a:extLst>
          </p:cNvPr>
          <p:cNvSpPr>
            <a:spLocks noChangeShapeType="1"/>
          </p:cNvSpPr>
          <p:nvPr/>
        </p:nvSpPr>
        <p:spPr bwMode="auto">
          <a:xfrm flipH="1">
            <a:off x="4449763" y="4267200"/>
            <a:ext cx="150812" cy="304800"/>
          </a:xfrm>
          <a:prstGeom prst="line">
            <a:avLst/>
          </a:prstGeom>
          <a:noFill/>
          <a:ln w="28575">
            <a:solidFill>
              <a:schemeClr val="tx1"/>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4536" name="Line 136">
            <a:extLst>
              <a:ext uri="{FF2B5EF4-FFF2-40B4-BE49-F238E27FC236}">
                <a16:creationId xmlns:a16="http://schemas.microsoft.com/office/drawing/2014/main" id="{12BE1204-A90F-8AC6-019A-658E825ED723}"/>
              </a:ext>
            </a:extLst>
          </p:cNvPr>
          <p:cNvSpPr>
            <a:spLocks noChangeShapeType="1"/>
          </p:cNvSpPr>
          <p:nvPr/>
        </p:nvSpPr>
        <p:spPr bwMode="auto">
          <a:xfrm>
            <a:off x="4749800" y="4724400"/>
            <a:ext cx="300038" cy="0"/>
          </a:xfrm>
          <a:prstGeom prst="line">
            <a:avLst/>
          </a:prstGeom>
          <a:noFill/>
          <a:ln w="28575">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4537" name="Line 137">
            <a:extLst>
              <a:ext uri="{FF2B5EF4-FFF2-40B4-BE49-F238E27FC236}">
                <a16:creationId xmlns:a16="http://schemas.microsoft.com/office/drawing/2014/main" id="{9CF82426-57D1-B1EC-35B0-F79093974D7A}"/>
              </a:ext>
            </a:extLst>
          </p:cNvPr>
          <p:cNvSpPr>
            <a:spLocks noChangeShapeType="1"/>
          </p:cNvSpPr>
          <p:nvPr/>
        </p:nvSpPr>
        <p:spPr bwMode="auto">
          <a:xfrm>
            <a:off x="5200650" y="4267200"/>
            <a:ext cx="225425" cy="228600"/>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nvGrpSpPr>
          <p:cNvPr id="614538" name="Group 138">
            <a:extLst>
              <a:ext uri="{FF2B5EF4-FFF2-40B4-BE49-F238E27FC236}">
                <a16:creationId xmlns:a16="http://schemas.microsoft.com/office/drawing/2014/main" id="{FB3F6062-50D1-562C-BFBD-50473BF8AE84}"/>
              </a:ext>
            </a:extLst>
          </p:cNvPr>
          <p:cNvGrpSpPr>
            <a:grpSpLocks/>
          </p:cNvGrpSpPr>
          <p:nvPr/>
        </p:nvGrpSpPr>
        <p:grpSpPr bwMode="auto">
          <a:xfrm>
            <a:off x="3549650" y="2971800"/>
            <a:ext cx="1725613" cy="685800"/>
            <a:chOff x="4128" y="2160"/>
            <a:chExt cx="1104" cy="432"/>
          </a:xfrm>
        </p:grpSpPr>
        <p:sp>
          <p:nvSpPr>
            <p:cNvPr id="614539" name="Line 139">
              <a:extLst>
                <a:ext uri="{FF2B5EF4-FFF2-40B4-BE49-F238E27FC236}">
                  <a16:creationId xmlns:a16="http://schemas.microsoft.com/office/drawing/2014/main" id="{29FDD989-4727-851B-3E68-6C47E2233765}"/>
                </a:ext>
              </a:extLst>
            </p:cNvPr>
            <p:cNvSpPr>
              <a:spLocks noChangeShapeType="1"/>
            </p:cNvSpPr>
            <p:nvPr/>
          </p:nvSpPr>
          <p:spPr bwMode="auto">
            <a:xfrm flipH="1" flipV="1">
              <a:off x="4272" y="2256"/>
              <a:ext cx="528" cy="0"/>
            </a:xfrm>
            <a:prstGeom prst="line">
              <a:avLst/>
            </a:prstGeom>
            <a:noFill/>
            <a:ln w="190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4540" name="Line 140">
              <a:extLst>
                <a:ext uri="{FF2B5EF4-FFF2-40B4-BE49-F238E27FC236}">
                  <a16:creationId xmlns:a16="http://schemas.microsoft.com/office/drawing/2014/main" id="{7114439B-F4A2-4C1A-B6E9-B1FC00F8824A}"/>
                </a:ext>
              </a:extLst>
            </p:cNvPr>
            <p:cNvSpPr>
              <a:spLocks noChangeShapeType="1"/>
            </p:cNvSpPr>
            <p:nvPr/>
          </p:nvSpPr>
          <p:spPr bwMode="auto">
            <a:xfrm>
              <a:off x="4272" y="2496"/>
              <a:ext cx="816" cy="0"/>
            </a:xfrm>
            <a:prstGeom prst="line">
              <a:avLst/>
            </a:prstGeom>
            <a:noFill/>
            <a:ln w="190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4541" name="Rectangle 141">
              <a:extLst>
                <a:ext uri="{FF2B5EF4-FFF2-40B4-BE49-F238E27FC236}">
                  <a16:creationId xmlns:a16="http://schemas.microsoft.com/office/drawing/2014/main" id="{9970AD20-9CD9-59FE-3232-7CDFAC291368}"/>
                </a:ext>
              </a:extLst>
            </p:cNvPr>
            <p:cNvSpPr>
              <a:spLocks noChangeArrowheads="1"/>
            </p:cNvSpPr>
            <p:nvPr/>
          </p:nvSpPr>
          <p:spPr bwMode="auto">
            <a:xfrm>
              <a:off x="4128" y="2400"/>
              <a:ext cx="240" cy="192"/>
            </a:xfrm>
            <a:prstGeom prst="rect">
              <a:avLst/>
            </a:prstGeom>
            <a:solidFill>
              <a:srgbClr val="CC0066"/>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4542" name="Rectangle 142">
              <a:extLst>
                <a:ext uri="{FF2B5EF4-FFF2-40B4-BE49-F238E27FC236}">
                  <a16:creationId xmlns:a16="http://schemas.microsoft.com/office/drawing/2014/main" id="{AA4349C5-1560-415D-FEB3-39016072158A}"/>
                </a:ext>
              </a:extLst>
            </p:cNvPr>
            <p:cNvSpPr>
              <a:spLocks noChangeArrowheads="1"/>
            </p:cNvSpPr>
            <p:nvPr/>
          </p:nvSpPr>
          <p:spPr bwMode="auto">
            <a:xfrm>
              <a:off x="4416" y="2400"/>
              <a:ext cx="240" cy="192"/>
            </a:xfrm>
            <a:prstGeom prst="rect">
              <a:avLst/>
            </a:prstGeom>
            <a:solidFill>
              <a:srgbClr val="CC0066"/>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4543" name="Rectangle 143">
              <a:extLst>
                <a:ext uri="{FF2B5EF4-FFF2-40B4-BE49-F238E27FC236}">
                  <a16:creationId xmlns:a16="http://schemas.microsoft.com/office/drawing/2014/main" id="{0638710D-CAB7-898C-CED2-D3069B78652A}"/>
                </a:ext>
              </a:extLst>
            </p:cNvPr>
            <p:cNvSpPr>
              <a:spLocks noChangeArrowheads="1"/>
            </p:cNvSpPr>
            <p:nvPr/>
          </p:nvSpPr>
          <p:spPr bwMode="auto">
            <a:xfrm>
              <a:off x="4704" y="2400"/>
              <a:ext cx="240" cy="192"/>
            </a:xfrm>
            <a:prstGeom prst="rect">
              <a:avLst/>
            </a:prstGeom>
            <a:solidFill>
              <a:srgbClr val="CC0066"/>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4544" name="Rectangle 144">
              <a:extLst>
                <a:ext uri="{FF2B5EF4-FFF2-40B4-BE49-F238E27FC236}">
                  <a16:creationId xmlns:a16="http://schemas.microsoft.com/office/drawing/2014/main" id="{E22AC09D-9962-781A-E39C-908C54C88108}"/>
                </a:ext>
              </a:extLst>
            </p:cNvPr>
            <p:cNvSpPr>
              <a:spLocks noChangeArrowheads="1"/>
            </p:cNvSpPr>
            <p:nvPr/>
          </p:nvSpPr>
          <p:spPr bwMode="auto">
            <a:xfrm>
              <a:off x="4992" y="2400"/>
              <a:ext cx="240" cy="192"/>
            </a:xfrm>
            <a:prstGeom prst="rect">
              <a:avLst/>
            </a:prstGeom>
            <a:solidFill>
              <a:srgbClr val="CC0066"/>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4545" name="Rectangle 145">
              <a:extLst>
                <a:ext uri="{FF2B5EF4-FFF2-40B4-BE49-F238E27FC236}">
                  <a16:creationId xmlns:a16="http://schemas.microsoft.com/office/drawing/2014/main" id="{885BB350-8B68-B368-BA43-1FDDAA2F9F7C}"/>
                </a:ext>
              </a:extLst>
            </p:cNvPr>
            <p:cNvSpPr>
              <a:spLocks noChangeArrowheads="1"/>
            </p:cNvSpPr>
            <p:nvPr/>
          </p:nvSpPr>
          <p:spPr bwMode="auto">
            <a:xfrm>
              <a:off x="4464" y="2160"/>
              <a:ext cx="240" cy="192"/>
            </a:xfrm>
            <a:prstGeom prst="rect">
              <a:avLst/>
            </a:prstGeom>
            <a:solidFill>
              <a:srgbClr val="CC0066"/>
            </a:solidFill>
            <a:ln w="28575">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4546" name="Line 146">
              <a:extLst>
                <a:ext uri="{FF2B5EF4-FFF2-40B4-BE49-F238E27FC236}">
                  <a16:creationId xmlns:a16="http://schemas.microsoft.com/office/drawing/2014/main" id="{57450287-08B4-2CFB-39AD-17DD9437AE54}"/>
                </a:ext>
              </a:extLst>
            </p:cNvPr>
            <p:cNvSpPr>
              <a:spLocks noChangeShapeType="1"/>
            </p:cNvSpPr>
            <p:nvPr/>
          </p:nvSpPr>
          <p:spPr bwMode="auto">
            <a:xfrm flipV="1">
              <a:off x="4272" y="2256"/>
              <a:ext cx="0" cy="144"/>
            </a:xfrm>
            <a:prstGeom prst="line">
              <a:avLst/>
            </a:prstGeom>
            <a:noFill/>
            <a:ln w="190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4547" name="Line 147">
              <a:extLst>
                <a:ext uri="{FF2B5EF4-FFF2-40B4-BE49-F238E27FC236}">
                  <a16:creationId xmlns:a16="http://schemas.microsoft.com/office/drawing/2014/main" id="{938A683B-3841-8532-AD6D-58EA73965B9D}"/>
                </a:ext>
              </a:extLst>
            </p:cNvPr>
            <p:cNvSpPr>
              <a:spLocks noChangeShapeType="1"/>
            </p:cNvSpPr>
            <p:nvPr/>
          </p:nvSpPr>
          <p:spPr bwMode="auto">
            <a:xfrm flipV="1">
              <a:off x="4800" y="2256"/>
              <a:ext cx="0" cy="144"/>
            </a:xfrm>
            <a:prstGeom prst="line">
              <a:avLst/>
            </a:prstGeom>
            <a:noFill/>
            <a:ln w="190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grpSp>
      <p:sp>
        <p:nvSpPr>
          <p:cNvPr id="614548" name="Rectangle 148">
            <a:extLst>
              <a:ext uri="{FF2B5EF4-FFF2-40B4-BE49-F238E27FC236}">
                <a16:creationId xmlns:a16="http://schemas.microsoft.com/office/drawing/2014/main" id="{95748CEC-1C7F-747E-356A-0DCCE2DD535F}"/>
              </a:ext>
            </a:extLst>
          </p:cNvPr>
          <p:cNvSpPr>
            <a:spLocks noChangeArrowheads="1"/>
          </p:cNvSpPr>
          <p:nvPr/>
        </p:nvSpPr>
        <p:spPr bwMode="auto">
          <a:xfrm>
            <a:off x="6775450" y="4419600"/>
            <a:ext cx="2027238" cy="457200"/>
          </a:xfrm>
          <a:prstGeom prst="rect">
            <a:avLst/>
          </a:prstGeom>
          <a:solidFill>
            <a:schemeClr val="accent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300" b="1" i="1">
                <a:solidFill>
                  <a:schemeClr val="bg1"/>
                </a:solidFill>
              </a:rPr>
              <a:t>Design Transfer</a:t>
            </a:r>
          </a:p>
        </p:txBody>
      </p:sp>
      <p:sp>
        <p:nvSpPr>
          <p:cNvPr id="614549" name="Text Box 149">
            <a:extLst>
              <a:ext uri="{FF2B5EF4-FFF2-40B4-BE49-F238E27FC236}">
                <a16:creationId xmlns:a16="http://schemas.microsoft.com/office/drawing/2014/main" id="{FC2AACA4-4827-B2AA-3140-EEA1785C44BF}"/>
              </a:ext>
            </a:extLst>
          </p:cNvPr>
          <p:cNvSpPr txBox="1">
            <a:spLocks noChangeArrowheads="1"/>
          </p:cNvSpPr>
          <p:nvPr/>
        </p:nvSpPr>
        <p:spPr bwMode="auto">
          <a:xfrm>
            <a:off x="4649788" y="3048000"/>
            <a:ext cx="533400" cy="231775"/>
          </a:xfrm>
          <a:prstGeom prst="rect">
            <a:avLst/>
          </a:prstGeom>
          <a:solidFill>
            <a:schemeClr val="bg1"/>
          </a:solidFill>
          <a:ln w="12700">
            <a:solidFill>
              <a:schemeClr val="bg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b="1"/>
              <a:t>Service</a:t>
            </a:r>
          </a:p>
        </p:txBody>
      </p:sp>
      <p:sp>
        <p:nvSpPr>
          <p:cNvPr id="614550" name="Text Box 150">
            <a:extLst>
              <a:ext uri="{FF2B5EF4-FFF2-40B4-BE49-F238E27FC236}">
                <a16:creationId xmlns:a16="http://schemas.microsoft.com/office/drawing/2014/main" id="{FF75B41E-4A03-F65C-1DD1-72799D9AC92A}"/>
              </a:ext>
            </a:extLst>
          </p:cNvPr>
          <p:cNvSpPr txBox="1">
            <a:spLocks noChangeArrowheads="1"/>
          </p:cNvSpPr>
          <p:nvPr/>
        </p:nvSpPr>
        <p:spPr bwMode="auto">
          <a:xfrm>
            <a:off x="1425575" y="4648200"/>
            <a:ext cx="533400" cy="231775"/>
          </a:xfrm>
          <a:prstGeom prst="rect">
            <a:avLst/>
          </a:prstGeom>
          <a:solidFill>
            <a:schemeClr val="bg1"/>
          </a:solidFill>
          <a:ln w="12700">
            <a:solidFill>
              <a:schemeClr val="bg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b="1"/>
              <a:t>Service</a:t>
            </a:r>
          </a:p>
        </p:txBody>
      </p:sp>
      <p:sp>
        <p:nvSpPr>
          <p:cNvPr id="614551" name="AutoShape 151">
            <a:extLst>
              <a:ext uri="{FF2B5EF4-FFF2-40B4-BE49-F238E27FC236}">
                <a16:creationId xmlns:a16="http://schemas.microsoft.com/office/drawing/2014/main" id="{C5770B72-2601-FB8D-9686-D34254D5423E}"/>
              </a:ext>
            </a:extLst>
          </p:cNvPr>
          <p:cNvSpPr>
            <a:spLocks noChangeArrowheads="1"/>
          </p:cNvSpPr>
          <p:nvPr/>
        </p:nvSpPr>
        <p:spPr bwMode="auto">
          <a:xfrm>
            <a:off x="1373188" y="3810000"/>
            <a:ext cx="674687" cy="609600"/>
          </a:xfrm>
          <a:prstGeom prst="diamond">
            <a:avLst/>
          </a:prstGeom>
          <a:solidFill>
            <a:srgbClr val="00CC66"/>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800" b="1" i="1"/>
              <a:t>Design </a:t>
            </a:r>
          </a:p>
          <a:p>
            <a:pPr algn="ctr" eaLnBrk="1" hangingPunct="1"/>
            <a:r>
              <a:rPr lang="en-US" altLang="en-US" sz="800" b="1" i="1"/>
              <a:t>Review</a:t>
            </a:r>
            <a:endParaRPr lang="en-US" altLang="en-US" sz="900" b="1" i="1"/>
          </a:p>
        </p:txBody>
      </p:sp>
      <p:sp>
        <p:nvSpPr>
          <p:cNvPr id="614552" name="AutoShape 152">
            <a:extLst>
              <a:ext uri="{FF2B5EF4-FFF2-40B4-BE49-F238E27FC236}">
                <a16:creationId xmlns:a16="http://schemas.microsoft.com/office/drawing/2014/main" id="{134F006B-391F-80BF-8F96-99F204BD474B}"/>
              </a:ext>
            </a:extLst>
          </p:cNvPr>
          <p:cNvSpPr>
            <a:spLocks noChangeArrowheads="1"/>
          </p:cNvSpPr>
          <p:nvPr/>
        </p:nvSpPr>
        <p:spPr bwMode="auto">
          <a:xfrm>
            <a:off x="2327275" y="5105400"/>
            <a:ext cx="749300" cy="609600"/>
          </a:xfrm>
          <a:prstGeom prst="horizontalScroll">
            <a:avLst>
              <a:gd name="adj" fmla="val 12500"/>
            </a:avLst>
          </a:prstGeom>
          <a:solidFill>
            <a:srgbClr val="FFFF00"/>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800" b="1"/>
              <a:t>Design </a:t>
            </a:r>
          </a:p>
          <a:p>
            <a:pPr algn="ctr" eaLnBrk="1" hangingPunct="1"/>
            <a:r>
              <a:rPr lang="en-US" altLang="en-US" sz="800" b="1"/>
              <a:t>Verification</a:t>
            </a:r>
          </a:p>
          <a:p>
            <a:pPr algn="ctr" eaLnBrk="1" hangingPunct="1"/>
            <a:r>
              <a:rPr lang="en-US" altLang="en-US" sz="800" b="1"/>
              <a:t>Matrix</a:t>
            </a:r>
          </a:p>
        </p:txBody>
      </p:sp>
      <p:sp>
        <p:nvSpPr>
          <p:cNvPr id="614553" name="Rectangle 153">
            <a:extLst>
              <a:ext uri="{FF2B5EF4-FFF2-40B4-BE49-F238E27FC236}">
                <a16:creationId xmlns:a16="http://schemas.microsoft.com/office/drawing/2014/main" id="{87390741-AC1B-6504-DFB0-D2DCA48D0142}"/>
              </a:ext>
            </a:extLst>
          </p:cNvPr>
          <p:cNvSpPr>
            <a:spLocks noChangeArrowheads="1"/>
          </p:cNvSpPr>
          <p:nvPr/>
        </p:nvSpPr>
        <p:spPr bwMode="auto">
          <a:xfrm>
            <a:off x="3698875" y="2209800"/>
            <a:ext cx="2251075" cy="304800"/>
          </a:xfrm>
          <a:prstGeom prst="rect">
            <a:avLst/>
          </a:prstGeom>
          <a:solidFill>
            <a:schemeClr val="accent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300" b="1" i="1">
                <a:solidFill>
                  <a:schemeClr val="bg1"/>
                </a:solidFill>
              </a:rPr>
              <a:t>Equipment/IT Qualification</a:t>
            </a:r>
          </a:p>
        </p:txBody>
      </p:sp>
      <p:sp>
        <p:nvSpPr>
          <p:cNvPr id="614554" name="Rectangle 154">
            <a:extLst>
              <a:ext uri="{FF2B5EF4-FFF2-40B4-BE49-F238E27FC236}">
                <a16:creationId xmlns:a16="http://schemas.microsoft.com/office/drawing/2014/main" id="{9F44F8A8-B684-7BBB-BFDF-330A0861CF45}"/>
              </a:ext>
            </a:extLst>
          </p:cNvPr>
          <p:cNvSpPr>
            <a:spLocks noChangeArrowheads="1"/>
          </p:cNvSpPr>
          <p:nvPr/>
        </p:nvSpPr>
        <p:spPr bwMode="auto">
          <a:xfrm>
            <a:off x="3775075" y="2590800"/>
            <a:ext cx="2100263" cy="304800"/>
          </a:xfrm>
          <a:prstGeom prst="rect">
            <a:avLst/>
          </a:prstGeom>
          <a:solidFill>
            <a:schemeClr val="accent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300" b="1" i="1">
                <a:solidFill>
                  <a:schemeClr val="bg1"/>
                </a:solidFill>
              </a:rPr>
              <a:t>Process Qualification</a:t>
            </a:r>
          </a:p>
        </p:txBody>
      </p:sp>
      <p:sp>
        <p:nvSpPr>
          <p:cNvPr id="614555" name="Rectangle 155">
            <a:extLst>
              <a:ext uri="{FF2B5EF4-FFF2-40B4-BE49-F238E27FC236}">
                <a16:creationId xmlns:a16="http://schemas.microsoft.com/office/drawing/2014/main" id="{A7277FD9-40A3-BDCB-BE7B-B57A8A35B2E5}"/>
              </a:ext>
            </a:extLst>
          </p:cNvPr>
          <p:cNvSpPr>
            <a:spLocks noChangeArrowheads="1"/>
          </p:cNvSpPr>
          <p:nvPr/>
        </p:nvSpPr>
        <p:spPr bwMode="auto">
          <a:xfrm>
            <a:off x="3775075" y="3810000"/>
            <a:ext cx="2100263" cy="304800"/>
          </a:xfrm>
          <a:prstGeom prst="rect">
            <a:avLst/>
          </a:prstGeom>
          <a:solidFill>
            <a:schemeClr val="accent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300" b="1" i="1">
                <a:solidFill>
                  <a:schemeClr val="bg1"/>
                </a:solidFill>
              </a:rPr>
              <a:t>Performance Qualification</a:t>
            </a:r>
          </a:p>
        </p:txBody>
      </p:sp>
      <p:sp>
        <p:nvSpPr>
          <p:cNvPr id="614556" name="AutoShape 156">
            <a:extLst>
              <a:ext uri="{FF2B5EF4-FFF2-40B4-BE49-F238E27FC236}">
                <a16:creationId xmlns:a16="http://schemas.microsoft.com/office/drawing/2014/main" id="{6B41AFD3-5BCD-9BCA-AFBA-20879123752B}"/>
              </a:ext>
            </a:extLst>
          </p:cNvPr>
          <p:cNvSpPr>
            <a:spLocks noChangeArrowheads="1"/>
          </p:cNvSpPr>
          <p:nvPr/>
        </p:nvSpPr>
        <p:spPr bwMode="auto">
          <a:xfrm>
            <a:off x="3473450" y="4191000"/>
            <a:ext cx="750888" cy="609600"/>
          </a:xfrm>
          <a:prstGeom prst="horizontalScroll">
            <a:avLst>
              <a:gd name="adj" fmla="val 12500"/>
            </a:avLst>
          </a:prstGeom>
          <a:solidFill>
            <a:srgbClr val="FFFF00"/>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800" b="1"/>
              <a:t>Process </a:t>
            </a:r>
          </a:p>
          <a:p>
            <a:pPr algn="ctr" eaLnBrk="1" hangingPunct="1"/>
            <a:r>
              <a:rPr lang="en-US" altLang="en-US" sz="800" b="1"/>
              <a:t>Validation</a:t>
            </a:r>
          </a:p>
        </p:txBody>
      </p:sp>
      <p:sp>
        <p:nvSpPr>
          <p:cNvPr id="614557" name="Rectangle 157">
            <a:extLst>
              <a:ext uri="{FF2B5EF4-FFF2-40B4-BE49-F238E27FC236}">
                <a16:creationId xmlns:a16="http://schemas.microsoft.com/office/drawing/2014/main" id="{BB78EEDA-814E-08E9-40E6-0D8924BD569E}"/>
              </a:ext>
            </a:extLst>
          </p:cNvPr>
          <p:cNvSpPr>
            <a:spLocks noChangeArrowheads="1"/>
          </p:cNvSpPr>
          <p:nvPr/>
        </p:nvSpPr>
        <p:spPr bwMode="auto">
          <a:xfrm>
            <a:off x="3698875" y="1600200"/>
            <a:ext cx="2251075" cy="457200"/>
          </a:xfrm>
          <a:prstGeom prst="rect">
            <a:avLst/>
          </a:prstGeom>
          <a:solidFill>
            <a:schemeClr val="accent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300" b="1" i="1">
                <a:solidFill>
                  <a:schemeClr val="bg1"/>
                </a:solidFill>
              </a:rPr>
              <a:t>Process Validation</a:t>
            </a:r>
          </a:p>
        </p:txBody>
      </p:sp>
      <p:sp>
        <p:nvSpPr>
          <p:cNvPr id="614558" name="AutoShape 158">
            <a:extLst>
              <a:ext uri="{FF2B5EF4-FFF2-40B4-BE49-F238E27FC236}">
                <a16:creationId xmlns:a16="http://schemas.microsoft.com/office/drawing/2014/main" id="{274496D9-64ED-6D56-8C94-8B7ABBECBB63}"/>
              </a:ext>
            </a:extLst>
          </p:cNvPr>
          <p:cNvSpPr>
            <a:spLocks noChangeArrowheads="1"/>
          </p:cNvSpPr>
          <p:nvPr/>
        </p:nvSpPr>
        <p:spPr bwMode="auto">
          <a:xfrm>
            <a:off x="4899025" y="5486400"/>
            <a:ext cx="750888" cy="609600"/>
          </a:xfrm>
          <a:prstGeom prst="horizontalScroll">
            <a:avLst>
              <a:gd name="adj" fmla="val 12500"/>
            </a:avLst>
          </a:prstGeom>
          <a:solidFill>
            <a:srgbClr val="FFFF00"/>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800" b="1"/>
              <a:t>Design</a:t>
            </a:r>
          </a:p>
          <a:p>
            <a:pPr algn="ctr" eaLnBrk="1" hangingPunct="1"/>
            <a:r>
              <a:rPr lang="en-US" altLang="en-US" sz="800" b="1"/>
              <a:t>Validation</a:t>
            </a:r>
          </a:p>
        </p:txBody>
      </p:sp>
      <p:grpSp>
        <p:nvGrpSpPr>
          <p:cNvPr id="614559" name="Group 159">
            <a:extLst>
              <a:ext uri="{FF2B5EF4-FFF2-40B4-BE49-F238E27FC236}">
                <a16:creationId xmlns:a16="http://schemas.microsoft.com/office/drawing/2014/main" id="{FF07F281-04A4-AB4C-B210-C812A7AE2D82}"/>
              </a:ext>
            </a:extLst>
          </p:cNvPr>
          <p:cNvGrpSpPr>
            <a:grpSpLocks/>
          </p:cNvGrpSpPr>
          <p:nvPr/>
        </p:nvGrpSpPr>
        <p:grpSpPr bwMode="auto">
          <a:xfrm>
            <a:off x="6550025" y="3668713"/>
            <a:ext cx="1150938" cy="598487"/>
            <a:chOff x="1123" y="1492"/>
            <a:chExt cx="3943" cy="2019"/>
          </a:xfrm>
        </p:grpSpPr>
        <p:sp>
          <p:nvSpPr>
            <p:cNvPr id="614560" name="Line 160">
              <a:extLst>
                <a:ext uri="{FF2B5EF4-FFF2-40B4-BE49-F238E27FC236}">
                  <a16:creationId xmlns:a16="http://schemas.microsoft.com/office/drawing/2014/main" id="{20D7A8A2-0152-1854-7BE7-61032B20641E}"/>
                </a:ext>
              </a:extLst>
            </p:cNvPr>
            <p:cNvSpPr>
              <a:spLocks noChangeShapeType="1"/>
            </p:cNvSpPr>
            <p:nvPr/>
          </p:nvSpPr>
          <p:spPr bwMode="auto">
            <a:xfrm>
              <a:off x="1123" y="3456"/>
              <a:ext cx="3893" cy="1"/>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561" name="Line 161">
              <a:extLst>
                <a:ext uri="{FF2B5EF4-FFF2-40B4-BE49-F238E27FC236}">
                  <a16:creationId xmlns:a16="http://schemas.microsoft.com/office/drawing/2014/main" id="{D61ED8C1-C2D0-EB86-4B7F-846DE25F7BF0}"/>
                </a:ext>
              </a:extLst>
            </p:cNvPr>
            <p:cNvSpPr>
              <a:spLocks noChangeShapeType="1"/>
            </p:cNvSpPr>
            <p:nvPr/>
          </p:nvSpPr>
          <p:spPr bwMode="auto">
            <a:xfrm flipV="1">
              <a:off x="1123" y="1492"/>
              <a:ext cx="1" cy="1964"/>
            </a:xfrm>
            <a:prstGeom prst="line">
              <a:avLst/>
            </a:prstGeom>
            <a:noFill/>
            <a:ln w="158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14562" name="Line 162">
              <a:extLst>
                <a:ext uri="{FF2B5EF4-FFF2-40B4-BE49-F238E27FC236}">
                  <a16:creationId xmlns:a16="http://schemas.microsoft.com/office/drawing/2014/main" id="{E1595EB3-74CB-EA71-E298-BF8E0ED7637F}"/>
                </a:ext>
              </a:extLst>
            </p:cNvPr>
            <p:cNvSpPr>
              <a:spLocks noChangeShapeType="1"/>
            </p:cNvSpPr>
            <p:nvPr/>
          </p:nvSpPr>
          <p:spPr bwMode="auto">
            <a:xfrm>
              <a:off x="1123"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563" name="Line 163">
              <a:extLst>
                <a:ext uri="{FF2B5EF4-FFF2-40B4-BE49-F238E27FC236}">
                  <a16:creationId xmlns:a16="http://schemas.microsoft.com/office/drawing/2014/main" id="{9819E75C-8B3D-6CD6-55CE-D1A2F5E4BA8B}"/>
                </a:ext>
              </a:extLst>
            </p:cNvPr>
            <p:cNvSpPr>
              <a:spLocks noChangeShapeType="1"/>
            </p:cNvSpPr>
            <p:nvPr/>
          </p:nvSpPr>
          <p:spPr bwMode="auto">
            <a:xfrm>
              <a:off x="1307"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564" name="Line 164">
              <a:extLst>
                <a:ext uri="{FF2B5EF4-FFF2-40B4-BE49-F238E27FC236}">
                  <a16:creationId xmlns:a16="http://schemas.microsoft.com/office/drawing/2014/main" id="{79E66304-C85A-B0F6-C88D-E3141B4984EC}"/>
                </a:ext>
              </a:extLst>
            </p:cNvPr>
            <p:cNvSpPr>
              <a:spLocks noChangeShapeType="1"/>
            </p:cNvSpPr>
            <p:nvPr/>
          </p:nvSpPr>
          <p:spPr bwMode="auto">
            <a:xfrm>
              <a:off x="1491"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565" name="Line 165">
              <a:extLst>
                <a:ext uri="{FF2B5EF4-FFF2-40B4-BE49-F238E27FC236}">
                  <a16:creationId xmlns:a16="http://schemas.microsoft.com/office/drawing/2014/main" id="{A1102178-8794-9ABF-B69A-4E0200E2EA7D}"/>
                </a:ext>
              </a:extLst>
            </p:cNvPr>
            <p:cNvSpPr>
              <a:spLocks noChangeShapeType="1"/>
            </p:cNvSpPr>
            <p:nvPr/>
          </p:nvSpPr>
          <p:spPr bwMode="auto">
            <a:xfrm>
              <a:off x="1675"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566" name="Line 166">
              <a:extLst>
                <a:ext uri="{FF2B5EF4-FFF2-40B4-BE49-F238E27FC236}">
                  <a16:creationId xmlns:a16="http://schemas.microsoft.com/office/drawing/2014/main" id="{86DDF479-6B5C-42FE-4BC3-EAEA02A38FAF}"/>
                </a:ext>
              </a:extLst>
            </p:cNvPr>
            <p:cNvSpPr>
              <a:spLocks noChangeShapeType="1"/>
            </p:cNvSpPr>
            <p:nvPr/>
          </p:nvSpPr>
          <p:spPr bwMode="auto">
            <a:xfrm>
              <a:off x="1857" y="3466"/>
              <a:ext cx="2"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567" name="Line 167">
              <a:extLst>
                <a:ext uri="{FF2B5EF4-FFF2-40B4-BE49-F238E27FC236}">
                  <a16:creationId xmlns:a16="http://schemas.microsoft.com/office/drawing/2014/main" id="{EDBD8216-87DA-D24E-D42B-07185FE71CB3}"/>
                </a:ext>
              </a:extLst>
            </p:cNvPr>
            <p:cNvSpPr>
              <a:spLocks noChangeShapeType="1"/>
            </p:cNvSpPr>
            <p:nvPr/>
          </p:nvSpPr>
          <p:spPr bwMode="auto">
            <a:xfrm>
              <a:off x="2041" y="3466"/>
              <a:ext cx="2"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568" name="Line 168">
              <a:extLst>
                <a:ext uri="{FF2B5EF4-FFF2-40B4-BE49-F238E27FC236}">
                  <a16:creationId xmlns:a16="http://schemas.microsoft.com/office/drawing/2014/main" id="{1B4357A6-2CDC-B6BA-442E-840CB13102A3}"/>
                </a:ext>
              </a:extLst>
            </p:cNvPr>
            <p:cNvSpPr>
              <a:spLocks noChangeShapeType="1"/>
            </p:cNvSpPr>
            <p:nvPr/>
          </p:nvSpPr>
          <p:spPr bwMode="auto">
            <a:xfrm>
              <a:off x="2236"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569" name="Line 169">
              <a:extLst>
                <a:ext uri="{FF2B5EF4-FFF2-40B4-BE49-F238E27FC236}">
                  <a16:creationId xmlns:a16="http://schemas.microsoft.com/office/drawing/2014/main" id="{FAD2F8F4-5FA5-5ED1-DADA-2479E9B582E5}"/>
                </a:ext>
              </a:extLst>
            </p:cNvPr>
            <p:cNvSpPr>
              <a:spLocks noChangeShapeType="1"/>
            </p:cNvSpPr>
            <p:nvPr/>
          </p:nvSpPr>
          <p:spPr bwMode="auto">
            <a:xfrm>
              <a:off x="2420"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570" name="Line 170">
              <a:extLst>
                <a:ext uri="{FF2B5EF4-FFF2-40B4-BE49-F238E27FC236}">
                  <a16:creationId xmlns:a16="http://schemas.microsoft.com/office/drawing/2014/main" id="{A68F7E82-3BF7-F64A-5C3D-6532DFCE37B1}"/>
                </a:ext>
              </a:extLst>
            </p:cNvPr>
            <p:cNvSpPr>
              <a:spLocks noChangeShapeType="1"/>
            </p:cNvSpPr>
            <p:nvPr/>
          </p:nvSpPr>
          <p:spPr bwMode="auto">
            <a:xfrm>
              <a:off x="2604"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571" name="Line 171">
              <a:extLst>
                <a:ext uri="{FF2B5EF4-FFF2-40B4-BE49-F238E27FC236}">
                  <a16:creationId xmlns:a16="http://schemas.microsoft.com/office/drawing/2014/main" id="{2D38CE62-6794-1331-4D6C-991E908AAAAC}"/>
                </a:ext>
              </a:extLst>
            </p:cNvPr>
            <p:cNvSpPr>
              <a:spLocks noChangeShapeType="1"/>
            </p:cNvSpPr>
            <p:nvPr/>
          </p:nvSpPr>
          <p:spPr bwMode="auto">
            <a:xfrm>
              <a:off x="2788"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572" name="Line 172">
              <a:extLst>
                <a:ext uri="{FF2B5EF4-FFF2-40B4-BE49-F238E27FC236}">
                  <a16:creationId xmlns:a16="http://schemas.microsoft.com/office/drawing/2014/main" id="{25E91C6B-2E1B-1599-243E-1B85152203E6}"/>
                </a:ext>
              </a:extLst>
            </p:cNvPr>
            <p:cNvSpPr>
              <a:spLocks noChangeShapeType="1"/>
            </p:cNvSpPr>
            <p:nvPr/>
          </p:nvSpPr>
          <p:spPr bwMode="auto">
            <a:xfrm>
              <a:off x="2972"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573" name="Line 173">
              <a:extLst>
                <a:ext uri="{FF2B5EF4-FFF2-40B4-BE49-F238E27FC236}">
                  <a16:creationId xmlns:a16="http://schemas.microsoft.com/office/drawing/2014/main" id="{1050B979-08FC-AC20-F9A0-BE9C1BE7CB24}"/>
                </a:ext>
              </a:extLst>
            </p:cNvPr>
            <p:cNvSpPr>
              <a:spLocks noChangeShapeType="1"/>
            </p:cNvSpPr>
            <p:nvPr/>
          </p:nvSpPr>
          <p:spPr bwMode="auto">
            <a:xfrm>
              <a:off x="3156"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574" name="Line 174">
              <a:extLst>
                <a:ext uri="{FF2B5EF4-FFF2-40B4-BE49-F238E27FC236}">
                  <a16:creationId xmlns:a16="http://schemas.microsoft.com/office/drawing/2014/main" id="{32F0D8FC-2B58-2CA9-464E-121951808E18}"/>
                </a:ext>
              </a:extLst>
            </p:cNvPr>
            <p:cNvSpPr>
              <a:spLocks noChangeShapeType="1"/>
            </p:cNvSpPr>
            <p:nvPr/>
          </p:nvSpPr>
          <p:spPr bwMode="auto">
            <a:xfrm>
              <a:off x="3338" y="3466"/>
              <a:ext cx="2"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575" name="Line 175">
              <a:extLst>
                <a:ext uri="{FF2B5EF4-FFF2-40B4-BE49-F238E27FC236}">
                  <a16:creationId xmlns:a16="http://schemas.microsoft.com/office/drawing/2014/main" id="{25CFBB55-6035-80A4-33B2-7383374062B6}"/>
                </a:ext>
              </a:extLst>
            </p:cNvPr>
            <p:cNvSpPr>
              <a:spLocks noChangeShapeType="1"/>
            </p:cNvSpPr>
            <p:nvPr/>
          </p:nvSpPr>
          <p:spPr bwMode="auto">
            <a:xfrm>
              <a:off x="3533"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576" name="Line 176">
              <a:extLst>
                <a:ext uri="{FF2B5EF4-FFF2-40B4-BE49-F238E27FC236}">
                  <a16:creationId xmlns:a16="http://schemas.microsoft.com/office/drawing/2014/main" id="{08FC8ADF-572B-0A93-C5AA-4BCB80C6FCA6}"/>
                </a:ext>
              </a:extLst>
            </p:cNvPr>
            <p:cNvSpPr>
              <a:spLocks noChangeShapeType="1"/>
            </p:cNvSpPr>
            <p:nvPr/>
          </p:nvSpPr>
          <p:spPr bwMode="auto">
            <a:xfrm>
              <a:off x="3717"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577" name="Line 177">
              <a:extLst>
                <a:ext uri="{FF2B5EF4-FFF2-40B4-BE49-F238E27FC236}">
                  <a16:creationId xmlns:a16="http://schemas.microsoft.com/office/drawing/2014/main" id="{CE46221A-5AB7-06A3-FD74-3414A085DD60}"/>
                </a:ext>
              </a:extLst>
            </p:cNvPr>
            <p:cNvSpPr>
              <a:spLocks noChangeShapeType="1"/>
            </p:cNvSpPr>
            <p:nvPr/>
          </p:nvSpPr>
          <p:spPr bwMode="auto">
            <a:xfrm>
              <a:off x="3901"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578" name="Line 178">
              <a:extLst>
                <a:ext uri="{FF2B5EF4-FFF2-40B4-BE49-F238E27FC236}">
                  <a16:creationId xmlns:a16="http://schemas.microsoft.com/office/drawing/2014/main" id="{17B54D46-7C2F-2DB7-1AF6-C71634E6DB3A}"/>
                </a:ext>
              </a:extLst>
            </p:cNvPr>
            <p:cNvSpPr>
              <a:spLocks noChangeShapeType="1"/>
            </p:cNvSpPr>
            <p:nvPr/>
          </p:nvSpPr>
          <p:spPr bwMode="auto">
            <a:xfrm>
              <a:off x="4085"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579" name="Line 179">
              <a:extLst>
                <a:ext uri="{FF2B5EF4-FFF2-40B4-BE49-F238E27FC236}">
                  <a16:creationId xmlns:a16="http://schemas.microsoft.com/office/drawing/2014/main" id="{64A4D16F-5C2D-44CE-E9C8-3144BA58E413}"/>
                </a:ext>
              </a:extLst>
            </p:cNvPr>
            <p:cNvSpPr>
              <a:spLocks noChangeShapeType="1"/>
            </p:cNvSpPr>
            <p:nvPr/>
          </p:nvSpPr>
          <p:spPr bwMode="auto">
            <a:xfrm>
              <a:off x="4269" y="3466"/>
              <a:ext cx="2"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580" name="Line 180">
              <a:extLst>
                <a:ext uri="{FF2B5EF4-FFF2-40B4-BE49-F238E27FC236}">
                  <a16:creationId xmlns:a16="http://schemas.microsoft.com/office/drawing/2014/main" id="{010531C6-B403-725E-FF0B-408193287F83}"/>
                </a:ext>
              </a:extLst>
            </p:cNvPr>
            <p:cNvSpPr>
              <a:spLocks noChangeShapeType="1"/>
            </p:cNvSpPr>
            <p:nvPr/>
          </p:nvSpPr>
          <p:spPr bwMode="auto">
            <a:xfrm>
              <a:off x="4453" y="3466"/>
              <a:ext cx="2"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581" name="Line 181">
              <a:extLst>
                <a:ext uri="{FF2B5EF4-FFF2-40B4-BE49-F238E27FC236}">
                  <a16:creationId xmlns:a16="http://schemas.microsoft.com/office/drawing/2014/main" id="{2E93A032-1334-E8F3-AFE0-1D293ABF7B5A}"/>
                </a:ext>
              </a:extLst>
            </p:cNvPr>
            <p:cNvSpPr>
              <a:spLocks noChangeShapeType="1"/>
            </p:cNvSpPr>
            <p:nvPr/>
          </p:nvSpPr>
          <p:spPr bwMode="auto">
            <a:xfrm>
              <a:off x="4637" y="3466"/>
              <a:ext cx="2"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582" name="Line 182">
              <a:extLst>
                <a:ext uri="{FF2B5EF4-FFF2-40B4-BE49-F238E27FC236}">
                  <a16:creationId xmlns:a16="http://schemas.microsoft.com/office/drawing/2014/main" id="{E952B5FD-8DE8-04B4-63FD-FAAD8D4A9274}"/>
                </a:ext>
              </a:extLst>
            </p:cNvPr>
            <p:cNvSpPr>
              <a:spLocks noChangeShapeType="1"/>
            </p:cNvSpPr>
            <p:nvPr/>
          </p:nvSpPr>
          <p:spPr bwMode="auto">
            <a:xfrm>
              <a:off x="4832"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583" name="Line 183">
              <a:extLst>
                <a:ext uri="{FF2B5EF4-FFF2-40B4-BE49-F238E27FC236}">
                  <a16:creationId xmlns:a16="http://schemas.microsoft.com/office/drawing/2014/main" id="{D8D16190-E0D0-F5B7-D387-BECFA152DF61}"/>
                </a:ext>
              </a:extLst>
            </p:cNvPr>
            <p:cNvSpPr>
              <a:spLocks noChangeShapeType="1"/>
            </p:cNvSpPr>
            <p:nvPr/>
          </p:nvSpPr>
          <p:spPr bwMode="auto">
            <a:xfrm>
              <a:off x="5016" y="3466"/>
              <a:ext cx="1" cy="4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584" name="Line 184">
              <a:extLst>
                <a:ext uri="{FF2B5EF4-FFF2-40B4-BE49-F238E27FC236}">
                  <a16:creationId xmlns:a16="http://schemas.microsoft.com/office/drawing/2014/main" id="{DCC77A87-07E6-1F49-B90D-857C63102FAE}"/>
                </a:ext>
              </a:extLst>
            </p:cNvPr>
            <p:cNvSpPr>
              <a:spLocks noChangeShapeType="1"/>
            </p:cNvSpPr>
            <p:nvPr/>
          </p:nvSpPr>
          <p:spPr bwMode="auto">
            <a:xfrm>
              <a:off x="1123" y="3456"/>
              <a:ext cx="3893" cy="1"/>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585" name="Line 185">
              <a:extLst>
                <a:ext uri="{FF2B5EF4-FFF2-40B4-BE49-F238E27FC236}">
                  <a16:creationId xmlns:a16="http://schemas.microsoft.com/office/drawing/2014/main" id="{3A3E1171-64E3-2483-3CED-A522A192FFCB}"/>
                </a:ext>
              </a:extLst>
            </p:cNvPr>
            <p:cNvSpPr>
              <a:spLocks noChangeShapeType="1"/>
            </p:cNvSpPr>
            <p:nvPr/>
          </p:nvSpPr>
          <p:spPr bwMode="auto">
            <a:xfrm>
              <a:off x="1307" y="2571"/>
              <a:ext cx="184" cy="184"/>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586" name="Line 186">
              <a:extLst>
                <a:ext uri="{FF2B5EF4-FFF2-40B4-BE49-F238E27FC236}">
                  <a16:creationId xmlns:a16="http://schemas.microsoft.com/office/drawing/2014/main" id="{6DA0D0A0-B813-D9D0-BBF4-1C616E075236}"/>
                </a:ext>
              </a:extLst>
            </p:cNvPr>
            <p:cNvSpPr>
              <a:spLocks noChangeShapeType="1"/>
            </p:cNvSpPr>
            <p:nvPr/>
          </p:nvSpPr>
          <p:spPr bwMode="auto">
            <a:xfrm>
              <a:off x="1491" y="2755"/>
              <a:ext cx="210" cy="33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587" name="Line 187">
              <a:extLst>
                <a:ext uri="{FF2B5EF4-FFF2-40B4-BE49-F238E27FC236}">
                  <a16:creationId xmlns:a16="http://schemas.microsoft.com/office/drawing/2014/main" id="{0EAD3691-4536-8830-23D4-CE634CF8E2F4}"/>
                </a:ext>
              </a:extLst>
            </p:cNvPr>
            <p:cNvSpPr>
              <a:spLocks noChangeShapeType="1"/>
            </p:cNvSpPr>
            <p:nvPr/>
          </p:nvSpPr>
          <p:spPr bwMode="auto">
            <a:xfrm flipV="1">
              <a:off x="1701" y="2994"/>
              <a:ext cx="144" cy="96"/>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588" name="Line 188">
              <a:extLst>
                <a:ext uri="{FF2B5EF4-FFF2-40B4-BE49-F238E27FC236}">
                  <a16:creationId xmlns:a16="http://schemas.microsoft.com/office/drawing/2014/main" id="{9CD5FB79-E051-75B3-DFD4-FE6C6F3AB797}"/>
                </a:ext>
              </a:extLst>
            </p:cNvPr>
            <p:cNvSpPr>
              <a:spLocks noChangeShapeType="1"/>
            </p:cNvSpPr>
            <p:nvPr/>
          </p:nvSpPr>
          <p:spPr bwMode="auto">
            <a:xfrm flipV="1">
              <a:off x="1845" y="2289"/>
              <a:ext cx="196" cy="70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589" name="Line 189">
              <a:extLst>
                <a:ext uri="{FF2B5EF4-FFF2-40B4-BE49-F238E27FC236}">
                  <a16:creationId xmlns:a16="http://schemas.microsoft.com/office/drawing/2014/main" id="{9F377A64-A98B-9A43-8895-8C20F61BBD3E}"/>
                </a:ext>
              </a:extLst>
            </p:cNvPr>
            <p:cNvSpPr>
              <a:spLocks noChangeShapeType="1"/>
            </p:cNvSpPr>
            <p:nvPr/>
          </p:nvSpPr>
          <p:spPr bwMode="auto">
            <a:xfrm flipV="1">
              <a:off x="2041" y="2034"/>
              <a:ext cx="188" cy="25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590" name="Line 190">
              <a:extLst>
                <a:ext uri="{FF2B5EF4-FFF2-40B4-BE49-F238E27FC236}">
                  <a16:creationId xmlns:a16="http://schemas.microsoft.com/office/drawing/2014/main" id="{6BDCC7B1-D351-31B2-2DE0-7C9DDA73EEDB}"/>
                </a:ext>
              </a:extLst>
            </p:cNvPr>
            <p:cNvSpPr>
              <a:spLocks noChangeShapeType="1"/>
            </p:cNvSpPr>
            <p:nvPr/>
          </p:nvSpPr>
          <p:spPr bwMode="auto">
            <a:xfrm>
              <a:off x="2229" y="2034"/>
              <a:ext cx="191" cy="396"/>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591" name="Line 191">
              <a:extLst>
                <a:ext uri="{FF2B5EF4-FFF2-40B4-BE49-F238E27FC236}">
                  <a16:creationId xmlns:a16="http://schemas.microsoft.com/office/drawing/2014/main" id="{3226500D-6ADE-615D-EBC9-3D1BC8CA3819}"/>
                </a:ext>
              </a:extLst>
            </p:cNvPr>
            <p:cNvSpPr>
              <a:spLocks noChangeShapeType="1"/>
            </p:cNvSpPr>
            <p:nvPr/>
          </p:nvSpPr>
          <p:spPr bwMode="auto">
            <a:xfrm>
              <a:off x="2420" y="2430"/>
              <a:ext cx="193" cy="84"/>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592" name="Line 192">
              <a:extLst>
                <a:ext uri="{FF2B5EF4-FFF2-40B4-BE49-F238E27FC236}">
                  <a16:creationId xmlns:a16="http://schemas.microsoft.com/office/drawing/2014/main" id="{EE61C5F2-1972-284B-56D3-76D7419D7138}"/>
                </a:ext>
              </a:extLst>
            </p:cNvPr>
            <p:cNvSpPr>
              <a:spLocks noChangeShapeType="1"/>
            </p:cNvSpPr>
            <p:nvPr/>
          </p:nvSpPr>
          <p:spPr bwMode="auto">
            <a:xfrm>
              <a:off x="2613" y="2514"/>
              <a:ext cx="175" cy="57"/>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593" name="Line 193">
              <a:extLst>
                <a:ext uri="{FF2B5EF4-FFF2-40B4-BE49-F238E27FC236}">
                  <a16:creationId xmlns:a16="http://schemas.microsoft.com/office/drawing/2014/main" id="{E21EF21A-1A6B-341D-09B9-4EDE3C383303}"/>
                </a:ext>
              </a:extLst>
            </p:cNvPr>
            <p:cNvSpPr>
              <a:spLocks noChangeShapeType="1"/>
            </p:cNvSpPr>
            <p:nvPr/>
          </p:nvSpPr>
          <p:spPr bwMode="auto">
            <a:xfrm>
              <a:off x="2788" y="2571"/>
              <a:ext cx="184" cy="184"/>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594" name="Line 194">
              <a:extLst>
                <a:ext uri="{FF2B5EF4-FFF2-40B4-BE49-F238E27FC236}">
                  <a16:creationId xmlns:a16="http://schemas.microsoft.com/office/drawing/2014/main" id="{C23EA582-8CAA-AA44-B8A1-49C685F255DF}"/>
                </a:ext>
              </a:extLst>
            </p:cNvPr>
            <p:cNvSpPr>
              <a:spLocks noChangeShapeType="1"/>
            </p:cNvSpPr>
            <p:nvPr/>
          </p:nvSpPr>
          <p:spPr bwMode="auto">
            <a:xfrm>
              <a:off x="2972" y="2755"/>
              <a:ext cx="184" cy="237"/>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595" name="Line 195">
              <a:extLst>
                <a:ext uri="{FF2B5EF4-FFF2-40B4-BE49-F238E27FC236}">
                  <a16:creationId xmlns:a16="http://schemas.microsoft.com/office/drawing/2014/main" id="{32154166-8FA9-5F8A-292E-21B5464B396C}"/>
                </a:ext>
              </a:extLst>
            </p:cNvPr>
            <p:cNvSpPr>
              <a:spLocks noChangeShapeType="1"/>
            </p:cNvSpPr>
            <p:nvPr/>
          </p:nvSpPr>
          <p:spPr bwMode="auto">
            <a:xfrm flipV="1">
              <a:off x="3156" y="2571"/>
              <a:ext cx="182" cy="421"/>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596" name="Line 196">
              <a:extLst>
                <a:ext uri="{FF2B5EF4-FFF2-40B4-BE49-F238E27FC236}">
                  <a16:creationId xmlns:a16="http://schemas.microsoft.com/office/drawing/2014/main" id="{83574E9D-58E6-2B45-5DB7-CF9ADA061D44}"/>
                </a:ext>
              </a:extLst>
            </p:cNvPr>
            <p:cNvSpPr>
              <a:spLocks noChangeShapeType="1"/>
            </p:cNvSpPr>
            <p:nvPr/>
          </p:nvSpPr>
          <p:spPr bwMode="auto">
            <a:xfrm flipV="1">
              <a:off x="3338" y="2376"/>
              <a:ext cx="195" cy="19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597" name="Line 197">
              <a:extLst>
                <a:ext uri="{FF2B5EF4-FFF2-40B4-BE49-F238E27FC236}">
                  <a16:creationId xmlns:a16="http://schemas.microsoft.com/office/drawing/2014/main" id="{AA29F710-CA3C-F81C-3C14-61426CAC320F}"/>
                </a:ext>
              </a:extLst>
            </p:cNvPr>
            <p:cNvSpPr>
              <a:spLocks noChangeShapeType="1"/>
            </p:cNvSpPr>
            <p:nvPr/>
          </p:nvSpPr>
          <p:spPr bwMode="auto">
            <a:xfrm>
              <a:off x="3533" y="2376"/>
              <a:ext cx="184" cy="238"/>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598" name="Line 198">
              <a:extLst>
                <a:ext uri="{FF2B5EF4-FFF2-40B4-BE49-F238E27FC236}">
                  <a16:creationId xmlns:a16="http://schemas.microsoft.com/office/drawing/2014/main" id="{211537A3-7865-BE52-D6C5-BE55E4961D63}"/>
                </a:ext>
              </a:extLst>
            </p:cNvPr>
            <p:cNvSpPr>
              <a:spLocks noChangeShapeType="1"/>
            </p:cNvSpPr>
            <p:nvPr/>
          </p:nvSpPr>
          <p:spPr bwMode="auto">
            <a:xfrm flipV="1">
              <a:off x="3717" y="2289"/>
              <a:ext cx="184" cy="32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599" name="Line 199">
              <a:extLst>
                <a:ext uri="{FF2B5EF4-FFF2-40B4-BE49-F238E27FC236}">
                  <a16:creationId xmlns:a16="http://schemas.microsoft.com/office/drawing/2014/main" id="{30A60F2A-EDDA-7D4B-F1CD-7B5E284C3A24}"/>
                </a:ext>
              </a:extLst>
            </p:cNvPr>
            <p:cNvSpPr>
              <a:spLocks noChangeShapeType="1"/>
            </p:cNvSpPr>
            <p:nvPr/>
          </p:nvSpPr>
          <p:spPr bwMode="auto">
            <a:xfrm flipV="1">
              <a:off x="3901" y="2094"/>
              <a:ext cx="184" cy="19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600" name="Line 200">
              <a:extLst>
                <a:ext uri="{FF2B5EF4-FFF2-40B4-BE49-F238E27FC236}">
                  <a16:creationId xmlns:a16="http://schemas.microsoft.com/office/drawing/2014/main" id="{2D90AA0F-2FF5-E237-5760-676CE12244E1}"/>
                </a:ext>
              </a:extLst>
            </p:cNvPr>
            <p:cNvSpPr>
              <a:spLocks noChangeShapeType="1"/>
            </p:cNvSpPr>
            <p:nvPr/>
          </p:nvSpPr>
          <p:spPr bwMode="auto">
            <a:xfrm>
              <a:off x="4085" y="2094"/>
              <a:ext cx="184" cy="282"/>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601" name="Line 201">
              <a:extLst>
                <a:ext uri="{FF2B5EF4-FFF2-40B4-BE49-F238E27FC236}">
                  <a16:creationId xmlns:a16="http://schemas.microsoft.com/office/drawing/2014/main" id="{F86B2849-0B35-93E2-EBEB-A2CC767A5769}"/>
                </a:ext>
              </a:extLst>
            </p:cNvPr>
            <p:cNvSpPr>
              <a:spLocks noChangeShapeType="1"/>
            </p:cNvSpPr>
            <p:nvPr/>
          </p:nvSpPr>
          <p:spPr bwMode="auto">
            <a:xfrm flipV="1">
              <a:off x="4269" y="2289"/>
              <a:ext cx="184" cy="87"/>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602" name="Line 202">
              <a:extLst>
                <a:ext uri="{FF2B5EF4-FFF2-40B4-BE49-F238E27FC236}">
                  <a16:creationId xmlns:a16="http://schemas.microsoft.com/office/drawing/2014/main" id="{339145DA-9FA8-2ABE-AAFD-48F7C120F662}"/>
                </a:ext>
              </a:extLst>
            </p:cNvPr>
            <p:cNvSpPr>
              <a:spLocks noChangeShapeType="1"/>
            </p:cNvSpPr>
            <p:nvPr/>
          </p:nvSpPr>
          <p:spPr bwMode="auto">
            <a:xfrm>
              <a:off x="4453" y="2289"/>
              <a:ext cx="184" cy="562"/>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603" name="Line 203">
              <a:extLst>
                <a:ext uri="{FF2B5EF4-FFF2-40B4-BE49-F238E27FC236}">
                  <a16:creationId xmlns:a16="http://schemas.microsoft.com/office/drawing/2014/main" id="{073A65DB-CE99-97EB-64EF-E21D3DF87112}"/>
                </a:ext>
              </a:extLst>
            </p:cNvPr>
            <p:cNvSpPr>
              <a:spLocks noChangeShapeType="1"/>
            </p:cNvSpPr>
            <p:nvPr/>
          </p:nvSpPr>
          <p:spPr bwMode="auto">
            <a:xfrm flipV="1">
              <a:off x="4637" y="2235"/>
              <a:ext cx="195" cy="616"/>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604" name="Line 204">
              <a:extLst>
                <a:ext uri="{FF2B5EF4-FFF2-40B4-BE49-F238E27FC236}">
                  <a16:creationId xmlns:a16="http://schemas.microsoft.com/office/drawing/2014/main" id="{EB0CC1EB-FC8C-9795-F255-71712F8E688E}"/>
                </a:ext>
              </a:extLst>
            </p:cNvPr>
            <p:cNvSpPr>
              <a:spLocks noChangeShapeType="1"/>
            </p:cNvSpPr>
            <p:nvPr/>
          </p:nvSpPr>
          <p:spPr bwMode="auto">
            <a:xfrm>
              <a:off x="4832" y="2235"/>
              <a:ext cx="184" cy="54"/>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605" name="Oval 205">
              <a:extLst>
                <a:ext uri="{FF2B5EF4-FFF2-40B4-BE49-F238E27FC236}">
                  <a16:creationId xmlns:a16="http://schemas.microsoft.com/office/drawing/2014/main" id="{A8522EAA-6BF9-31CD-4F79-2458C3A82192}"/>
                </a:ext>
              </a:extLst>
            </p:cNvPr>
            <p:cNvSpPr>
              <a:spLocks noChangeArrowheads="1"/>
            </p:cNvSpPr>
            <p:nvPr/>
          </p:nvSpPr>
          <p:spPr bwMode="auto">
            <a:xfrm>
              <a:off x="1268" y="2532"/>
              <a:ext cx="89" cy="89"/>
            </a:xfrm>
            <a:prstGeom prst="ellipse">
              <a:avLst/>
            </a:prstGeom>
            <a:solidFill>
              <a:srgbClr val="000000"/>
            </a:solidFill>
            <a:ln w="15875">
              <a:solidFill>
                <a:srgbClr val="FFFFFF"/>
              </a:solidFill>
              <a:round/>
              <a:headEnd/>
              <a:tailEnd/>
            </a:ln>
          </p:spPr>
          <p:txBody>
            <a:bodyPr/>
            <a:lstStyle/>
            <a:p>
              <a:endParaRPr lang="en-US"/>
            </a:p>
          </p:txBody>
        </p:sp>
        <p:sp>
          <p:nvSpPr>
            <p:cNvPr id="614606" name="Oval 206">
              <a:extLst>
                <a:ext uri="{FF2B5EF4-FFF2-40B4-BE49-F238E27FC236}">
                  <a16:creationId xmlns:a16="http://schemas.microsoft.com/office/drawing/2014/main" id="{1DE50B67-9EB7-B505-35A8-6BC145E1C429}"/>
                </a:ext>
              </a:extLst>
            </p:cNvPr>
            <p:cNvSpPr>
              <a:spLocks noChangeArrowheads="1"/>
            </p:cNvSpPr>
            <p:nvPr/>
          </p:nvSpPr>
          <p:spPr bwMode="auto">
            <a:xfrm>
              <a:off x="1452" y="2716"/>
              <a:ext cx="89" cy="89"/>
            </a:xfrm>
            <a:prstGeom prst="ellipse">
              <a:avLst/>
            </a:prstGeom>
            <a:solidFill>
              <a:srgbClr val="000000"/>
            </a:solidFill>
            <a:ln w="15875">
              <a:solidFill>
                <a:srgbClr val="FFFFFF"/>
              </a:solidFill>
              <a:round/>
              <a:headEnd/>
              <a:tailEnd/>
            </a:ln>
          </p:spPr>
          <p:txBody>
            <a:bodyPr/>
            <a:lstStyle/>
            <a:p>
              <a:endParaRPr lang="en-US"/>
            </a:p>
          </p:txBody>
        </p:sp>
        <p:sp>
          <p:nvSpPr>
            <p:cNvPr id="614607" name="Oval 207">
              <a:extLst>
                <a:ext uri="{FF2B5EF4-FFF2-40B4-BE49-F238E27FC236}">
                  <a16:creationId xmlns:a16="http://schemas.microsoft.com/office/drawing/2014/main" id="{364697B9-CC2D-4D0A-7514-8ACE57513A2F}"/>
                </a:ext>
              </a:extLst>
            </p:cNvPr>
            <p:cNvSpPr>
              <a:spLocks noChangeArrowheads="1"/>
            </p:cNvSpPr>
            <p:nvPr/>
          </p:nvSpPr>
          <p:spPr bwMode="auto">
            <a:xfrm>
              <a:off x="1635" y="3047"/>
              <a:ext cx="90" cy="91"/>
            </a:xfrm>
            <a:prstGeom prst="ellipse">
              <a:avLst/>
            </a:prstGeom>
            <a:solidFill>
              <a:srgbClr val="000000"/>
            </a:solidFill>
            <a:ln w="15875">
              <a:solidFill>
                <a:srgbClr val="FFFFFF"/>
              </a:solidFill>
              <a:round/>
              <a:headEnd/>
              <a:tailEnd/>
            </a:ln>
          </p:spPr>
          <p:txBody>
            <a:bodyPr/>
            <a:lstStyle/>
            <a:p>
              <a:endParaRPr lang="en-US"/>
            </a:p>
          </p:txBody>
        </p:sp>
        <p:sp>
          <p:nvSpPr>
            <p:cNvPr id="614608" name="Oval 208">
              <a:extLst>
                <a:ext uri="{FF2B5EF4-FFF2-40B4-BE49-F238E27FC236}">
                  <a16:creationId xmlns:a16="http://schemas.microsoft.com/office/drawing/2014/main" id="{F8FDEEDD-6AC8-815C-DCAD-5E8761B83685}"/>
                </a:ext>
              </a:extLst>
            </p:cNvPr>
            <p:cNvSpPr>
              <a:spLocks noChangeArrowheads="1"/>
            </p:cNvSpPr>
            <p:nvPr/>
          </p:nvSpPr>
          <p:spPr bwMode="auto">
            <a:xfrm>
              <a:off x="1819" y="2952"/>
              <a:ext cx="90" cy="90"/>
            </a:xfrm>
            <a:prstGeom prst="ellipse">
              <a:avLst/>
            </a:prstGeom>
            <a:solidFill>
              <a:srgbClr val="000000"/>
            </a:solidFill>
            <a:ln w="15875">
              <a:solidFill>
                <a:srgbClr val="FFFFFF"/>
              </a:solidFill>
              <a:round/>
              <a:headEnd/>
              <a:tailEnd/>
            </a:ln>
          </p:spPr>
          <p:txBody>
            <a:bodyPr/>
            <a:lstStyle/>
            <a:p>
              <a:endParaRPr lang="en-US"/>
            </a:p>
          </p:txBody>
        </p:sp>
        <p:sp>
          <p:nvSpPr>
            <p:cNvPr id="614609" name="Oval 209">
              <a:extLst>
                <a:ext uri="{FF2B5EF4-FFF2-40B4-BE49-F238E27FC236}">
                  <a16:creationId xmlns:a16="http://schemas.microsoft.com/office/drawing/2014/main" id="{132860F8-7005-1078-58C9-76D88FFDA9E4}"/>
                </a:ext>
              </a:extLst>
            </p:cNvPr>
            <p:cNvSpPr>
              <a:spLocks noChangeArrowheads="1"/>
            </p:cNvSpPr>
            <p:nvPr/>
          </p:nvSpPr>
          <p:spPr bwMode="auto">
            <a:xfrm>
              <a:off x="2003" y="2250"/>
              <a:ext cx="90" cy="91"/>
            </a:xfrm>
            <a:prstGeom prst="ellipse">
              <a:avLst/>
            </a:prstGeom>
            <a:solidFill>
              <a:srgbClr val="000000"/>
            </a:solidFill>
            <a:ln w="15875">
              <a:solidFill>
                <a:srgbClr val="FFFFFF"/>
              </a:solidFill>
              <a:round/>
              <a:headEnd/>
              <a:tailEnd/>
            </a:ln>
          </p:spPr>
          <p:txBody>
            <a:bodyPr/>
            <a:lstStyle/>
            <a:p>
              <a:endParaRPr lang="en-US"/>
            </a:p>
          </p:txBody>
        </p:sp>
        <p:sp>
          <p:nvSpPr>
            <p:cNvPr id="614610" name="Oval 210">
              <a:extLst>
                <a:ext uri="{FF2B5EF4-FFF2-40B4-BE49-F238E27FC236}">
                  <a16:creationId xmlns:a16="http://schemas.microsoft.com/office/drawing/2014/main" id="{BB6F53D9-58E0-1D1D-5167-8FBC364546A8}"/>
                </a:ext>
              </a:extLst>
            </p:cNvPr>
            <p:cNvSpPr>
              <a:spLocks noChangeArrowheads="1"/>
            </p:cNvSpPr>
            <p:nvPr/>
          </p:nvSpPr>
          <p:spPr bwMode="auto">
            <a:xfrm>
              <a:off x="2197" y="1986"/>
              <a:ext cx="91" cy="89"/>
            </a:xfrm>
            <a:prstGeom prst="ellipse">
              <a:avLst/>
            </a:prstGeom>
            <a:solidFill>
              <a:srgbClr val="000000"/>
            </a:solidFill>
            <a:ln w="15875">
              <a:solidFill>
                <a:srgbClr val="FFFFFF"/>
              </a:solidFill>
              <a:round/>
              <a:headEnd/>
              <a:tailEnd/>
            </a:ln>
          </p:spPr>
          <p:txBody>
            <a:bodyPr/>
            <a:lstStyle/>
            <a:p>
              <a:endParaRPr lang="en-US"/>
            </a:p>
          </p:txBody>
        </p:sp>
        <p:sp>
          <p:nvSpPr>
            <p:cNvPr id="614611" name="Oval 211">
              <a:extLst>
                <a:ext uri="{FF2B5EF4-FFF2-40B4-BE49-F238E27FC236}">
                  <a16:creationId xmlns:a16="http://schemas.microsoft.com/office/drawing/2014/main" id="{E60D7AF6-21FF-CF10-DF0D-30E1AAA434F4}"/>
                </a:ext>
              </a:extLst>
            </p:cNvPr>
            <p:cNvSpPr>
              <a:spLocks noChangeArrowheads="1"/>
            </p:cNvSpPr>
            <p:nvPr/>
          </p:nvSpPr>
          <p:spPr bwMode="auto">
            <a:xfrm>
              <a:off x="2381" y="2391"/>
              <a:ext cx="91" cy="91"/>
            </a:xfrm>
            <a:prstGeom prst="ellipse">
              <a:avLst/>
            </a:prstGeom>
            <a:solidFill>
              <a:srgbClr val="000000"/>
            </a:solidFill>
            <a:ln w="15875">
              <a:solidFill>
                <a:srgbClr val="FFFFFF"/>
              </a:solidFill>
              <a:round/>
              <a:headEnd/>
              <a:tailEnd/>
            </a:ln>
          </p:spPr>
          <p:txBody>
            <a:bodyPr/>
            <a:lstStyle/>
            <a:p>
              <a:endParaRPr lang="en-US"/>
            </a:p>
          </p:txBody>
        </p:sp>
        <p:sp>
          <p:nvSpPr>
            <p:cNvPr id="614612" name="Oval 212">
              <a:extLst>
                <a:ext uri="{FF2B5EF4-FFF2-40B4-BE49-F238E27FC236}">
                  <a16:creationId xmlns:a16="http://schemas.microsoft.com/office/drawing/2014/main" id="{03ACB4DD-D7FE-B4ED-801C-16A8A386BE17}"/>
                </a:ext>
              </a:extLst>
            </p:cNvPr>
            <p:cNvSpPr>
              <a:spLocks noChangeArrowheads="1"/>
            </p:cNvSpPr>
            <p:nvPr/>
          </p:nvSpPr>
          <p:spPr bwMode="auto">
            <a:xfrm>
              <a:off x="2565" y="2466"/>
              <a:ext cx="89" cy="91"/>
            </a:xfrm>
            <a:prstGeom prst="ellipse">
              <a:avLst/>
            </a:prstGeom>
            <a:solidFill>
              <a:srgbClr val="000000"/>
            </a:solidFill>
            <a:ln w="15875">
              <a:solidFill>
                <a:srgbClr val="FFFFFF"/>
              </a:solidFill>
              <a:round/>
              <a:headEnd/>
              <a:tailEnd/>
            </a:ln>
          </p:spPr>
          <p:txBody>
            <a:bodyPr/>
            <a:lstStyle/>
            <a:p>
              <a:endParaRPr lang="en-US"/>
            </a:p>
          </p:txBody>
        </p:sp>
        <p:sp>
          <p:nvSpPr>
            <p:cNvPr id="614613" name="Oval 213">
              <a:extLst>
                <a:ext uri="{FF2B5EF4-FFF2-40B4-BE49-F238E27FC236}">
                  <a16:creationId xmlns:a16="http://schemas.microsoft.com/office/drawing/2014/main" id="{4B127500-5C23-6349-B62F-22748435CC5B}"/>
                </a:ext>
              </a:extLst>
            </p:cNvPr>
            <p:cNvSpPr>
              <a:spLocks noChangeArrowheads="1"/>
            </p:cNvSpPr>
            <p:nvPr/>
          </p:nvSpPr>
          <p:spPr bwMode="auto">
            <a:xfrm>
              <a:off x="2749" y="2532"/>
              <a:ext cx="89" cy="89"/>
            </a:xfrm>
            <a:prstGeom prst="ellipse">
              <a:avLst/>
            </a:prstGeom>
            <a:solidFill>
              <a:srgbClr val="000000"/>
            </a:solidFill>
            <a:ln w="15875">
              <a:solidFill>
                <a:srgbClr val="FFFFFF"/>
              </a:solidFill>
              <a:round/>
              <a:headEnd/>
              <a:tailEnd/>
            </a:ln>
          </p:spPr>
          <p:txBody>
            <a:bodyPr/>
            <a:lstStyle/>
            <a:p>
              <a:endParaRPr lang="en-US"/>
            </a:p>
          </p:txBody>
        </p:sp>
        <p:sp>
          <p:nvSpPr>
            <p:cNvPr id="614614" name="Oval 214">
              <a:extLst>
                <a:ext uri="{FF2B5EF4-FFF2-40B4-BE49-F238E27FC236}">
                  <a16:creationId xmlns:a16="http://schemas.microsoft.com/office/drawing/2014/main" id="{0CB8F2FD-93BA-8CEE-86D7-AA7368768402}"/>
                </a:ext>
              </a:extLst>
            </p:cNvPr>
            <p:cNvSpPr>
              <a:spLocks noChangeArrowheads="1"/>
            </p:cNvSpPr>
            <p:nvPr/>
          </p:nvSpPr>
          <p:spPr bwMode="auto">
            <a:xfrm>
              <a:off x="2933" y="2716"/>
              <a:ext cx="89" cy="89"/>
            </a:xfrm>
            <a:prstGeom prst="ellipse">
              <a:avLst/>
            </a:prstGeom>
            <a:solidFill>
              <a:srgbClr val="000000"/>
            </a:solidFill>
            <a:ln w="15875">
              <a:solidFill>
                <a:srgbClr val="FFFFFF"/>
              </a:solidFill>
              <a:round/>
              <a:headEnd/>
              <a:tailEnd/>
            </a:ln>
          </p:spPr>
          <p:txBody>
            <a:bodyPr/>
            <a:lstStyle/>
            <a:p>
              <a:endParaRPr lang="en-US"/>
            </a:p>
          </p:txBody>
        </p:sp>
        <p:sp>
          <p:nvSpPr>
            <p:cNvPr id="614615" name="Oval 215">
              <a:extLst>
                <a:ext uri="{FF2B5EF4-FFF2-40B4-BE49-F238E27FC236}">
                  <a16:creationId xmlns:a16="http://schemas.microsoft.com/office/drawing/2014/main" id="{C4F1D31A-C168-7991-55C4-315550C12CA6}"/>
                </a:ext>
              </a:extLst>
            </p:cNvPr>
            <p:cNvSpPr>
              <a:spLocks noChangeArrowheads="1"/>
            </p:cNvSpPr>
            <p:nvPr/>
          </p:nvSpPr>
          <p:spPr bwMode="auto">
            <a:xfrm>
              <a:off x="3116" y="2954"/>
              <a:ext cx="90" cy="89"/>
            </a:xfrm>
            <a:prstGeom prst="ellipse">
              <a:avLst/>
            </a:prstGeom>
            <a:solidFill>
              <a:srgbClr val="000000"/>
            </a:solidFill>
            <a:ln w="15875">
              <a:solidFill>
                <a:srgbClr val="FFFFFF"/>
              </a:solidFill>
              <a:round/>
              <a:headEnd/>
              <a:tailEnd/>
            </a:ln>
          </p:spPr>
          <p:txBody>
            <a:bodyPr/>
            <a:lstStyle/>
            <a:p>
              <a:endParaRPr lang="en-US"/>
            </a:p>
          </p:txBody>
        </p:sp>
        <p:sp>
          <p:nvSpPr>
            <p:cNvPr id="614616" name="Oval 216">
              <a:extLst>
                <a:ext uri="{FF2B5EF4-FFF2-40B4-BE49-F238E27FC236}">
                  <a16:creationId xmlns:a16="http://schemas.microsoft.com/office/drawing/2014/main" id="{FD23EAE6-9363-487D-2E47-25FE562FDE97}"/>
                </a:ext>
              </a:extLst>
            </p:cNvPr>
            <p:cNvSpPr>
              <a:spLocks noChangeArrowheads="1"/>
            </p:cNvSpPr>
            <p:nvPr/>
          </p:nvSpPr>
          <p:spPr bwMode="auto">
            <a:xfrm>
              <a:off x="3300" y="2532"/>
              <a:ext cx="90" cy="89"/>
            </a:xfrm>
            <a:prstGeom prst="ellipse">
              <a:avLst/>
            </a:prstGeom>
            <a:solidFill>
              <a:srgbClr val="000000"/>
            </a:solidFill>
            <a:ln w="15875">
              <a:solidFill>
                <a:srgbClr val="FFFFFF"/>
              </a:solidFill>
              <a:round/>
              <a:headEnd/>
              <a:tailEnd/>
            </a:ln>
          </p:spPr>
          <p:txBody>
            <a:bodyPr/>
            <a:lstStyle/>
            <a:p>
              <a:endParaRPr lang="en-US"/>
            </a:p>
          </p:txBody>
        </p:sp>
        <p:sp>
          <p:nvSpPr>
            <p:cNvPr id="614617" name="Oval 217">
              <a:extLst>
                <a:ext uri="{FF2B5EF4-FFF2-40B4-BE49-F238E27FC236}">
                  <a16:creationId xmlns:a16="http://schemas.microsoft.com/office/drawing/2014/main" id="{2A76FEEE-18AF-D5E7-119C-26E4434E1199}"/>
                </a:ext>
              </a:extLst>
            </p:cNvPr>
            <p:cNvSpPr>
              <a:spLocks noChangeArrowheads="1"/>
            </p:cNvSpPr>
            <p:nvPr/>
          </p:nvSpPr>
          <p:spPr bwMode="auto">
            <a:xfrm>
              <a:off x="3494" y="2338"/>
              <a:ext cx="91" cy="89"/>
            </a:xfrm>
            <a:prstGeom prst="ellipse">
              <a:avLst/>
            </a:prstGeom>
            <a:solidFill>
              <a:srgbClr val="000000"/>
            </a:solidFill>
            <a:ln w="15875">
              <a:solidFill>
                <a:srgbClr val="FFFFFF"/>
              </a:solidFill>
              <a:round/>
              <a:headEnd/>
              <a:tailEnd/>
            </a:ln>
          </p:spPr>
          <p:txBody>
            <a:bodyPr/>
            <a:lstStyle/>
            <a:p>
              <a:endParaRPr lang="en-US"/>
            </a:p>
          </p:txBody>
        </p:sp>
        <p:sp>
          <p:nvSpPr>
            <p:cNvPr id="614618" name="Oval 218">
              <a:extLst>
                <a:ext uri="{FF2B5EF4-FFF2-40B4-BE49-F238E27FC236}">
                  <a16:creationId xmlns:a16="http://schemas.microsoft.com/office/drawing/2014/main" id="{683A458D-6FD4-A879-FBD5-198E0B5F5D03}"/>
                </a:ext>
              </a:extLst>
            </p:cNvPr>
            <p:cNvSpPr>
              <a:spLocks noChangeArrowheads="1"/>
            </p:cNvSpPr>
            <p:nvPr/>
          </p:nvSpPr>
          <p:spPr bwMode="auto">
            <a:xfrm>
              <a:off x="3678" y="2575"/>
              <a:ext cx="91" cy="89"/>
            </a:xfrm>
            <a:prstGeom prst="ellipse">
              <a:avLst/>
            </a:prstGeom>
            <a:solidFill>
              <a:srgbClr val="000000"/>
            </a:solidFill>
            <a:ln w="15875">
              <a:solidFill>
                <a:srgbClr val="FFFFFF"/>
              </a:solidFill>
              <a:round/>
              <a:headEnd/>
              <a:tailEnd/>
            </a:ln>
          </p:spPr>
          <p:txBody>
            <a:bodyPr/>
            <a:lstStyle/>
            <a:p>
              <a:endParaRPr lang="en-US"/>
            </a:p>
          </p:txBody>
        </p:sp>
        <p:sp>
          <p:nvSpPr>
            <p:cNvPr id="614619" name="Oval 219">
              <a:extLst>
                <a:ext uri="{FF2B5EF4-FFF2-40B4-BE49-F238E27FC236}">
                  <a16:creationId xmlns:a16="http://schemas.microsoft.com/office/drawing/2014/main" id="{04794431-87C7-4275-2F28-3982732A36CC}"/>
                </a:ext>
              </a:extLst>
            </p:cNvPr>
            <p:cNvSpPr>
              <a:spLocks noChangeArrowheads="1"/>
            </p:cNvSpPr>
            <p:nvPr/>
          </p:nvSpPr>
          <p:spPr bwMode="auto">
            <a:xfrm>
              <a:off x="3862" y="2250"/>
              <a:ext cx="91" cy="91"/>
            </a:xfrm>
            <a:prstGeom prst="ellipse">
              <a:avLst/>
            </a:prstGeom>
            <a:solidFill>
              <a:srgbClr val="000000"/>
            </a:solidFill>
            <a:ln w="15875">
              <a:solidFill>
                <a:srgbClr val="FFFFFF"/>
              </a:solidFill>
              <a:round/>
              <a:headEnd/>
              <a:tailEnd/>
            </a:ln>
          </p:spPr>
          <p:txBody>
            <a:bodyPr/>
            <a:lstStyle/>
            <a:p>
              <a:endParaRPr lang="en-US"/>
            </a:p>
          </p:txBody>
        </p:sp>
        <p:sp>
          <p:nvSpPr>
            <p:cNvPr id="614620" name="Oval 220">
              <a:extLst>
                <a:ext uri="{FF2B5EF4-FFF2-40B4-BE49-F238E27FC236}">
                  <a16:creationId xmlns:a16="http://schemas.microsoft.com/office/drawing/2014/main" id="{89F86A58-00C1-E900-2FA4-7A87E45413C6}"/>
                </a:ext>
              </a:extLst>
            </p:cNvPr>
            <p:cNvSpPr>
              <a:spLocks noChangeArrowheads="1"/>
            </p:cNvSpPr>
            <p:nvPr/>
          </p:nvSpPr>
          <p:spPr bwMode="auto">
            <a:xfrm>
              <a:off x="4046" y="2056"/>
              <a:ext cx="89" cy="90"/>
            </a:xfrm>
            <a:prstGeom prst="ellipse">
              <a:avLst/>
            </a:prstGeom>
            <a:solidFill>
              <a:srgbClr val="000000"/>
            </a:solidFill>
            <a:ln w="15875">
              <a:solidFill>
                <a:srgbClr val="FFFFFF"/>
              </a:solidFill>
              <a:round/>
              <a:headEnd/>
              <a:tailEnd/>
            </a:ln>
          </p:spPr>
          <p:txBody>
            <a:bodyPr/>
            <a:lstStyle/>
            <a:p>
              <a:endParaRPr lang="en-US"/>
            </a:p>
          </p:txBody>
        </p:sp>
        <p:sp>
          <p:nvSpPr>
            <p:cNvPr id="614621" name="Oval 221">
              <a:extLst>
                <a:ext uri="{FF2B5EF4-FFF2-40B4-BE49-F238E27FC236}">
                  <a16:creationId xmlns:a16="http://schemas.microsoft.com/office/drawing/2014/main" id="{ECF16DA3-2CC5-0479-4870-B700FDC0D6B6}"/>
                </a:ext>
              </a:extLst>
            </p:cNvPr>
            <p:cNvSpPr>
              <a:spLocks noChangeArrowheads="1"/>
            </p:cNvSpPr>
            <p:nvPr/>
          </p:nvSpPr>
          <p:spPr bwMode="auto">
            <a:xfrm>
              <a:off x="4230" y="2338"/>
              <a:ext cx="90" cy="89"/>
            </a:xfrm>
            <a:prstGeom prst="ellipse">
              <a:avLst/>
            </a:prstGeom>
            <a:solidFill>
              <a:srgbClr val="000000"/>
            </a:solidFill>
            <a:ln w="15875">
              <a:solidFill>
                <a:srgbClr val="FFFFFF"/>
              </a:solidFill>
              <a:round/>
              <a:headEnd/>
              <a:tailEnd/>
            </a:ln>
          </p:spPr>
          <p:txBody>
            <a:bodyPr/>
            <a:lstStyle/>
            <a:p>
              <a:endParaRPr lang="en-US"/>
            </a:p>
          </p:txBody>
        </p:sp>
        <p:sp>
          <p:nvSpPr>
            <p:cNvPr id="614622" name="Oval 222">
              <a:extLst>
                <a:ext uri="{FF2B5EF4-FFF2-40B4-BE49-F238E27FC236}">
                  <a16:creationId xmlns:a16="http://schemas.microsoft.com/office/drawing/2014/main" id="{925EAB77-C4F0-ADF3-6F4A-294D024772B5}"/>
                </a:ext>
              </a:extLst>
            </p:cNvPr>
            <p:cNvSpPr>
              <a:spLocks noChangeArrowheads="1"/>
            </p:cNvSpPr>
            <p:nvPr/>
          </p:nvSpPr>
          <p:spPr bwMode="auto">
            <a:xfrm>
              <a:off x="4414" y="2250"/>
              <a:ext cx="90" cy="91"/>
            </a:xfrm>
            <a:prstGeom prst="ellipse">
              <a:avLst/>
            </a:prstGeom>
            <a:solidFill>
              <a:srgbClr val="000000"/>
            </a:solidFill>
            <a:ln w="15875">
              <a:solidFill>
                <a:srgbClr val="FFFFFF"/>
              </a:solidFill>
              <a:round/>
              <a:headEnd/>
              <a:tailEnd/>
            </a:ln>
          </p:spPr>
          <p:txBody>
            <a:bodyPr/>
            <a:lstStyle/>
            <a:p>
              <a:endParaRPr lang="en-US"/>
            </a:p>
          </p:txBody>
        </p:sp>
        <p:sp>
          <p:nvSpPr>
            <p:cNvPr id="614623" name="Oval 223">
              <a:extLst>
                <a:ext uri="{FF2B5EF4-FFF2-40B4-BE49-F238E27FC236}">
                  <a16:creationId xmlns:a16="http://schemas.microsoft.com/office/drawing/2014/main" id="{CC788D55-5727-9554-034A-4276B371A5A0}"/>
                </a:ext>
              </a:extLst>
            </p:cNvPr>
            <p:cNvSpPr>
              <a:spLocks noChangeArrowheads="1"/>
            </p:cNvSpPr>
            <p:nvPr/>
          </p:nvSpPr>
          <p:spPr bwMode="auto">
            <a:xfrm>
              <a:off x="4597" y="2813"/>
              <a:ext cx="91" cy="90"/>
            </a:xfrm>
            <a:prstGeom prst="ellipse">
              <a:avLst/>
            </a:prstGeom>
            <a:solidFill>
              <a:srgbClr val="000000"/>
            </a:solidFill>
            <a:ln w="15875">
              <a:solidFill>
                <a:srgbClr val="FFFFFF"/>
              </a:solidFill>
              <a:round/>
              <a:headEnd/>
              <a:tailEnd/>
            </a:ln>
          </p:spPr>
          <p:txBody>
            <a:bodyPr/>
            <a:lstStyle/>
            <a:p>
              <a:endParaRPr lang="en-US"/>
            </a:p>
          </p:txBody>
        </p:sp>
        <p:sp>
          <p:nvSpPr>
            <p:cNvPr id="614624" name="Oval 224">
              <a:extLst>
                <a:ext uri="{FF2B5EF4-FFF2-40B4-BE49-F238E27FC236}">
                  <a16:creationId xmlns:a16="http://schemas.microsoft.com/office/drawing/2014/main" id="{A220CF79-C197-343E-C805-BDA1292B7296}"/>
                </a:ext>
              </a:extLst>
            </p:cNvPr>
            <p:cNvSpPr>
              <a:spLocks noChangeArrowheads="1"/>
            </p:cNvSpPr>
            <p:nvPr/>
          </p:nvSpPr>
          <p:spPr bwMode="auto">
            <a:xfrm>
              <a:off x="4793" y="2197"/>
              <a:ext cx="89" cy="89"/>
            </a:xfrm>
            <a:prstGeom prst="ellipse">
              <a:avLst/>
            </a:prstGeom>
            <a:solidFill>
              <a:srgbClr val="000000"/>
            </a:solidFill>
            <a:ln w="15875">
              <a:solidFill>
                <a:srgbClr val="FFFFFF"/>
              </a:solidFill>
              <a:round/>
              <a:headEnd/>
              <a:tailEnd/>
            </a:ln>
          </p:spPr>
          <p:txBody>
            <a:bodyPr/>
            <a:lstStyle/>
            <a:p>
              <a:endParaRPr lang="en-US"/>
            </a:p>
          </p:txBody>
        </p:sp>
        <p:sp>
          <p:nvSpPr>
            <p:cNvPr id="614625" name="Oval 225">
              <a:extLst>
                <a:ext uri="{FF2B5EF4-FFF2-40B4-BE49-F238E27FC236}">
                  <a16:creationId xmlns:a16="http://schemas.microsoft.com/office/drawing/2014/main" id="{00B30F0F-245E-7960-DF53-F995A7396C52}"/>
                </a:ext>
              </a:extLst>
            </p:cNvPr>
            <p:cNvSpPr>
              <a:spLocks noChangeArrowheads="1"/>
            </p:cNvSpPr>
            <p:nvPr/>
          </p:nvSpPr>
          <p:spPr bwMode="auto">
            <a:xfrm>
              <a:off x="4976" y="2250"/>
              <a:ext cx="90" cy="91"/>
            </a:xfrm>
            <a:prstGeom prst="ellipse">
              <a:avLst/>
            </a:prstGeom>
            <a:solidFill>
              <a:srgbClr val="000000"/>
            </a:solidFill>
            <a:ln w="15875">
              <a:solidFill>
                <a:srgbClr val="FFFFFF"/>
              </a:solidFill>
              <a:round/>
              <a:headEnd/>
              <a:tailEnd/>
            </a:ln>
          </p:spPr>
          <p:txBody>
            <a:bodyPr/>
            <a:lstStyle/>
            <a:p>
              <a:endParaRPr lang="en-US"/>
            </a:p>
          </p:txBody>
        </p:sp>
        <p:sp>
          <p:nvSpPr>
            <p:cNvPr id="614626" name="Freeform 226">
              <a:extLst>
                <a:ext uri="{FF2B5EF4-FFF2-40B4-BE49-F238E27FC236}">
                  <a16:creationId xmlns:a16="http://schemas.microsoft.com/office/drawing/2014/main" id="{B3A1FDD8-B240-9820-B779-B7E8D32D6234}"/>
                </a:ext>
              </a:extLst>
            </p:cNvPr>
            <p:cNvSpPr>
              <a:spLocks/>
            </p:cNvSpPr>
            <p:nvPr/>
          </p:nvSpPr>
          <p:spPr bwMode="auto">
            <a:xfrm>
              <a:off x="1133" y="1826"/>
              <a:ext cx="88" cy="23"/>
            </a:xfrm>
            <a:custGeom>
              <a:avLst/>
              <a:gdLst>
                <a:gd name="T0" fmla="*/ 0 w 88"/>
                <a:gd name="T1" fmla="*/ 0 h 23"/>
                <a:gd name="T2" fmla="*/ 0 w 88"/>
                <a:gd name="T3" fmla="*/ 22 h 23"/>
                <a:gd name="T4" fmla="*/ 88 w 88"/>
                <a:gd name="T5" fmla="*/ 23 h 23"/>
                <a:gd name="T6" fmla="*/ 88 w 88"/>
                <a:gd name="T7" fmla="*/ 1 h 23"/>
                <a:gd name="T8" fmla="*/ 0 w 88"/>
                <a:gd name="T9" fmla="*/ 0 h 23"/>
              </a:gdLst>
              <a:ahLst/>
              <a:cxnLst>
                <a:cxn ang="0">
                  <a:pos x="T0" y="T1"/>
                </a:cxn>
                <a:cxn ang="0">
                  <a:pos x="T2" y="T3"/>
                </a:cxn>
                <a:cxn ang="0">
                  <a:pos x="T4" y="T5"/>
                </a:cxn>
                <a:cxn ang="0">
                  <a:pos x="T6" y="T7"/>
                </a:cxn>
                <a:cxn ang="0">
                  <a:pos x="T8" y="T9"/>
                </a:cxn>
              </a:cxnLst>
              <a:rect l="0" t="0" r="r" b="b"/>
              <a:pathLst>
                <a:path w="88" h="23">
                  <a:moveTo>
                    <a:pt x="0" y="0"/>
                  </a:moveTo>
                  <a:lnTo>
                    <a:pt x="0" y="22"/>
                  </a:lnTo>
                  <a:lnTo>
                    <a:pt x="88" y="23"/>
                  </a:lnTo>
                  <a:lnTo>
                    <a:pt x="88"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627" name="Freeform 227">
              <a:extLst>
                <a:ext uri="{FF2B5EF4-FFF2-40B4-BE49-F238E27FC236}">
                  <a16:creationId xmlns:a16="http://schemas.microsoft.com/office/drawing/2014/main" id="{D385D621-63CE-8328-4454-E8BF2AC36F8B}"/>
                </a:ext>
              </a:extLst>
            </p:cNvPr>
            <p:cNvSpPr>
              <a:spLocks/>
            </p:cNvSpPr>
            <p:nvPr/>
          </p:nvSpPr>
          <p:spPr bwMode="auto">
            <a:xfrm>
              <a:off x="1327" y="1826"/>
              <a:ext cx="88" cy="23"/>
            </a:xfrm>
            <a:custGeom>
              <a:avLst/>
              <a:gdLst>
                <a:gd name="T0" fmla="*/ 0 w 88"/>
                <a:gd name="T1" fmla="*/ 0 h 23"/>
                <a:gd name="T2" fmla="*/ 0 w 88"/>
                <a:gd name="T3" fmla="*/ 22 h 23"/>
                <a:gd name="T4" fmla="*/ 88 w 88"/>
                <a:gd name="T5" fmla="*/ 23 h 23"/>
                <a:gd name="T6" fmla="*/ 88 w 88"/>
                <a:gd name="T7" fmla="*/ 1 h 23"/>
                <a:gd name="T8" fmla="*/ 0 w 88"/>
                <a:gd name="T9" fmla="*/ 0 h 23"/>
              </a:gdLst>
              <a:ahLst/>
              <a:cxnLst>
                <a:cxn ang="0">
                  <a:pos x="T0" y="T1"/>
                </a:cxn>
                <a:cxn ang="0">
                  <a:pos x="T2" y="T3"/>
                </a:cxn>
                <a:cxn ang="0">
                  <a:pos x="T4" y="T5"/>
                </a:cxn>
                <a:cxn ang="0">
                  <a:pos x="T6" y="T7"/>
                </a:cxn>
                <a:cxn ang="0">
                  <a:pos x="T8" y="T9"/>
                </a:cxn>
              </a:cxnLst>
              <a:rect l="0" t="0" r="r" b="b"/>
              <a:pathLst>
                <a:path w="88" h="23">
                  <a:moveTo>
                    <a:pt x="0" y="0"/>
                  </a:moveTo>
                  <a:lnTo>
                    <a:pt x="0" y="22"/>
                  </a:lnTo>
                  <a:lnTo>
                    <a:pt x="88" y="23"/>
                  </a:lnTo>
                  <a:lnTo>
                    <a:pt x="88"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628" name="Freeform 228">
              <a:extLst>
                <a:ext uri="{FF2B5EF4-FFF2-40B4-BE49-F238E27FC236}">
                  <a16:creationId xmlns:a16="http://schemas.microsoft.com/office/drawing/2014/main" id="{1307A200-7A3E-3ABA-188D-32AFEECF2C38}"/>
                </a:ext>
              </a:extLst>
            </p:cNvPr>
            <p:cNvSpPr>
              <a:spLocks/>
            </p:cNvSpPr>
            <p:nvPr/>
          </p:nvSpPr>
          <p:spPr bwMode="auto">
            <a:xfrm>
              <a:off x="1523"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629" name="Freeform 229">
              <a:extLst>
                <a:ext uri="{FF2B5EF4-FFF2-40B4-BE49-F238E27FC236}">
                  <a16:creationId xmlns:a16="http://schemas.microsoft.com/office/drawing/2014/main" id="{AE5F7A99-6ED3-8AD1-7502-6177C9348B14}"/>
                </a:ext>
              </a:extLst>
            </p:cNvPr>
            <p:cNvSpPr>
              <a:spLocks/>
            </p:cNvSpPr>
            <p:nvPr/>
          </p:nvSpPr>
          <p:spPr bwMode="auto">
            <a:xfrm>
              <a:off x="1718"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630" name="Freeform 230">
              <a:extLst>
                <a:ext uri="{FF2B5EF4-FFF2-40B4-BE49-F238E27FC236}">
                  <a16:creationId xmlns:a16="http://schemas.microsoft.com/office/drawing/2014/main" id="{89DD1CE1-826F-B12C-2B17-4EC8A5C3DD4B}"/>
                </a:ext>
              </a:extLst>
            </p:cNvPr>
            <p:cNvSpPr>
              <a:spLocks/>
            </p:cNvSpPr>
            <p:nvPr/>
          </p:nvSpPr>
          <p:spPr bwMode="auto">
            <a:xfrm>
              <a:off x="1912"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631" name="Freeform 231">
              <a:extLst>
                <a:ext uri="{FF2B5EF4-FFF2-40B4-BE49-F238E27FC236}">
                  <a16:creationId xmlns:a16="http://schemas.microsoft.com/office/drawing/2014/main" id="{67BEEC12-BF42-30AC-F993-B61F1FD7BE2D}"/>
                </a:ext>
              </a:extLst>
            </p:cNvPr>
            <p:cNvSpPr>
              <a:spLocks/>
            </p:cNvSpPr>
            <p:nvPr/>
          </p:nvSpPr>
          <p:spPr bwMode="auto">
            <a:xfrm>
              <a:off x="2107"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632" name="Freeform 232">
              <a:extLst>
                <a:ext uri="{FF2B5EF4-FFF2-40B4-BE49-F238E27FC236}">
                  <a16:creationId xmlns:a16="http://schemas.microsoft.com/office/drawing/2014/main" id="{E36CF229-6170-1F86-60BD-9CA8FFCF14A5}"/>
                </a:ext>
              </a:extLst>
            </p:cNvPr>
            <p:cNvSpPr>
              <a:spLocks/>
            </p:cNvSpPr>
            <p:nvPr/>
          </p:nvSpPr>
          <p:spPr bwMode="auto">
            <a:xfrm>
              <a:off x="2301"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633" name="Freeform 233">
              <a:extLst>
                <a:ext uri="{FF2B5EF4-FFF2-40B4-BE49-F238E27FC236}">
                  <a16:creationId xmlns:a16="http://schemas.microsoft.com/office/drawing/2014/main" id="{EEDEA19F-F861-BC73-A95D-93F9EFD6D967}"/>
                </a:ext>
              </a:extLst>
            </p:cNvPr>
            <p:cNvSpPr>
              <a:spLocks/>
            </p:cNvSpPr>
            <p:nvPr/>
          </p:nvSpPr>
          <p:spPr bwMode="auto">
            <a:xfrm>
              <a:off x="2495" y="1826"/>
              <a:ext cx="87" cy="23"/>
            </a:xfrm>
            <a:custGeom>
              <a:avLst/>
              <a:gdLst>
                <a:gd name="T0" fmla="*/ 0 w 87"/>
                <a:gd name="T1" fmla="*/ 0 h 23"/>
                <a:gd name="T2" fmla="*/ 0 w 87"/>
                <a:gd name="T3" fmla="*/ 22 h 23"/>
                <a:gd name="T4" fmla="*/ 87 w 87"/>
                <a:gd name="T5" fmla="*/ 23 h 23"/>
                <a:gd name="T6" fmla="*/ 87 w 87"/>
                <a:gd name="T7" fmla="*/ 1 h 23"/>
                <a:gd name="T8" fmla="*/ 0 w 87"/>
                <a:gd name="T9" fmla="*/ 0 h 23"/>
              </a:gdLst>
              <a:ahLst/>
              <a:cxnLst>
                <a:cxn ang="0">
                  <a:pos x="T0" y="T1"/>
                </a:cxn>
                <a:cxn ang="0">
                  <a:pos x="T2" y="T3"/>
                </a:cxn>
                <a:cxn ang="0">
                  <a:pos x="T4" y="T5"/>
                </a:cxn>
                <a:cxn ang="0">
                  <a:pos x="T6" y="T7"/>
                </a:cxn>
                <a:cxn ang="0">
                  <a:pos x="T8" y="T9"/>
                </a:cxn>
              </a:cxnLst>
              <a:rect l="0" t="0" r="r" b="b"/>
              <a:pathLst>
                <a:path w="87" h="23">
                  <a:moveTo>
                    <a:pt x="0" y="0"/>
                  </a:moveTo>
                  <a:lnTo>
                    <a:pt x="0" y="22"/>
                  </a:lnTo>
                  <a:lnTo>
                    <a:pt x="87" y="23"/>
                  </a:lnTo>
                  <a:lnTo>
                    <a:pt x="87"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634" name="Freeform 234">
              <a:extLst>
                <a:ext uri="{FF2B5EF4-FFF2-40B4-BE49-F238E27FC236}">
                  <a16:creationId xmlns:a16="http://schemas.microsoft.com/office/drawing/2014/main" id="{D629FBE0-C2CA-A93A-69D5-95085080A479}"/>
                </a:ext>
              </a:extLst>
            </p:cNvPr>
            <p:cNvSpPr>
              <a:spLocks/>
            </p:cNvSpPr>
            <p:nvPr/>
          </p:nvSpPr>
          <p:spPr bwMode="auto">
            <a:xfrm>
              <a:off x="2690" y="1826"/>
              <a:ext cx="87" cy="23"/>
            </a:xfrm>
            <a:custGeom>
              <a:avLst/>
              <a:gdLst>
                <a:gd name="T0" fmla="*/ 0 w 87"/>
                <a:gd name="T1" fmla="*/ 0 h 23"/>
                <a:gd name="T2" fmla="*/ 0 w 87"/>
                <a:gd name="T3" fmla="*/ 22 h 23"/>
                <a:gd name="T4" fmla="*/ 87 w 87"/>
                <a:gd name="T5" fmla="*/ 23 h 23"/>
                <a:gd name="T6" fmla="*/ 87 w 87"/>
                <a:gd name="T7" fmla="*/ 1 h 23"/>
                <a:gd name="T8" fmla="*/ 0 w 87"/>
                <a:gd name="T9" fmla="*/ 0 h 23"/>
              </a:gdLst>
              <a:ahLst/>
              <a:cxnLst>
                <a:cxn ang="0">
                  <a:pos x="T0" y="T1"/>
                </a:cxn>
                <a:cxn ang="0">
                  <a:pos x="T2" y="T3"/>
                </a:cxn>
                <a:cxn ang="0">
                  <a:pos x="T4" y="T5"/>
                </a:cxn>
                <a:cxn ang="0">
                  <a:pos x="T6" y="T7"/>
                </a:cxn>
                <a:cxn ang="0">
                  <a:pos x="T8" y="T9"/>
                </a:cxn>
              </a:cxnLst>
              <a:rect l="0" t="0" r="r" b="b"/>
              <a:pathLst>
                <a:path w="87" h="23">
                  <a:moveTo>
                    <a:pt x="0" y="0"/>
                  </a:moveTo>
                  <a:lnTo>
                    <a:pt x="0" y="22"/>
                  </a:lnTo>
                  <a:lnTo>
                    <a:pt x="87" y="23"/>
                  </a:lnTo>
                  <a:lnTo>
                    <a:pt x="87"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635" name="Freeform 235">
              <a:extLst>
                <a:ext uri="{FF2B5EF4-FFF2-40B4-BE49-F238E27FC236}">
                  <a16:creationId xmlns:a16="http://schemas.microsoft.com/office/drawing/2014/main" id="{B141615B-CC25-2582-976D-500F3CE79AD3}"/>
                </a:ext>
              </a:extLst>
            </p:cNvPr>
            <p:cNvSpPr>
              <a:spLocks/>
            </p:cNvSpPr>
            <p:nvPr/>
          </p:nvSpPr>
          <p:spPr bwMode="auto">
            <a:xfrm>
              <a:off x="2884" y="1826"/>
              <a:ext cx="88" cy="23"/>
            </a:xfrm>
            <a:custGeom>
              <a:avLst/>
              <a:gdLst>
                <a:gd name="T0" fmla="*/ 0 w 88"/>
                <a:gd name="T1" fmla="*/ 0 h 23"/>
                <a:gd name="T2" fmla="*/ 0 w 88"/>
                <a:gd name="T3" fmla="*/ 22 h 23"/>
                <a:gd name="T4" fmla="*/ 88 w 88"/>
                <a:gd name="T5" fmla="*/ 23 h 23"/>
                <a:gd name="T6" fmla="*/ 88 w 88"/>
                <a:gd name="T7" fmla="*/ 1 h 23"/>
                <a:gd name="T8" fmla="*/ 0 w 88"/>
                <a:gd name="T9" fmla="*/ 0 h 23"/>
              </a:gdLst>
              <a:ahLst/>
              <a:cxnLst>
                <a:cxn ang="0">
                  <a:pos x="T0" y="T1"/>
                </a:cxn>
                <a:cxn ang="0">
                  <a:pos x="T2" y="T3"/>
                </a:cxn>
                <a:cxn ang="0">
                  <a:pos x="T4" y="T5"/>
                </a:cxn>
                <a:cxn ang="0">
                  <a:pos x="T6" y="T7"/>
                </a:cxn>
                <a:cxn ang="0">
                  <a:pos x="T8" y="T9"/>
                </a:cxn>
              </a:cxnLst>
              <a:rect l="0" t="0" r="r" b="b"/>
              <a:pathLst>
                <a:path w="88" h="23">
                  <a:moveTo>
                    <a:pt x="0" y="0"/>
                  </a:moveTo>
                  <a:lnTo>
                    <a:pt x="0" y="22"/>
                  </a:lnTo>
                  <a:lnTo>
                    <a:pt x="88" y="23"/>
                  </a:lnTo>
                  <a:lnTo>
                    <a:pt x="88"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636" name="Freeform 236">
              <a:extLst>
                <a:ext uri="{FF2B5EF4-FFF2-40B4-BE49-F238E27FC236}">
                  <a16:creationId xmlns:a16="http://schemas.microsoft.com/office/drawing/2014/main" id="{A18C7828-A236-8794-E7D2-D1285932B376}"/>
                </a:ext>
              </a:extLst>
            </p:cNvPr>
            <p:cNvSpPr>
              <a:spLocks/>
            </p:cNvSpPr>
            <p:nvPr/>
          </p:nvSpPr>
          <p:spPr bwMode="auto">
            <a:xfrm>
              <a:off x="3080"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637" name="Freeform 237">
              <a:extLst>
                <a:ext uri="{FF2B5EF4-FFF2-40B4-BE49-F238E27FC236}">
                  <a16:creationId xmlns:a16="http://schemas.microsoft.com/office/drawing/2014/main" id="{0BCD8597-6DFB-0C7D-E122-DADC8CEDB2F6}"/>
                </a:ext>
              </a:extLst>
            </p:cNvPr>
            <p:cNvSpPr>
              <a:spLocks/>
            </p:cNvSpPr>
            <p:nvPr/>
          </p:nvSpPr>
          <p:spPr bwMode="auto">
            <a:xfrm>
              <a:off x="3275"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638" name="Freeform 238">
              <a:extLst>
                <a:ext uri="{FF2B5EF4-FFF2-40B4-BE49-F238E27FC236}">
                  <a16:creationId xmlns:a16="http://schemas.microsoft.com/office/drawing/2014/main" id="{39D34C29-1E31-EF58-CF58-851F76FD1D86}"/>
                </a:ext>
              </a:extLst>
            </p:cNvPr>
            <p:cNvSpPr>
              <a:spLocks/>
            </p:cNvSpPr>
            <p:nvPr/>
          </p:nvSpPr>
          <p:spPr bwMode="auto">
            <a:xfrm>
              <a:off x="3469"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639" name="Freeform 239">
              <a:extLst>
                <a:ext uri="{FF2B5EF4-FFF2-40B4-BE49-F238E27FC236}">
                  <a16:creationId xmlns:a16="http://schemas.microsoft.com/office/drawing/2014/main" id="{89CDC1ED-CDF5-B160-D8CE-D5ABF39F958E}"/>
                </a:ext>
              </a:extLst>
            </p:cNvPr>
            <p:cNvSpPr>
              <a:spLocks/>
            </p:cNvSpPr>
            <p:nvPr/>
          </p:nvSpPr>
          <p:spPr bwMode="auto">
            <a:xfrm>
              <a:off x="3664"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640" name="Freeform 240">
              <a:extLst>
                <a:ext uri="{FF2B5EF4-FFF2-40B4-BE49-F238E27FC236}">
                  <a16:creationId xmlns:a16="http://schemas.microsoft.com/office/drawing/2014/main" id="{17D558CE-F246-F88A-5469-D08D80C43F7B}"/>
                </a:ext>
              </a:extLst>
            </p:cNvPr>
            <p:cNvSpPr>
              <a:spLocks/>
            </p:cNvSpPr>
            <p:nvPr/>
          </p:nvSpPr>
          <p:spPr bwMode="auto">
            <a:xfrm>
              <a:off x="3858"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641" name="Freeform 241">
              <a:extLst>
                <a:ext uri="{FF2B5EF4-FFF2-40B4-BE49-F238E27FC236}">
                  <a16:creationId xmlns:a16="http://schemas.microsoft.com/office/drawing/2014/main" id="{BDCC159C-CAA8-BA39-7264-4E2748FFF3C9}"/>
                </a:ext>
              </a:extLst>
            </p:cNvPr>
            <p:cNvSpPr>
              <a:spLocks/>
            </p:cNvSpPr>
            <p:nvPr/>
          </p:nvSpPr>
          <p:spPr bwMode="auto">
            <a:xfrm>
              <a:off x="4052"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642" name="Freeform 242">
              <a:extLst>
                <a:ext uri="{FF2B5EF4-FFF2-40B4-BE49-F238E27FC236}">
                  <a16:creationId xmlns:a16="http://schemas.microsoft.com/office/drawing/2014/main" id="{C8DC082F-1E7B-45E6-080A-87ADA3E72FBB}"/>
                </a:ext>
              </a:extLst>
            </p:cNvPr>
            <p:cNvSpPr>
              <a:spLocks/>
            </p:cNvSpPr>
            <p:nvPr/>
          </p:nvSpPr>
          <p:spPr bwMode="auto">
            <a:xfrm>
              <a:off x="4247" y="1826"/>
              <a:ext cx="87" cy="23"/>
            </a:xfrm>
            <a:custGeom>
              <a:avLst/>
              <a:gdLst>
                <a:gd name="T0" fmla="*/ 0 w 87"/>
                <a:gd name="T1" fmla="*/ 0 h 23"/>
                <a:gd name="T2" fmla="*/ 0 w 87"/>
                <a:gd name="T3" fmla="*/ 22 h 23"/>
                <a:gd name="T4" fmla="*/ 87 w 87"/>
                <a:gd name="T5" fmla="*/ 23 h 23"/>
                <a:gd name="T6" fmla="*/ 87 w 87"/>
                <a:gd name="T7" fmla="*/ 1 h 23"/>
                <a:gd name="T8" fmla="*/ 0 w 87"/>
                <a:gd name="T9" fmla="*/ 0 h 23"/>
              </a:gdLst>
              <a:ahLst/>
              <a:cxnLst>
                <a:cxn ang="0">
                  <a:pos x="T0" y="T1"/>
                </a:cxn>
                <a:cxn ang="0">
                  <a:pos x="T2" y="T3"/>
                </a:cxn>
                <a:cxn ang="0">
                  <a:pos x="T4" y="T5"/>
                </a:cxn>
                <a:cxn ang="0">
                  <a:pos x="T6" y="T7"/>
                </a:cxn>
                <a:cxn ang="0">
                  <a:pos x="T8" y="T9"/>
                </a:cxn>
              </a:cxnLst>
              <a:rect l="0" t="0" r="r" b="b"/>
              <a:pathLst>
                <a:path w="87" h="23">
                  <a:moveTo>
                    <a:pt x="0" y="0"/>
                  </a:moveTo>
                  <a:lnTo>
                    <a:pt x="0" y="22"/>
                  </a:lnTo>
                  <a:lnTo>
                    <a:pt x="87" y="23"/>
                  </a:lnTo>
                  <a:lnTo>
                    <a:pt x="87"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643" name="Freeform 243">
              <a:extLst>
                <a:ext uri="{FF2B5EF4-FFF2-40B4-BE49-F238E27FC236}">
                  <a16:creationId xmlns:a16="http://schemas.microsoft.com/office/drawing/2014/main" id="{BD74E0C8-50FC-A070-3F60-E1CA31D0CED5}"/>
                </a:ext>
              </a:extLst>
            </p:cNvPr>
            <p:cNvSpPr>
              <a:spLocks/>
            </p:cNvSpPr>
            <p:nvPr/>
          </p:nvSpPr>
          <p:spPr bwMode="auto">
            <a:xfrm>
              <a:off x="4441" y="1826"/>
              <a:ext cx="88" cy="23"/>
            </a:xfrm>
            <a:custGeom>
              <a:avLst/>
              <a:gdLst>
                <a:gd name="T0" fmla="*/ 0 w 88"/>
                <a:gd name="T1" fmla="*/ 0 h 23"/>
                <a:gd name="T2" fmla="*/ 0 w 88"/>
                <a:gd name="T3" fmla="*/ 22 h 23"/>
                <a:gd name="T4" fmla="*/ 88 w 88"/>
                <a:gd name="T5" fmla="*/ 23 h 23"/>
                <a:gd name="T6" fmla="*/ 88 w 88"/>
                <a:gd name="T7" fmla="*/ 1 h 23"/>
                <a:gd name="T8" fmla="*/ 0 w 88"/>
                <a:gd name="T9" fmla="*/ 0 h 23"/>
              </a:gdLst>
              <a:ahLst/>
              <a:cxnLst>
                <a:cxn ang="0">
                  <a:pos x="T0" y="T1"/>
                </a:cxn>
                <a:cxn ang="0">
                  <a:pos x="T2" y="T3"/>
                </a:cxn>
                <a:cxn ang="0">
                  <a:pos x="T4" y="T5"/>
                </a:cxn>
                <a:cxn ang="0">
                  <a:pos x="T6" y="T7"/>
                </a:cxn>
                <a:cxn ang="0">
                  <a:pos x="T8" y="T9"/>
                </a:cxn>
              </a:cxnLst>
              <a:rect l="0" t="0" r="r" b="b"/>
              <a:pathLst>
                <a:path w="88" h="23">
                  <a:moveTo>
                    <a:pt x="0" y="0"/>
                  </a:moveTo>
                  <a:lnTo>
                    <a:pt x="0" y="22"/>
                  </a:lnTo>
                  <a:lnTo>
                    <a:pt x="88" y="23"/>
                  </a:lnTo>
                  <a:lnTo>
                    <a:pt x="88"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644" name="Freeform 244">
              <a:extLst>
                <a:ext uri="{FF2B5EF4-FFF2-40B4-BE49-F238E27FC236}">
                  <a16:creationId xmlns:a16="http://schemas.microsoft.com/office/drawing/2014/main" id="{C2AA6EF5-4CA4-250B-0010-B6F0D256846A}"/>
                </a:ext>
              </a:extLst>
            </p:cNvPr>
            <p:cNvSpPr>
              <a:spLocks/>
            </p:cNvSpPr>
            <p:nvPr/>
          </p:nvSpPr>
          <p:spPr bwMode="auto">
            <a:xfrm>
              <a:off x="4637"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645" name="Freeform 245">
              <a:extLst>
                <a:ext uri="{FF2B5EF4-FFF2-40B4-BE49-F238E27FC236}">
                  <a16:creationId xmlns:a16="http://schemas.microsoft.com/office/drawing/2014/main" id="{5D1C069F-7118-E30A-FB70-9F223F5ECC45}"/>
                </a:ext>
              </a:extLst>
            </p:cNvPr>
            <p:cNvSpPr>
              <a:spLocks/>
            </p:cNvSpPr>
            <p:nvPr/>
          </p:nvSpPr>
          <p:spPr bwMode="auto">
            <a:xfrm>
              <a:off x="4832" y="1826"/>
              <a:ext cx="86" cy="23"/>
            </a:xfrm>
            <a:custGeom>
              <a:avLst/>
              <a:gdLst>
                <a:gd name="T0" fmla="*/ 0 w 86"/>
                <a:gd name="T1" fmla="*/ 0 h 23"/>
                <a:gd name="T2" fmla="*/ 0 w 86"/>
                <a:gd name="T3" fmla="*/ 22 h 23"/>
                <a:gd name="T4" fmla="*/ 86 w 86"/>
                <a:gd name="T5" fmla="*/ 23 h 23"/>
                <a:gd name="T6" fmla="*/ 86 w 86"/>
                <a:gd name="T7" fmla="*/ 1 h 23"/>
                <a:gd name="T8" fmla="*/ 0 w 86"/>
                <a:gd name="T9" fmla="*/ 0 h 23"/>
              </a:gdLst>
              <a:ahLst/>
              <a:cxnLst>
                <a:cxn ang="0">
                  <a:pos x="T0" y="T1"/>
                </a:cxn>
                <a:cxn ang="0">
                  <a:pos x="T2" y="T3"/>
                </a:cxn>
                <a:cxn ang="0">
                  <a:pos x="T4" y="T5"/>
                </a:cxn>
                <a:cxn ang="0">
                  <a:pos x="T6" y="T7"/>
                </a:cxn>
                <a:cxn ang="0">
                  <a:pos x="T8" y="T9"/>
                </a:cxn>
              </a:cxnLst>
              <a:rect l="0" t="0" r="r" b="b"/>
              <a:pathLst>
                <a:path w="86" h="23">
                  <a:moveTo>
                    <a:pt x="0" y="0"/>
                  </a:moveTo>
                  <a:lnTo>
                    <a:pt x="0" y="22"/>
                  </a:lnTo>
                  <a:lnTo>
                    <a:pt x="86" y="23"/>
                  </a:lnTo>
                  <a:lnTo>
                    <a:pt x="86"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646" name="Freeform 246">
              <a:extLst>
                <a:ext uri="{FF2B5EF4-FFF2-40B4-BE49-F238E27FC236}">
                  <a16:creationId xmlns:a16="http://schemas.microsoft.com/office/drawing/2014/main" id="{55BE120E-80DA-3479-46C9-57F6D44BD1AC}"/>
                </a:ext>
              </a:extLst>
            </p:cNvPr>
            <p:cNvSpPr>
              <a:spLocks/>
            </p:cNvSpPr>
            <p:nvPr/>
          </p:nvSpPr>
          <p:spPr bwMode="auto">
            <a:xfrm>
              <a:off x="5026" y="1826"/>
              <a:ext cx="22" cy="23"/>
            </a:xfrm>
            <a:custGeom>
              <a:avLst/>
              <a:gdLst>
                <a:gd name="T0" fmla="*/ 1 w 22"/>
                <a:gd name="T1" fmla="*/ 0 h 23"/>
                <a:gd name="T2" fmla="*/ 0 w 22"/>
                <a:gd name="T3" fmla="*/ 22 h 23"/>
                <a:gd name="T4" fmla="*/ 21 w 22"/>
                <a:gd name="T5" fmla="*/ 23 h 23"/>
                <a:gd name="T6" fmla="*/ 22 w 22"/>
                <a:gd name="T7" fmla="*/ 1 h 23"/>
                <a:gd name="T8" fmla="*/ 1 w 22"/>
                <a:gd name="T9" fmla="*/ 0 h 23"/>
              </a:gdLst>
              <a:ahLst/>
              <a:cxnLst>
                <a:cxn ang="0">
                  <a:pos x="T0" y="T1"/>
                </a:cxn>
                <a:cxn ang="0">
                  <a:pos x="T2" y="T3"/>
                </a:cxn>
                <a:cxn ang="0">
                  <a:pos x="T4" y="T5"/>
                </a:cxn>
                <a:cxn ang="0">
                  <a:pos x="T6" y="T7"/>
                </a:cxn>
                <a:cxn ang="0">
                  <a:pos x="T8" y="T9"/>
                </a:cxn>
              </a:cxnLst>
              <a:rect l="0" t="0" r="r" b="b"/>
              <a:pathLst>
                <a:path w="22" h="23">
                  <a:moveTo>
                    <a:pt x="1" y="0"/>
                  </a:moveTo>
                  <a:lnTo>
                    <a:pt x="0" y="22"/>
                  </a:lnTo>
                  <a:lnTo>
                    <a:pt x="21" y="23"/>
                  </a:lnTo>
                  <a:lnTo>
                    <a:pt x="22" y="1"/>
                  </a:ln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647" name="Freeform 247">
              <a:extLst>
                <a:ext uri="{FF2B5EF4-FFF2-40B4-BE49-F238E27FC236}">
                  <a16:creationId xmlns:a16="http://schemas.microsoft.com/office/drawing/2014/main" id="{6402CC79-4F43-89EE-4102-463AAAFA6927}"/>
                </a:ext>
              </a:extLst>
            </p:cNvPr>
            <p:cNvSpPr>
              <a:spLocks/>
            </p:cNvSpPr>
            <p:nvPr/>
          </p:nvSpPr>
          <p:spPr bwMode="auto">
            <a:xfrm>
              <a:off x="1133" y="3209"/>
              <a:ext cx="88" cy="24"/>
            </a:xfrm>
            <a:custGeom>
              <a:avLst/>
              <a:gdLst>
                <a:gd name="T0" fmla="*/ 0 w 88"/>
                <a:gd name="T1" fmla="*/ 0 h 24"/>
                <a:gd name="T2" fmla="*/ 0 w 88"/>
                <a:gd name="T3" fmla="*/ 22 h 24"/>
                <a:gd name="T4" fmla="*/ 88 w 88"/>
                <a:gd name="T5" fmla="*/ 24 h 24"/>
                <a:gd name="T6" fmla="*/ 88 w 88"/>
                <a:gd name="T7" fmla="*/ 2 h 24"/>
                <a:gd name="T8" fmla="*/ 0 w 88"/>
                <a:gd name="T9" fmla="*/ 0 h 24"/>
              </a:gdLst>
              <a:ahLst/>
              <a:cxnLst>
                <a:cxn ang="0">
                  <a:pos x="T0" y="T1"/>
                </a:cxn>
                <a:cxn ang="0">
                  <a:pos x="T2" y="T3"/>
                </a:cxn>
                <a:cxn ang="0">
                  <a:pos x="T4" y="T5"/>
                </a:cxn>
                <a:cxn ang="0">
                  <a:pos x="T6" y="T7"/>
                </a:cxn>
                <a:cxn ang="0">
                  <a:pos x="T8" y="T9"/>
                </a:cxn>
              </a:cxnLst>
              <a:rect l="0" t="0" r="r" b="b"/>
              <a:pathLst>
                <a:path w="88" h="24">
                  <a:moveTo>
                    <a:pt x="0" y="0"/>
                  </a:moveTo>
                  <a:lnTo>
                    <a:pt x="0" y="22"/>
                  </a:lnTo>
                  <a:lnTo>
                    <a:pt x="88" y="24"/>
                  </a:lnTo>
                  <a:lnTo>
                    <a:pt x="88"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648" name="Freeform 248">
              <a:extLst>
                <a:ext uri="{FF2B5EF4-FFF2-40B4-BE49-F238E27FC236}">
                  <a16:creationId xmlns:a16="http://schemas.microsoft.com/office/drawing/2014/main" id="{84556341-D18F-9128-2F9E-CF9C6055B46C}"/>
                </a:ext>
              </a:extLst>
            </p:cNvPr>
            <p:cNvSpPr>
              <a:spLocks/>
            </p:cNvSpPr>
            <p:nvPr/>
          </p:nvSpPr>
          <p:spPr bwMode="auto">
            <a:xfrm>
              <a:off x="1327" y="3209"/>
              <a:ext cx="88" cy="24"/>
            </a:xfrm>
            <a:custGeom>
              <a:avLst/>
              <a:gdLst>
                <a:gd name="T0" fmla="*/ 0 w 88"/>
                <a:gd name="T1" fmla="*/ 0 h 24"/>
                <a:gd name="T2" fmla="*/ 0 w 88"/>
                <a:gd name="T3" fmla="*/ 22 h 24"/>
                <a:gd name="T4" fmla="*/ 88 w 88"/>
                <a:gd name="T5" fmla="*/ 24 h 24"/>
                <a:gd name="T6" fmla="*/ 88 w 88"/>
                <a:gd name="T7" fmla="*/ 2 h 24"/>
                <a:gd name="T8" fmla="*/ 0 w 88"/>
                <a:gd name="T9" fmla="*/ 0 h 24"/>
              </a:gdLst>
              <a:ahLst/>
              <a:cxnLst>
                <a:cxn ang="0">
                  <a:pos x="T0" y="T1"/>
                </a:cxn>
                <a:cxn ang="0">
                  <a:pos x="T2" y="T3"/>
                </a:cxn>
                <a:cxn ang="0">
                  <a:pos x="T4" y="T5"/>
                </a:cxn>
                <a:cxn ang="0">
                  <a:pos x="T6" y="T7"/>
                </a:cxn>
                <a:cxn ang="0">
                  <a:pos x="T8" y="T9"/>
                </a:cxn>
              </a:cxnLst>
              <a:rect l="0" t="0" r="r" b="b"/>
              <a:pathLst>
                <a:path w="88" h="24">
                  <a:moveTo>
                    <a:pt x="0" y="0"/>
                  </a:moveTo>
                  <a:lnTo>
                    <a:pt x="0" y="22"/>
                  </a:lnTo>
                  <a:lnTo>
                    <a:pt x="88" y="24"/>
                  </a:lnTo>
                  <a:lnTo>
                    <a:pt x="88"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649" name="Freeform 249">
              <a:extLst>
                <a:ext uri="{FF2B5EF4-FFF2-40B4-BE49-F238E27FC236}">
                  <a16:creationId xmlns:a16="http://schemas.microsoft.com/office/drawing/2014/main" id="{7EAE9DF6-5CF8-C2B3-0722-C0A79DFFCB7F}"/>
                </a:ext>
              </a:extLst>
            </p:cNvPr>
            <p:cNvSpPr>
              <a:spLocks/>
            </p:cNvSpPr>
            <p:nvPr/>
          </p:nvSpPr>
          <p:spPr bwMode="auto">
            <a:xfrm>
              <a:off x="1523"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650" name="Freeform 250">
              <a:extLst>
                <a:ext uri="{FF2B5EF4-FFF2-40B4-BE49-F238E27FC236}">
                  <a16:creationId xmlns:a16="http://schemas.microsoft.com/office/drawing/2014/main" id="{511F6D4D-5FFA-9578-C6D2-D63AA10CBD94}"/>
                </a:ext>
              </a:extLst>
            </p:cNvPr>
            <p:cNvSpPr>
              <a:spLocks/>
            </p:cNvSpPr>
            <p:nvPr/>
          </p:nvSpPr>
          <p:spPr bwMode="auto">
            <a:xfrm>
              <a:off x="1718"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651" name="Freeform 251">
              <a:extLst>
                <a:ext uri="{FF2B5EF4-FFF2-40B4-BE49-F238E27FC236}">
                  <a16:creationId xmlns:a16="http://schemas.microsoft.com/office/drawing/2014/main" id="{57009569-B144-B54E-7DC9-86F14264A0A3}"/>
                </a:ext>
              </a:extLst>
            </p:cNvPr>
            <p:cNvSpPr>
              <a:spLocks/>
            </p:cNvSpPr>
            <p:nvPr/>
          </p:nvSpPr>
          <p:spPr bwMode="auto">
            <a:xfrm>
              <a:off x="1912"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652" name="Freeform 252">
              <a:extLst>
                <a:ext uri="{FF2B5EF4-FFF2-40B4-BE49-F238E27FC236}">
                  <a16:creationId xmlns:a16="http://schemas.microsoft.com/office/drawing/2014/main" id="{CB5DA4A5-67E2-EBCB-D777-BA7212EDC8AD}"/>
                </a:ext>
              </a:extLst>
            </p:cNvPr>
            <p:cNvSpPr>
              <a:spLocks/>
            </p:cNvSpPr>
            <p:nvPr/>
          </p:nvSpPr>
          <p:spPr bwMode="auto">
            <a:xfrm>
              <a:off x="2107"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653" name="Freeform 253">
              <a:extLst>
                <a:ext uri="{FF2B5EF4-FFF2-40B4-BE49-F238E27FC236}">
                  <a16:creationId xmlns:a16="http://schemas.microsoft.com/office/drawing/2014/main" id="{CA3B08F4-4557-C1BC-2C5D-8AB252EFA4E5}"/>
                </a:ext>
              </a:extLst>
            </p:cNvPr>
            <p:cNvSpPr>
              <a:spLocks/>
            </p:cNvSpPr>
            <p:nvPr/>
          </p:nvSpPr>
          <p:spPr bwMode="auto">
            <a:xfrm>
              <a:off x="2301"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654" name="Freeform 254">
              <a:extLst>
                <a:ext uri="{FF2B5EF4-FFF2-40B4-BE49-F238E27FC236}">
                  <a16:creationId xmlns:a16="http://schemas.microsoft.com/office/drawing/2014/main" id="{FA930A8E-8FEC-E7C4-1D95-694A2D3FD582}"/>
                </a:ext>
              </a:extLst>
            </p:cNvPr>
            <p:cNvSpPr>
              <a:spLocks/>
            </p:cNvSpPr>
            <p:nvPr/>
          </p:nvSpPr>
          <p:spPr bwMode="auto">
            <a:xfrm>
              <a:off x="2495" y="3209"/>
              <a:ext cx="87" cy="24"/>
            </a:xfrm>
            <a:custGeom>
              <a:avLst/>
              <a:gdLst>
                <a:gd name="T0" fmla="*/ 0 w 87"/>
                <a:gd name="T1" fmla="*/ 0 h 24"/>
                <a:gd name="T2" fmla="*/ 0 w 87"/>
                <a:gd name="T3" fmla="*/ 22 h 24"/>
                <a:gd name="T4" fmla="*/ 87 w 87"/>
                <a:gd name="T5" fmla="*/ 24 h 24"/>
                <a:gd name="T6" fmla="*/ 87 w 87"/>
                <a:gd name="T7" fmla="*/ 2 h 24"/>
                <a:gd name="T8" fmla="*/ 0 w 87"/>
                <a:gd name="T9" fmla="*/ 0 h 24"/>
              </a:gdLst>
              <a:ahLst/>
              <a:cxnLst>
                <a:cxn ang="0">
                  <a:pos x="T0" y="T1"/>
                </a:cxn>
                <a:cxn ang="0">
                  <a:pos x="T2" y="T3"/>
                </a:cxn>
                <a:cxn ang="0">
                  <a:pos x="T4" y="T5"/>
                </a:cxn>
                <a:cxn ang="0">
                  <a:pos x="T6" y="T7"/>
                </a:cxn>
                <a:cxn ang="0">
                  <a:pos x="T8" y="T9"/>
                </a:cxn>
              </a:cxnLst>
              <a:rect l="0" t="0" r="r" b="b"/>
              <a:pathLst>
                <a:path w="87" h="24">
                  <a:moveTo>
                    <a:pt x="0" y="0"/>
                  </a:moveTo>
                  <a:lnTo>
                    <a:pt x="0" y="22"/>
                  </a:lnTo>
                  <a:lnTo>
                    <a:pt x="87" y="24"/>
                  </a:lnTo>
                  <a:lnTo>
                    <a:pt x="87"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655" name="Freeform 255">
              <a:extLst>
                <a:ext uri="{FF2B5EF4-FFF2-40B4-BE49-F238E27FC236}">
                  <a16:creationId xmlns:a16="http://schemas.microsoft.com/office/drawing/2014/main" id="{320926C2-2ECF-9824-C0E3-AEEEA6809DF4}"/>
                </a:ext>
              </a:extLst>
            </p:cNvPr>
            <p:cNvSpPr>
              <a:spLocks/>
            </p:cNvSpPr>
            <p:nvPr/>
          </p:nvSpPr>
          <p:spPr bwMode="auto">
            <a:xfrm>
              <a:off x="2690" y="3209"/>
              <a:ext cx="87" cy="24"/>
            </a:xfrm>
            <a:custGeom>
              <a:avLst/>
              <a:gdLst>
                <a:gd name="T0" fmla="*/ 0 w 87"/>
                <a:gd name="T1" fmla="*/ 0 h 24"/>
                <a:gd name="T2" fmla="*/ 0 w 87"/>
                <a:gd name="T3" fmla="*/ 22 h 24"/>
                <a:gd name="T4" fmla="*/ 87 w 87"/>
                <a:gd name="T5" fmla="*/ 24 h 24"/>
                <a:gd name="T6" fmla="*/ 87 w 87"/>
                <a:gd name="T7" fmla="*/ 2 h 24"/>
                <a:gd name="T8" fmla="*/ 0 w 87"/>
                <a:gd name="T9" fmla="*/ 0 h 24"/>
              </a:gdLst>
              <a:ahLst/>
              <a:cxnLst>
                <a:cxn ang="0">
                  <a:pos x="T0" y="T1"/>
                </a:cxn>
                <a:cxn ang="0">
                  <a:pos x="T2" y="T3"/>
                </a:cxn>
                <a:cxn ang="0">
                  <a:pos x="T4" y="T5"/>
                </a:cxn>
                <a:cxn ang="0">
                  <a:pos x="T6" y="T7"/>
                </a:cxn>
                <a:cxn ang="0">
                  <a:pos x="T8" y="T9"/>
                </a:cxn>
              </a:cxnLst>
              <a:rect l="0" t="0" r="r" b="b"/>
              <a:pathLst>
                <a:path w="87" h="24">
                  <a:moveTo>
                    <a:pt x="0" y="0"/>
                  </a:moveTo>
                  <a:lnTo>
                    <a:pt x="0" y="22"/>
                  </a:lnTo>
                  <a:lnTo>
                    <a:pt x="87" y="24"/>
                  </a:lnTo>
                  <a:lnTo>
                    <a:pt x="87"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656" name="Freeform 256">
              <a:extLst>
                <a:ext uri="{FF2B5EF4-FFF2-40B4-BE49-F238E27FC236}">
                  <a16:creationId xmlns:a16="http://schemas.microsoft.com/office/drawing/2014/main" id="{E5DF2900-9445-7F5C-47B0-8C6A8CE529EA}"/>
                </a:ext>
              </a:extLst>
            </p:cNvPr>
            <p:cNvSpPr>
              <a:spLocks/>
            </p:cNvSpPr>
            <p:nvPr/>
          </p:nvSpPr>
          <p:spPr bwMode="auto">
            <a:xfrm>
              <a:off x="2884" y="3209"/>
              <a:ext cx="88" cy="24"/>
            </a:xfrm>
            <a:custGeom>
              <a:avLst/>
              <a:gdLst>
                <a:gd name="T0" fmla="*/ 0 w 88"/>
                <a:gd name="T1" fmla="*/ 0 h 24"/>
                <a:gd name="T2" fmla="*/ 0 w 88"/>
                <a:gd name="T3" fmla="*/ 22 h 24"/>
                <a:gd name="T4" fmla="*/ 88 w 88"/>
                <a:gd name="T5" fmla="*/ 24 h 24"/>
                <a:gd name="T6" fmla="*/ 88 w 88"/>
                <a:gd name="T7" fmla="*/ 2 h 24"/>
                <a:gd name="T8" fmla="*/ 0 w 88"/>
                <a:gd name="T9" fmla="*/ 0 h 24"/>
              </a:gdLst>
              <a:ahLst/>
              <a:cxnLst>
                <a:cxn ang="0">
                  <a:pos x="T0" y="T1"/>
                </a:cxn>
                <a:cxn ang="0">
                  <a:pos x="T2" y="T3"/>
                </a:cxn>
                <a:cxn ang="0">
                  <a:pos x="T4" y="T5"/>
                </a:cxn>
                <a:cxn ang="0">
                  <a:pos x="T6" y="T7"/>
                </a:cxn>
                <a:cxn ang="0">
                  <a:pos x="T8" y="T9"/>
                </a:cxn>
              </a:cxnLst>
              <a:rect l="0" t="0" r="r" b="b"/>
              <a:pathLst>
                <a:path w="88" h="24">
                  <a:moveTo>
                    <a:pt x="0" y="0"/>
                  </a:moveTo>
                  <a:lnTo>
                    <a:pt x="0" y="22"/>
                  </a:lnTo>
                  <a:lnTo>
                    <a:pt x="88" y="24"/>
                  </a:lnTo>
                  <a:lnTo>
                    <a:pt x="88"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657" name="Freeform 257">
              <a:extLst>
                <a:ext uri="{FF2B5EF4-FFF2-40B4-BE49-F238E27FC236}">
                  <a16:creationId xmlns:a16="http://schemas.microsoft.com/office/drawing/2014/main" id="{E2C4412C-23D6-CE72-2B27-680E4191B17F}"/>
                </a:ext>
              </a:extLst>
            </p:cNvPr>
            <p:cNvSpPr>
              <a:spLocks/>
            </p:cNvSpPr>
            <p:nvPr/>
          </p:nvSpPr>
          <p:spPr bwMode="auto">
            <a:xfrm>
              <a:off x="3080"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658" name="Freeform 258">
              <a:extLst>
                <a:ext uri="{FF2B5EF4-FFF2-40B4-BE49-F238E27FC236}">
                  <a16:creationId xmlns:a16="http://schemas.microsoft.com/office/drawing/2014/main" id="{C17B3EF7-FCA4-273F-CC04-8AC646739A92}"/>
                </a:ext>
              </a:extLst>
            </p:cNvPr>
            <p:cNvSpPr>
              <a:spLocks/>
            </p:cNvSpPr>
            <p:nvPr/>
          </p:nvSpPr>
          <p:spPr bwMode="auto">
            <a:xfrm>
              <a:off x="3275"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659" name="Freeform 259">
              <a:extLst>
                <a:ext uri="{FF2B5EF4-FFF2-40B4-BE49-F238E27FC236}">
                  <a16:creationId xmlns:a16="http://schemas.microsoft.com/office/drawing/2014/main" id="{13E6838E-3915-EFBB-EFD0-B091E1C8232D}"/>
                </a:ext>
              </a:extLst>
            </p:cNvPr>
            <p:cNvSpPr>
              <a:spLocks/>
            </p:cNvSpPr>
            <p:nvPr/>
          </p:nvSpPr>
          <p:spPr bwMode="auto">
            <a:xfrm>
              <a:off x="3469"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660" name="Freeform 260">
              <a:extLst>
                <a:ext uri="{FF2B5EF4-FFF2-40B4-BE49-F238E27FC236}">
                  <a16:creationId xmlns:a16="http://schemas.microsoft.com/office/drawing/2014/main" id="{F4803564-0A0D-A444-B6BC-ACA3F14A38A7}"/>
                </a:ext>
              </a:extLst>
            </p:cNvPr>
            <p:cNvSpPr>
              <a:spLocks/>
            </p:cNvSpPr>
            <p:nvPr/>
          </p:nvSpPr>
          <p:spPr bwMode="auto">
            <a:xfrm>
              <a:off x="3664"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661" name="Freeform 261">
              <a:extLst>
                <a:ext uri="{FF2B5EF4-FFF2-40B4-BE49-F238E27FC236}">
                  <a16:creationId xmlns:a16="http://schemas.microsoft.com/office/drawing/2014/main" id="{EAE2A013-DFF7-385B-2232-6AA780F69A27}"/>
                </a:ext>
              </a:extLst>
            </p:cNvPr>
            <p:cNvSpPr>
              <a:spLocks/>
            </p:cNvSpPr>
            <p:nvPr/>
          </p:nvSpPr>
          <p:spPr bwMode="auto">
            <a:xfrm>
              <a:off x="3858"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662" name="Freeform 262">
              <a:extLst>
                <a:ext uri="{FF2B5EF4-FFF2-40B4-BE49-F238E27FC236}">
                  <a16:creationId xmlns:a16="http://schemas.microsoft.com/office/drawing/2014/main" id="{99DE00E0-9A81-E8BC-C3C8-D67A1F16E2C8}"/>
                </a:ext>
              </a:extLst>
            </p:cNvPr>
            <p:cNvSpPr>
              <a:spLocks/>
            </p:cNvSpPr>
            <p:nvPr/>
          </p:nvSpPr>
          <p:spPr bwMode="auto">
            <a:xfrm>
              <a:off x="4052"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663" name="Freeform 263">
              <a:extLst>
                <a:ext uri="{FF2B5EF4-FFF2-40B4-BE49-F238E27FC236}">
                  <a16:creationId xmlns:a16="http://schemas.microsoft.com/office/drawing/2014/main" id="{773724F6-9647-CCBA-E1AF-C50A68D2DED8}"/>
                </a:ext>
              </a:extLst>
            </p:cNvPr>
            <p:cNvSpPr>
              <a:spLocks/>
            </p:cNvSpPr>
            <p:nvPr/>
          </p:nvSpPr>
          <p:spPr bwMode="auto">
            <a:xfrm>
              <a:off x="4247" y="3209"/>
              <a:ext cx="87" cy="24"/>
            </a:xfrm>
            <a:custGeom>
              <a:avLst/>
              <a:gdLst>
                <a:gd name="T0" fmla="*/ 0 w 87"/>
                <a:gd name="T1" fmla="*/ 0 h 24"/>
                <a:gd name="T2" fmla="*/ 0 w 87"/>
                <a:gd name="T3" fmla="*/ 22 h 24"/>
                <a:gd name="T4" fmla="*/ 87 w 87"/>
                <a:gd name="T5" fmla="*/ 24 h 24"/>
                <a:gd name="T6" fmla="*/ 87 w 87"/>
                <a:gd name="T7" fmla="*/ 2 h 24"/>
                <a:gd name="T8" fmla="*/ 0 w 87"/>
                <a:gd name="T9" fmla="*/ 0 h 24"/>
              </a:gdLst>
              <a:ahLst/>
              <a:cxnLst>
                <a:cxn ang="0">
                  <a:pos x="T0" y="T1"/>
                </a:cxn>
                <a:cxn ang="0">
                  <a:pos x="T2" y="T3"/>
                </a:cxn>
                <a:cxn ang="0">
                  <a:pos x="T4" y="T5"/>
                </a:cxn>
                <a:cxn ang="0">
                  <a:pos x="T6" y="T7"/>
                </a:cxn>
                <a:cxn ang="0">
                  <a:pos x="T8" y="T9"/>
                </a:cxn>
              </a:cxnLst>
              <a:rect l="0" t="0" r="r" b="b"/>
              <a:pathLst>
                <a:path w="87" h="24">
                  <a:moveTo>
                    <a:pt x="0" y="0"/>
                  </a:moveTo>
                  <a:lnTo>
                    <a:pt x="0" y="22"/>
                  </a:lnTo>
                  <a:lnTo>
                    <a:pt x="87" y="24"/>
                  </a:lnTo>
                  <a:lnTo>
                    <a:pt x="87"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664" name="Freeform 264">
              <a:extLst>
                <a:ext uri="{FF2B5EF4-FFF2-40B4-BE49-F238E27FC236}">
                  <a16:creationId xmlns:a16="http://schemas.microsoft.com/office/drawing/2014/main" id="{6609D4A5-70FE-0D85-EF4A-1EA8CA844D70}"/>
                </a:ext>
              </a:extLst>
            </p:cNvPr>
            <p:cNvSpPr>
              <a:spLocks/>
            </p:cNvSpPr>
            <p:nvPr/>
          </p:nvSpPr>
          <p:spPr bwMode="auto">
            <a:xfrm>
              <a:off x="4441" y="3209"/>
              <a:ext cx="88" cy="24"/>
            </a:xfrm>
            <a:custGeom>
              <a:avLst/>
              <a:gdLst>
                <a:gd name="T0" fmla="*/ 0 w 88"/>
                <a:gd name="T1" fmla="*/ 0 h 24"/>
                <a:gd name="T2" fmla="*/ 0 w 88"/>
                <a:gd name="T3" fmla="*/ 22 h 24"/>
                <a:gd name="T4" fmla="*/ 88 w 88"/>
                <a:gd name="T5" fmla="*/ 24 h 24"/>
                <a:gd name="T6" fmla="*/ 88 w 88"/>
                <a:gd name="T7" fmla="*/ 2 h 24"/>
                <a:gd name="T8" fmla="*/ 0 w 88"/>
                <a:gd name="T9" fmla="*/ 0 h 24"/>
              </a:gdLst>
              <a:ahLst/>
              <a:cxnLst>
                <a:cxn ang="0">
                  <a:pos x="T0" y="T1"/>
                </a:cxn>
                <a:cxn ang="0">
                  <a:pos x="T2" y="T3"/>
                </a:cxn>
                <a:cxn ang="0">
                  <a:pos x="T4" y="T5"/>
                </a:cxn>
                <a:cxn ang="0">
                  <a:pos x="T6" y="T7"/>
                </a:cxn>
                <a:cxn ang="0">
                  <a:pos x="T8" y="T9"/>
                </a:cxn>
              </a:cxnLst>
              <a:rect l="0" t="0" r="r" b="b"/>
              <a:pathLst>
                <a:path w="88" h="24">
                  <a:moveTo>
                    <a:pt x="0" y="0"/>
                  </a:moveTo>
                  <a:lnTo>
                    <a:pt x="0" y="22"/>
                  </a:lnTo>
                  <a:lnTo>
                    <a:pt x="88" y="24"/>
                  </a:lnTo>
                  <a:lnTo>
                    <a:pt x="88"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665" name="Freeform 265">
              <a:extLst>
                <a:ext uri="{FF2B5EF4-FFF2-40B4-BE49-F238E27FC236}">
                  <a16:creationId xmlns:a16="http://schemas.microsoft.com/office/drawing/2014/main" id="{571E0322-DBF0-AB36-E62A-CC20E530AF7F}"/>
                </a:ext>
              </a:extLst>
            </p:cNvPr>
            <p:cNvSpPr>
              <a:spLocks/>
            </p:cNvSpPr>
            <p:nvPr/>
          </p:nvSpPr>
          <p:spPr bwMode="auto">
            <a:xfrm>
              <a:off x="4637"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666" name="Freeform 266">
              <a:extLst>
                <a:ext uri="{FF2B5EF4-FFF2-40B4-BE49-F238E27FC236}">
                  <a16:creationId xmlns:a16="http://schemas.microsoft.com/office/drawing/2014/main" id="{D1FE88FA-4E4B-0098-CAA2-63E131B90632}"/>
                </a:ext>
              </a:extLst>
            </p:cNvPr>
            <p:cNvSpPr>
              <a:spLocks/>
            </p:cNvSpPr>
            <p:nvPr/>
          </p:nvSpPr>
          <p:spPr bwMode="auto">
            <a:xfrm>
              <a:off x="4832" y="3209"/>
              <a:ext cx="86" cy="24"/>
            </a:xfrm>
            <a:custGeom>
              <a:avLst/>
              <a:gdLst>
                <a:gd name="T0" fmla="*/ 0 w 86"/>
                <a:gd name="T1" fmla="*/ 0 h 24"/>
                <a:gd name="T2" fmla="*/ 0 w 86"/>
                <a:gd name="T3" fmla="*/ 22 h 24"/>
                <a:gd name="T4" fmla="*/ 86 w 86"/>
                <a:gd name="T5" fmla="*/ 24 h 24"/>
                <a:gd name="T6" fmla="*/ 86 w 86"/>
                <a:gd name="T7" fmla="*/ 2 h 24"/>
                <a:gd name="T8" fmla="*/ 0 w 86"/>
                <a:gd name="T9" fmla="*/ 0 h 24"/>
              </a:gdLst>
              <a:ahLst/>
              <a:cxnLst>
                <a:cxn ang="0">
                  <a:pos x="T0" y="T1"/>
                </a:cxn>
                <a:cxn ang="0">
                  <a:pos x="T2" y="T3"/>
                </a:cxn>
                <a:cxn ang="0">
                  <a:pos x="T4" y="T5"/>
                </a:cxn>
                <a:cxn ang="0">
                  <a:pos x="T6" y="T7"/>
                </a:cxn>
                <a:cxn ang="0">
                  <a:pos x="T8" y="T9"/>
                </a:cxn>
              </a:cxnLst>
              <a:rect l="0" t="0" r="r" b="b"/>
              <a:pathLst>
                <a:path w="86" h="24">
                  <a:moveTo>
                    <a:pt x="0" y="0"/>
                  </a:moveTo>
                  <a:lnTo>
                    <a:pt x="0" y="22"/>
                  </a:lnTo>
                  <a:lnTo>
                    <a:pt x="86" y="24"/>
                  </a:lnTo>
                  <a:lnTo>
                    <a:pt x="8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667" name="Freeform 267">
              <a:extLst>
                <a:ext uri="{FF2B5EF4-FFF2-40B4-BE49-F238E27FC236}">
                  <a16:creationId xmlns:a16="http://schemas.microsoft.com/office/drawing/2014/main" id="{8C3E480A-A0CE-C95A-E40B-3EA1C686A2A2}"/>
                </a:ext>
              </a:extLst>
            </p:cNvPr>
            <p:cNvSpPr>
              <a:spLocks/>
            </p:cNvSpPr>
            <p:nvPr/>
          </p:nvSpPr>
          <p:spPr bwMode="auto">
            <a:xfrm>
              <a:off x="5026" y="3209"/>
              <a:ext cx="22" cy="24"/>
            </a:xfrm>
            <a:custGeom>
              <a:avLst/>
              <a:gdLst>
                <a:gd name="T0" fmla="*/ 1 w 22"/>
                <a:gd name="T1" fmla="*/ 0 h 24"/>
                <a:gd name="T2" fmla="*/ 0 w 22"/>
                <a:gd name="T3" fmla="*/ 22 h 24"/>
                <a:gd name="T4" fmla="*/ 21 w 22"/>
                <a:gd name="T5" fmla="*/ 24 h 24"/>
                <a:gd name="T6" fmla="*/ 22 w 22"/>
                <a:gd name="T7" fmla="*/ 2 h 24"/>
                <a:gd name="T8" fmla="*/ 1 w 22"/>
                <a:gd name="T9" fmla="*/ 0 h 24"/>
              </a:gdLst>
              <a:ahLst/>
              <a:cxnLst>
                <a:cxn ang="0">
                  <a:pos x="T0" y="T1"/>
                </a:cxn>
                <a:cxn ang="0">
                  <a:pos x="T2" y="T3"/>
                </a:cxn>
                <a:cxn ang="0">
                  <a:pos x="T4" y="T5"/>
                </a:cxn>
                <a:cxn ang="0">
                  <a:pos x="T6" y="T7"/>
                </a:cxn>
                <a:cxn ang="0">
                  <a:pos x="T8" y="T9"/>
                </a:cxn>
              </a:cxnLst>
              <a:rect l="0" t="0" r="r" b="b"/>
              <a:pathLst>
                <a:path w="22" h="24">
                  <a:moveTo>
                    <a:pt x="1" y="0"/>
                  </a:moveTo>
                  <a:lnTo>
                    <a:pt x="0" y="22"/>
                  </a:lnTo>
                  <a:lnTo>
                    <a:pt x="21" y="24"/>
                  </a:lnTo>
                  <a:lnTo>
                    <a:pt x="22" y="2"/>
                  </a:lnTo>
                  <a:lnTo>
                    <a:pt x="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14668" name="Freeform 268">
              <a:extLst>
                <a:ext uri="{FF2B5EF4-FFF2-40B4-BE49-F238E27FC236}">
                  <a16:creationId xmlns:a16="http://schemas.microsoft.com/office/drawing/2014/main" id="{BD89403D-3E90-F044-2F17-32485D0E2416}"/>
                </a:ext>
              </a:extLst>
            </p:cNvPr>
            <p:cNvSpPr>
              <a:spLocks/>
            </p:cNvSpPr>
            <p:nvPr/>
          </p:nvSpPr>
          <p:spPr bwMode="auto">
            <a:xfrm>
              <a:off x="1133" y="2517"/>
              <a:ext cx="3926" cy="24"/>
            </a:xfrm>
            <a:custGeom>
              <a:avLst/>
              <a:gdLst>
                <a:gd name="T0" fmla="*/ 0 w 3926"/>
                <a:gd name="T1" fmla="*/ 0 h 24"/>
                <a:gd name="T2" fmla="*/ 0 w 3926"/>
                <a:gd name="T3" fmla="*/ 23 h 24"/>
                <a:gd name="T4" fmla="*/ 3926 w 3926"/>
                <a:gd name="T5" fmla="*/ 24 h 24"/>
                <a:gd name="T6" fmla="*/ 3926 w 3926"/>
                <a:gd name="T7" fmla="*/ 2 h 24"/>
                <a:gd name="T8" fmla="*/ 0 w 3926"/>
                <a:gd name="T9" fmla="*/ 0 h 24"/>
              </a:gdLst>
              <a:ahLst/>
              <a:cxnLst>
                <a:cxn ang="0">
                  <a:pos x="T0" y="T1"/>
                </a:cxn>
                <a:cxn ang="0">
                  <a:pos x="T2" y="T3"/>
                </a:cxn>
                <a:cxn ang="0">
                  <a:pos x="T4" y="T5"/>
                </a:cxn>
                <a:cxn ang="0">
                  <a:pos x="T6" y="T7"/>
                </a:cxn>
                <a:cxn ang="0">
                  <a:pos x="T8" y="T9"/>
                </a:cxn>
              </a:cxnLst>
              <a:rect l="0" t="0" r="r" b="b"/>
              <a:pathLst>
                <a:path w="3926" h="24">
                  <a:moveTo>
                    <a:pt x="0" y="0"/>
                  </a:moveTo>
                  <a:lnTo>
                    <a:pt x="0" y="23"/>
                  </a:lnTo>
                  <a:lnTo>
                    <a:pt x="3926" y="24"/>
                  </a:lnTo>
                  <a:lnTo>
                    <a:pt x="392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614669" name="Line 269">
            <a:extLst>
              <a:ext uri="{FF2B5EF4-FFF2-40B4-BE49-F238E27FC236}">
                <a16:creationId xmlns:a16="http://schemas.microsoft.com/office/drawing/2014/main" id="{C030D912-614B-9993-8D48-AA16B1A1B8FF}"/>
              </a:ext>
            </a:extLst>
          </p:cNvPr>
          <p:cNvSpPr>
            <a:spLocks noChangeShapeType="1"/>
          </p:cNvSpPr>
          <p:nvPr/>
        </p:nvSpPr>
        <p:spPr bwMode="auto">
          <a:xfrm flipH="1">
            <a:off x="7475538" y="3429000"/>
            <a:ext cx="152400" cy="304800"/>
          </a:xfrm>
          <a:prstGeom prst="line">
            <a:avLst/>
          </a:prstGeom>
          <a:noFill/>
          <a:ln w="28575">
            <a:solidFill>
              <a:schemeClr val="tx1"/>
            </a:solidFill>
            <a:round/>
            <a:headEnd type="none" w="sm" len="sm"/>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4670" name="Line 270">
            <a:extLst>
              <a:ext uri="{FF2B5EF4-FFF2-40B4-BE49-F238E27FC236}">
                <a16:creationId xmlns:a16="http://schemas.microsoft.com/office/drawing/2014/main" id="{F5440F4F-6F6E-A409-730D-387C45C81BBD}"/>
              </a:ext>
            </a:extLst>
          </p:cNvPr>
          <p:cNvSpPr>
            <a:spLocks noChangeShapeType="1"/>
          </p:cNvSpPr>
          <p:nvPr/>
        </p:nvSpPr>
        <p:spPr bwMode="auto">
          <a:xfrm>
            <a:off x="7777163" y="3886200"/>
            <a:ext cx="298450" cy="0"/>
          </a:xfrm>
          <a:prstGeom prst="line">
            <a:avLst/>
          </a:prstGeom>
          <a:noFill/>
          <a:ln w="28575">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4671" name="Line 271">
            <a:extLst>
              <a:ext uri="{FF2B5EF4-FFF2-40B4-BE49-F238E27FC236}">
                <a16:creationId xmlns:a16="http://schemas.microsoft.com/office/drawing/2014/main" id="{E40013D9-6D9A-FB79-EB7A-6D5746CC8052}"/>
              </a:ext>
            </a:extLst>
          </p:cNvPr>
          <p:cNvSpPr>
            <a:spLocks noChangeShapeType="1"/>
          </p:cNvSpPr>
          <p:nvPr/>
        </p:nvSpPr>
        <p:spPr bwMode="auto">
          <a:xfrm>
            <a:off x="8228013" y="3429000"/>
            <a:ext cx="198437" cy="228600"/>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4672" name="Rectangle 272">
            <a:extLst>
              <a:ext uri="{FF2B5EF4-FFF2-40B4-BE49-F238E27FC236}">
                <a16:creationId xmlns:a16="http://schemas.microsoft.com/office/drawing/2014/main" id="{A8116597-2435-C4C2-50B7-ACD719DB3D01}"/>
              </a:ext>
            </a:extLst>
          </p:cNvPr>
          <p:cNvSpPr>
            <a:spLocks noChangeArrowheads="1"/>
          </p:cNvSpPr>
          <p:nvPr/>
        </p:nvSpPr>
        <p:spPr bwMode="auto">
          <a:xfrm>
            <a:off x="6700838" y="2209800"/>
            <a:ext cx="2251075" cy="304800"/>
          </a:xfrm>
          <a:prstGeom prst="rect">
            <a:avLst/>
          </a:prstGeom>
          <a:solidFill>
            <a:schemeClr val="accent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300" b="1" i="1">
                <a:solidFill>
                  <a:schemeClr val="bg1"/>
                </a:solidFill>
              </a:rPr>
              <a:t>Equipment/IT Qualification</a:t>
            </a:r>
          </a:p>
        </p:txBody>
      </p:sp>
      <p:sp>
        <p:nvSpPr>
          <p:cNvPr id="614673" name="Rectangle 273">
            <a:extLst>
              <a:ext uri="{FF2B5EF4-FFF2-40B4-BE49-F238E27FC236}">
                <a16:creationId xmlns:a16="http://schemas.microsoft.com/office/drawing/2014/main" id="{100533FF-6C16-1F76-5597-D8B02ADC9B2E}"/>
              </a:ext>
            </a:extLst>
          </p:cNvPr>
          <p:cNvSpPr>
            <a:spLocks noChangeArrowheads="1"/>
          </p:cNvSpPr>
          <p:nvPr/>
        </p:nvSpPr>
        <p:spPr bwMode="auto">
          <a:xfrm>
            <a:off x="6775450" y="2590800"/>
            <a:ext cx="2101850" cy="304800"/>
          </a:xfrm>
          <a:prstGeom prst="rect">
            <a:avLst/>
          </a:prstGeom>
          <a:solidFill>
            <a:schemeClr val="accent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300" b="1" i="1">
                <a:solidFill>
                  <a:schemeClr val="bg1"/>
                </a:solidFill>
              </a:rPr>
              <a:t>Process Qualification</a:t>
            </a:r>
          </a:p>
        </p:txBody>
      </p:sp>
      <p:sp>
        <p:nvSpPr>
          <p:cNvPr id="614674" name="Rectangle 274">
            <a:extLst>
              <a:ext uri="{FF2B5EF4-FFF2-40B4-BE49-F238E27FC236}">
                <a16:creationId xmlns:a16="http://schemas.microsoft.com/office/drawing/2014/main" id="{B553C249-C61A-0845-9E18-83CA75F23BEC}"/>
              </a:ext>
            </a:extLst>
          </p:cNvPr>
          <p:cNvSpPr>
            <a:spLocks noChangeArrowheads="1"/>
          </p:cNvSpPr>
          <p:nvPr/>
        </p:nvSpPr>
        <p:spPr bwMode="auto">
          <a:xfrm>
            <a:off x="6775450" y="2971800"/>
            <a:ext cx="2101850" cy="304800"/>
          </a:xfrm>
          <a:prstGeom prst="rect">
            <a:avLst/>
          </a:prstGeom>
          <a:solidFill>
            <a:schemeClr val="accent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300" b="1" i="1">
                <a:solidFill>
                  <a:schemeClr val="bg1"/>
                </a:solidFill>
              </a:rPr>
              <a:t>Performance Qualification</a:t>
            </a:r>
          </a:p>
        </p:txBody>
      </p:sp>
      <p:sp>
        <p:nvSpPr>
          <p:cNvPr id="614675" name="Rectangle 275">
            <a:extLst>
              <a:ext uri="{FF2B5EF4-FFF2-40B4-BE49-F238E27FC236}">
                <a16:creationId xmlns:a16="http://schemas.microsoft.com/office/drawing/2014/main" id="{7784208E-F5FD-F4A5-7642-56542A236010}"/>
              </a:ext>
            </a:extLst>
          </p:cNvPr>
          <p:cNvSpPr>
            <a:spLocks noChangeArrowheads="1"/>
          </p:cNvSpPr>
          <p:nvPr/>
        </p:nvSpPr>
        <p:spPr bwMode="auto">
          <a:xfrm>
            <a:off x="6700838" y="1600200"/>
            <a:ext cx="2251075" cy="457200"/>
          </a:xfrm>
          <a:prstGeom prst="rect">
            <a:avLst/>
          </a:prstGeom>
          <a:solidFill>
            <a:schemeClr val="accent2"/>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300" b="1" i="1">
                <a:solidFill>
                  <a:schemeClr val="bg1"/>
                </a:solidFill>
              </a:rPr>
              <a:t>Scale-Up</a:t>
            </a:r>
          </a:p>
        </p:txBody>
      </p:sp>
      <p:sp>
        <p:nvSpPr>
          <p:cNvPr id="614676" name="AutoShape 276">
            <a:extLst>
              <a:ext uri="{FF2B5EF4-FFF2-40B4-BE49-F238E27FC236}">
                <a16:creationId xmlns:a16="http://schemas.microsoft.com/office/drawing/2014/main" id="{549C5D86-BF62-959E-15C3-7FBAA99A81C3}"/>
              </a:ext>
            </a:extLst>
          </p:cNvPr>
          <p:cNvSpPr>
            <a:spLocks noChangeArrowheads="1"/>
          </p:cNvSpPr>
          <p:nvPr/>
        </p:nvSpPr>
        <p:spPr bwMode="auto">
          <a:xfrm>
            <a:off x="7000875" y="4953000"/>
            <a:ext cx="750888" cy="609600"/>
          </a:xfrm>
          <a:prstGeom prst="horizontalScroll">
            <a:avLst>
              <a:gd name="adj" fmla="val 12500"/>
            </a:avLst>
          </a:prstGeom>
          <a:solidFill>
            <a:srgbClr val="FFFF00"/>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800" b="1"/>
              <a:t>Design </a:t>
            </a:r>
          </a:p>
          <a:p>
            <a:pPr algn="ctr" eaLnBrk="1" hangingPunct="1"/>
            <a:r>
              <a:rPr lang="en-US" altLang="en-US" sz="800" b="1"/>
              <a:t>History </a:t>
            </a:r>
          </a:p>
          <a:p>
            <a:pPr algn="ctr" eaLnBrk="1" hangingPunct="1"/>
            <a:r>
              <a:rPr lang="en-US" altLang="en-US" sz="800" b="1"/>
              <a:t>File</a:t>
            </a:r>
          </a:p>
        </p:txBody>
      </p:sp>
      <p:sp>
        <p:nvSpPr>
          <p:cNvPr id="614677" name="AutoShape 277">
            <a:extLst>
              <a:ext uri="{FF2B5EF4-FFF2-40B4-BE49-F238E27FC236}">
                <a16:creationId xmlns:a16="http://schemas.microsoft.com/office/drawing/2014/main" id="{BC83B5A1-19D7-9924-1EEE-005A119A862C}"/>
              </a:ext>
            </a:extLst>
          </p:cNvPr>
          <p:cNvSpPr>
            <a:spLocks noChangeArrowheads="1"/>
          </p:cNvSpPr>
          <p:nvPr/>
        </p:nvSpPr>
        <p:spPr bwMode="auto">
          <a:xfrm rot="-5400000">
            <a:off x="2870200" y="5794375"/>
            <a:ext cx="381000" cy="374650"/>
          </a:xfrm>
          <a:prstGeom prst="downArrow">
            <a:avLst>
              <a:gd name="adj1" fmla="val 59167"/>
              <a:gd name="adj2" fmla="val 30875"/>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4678" name="AutoShape 278">
            <a:extLst>
              <a:ext uri="{FF2B5EF4-FFF2-40B4-BE49-F238E27FC236}">
                <a16:creationId xmlns:a16="http://schemas.microsoft.com/office/drawing/2014/main" id="{F1B8B086-F238-8C2E-9DC7-493D2CAB8A3F}"/>
              </a:ext>
            </a:extLst>
          </p:cNvPr>
          <p:cNvSpPr>
            <a:spLocks noChangeArrowheads="1"/>
          </p:cNvSpPr>
          <p:nvPr/>
        </p:nvSpPr>
        <p:spPr bwMode="auto">
          <a:xfrm rot="-5400000">
            <a:off x="3367882" y="1716881"/>
            <a:ext cx="381000" cy="300037"/>
          </a:xfrm>
          <a:prstGeom prst="downArrow">
            <a:avLst>
              <a:gd name="adj1" fmla="val 60000"/>
              <a:gd name="adj2" fmla="val 39843"/>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4679" name="AutoShape 279">
            <a:extLst>
              <a:ext uri="{FF2B5EF4-FFF2-40B4-BE49-F238E27FC236}">
                <a16:creationId xmlns:a16="http://schemas.microsoft.com/office/drawing/2014/main" id="{11EBFB57-F460-7C47-4C7D-5279E48F81FD}"/>
              </a:ext>
            </a:extLst>
          </p:cNvPr>
          <p:cNvSpPr>
            <a:spLocks noChangeArrowheads="1"/>
          </p:cNvSpPr>
          <p:nvPr/>
        </p:nvSpPr>
        <p:spPr bwMode="auto">
          <a:xfrm rot="-5400000">
            <a:off x="5872957" y="5831681"/>
            <a:ext cx="381000" cy="376237"/>
          </a:xfrm>
          <a:prstGeom prst="downArrow">
            <a:avLst>
              <a:gd name="adj1" fmla="val 60000"/>
              <a:gd name="adj2" fmla="val 39843"/>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4680" name="AutoShape 280">
            <a:extLst>
              <a:ext uri="{FF2B5EF4-FFF2-40B4-BE49-F238E27FC236}">
                <a16:creationId xmlns:a16="http://schemas.microsoft.com/office/drawing/2014/main" id="{63B1D8ED-D549-96AF-2524-79B1CF171BF0}"/>
              </a:ext>
            </a:extLst>
          </p:cNvPr>
          <p:cNvSpPr>
            <a:spLocks noChangeArrowheads="1"/>
          </p:cNvSpPr>
          <p:nvPr/>
        </p:nvSpPr>
        <p:spPr bwMode="auto">
          <a:xfrm rot="-5400000">
            <a:off x="6360319" y="1716881"/>
            <a:ext cx="381000" cy="300038"/>
          </a:xfrm>
          <a:prstGeom prst="downArrow">
            <a:avLst>
              <a:gd name="adj1" fmla="val 60000"/>
              <a:gd name="adj2" fmla="val 39843"/>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4681" name="AutoShape 281">
            <a:extLst>
              <a:ext uri="{FF2B5EF4-FFF2-40B4-BE49-F238E27FC236}">
                <a16:creationId xmlns:a16="http://schemas.microsoft.com/office/drawing/2014/main" id="{8C426CEB-0642-DD27-AB22-B2773EC5CDF4}"/>
              </a:ext>
            </a:extLst>
          </p:cNvPr>
          <p:cNvSpPr>
            <a:spLocks noChangeArrowheads="1"/>
          </p:cNvSpPr>
          <p:nvPr/>
        </p:nvSpPr>
        <p:spPr bwMode="auto">
          <a:xfrm>
            <a:off x="6550025" y="5773738"/>
            <a:ext cx="527050" cy="533400"/>
          </a:xfrm>
          <a:prstGeom prst="diamond">
            <a:avLst/>
          </a:prstGeom>
          <a:solidFill>
            <a:srgbClr val="00CC66"/>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4682" name="AutoShape 282">
            <a:extLst>
              <a:ext uri="{FF2B5EF4-FFF2-40B4-BE49-F238E27FC236}">
                <a16:creationId xmlns:a16="http://schemas.microsoft.com/office/drawing/2014/main" id="{55363684-8106-ED87-E765-40DB16EE0AD3}"/>
              </a:ext>
            </a:extLst>
          </p:cNvPr>
          <p:cNvSpPr>
            <a:spLocks noChangeArrowheads="1"/>
          </p:cNvSpPr>
          <p:nvPr/>
        </p:nvSpPr>
        <p:spPr bwMode="auto">
          <a:xfrm>
            <a:off x="6926263" y="5849938"/>
            <a:ext cx="674687" cy="609600"/>
          </a:xfrm>
          <a:prstGeom prst="star5">
            <a:avLst/>
          </a:prstGeom>
          <a:solidFill>
            <a:srgbClr val="FFFF0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800" b="1"/>
              <a:t>SG-5</a:t>
            </a:r>
            <a:endParaRPr lang="en-US" altLang="en-US" sz="900"/>
          </a:p>
        </p:txBody>
      </p:sp>
      <p:sp>
        <p:nvSpPr>
          <p:cNvPr id="614683" name="Text Box 283">
            <a:extLst>
              <a:ext uri="{FF2B5EF4-FFF2-40B4-BE49-F238E27FC236}">
                <a16:creationId xmlns:a16="http://schemas.microsoft.com/office/drawing/2014/main" id="{792557D3-BD4F-7D7E-4F7B-1C3E31E9E494}"/>
              </a:ext>
            </a:extLst>
          </p:cNvPr>
          <p:cNvSpPr txBox="1">
            <a:spLocks noChangeArrowheads="1"/>
          </p:cNvSpPr>
          <p:nvPr/>
        </p:nvSpPr>
        <p:spPr bwMode="auto">
          <a:xfrm>
            <a:off x="6330950" y="6188075"/>
            <a:ext cx="519113" cy="327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800" b="1"/>
              <a:t>Design </a:t>
            </a:r>
          </a:p>
          <a:p>
            <a:pPr algn="ctr" eaLnBrk="1" hangingPunct="1"/>
            <a:r>
              <a:rPr lang="en-US" altLang="en-US" sz="800" b="1"/>
              <a:t>Reviews</a:t>
            </a:r>
          </a:p>
        </p:txBody>
      </p:sp>
      <p:sp>
        <p:nvSpPr>
          <p:cNvPr id="614684" name="AutoShape 284">
            <a:extLst>
              <a:ext uri="{FF2B5EF4-FFF2-40B4-BE49-F238E27FC236}">
                <a16:creationId xmlns:a16="http://schemas.microsoft.com/office/drawing/2014/main" id="{07655587-F5E6-3BD5-4761-CDC0E4F41CD4}"/>
              </a:ext>
            </a:extLst>
          </p:cNvPr>
          <p:cNvSpPr>
            <a:spLocks noChangeArrowheads="1"/>
          </p:cNvSpPr>
          <p:nvPr/>
        </p:nvSpPr>
        <p:spPr bwMode="auto">
          <a:xfrm>
            <a:off x="7954963" y="5683250"/>
            <a:ext cx="1147762" cy="484188"/>
          </a:xfrm>
          <a:prstGeom prst="roundRect">
            <a:avLst>
              <a:gd name="adj" fmla="val 16667"/>
            </a:avLst>
          </a:prstGeom>
          <a:solidFill>
            <a:srgbClr val="EAEAEA"/>
          </a:solidFill>
          <a:ln w="2857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100" b="1" i="1"/>
              <a:t>To Production</a:t>
            </a:r>
          </a:p>
          <a:p>
            <a:pPr algn="ctr" eaLnBrk="1" hangingPunct="1"/>
            <a:r>
              <a:rPr lang="en-US" altLang="en-US" sz="1100" b="1" i="1"/>
              <a:t>(Core Business)</a:t>
            </a:r>
          </a:p>
        </p:txBody>
      </p:sp>
      <p:sp>
        <p:nvSpPr>
          <p:cNvPr id="614685" name="AutoShape 285">
            <a:extLst>
              <a:ext uri="{FF2B5EF4-FFF2-40B4-BE49-F238E27FC236}">
                <a16:creationId xmlns:a16="http://schemas.microsoft.com/office/drawing/2014/main" id="{9E35F89F-AD72-6441-DEDB-16CF3F936D44}"/>
              </a:ext>
            </a:extLst>
          </p:cNvPr>
          <p:cNvSpPr>
            <a:spLocks noChangeArrowheads="1"/>
          </p:cNvSpPr>
          <p:nvPr/>
        </p:nvSpPr>
        <p:spPr bwMode="auto">
          <a:xfrm rot="-5400000">
            <a:off x="7674769" y="5904706"/>
            <a:ext cx="304800" cy="300038"/>
          </a:xfrm>
          <a:prstGeom prst="downArrow">
            <a:avLst>
              <a:gd name="adj1" fmla="val 60000"/>
              <a:gd name="adj2" fmla="val 39843"/>
            </a:avLst>
          </a:prstGeom>
          <a:solidFill>
            <a:srgbClr val="C0C0C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4686" name="Rectangle 286">
            <a:extLst>
              <a:ext uri="{FF2B5EF4-FFF2-40B4-BE49-F238E27FC236}">
                <a16:creationId xmlns:a16="http://schemas.microsoft.com/office/drawing/2014/main" id="{E3E071C1-60F2-90C2-3D2F-FEE8B561FA47}"/>
              </a:ext>
            </a:extLst>
          </p:cNvPr>
          <p:cNvSpPr>
            <a:spLocks noChangeArrowheads="1"/>
          </p:cNvSpPr>
          <p:nvPr/>
        </p:nvSpPr>
        <p:spPr bwMode="auto">
          <a:xfrm>
            <a:off x="5475288" y="4625975"/>
            <a:ext cx="600075" cy="327025"/>
          </a:xfrm>
          <a:prstGeom prst="rect">
            <a:avLst/>
          </a:prstGeom>
          <a:solidFill>
            <a:srgbClr val="C0C0C0"/>
          </a:solidFill>
          <a:ln w="1905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4687" name="Line 287">
            <a:extLst>
              <a:ext uri="{FF2B5EF4-FFF2-40B4-BE49-F238E27FC236}">
                <a16:creationId xmlns:a16="http://schemas.microsoft.com/office/drawing/2014/main" id="{EA7D633C-F2CB-577B-10E0-3ADFEEA470CB}"/>
              </a:ext>
            </a:extLst>
          </p:cNvPr>
          <p:cNvSpPr>
            <a:spLocks noChangeShapeType="1"/>
          </p:cNvSpPr>
          <p:nvPr/>
        </p:nvSpPr>
        <p:spPr bwMode="auto">
          <a:xfrm>
            <a:off x="5099050" y="4625975"/>
            <a:ext cx="976313"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4688" name="Rectangle 288">
            <a:extLst>
              <a:ext uri="{FF2B5EF4-FFF2-40B4-BE49-F238E27FC236}">
                <a16:creationId xmlns:a16="http://schemas.microsoft.com/office/drawing/2014/main" id="{AFE1EE78-348B-B91E-EDB3-E2725F67AB6B}"/>
              </a:ext>
            </a:extLst>
          </p:cNvPr>
          <p:cNvSpPr>
            <a:spLocks noChangeArrowheads="1"/>
          </p:cNvSpPr>
          <p:nvPr/>
        </p:nvSpPr>
        <p:spPr bwMode="auto">
          <a:xfrm>
            <a:off x="5099050" y="4572000"/>
            <a:ext cx="976313" cy="38100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en-US" sz="700" b="1"/>
          </a:p>
        </p:txBody>
      </p:sp>
      <p:sp>
        <p:nvSpPr>
          <p:cNvPr id="614689" name="Line 289">
            <a:extLst>
              <a:ext uri="{FF2B5EF4-FFF2-40B4-BE49-F238E27FC236}">
                <a16:creationId xmlns:a16="http://schemas.microsoft.com/office/drawing/2014/main" id="{31AB82F3-4978-C685-3571-F1FD7E371ACD}"/>
              </a:ext>
            </a:extLst>
          </p:cNvPr>
          <p:cNvSpPr>
            <a:spLocks noChangeShapeType="1"/>
          </p:cNvSpPr>
          <p:nvPr/>
        </p:nvSpPr>
        <p:spPr bwMode="auto">
          <a:xfrm flipV="1">
            <a:off x="5475288" y="4572000"/>
            <a:ext cx="0" cy="381000"/>
          </a:xfrm>
          <a:prstGeom prst="line">
            <a:avLst/>
          </a:prstGeom>
          <a:noFill/>
          <a:ln w="190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4690" name="Text Box 290">
            <a:extLst>
              <a:ext uri="{FF2B5EF4-FFF2-40B4-BE49-F238E27FC236}">
                <a16:creationId xmlns:a16="http://schemas.microsoft.com/office/drawing/2014/main" id="{7766A532-56BF-E60D-DE38-1B2BBD35687A}"/>
              </a:ext>
            </a:extLst>
          </p:cNvPr>
          <p:cNvSpPr txBox="1">
            <a:spLocks noChangeArrowheads="1"/>
          </p:cNvSpPr>
          <p:nvPr/>
        </p:nvSpPr>
        <p:spPr bwMode="auto">
          <a:xfrm>
            <a:off x="5516563" y="4597400"/>
            <a:ext cx="550862" cy="354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lnSpc>
                <a:spcPct val="85000"/>
              </a:lnSpc>
            </a:pPr>
            <a:r>
              <a:rPr lang="en-US" altLang="en-US" sz="700" b="1"/>
              <a:t>CTQ </a:t>
            </a:r>
          </a:p>
          <a:p>
            <a:pPr algn="ctr" eaLnBrk="1" hangingPunct="1">
              <a:lnSpc>
                <a:spcPct val="85000"/>
              </a:lnSpc>
            </a:pPr>
            <a:r>
              <a:rPr lang="en-US" altLang="en-US" sz="700" b="1"/>
              <a:t>Design </a:t>
            </a:r>
          </a:p>
          <a:p>
            <a:pPr algn="ctr" eaLnBrk="1" hangingPunct="1">
              <a:lnSpc>
                <a:spcPct val="85000"/>
              </a:lnSpc>
            </a:pPr>
            <a:r>
              <a:rPr lang="en-US" altLang="en-US" sz="700" b="1"/>
              <a:t>Scorecard</a:t>
            </a:r>
            <a:endParaRPr lang="en-US" altLang="en-US" sz="900"/>
          </a:p>
        </p:txBody>
      </p:sp>
      <p:sp>
        <p:nvSpPr>
          <p:cNvPr id="614691" name="Rectangle 291">
            <a:extLst>
              <a:ext uri="{FF2B5EF4-FFF2-40B4-BE49-F238E27FC236}">
                <a16:creationId xmlns:a16="http://schemas.microsoft.com/office/drawing/2014/main" id="{3465B5F3-B6D9-2B09-45C5-C5063E2ED3E3}"/>
              </a:ext>
            </a:extLst>
          </p:cNvPr>
          <p:cNvSpPr>
            <a:spLocks noChangeArrowheads="1"/>
          </p:cNvSpPr>
          <p:nvPr/>
        </p:nvSpPr>
        <p:spPr bwMode="auto">
          <a:xfrm>
            <a:off x="8477250" y="3787775"/>
            <a:ext cx="600075" cy="327025"/>
          </a:xfrm>
          <a:prstGeom prst="rect">
            <a:avLst/>
          </a:prstGeom>
          <a:solidFill>
            <a:srgbClr val="C0C0C0"/>
          </a:solidFill>
          <a:ln w="1905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4692" name="Line 292">
            <a:extLst>
              <a:ext uri="{FF2B5EF4-FFF2-40B4-BE49-F238E27FC236}">
                <a16:creationId xmlns:a16="http://schemas.microsoft.com/office/drawing/2014/main" id="{B6C6BB7E-C241-0B66-EFDA-9E2FA440E54C}"/>
              </a:ext>
            </a:extLst>
          </p:cNvPr>
          <p:cNvSpPr>
            <a:spLocks noChangeShapeType="1"/>
          </p:cNvSpPr>
          <p:nvPr/>
        </p:nvSpPr>
        <p:spPr bwMode="auto">
          <a:xfrm>
            <a:off x="8102600" y="3787775"/>
            <a:ext cx="974725"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4693" name="Rectangle 293">
            <a:extLst>
              <a:ext uri="{FF2B5EF4-FFF2-40B4-BE49-F238E27FC236}">
                <a16:creationId xmlns:a16="http://schemas.microsoft.com/office/drawing/2014/main" id="{13B07FC0-494F-9EB4-F7CB-C31A9EEB5DB5}"/>
              </a:ext>
            </a:extLst>
          </p:cNvPr>
          <p:cNvSpPr>
            <a:spLocks noChangeArrowheads="1"/>
          </p:cNvSpPr>
          <p:nvPr/>
        </p:nvSpPr>
        <p:spPr bwMode="auto">
          <a:xfrm>
            <a:off x="8102600" y="3733800"/>
            <a:ext cx="974725" cy="38100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en-US" sz="700" b="1"/>
          </a:p>
        </p:txBody>
      </p:sp>
      <p:sp>
        <p:nvSpPr>
          <p:cNvPr id="614694" name="Line 294">
            <a:extLst>
              <a:ext uri="{FF2B5EF4-FFF2-40B4-BE49-F238E27FC236}">
                <a16:creationId xmlns:a16="http://schemas.microsoft.com/office/drawing/2014/main" id="{F8C89B2B-4E51-C39C-E0F2-ECF1BA6ABBB5}"/>
              </a:ext>
            </a:extLst>
          </p:cNvPr>
          <p:cNvSpPr>
            <a:spLocks noChangeShapeType="1"/>
          </p:cNvSpPr>
          <p:nvPr/>
        </p:nvSpPr>
        <p:spPr bwMode="auto">
          <a:xfrm flipV="1">
            <a:off x="8477250" y="3733800"/>
            <a:ext cx="0" cy="381000"/>
          </a:xfrm>
          <a:prstGeom prst="line">
            <a:avLst/>
          </a:prstGeom>
          <a:noFill/>
          <a:ln w="190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4695" name="Text Box 295">
            <a:extLst>
              <a:ext uri="{FF2B5EF4-FFF2-40B4-BE49-F238E27FC236}">
                <a16:creationId xmlns:a16="http://schemas.microsoft.com/office/drawing/2014/main" id="{084B8372-3C95-6133-1D2A-5E3CE1C01642}"/>
              </a:ext>
            </a:extLst>
          </p:cNvPr>
          <p:cNvSpPr txBox="1">
            <a:spLocks noChangeArrowheads="1"/>
          </p:cNvSpPr>
          <p:nvPr/>
        </p:nvSpPr>
        <p:spPr bwMode="auto">
          <a:xfrm>
            <a:off x="8520113" y="3759200"/>
            <a:ext cx="550862" cy="354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lnSpc>
                <a:spcPct val="85000"/>
              </a:lnSpc>
            </a:pPr>
            <a:r>
              <a:rPr lang="en-US" altLang="en-US" sz="700" b="1"/>
              <a:t>CTQ </a:t>
            </a:r>
          </a:p>
          <a:p>
            <a:pPr algn="ctr" eaLnBrk="1" hangingPunct="1">
              <a:lnSpc>
                <a:spcPct val="85000"/>
              </a:lnSpc>
            </a:pPr>
            <a:r>
              <a:rPr lang="en-US" altLang="en-US" sz="700" b="1"/>
              <a:t>Design </a:t>
            </a:r>
          </a:p>
          <a:p>
            <a:pPr algn="ctr" eaLnBrk="1" hangingPunct="1">
              <a:lnSpc>
                <a:spcPct val="85000"/>
              </a:lnSpc>
            </a:pPr>
            <a:r>
              <a:rPr lang="en-US" altLang="en-US" sz="700" b="1"/>
              <a:t>Scorecard</a:t>
            </a:r>
            <a:endParaRPr lang="en-US" altLang="en-US" sz="900"/>
          </a:p>
        </p:txBody>
      </p:sp>
      <p:sp>
        <p:nvSpPr>
          <p:cNvPr id="614696" name="Text Box 296">
            <a:extLst>
              <a:ext uri="{FF2B5EF4-FFF2-40B4-BE49-F238E27FC236}">
                <a16:creationId xmlns:a16="http://schemas.microsoft.com/office/drawing/2014/main" id="{3EE8A685-5141-6C0D-B94A-8E98B97DD6D9}"/>
              </a:ext>
            </a:extLst>
          </p:cNvPr>
          <p:cNvSpPr txBox="1">
            <a:spLocks noChangeArrowheads="1"/>
          </p:cNvSpPr>
          <p:nvPr/>
        </p:nvSpPr>
        <p:spPr bwMode="auto">
          <a:xfrm>
            <a:off x="4203700" y="5241925"/>
            <a:ext cx="1123950"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b="1" i="1">
                <a:sym typeface="Symbol" panose="05050102010706020507" pitchFamily="18" charset="2"/>
              </a:rPr>
              <a:t>   </a:t>
            </a:r>
            <a:r>
              <a:rPr lang="en-US" altLang="en-US" sz="900" b="1" i="1"/>
              <a:t>Validated Design</a:t>
            </a:r>
          </a:p>
        </p:txBody>
      </p:sp>
      <p:sp>
        <p:nvSpPr>
          <p:cNvPr id="614697" name="AutoShape 297">
            <a:extLst>
              <a:ext uri="{FF2B5EF4-FFF2-40B4-BE49-F238E27FC236}">
                <a16:creationId xmlns:a16="http://schemas.microsoft.com/office/drawing/2014/main" id="{08BDDD06-892F-A5AC-F09F-A6D1461133A2}"/>
              </a:ext>
            </a:extLst>
          </p:cNvPr>
          <p:cNvSpPr>
            <a:spLocks noChangeArrowheads="1"/>
          </p:cNvSpPr>
          <p:nvPr/>
        </p:nvSpPr>
        <p:spPr bwMode="auto">
          <a:xfrm>
            <a:off x="7902575" y="4953000"/>
            <a:ext cx="1628775" cy="609600"/>
          </a:xfrm>
          <a:prstGeom prst="horizontalScroll">
            <a:avLst>
              <a:gd name="adj" fmla="val 12500"/>
            </a:avLst>
          </a:prstGeom>
          <a:solidFill>
            <a:srgbClr val="FFFF00"/>
          </a:solidFill>
          <a:ln w="12700">
            <a:solidFill>
              <a:schemeClr val="tx1"/>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800" b="1"/>
              <a:t>Service Master Record (SMR)</a:t>
            </a:r>
          </a:p>
          <a:p>
            <a:pPr algn="ctr" eaLnBrk="1" hangingPunct="1"/>
            <a:r>
              <a:rPr lang="en-US" altLang="en-US" sz="800" b="1"/>
              <a:t>Instructions &amp; Procedures</a:t>
            </a:r>
          </a:p>
        </p:txBody>
      </p:sp>
      <p:sp>
        <p:nvSpPr>
          <p:cNvPr id="614698" name="Line 298">
            <a:extLst>
              <a:ext uri="{FF2B5EF4-FFF2-40B4-BE49-F238E27FC236}">
                <a16:creationId xmlns:a16="http://schemas.microsoft.com/office/drawing/2014/main" id="{292553FF-FC2A-2C53-9833-E4947D3FA5E4}"/>
              </a:ext>
            </a:extLst>
          </p:cNvPr>
          <p:cNvSpPr>
            <a:spLocks noChangeShapeType="1"/>
          </p:cNvSpPr>
          <p:nvPr/>
        </p:nvSpPr>
        <p:spPr bwMode="auto">
          <a:xfrm flipV="1">
            <a:off x="2101850" y="5029200"/>
            <a:ext cx="225425" cy="152400"/>
          </a:xfrm>
          <a:prstGeom prst="line">
            <a:avLst/>
          </a:prstGeom>
          <a:noFill/>
          <a:ln w="28575">
            <a:solidFill>
              <a:schemeClr val="tx1"/>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4699" name="Line 299">
            <a:extLst>
              <a:ext uri="{FF2B5EF4-FFF2-40B4-BE49-F238E27FC236}">
                <a16:creationId xmlns:a16="http://schemas.microsoft.com/office/drawing/2014/main" id="{C08C5AD0-3608-046B-A97C-5A7F3DE84CB0}"/>
              </a:ext>
            </a:extLst>
          </p:cNvPr>
          <p:cNvSpPr>
            <a:spLocks noChangeShapeType="1"/>
          </p:cNvSpPr>
          <p:nvPr/>
        </p:nvSpPr>
        <p:spPr bwMode="auto">
          <a:xfrm>
            <a:off x="2327275" y="4267200"/>
            <a:ext cx="225425" cy="228600"/>
          </a:xfrm>
          <a:prstGeom prst="line">
            <a:avLst/>
          </a:prstGeom>
          <a:noFill/>
          <a:ln w="2857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lstStyle/>
          <a:p>
            <a:endParaRPr lang="en-US"/>
          </a:p>
        </p:txBody>
      </p:sp>
      <p:sp>
        <p:nvSpPr>
          <p:cNvPr id="614700" name="Rectangle 300">
            <a:extLst>
              <a:ext uri="{FF2B5EF4-FFF2-40B4-BE49-F238E27FC236}">
                <a16:creationId xmlns:a16="http://schemas.microsoft.com/office/drawing/2014/main" id="{D2D354FE-EE74-FA08-4B2C-15EA4623A113}"/>
              </a:ext>
            </a:extLst>
          </p:cNvPr>
          <p:cNvSpPr>
            <a:spLocks noChangeArrowheads="1"/>
          </p:cNvSpPr>
          <p:nvPr/>
        </p:nvSpPr>
        <p:spPr bwMode="auto">
          <a:xfrm>
            <a:off x="2601913" y="4625975"/>
            <a:ext cx="600075" cy="327025"/>
          </a:xfrm>
          <a:prstGeom prst="rect">
            <a:avLst/>
          </a:prstGeom>
          <a:solidFill>
            <a:srgbClr val="C0C0C0"/>
          </a:solidFill>
          <a:ln w="1905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4701" name="Line 301">
            <a:extLst>
              <a:ext uri="{FF2B5EF4-FFF2-40B4-BE49-F238E27FC236}">
                <a16:creationId xmlns:a16="http://schemas.microsoft.com/office/drawing/2014/main" id="{8A5BA54E-83B1-65EB-EA84-FC3BAC095F0C}"/>
              </a:ext>
            </a:extLst>
          </p:cNvPr>
          <p:cNvSpPr>
            <a:spLocks noChangeShapeType="1"/>
          </p:cNvSpPr>
          <p:nvPr/>
        </p:nvSpPr>
        <p:spPr bwMode="auto">
          <a:xfrm>
            <a:off x="2227263" y="4625975"/>
            <a:ext cx="974725"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4702" name="Rectangle 302">
            <a:extLst>
              <a:ext uri="{FF2B5EF4-FFF2-40B4-BE49-F238E27FC236}">
                <a16:creationId xmlns:a16="http://schemas.microsoft.com/office/drawing/2014/main" id="{47EFEA18-4501-8CA8-695B-44C4C2C47CAB}"/>
              </a:ext>
            </a:extLst>
          </p:cNvPr>
          <p:cNvSpPr>
            <a:spLocks noChangeArrowheads="1"/>
          </p:cNvSpPr>
          <p:nvPr/>
        </p:nvSpPr>
        <p:spPr bwMode="auto">
          <a:xfrm>
            <a:off x="2227263" y="4572000"/>
            <a:ext cx="974725" cy="38100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nchor="ct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en-US" sz="700" b="1"/>
          </a:p>
        </p:txBody>
      </p:sp>
      <p:sp>
        <p:nvSpPr>
          <p:cNvPr id="614703" name="Line 303">
            <a:extLst>
              <a:ext uri="{FF2B5EF4-FFF2-40B4-BE49-F238E27FC236}">
                <a16:creationId xmlns:a16="http://schemas.microsoft.com/office/drawing/2014/main" id="{A8BB4DE2-1BFF-B910-CED8-1822AB1D661E}"/>
              </a:ext>
            </a:extLst>
          </p:cNvPr>
          <p:cNvSpPr>
            <a:spLocks noChangeShapeType="1"/>
          </p:cNvSpPr>
          <p:nvPr/>
        </p:nvSpPr>
        <p:spPr bwMode="auto">
          <a:xfrm flipV="1">
            <a:off x="2601913" y="4572000"/>
            <a:ext cx="0" cy="381000"/>
          </a:xfrm>
          <a:prstGeom prst="line">
            <a:avLst/>
          </a:prstGeom>
          <a:noFill/>
          <a:ln w="1905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4704" name="Text Box 304">
            <a:extLst>
              <a:ext uri="{FF2B5EF4-FFF2-40B4-BE49-F238E27FC236}">
                <a16:creationId xmlns:a16="http://schemas.microsoft.com/office/drawing/2014/main" id="{A582D433-10D6-F800-9498-57BF5D7CF007}"/>
              </a:ext>
            </a:extLst>
          </p:cNvPr>
          <p:cNvSpPr txBox="1">
            <a:spLocks noChangeArrowheads="1"/>
          </p:cNvSpPr>
          <p:nvPr/>
        </p:nvSpPr>
        <p:spPr bwMode="auto">
          <a:xfrm>
            <a:off x="2643188" y="4597400"/>
            <a:ext cx="550862" cy="354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lnSpc>
                <a:spcPct val="85000"/>
              </a:lnSpc>
            </a:pPr>
            <a:r>
              <a:rPr lang="en-US" altLang="en-US" sz="700" b="1"/>
              <a:t>CTQ </a:t>
            </a:r>
          </a:p>
          <a:p>
            <a:pPr algn="ctr" eaLnBrk="1" hangingPunct="1">
              <a:lnSpc>
                <a:spcPct val="85000"/>
              </a:lnSpc>
            </a:pPr>
            <a:r>
              <a:rPr lang="en-US" altLang="en-US" sz="700" b="1"/>
              <a:t>Design </a:t>
            </a:r>
          </a:p>
          <a:p>
            <a:pPr algn="ctr" eaLnBrk="1" hangingPunct="1">
              <a:lnSpc>
                <a:spcPct val="85000"/>
              </a:lnSpc>
            </a:pPr>
            <a:r>
              <a:rPr lang="en-US" altLang="en-US" sz="700" b="1"/>
              <a:t>Scorecard</a:t>
            </a:r>
            <a:endParaRPr lang="en-US" altLang="en-US" sz="900"/>
          </a:p>
        </p:txBody>
      </p:sp>
      <p:pic>
        <p:nvPicPr>
          <p:cNvPr id="614705" name="Picture 305">
            <a:extLst>
              <a:ext uri="{FF2B5EF4-FFF2-40B4-BE49-F238E27FC236}">
                <a16:creationId xmlns:a16="http://schemas.microsoft.com/office/drawing/2014/main" id="{2FD67DF1-5490-6FFC-E3B7-4FA2E01AE5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03850" y="2971800"/>
            <a:ext cx="561975" cy="8143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0370" name="Rectangle 2">
            <a:extLst>
              <a:ext uri="{FF2B5EF4-FFF2-40B4-BE49-F238E27FC236}">
                <a16:creationId xmlns:a16="http://schemas.microsoft.com/office/drawing/2014/main" id="{FB1A2FE5-81B5-82E0-A50F-1D7D7DCD1C14}"/>
              </a:ext>
            </a:extLst>
          </p:cNvPr>
          <p:cNvSpPr>
            <a:spLocks noGrp="1" noChangeArrowheads="1"/>
          </p:cNvSpPr>
          <p:nvPr>
            <p:ph type="title"/>
          </p:nvPr>
        </p:nvSpPr>
        <p:spPr/>
        <p:txBody>
          <a:bodyPr/>
          <a:lstStyle/>
          <a:p>
            <a:r>
              <a:rPr lang="en-US" altLang="en-US"/>
              <a:t>Process Control Systems</a:t>
            </a:r>
          </a:p>
        </p:txBody>
      </p:sp>
      <p:sp>
        <p:nvSpPr>
          <p:cNvPr id="570371" name="Rectangle 3">
            <a:extLst>
              <a:ext uri="{FF2B5EF4-FFF2-40B4-BE49-F238E27FC236}">
                <a16:creationId xmlns:a16="http://schemas.microsoft.com/office/drawing/2014/main" id="{F2D8E391-1A66-2104-4FD4-22877CE3820D}"/>
              </a:ext>
            </a:extLst>
          </p:cNvPr>
          <p:cNvSpPr>
            <a:spLocks noChangeArrowheads="1"/>
          </p:cNvSpPr>
          <p:nvPr/>
        </p:nvSpPr>
        <p:spPr bwMode="auto">
          <a:xfrm>
            <a:off x="966788" y="1066800"/>
            <a:ext cx="7502525" cy="5251450"/>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0372" name="Line 4">
            <a:extLst>
              <a:ext uri="{FF2B5EF4-FFF2-40B4-BE49-F238E27FC236}">
                <a16:creationId xmlns:a16="http://schemas.microsoft.com/office/drawing/2014/main" id="{012D559F-BC06-3773-9CC6-30E217DDB018}"/>
              </a:ext>
            </a:extLst>
          </p:cNvPr>
          <p:cNvSpPr>
            <a:spLocks noChangeShapeType="1"/>
          </p:cNvSpPr>
          <p:nvPr/>
        </p:nvSpPr>
        <p:spPr bwMode="auto">
          <a:xfrm>
            <a:off x="2628900" y="3563938"/>
            <a:ext cx="5840413"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0373" name="Line 5">
            <a:extLst>
              <a:ext uri="{FF2B5EF4-FFF2-40B4-BE49-F238E27FC236}">
                <a16:creationId xmlns:a16="http://schemas.microsoft.com/office/drawing/2014/main" id="{34FC2F20-437C-463B-8864-3D41401DA4A5}"/>
              </a:ext>
            </a:extLst>
          </p:cNvPr>
          <p:cNvSpPr>
            <a:spLocks noChangeShapeType="1"/>
          </p:cNvSpPr>
          <p:nvPr/>
        </p:nvSpPr>
        <p:spPr bwMode="auto">
          <a:xfrm>
            <a:off x="966788" y="2760663"/>
            <a:ext cx="7502525"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0374" name="Line 6">
            <a:extLst>
              <a:ext uri="{FF2B5EF4-FFF2-40B4-BE49-F238E27FC236}">
                <a16:creationId xmlns:a16="http://schemas.microsoft.com/office/drawing/2014/main" id="{C146D8C6-9A17-4FDF-CE72-115F51F5490D}"/>
              </a:ext>
            </a:extLst>
          </p:cNvPr>
          <p:cNvSpPr>
            <a:spLocks noChangeShapeType="1"/>
          </p:cNvSpPr>
          <p:nvPr/>
        </p:nvSpPr>
        <p:spPr bwMode="auto">
          <a:xfrm>
            <a:off x="2628900" y="2139950"/>
            <a:ext cx="5840413"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0375" name="Line 7">
            <a:extLst>
              <a:ext uri="{FF2B5EF4-FFF2-40B4-BE49-F238E27FC236}">
                <a16:creationId xmlns:a16="http://schemas.microsoft.com/office/drawing/2014/main" id="{63720A9C-C775-2CD2-5828-501FC948C95C}"/>
              </a:ext>
            </a:extLst>
          </p:cNvPr>
          <p:cNvSpPr>
            <a:spLocks noChangeShapeType="1"/>
          </p:cNvSpPr>
          <p:nvPr/>
        </p:nvSpPr>
        <p:spPr bwMode="auto">
          <a:xfrm>
            <a:off x="966788" y="5087938"/>
            <a:ext cx="7502525"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0376" name="Line 8">
            <a:extLst>
              <a:ext uri="{FF2B5EF4-FFF2-40B4-BE49-F238E27FC236}">
                <a16:creationId xmlns:a16="http://schemas.microsoft.com/office/drawing/2014/main" id="{22A88CC9-B22E-B584-B154-CF14F7DCA8ED}"/>
              </a:ext>
            </a:extLst>
          </p:cNvPr>
          <p:cNvSpPr>
            <a:spLocks noChangeShapeType="1"/>
          </p:cNvSpPr>
          <p:nvPr/>
        </p:nvSpPr>
        <p:spPr bwMode="auto">
          <a:xfrm flipH="1">
            <a:off x="3113088" y="1549400"/>
            <a:ext cx="53609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0377" name="Line 9">
            <a:extLst>
              <a:ext uri="{FF2B5EF4-FFF2-40B4-BE49-F238E27FC236}">
                <a16:creationId xmlns:a16="http://schemas.microsoft.com/office/drawing/2014/main" id="{D03DA13C-C589-12B5-6E24-EB16AF410C56}"/>
              </a:ext>
            </a:extLst>
          </p:cNvPr>
          <p:cNvSpPr>
            <a:spLocks noChangeShapeType="1"/>
          </p:cNvSpPr>
          <p:nvPr/>
        </p:nvSpPr>
        <p:spPr bwMode="auto">
          <a:xfrm>
            <a:off x="4914900" y="1066800"/>
            <a:ext cx="0" cy="525780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0378" name="Line 10">
            <a:extLst>
              <a:ext uri="{FF2B5EF4-FFF2-40B4-BE49-F238E27FC236}">
                <a16:creationId xmlns:a16="http://schemas.microsoft.com/office/drawing/2014/main" id="{C3D5EAD4-E6E8-F643-AF6B-B14D81D9E895}"/>
              </a:ext>
            </a:extLst>
          </p:cNvPr>
          <p:cNvSpPr>
            <a:spLocks noChangeShapeType="1"/>
          </p:cNvSpPr>
          <p:nvPr/>
        </p:nvSpPr>
        <p:spPr bwMode="auto">
          <a:xfrm>
            <a:off x="7131050" y="1066800"/>
            <a:ext cx="0" cy="525780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0379" name="Rectangle 11">
            <a:extLst>
              <a:ext uri="{FF2B5EF4-FFF2-40B4-BE49-F238E27FC236}">
                <a16:creationId xmlns:a16="http://schemas.microsoft.com/office/drawing/2014/main" id="{501F6C20-DD6C-253B-3DAA-56E771298C84}"/>
              </a:ext>
            </a:extLst>
          </p:cNvPr>
          <p:cNvSpPr>
            <a:spLocks noChangeArrowheads="1"/>
          </p:cNvSpPr>
          <p:nvPr/>
        </p:nvSpPr>
        <p:spPr bwMode="auto">
          <a:xfrm>
            <a:off x="1046163" y="1117600"/>
            <a:ext cx="419100" cy="3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900" b="1">
                <a:latin typeface="Arial" panose="020B0604020202020204" pitchFamily="34" charset="0"/>
              </a:rPr>
              <a:t>Dept</a:t>
            </a:r>
          </a:p>
          <a:p>
            <a:pPr algn="ctr"/>
            <a:r>
              <a:rPr lang="en-US" altLang="en-US" sz="900" b="1">
                <a:latin typeface="Arial" panose="020B0604020202020204" pitchFamily="34" charset="0"/>
              </a:rPr>
              <a:t>A</a:t>
            </a:r>
          </a:p>
        </p:txBody>
      </p:sp>
      <p:sp>
        <p:nvSpPr>
          <p:cNvPr id="570380" name="Rectangle 12">
            <a:extLst>
              <a:ext uri="{FF2B5EF4-FFF2-40B4-BE49-F238E27FC236}">
                <a16:creationId xmlns:a16="http://schemas.microsoft.com/office/drawing/2014/main" id="{81BE5B22-48B9-ECC4-8F4A-72402BC7EBDA}"/>
              </a:ext>
            </a:extLst>
          </p:cNvPr>
          <p:cNvSpPr>
            <a:spLocks noChangeArrowheads="1"/>
          </p:cNvSpPr>
          <p:nvPr/>
        </p:nvSpPr>
        <p:spPr bwMode="auto">
          <a:xfrm>
            <a:off x="1590675" y="1127125"/>
            <a:ext cx="419100" cy="3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900" b="1">
                <a:latin typeface="Arial" panose="020B0604020202020204" pitchFamily="34" charset="0"/>
              </a:rPr>
              <a:t>Dept</a:t>
            </a:r>
          </a:p>
          <a:p>
            <a:pPr algn="ctr"/>
            <a:r>
              <a:rPr lang="en-US" altLang="en-US" sz="900" b="1">
                <a:latin typeface="Arial" panose="020B0604020202020204" pitchFamily="34" charset="0"/>
              </a:rPr>
              <a:t>B</a:t>
            </a:r>
          </a:p>
        </p:txBody>
      </p:sp>
      <p:sp>
        <p:nvSpPr>
          <p:cNvPr id="570381" name="Rectangle 13">
            <a:extLst>
              <a:ext uri="{FF2B5EF4-FFF2-40B4-BE49-F238E27FC236}">
                <a16:creationId xmlns:a16="http://schemas.microsoft.com/office/drawing/2014/main" id="{CD827410-D5A8-2107-D164-4D34CFCFE943}"/>
              </a:ext>
            </a:extLst>
          </p:cNvPr>
          <p:cNvSpPr>
            <a:spLocks noChangeArrowheads="1"/>
          </p:cNvSpPr>
          <p:nvPr/>
        </p:nvSpPr>
        <p:spPr bwMode="auto">
          <a:xfrm>
            <a:off x="2654300" y="1101725"/>
            <a:ext cx="628650" cy="3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900" b="1">
                <a:latin typeface="Arial" panose="020B0604020202020204" pitchFamily="34" charset="0"/>
              </a:rPr>
              <a:t>Output</a:t>
            </a:r>
          </a:p>
          <a:p>
            <a:pPr algn="ctr"/>
            <a:r>
              <a:rPr lang="en-US" altLang="en-US" sz="900" b="1">
                <a:latin typeface="Arial" panose="020B0604020202020204" pitchFamily="34" charset="0"/>
              </a:rPr>
              <a:t>Measure</a:t>
            </a:r>
          </a:p>
        </p:txBody>
      </p:sp>
      <p:sp>
        <p:nvSpPr>
          <p:cNvPr id="570382" name="Rectangle 14">
            <a:extLst>
              <a:ext uri="{FF2B5EF4-FFF2-40B4-BE49-F238E27FC236}">
                <a16:creationId xmlns:a16="http://schemas.microsoft.com/office/drawing/2014/main" id="{6D52FD72-2BB3-03DB-C779-B114E408ACF3}"/>
              </a:ext>
            </a:extLst>
          </p:cNvPr>
          <p:cNvSpPr>
            <a:spLocks noChangeArrowheads="1"/>
          </p:cNvSpPr>
          <p:nvPr/>
        </p:nvSpPr>
        <p:spPr bwMode="auto">
          <a:xfrm>
            <a:off x="3879850" y="1104900"/>
            <a:ext cx="985838" cy="3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900" b="1">
                <a:latin typeface="Arial" panose="020B0604020202020204" pitchFamily="34" charset="0"/>
              </a:rPr>
              <a:t>Standard/</a:t>
            </a:r>
          </a:p>
          <a:p>
            <a:pPr algn="ctr"/>
            <a:r>
              <a:rPr lang="en-US" altLang="en-US" sz="900" b="1">
                <a:latin typeface="Arial" panose="020B0604020202020204" pitchFamily="34" charset="0"/>
              </a:rPr>
              <a:t>Specification</a:t>
            </a:r>
          </a:p>
        </p:txBody>
      </p:sp>
      <p:sp>
        <p:nvSpPr>
          <p:cNvPr id="570383" name="Rectangle 15">
            <a:extLst>
              <a:ext uri="{FF2B5EF4-FFF2-40B4-BE49-F238E27FC236}">
                <a16:creationId xmlns:a16="http://schemas.microsoft.com/office/drawing/2014/main" id="{72E47E08-4C89-BDF6-6ED9-CA36D14168C1}"/>
              </a:ext>
            </a:extLst>
          </p:cNvPr>
          <p:cNvSpPr>
            <a:spLocks noChangeArrowheads="1"/>
          </p:cNvSpPr>
          <p:nvPr/>
        </p:nvSpPr>
        <p:spPr bwMode="auto">
          <a:xfrm>
            <a:off x="4852988" y="1033463"/>
            <a:ext cx="1104900"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900" b="1">
                <a:latin typeface="Arial" panose="020B0604020202020204" pitchFamily="34" charset="0"/>
              </a:rPr>
              <a:t>Method For</a:t>
            </a:r>
          </a:p>
          <a:p>
            <a:pPr algn="ctr"/>
            <a:r>
              <a:rPr lang="en-US" altLang="en-US" sz="900" b="1">
                <a:latin typeface="Arial" panose="020B0604020202020204" pitchFamily="34" charset="0"/>
              </a:rPr>
              <a:t>Sampling/</a:t>
            </a:r>
          </a:p>
          <a:p>
            <a:pPr algn="ctr"/>
            <a:r>
              <a:rPr lang="en-US" altLang="en-US" sz="900" b="1">
                <a:latin typeface="Arial" panose="020B0604020202020204" pitchFamily="34" charset="0"/>
              </a:rPr>
              <a:t>Recording Data</a:t>
            </a:r>
          </a:p>
        </p:txBody>
      </p:sp>
      <p:sp>
        <p:nvSpPr>
          <p:cNvPr id="570384" name="Rectangle 16">
            <a:extLst>
              <a:ext uri="{FF2B5EF4-FFF2-40B4-BE49-F238E27FC236}">
                <a16:creationId xmlns:a16="http://schemas.microsoft.com/office/drawing/2014/main" id="{25CF49BC-3599-3665-73AC-E44535FF10FC}"/>
              </a:ext>
            </a:extLst>
          </p:cNvPr>
          <p:cNvSpPr>
            <a:spLocks noChangeArrowheads="1"/>
          </p:cNvSpPr>
          <p:nvPr/>
        </p:nvSpPr>
        <p:spPr bwMode="auto">
          <a:xfrm>
            <a:off x="5992813" y="1128713"/>
            <a:ext cx="1103312" cy="3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900" b="1">
                <a:latin typeface="Arial" panose="020B0604020202020204" pitchFamily="34" charset="0"/>
              </a:rPr>
              <a:t>Immediate</a:t>
            </a:r>
          </a:p>
          <a:p>
            <a:pPr algn="ctr"/>
            <a:r>
              <a:rPr lang="en-US" altLang="en-US" sz="900" b="1">
                <a:latin typeface="Arial" panose="020B0604020202020204" pitchFamily="34" charset="0"/>
              </a:rPr>
              <a:t>Control/Fix</a:t>
            </a:r>
          </a:p>
        </p:txBody>
      </p:sp>
      <p:sp>
        <p:nvSpPr>
          <p:cNvPr id="570385" name="Rectangle 17">
            <a:extLst>
              <a:ext uri="{FF2B5EF4-FFF2-40B4-BE49-F238E27FC236}">
                <a16:creationId xmlns:a16="http://schemas.microsoft.com/office/drawing/2014/main" id="{B4428052-746F-EE04-5B23-E303F66B6F9F}"/>
              </a:ext>
            </a:extLst>
          </p:cNvPr>
          <p:cNvSpPr>
            <a:spLocks noChangeArrowheads="1"/>
          </p:cNvSpPr>
          <p:nvPr/>
        </p:nvSpPr>
        <p:spPr bwMode="auto">
          <a:xfrm>
            <a:off x="6884988" y="1112838"/>
            <a:ext cx="1839912" cy="3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900" b="1">
                <a:latin typeface="Arial" panose="020B0604020202020204" pitchFamily="34" charset="0"/>
              </a:rPr>
              <a:t>Process/</a:t>
            </a:r>
          </a:p>
          <a:p>
            <a:pPr algn="ctr"/>
            <a:r>
              <a:rPr lang="en-US" altLang="en-US" sz="900" b="1">
                <a:latin typeface="Arial" panose="020B0604020202020204" pitchFamily="34" charset="0"/>
              </a:rPr>
              <a:t>System Improvement</a:t>
            </a:r>
          </a:p>
        </p:txBody>
      </p:sp>
      <p:sp>
        <p:nvSpPr>
          <p:cNvPr id="570386" name="Rectangle 18">
            <a:extLst>
              <a:ext uri="{FF2B5EF4-FFF2-40B4-BE49-F238E27FC236}">
                <a16:creationId xmlns:a16="http://schemas.microsoft.com/office/drawing/2014/main" id="{69C1CD79-99D2-845D-AC0E-E2C560714F6D}"/>
              </a:ext>
            </a:extLst>
          </p:cNvPr>
          <p:cNvSpPr>
            <a:spLocks noChangeArrowheads="1"/>
          </p:cNvSpPr>
          <p:nvPr/>
        </p:nvSpPr>
        <p:spPr bwMode="auto">
          <a:xfrm>
            <a:off x="3252788" y="5181600"/>
            <a:ext cx="685800" cy="352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50000"/>
              </a:lnSpc>
              <a:spcBef>
                <a:spcPct val="50000"/>
              </a:spcBef>
            </a:pPr>
            <a:r>
              <a:rPr lang="en-US" altLang="en-US" sz="700">
                <a:latin typeface="Arial" panose="020B0604020202020204" pitchFamily="34" charset="0"/>
              </a:rPr>
              <a:t>Timely</a:t>
            </a:r>
          </a:p>
          <a:p>
            <a:pPr>
              <a:lnSpc>
                <a:spcPct val="50000"/>
              </a:lnSpc>
              <a:spcBef>
                <a:spcPct val="50000"/>
              </a:spcBef>
            </a:pPr>
            <a:r>
              <a:rPr lang="en-US" altLang="en-US" sz="700">
                <a:latin typeface="Arial" panose="020B0604020202020204" pitchFamily="34" charset="0"/>
              </a:rPr>
              <a:t>(PCI Only)</a:t>
            </a:r>
          </a:p>
          <a:p>
            <a:pPr>
              <a:lnSpc>
                <a:spcPct val="50000"/>
              </a:lnSpc>
              <a:spcBef>
                <a:spcPct val="50000"/>
              </a:spcBef>
            </a:pPr>
            <a:r>
              <a:rPr lang="en-US" altLang="en-US" sz="700">
                <a:latin typeface="Arial" panose="020B0604020202020204" pitchFamily="34" charset="0"/>
              </a:rPr>
              <a:t>Issuance</a:t>
            </a:r>
          </a:p>
        </p:txBody>
      </p:sp>
      <p:sp>
        <p:nvSpPr>
          <p:cNvPr id="570387" name="Rectangle 19">
            <a:extLst>
              <a:ext uri="{FF2B5EF4-FFF2-40B4-BE49-F238E27FC236}">
                <a16:creationId xmlns:a16="http://schemas.microsoft.com/office/drawing/2014/main" id="{64C6E6D1-CD06-3662-8C31-3B73854ADA98}"/>
              </a:ext>
            </a:extLst>
          </p:cNvPr>
          <p:cNvSpPr>
            <a:spLocks noChangeArrowheads="1"/>
          </p:cNvSpPr>
          <p:nvPr/>
        </p:nvSpPr>
        <p:spPr bwMode="auto">
          <a:xfrm>
            <a:off x="3268663" y="3603625"/>
            <a:ext cx="588962" cy="29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700">
                <a:latin typeface="Arial" panose="020B0604020202020204" pitchFamily="34" charset="0"/>
              </a:rPr>
              <a:t>Quality Issuance</a:t>
            </a:r>
          </a:p>
        </p:txBody>
      </p:sp>
      <p:sp>
        <p:nvSpPr>
          <p:cNvPr id="570388" name="Rectangle 20">
            <a:extLst>
              <a:ext uri="{FF2B5EF4-FFF2-40B4-BE49-F238E27FC236}">
                <a16:creationId xmlns:a16="http://schemas.microsoft.com/office/drawing/2014/main" id="{65C55D67-F5DD-A396-DF06-D2CB927AAF02}"/>
              </a:ext>
            </a:extLst>
          </p:cNvPr>
          <p:cNvSpPr>
            <a:spLocks noChangeArrowheads="1"/>
          </p:cNvSpPr>
          <p:nvPr/>
        </p:nvSpPr>
        <p:spPr bwMode="auto">
          <a:xfrm>
            <a:off x="3292475" y="2790825"/>
            <a:ext cx="588963" cy="29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700">
                <a:latin typeface="Arial" panose="020B0604020202020204" pitchFamily="34" charset="0"/>
              </a:rPr>
              <a:t>Time Issuance</a:t>
            </a:r>
          </a:p>
        </p:txBody>
      </p:sp>
      <p:sp>
        <p:nvSpPr>
          <p:cNvPr id="570389" name="Rectangle 21">
            <a:extLst>
              <a:ext uri="{FF2B5EF4-FFF2-40B4-BE49-F238E27FC236}">
                <a16:creationId xmlns:a16="http://schemas.microsoft.com/office/drawing/2014/main" id="{DC54CD22-655D-656E-0B63-65E4962D1F9E}"/>
              </a:ext>
            </a:extLst>
          </p:cNvPr>
          <p:cNvSpPr>
            <a:spLocks noChangeArrowheads="1"/>
          </p:cNvSpPr>
          <p:nvPr/>
        </p:nvSpPr>
        <p:spPr bwMode="auto">
          <a:xfrm>
            <a:off x="2560638" y="2168525"/>
            <a:ext cx="661987" cy="29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700">
                <a:latin typeface="Arial" panose="020B0604020202020204" pitchFamily="34" charset="0"/>
              </a:rPr>
              <a:t>Level Of Satisfaction</a:t>
            </a:r>
          </a:p>
        </p:txBody>
      </p:sp>
      <p:sp>
        <p:nvSpPr>
          <p:cNvPr id="570390" name="Rectangle 22">
            <a:extLst>
              <a:ext uri="{FF2B5EF4-FFF2-40B4-BE49-F238E27FC236}">
                <a16:creationId xmlns:a16="http://schemas.microsoft.com/office/drawing/2014/main" id="{FCB1DBAF-257A-720A-FE19-919DDB2FDB52}"/>
              </a:ext>
            </a:extLst>
          </p:cNvPr>
          <p:cNvSpPr>
            <a:spLocks noChangeArrowheads="1"/>
          </p:cNvSpPr>
          <p:nvPr/>
        </p:nvSpPr>
        <p:spPr bwMode="auto">
          <a:xfrm>
            <a:off x="2560638" y="1577975"/>
            <a:ext cx="830262" cy="29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700">
                <a:latin typeface="Arial" panose="020B0604020202020204" pitchFamily="34" charset="0"/>
              </a:rPr>
              <a:t>Level Of Understanding</a:t>
            </a:r>
          </a:p>
        </p:txBody>
      </p:sp>
      <p:sp>
        <p:nvSpPr>
          <p:cNvPr id="570391" name="Rectangle 23">
            <a:extLst>
              <a:ext uri="{FF2B5EF4-FFF2-40B4-BE49-F238E27FC236}">
                <a16:creationId xmlns:a16="http://schemas.microsoft.com/office/drawing/2014/main" id="{958F16CE-3920-3609-D3DC-90B32D7445D3}"/>
              </a:ext>
            </a:extLst>
          </p:cNvPr>
          <p:cNvSpPr>
            <a:spLocks noChangeArrowheads="1"/>
          </p:cNvSpPr>
          <p:nvPr/>
        </p:nvSpPr>
        <p:spPr bwMode="auto">
          <a:xfrm>
            <a:off x="3835400" y="1535113"/>
            <a:ext cx="1066800" cy="401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700">
                <a:latin typeface="Arial" panose="020B0604020202020204" pitchFamily="34" charset="0"/>
              </a:rPr>
              <a:t>100% Of Customers With Full Understanding</a:t>
            </a:r>
          </a:p>
        </p:txBody>
      </p:sp>
      <p:sp>
        <p:nvSpPr>
          <p:cNvPr id="570392" name="Rectangle 24">
            <a:extLst>
              <a:ext uri="{FF2B5EF4-FFF2-40B4-BE49-F238E27FC236}">
                <a16:creationId xmlns:a16="http://schemas.microsoft.com/office/drawing/2014/main" id="{DABFF49A-4C09-3EEE-D215-A2DD88CA5AC0}"/>
              </a:ext>
            </a:extLst>
          </p:cNvPr>
          <p:cNvSpPr>
            <a:spLocks noChangeArrowheads="1"/>
          </p:cNvSpPr>
          <p:nvPr/>
        </p:nvSpPr>
        <p:spPr bwMode="auto">
          <a:xfrm>
            <a:off x="3835400" y="2159000"/>
            <a:ext cx="998538" cy="401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700">
                <a:latin typeface="Arial" panose="020B0604020202020204" pitchFamily="34" charset="0"/>
              </a:rPr>
              <a:t>90% Of Customers In Very Good And Excellent (SQMIS)</a:t>
            </a:r>
          </a:p>
        </p:txBody>
      </p:sp>
      <p:sp>
        <p:nvSpPr>
          <p:cNvPr id="570393" name="Rectangle 25">
            <a:extLst>
              <a:ext uri="{FF2B5EF4-FFF2-40B4-BE49-F238E27FC236}">
                <a16:creationId xmlns:a16="http://schemas.microsoft.com/office/drawing/2014/main" id="{99C11B0C-285D-1DA4-DA16-4C5595A5D50F}"/>
              </a:ext>
            </a:extLst>
          </p:cNvPr>
          <p:cNvSpPr>
            <a:spLocks noChangeArrowheads="1"/>
          </p:cNvSpPr>
          <p:nvPr/>
        </p:nvSpPr>
        <p:spPr bwMode="auto">
          <a:xfrm>
            <a:off x="3835400" y="2806700"/>
            <a:ext cx="1149350" cy="401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700">
                <a:latin typeface="Arial" panose="020B0604020202020204" pitchFamily="34" charset="0"/>
              </a:rPr>
              <a:t>POS To Fax Transmittal On Receipt Within 15 Minutes</a:t>
            </a:r>
          </a:p>
        </p:txBody>
      </p:sp>
      <p:sp>
        <p:nvSpPr>
          <p:cNvPr id="570394" name="Rectangle 26">
            <a:extLst>
              <a:ext uri="{FF2B5EF4-FFF2-40B4-BE49-F238E27FC236}">
                <a16:creationId xmlns:a16="http://schemas.microsoft.com/office/drawing/2014/main" id="{E911E224-5201-BE4A-DCD9-239481ED23AE}"/>
              </a:ext>
            </a:extLst>
          </p:cNvPr>
          <p:cNvSpPr>
            <a:spLocks noChangeArrowheads="1"/>
          </p:cNvSpPr>
          <p:nvPr/>
        </p:nvSpPr>
        <p:spPr bwMode="auto">
          <a:xfrm>
            <a:off x="3835400" y="3563938"/>
            <a:ext cx="1079500" cy="720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700">
                <a:latin typeface="Arial" panose="020B0604020202020204" pitchFamily="34" charset="0"/>
              </a:rPr>
              <a:t>100% Of The PC Memos Are Accurate, Legible And Complete Requiring No Follow-Up With Individual PC Rep.</a:t>
            </a:r>
          </a:p>
        </p:txBody>
      </p:sp>
      <p:sp>
        <p:nvSpPr>
          <p:cNvPr id="570395" name="Rectangle 27">
            <a:extLst>
              <a:ext uri="{FF2B5EF4-FFF2-40B4-BE49-F238E27FC236}">
                <a16:creationId xmlns:a16="http://schemas.microsoft.com/office/drawing/2014/main" id="{C9BB0BE6-FD91-ADCA-F7AC-F9A680C87B3F}"/>
              </a:ext>
            </a:extLst>
          </p:cNvPr>
          <p:cNvSpPr>
            <a:spLocks noChangeArrowheads="1"/>
          </p:cNvSpPr>
          <p:nvPr/>
        </p:nvSpPr>
        <p:spPr bwMode="auto">
          <a:xfrm>
            <a:off x="3835400" y="5105400"/>
            <a:ext cx="1149350" cy="50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700">
                <a:latin typeface="Arial" panose="020B0604020202020204" pitchFamily="34" charset="0"/>
              </a:rPr>
              <a:t>100% Of The Fax Transmittals Are Input To BCRIS Within 45 Min. Upon Receipt</a:t>
            </a:r>
          </a:p>
        </p:txBody>
      </p:sp>
      <p:sp>
        <p:nvSpPr>
          <p:cNvPr id="570396" name="Rectangle 28">
            <a:extLst>
              <a:ext uri="{FF2B5EF4-FFF2-40B4-BE49-F238E27FC236}">
                <a16:creationId xmlns:a16="http://schemas.microsoft.com/office/drawing/2014/main" id="{76F498D9-A39D-EE5C-EA04-30C0ECB972DB}"/>
              </a:ext>
            </a:extLst>
          </p:cNvPr>
          <p:cNvSpPr>
            <a:spLocks noChangeArrowheads="1"/>
          </p:cNvSpPr>
          <p:nvPr/>
        </p:nvSpPr>
        <p:spPr bwMode="auto">
          <a:xfrm>
            <a:off x="4881563" y="2144713"/>
            <a:ext cx="957262" cy="50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700">
                <a:latin typeface="Arial" panose="020B0604020202020204" pitchFamily="34" charset="0"/>
              </a:rPr>
              <a:t>Monthly Customer Survey Conducted By Measurements Group SQMIS</a:t>
            </a:r>
          </a:p>
        </p:txBody>
      </p:sp>
      <p:sp>
        <p:nvSpPr>
          <p:cNvPr id="570397" name="Rectangle 29">
            <a:extLst>
              <a:ext uri="{FF2B5EF4-FFF2-40B4-BE49-F238E27FC236}">
                <a16:creationId xmlns:a16="http://schemas.microsoft.com/office/drawing/2014/main" id="{8863D775-B80B-6C5B-F364-C76F9ACA4893}"/>
              </a:ext>
            </a:extLst>
          </p:cNvPr>
          <p:cNvSpPr>
            <a:spLocks noChangeArrowheads="1"/>
          </p:cNvSpPr>
          <p:nvPr/>
        </p:nvSpPr>
        <p:spPr bwMode="auto">
          <a:xfrm>
            <a:off x="4881563" y="2801938"/>
            <a:ext cx="1073150" cy="614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700">
                <a:latin typeface="Arial" panose="020B0604020202020204" pitchFamily="34" charset="0"/>
              </a:rPr>
              <a:t>PC Samples 25 Fax Transmittals Per Day And Plots % Completed Within Standard By Day</a:t>
            </a:r>
          </a:p>
        </p:txBody>
      </p:sp>
      <p:sp>
        <p:nvSpPr>
          <p:cNvPr id="570398" name="Rectangle 30">
            <a:extLst>
              <a:ext uri="{FF2B5EF4-FFF2-40B4-BE49-F238E27FC236}">
                <a16:creationId xmlns:a16="http://schemas.microsoft.com/office/drawing/2014/main" id="{4F9FED5A-CB44-A9F0-CA57-79F919528500}"/>
              </a:ext>
            </a:extLst>
          </p:cNvPr>
          <p:cNvSpPr>
            <a:spLocks noChangeArrowheads="1"/>
          </p:cNvSpPr>
          <p:nvPr/>
        </p:nvSpPr>
        <p:spPr bwMode="auto">
          <a:xfrm>
            <a:off x="4941888" y="3563938"/>
            <a:ext cx="1050925" cy="120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buClr>
                <a:schemeClr val="accent2"/>
              </a:buClr>
              <a:buSzPct val="75000"/>
              <a:buFont typeface="Wingdings" panose="05000000000000000000" pitchFamily="2" charset="2"/>
              <a:buChar char="n"/>
            </a:pPr>
            <a:r>
              <a:rPr lang="en-US" altLang="en-US" sz="700">
                <a:latin typeface="Arial" panose="020B0604020202020204" pitchFamily="34" charset="0"/>
              </a:rPr>
              <a:t> PC Exception Reports – Track How Many Times Per Day Follow-Up Is Necessary With PC Rep. By PCI</a:t>
            </a:r>
          </a:p>
          <a:p>
            <a:pPr>
              <a:spcBef>
                <a:spcPct val="50000"/>
              </a:spcBef>
              <a:buClr>
                <a:schemeClr val="accent2"/>
              </a:buClr>
              <a:buSzPct val="75000"/>
              <a:buFont typeface="Wingdings" panose="05000000000000000000" pitchFamily="2" charset="2"/>
              <a:buChar char="n"/>
            </a:pPr>
            <a:r>
              <a:rPr lang="en-US" altLang="en-US" sz="700">
                <a:latin typeface="Arial" panose="020B0604020202020204" pitchFamily="34" charset="0"/>
              </a:rPr>
              <a:t> Graph The Number Of  xceptions By Day And Tally Reasons By Week</a:t>
            </a:r>
          </a:p>
        </p:txBody>
      </p:sp>
      <p:sp>
        <p:nvSpPr>
          <p:cNvPr id="570399" name="Rectangle 31">
            <a:extLst>
              <a:ext uri="{FF2B5EF4-FFF2-40B4-BE49-F238E27FC236}">
                <a16:creationId xmlns:a16="http://schemas.microsoft.com/office/drawing/2014/main" id="{0A6C3E8A-5D1B-D063-318A-09C8D9B396F3}"/>
              </a:ext>
            </a:extLst>
          </p:cNvPr>
          <p:cNvSpPr>
            <a:spLocks noChangeArrowheads="1"/>
          </p:cNvSpPr>
          <p:nvPr/>
        </p:nvSpPr>
        <p:spPr bwMode="auto">
          <a:xfrm>
            <a:off x="4914900" y="5087938"/>
            <a:ext cx="1077913" cy="614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700">
                <a:latin typeface="Arial" panose="020B0604020202020204" pitchFamily="34" charset="0"/>
              </a:rPr>
              <a:t>PCI Samples BCRIS Orders Per Day And Plots % Completed Within Standard By Day</a:t>
            </a:r>
          </a:p>
        </p:txBody>
      </p:sp>
      <p:sp>
        <p:nvSpPr>
          <p:cNvPr id="570400" name="Rectangle 32">
            <a:extLst>
              <a:ext uri="{FF2B5EF4-FFF2-40B4-BE49-F238E27FC236}">
                <a16:creationId xmlns:a16="http://schemas.microsoft.com/office/drawing/2014/main" id="{7C104E0C-AD52-B221-A069-D81995B5E62B}"/>
              </a:ext>
            </a:extLst>
          </p:cNvPr>
          <p:cNvSpPr>
            <a:spLocks noChangeArrowheads="1"/>
          </p:cNvSpPr>
          <p:nvPr/>
        </p:nvSpPr>
        <p:spPr bwMode="auto">
          <a:xfrm>
            <a:off x="5954713" y="3563938"/>
            <a:ext cx="1042987" cy="77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marL="53975" indent="-53975"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buClr>
                <a:schemeClr val="accent2"/>
              </a:buClr>
              <a:buSzPct val="75000"/>
              <a:buFont typeface="Wingdings" panose="05000000000000000000" pitchFamily="2" charset="2"/>
              <a:buChar char="n"/>
            </a:pPr>
            <a:r>
              <a:rPr lang="en-US" altLang="en-US" sz="700">
                <a:latin typeface="Arial" panose="020B0604020202020204" pitchFamily="34" charset="0"/>
              </a:rPr>
              <a:t> Train Individual Rep./Staff</a:t>
            </a:r>
          </a:p>
          <a:p>
            <a:pPr>
              <a:spcBef>
                <a:spcPct val="50000"/>
              </a:spcBef>
              <a:buClr>
                <a:schemeClr val="accent2"/>
              </a:buClr>
              <a:buSzPct val="75000"/>
              <a:buFont typeface="Wingdings" panose="05000000000000000000" pitchFamily="2" charset="2"/>
              <a:buChar char="n"/>
            </a:pPr>
            <a:r>
              <a:rPr lang="en-US" altLang="en-US" sz="700">
                <a:latin typeface="Arial" panose="020B0604020202020204" pitchFamily="34" charset="0"/>
              </a:rPr>
              <a:t> Discuss/Review Suggestions At Scheduled  PC Site Meetings</a:t>
            </a:r>
          </a:p>
        </p:txBody>
      </p:sp>
      <p:sp>
        <p:nvSpPr>
          <p:cNvPr id="570401" name="Rectangle 33">
            <a:extLst>
              <a:ext uri="{FF2B5EF4-FFF2-40B4-BE49-F238E27FC236}">
                <a16:creationId xmlns:a16="http://schemas.microsoft.com/office/drawing/2014/main" id="{A27938D4-DD02-248E-C2C5-85CE9B9A7043}"/>
              </a:ext>
            </a:extLst>
          </p:cNvPr>
          <p:cNvSpPr>
            <a:spLocks noChangeArrowheads="1"/>
          </p:cNvSpPr>
          <p:nvPr/>
        </p:nvSpPr>
        <p:spPr bwMode="auto">
          <a:xfrm>
            <a:off x="5954713" y="2794000"/>
            <a:ext cx="1038225" cy="401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700">
                <a:latin typeface="Arial" panose="020B0604020202020204" pitchFamily="34" charset="0"/>
              </a:rPr>
              <a:t>Assign Individual To Handle All Fax Transmittals</a:t>
            </a:r>
          </a:p>
        </p:txBody>
      </p:sp>
      <p:sp>
        <p:nvSpPr>
          <p:cNvPr id="570402" name="Rectangle 34">
            <a:extLst>
              <a:ext uri="{FF2B5EF4-FFF2-40B4-BE49-F238E27FC236}">
                <a16:creationId xmlns:a16="http://schemas.microsoft.com/office/drawing/2014/main" id="{A42D2AB1-3192-FDC3-E82A-72E43725308D}"/>
              </a:ext>
            </a:extLst>
          </p:cNvPr>
          <p:cNvSpPr>
            <a:spLocks noChangeArrowheads="1"/>
          </p:cNvSpPr>
          <p:nvPr/>
        </p:nvSpPr>
        <p:spPr bwMode="auto">
          <a:xfrm>
            <a:off x="7132638" y="1582738"/>
            <a:ext cx="1316037" cy="29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700">
                <a:latin typeface="Arial" panose="020B0604020202020204" pitchFamily="34" charset="0"/>
              </a:rPr>
              <a:t>Reviewed Monthly By Reg. SP Comm. And NPA BOM</a:t>
            </a:r>
          </a:p>
        </p:txBody>
      </p:sp>
      <p:sp>
        <p:nvSpPr>
          <p:cNvPr id="570403" name="Rectangle 35">
            <a:extLst>
              <a:ext uri="{FF2B5EF4-FFF2-40B4-BE49-F238E27FC236}">
                <a16:creationId xmlns:a16="http://schemas.microsoft.com/office/drawing/2014/main" id="{0F595776-6F1E-A508-4EA7-35DABBA2B69C}"/>
              </a:ext>
            </a:extLst>
          </p:cNvPr>
          <p:cNvSpPr>
            <a:spLocks noChangeArrowheads="1"/>
          </p:cNvSpPr>
          <p:nvPr/>
        </p:nvSpPr>
        <p:spPr bwMode="auto">
          <a:xfrm>
            <a:off x="7132638" y="2798763"/>
            <a:ext cx="1384300" cy="668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marL="100013" indent="-100013"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buClr>
                <a:schemeClr val="accent2"/>
              </a:buClr>
              <a:buSzPct val="75000"/>
              <a:buFont typeface="Wingdings" panose="05000000000000000000" pitchFamily="2" charset="2"/>
              <a:buChar char="n"/>
            </a:pPr>
            <a:r>
              <a:rPr lang="en-US" altLang="en-US" sz="700">
                <a:latin typeface="Arial" panose="020B0604020202020204" pitchFamily="34" charset="0"/>
              </a:rPr>
              <a:t> Reviewed Weekly By NPA  SP Comm.</a:t>
            </a:r>
          </a:p>
          <a:p>
            <a:pPr>
              <a:spcBef>
                <a:spcPct val="50000"/>
              </a:spcBef>
              <a:buClr>
                <a:schemeClr val="accent2"/>
              </a:buClr>
              <a:buSzPct val="75000"/>
              <a:buFont typeface="Wingdings" panose="05000000000000000000" pitchFamily="2" charset="2"/>
              <a:buChar char="n"/>
            </a:pPr>
            <a:r>
              <a:rPr lang="en-US" altLang="en-US" sz="700">
                <a:latin typeface="Arial" panose="020B0604020202020204" pitchFamily="34" charset="0"/>
              </a:rPr>
              <a:t> Reviewed Monthly By </a:t>
            </a:r>
            <a:br>
              <a:rPr lang="en-US" altLang="en-US" sz="700">
                <a:latin typeface="Arial" panose="020B0604020202020204" pitchFamily="34" charset="0"/>
              </a:rPr>
            </a:br>
            <a:r>
              <a:rPr lang="en-US" altLang="en-US" sz="700">
                <a:latin typeface="Arial" panose="020B0604020202020204" pitchFamily="34" charset="0"/>
              </a:rPr>
              <a:t> Reg. SP Comm, And NPA   </a:t>
            </a:r>
            <a:br>
              <a:rPr lang="en-US" altLang="en-US" sz="700">
                <a:latin typeface="Arial" panose="020B0604020202020204" pitchFamily="34" charset="0"/>
              </a:rPr>
            </a:br>
            <a:r>
              <a:rPr lang="en-US" altLang="en-US" sz="700">
                <a:latin typeface="Arial" panose="020B0604020202020204" pitchFamily="34" charset="0"/>
              </a:rPr>
              <a:t>BOM.</a:t>
            </a:r>
          </a:p>
        </p:txBody>
      </p:sp>
      <p:sp>
        <p:nvSpPr>
          <p:cNvPr id="570404" name="Rectangle 36">
            <a:extLst>
              <a:ext uri="{FF2B5EF4-FFF2-40B4-BE49-F238E27FC236}">
                <a16:creationId xmlns:a16="http://schemas.microsoft.com/office/drawing/2014/main" id="{F16C545D-7856-B56B-395F-39E22D1CA862}"/>
              </a:ext>
            </a:extLst>
          </p:cNvPr>
          <p:cNvSpPr>
            <a:spLocks noChangeArrowheads="1"/>
          </p:cNvSpPr>
          <p:nvPr/>
        </p:nvSpPr>
        <p:spPr bwMode="auto">
          <a:xfrm>
            <a:off x="7132638" y="5087938"/>
            <a:ext cx="1384300" cy="668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buClr>
                <a:schemeClr val="accent2"/>
              </a:buClr>
              <a:buSzPct val="75000"/>
              <a:buFont typeface="Wingdings" panose="05000000000000000000" pitchFamily="2" charset="2"/>
              <a:buChar char="n"/>
            </a:pPr>
            <a:r>
              <a:rPr lang="en-US" altLang="en-US" sz="700">
                <a:latin typeface="Arial" panose="020B0604020202020204" pitchFamily="34" charset="0"/>
              </a:rPr>
              <a:t> Measures Reviewed Weekly By NPA SP Comm.</a:t>
            </a:r>
          </a:p>
          <a:p>
            <a:pPr>
              <a:spcBef>
                <a:spcPct val="50000"/>
              </a:spcBef>
              <a:buClr>
                <a:schemeClr val="accent2"/>
              </a:buClr>
              <a:buSzPct val="75000"/>
              <a:buFont typeface="Wingdings" panose="05000000000000000000" pitchFamily="2" charset="2"/>
              <a:buChar char="n"/>
            </a:pPr>
            <a:r>
              <a:rPr lang="en-US" altLang="en-US" sz="700">
                <a:latin typeface="Arial" panose="020B0604020202020204" pitchFamily="34" charset="0"/>
              </a:rPr>
              <a:t> Measures Reviewed Monthly By Reg. SP Comm, And NPA BOM.</a:t>
            </a:r>
          </a:p>
        </p:txBody>
      </p:sp>
      <p:sp>
        <p:nvSpPr>
          <p:cNvPr id="570405" name="Rectangle 37">
            <a:extLst>
              <a:ext uri="{FF2B5EF4-FFF2-40B4-BE49-F238E27FC236}">
                <a16:creationId xmlns:a16="http://schemas.microsoft.com/office/drawing/2014/main" id="{614349E6-DB36-479E-A4B5-E1F42E6FB38E}"/>
              </a:ext>
            </a:extLst>
          </p:cNvPr>
          <p:cNvSpPr>
            <a:spLocks noChangeArrowheads="1"/>
          </p:cNvSpPr>
          <p:nvPr/>
        </p:nvSpPr>
        <p:spPr bwMode="auto">
          <a:xfrm>
            <a:off x="7132638" y="3560763"/>
            <a:ext cx="1384300" cy="668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buClr>
                <a:schemeClr val="accent2"/>
              </a:buClr>
              <a:buSzPct val="75000"/>
              <a:buFont typeface="Wingdings" panose="05000000000000000000" pitchFamily="2" charset="2"/>
              <a:buChar char="n"/>
            </a:pPr>
            <a:r>
              <a:rPr lang="en-US" altLang="en-US" sz="700">
                <a:latin typeface="Arial" panose="020B0604020202020204" pitchFamily="34" charset="0"/>
              </a:rPr>
              <a:t> Reviewed Weekly By NPA </a:t>
            </a:r>
            <a:br>
              <a:rPr lang="en-US" altLang="en-US" sz="700">
                <a:latin typeface="Arial" panose="020B0604020202020204" pitchFamily="34" charset="0"/>
              </a:rPr>
            </a:br>
            <a:r>
              <a:rPr lang="en-US" altLang="en-US" sz="700">
                <a:latin typeface="Arial" panose="020B0604020202020204" pitchFamily="34" charset="0"/>
              </a:rPr>
              <a:t>   SP Comm.</a:t>
            </a:r>
          </a:p>
          <a:p>
            <a:pPr>
              <a:spcBef>
                <a:spcPct val="50000"/>
              </a:spcBef>
              <a:buClr>
                <a:schemeClr val="accent2"/>
              </a:buClr>
              <a:buSzPct val="75000"/>
              <a:buFont typeface="Wingdings" panose="05000000000000000000" pitchFamily="2" charset="2"/>
              <a:buChar char="n"/>
            </a:pPr>
            <a:r>
              <a:rPr lang="en-US" altLang="en-US" sz="700">
                <a:latin typeface="Arial" panose="020B0604020202020204" pitchFamily="34" charset="0"/>
              </a:rPr>
              <a:t> Reviewed Monthly By </a:t>
            </a:r>
            <a:br>
              <a:rPr lang="en-US" altLang="en-US" sz="700">
                <a:latin typeface="Arial" panose="020B0604020202020204" pitchFamily="34" charset="0"/>
              </a:rPr>
            </a:br>
            <a:r>
              <a:rPr lang="en-US" altLang="en-US" sz="700">
                <a:latin typeface="Arial" panose="020B0604020202020204" pitchFamily="34" charset="0"/>
              </a:rPr>
              <a:t>   Reg. SP Comm, And NPA   </a:t>
            </a:r>
            <a:br>
              <a:rPr lang="en-US" altLang="en-US" sz="700">
                <a:latin typeface="Arial" panose="020B0604020202020204" pitchFamily="34" charset="0"/>
              </a:rPr>
            </a:br>
            <a:r>
              <a:rPr lang="en-US" altLang="en-US" sz="700">
                <a:latin typeface="Arial" panose="020B0604020202020204" pitchFamily="34" charset="0"/>
              </a:rPr>
              <a:t>   BOM.</a:t>
            </a:r>
          </a:p>
        </p:txBody>
      </p:sp>
      <p:sp>
        <p:nvSpPr>
          <p:cNvPr id="570406" name="Rectangle 38">
            <a:extLst>
              <a:ext uri="{FF2B5EF4-FFF2-40B4-BE49-F238E27FC236}">
                <a16:creationId xmlns:a16="http://schemas.microsoft.com/office/drawing/2014/main" id="{13D8462D-77FA-727B-7CF3-3AAED0EBEC7B}"/>
              </a:ext>
            </a:extLst>
          </p:cNvPr>
          <p:cNvSpPr>
            <a:spLocks noChangeArrowheads="1"/>
          </p:cNvSpPr>
          <p:nvPr/>
        </p:nvSpPr>
        <p:spPr bwMode="auto">
          <a:xfrm>
            <a:off x="7132638" y="2149475"/>
            <a:ext cx="1316037" cy="29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700">
                <a:latin typeface="Arial" panose="020B0604020202020204" pitchFamily="34" charset="0"/>
              </a:rPr>
              <a:t>Reviewed Monthly By Reg. SP Comm. And NPA BOM</a:t>
            </a:r>
          </a:p>
        </p:txBody>
      </p:sp>
      <p:sp>
        <p:nvSpPr>
          <p:cNvPr id="570407" name="Rectangle 39">
            <a:extLst>
              <a:ext uri="{FF2B5EF4-FFF2-40B4-BE49-F238E27FC236}">
                <a16:creationId xmlns:a16="http://schemas.microsoft.com/office/drawing/2014/main" id="{53F94FA3-CCE5-C079-C14D-293DF22A952D}"/>
              </a:ext>
            </a:extLst>
          </p:cNvPr>
          <p:cNvSpPr>
            <a:spLocks noChangeArrowheads="1"/>
          </p:cNvSpPr>
          <p:nvPr/>
        </p:nvSpPr>
        <p:spPr bwMode="auto">
          <a:xfrm>
            <a:off x="4872038" y="1535113"/>
            <a:ext cx="958850" cy="50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700">
                <a:latin typeface="Arial" panose="020B0604020202020204" pitchFamily="34" charset="0"/>
              </a:rPr>
              <a:t>Monthly Customer Survey Conducted By Measurements Group</a:t>
            </a:r>
          </a:p>
        </p:txBody>
      </p:sp>
      <p:sp>
        <p:nvSpPr>
          <p:cNvPr id="570408" name="Rectangle 40">
            <a:extLst>
              <a:ext uri="{FF2B5EF4-FFF2-40B4-BE49-F238E27FC236}">
                <a16:creationId xmlns:a16="http://schemas.microsoft.com/office/drawing/2014/main" id="{D3B61D64-EA73-8858-F536-47B72F1F062E}"/>
              </a:ext>
            </a:extLst>
          </p:cNvPr>
          <p:cNvSpPr>
            <a:spLocks noChangeArrowheads="1"/>
          </p:cNvSpPr>
          <p:nvPr/>
        </p:nvSpPr>
        <p:spPr bwMode="auto">
          <a:xfrm rot="-5400000">
            <a:off x="-1833563" y="3497263"/>
            <a:ext cx="5248275" cy="38735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a:latin typeface="Arial" panose="020B0604020202020204" pitchFamily="34" charset="0"/>
              </a:rPr>
              <a:t>Process:</a:t>
            </a:r>
            <a:r>
              <a:rPr lang="en-US" altLang="en-US" sz="900" u="sng">
                <a:latin typeface="Arial" panose="020B0604020202020204" pitchFamily="34" charset="0"/>
              </a:rPr>
              <a:t> 		</a:t>
            </a:r>
            <a:r>
              <a:rPr lang="en-US" altLang="en-US" sz="900">
                <a:latin typeface="Arial" panose="020B0604020202020204" pitchFamily="34" charset="0"/>
              </a:rPr>
              <a:t>Process Owner:</a:t>
            </a:r>
            <a:r>
              <a:rPr lang="en-US" altLang="en-US" sz="900" u="sng">
                <a:latin typeface="Arial" panose="020B0604020202020204" pitchFamily="34" charset="0"/>
              </a:rPr>
              <a:t> 	</a:t>
            </a:r>
            <a:r>
              <a:rPr lang="en-US" altLang="en-US" sz="900">
                <a:latin typeface="Arial" panose="020B0604020202020204" pitchFamily="34" charset="0"/>
              </a:rPr>
              <a:t>Date:____________</a:t>
            </a:r>
            <a:r>
              <a:rPr lang="en-US" altLang="en-US" sz="900" u="sng">
                <a:latin typeface="Arial" panose="020B0604020202020204" pitchFamily="34" charset="0"/>
              </a:rPr>
              <a:t>                                 </a:t>
            </a:r>
          </a:p>
          <a:p>
            <a:r>
              <a:rPr lang="en-US" altLang="en-US" sz="900">
                <a:latin typeface="Arial" panose="020B0604020202020204" pitchFamily="34" charset="0"/>
              </a:rPr>
              <a:t>Purpose:</a:t>
            </a:r>
            <a:r>
              <a:rPr lang="en-US" altLang="en-US" sz="900" u="sng">
                <a:latin typeface="Arial" panose="020B0604020202020204" pitchFamily="34" charset="0"/>
              </a:rPr>
              <a:t>    		</a:t>
            </a:r>
            <a:r>
              <a:rPr lang="en-US" altLang="en-US" sz="900">
                <a:latin typeface="Arial" panose="020B0604020202020204" pitchFamily="34" charset="0"/>
              </a:rPr>
              <a:t>Rev.:______________</a:t>
            </a:r>
            <a:r>
              <a:rPr lang="en-US" altLang="en-US" sz="900" u="sng">
                <a:latin typeface="Arial" panose="020B0604020202020204" pitchFamily="34" charset="0"/>
              </a:rPr>
              <a:t>                                                                    </a:t>
            </a:r>
          </a:p>
        </p:txBody>
      </p:sp>
      <p:sp>
        <p:nvSpPr>
          <p:cNvPr id="570409" name="Line 41">
            <a:extLst>
              <a:ext uri="{FF2B5EF4-FFF2-40B4-BE49-F238E27FC236}">
                <a16:creationId xmlns:a16="http://schemas.microsoft.com/office/drawing/2014/main" id="{4C1D6C77-1DD4-47FB-2AFD-4656129DFDF1}"/>
              </a:ext>
            </a:extLst>
          </p:cNvPr>
          <p:cNvSpPr>
            <a:spLocks noChangeShapeType="1"/>
          </p:cNvSpPr>
          <p:nvPr/>
        </p:nvSpPr>
        <p:spPr bwMode="auto">
          <a:xfrm flipH="1">
            <a:off x="966788" y="1549400"/>
            <a:ext cx="2138362"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70410" name="Group 42">
            <a:extLst>
              <a:ext uri="{FF2B5EF4-FFF2-40B4-BE49-F238E27FC236}">
                <a16:creationId xmlns:a16="http://schemas.microsoft.com/office/drawing/2014/main" id="{B20625F1-60F7-C2C3-DC0B-52F094BD42B7}"/>
              </a:ext>
            </a:extLst>
          </p:cNvPr>
          <p:cNvGrpSpPr>
            <a:grpSpLocks/>
          </p:cNvGrpSpPr>
          <p:nvPr/>
        </p:nvGrpSpPr>
        <p:grpSpPr bwMode="auto">
          <a:xfrm>
            <a:off x="966788" y="1912938"/>
            <a:ext cx="588962" cy="452437"/>
            <a:chOff x="265" y="1653"/>
            <a:chExt cx="408" cy="285"/>
          </a:xfrm>
        </p:grpSpPr>
        <p:sp>
          <p:nvSpPr>
            <p:cNvPr id="570411" name="Rectangle 43">
              <a:extLst>
                <a:ext uri="{FF2B5EF4-FFF2-40B4-BE49-F238E27FC236}">
                  <a16:creationId xmlns:a16="http://schemas.microsoft.com/office/drawing/2014/main" id="{70DE3228-1662-8824-FC8F-336BA314EF9C}"/>
                </a:ext>
              </a:extLst>
            </p:cNvPr>
            <p:cNvSpPr>
              <a:spLocks noChangeArrowheads="1"/>
            </p:cNvSpPr>
            <p:nvPr/>
          </p:nvSpPr>
          <p:spPr bwMode="auto">
            <a:xfrm>
              <a:off x="309" y="1653"/>
              <a:ext cx="312" cy="285"/>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0412" name="Rectangle 44">
              <a:extLst>
                <a:ext uri="{FF2B5EF4-FFF2-40B4-BE49-F238E27FC236}">
                  <a16:creationId xmlns:a16="http://schemas.microsoft.com/office/drawing/2014/main" id="{67A0A41E-54C5-C6F4-BB34-AAAB8321F69F}"/>
                </a:ext>
              </a:extLst>
            </p:cNvPr>
            <p:cNvSpPr>
              <a:spLocks noChangeArrowheads="1"/>
            </p:cNvSpPr>
            <p:nvPr/>
          </p:nvSpPr>
          <p:spPr bwMode="auto">
            <a:xfrm>
              <a:off x="265" y="1680"/>
              <a:ext cx="408" cy="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50000"/>
                </a:lnSpc>
                <a:spcBef>
                  <a:spcPct val="50000"/>
                </a:spcBef>
              </a:pPr>
              <a:r>
                <a:rPr lang="en-US" altLang="en-US" sz="700">
                  <a:latin typeface="Arial" panose="020B0604020202020204" pitchFamily="34" charset="0"/>
                </a:rPr>
                <a:t>Customer</a:t>
              </a:r>
            </a:p>
            <a:p>
              <a:pPr algn="ctr">
                <a:lnSpc>
                  <a:spcPct val="50000"/>
                </a:lnSpc>
                <a:spcBef>
                  <a:spcPct val="50000"/>
                </a:spcBef>
              </a:pPr>
              <a:r>
                <a:rPr lang="en-US" altLang="en-US" sz="700">
                  <a:latin typeface="Arial" panose="020B0604020202020204" pitchFamily="34" charset="0"/>
                </a:rPr>
                <a:t>Requests</a:t>
              </a:r>
            </a:p>
            <a:p>
              <a:pPr algn="ctr">
                <a:lnSpc>
                  <a:spcPct val="50000"/>
                </a:lnSpc>
                <a:spcBef>
                  <a:spcPct val="50000"/>
                </a:spcBef>
              </a:pPr>
              <a:r>
                <a:rPr lang="en-US" altLang="en-US" sz="700">
                  <a:latin typeface="Arial" panose="020B0604020202020204" pitchFamily="34" charset="0"/>
                </a:rPr>
                <a:t>Service</a:t>
              </a:r>
            </a:p>
          </p:txBody>
        </p:sp>
      </p:grpSp>
      <p:grpSp>
        <p:nvGrpSpPr>
          <p:cNvPr id="570413" name="Group 45">
            <a:extLst>
              <a:ext uri="{FF2B5EF4-FFF2-40B4-BE49-F238E27FC236}">
                <a16:creationId xmlns:a16="http://schemas.microsoft.com/office/drawing/2014/main" id="{972C520E-2B50-3F92-F552-F364DCDAEA3A}"/>
              </a:ext>
            </a:extLst>
          </p:cNvPr>
          <p:cNvGrpSpPr>
            <a:grpSpLocks/>
          </p:cNvGrpSpPr>
          <p:nvPr/>
        </p:nvGrpSpPr>
        <p:grpSpPr bwMode="auto">
          <a:xfrm>
            <a:off x="1498600" y="1912938"/>
            <a:ext cx="588963" cy="452437"/>
            <a:chOff x="633" y="1653"/>
            <a:chExt cx="408" cy="285"/>
          </a:xfrm>
        </p:grpSpPr>
        <p:sp>
          <p:nvSpPr>
            <p:cNvPr id="570414" name="Rectangle 46">
              <a:extLst>
                <a:ext uri="{FF2B5EF4-FFF2-40B4-BE49-F238E27FC236}">
                  <a16:creationId xmlns:a16="http://schemas.microsoft.com/office/drawing/2014/main" id="{880E4F49-B717-C166-11F3-4CE9EE73B441}"/>
                </a:ext>
              </a:extLst>
            </p:cNvPr>
            <p:cNvSpPr>
              <a:spLocks noChangeArrowheads="1"/>
            </p:cNvSpPr>
            <p:nvPr/>
          </p:nvSpPr>
          <p:spPr bwMode="auto">
            <a:xfrm>
              <a:off x="677" y="1653"/>
              <a:ext cx="312" cy="285"/>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0415" name="Rectangle 47">
              <a:extLst>
                <a:ext uri="{FF2B5EF4-FFF2-40B4-BE49-F238E27FC236}">
                  <a16:creationId xmlns:a16="http://schemas.microsoft.com/office/drawing/2014/main" id="{7A596802-4455-280F-D6C6-2348BE2E58D7}"/>
                </a:ext>
              </a:extLst>
            </p:cNvPr>
            <p:cNvSpPr>
              <a:spLocks noChangeArrowheads="1"/>
            </p:cNvSpPr>
            <p:nvPr/>
          </p:nvSpPr>
          <p:spPr bwMode="auto">
            <a:xfrm>
              <a:off x="633" y="1680"/>
              <a:ext cx="408" cy="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50000"/>
                </a:lnSpc>
                <a:spcBef>
                  <a:spcPct val="50000"/>
                </a:spcBef>
              </a:pPr>
              <a:r>
                <a:rPr lang="en-US" altLang="en-US" sz="700">
                  <a:latin typeface="Arial" panose="020B0604020202020204" pitchFamily="34" charset="0"/>
                </a:rPr>
                <a:t>Customer</a:t>
              </a:r>
            </a:p>
            <a:p>
              <a:pPr algn="ctr">
                <a:lnSpc>
                  <a:spcPct val="50000"/>
                </a:lnSpc>
                <a:spcBef>
                  <a:spcPct val="50000"/>
                </a:spcBef>
              </a:pPr>
              <a:r>
                <a:rPr lang="en-US" altLang="en-US" sz="700">
                  <a:latin typeface="Arial" panose="020B0604020202020204" pitchFamily="34" charset="0"/>
                </a:rPr>
                <a:t>Requests</a:t>
              </a:r>
            </a:p>
            <a:p>
              <a:pPr algn="ctr">
                <a:lnSpc>
                  <a:spcPct val="50000"/>
                </a:lnSpc>
                <a:spcBef>
                  <a:spcPct val="50000"/>
                </a:spcBef>
              </a:pPr>
              <a:r>
                <a:rPr lang="en-US" altLang="en-US" sz="700">
                  <a:latin typeface="Arial" panose="020B0604020202020204" pitchFamily="34" charset="0"/>
                </a:rPr>
                <a:t>Service</a:t>
              </a:r>
            </a:p>
          </p:txBody>
        </p:sp>
      </p:grpSp>
      <p:grpSp>
        <p:nvGrpSpPr>
          <p:cNvPr id="570416" name="Group 48">
            <a:extLst>
              <a:ext uri="{FF2B5EF4-FFF2-40B4-BE49-F238E27FC236}">
                <a16:creationId xmlns:a16="http://schemas.microsoft.com/office/drawing/2014/main" id="{74C9D868-AB96-649E-EDE6-2C5C77F9754F}"/>
              </a:ext>
            </a:extLst>
          </p:cNvPr>
          <p:cNvGrpSpPr>
            <a:grpSpLocks/>
          </p:cNvGrpSpPr>
          <p:nvPr/>
        </p:nvGrpSpPr>
        <p:grpSpPr bwMode="auto">
          <a:xfrm>
            <a:off x="966788" y="5257800"/>
            <a:ext cx="588962" cy="452438"/>
            <a:chOff x="265" y="4048"/>
            <a:chExt cx="408" cy="285"/>
          </a:xfrm>
        </p:grpSpPr>
        <p:sp>
          <p:nvSpPr>
            <p:cNvPr id="570417" name="Rectangle 49">
              <a:extLst>
                <a:ext uri="{FF2B5EF4-FFF2-40B4-BE49-F238E27FC236}">
                  <a16:creationId xmlns:a16="http://schemas.microsoft.com/office/drawing/2014/main" id="{429CFC1E-C422-0447-B3E8-927603BF5850}"/>
                </a:ext>
              </a:extLst>
            </p:cNvPr>
            <p:cNvSpPr>
              <a:spLocks noChangeArrowheads="1"/>
            </p:cNvSpPr>
            <p:nvPr/>
          </p:nvSpPr>
          <p:spPr bwMode="auto">
            <a:xfrm>
              <a:off x="311" y="4048"/>
              <a:ext cx="312" cy="285"/>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0418" name="Rectangle 50">
              <a:extLst>
                <a:ext uri="{FF2B5EF4-FFF2-40B4-BE49-F238E27FC236}">
                  <a16:creationId xmlns:a16="http://schemas.microsoft.com/office/drawing/2014/main" id="{1E89430A-5EC4-3519-D29F-73DA35B1708E}"/>
                </a:ext>
              </a:extLst>
            </p:cNvPr>
            <p:cNvSpPr>
              <a:spLocks noChangeArrowheads="1"/>
            </p:cNvSpPr>
            <p:nvPr/>
          </p:nvSpPr>
          <p:spPr bwMode="auto">
            <a:xfrm>
              <a:off x="265" y="4064"/>
              <a:ext cx="408" cy="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50000"/>
                </a:lnSpc>
                <a:spcBef>
                  <a:spcPct val="50000"/>
                </a:spcBef>
              </a:pPr>
              <a:r>
                <a:rPr lang="en-US" altLang="en-US" sz="700">
                  <a:latin typeface="Arial" panose="020B0604020202020204" pitchFamily="34" charset="0"/>
                </a:rPr>
                <a:t>Issue</a:t>
              </a:r>
            </a:p>
            <a:p>
              <a:pPr algn="ctr">
                <a:lnSpc>
                  <a:spcPct val="50000"/>
                </a:lnSpc>
                <a:spcBef>
                  <a:spcPct val="50000"/>
                </a:spcBef>
              </a:pPr>
              <a:r>
                <a:rPr lang="en-US" altLang="en-US" sz="700">
                  <a:latin typeface="Arial" panose="020B0604020202020204" pitchFamily="34" charset="0"/>
                </a:rPr>
                <a:t>BCRIS</a:t>
              </a:r>
            </a:p>
            <a:p>
              <a:pPr algn="ctr">
                <a:lnSpc>
                  <a:spcPct val="50000"/>
                </a:lnSpc>
                <a:spcBef>
                  <a:spcPct val="50000"/>
                </a:spcBef>
              </a:pPr>
              <a:r>
                <a:rPr lang="en-US" altLang="en-US" sz="700">
                  <a:latin typeface="Arial" panose="020B0604020202020204" pitchFamily="34" charset="0"/>
                </a:rPr>
                <a:t>Order</a:t>
              </a:r>
            </a:p>
          </p:txBody>
        </p:sp>
      </p:grpSp>
      <p:grpSp>
        <p:nvGrpSpPr>
          <p:cNvPr id="570419" name="Group 51">
            <a:extLst>
              <a:ext uri="{FF2B5EF4-FFF2-40B4-BE49-F238E27FC236}">
                <a16:creationId xmlns:a16="http://schemas.microsoft.com/office/drawing/2014/main" id="{8B614E6F-CC38-40AF-D54A-77CC3BAF7EFC}"/>
              </a:ext>
            </a:extLst>
          </p:cNvPr>
          <p:cNvGrpSpPr>
            <a:grpSpLocks/>
          </p:cNvGrpSpPr>
          <p:nvPr/>
        </p:nvGrpSpPr>
        <p:grpSpPr bwMode="auto">
          <a:xfrm>
            <a:off x="2039938" y="5257800"/>
            <a:ext cx="588962" cy="452438"/>
            <a:chOff x="1009" y="4048"/>
            <a:chExt cx="408" cy="285"/>
          </a:xfrm>
        </p:grpSpPr>
        <p:sp>
          <p:nvSpPr>
            <p:cNvPr id="570420" name="Rectangle 52">
              <a:extLst>
                <a:ext uri="{FF2B5EF4-FFF2-40B4-BE49-F238E27FC236}">
                  <a16:creationId xmlns:a16="http://schemas.microsoft.com/office/drawing/2014/main" id="{EF098ED2-7D08-68D4-09C6-0EE2F443DD57}"/>
                </a:ext>
              </a:extLst>
            </p:cNvPr>
            <p:cNvSpPr>
              <a:spLocks noChangeArrowheads="1"/>
            </p:cNvSpPr>
            <p:nvPr/>
          </p:nvSpPr>
          <p:spPr bwMode="auto">
            <a:xfrm>
              <a:off x="1053" y="4048"/>
              <a:ext cx="312" cy="285"/>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0421" name="Rectangle 53">
              <a:extLst>
                <a:ext uri="{FF2B5EF4-FFF2-40B4-BE49-F238E27FC236}">
                  <a16:creationId xmlns:a16="http://schemas.microsoft.com/office/drawing/2014/main" id="{2D0DE67D-36DD-77C5-1341-1C7CD64530C4}"/>
                </a:ext>
              </a:extLst>
            </p:cNvPr>
            <p:cNvSpPr>
              <a:spLocks noChangeArrowheads="1"/>
            </p:cNvSpPr>
            <p:nvPr/>
          </p:nvSpPr>
          <p:spPr bwMode="auto">
            <a:xfrm>
              <a:off x="1009" y="4066"/>
              <a:ext cx="408" cy="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50000"/>
                </a:lnSpc>
                <a:spcBef>
                  <a:spcPct val="50000"/>
                </a:spcBef>
              </a:pPr>
              <a:r>
                <a:rPr lang="en-US" altLang="en-US" sz="700">
                  <a:latin typeface="Arial" panose="020B0604020202020204" pitchFamily="34" charset="0"/>
                </a:rPr>
                <a:t>Issue</a:t>
              </a:r>
            </a:p>
            <a:p>
              <a:pPr algn="ctr">
                <a:lnSpc>
                  <a:spcPct val="50000"/>
                </a:lnSpc>
                <a:spcBef>
                  <a:spcPct val="50000"/>
                </a:spcBef>
              </a:pPr>
              <a:r>
                <a:rPr lang="en-US" altLang="en-US" sz="700">
                  <a:latin typeface="Arial" panose="020B0604020202020204" pitchFamily="34" charset="0"/>
                </a:rPr>
                <a:t>BCRIS</a:t>
              </a:r>
            </a:p>
            <a:p>
              <a:pPr algn="ctr">
                <a:lnSpc>
                  <a:spcPct val="50000"/>
                </a:lnSpc>
                <a:spcBef>
                  <a:spcPct val="50000"/>
                </a:spcBef>
              </a:pPr>
              <a:r>
                <a:rPr lang="en-US" altLang="en-US" sz="700">
                  <a:latin typeface="Arial" panose="020B0604020202020204" pitchFamily="34" charset="0"/>
                </a:rPr>
                <a:t>Order</a:t>
              </a:r>
            </a:p>
          </p:txBody>
        </p:sp>
      </p:grpSp>
      <p:sp>
        <p:nvSpPr>
          <p:cNvPr id="570422" name="Line 54">
            <a:extLst>
              <a:ext uri="{FF2B5EF4-FFF2-40B4-BE49-F238E27FC236}">
                <a16:creationId xmlns:a16="http://schemas.microsoft.com/office/drawing/2014/main" id="{E980C6D6-EE0A-7A58-F0A4-702B4872225C}"/>
              </a:ext>
            </a:extLst>
          </p:cNvPr>
          <p:cNvSpPr>
            <a:spLocks noChangeShapeType="1"/>
          </p:cNvSpPr>
          <p:nvPr/>
        </p:nvSpPr>
        <p:spPr bwMode="auto">
          <a:xfrm>
            <a:off x="1262063" y="2370138"/>
            <a:ext cx="0" cy="287020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0423" name="Line 55">
            <a:extLst>
              <a:ext uri="{FF2B5EF4-FFF2-40B4-BE49-F238E27FC236}">
                <a16:creationId xmlns:a16="http://schemas.microsoft.com/office/drawing/2014/main" id="{0C3B9E9B-9AA0-3D30-F8C8-74F78D4BBC13}"/>
              </a:ext>
            </a:extLst>
          </p:cNvPr>
          <p:cNvSpPr>
            <a:spLocks noChangeShapeType="1"/>
          </p:cNvSpPr>
          <p:nvPr/>
        </p:nvSpPr>
        <p:spPr bwMode="auto">
          <a:xfrm>
            <a:off x="1785938" y="2370138"/>
            <a:ext cx="0" cy="73660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0424" name="Line 56">
            <a:extLst>
              <a:ext uri="{FF2B5EF4-FFF2-40B4-BE49-F238E27FC236}">
                <a16:creationId xmlns:a16="http://schemas.microsoft.com/office/drawing/2014/main" id="{46C7BCEE-254E-4D9B-2E61-B00C20CB1D1D}"/>
              </a:ext>
            </a:extLst>
          </p:cNvPr>
          <p:cNvSpPr>
            <a:spLocks noChangeShapeType="1"/>
          </p:cNvSpPr>
          <p:nvPr/>
        </p:nvSpPr>
        <p:spPr bwMode="auto">
          <a:xfrm>
            <a:off x="1263650" y="5718175"/>
            <a:ext cx="0" cy="14763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0425" name="Line 57">
            <a:extLst>
              <a:ext uri="{FF2B5EF4-FFF2-40B4-BE49-F238E27FC236}">
                <a16:creationId xmlns:a16="http://schemas.microsoft.com/office/drawing/2014/main" id="{4927363D-9D0A-A1D8-FC67-2D5062226CDF}"/>
              </a:ext>
            </a:extLst>
          </p:cNvPr>
          <p:cNvSpPr>
            <a:spLocks noChangeShapeType="1"/>
          </p:cNvSpPr>
          <p:nvPr/>
        </p:nvSpPr>
        <p:spPr bwMode="auto">
          <a:xfrm>
            <a:off x="2336800" y="5718175"/>
            <a:ext cx="0" cy="14763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0426" name="Freeform 58">
            <a:extLst>
              <a:ext uri="{FF2B5EF4-FFF2-40B4-BE49-F238E27FC236}">
                <a16:creationId xmlns:a16="http://schemas.microsoft.com/office/drawing/2014/main" id="{6A6A218F-A4D0-648A-D84B-65239EB70040}"/>
              </a:ext>
            </a:extLst>
          </p:cNvPr>
          <p:cNvSpPr>
            <a:spLocks/>
          </p:cNvSpPr>
          <p:nvPr/>
        </p:nvSpPr>
        <p:spPr bwMode="auto">
          <a:xfrm>
            <a:off x="2009775" y="3319463"/>
            <a:ext cx="325438" cy="1920875"/>
          </a:xfrm>
          <a:custGeom>
            <a:avLst/>
            <a:gdLst>
              <a:gd name="T0" fmla="*/ 224 w 225"/>
              <a:gd name="T1" fmla="*/ 1504 h 1505"/>
              <a:gd name="T2" fmla="*/ 224 w 225"/>
              <a:gd name="T3" fmla="*/ 0 h 1505"/>
              <a:gd name="T4" fmla="*/ 0 w 225"/>
              <a:gd name="T5" fmla="*/ 0 h 1505"/>
            </a:gdLst>
            <a:ahLst/>
            <a:cxnLst>
              <a:cxn ang="0">
                <a:pos x="T0" y="T1"/>
              </a:cxn>
              <a:cxn ang="0">
                <a:pos x="T2" y="T3"/>
              </a:cxn>
              <a:cxn ang="0">
                <a:pos x="T4" y="T5"/>
              </a:cxn>
            </a:cxnLst>
            <a:rect l="0" t="0" r="r" b="b"/>
            <a:pathLst>
              <a:path w="225" h="1505">
                <a:moveTo>
                  <a:pt x="224" y="1504"/>
                </a:moveTo>
                <a:lnTo>
                  <a:pt x="224" y="0"/>
                </a:lnTo>
                <a:lnTo>
                  <a:pt x="0" y="0"/>
                </a:lnTo>
              </a:path>
            </a:pathLst>
          </a:custGeom>
          <a:noFill/>
          <a:ln w="12700" cap="rnd" cmpd="sng">
            <a:solidFill>
              <a:schemeClr val="tx1"/>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0427" name="AutoShape 59">
            <a:extLst>
              <a:ext uri="{FF2B5EF4-FFF2-40B4-BE49-F238E27FC236}">
                <a16:creationId xmlns:a16="http://schemas.microsoft.com/office/drawing/2014/main" id="{D604DB15-AB31-6EF2-188E-B637AA5CE603}"/>
              </a:ext>
            </a:extLst>
          </p:cNvPr>
          <p:cNvSpPr>
            <a:spLocks noChangeArrowheads="1"/>
          </p:cNvSpPr>
          <p:nvPr/>
        </p:nvSpPr>
        <p:spPr bwMode="auto">
          <a:xfrm rot="10800000" flipH="1">
            <a:off x="1222375" y="5849938"/>
            <a:ext cx="73025" cy="80962"/>
          </a:xfrm>
          <a:prstGeom prst="triangle">
            <a:avLst>
              <a:gd name="adj" fmla="val 49995"/>
            </a:avLst>
          </a:prstGeom>
          <a:solidFill>
            <a:schemeClr val="tx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0428" name="AutoShape 60">
            <a:extLst>
              <a:ext uri="{FF2B5EF4-FFF2-40B4-BE49-F238E27FC236}">
                <a16:creationId xmlns:a16="http://schemas.microsoft.com/office/drawing/2014/main" id="{3862E4AE-C6B3-04F2-FFF3-AC9204A059B6}"/>
              </a:ext>
            </a:extLst>
          </p:cNvPr>
          <p:cNvSpPr>
            <a:spLocks noChangeArrowheads="1"/>
          </p:cNvSpPr>
          <p:nvPr/>
        </p:nvSpPr>
        <p:spPr bwMode="auto">
          <a:xfrm rot="10800000" flipH="1">
            <a:off x="1222375" y="5172075"/>
            <a:ext cx="73025" cy="80963"/>
          </a:xfrm>
          <a:prstGeom prst="triangle">
            <a:avLst>
              <a:gd name="adj" fmla="val 49995"/>
            </a:avLst>
          </a:prstGeom>
          <a:solidFill>
            <a:schemeClr val="tx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0429" name="AutoShape 61">
            <a:extLst>
              <a:ext uri="{FF2B5EF4-FFF2-40B4-BE49-F238E27FC236}">
                <a16:creationId xmlns:a16="http://schemas.microsoft.com/office/drawing/2014/main" id="{80268200-F553-A8D1-2F17-38C7C7C75CA3}"/>
              </a:ext>
            </a:extLst>
          </p:cNvPr>
          <p:cNvSpPr>
            <a:spLocks noChangeArrowheads="1"/>
          </p:cNvSpPr>
          <p:nvPr/>
        </p:nvSpPr>
        <p:spPr bwMode="auto">
          <a:xfrm rot="10800000" flipH="1">
            <a:off x="2293938" y="5778500"/>
            <a:ext cx="73025" cy="80963"/>
          </a:xfrm>
          <a:prstGeom prst="triangle">
            <a:avLst>
              <a:gd name="adj" fmla="val 49995"/>
            </a:avLst>
          </a:prstGeom>
          <a:solidFill>
            <a:schemeClr val="tx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0430" name="AutoShape 62">
            <a:extLst>
              <a:ext uri="{FF2B5EF4-FFF2-40B4-BE49-F238E27FC236}">
                <a16:creationId xmlns:a16="http://schemas.microsoft.com/office/drawing/2014/main" id="{23024E44-0DF7-E40F-00E3-893FC6F20B77}"/>
              </a:ext>
            </a:extLst>
          </p:cNvPr>
          <p:cNvSpPr>
            <a:spLocks noChangeArrowheads="1"/>
          </p:cNvSpPr>
          <p:nvPr/>
        </p:nvSpPr>
        <p:spPr bwMode="auto">
          <a:xfrm rot="10800000" flipH="1">
            <a:off x="2293938" y="5172075"/>
            <a:ext cx="73025" cy="80963"/>
          </a:xfrm>
          <a:prstGeom prst="triangle">
            <a:avLst>
              <a:gd name="adj" fmla="val 49995"/>
            </a:avLst>
          </a:prstGeom>
          <a:solidFill>
            <a:schemeClr val="tx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0431" name="AutoShape 63">
            <a:extLst>
              <a:ext uri="{FF2B5EF4-FFF2-40B4-BE49-F238E27FC236}">
                <a16:creationId xmlns:a16="http://schemas.microsoft.com/office/drawing/2014/main" id="{9FC1ABE2-71CF-CBA1-BEB0-52E62CA0D7A0}"/>
              </a:ext>
            </a:extLst>
          </p:cNvPr>
          <p:cNvSpPr>
            <a:spLocks noChangeArrowheads="1"/>
          </p:cNvSpPr>
          <p:nvPr/>
        </p:nvSpPr>
        <p:spPr bwMode="auto">
          <a:xfrm rot="10800000" flipH="1">
            <a:off x="1747838" y="3035300"/>
            <a:ext cx="73025" cy="80963"/>
          </a:xfrm>
          <a:prstGeom prst="triangle">
            <a:avLst>
              <a:gd name="adj" fmla="val 49995"/>
            </a:avLst>
          </a:prstGeom>
          <a:solidFill>
            <a:schemeClr val="tx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70432" name="Group 64">
            <a:extLst>
              <a:ext uri="{FF2B5EF4-FFF2-40B4-BE49-F238E27FC236}">
                <a16:creationId xmlns:a16="http://schemas.microsoft.com/office/drawing/2014/main" id="{00C42316-6177-F46B-65C7-99DCC3C0C069}"/>
              </a:ext>
            </a:extLst>
          </p:cNvPr>
          <p:cNvGrpSpPr>
            <a:grpSpLocks/>
          </p:cNvGrpSpPr>
          <p:nvPr/>
        </p:nvGrpSpPr>
        <p:grpSpPr bwMode="auto">
          <a:xfrm>
            <a:off x="1495425" y="3116263"/>
            <a:ext cx="588963" cy="452437"/>
            <a:chOff x="631" y="2411"/>
            <a:chExt cx="408" cy="285"/>
          </a:xfrm>
        </p:grpSpPr>
        <p:sp>
          <p:nvSpPr>
            <p:cNvPr id="570433" name="Rectangle 65">
              <a:extLst>
                <a:ext uri="{FF2B5EF4-FFF2-40B4-BE49-F238E27FC236}">
                  <a16:creationId xmlns:a16="http://schemas.microsoft.com/office/drawing/2014/main" id="{05A158DB-F794-ACF9-43E9-0AD3ACEA783E}"/>
                </a:ext>
              </a:extLst>
            </p:cNvPr>
            <p:cNvSpPr>
              <a:spLocks noChangeArrowheads="1"/>
            </p:cNvSpPr>
            <p:nvPr/>
          </p:nvSpPr>
          <p:spPr bwMode="auto">
            <a:xfrm>
              <a:off x="679" y="2411"/>
              <a:ext cx="312" cy="285"/>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0434" name="Rectangle 66">
              <a:extLst>
                <a:ext uri="{FF2B5EF4-FFF2-40B4-BE49-F238E27FC236}">
                  <a16:creationId xmlns:a16="http://schemas.microsoft.com/office/drawing/2014/main" id="{9B1A8A69-2C93-C31A-2EFC-42EC86392962}"/>
                </a:ext>
              </a:extLst>
            </p:cNvPr>
            <p:cNvSpPr>
              <a:spLocks noChangeArrowheads="1"/>
            </p:cNvSpPr>
            <p:nvPr/>
          </p:nvSpPr>
          <p:spPr bwMode="auto">
            <a:xfrm>
              <a:off x="631" y="2427"/>
              <a:ext cx="408" cy="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50000"/>
                </a:lnSpc>
                <a:spcBef>
                  <a:spcPct val="50000"/>
                </a:spcBef>
              </a:pPr>
              <a:r>
                <a:rPr lang="en-US" altLang="en-US" sz="700">
                  <a:latin typeface="Arial" panose="020B0604020202020204" pitchFamily="34" charset="0"/>
                </a:rPr>
                <a:t>Issue</a:t>
              </a:r>
            </a:p>
            <a:p>
              <a:pPr algn="ctr">
                <a:lnSpc>
                  <a:spcPct val="50000"/>
                </a:lnSpc>
                <a:spcBef>
                  <a:spcPct val="50000"/>
                </a:spcBef>
              </a:pPr>
              <a:r>
                <a:rPr lang="en-US" altLang="en-US" sz="700">
                  <a:latin typeface="Arial" panose="020B0604020202020204" pitchFamily="34" charset="0"/>
                </a:rPr>
                <a:t>PC</a:t>
              </a:r>
            </a:p>
            <a:p>
              <a:pPr algn="ctr">
                <a:lnSpc>
                  <a:spcPct val="50000"/>
                </a:lnSpc>
                <a:spcBef>
                  <a:spcPct val="50000"/>
                </a:spcBef>
              </a:pPr>
              <a:r>
                <a:rPr lang="en-US" altLang="en-US" sz="700">
                  <a:latin typeface="Arial" panose="020B0604020202020204" pitchFamily="34" charset="0"/>
                </a:rPr>
                <a:t>Memo</a:t>
              </a:r>
            </a:p>
          </p:txBody>
        </p:sp>
      </p:grpSp>
      <p:sp>
        <p:nvSpPr>
          <p:cNvPr id="570435" name="Line 67">
            <a:extLst>
              <a:ext uri="{FF2B5EF4-FFF2-40B4-BE49-F238E27FC236}">
                <a16:creationId xmlns:a16="http://schemas.microsoft.com/office/drawing/2014/main" id="{A2C41113-50A6-05B0-63B0-34A2CB01D040}"/>
              </a:ext>
            </a:extLst>
          </p:cNvPr>
          <p:cNvSpPr>
            <a:spLocks noChangeShapeType="1"/>
          </p:cNvSpPr>
          <p:nvPr/>
        </p:nvSpPr>
        <p:spPr bwMode="auto">
          <a:xfrm>
            <a:off x="1520825" y="1066800"/>
            <a:ext cx="0" cy="525780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0436" name="Line 68">
            <a:extLst>
              <a:ext uri="{FF2B5EF4-FFF2-40B4-BE49-F238E27FC236}">
                <a16:creationId xmlns:a16="http://schemas.microsoft.com/office/drawing/2014/main" id="{38674DAF-8297-76A1-5B77-814205AC4364}"/>
              </a:ext>
            </a:extLst>
          </p:cNvPr>
          <p:cNvSpPr>
            <a:spLocks noChangeShapeType="1"/>
          </p:cNvSpPr>
          <p:nvPr/>
        </p:nvSpPr>
        <p:spPr bwMode="auto">
          <a:xfrm>
            <a:off x="2052638" y="1066800"/>
            <a:ext cx="0" cy="525780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0437" name="Line 69">
            <a:extLst>
              <a:ext uri="{FF2B5EF4-FFF2-40B4-BE49-F238E27FC236}">
                <a16:creationId xmlns:a16="http://schemas.microsoft.com/office/drawing/2014/main" id="{69E25389-2429-AFB8-5060-B957E1D0A1CB}"/>
              </a:ext>
            </a:extLst>
          </p:cNvPr>
          <p:cNvSpPr>
            <a:spLocks noChangeShapeType="1"/>
          </p:cNvSpPr>
          <p:nvPr/>
        </p:nvSpPr>
        <p:spPr bwMode="auto">
          <a:xfrm>
            <a:off x="2606675" y="1066800"/>
            <a:ext cx="0" cy="525780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0438" name="Line 70">
            <a:extLst>
              <a:ext uri="{FF2B5EF4-FFF2-40B4-BE49-F238E27FC236}">
                <a16:creationId xmlns:a16="http://schemas.microsoft.com/office/drawing/2014/main" id="{99595B9C-30CB-350F-CFAC-13CD4A76FCE2}"/>
              </a:ext>
            </a:extLst>
          </p:cNvPr>
          <p:cNvSpPr>
            <a:spLocks noChangeShapeType="1"/>
          </p:cNvSpPr>
          <p:nvPr/>
        </p:nvSpPr>
        <p:spPr bwMode="auto">
          <a:xfrm>
            <a:off x="3322638" y="1066800"/>
            <a:ext cx="0" cy="525780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0439" name="Line 71">
            <a:extLst>
              <a:ext uri="{FF2B5EF4-FFF2-40B4-BE49-F238E27FC236}">
                <a16:creationId xmlns:a16="http://schemas.microsoft.com/office/drawing/2014/main" id="{24625063-0D1D-E66B-0067-83ECC585A277}"/>
              </a:ext>
            </a:extLst>
          </p:cNvPr>
          <p:cNvSpPr>
            <a:spLocks noChangeShapeType="1"/>
          </p:cNvSpPr>
          <p:nvPr/>
        </p:nvSpPr>
        <p:spPr bwMode="auto">
          <a:xfrm>
            <a:off x="3876675" y="1066800"/>
            <a:ext cx="0" cy="525780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0440" name="Line 72">
            <a:extLst>
              <a:ext uri="{FF2B5EF4-FFF2-40B4-BE49-F238E27FC236}">
                <a16:creationId xmlns:a16="http://schemas.microsoft.com/office/drawing/2014/main" id="{129506B0-1627-17F5-4840-C49A7FAD207B}"/>
              </a:ext>
            </a:extLst>
          </p:cNvPr>
          <p:cNvSpPr>
            <a:spLocks noChangeShapeType="1"/>
          </p:cNvSpPr>
          <p:nvPr/>
        </p:nvSpPr>
        <p:spPr bwMode="auto">
          <a:xfrm>
            <a:off x="5954713" y="1066800"/>
            <a:ext cx="0" cy="525780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70441" name="Rectangle 73">
            <a:extLst>
              <a:ext uri="{FF2B5EF4-FFF2-40B4-BE49-F238E27FC236}">
                <a16:creationId xmlns:a16="http://schemas.microsoft.com/office/drawing/2014/main" id="{6B4C7288-40CE-6627-CBF8-82A9410557A6}"/>
              </a:ext>
            </a:extLst>
          </p:cNvPr>
          <p:cNvSpPr>
            <a:spLocks noChangeArrowheads="1"/>
          </p:cNvSpPr>
          <p:nvPr/>
        </p:nvSpPr>
        <p:spPr bwMode="auto">
          <a:xfrm>
            <a:off x="2132013" y="1125538"/>
            <a:ext cx="419100" cy="355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900" b="1">
                <a:latin typeface="Arial" panose="020B0604020202020204" pitchFamily="34" charset="0"/>
              </a:rPr>
              <a:t>Dept</a:t>
            </a:r>
          </a:p>
          <a:p>
            <a:pPr algn="ctr"/>
            <a:r>
              <a:rPr lang="en-US" altLang="en-US" sz="900" b="1">
                <a:latin typeface="Arial" panose="020B0604020202020204" pitchFamily="34" charset="0"/>
              </a:rPr>
              <a:t>C</a:t>
            </a:r>
          </a:p>
        </p:txBody>
      </p:sp>
      <p:sp>
        <p:nvSpPr>
          <p:cNvPr id="570442" name="Rectangle 74">
            <a:extLst>
              <a:ext uri="{FF2B5EF4-FFF2-40B4-BE49-F238E27FC236}">
                <a16:creationId xmlns:a16="http://schemas.microsoft.com/office/drawing/2014/main" id="{0EA3AC7E-2679-C5EC-33F3-88776424ED68}"/>
              </a:ext>
            </a:extLst>
          </p:cNvPr>
          <p:cNvSpPr>
            <a:spLocks noChangeArrowheads="1"/>
          </p:cNvSpPr>
          <p:nvPr/>
        </p:nvSpPr>
        <p:spPr bwMode="auto">
          <a:xfrm>
            <a:off x="3262313" y="1033463"/>
            <a:ext cx="692150" cy="49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900" b="1">
                <a:latin typeface="Arial" panose="020B0604020202020204" pitchFamily="34" charset="0"/>
              </a:rPr>
              <a:t>Input/</a:t>
            </a:r>
            <a:br>
              <a:rPr lang="en-US" altLang="en-US" sz="900" b="1">
                <a:latin typeface="Arial" panose="020B0604020202020204" pitchFamily="34" charset="0"/>
              </a:rPr>
            </a:br>
            <a:r>
              <a:rPr lang="en-US" altLang="en-US" sz="900" b="1">
                <a:latin typeface="Arial" panose="020B0604020202020204" pitchFamily="34" charset="0"/>
              </a:rPr>
              <a:t>Process</a:t>
            </a:r>
          </a:p>
          <a:p>
            <a:pPr algn="ctr"/>
            <a:r>
              <a:rPr lang="en-US" altLang="en-US" sz="900" b="1">
                <a:latin typeface="Arial" panose="020B0604020202020204" pitchFamily="34" charset="0"/>
              </a:rPr>
              <a:t>Measures</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1266" name="Rectangle 2">
            <a:extLst>
              <a:ext uri="{FF2B5EF4-FFF2-40B4-BE49-F238E27FC236}">
                <a16:creationId xmlns:a16="http://schemas.microsoft.com/office/drawing/2014/main" id="{76F0046D-2E6B-8CA6-E0F7-B36342CC0C08}"/>
              </a:ext>
            </a:extLst>
          </p:cNvPr>
          <p:cNvSpPr>
            <a:spLocks noGrp="1" noChangeArrowheads="1"/>
          </p:cNvSpPr>
          <p:nvPr>
            <p:ph type="title"/>
          </p:nvPr>
        </p:nvSpPr>
        <p:spPr>
          <a:xfrm>
            <a:off x="152400" y="228600"/>
            <a:ext cx="6673850" cy="381000"/>
          </a:xfrm>
        </p:spPr>
        <p:txBody>
          <a:bodyPr/>
          <a:lstStyle/>
          <a:p>
            <a:r>
              <a:rPr lang="nl-BE" altLang="en-US"/>
              <a:t>Summary of DFSS Thinking</a:t>
            </a:r>
            <a:endParaRPr lang="en-AU" altLang="en-US"/>
          </a:p>
        </p:txBody>
      </p:sp>
      <p:sp>
        <p:nvSpPr>
          <p:cNvPr id="651267" name="Text Box 3">
            <a:extLst>
              <a:ext uri="{FF2B5EF4-FFF2-40B4-BE49-F238E27FC236}">
                <a16:creationId xmlns:a16="http://schemas.microsoft.com/office/drawing/2014/main" id="{33F9FE37-5BC5-3051-0BC7-02D6827A8F20}"/>
              </a:ext>
            </a:extLst>
          </p:cNvPr>
          <p:cNvSpPr txBox="1">
            <a:spLocks noChangeArrowheads="1"/>
          </p:cNvSpPr>
          <p:nvPr/>
        </p:nvSpPr>
        <p:spPr bwMode="auto">
          <a:xfrm>
            <a:off x="69850" y="838200"/>
            <a:ext cx="77152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nl-BE" altLang="en-US" sz="3200" b="1">
                <a:latin typeface="Times New Roman" panose="02020603050405020304" pitchFamily="18" charset="0"/>
              </a:rPr>
              <a:t>Y’s</a:t>
            </a:r>
            <a:endParaRPr lang="en-AU" altLang="en-US" sz="3200" b="1">
              <a:latin typeface="Times New Roman" panose="02020603050405020304" pitchFamily="18" charset="0"/>
            </a:endParaRPr>
          </a:p>
        </p:txBody>
      </p:sp>
      <p:sp>
        <p:nvSpPr>
          <p:cNvPr id="651268" name="Text Box 4">
            <a:extLst>
              <a:ext uri="{FF2B5EF4-FFF2-40B4-BE49-F238E27FC236}">
                <a16:creationId xmlns:a16="http://schemas.microsoft.com/office/drawing/2014/main" id="{A82AB1E7-049E-3899-4109-38D20EEF2B94}"/>
              </a:ext>
            </a:extLst>
          </p:cNvPr>
          <p:cNvSpPr txBox="1">
            <a:spLocks noChangeArrowheads="1"/>
          </p:cNvSpPr>
          <p:nvPr/>
        </p:nvSpPr>
        <p:spPr bwMode="auto">
          <a:xfrm>
            <a:off x="79375" y="6202363"/>
            <a:ext cx="77152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nl-BE" altLang="en-US" sz="3200" b="1">
                <a:latin typeface="Times New Roman" panose="02020603050405020304" pitchFamily="18" charset="0"/>
              </a:rPr>
              <a:t>X’s</a:t>
            </a:r>
            <a:endParaRPr lang="en-AU" altLang="en-US" sz="3200" b="1">
              <a:latin typeface="Times New Roman" panose="02020603050405020304" pitchFamily="18" charset="0"/>
            </a:endParaRPr>
          </a:p>
        </p:txBody>
      </p:sp>
      <p:sp>
        <p:nvSpPr>
          <p:cNvPr id="651269" name="AutoShape 5">
            <a:extLst>
              <a:ext uri="{FF2B5EF4-FFF2-40B4-BE49-F238E27FC236}">
                <a16:creationId xmlns:a16="http://schemas.microsoft.com/office/drawing/2014/main" id="{38540F1F-05E1-3848-704F-6708ACE6E0AC}"/>
              </a:ext>
            </a:extLst>
          </p:cNvPr>
          <p:cNvSpPr>
            <a:spLocks noChangeArrowheads="1"/>
          </p:cNvSpPr>
          <p:nvPr/>
        </p:nvSpPr>
        <p:spPr bwMode="auto">
          <a:xfrm rot="5400000">
            <a:off x="4814094" y="3266281"/>
            <a:ext cx="4648200" cy="554038"/>
          </a:xfrm>
          <a:prstGeom prst="rightArrow">
            <a:avLst>
              <a:gd name="adj1" fmla="val 51565"/>
              <a:gd name="adj2" fmla="val 128603"/>
            </a:avLst>
          </a:prstGeom>
          <a:solidFill>
            <a:srgbClr val="FFFF99"/>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1800" b="1">
                <a:solidFill>
                  <a:schemeClr val="tx2"/>
                </a:solidFill>
                <a:latin typeface="Times New Roman" panose="02020603050405020304" pitchFamily="18" charset="0"/>
              </a:rPr>
              <a:t>FLOW-DOWN of  Requirements</a:t>
            </a:r>
          </a:p>
        </p:txBody>
      </p:sp>
      <p:sp>
        <p:nvSpPr>
          <p:cNvPr id="651270" name="Text Box 6">
            <a:extLst>
              <a:ext uri="{FF2B5EF4-FFF2-40B4-BE49-F238E27FC236}">
                <a16:creationId xmlns:a16="http://schemas.microsoft.com/office/drawing/2014/main" id="{2506753C-5F11-8AD8-99C1-C961FC7EFDBB}"/>
              </a:ext>
            </a:extLst>
          </p:cNvPr>
          <p:cNvSpPr txBox="1">
            <a:spLocks noChangeArrowheads="1"/>
          </p:cNvSpPr>
          <p:nvPr/>
        </p:nvSpPr>
        <p:spPr bwMode="auto">
          <a:xfrm>
            <a:off x="3508375" y="1295400"/>
            <a:ext cx="3962400" cy="1368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buFontTx/>
              <a:buChar char="•"/>
            </a:pPr>
            <a:r>
              <a:rPr lang="nl-BE" altLang="en-US" sz="1400" b="1">
                <a:solidFill>
                  <a:srgbClr val="0000FF"/>
                </a:solidFill>
                <a:latin typeface="Times New Roman" panose="02020603050405020304" pitchFamily="18" charset="0"/>
              </a:rPr>
              <a:t>FUNCTIONAL ANALYSIS</a:t>
            </a:r>
          </a:p>
          <a:p>
            <a:pPr eaLnBrk="0" hangingPunct="0">
              <a:buFontTx/>
              <a:buChar char="•"/>
            </a:pPr>
            <a:r>
              <a:rPr lang="nl-BE" altLang="en-US" sz="1400" b="1">
                <a:solidFill>
                  <a:srgbClr val="0000FF"/>
                </a:solidFill>
                <a:latin typeface="Times New Roman" panose="02020603050405020304" pitchFamily="18" charset="0"/>
              </a:rPr>
              <a:t>DESIGN PRINCIPLES</a:t>
            </a:r>
            <a:endParaRPr lang="en-AU" altLang="en-US" sz="1400" b="1">
              <a:solidFill>
                <a:srgbClr val="0000FF"/>
              </a:solidFill>
              <a:latin typeface="Times New Roman" panose="02020603050405020304" pitchFamily="18" charset="0"/>
            </a:endParaRPr>
          </a:p>
          <a:p>
            <a:pPr eaLnBrk="0" hangingPunct="0">
              <a:buFontTx/>
              <a:buChar char="•"/>
            </a:pPr>
            <a:r>
              <a:rPr lang="nl-BE" altLang="en-US" sz="1400" b="1">
                <a:solidFill>
                  <a:srgbClr val="0000FF"/>
                </a:solidFill>
                <a:latin typeface="Times New Roman" panose="02020603050405020304" pitchFamily="18" charset="0"/>
              </a:rPr>
              <a:t>LEAN PRINCIPLES - VALUE STREAM </a:t>
            </a:r>
          </a:p>
          <a:p>
            <a:pPr eaLnBrk="0" hangingPunct="0">
              <a:buFontTx/>
              <a:buChar char="•"/>
            </a:pPr>
            <a:r>
              <a:rPr lang="nl-BE" altLang="en-US" sz="1400" b="1">
                <a:solidFill>
                  <a:srgbClr val="0000FF"/>
                </a:solidFill>
                <a:latin typeface="Times New Roman" panose="02020603050405020304" pitchFamily="18" charset="0"/>
              </a:rPr>
              <a:t>BEST PRACTICES - BENCHMARKS</a:t>
            </a:r>
          </a:p>
          <a:p>
            <a:pPr eaLnBrk="0" hangingPunct="0">
              <a:buFontTx/>
              <a:buChar char="•"/>
            </a:pPr>
            <a:r>
              <a:rPr lang="nl-BE" altLang="en-US" sz="1400" b="1">
                <a:solidFill>
                  <a:srgbClr val="0000FF"/>
                </a:solidFill>
                <a:latin typeface="Times New Roman" panose="02020603050405020304" pitchFamily="18" charset="0"/>
              </a:rPr>
              <a:t>DfX + Reliability principles</a:t>
            </a:r>
          </a:p>
          <a:p>
            <a:pPr eaLnBrk="0" hangingPunct="0">
              <a:buFontTx/>
              <a:buChar char="•"/>
            </a:pPr>
            <a:endParaRPr lang="nl-BE" altLang="en-US" sz="1400" b="1">
              <a:solidFill>
                <a:srgbClr val="0000FF"/>
              </a:solidFill>
              <a:latin typeface="Times New Roman" panose="02020603050405020304" pitchFamily="18" charset="0"/>
            </a:endParaRPr>
          </a:p>
        </p:txBody>
      </p:sp>
      <p:sp>
        <p:nvSpPr>
          <p:cNvPr id="651271" name="Text Box 7">
            <a:extLst>
              <a:ext uri="{FF2B5EF4-FFF2-40B4-BE49-F238E27FC236}">
                <a16:creationId xmlns:a16="http://schemas.microsoft.com/office/drawing/2014/main" id="{15A88324-BDB7-894E-AB78-AF12DB56DE02}"/>
              </a:ext>
            </a:extLst>
          </p:cNvPr>
          <p:cNvSpPr txBox="1">
            <a:spLocks noChangeArrowheads="1"/>
          </p:cNvSpPr>
          <p:nvPr/>
        </p:nvSpPr>
        <p:spPr bwMode="auto">
          <a:xfrm>
            <a:off x="536575" y="3200400"/>
            <a:ext cx="339407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nl-BE" altLang="en-US" sz="1400" b="1">
                <a:solidFill>
                  <a:srgbClr val="0000FF"/>
                </a:solidFill>
                <a:latin typeface="Times New Roman" panose="02020603050405020304" pitchFamily="18" charset="0"/>
              </a:rPr>
              <a:t>POTENTIAL SOURCES of VARIATION</a:t>
            </a:r>
            <a:endParaRPr lang="en-AU" altLang="en-US" sz="1400" b="1">
              <a:solidFill>
                <a:srgbClr val="0000FF"/>
              </a:solidFill>
              <a:latin typeface="Times New Roman" panose="02020603050405020304" pitchFamily="18" charset="0"/>
            </a:endParaRPr>
          </a:p>
        </p:txBody>
      </p:sp>
      <p:sp>
        <p:nvSpPr>
          <p:cNvPr id="651272" name="Text Box 8">
            <a:extLst>
              <a:ext uri="{FF2B5EF4-FFF2-40B4-BE49-F238E27FC236}">
                <a16:creationId xmlns:a16="http://schemas.microsoft.com/office/drawing/2014/main" id="{E3EB120B-4835-C72C-81F9-D1D0F4FFAC14}"/>
              </a:ext>
            </a:extLst>
          </p:cNvPr>
          <p:cNvSpPr txBox="1">
            <a:spLocks noChangeArrowheads="1"/>
          </p:cNvSpPr>
          <p:nvPr/>
        </p:nvSpPr>
        <p:spPr bwMode="auto">
          <a:xfrm>
            <a:off x="1250950" y="3429000"/>
            <a:ext cx="17192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nl-BE" altLang="en-US" sz="1400" b="1">
                <a:solidFill>
                  <a:srgbClr val="0000FF"/>
                </a:solidFill>
                <a:latin typeface="Times New Roman" panose="02020603050405020304" pitchFamily="18" charset="0"/>
              </a:rPr>
              <a:t>PRIORITIZATION</a:t>
            </a:r>
            <a:endParaRPr lang="en-AU" altLang="en-US" sz="1400" b="1">
              <a:solidFill>
                <a:srgbClr val="0000FF"/>
              </a:solidFill>
              <a:latin typeface="Times New Roman" panose="02020603050405020304" pitchFamily="18" charset="0"/>
            </a:endParaRPr>
          </a:p>
        </p:txBody>
      </p:sp>
      <p:sp>
        <p:nvSpPr>
          <p:cNvPr id="651273" name="Text Box 9">
            <a:extLst>
              <a:ext uri="{FF2B5EF4-FFF2-40B4-BE49-F238E27FC236}">
                <a16:creationId xmlns:a16="http://schemas.microsoft.com/office/drawing/2014/main" id="{669BE778-A8D6-2061-4785-675F32D09636}"/>
              </a:ext>
            </a:extLst>
          </p:cNvPr>
          <p:cNvSpPr txBox="1">
            <a:spLocks noChangeArrowheads="1"/>
          </p:cNvSpPr>
          <p:nvPr/>
        </p:nvSpPr>
        <p:spPr bwMode="auto">
          <a:xfrm>
            <a:off x="1174750" y="5227638"/>
            <a:ext cx="20240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nl-BE" altLang="en-US" sz="1400" b="1">
                <a:solidFill>
                  <a:srgbClr val="0000FF"/>
                </a:solidFill>
                <a:latin typeface="Times New Roman" panose="02020603050405020304" pitchFamily="18" charset="0"/>
              </a:rPr>
              <a:t>TOLERANCING of X’s</a:t>
            </a:r>
            <a:endParaRPr lang="en-AU" altLang="en-US" sz="1400" b="1">
              <a:solidFill>
                <a:srgbClr val="0000FF"/>
              </a:solidFill>
              <a:latin typeface="Times New Roman" panose="02020603050405020304" pitchFamily="18" charset="0"/>
            </a:endParaRPr>
          </a:p>
        </p:txBody>
      </p:sp>
      <p:sp>
        <p:nvSpPr>
          <p:cNvPr id="651274" name="Text Box 10">
            <a:extLst>
              <a:ext uri="{FF2B5EF4-FFF2-40B4-BE49-F238E27FC236}">
                <a16:creationId xmlns:a16="http://schemas.microsoft.com/office/drawing/2014/main" id="{DBAF248A-9E81-08AD-E154-B64151DFD564}"/>
              </a:ext>
            </a:extLst>
          </p:cNvPr>
          <p:cNvSpPr txBox="1">
            <a:spLocks noChangeArrowheads="1"/>
          </p:cNvSpPr>
          <p:nvPr/>
        </p:nvSpPr>
        <p:spPr bwMode="auto">
          <a:xfrm>
            <a:off x="155575" y="5867400"/>
            <a:ext cx="5178425"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nl-BE" altLang="en-US" sz="1400" b="1">
                <a:solidFill>
                  <a:srgbClr val="0000FF"/>
                </a:solidFill>
                <a:latin typeface="Times New Roman" panose="02020603050405020304" pitchFamily="18" charset="0"/>
              </a:rPr>
              <a:t>CONTROLS : error proofing / standardization /documentation / training/SLA/ control plans/measurement system analysis</a:t>
            </a:r>
            <a:endParaRPr lang="en-AU" altLang="en-US" sz="1400" b="1">
              <a:solidFill>
                <a:srgbClr val="0000FF"/>
              </a:solidFill>
              <a:latin typeface="Times New Roman" panose="02020603050405020304" pitchFamily="18" charset="0"/>
            </a:endParaRPr>
          </a:p>
        </p:txBody>
      </p:sp>
      <p:sp>
        <p:nvSpPr>
          <p:cNvPr id="651275" name="Text Box 11">
            <a:extLst>
              <a:ext uri="{FF2B5EF4-FFF2-40B4-BE49-F238E27FC236}">
                <a16:creationId xmlns:a16="http://schemas.microsoft.com/office/drawing/2014/main" id="{51089DF1-703F-384F-8600-B4BF51C8E528}"/>
              </a:ext>
            </a:extLst>
          </p:cNvPr>
          <p:cNvSpPr txBox="1">
            <a:spLocks noChangeArrowheads="1"/>
          </p:cNvSpPr>
          <p:nvPr/>
        </p:nvSpPr>
        <p:spPr bwMode="auto">
          <a:xfrm>
            <a:off x="765175" y="1311275"/>
            <a:ext cx="2789238"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lang="nl-BE" altLang="en-US" sz="1400" b="1">
                <a:solidFill>
                  <a:srgbClr val="0000FF"/>
                </a:solidFill>
                <a:latin typeface="Times New Roman" panose="02020603050405020304" pitchFamily="18" charset="0"/>
              </a:rPr>
              <a:t>SERVICE CONCEPT</a:t>
            </a:r>
          </a:p>
          <a:p>
            <a:pPr algn="ctr" eaLnBrk="0" hangingPunct="0"/>
            <a:r>
              <a:rPr lang="nl-BE" altLang="en-US" sz="1400" b="1">
                <a:solidFill>
                  <a:srgbClr val="0000FF"/>
                </a:solidFill>
                <a:latin typeface="Times New Roman" panose="02020603050405020304" pitchFamily="18" charset="0"/>
              </a:rPr>
              <a:t>&amp; HIGH-LEVEL DESIGN</a:t>
            </a:r>
            <a:endParaRPr lang="en-AU" altLang="en-US" sz="1400" b="1">
              <a:solidFill>
                <a:srgbClr val="0000FF"/>
              </a:solidFill>
              <a:latin typeface="Times New Roman" panose="02020603050405020304" pitchFamily="18" charset="0"/>
            </a:endParaRPr>
          </a:p>
        </p:txBody>
      </p:sp>
      <p:sp>
        <p:nvSpPr>
          <p:cNvPr id="651276" name="AutoShape 12">
            <a:extLst>
              <a:ext uri="{FF2B5EF4-FFF2-40B4-BE49-F238E27FC236}">
                <a16:creationId xmlns:a16="http://schemas.microsoft.com/office/drawing/2014/main" id="{B98476EB-6AEF-6421-8E73-EE2260878390}"/>
              </a:ext>
            </a:extLst>
          </p:cNvPr>
          <p:cNvSpPr>
            <a:spLocks noChangeArrowheads="1"/>
          </p:cNvSpPr>
          <p:nvPr/>
        </p:nvSpPr>
        <p:spPr bwMode="auto">
          <a:xfrm>
            <a:off x="1936750" y="5532438"/>
            <a:ext cx="381000" cy="381000"/>
          </a:xfrm>
          <a:prstGeom prst="downArrow">
            <a:avLst>
              <a:gd name="adj1" fmla="val 50000"/>
              <a:gd name="adj2" fmla="val 25000"/>
            </a:avLst>
          </a:prstGeom>
          <a:solidFill>
            <a:srgbClr val="FF0066"/>
          </a:solidFill>
          <a:ln>
            <a:noFill/>
          </a:ln>
          <a:effectLst/>
          <a:extLs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1277" name="AutoShape 13">
            <a:extLst>
              <a:ext uri="{FF2B5EF4-FFF2-40B4-BE49-F238E27FC236}">
                <a16:creationId xmlns:a16="http://schemas.microsoft.com/office/drawing/2014/main" id="{15696201-461D-5F4D-53B6-9274A3678EB4}"/>
              </a:ext>
            </a:extLst>
          </p:cNvPr>
          <p:cNvSpPr>
            <a:spLocks noChangeArrowheads="1"/>
          </p:cNvSpPr>
          <p:nvPr/>
        </p:nvSpPr>
        <p:spPr bwMode="auto">
          <a:xfrm>
            <a:off x="1936750" y="4922838"/>
            <a:ext cx="381000" cy="381000"/>
          </a:xfrm>
          <a:prstGeom prst="downArrow">
            <a:avLst>
              <a:gd name="adj1" fmla="val 50000"/>
              <a:gd name="adj2" fmla="val 25000"/>
            </a:avLst>
          </a:prstGeom>
          <a:solidFill>
            <a:srgbClr val="FF0066"/>
          </a:solidFill>
          <a:ln>
            <a:noFill/>
          </a:ln>
          <a:effectLst/>
          <a:extLs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1278" name="AutoShape 14">
            <a:extLst>
              <a:ext uri="{FF2B5EF4-FFF2-40B4-BE49-F238E27FC236}">
                <a16:creationId xmlns:a16="http://schemas.microsoft.com/office/drawing/2014/main" id="{5E906C7E-D9EC-3EC6-D848-30420D96EBE7}"/>
              </a:ext>
            </a:extLst>
          </p:cNvPr>
          <p:cNvSpPr>
            <a:spLocks noChangeArrowheads="1"/>
          </p:cNvSpPr>
          <p:nvPr/>
        </p:nvSpPr>
        <p:spPr bwMode="auto">
          <a:xfrm>
            <a:off x="1936750" y="3733800"/>
            <a:ext cx="381000" cy="381000"/>
          </a:xfrm>
          <a:prstGeom prst="downArrow">
            <a:avLst>
              <a:gd name="adj1" fmla="val 50000"/>
              <a:gd name="adj2" fmla="val 25000"/>
            </a:avLst>
          </a:prstGeom>
          <a:solidFill>
            <a:srgbClr val="FF0066"/>
          </a:solidFill>
          <a:ln>
            <a:noFill/>
          </a:ln>
          <a:effectLst/>
          <a:extLs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1279" name="Text Box 15">
            <a:extLst>
              <a:ext uri="{FF2B5EF4-FFF2-40B4-BE49-F238E27FC236}">
                <a16:creationId xmlns:a16="http://schemas.microsoft.com/office/drawing/2014/main" id="{6573C77A-5A56-A5F7-4E09-E6897AF79028}"/>
              </a:ext>
            </a:extLst>
          </p:cNvPr>
          <p:cNvSpPr txBox="1">
            <a:spLocks noChangeArrowheads="1"/>
          </p:cNvSpPr>
          <p:nvPr/>
        </p:nvSpPr>
        <p:spPr bwMode="auto">
          <a:xfrm>
            <a:off x="536575" y="2168525"/>
            <a:ext cx="4265613"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nl-BE" altLang="en-US" sz="1400" b="1">
                <a:solidFill>
                  <a:srgbClr val="0000FF"/>
                </a:solidFill>
                <a:latin typeface="Times New Roman" panose="02020603050405020304" pitchFamily="18" charset="0"/>
              </a:rPr>
              <a:t>WORK OUT DETAILED DESIGN</a:t>
            </a:r>
          </a:p>
          <a:p>
            <a:pPr eaLnBrk="0" hangingPunct="0"/>
            <a:endParaRPr lang="nl-BE" altLang="en-US" sz="1400" b="1">
              <a:solidFill>
                <a:srgbClr val="0000FF"/>
              </a:solidFill>
              <a:latin typeface="Times New Roman" panose="02020603050405020304" pitchFamily="18" charset="0"/>
            </a:endParaRPr>
          </a:p>
          <a:p>
            <a:pPr eaLnBrk="0" hangingPunct="0"/>
            <a:r>
              <a:rPr lang="nl-BE" altLang="en-US" sz="1400" b="1">
                <a:solidFill>
                  <a:srgbClr val="0000FF"/>
                </a:solidFill>
                <a:latin typeface="Times New Roman" panose="02020603050405020304" pitchFamily="18" charset="0"/>
              </a:rPr>
              <a:t>PROCESS MAPPING ON ACTIVITIES + “THING”</a:t>
            </a:r>
            <a:endParaRPr lang="en-AU" altLang="en-US" sz="1400" b="1">
              <a:solidFill>
                <a:srgbClr val="0000FF"/>
              </a:solidFill>
              <a:latin typeface="Times New Roman" panose="02020603050405020304" pitchFamily="18" charset="0"/>
            </a:endParaRPr>
          </a:p>
        </p:txBody>
      </p:sp>
      <p:sp>
        <p:nvSpPr>
          <p:cNvPr id="651280" name="AutoShape 16">
            <a:extLst>
              <a:ext uri="{FF2B5EF4-FFF2-40B4-BE49-F238E27FC236}">
                <a16:creationId xmlns:a16="http://schemas.microsoft.com/office/drawing/2014/main" id="{321E8A73-4179-D4DE-6C69-4756170CCEDE}"/>
              </a:ext>
            </a:extLst>
          </p:cNvPr>
          <p:cNvSpPr>
            <a:spLocks noChangeArrowheads="1"/>
          </p:cNvSpPr>
          <p:nvPr/>
        </p:nvSpPr>
        <p:spPr bwMode="auto">
          <a:xfrm>
            <a:off x="1936750" y="2895600"/>
            <a:ext cx="381000" cy="381000"/>
          </a:xfrm>
          <a:prstGeom prst="downArrow">
            <a:avLst>
              <a:gd name="adj1" fmla="val 50000"/>
              <a:gd name="adj2" fmla="val 25000"/>
            </a:avLst>
          </a:prstGeom>
          <a:solidFill>
            <a:srgbClr val="FF0066"/>
          </a:solidFill>
          <a:ln>
            <a:noFill/>
          </a:ln>
          <a:effectLst/>
          <a:extLs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1281" name="Text Box 17">
            <a:extLst>
              <a:ext uri="{FF2B5EF4-FFF2-40B4-BE49-F238E27FC236}">
                <a16:creationId xmlns:a16="http://schemas.microsoft.com/office/drawing/2014/main" id="{9E8E5AA8-F3DA-254B-E4E9-1482B0BADE34}"/>
              </a:ext>
            </a:extLst>
          </p:cNvPr>
          <p:cNvSpPr txBox="1">
            <a:spLocks noChangeArrowheads="1"/>
          </p:cNvSpPr>
          <p:nvPr/>
        </p:nvSpPr>
        <p:spPr bwMode="auto">
          <a:xfrm>
            <a:off x="155575" y="4038600"/>
            <a:ext cx="6507163" cy="1155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nl-BE" altLang="en-US" sz="1400" b="1">
                <a:solidFill>
                  <a:srgbClr val="0000FF"/>
                </a:solidFill>
                <a:latin typeface="Times New Roman" panose="02020603050405020304" pitchFamily="18" charset="0"/>
              </a:rPr>
              <a:t>IDENTIFY KEY CRITICAL X’S + OPTIMIZE S&amp;P DESIGN via</a:t>
            </a:r>
          </a:p>
          <a:p>
            <a:pPr lvl="1" eaLnBrk="0" hangingPunct="0">
              <a:buFontTx/>
              <a:buChar char="•"/>
            </a:pPr>
            <a:r>
              <a:rPr lang="nl-BE" altLang="en-US" sz="1400" b="1">
                <a:solidFill>
                  <a:srgbClr val="0000FF"/>
                </a:solidFill>
                <a:latin typeface="Times New Roman" panose="02020603050405020304" pitchFamily="18" charset="0"/>
              </a:rPr>
              <a:t> PROCESS ANALYSIS</a:t>
            </a:r>
          </a:p>
          <a:p>
            <a:pPr lvl="1" eaLnBrk="0" hangingPunct="0">
              <a:buFontTx/>
              <a:buChar char="•"/>
            </a:pPr>
            <a:r>
              <a:rPr lang="nl-BE" altLang="en-US" sz="1400" b="1">
                <a:solidFill>
                  <a:srgbClr val="0000FF"/>
                </a:solidFill>
                <a:latin typeface="Times New Roman" panose="02020603050405020304" pitchFamily="18" charset="0"/>
              </a:rPr>
              <a:t> SIMULATION &amp; SENSITIVITY ANALYSIS</a:t>
            </a:r>
          </a:p>
          <a:p>
            <a:pPr lvl="1" eaLnBrk="0" hangingPunct="0">
              <a:buFontTx/>
              <a:buChar char="•"/>
            </a:pPr>
            <a:r>
              <a:rPr lang="nl-BE" altLang="en-US" sz="1400" b="1">
                <a:solidFill>
                  <a:srgbClr val="0000FF"/>
                </a:solidFill>
                <a:latin typeface="Times New Roman" panose="02020603050405020304" pitchFamily="18" charset="0"/>
              </a:rPr>
              <a:t> TESTS-EXPERIMENTS-EXPERTISE</a:t>
            </a:r>
          </a:p>
          <a:p>
            <a:pPr lvl="1" eaLnBrk="0" hangingPunct="0">
              <a:buFontTx/>
              <a:buChar char="•"/>
            </a:pPr>
            <a:endParaRPr lang="en-AU" altLang="en-US" sz="1400" b="1">
              <a:solidFill>
                <a:srgbClr val="0000FF"/>
              </a:solidFill>
              <a:latin typeface="Times New Roman" panose="02020603050405020304" pitchFamily="18" charset="0"/>
            </a:endParaRPr>
          </a:p>
        </p:txBody>
      </p:sp>
      <p:sp>
        <p:nvSpPr>
          <p:cNvPr id="651282" name="AutoShape 18">
            <a:extLst>
              <a:ext uri="{FF2B5EF4-FFF2-40B4-BE49-F238E27FC236}">
                <a16:creationId xmlns:a16="http://schemas.microsoft.com/office/drawing/2014/main" id="{B7D804A4-3FCC-E502-2592-30B7C520D8D5}"/>
              </a:ext>
            </a:extLst>
          </p:cNvPr>
          <p:cNvSpPr>
            <a:spLocks noChangeArrowheads="1"/>
          </p:cNvSpPr>
          <p:nvPr/>
        </p:nvSpPr>
        <p:spPr bwMode="auto">
          <a:xfrm>
            <a:off x="1908175" y="1828800"/>
            <a:ext cx="381000" cy="381000"/>
          </a:xfrm>
          <a:prstGeom prst="downArrow">
            <a:avLst>
              <a:gd name="adj1" fmla="val 50000"/>
              <a:gd name="adj2" fmla="val 25000"/>
            </a:avLst>
          </a:prstGeom>
          <a:solidFill>
            <a:srgbClr val="FF0066"/>
          </a:solidFill>
          <a:ln>
            <a:noFill/>
          </a:ln>
          <a:effectLst/>
          <a:extLs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1283" name="Text Box 19">
            <a:extLst>
              <a:ext uri="{FF2B5EF4-FFF2-40B4-BE49-F238E27FC236}">
                <a16:creationId xmlns:a16="http://schemas.microsoft.com/office/drawing/2014/main" id="{F1726CE8-7ABB-D7C8-A0C5-37FA958AA989}"/>
              </a:ext>
            </a:extLst>
          </p:cNvPr>
          <p:cNvSpPr txBox="1">
            <a:spLocks noChangeArrowheads="1"/>
          </p:cNvSpPr>
          <p:nvPr/>
        </p:nvSpPr>
        <p:spPr bwMode="auto">
          <a:xfrm>
            <a:off x="765175" y="1036638"/>
            <a:ext cx="357981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nl-BE" altLang="en-US" sz="1400" b="1">
                <a:latin typeface="Arial Narrow" panose="020B0606020202030204" pitchFamily="34" charset="0"/>
              </a:rPr>
              <a:t>TARGET - TOLERANCES - ALLOWED VARIANCE</a:t>
            </a:r>
            <a:endParaRPr lang="en-AU" altLang="en-US" sz="1400" b="1">
              <a:latin typeface="Arial Narrow" panose="020B0606020202030204" pitchFamily="34" charset="0"/>
            </a:endParaRPr>
          </a:p>
        </p:txBody>
      </p:sp>
      <p:sp>
        <p:nvSpPr>
          <p:cNvPr id="651284" name="Text Box 20">
            <a:extLst>
              <a:ext uri="{FF2B5EF4-FFF2-40B4-BE49-F238E27FC236}">
                <a16:creationId xmlns:a16="http://schemas.microsoft.com/office/drawing/2014/main" id="{9BEC7B1E-B0B2-F631-322A-A85DD2B6CC3F}"/>
              </a:ext>
            </a:extLst>
          </p:cNvPr>
          <p:cNvSpPr txBox="1">
            <a:spLocks noChangeArrowheads="1"/>
          </p:cNvSpPr>
          <p:nvPr/>
        </p:nvSpPr>
        <p:spPr bwMode="auto">
          <a:xfrm>
            <a:off x="841375" y="6400800"/>
            <a:ext cx="357981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nl-BE" altLang="en-US" sz="1400" b="1">
                <a:latin typeface="Arial Narrow" panose="020B0606020202030204" pitchFamily="34" charset="0"/>
              </a:rPr>
              <a:t>TARGET - TOLERANCES - ALLOWED VARIANCE</a:t>
            </a:r>
            <a:endParaRPr lang="en-AU" altLang="en-US" sz="1400" b="1">
              <a:latin typeface="Arial Narrow" panose="020B0606020202030204" pitchFamily="34" charset="0"/>
            </a:endParaRPr>
          </a:p>
        </p:txBody>
      </p:sp>
      <p:sp>
        <p:nvSpPr>
          <p:cNvPr id="651286" name="AutoShape 22">
            <a:extLst>
              <a:ext uri="{FF2B5EF4-FFF2-40B4-BE49-F238E27FC236}">
                <a16:creationId xmlns:a16="http://schemas.microsoft.com/office/drawing/2014/main" id="{9CB0416D-FE3D-251F-337A-10272CED0829}"/>
              </a:ext>
            </a:extLst>
          </p:cNvPr>
          <p:cNvSpPr>
            <a:spLocks/>
          </p:cNvSpPr>
          <p:nvPr/>
        </p:nvSpPr>
        <p:spPr bwMode="auto">
          <a:xfrm flipV="1">
            <a:off x="3432175" y="1371600"/>
            <a:ext cx="152400" cy="1066800"/>
          </a:xfrm>
          <a:prstGeom prst="leftBrace">
            <a:avLst>
              <a:gd name="adj1" fmla="val 58333"/>
              <a:gd name="adj2" fmla="val 70833"/>
            </a:avLst>
          </a:prstGeom>
          <a:noFill/>
          <a:ln w="254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51287" name="Text Box 23">
            <a:extLst>
              <a:ext uri="{FF2B5EF4-FFF2-40B4-BE49-F238E27FC236}">
                <a16:creationId xmlns:a16="http://schemas.microsoft.com/office/drawing/2014/main" id="{10E9C29B-B050-2529-BEC5-26858DAB4F66}"/>
              </a:ext>
            </a:extLst>
          </p:cNvPr>
          <p:cNvSpPr txBox="1">
            <a:spLocks noChangeArrowheads="1"/>
          </p:cNvSpPr>
          <p:nvPr/>
        </p:nvSpPr>
        <p:spPr bwMode="auto">
          <a:xfrm>
            <a:off x="7321550" y="1143000"/>
            <a:ext cx="1901825" cy="1155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nl-BE" altLang="en-US" sz="1400" b="1">
                <a:latin typeface="Times New Roman" panose="02020603050405020304" pitchFamily="18" charset="0"/>
              </a:rPr>
              <a:t>OVERALL SERVICE</a:t>
            </a:r>
          </a:p>
          <a:p>
            <a:pPr eaLnBrk="0" hangingPunct="0">
              <a:buFontTx/>
              <a:buChar char="•"/>
            </a:pPr>
            <a:r>
              <a:rPr lang="nl-BE" altLang="en-US" sz="1400" b="1">
                <a:latin typeface="Times New Roman" panose="02020603050405020304" pitchFamily="18" charset="0"/>
              </a:rPr>
              <a:t>Quality CTQs</a:t>
            </a:r>
          </a:p>
          <a:p>
            <a:pPr eaLnBrk="0" hangingPunct="0">
              <a:buFontTx/>
              <a:buChar char="•"/>
            </a:pPr>
            <a:r>
              <a:rPr lang="nl-BE" altLang="en-US" sz="1400" b="1">
                <a:latin typeface="Times New Roman" panose="02020603050405020304" pitchFamily="18" charset="0"/>
              </a:rPr>
              <a:t>Reliability CTQs</a:t>
            </a:r>
          </a:p>
          <a:p>
            <a:pPr eaLnBrk="0" hangingPunct="0">
              <a:buFontTx/>
              <a:buChar char="•"/>
            </a:pPr>
            <a:r>
              <a:rPr lang="nl-BE" altLang="en-US" sz="1400" b="1">
                <a:latin typeface="Times New Roman" panose="02020603050405020304" pitchFamily="18" charset="0"/>
              </a:rPr>
              <a:t>Delivery CTQs</a:t>
            </a:r>
          </a:p>
          <a:p>
            <a:pPr eaLnBrk="0" hangingPunct="0">
              <a:buFontTx/>
              <a:buChar char="•"/>
            </a:pPr>
            <a:r>
              <a:rPr lang="nl-BE" altLang="en-US" sz="1400" b="1">
                <a:latin typeface="Times New Roman" panose="02020603050405020304" pitchFamily="18" charset="0"/>
              </a:rPr>
              <a:t>Cost CTQs</a:t>
            </a:r>
            <a:endParaRPr lang="en-AU" altLang="en-US" sz="1400" b="1">
              <a:latin typeface="Times New Roman" panose="02020603050405020304" pitchFamily="18" charset="0"/>
            </a:endParaRPr>
          </a:p>
        </p:txBody>
      </p:sp>
      <p:sp>
        <p:nvSpPr>
          <p:cNvPr id="651288" name="Text Box 24">
            <a:extLst>
              <a:ext uri="{FF2B5EF4-FFF2-40B4-BE49-F238E27FC236}">
                <a16:creationId xmlns:a16="http://schemas.microsoft.com/office/drawing/2014/main" id="{776EA6B0-6889-904D-D747-AC7A8B1F429D}"/>
              </a:ext>
            </a:extLst>
          </p:cNvPr>
          <p:cNvSpPr txBox="1">
            <a:spLocks noChangeArrowheads="1"/>
          </p:cNvSpPr>
          <p:nvPr/>
        </p:nvSpPr>
        <p:spPr bwMode="auto">
          <a:xfrm>
            <a:off x="7391400" y="4953000"/>
            <a:ext cx="1901825"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nl-BE" altLang="en-US" sz="1400" b="1">
                <a:latin typeface="Times New Roman" panose="02020603050405020304" pitchFamily="18" charset="0"/>
              </a:rPr>
              <a:t>DETAILED</a:t>
            </a:r>
            <a:br>
              <a:rPr lang="nl-BE" altLang="en-US" sz="1400" b="1">
                <a:latin typeface="Times New Roman" panose="02020603050405020304" pitchFamily="18" charset="0"/>
              </a:rPr>
            </a:br>
            <a:r>
              <a:rPr lang="nl-BE" altLang="en-US" sz="1400" b="1">
                <a:latin typeface="Times New Roman" panose="02020603050405020304" pitchFamily="18" charset="0"/>
              </a:rPr>
              <a:t>DESIGN ELEMENTS</a:t>
            </a:r>
          </a:p>
          <a:p>
            <a:pPr eaLnBrk="0" hangingPunct="0">
              <a:buFontTx/>
              <a:buChar char="•"/>
            </a:pPr>
            <a:r>
              <a:rPr lang="nl-BE" altLang="en-US" sz="1400" b="1">
                <a:latin typeface="Times New Roman" panose="02020603050405020304" pitchFamily="18" charset="0"/>
              </a:rPr>
              <a:t>Critical “X’s”</a:t>
            </a:r>
          </a:p>
          <a:p>
            <a:pPr eaLnBrk="0" hangingPunct="0">
              <a:buFontTx/>
              <a:buChar char="•"/>
            </a:pPr>
            <a:endParaRPr lang="en-AU" altLang="en-US" sz="1400" b="1">
              <a:latin typeface="Times New Roman" panose="02020603050405020304" pitchFamily="18" charset="0"/>
            </a:endParaRPr>
          </a:p>
        </p:txBody>
      </p:sp>
      <p:sp>
        <p:nvSpPr>
          <p:cNvPr id="651289" name="AutoShape 25">
            <a:extLst>
              <a:ext uri="{FF2B5EF4-FFF2-40B4-BE49-F238E27FC236}">
                <a16:creationId xmlns:a16="http://schemas.microsoft.com/office/drawing/2014/main" id="{3910F367-C5AC-4466-9424-2D4F086E1E1B}"/>
              </a:ext>
            </a:extLst>
          </p:cNvPr>
          <p:cNvSpPr>
            <a:spLocks noChangeArrowheads="1"/>
          </p:cNvSpPr>
          <p:nvPr/>
        </p:nvSpPr>
        <p:spPr bwMode="auto">
          <a:xfrm rot="-5400000">
            <a:off x="7096919" y="3190081"/>
            <a:ext cx="4648200" cy="554038"/>
          </a:xfrm>
          <a:prstGeom prst="rightArrow">
            <a:avLst>
              <a:gd name="adj1" fmla="val 51565"/>
              <a:gd name="adj2" fmla="val 128603"/>
            </a:avLst>
          </a:prstGeom>
          <a:solidFill>
            <a:srgbClr val="FFFF99"/>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1800" b="1">
                <a:solidFill>
                  <a:schemeClr val="tx2"/>
                </a:solidFill>
                <a:latin typeface="Times New Roman" panose="02020603050405020304" pitchFamily="18" charset="0"/>
              </a:rPr>
              <a:t>FLOW-UP of Capability</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22" name="Rectangle 2">
            <a:extLst>
              <a:ext uri="{FF2B5EF4-FFF2-40B4-BE49-F238E27FC236}">
                <a16:creationId xmlns:a16="http://schemas.microsoft.com/office/drawing/2014/main" id="{DDFA50FC-A3EB-703D-F657-87EF09816413}"/>
              </a:ext>
            </a:extLst>
          </p:cNvPr>
          <p:cNvSpPr>
            <a:spLocks noGrp="1" noChangeArrowheads="1"/>
          </p:cNvSpPr>
          <p:nvPr>
            <p:ph type="ctrTitle"/>
          </p:nvPr>
        </p:nvSpPr>
        <p:spPr>
          <a:xfrm>
            <a:off x="742950" y="2130425"/>
            <a:ext cx="8420100" cy="1470025"/>
          </a:xfrm>
        </p:spPr>
        <p:txBody>
          <a:bodyPr anchor="ctr"/>
          <a:lstStyle/>
          <a:p>
            <a:pPr algn="l"/>
            <a:r>
              <a:rPr lang="en-US" altLang="en-US" sz="2400"/>
              <a:t>Some Real DFSS Case Studies</a:t>
            </a:r>
          </a:p>
        </p:txBody>
      </p:sp>
      <p:sp>
        <p:nvSpPr>
          <p:cNvPr id="645123" name="Rectangle 3">
            <a:extLst>
              <a:ext uri="{FF2B5EF4-FFF2-40B4-BE49-F238E27FC236}">
                <a16:creationId xmlns:a16="http://schemas.microsoft.com/office/drawing/2014/main" id="{91ACE8EA-9B58-611E-1F8E-0C0E53CA1891}"/>
              </a:ext>
            </a:extLst>
          </p:cNvPr>
          <p:cNvSpPr>
            <a:spLocks noGrp="1" noChangeArrowheads="1"/>
          </p:cNvSpPr>
          <p:nvPr>
            <p:ph type="subTitle" idx="1"/>
          </p:nvPr>
        </p:nvSpPr>
        <p:spPr>
          <a:xfrm>
            <a:off x="1485900" y="3886200"/>
            <a:ext cx="6934200" cy="1752600"/>
          </a:xfrm>
        </p:spPr>
        <p:txBody>
          <a:bodyPr/>
          <a:lstStyle/>
          <a:p>
            <a:r>
              <a:rPr lang="en-US" altLang="en-US" sz="2000"/>
              <a:t>OEE Measurement System Design</a:t>
            </a:r>
          </a:p>
          <a:p>
            <a:endParaRPr lang="en-US" altLang="en-US" sz="200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9522" name="Rectangle 2">
            <a:extLst>
              <a:ext uri="{FF2B5EF4-FFF2-40B4-BE49-F238E27FC236}">
                <a16:creationId xmlns:a16="http://schemas.microsoft.com/office/drawing/2014/main" id="{8E01E134-B49D-70A9-0AC1-2F664C683E51}"/>
              </a:ext>
            </a:extLst>
          </p:cNvPr>
          <p:cNvSpPr>
            <a:spLocks noGrp="1" noChangeArrowheads="1"/>
          </p:cNvSpPr>
          <p:nvPr>
            <p:ph type="ctrTitle"/>
          </p:nvPr>
        </p:nvSpPr>
        <p:spPr>
          <a:xfrm>
            <a:off x="742950" y="2130425"/>
            <a:ext cx="8420100" cy="1470025"/>
          </a:xfrm>
        </p:spPr>
        <p:txBody>
          <a:bodyPr anchor="ctr"/>
          <a:lstStyle/>
          <a:p>
            <a:pPr algn="l"/>
            <a:r>
              <a:rPr lang="en-US" altLang="en-US" sz="2400"/>
              <a:t>Quick DFSS Simulation</a:t>
            </a:r>
          </a:p>
        </p:txBody>
      </p:sp>
      <p:sp>
        <p:nvSpPr>
          <p:cNvPr id="619523" name="Rectangle 3">
            <a:extLst>
              <a:ext uri="{FF2B5EF4-FFF2-40B4-BE49-F238E27FC236}">
                <a16:creationId xmlns:a16="http://schemas.microsoft.com/office/drawing/2014/main" id="{C4D33400-E63B-2536-AADF-7C2D609601F6}"/>
              </a:ext>
            </a:extLst>
          </p:cNvPr>
          <p:cNvSpPr>
            <a:spLocks noGrp="1" noChangeArrowheads="1"/>
          </p:cNvSpPr>
          <p:nvPr>
            <p:ph type="subTitle" idx="1"/>
          </p:nvPr>
        </p:nvSpPr>
        <p:spPr>
          <a:xfrm>
            <a:off x="1485900" y="3886200"/>
            <a:ext cx="6934200" cy="1752600"/>
          </a:xfrm>
        </p:spPr>
        <p:txBody>
          <a:bodyPr/>
          <a:lstStyle/>
          <a:p>
            <a:r>
              <a:rPr lang="en-US" altLang="en-US" sz="2000"/>
              <a:t>Designing a Six Sigma Lawn Service</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9458" name="Line 2">
            <a:extLst>
              <a:ext uri="{FF2B5EF4-FFF2-40B4-BE49-F238E27FC236}">
                <a16:creationId xmlns:a16="http://schemas.microsoft.com/office/drawing/2014/main" id="{A1EE7C55-F596-3E11-183C-C23C0FD77501}"/>
              </a:ext>
            </a:extLst>
          </p:cNvPr>
          <p:cNvSpPr>
            <a:spLocks noChangeShapeType="1"/>
          </p:cNvSpPr>
          <p:nvPr/>
        </p:nvSpPr>
        <p:spPr bwMode="auto">
          <a:xfrm>
            <a:off x="4375150" y="5511800"/>
            <a:ext cx="908050"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9459" name="Line 3">
            <a:extLst>
              <a:ext uri="{FF2B5EF4-FFF2-40B4-BE49-F238E27FC236}">
                <a16:creationId xmlns:a16="http://schemas.microsoft.com/office/drawing/2014/main" id="{4F0418CC-48E0-DFBD-DE36-9ED9835D9FCA}"/>
              </a:ext>
            </a:extLst>
          </p:cNvPr>
          <p:cNvSpPr>
            <a:spLocks noChangeShapeType="1"/>
          </p:cNvSpPr>
          <p:nvPr/>
        </p:nvSpPr>
        <p:spPr bwMode="auto">
          <a:xfrm>
            <a:off x="4375150" y="6477000"/>
            <a:ext cx="908050"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9460" name="Line 4">
            <a:extLst>
              <a:ext uri="{FF2B5EF4-FFF2-40B4-BE49-F238E27FC236}">
                <a16:creationId xmlns:a16="http://schemas.microsoft.com/office/drawing/2014/main" id="{3B3D8D7C-FC20-180A-147B-69C68C913918}"/>
              </a:ext>
            </a:extLst>
          </p:cNvPr>
          <p:cNvSpPr>
            <a:spLocks noChangeShapeType="1"/>
          </p:cNvSpPr>
          <p:nvPr/>
        </p:nvSpPr>
        <p:spPr bwMode="auto">
          <a:xfrm>
            <a:off x="4375150" y="5511800"/>
            <a:ext cx="0" cy="24130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9461" name="Line 5">
            <a:extLst>
              <a:ext uri="{FF2B5EF4-FFF2-40B4-BE49-F238E27FC236}">
                <a16:creationId xmlns:a16="http://schemas.microsoft.com/office/drawing/2014/main" id="{D2F62051-440F-98E6-B591-4ED71BF30EA6}"/>
              </a:ext>
            </a:extLst>
          </p:cNvPr>
          <p:cNvSpPr>
            <a:spLocks noChangeShapeType="1"/>
          </p:cNvSpPr>
          <p:nvPr/>
        </p:nvSpPr>
        <p:spPr bwMode="auto">
          <a:xfrm>
            <a:off x="8832850" y="5511800"/>
            <a:ext cx="0" cy="24130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9462" name="Line 6">
            <a:extLst>
              <a:ext uri="{FF2B5EF4-FFF2-40B4-BE49-F238E27FC236}">
                <a16:creationId xmlns:a16="http://schemas.microsoft.com/office/drawing/2014/main" id="{30FFCC71-C3F4-2F82-ED35-EFF72DE91B16}"/>
              </a:ext>
            </a:extLst>
          </p:cNvPr>
          <p:cNvSpPr>
            <a:spLocks noChangeShapeType="1"/>
          </p:cNvSpPr>
          <p:nvPr/>
        </p:nvSpPr>
        <p:spPr bwMode="auto">
          <a:xfrm>
            <a:off x="5283200" y="5511800"/>
            <a:ext cx="990600"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9463" name="Line 7">
            <a:extLst>
              <a:ext uri="{FF2B5EF4-FFF2-40B4-BE49-F238E27FC236}">
                <a16:creationId xmlns:a16="http://schemas.microsoft.com/office/drawing/2014/main" id="{8B4CF951-E300-2368-2B79-0D8436C7C482}"/>
              </a:ext>
            </a:extLst>
          </p:cNvPr>
          <p:cNvSpPr>
            <a:spLocks noChangeShapeType="1"/>
          </p:cNvSpPr>
          <p:nvPr/>
        </p:nvSpPr>
        <p:spPr bwMode="auto">
          <a:xfrm>
            <a:off x="4375150" y="5753100"/>
            <a:ext cx="0" cy="24130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9464" name="Line 8">
            <a:extLst>
              <a:ext uri="{FF2B5EF4-FFF2-40B4-BE49-F238E27FC236}">
                <a16:creationId xmlns:a16="http://schemas.microsoft.com/office/drawing/2014/main" id="{A79077C1-BFBE-7EC2-6DCC-03842895A4BF}"/>
              </a:ext>
            </a:extLst>
          </p:cNvPr>
          <p:cNvSpPr>
            <a:spLocks noChangeShapeType="1"/>
          </p:cNvSpPr>
          <p:nvPr/>
        </p:nvSpPr>
        <p:spPr bwMode="auto">
          <a:xfrm>
            <a:off x="6273800" y="5511800"/>
            <a:ext cx="660400"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9465" name="Line 9">
            <a:extLst>
              <a:ext uri="{FF2B5EF4-FFF2-40B4-BE49-F238E27FC236}">
                <a16:creationId xmlns:a16="http://schemas.microsoft.com/office/drawing/2014/main" id="{9D0B1FDA-46AE-726A-86B9-B074E8DA484E}"/>
              </a:ext>
            </a:extLst>
          </p:cNvPr>
          <p:cNvSpPr>
            <a:spLocks noChangeShapeType="1"/>
          </p:cNvSpPr>
          <p:nvPr/>
        </p:nvSpPr>
        <p:spPr bwMode="auto">
          <a:xfrm>
            <a:off x="6934200" y="5511800"/>
            <a:ext cx="1898650"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9466" name="Line 10">
            <a:extLst>
              <a:ext uri="{FF2B5EF4-FFF2-40B4-BE49-F238E27FC236}">
                <a16:creationId xmlns:a16="http://schemas.microsoft.com/office/drawing/2014/main" id="{0462E78F-7EB3-2939-D135-7D92E768DDD0}"/>
              </a:ext>
            </a:extLst>
          </p:cNvPr>
          <p:cNvSpPr>
            <a:spLocks noChangeShapeType="1"/>
          </p:cNvSpPr>
          <p:nvPr/>
        </p:nvSpPr>
        <p:spPr bwMode="auto">
          <a:xfrm>
            <a:off x="8832850" y="5753100"/>
            <a:ext cx="0" cy="24130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9467" name="Line 11">
            <a:extLst>
              <a:ext uri="{FF2B5EF4-FFF2-40B4-BE49-F238E27FC236}">
                <a16:creationId xmlns:a16="http://schemas.microsoft.com/office/drawing/2014/main" id="{9B3FD2DA-525D-3368-4DE6-684400B0770A}"/>
              </a:ext>
            </a:extLst>
          </p:cNvPr>
          <p:cNvSpPr>
            <a:spLocks noChangeShapeType="1"/>
          </p:cNvSpPr>
          <p:nvPr/>
        </p:nvSpPr>
        <p:spPr bwMode="auto">
          <a:xfrm>
            <a:off x="4375150" y="5994400"/>
            <a:ext cx="0" cy="24130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9468" name="Line 12">
            <a:extLst>
              <a:ext uri="{FF2B5EF4-FFF2-40B4-BE49-F238E27FC236}">
                <a16:creationId xmlns:a16="http://schemas.microsoft.com/office/drawing/2014/main" id="{2BE075AE-0B7C-99C4-A3EB-BC8823B0AD3F}"/>
              </a:ext>
            </a:extLst>
          </p:cNvPr>
          <p:cNvSpPr>
            <a:spLocks noChangeShapeType="1"/>
          </p:cNvSpPr>
          <p:nvPr/>
        </p:nvSpPr>
        <p:spPr bwMode="auto">
          <a:xfrm>
            <a:off x="8832850" y="5994400"/>
            <a:ext cx="0" cy="24130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9469" name="Line 13">
            <a:extLst>
              <a:ext uri="{FF2B5EF4-FFF2-40B4-BE49-F238E27FC236}">
                <a16:creationId xmlns:a16="http://schemas.microsoft.com/office/drawing/2014/main" id="{9FE12A58-8A66-4B61-5E44-C1F14D64F8B1}"/>
              </a:ext>
            </a:extLst>
          </p:cNvPr>
          <p:cNvSpPr>
            <a:spLocks noChangeShapeType="1"/>
          </p:cNvSpPr>
          <p:nvPr/>
        </p:nvSpPr>
        <p:spPr bwMode="auto">
          <a:xfrm>
            <a:off x="4375150" y="6235700"/>
            <a:ext cx="0" cy="24130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9470" name="Line 14">
            <a:extLst>
              <a:ext uri="{FF2B5EF4-FFF2-40B4-BE49-F238E27FC236}">
                <a16:creationId xmlns:a16="http://schemas.microsoft.com/office/drawing/2014/main" id="{018BC7FD-DC73-FCEE-88BE-17AB78454889}"/>
              </a:ext>
            </a:extLst>
          </p:cNvPr>
          <p:cNvSpPr>
            <a:spLocks noChangeShapeType="1"/>
          </p:cNvSpPr>
          <p:nvPr/>
        </p:nvSpPr>
        <p:spPr bwMode="auto">
          <a:xfrm>
            <a:off x="8832850" y="6235700"/>
            <a:ext cx="0" cy="24130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9471" name="Line 15">
            <a:extLst>
              <a:ext uri="{FF2B5EF4-FFF2-40B4-BE49-F238E27FC236}">
                <a16:creationId xmlns:a16="http://schemas.microsoft.com/office/drawing/2014/main" id="{791ACE81-3DB8-C519-F9F0-1A02358CAF42}"/>
              </a:ext>
            </a:extLst>
          </p:cNvPr>
          <p:cNvSpPr>
            <a:spLocks noChangeShapeType="1"/>
          </p:cNvSpPr>
          <p:nvPr/>
        </p:nvSpPr>
        <p:spPr bwMode="auto">
          <a:xfrm>
            <a:off x="5283200" y="6477000"/>
            <a:ext cx="990600"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9472" name="Line 16">
            <a:extLst>
              <a:ext uri="{FF2B5EF4-FFF2-40B4-BE49-F238E27FC236}">
                <a16:creationId xmlns:a16="http://schemas.microsoft.com/office/drawing/2014/main" id="{4D66841F-652A-82C5-38D2-E7B4438F863F}"/>
              </a:ext>
            </a:extLst>
          </p:cNvPr>
          <p:cNvSpPr>
            <a:spLocks noChangeShapeType="1"/>
          </p:cNvSpPr>
          <p:nvPr/>
        </p:nvSpPr>
        <p:spPr bwMode="auto">
          <a:xfrm>
            <a:off x="6273800" y="6477000"/>
            <a:ext cx="660400"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9473" name="Line 17">
            <a:extLst>
              <a:ext uri="{FF2B5EF4-FFF2-40B4-BE49-F238E27FC236}">
                <a16:creationId xmlns:a16="http://schemas.microsoft.com/office/drawing/2014/main" id="{F180D236-1821-0CF1-D37C-A7644B4776E2}"/>
              </a:ext>
            </a:extLst>
          </p:cNvPr>
          <p:cNvSpPr>
            <a:spLocks noChangeShapeType="1"/>
          </p:cNvSpPr>
          <p:nvPr/>
        </p:nvSpPr>
        <p:spPr bwMode="auto">
          <a:xfrm>
            <a:off x="6934200" y="6477000"/>
            <a:ext cx="1898650" cy="0"/>
          </a:xfrm>
          <a:prstGeom prst="line">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28575" cap="sq">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9474" name="Rectangle 18">
            <a:extLst>
              <a:ext uri="{FF2B5EF4-FFF2-40B4-BE49-F238E27FC236}">
                <a16:creationId xmlns:a16="http://schemas.microsoft.com/office/drawing/2014/main" id="{357983FA-9564-A93B-F415-0230F295F95A}"/>
              </a:ext>
            </a:extLst>
          </p:cNvPr>
          <p:cNvSpPr>
            <a:spLocks noGrp="1" noChangeArrowheads="1"/>
          </p:cNvSpPr>
          <p:nvPr>
            <p:ph type="title"/>
          </p:nvPr>
        </p:nvSpPr>
        <p:spPr>
          <a:xfrm>
            <a:off x="374650" y="292100"/>
            <a:ext cx="6572250" cy="381000"/>
          </a:xfrm>
        </p:spPr>
        <p:txBody>
          <a:bodyPr/>
          <a:lstStyle/>
          <a:p>
            <a:r>
              <a:rPr lang="en-US" altLang="en-US"/>
              <a:t>Mike’s Lawn Service - Charter</a:t>
            </a:r>
          </a:p>
        </p:txBody>
      </p:sp>
      <p:sp>
        <p:nvSpPr>
          <p:cNvPr id="659476" name="Rectangle 20">
            <a:extLst>
              <a:ext uri="{FF2B5EF4-FFF2-40B4-BE49-F238E27FC236}">
                <a16:creationId xmlns:a16="http://schemas.microsoft.com/office/drawing/2014/main" id="{7B9CC247-3CBD-96DD-28E7-6ED4A064B0A1}"/>
              </a:ext>
            </a:extLst>
          </p:cNvPr>
          <p:cNvSpPr>
            <a:spLocks noChangeArrowheads="1"/>
          </p:cNvSpPr>
          <p:nvPr/>
        </p:nvSpPr>
        <p:spPr bwMode="auto">
          <a:xfrm>
            <a:off x="4972050" y="3455988"/>
            <a:ext cx="4521200" cy="1878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lstStyle>
            <a:lvl1pPr defTabSz="820738">
              <a:spcBef>
                <a:spcPct val="20000"/>
              </a:spcBef>
              <a:buClr>
                <a:schemeClr val="accent2"/>
              </a:buClr>
              <a:buFont typeface="Symbol" panose="05050102010706020507" pitchFamily="18" charset="2"/>
              <a:buChar char="·"/>
              <a:defRPr>
                <a:solidFill>
                  <a:schemeClr val="tx1"/>
                </a:solidFill>
                <a:latin typeface="Arial" panose="020B0604020202020204" pitchFamily="34" charset="0"/>
              </a:defRPr>
            </a:lvl1pPr>
            <a:lvl2pPr marL="409575" defTabSz="820738">
              <a:spcBef>
                <a:spcPct val="20000"/>
              </a:spcBef>
              <a:buClr>
                <a:schemeClr val="accent2"/>
              </a:buClr>
              <a:buChar char=""/>
              <a:defRPr>
                <a:solidFill>
                  <a:schemeClr val="tx1"/>
                </a:solidFill>
                <a:latin typeface="Arial" panose="020B0604020202020204" pitchFamily="34" charset="0"/>
              </a:defRPr>
            </a:lvl2pPr>
            <a:lvl3pPr marL="820738" defTabSz="820738">
              <a:spcBef>
                <a:spcPct val="20000"/>
              </a:spcBef>
              <a:buClr>
                <a:schemeClr val="accent2"/>
              </a:buClr>
              <a:buChar char="•"/>
              <a:defRPr>
                <a:solidFill>
                  <a:schemeClr val="tx1"/>
                </a:solidFill>
                <a:latin typeface="Arial" panose="020B0604020202020204" pitchFamily="34" charset="0"/>
              </a:defRPr>
            </a:lvl3pPr>
            <a:lvl4pPr marL="1230313" defTabSz="820738">
              <a:spcBef>
                <a:spcPct val="20000"/>
              </a:spcBef>
              <a:buClr>
                <a:schemeClr val="accent2"/>
              </a:buClr>
              <a:buChar char="–"/>
              <a:defRPr>
                <a:solidFill>
                  <a:schemeClr val="tx1"/>
                </a:solidFill>
                <a:latin typeface="Arial" panose="020B0604020202020204" pitchFamily="34" charset="0"/>
              </a:defRPr>
            </a:lvl4pPr>
            <a:lvl5pPr marL="1641475" defTabSz="820738">
              <a:spcBef>
                <a:spcPct val="20000"/>
              </a:spcBef>
              <a:buClr>
                <a:schemeClr val="accent2"/>
              </a:buClr>
              <a:buChar char="»"/>
              <a:defRPr>
                <a:solidFill>
                  <a:schemeClr val="tx1"/>
                </a:solidFill>
                <a:latin typeface="Arial" panose="020B0604020202020204" pitchFamily="34" charset="0"/>
              </a:defRPr>
            </a:lvl5pPr>
            <a:lvl6pPr marL="2098675" defTabSz="820738" fontAlgn="base">
              <a:spcBef>
                <a:spcPct val="20000"/>
              </a:spcBef>
              <a:spcAft>
                <a:spcPct val="0"/>
              </a:spcAft>
              <a:buClr>
                <a:schemeClr val="accent2"/>
              </a:buClr>
              <a:buChar char="»"/>
              <a:defRPr>
                <a:solidFill>
                  <a:schemeClr val="tx1"/>
                </a:solidFill>
                <a:latin typeface="Arial" panose="020B0604020202020204" pitchFamily="34" charset="0"/>
              </a:defRPr>
            </a:lvl6pPr>
            <a:lvl7pPr marL="2555875" defTabSz="820738" fontAlgn="base">
              <a:spcBef>
                <a:spcPct val="20000"/>
              </a:spcBef>
              <a:spcAft>
                <a:spcPct val="0"/>
              </a:spcAft>
              <a:buClr>
                <a:schemeClr val="accent2"/>
              </a:buClr>
              <a:buChar char="»"/>
              <a:defRPr>
                <a:solidFill>
                  <a:schemeClr val="tx1"/>
                </a:solidFill>
                <a:latin typeface="Arial" panose="020B0604020202020204" pitchFamily="34" charset="0"/>
              </a:defRPr>
            </a:lvl7pPr>
            <a:lvl8pPr marL="3013075" defTabSz="820738" fontAlgn="base">
              <a:spcBef>
                <a:spcPct val="20000"/>
              </a:spcBef>
              <a:spcAft>
                <a:spcPct val="0"/>
              </a:spcAft>
              <a:buClr>
                <a:schemeClr val="accent2"/>
              </a:buClr>
              <a:buChar char="»"/>
              <a:defRPr>
                <a:solidFill>
                  <a:schemeClr val="tx1"/>
                </a:solidFill>
                <a:latin typeface="Arial" panose="020B0604020202020204" pitchFamily="34" charset="0"/>
              </a:defRPr>
            </a:lvl8pPr>
            <a:lvl9pPr marL="3470275" defTabSz="820738" fontAlgn="base">
              <a:spcBef>
                <a:spcPct val="20000"/>
              </a:spcBef>
              <a:spcAft>
                <a:spcPct val="0"/>
              </a:spcAft>
              <a:buClr>
                <a:schemeClr val="accent2"/>
              </a:buClr>
              <a:buChar char="»"/>
              <a:defRPr>
                <a:solidFill>
                  <a:schemeClr val="tx1"/>
                </a:solidFill>
                <a:latin typeface="Arial" panose="020B0604020202020204" pitchFamily="34" charset="0"/>
              </a:defRPr>
            </a:lvl9pPr>
          </a:lstStyle>
          <a:p>
            <a:pPr>
              <a:buFont typeface="Symbol" panose="05050102010706020507" pitchFamily="18" charset="2"/>
              <a:buNone/>
            </a:pPr>
            <a:r>
              <a:rPr lang="en-US" altLang="en-US" sz="1500" b="1"/>
              <a:t>Project Scope</a:t>
            </a:r>
          </a:p>
          <a:p>
            <a:r>
              <a:rPr lang="en-US" altLang="en-US" sz="1500"/>
              <a:t>The project includes design and implementation of the lawn maintenance service</a:t>
            </a:r>
          </a:p>
          <a:p>
            <a:r>
              <a:rPr lang="en-US" altLang="en-US" sz="1500"/>
              <a:t>Cutting season starts in March; Marketing activities to begin in January.</a:t>
            </a:r>
          </a:p>
        </p:txBody>
      </p:sp>
      <p:sp>
        <p:nvSpPr>
          <p:cNvPr id="659477" name="Rectangle 21">
            <a:extLst>
              <a:ext uri="{FF2B5EF4-FFF2-40B4-BE49-F238E27FC236}">
                <a16:creationId xmlns:a16="http://schemas.microsoft.com/office/drawing/2014/main" id="{63E56C8F-9E68-952F-F10B-16203C1D327F}"/>
              </a:ext>
            </a:extLst>
          </p:cNvPr>
          <p:cNvSpPr>
            <a:spLocks noChangeArrowheads="1"/>
          </p:cNvSpPr>
          <p:nvPr/>
        </p:nvSpPr>
        <p:spPr bwMode="auto">
          <a:xfrm>
            <a:off x="450850" y="3455988"/>
            <a:ext cx="4521200" cy="157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lstStyle>
            <a:lvl1pPr defTabSz="820738">
              <a:spcBef>
                <a:spcPct val="20000"/>
              </a:spcBef>
              <a:buClr>
                <a:schemeClr val="accent2"/>
              </a:buClr>
              <a:buFont typeface="Symbol" panose="05050102010706020507" pitchFamily="18" charset="2"/>
              <a:buChar char="·"/>
              <a:defRPr>
                <a:solidFill>
                  <a:schemeClr val="tx1"/>
                </a:solidFill>
                <a:latin typeface="Arial" panose="020B0604020202020204" pitchFamily="34" charset="0"/>
              </a:defRPr>
            </a:lvl1pPr>
            <a:lvl2pPr marL="409575" defTabSz="820738">
              <a:spcBef>
                <a:spcPct val="20000"/>
              </a:spcBef>
              <a:buClr>
                <a:schemeClr val="accent2"/>
              </a:buClr>
              <a:buChar char=""/>
              <a:defRPr>
                <a:solidFill>
                  <a:schemeClr val="tx1"/>
                </a:solidFill>
                <a:latin typeface="Arial" panose="020B0604020202020204" pitchFamily="34" charset="0"/>
              </a:defRPr>
            </a:lvl2pPr>
            <a:lvl3pPr marL="820738" defTabSz="820738">
              <a:spcBef>
                <a:spcPct val="20000"/>
              </a:spcBef>
              <a:buClr>
                <a:schemeClr val="accent2"/>
              </a:buClr>
              <a:buChar char="•"/>
              <a:defRPr>
                <a:solidFill>
                  <a:schemeClr val="tx1"/>
                </a:solidFill>
                <a:latin typeface="Arial" panose="020B0604020202020204" pitchFamily="34" charset="0"/>
              </a:defRPr>
            </a:lvl3pPr>
            <a:lvl4pPr marL="1230313" defTabSz="820738">
              <a:spcBef>
                <a:spcPct val="20000"/>
              </a:spcBef>
              <a:buClr>
                <a:schemeClr val="accent2"/>
              </a:buClr>
              <a:buChar char="–"/>
              <a:defRPr>
                <a:solidFill>
                  <a:schemeClr val="tx1"/>
                </a:solidFill>
                <a:latin typeface="Arial" panose="020B0604020202020204" pitchFamily="34" charset="0"/>
              </a:defRPr>
            </a:lvl4pPr>
            <a:lvl5pPr marL="1641475" defTabSz="820738">
              <a:spcBef>
                <a:spcPct val="20000"/>
              </a:spcBef>
              <a:buClr>
                <a:schemeClr val="accent2"/>
              </a:buClr>
              <a:buChar char="»"/>
              <a:defRPr>
                <a:solidFill>
                  <a:schemeClr val="tx1"/>
                </a:solidFill>
                <a:latin typeface="Arial" panose="020B0604020202020204" pitchFamily="34" charset="0"/>
              </a:defRPr>
            </a:lvl5pPr>
            <a:lvl6pPr marL="2098675" defTabSz="820738" fontAlgn="base">
              <a:spcBef>
                <a:spcPct val="20000"/>
              </a:spcBef>
              <a:spcAft>
                <a:spcPct val="0"/>
              </a:spcAft>
              <a:buClr>
                <a:schemeClr val="accent2"/>
              </a:buClr>
              <a:buChar char="»"/>
              <a:defRPr>
                <a:solidFill>
                  <a:schemeClr val="tx1"/>
                </a:solidFill>
                <a:latin typeface="Arial" panose="020B0604020202020204" pitchFamily="34" charset="0"/>
              </a:defRPr>
            </a:lvl6pPr>
            <a:lvl7pPr marL="2555875" defTabSz="820738" fontAlgn="base">
              <a:spcBef>
                <a:spcPct val="20000"/>
              </a:spcBef>
              <a:spcAft>
                <a:spcPct val="0"/>
              </a:spcAft>
              <a:buClr>
                <a:schemeClr val="accent2"/>
              </a:buClr>
              <a:buChar char="»"/>
              <a:defRPr>
                <a:solidFill>
                  <a:schemeClr val="tx1"/>
                </a:solidFill>
                <a:latin typeface="Arial" panose="020B0604020202020204" pitchFamily="34" charset="0"/>
              </a:defRPr>
            </a:lvl7pPr>
            <a:lvl8pPr marL="3013075" defTabSz="820738" fontAlgn="base">
              <a:spcBef>
                <a:spcPct val="20000"/>
              </a:spcBef>
              <a:spcAft>
                <a:spcPct val="0"/>
              </a:spcAft>
              <a:buClr>
                <a:schemeClr val="accent2"/>
              </a:buClr>
              <a:buChar char="»"/>
              <a:defRPr>
                <a:solidFill>
                  <a:schemeClr val="tx1"/>
                </a:solidFill>
                <a:latin typeface="Arial" panose="020B0604020202020204" pitchFamily="34" charset="0"/>
              </a:defRPr>
            </a:lvl8pPr>
            <a:lvl9pPr marL="3470275" defTabSz="820738" fontAlgn="base">
              <a:spcBef>
                <a:spcPct val="20000"/>
              </a:spcBef>
              <a:spcAft>
                <a:spcPct val="0"/>
              </a:spcAft>
              <a:buClr>
                <a:schemeClr val="accent2"/>
              </a:buClr>
              <a:buChar char="»"/>
              <a:defRPr>
                <a:solidFill>
                  <a:schemeClr val="tx1"/>
                </a:solidFill>
                <a:latin typeface="Arial" panose="020B0604020202020204" pitchFamily="34" charset="0"/>
              </a:defRPr>
            </a:lvl9pPr>
          </a:lstStyle>
          <a:p>
            <a:pPr>
              <a:buFont typeface="Symbol" panose="05050102010706020507" pitchFamily="18" charset="2"/>
              <a:buNone/>
            </a:pPr>
            <a:r>
              <a:rPr lang="en-US" altLang="en-US" sz="1500" b="1"/>
              <a:t>Project Goals</a:t>
            </a:r>
          </a:p>
          <a:p>
            <a:r>
              <a:rPr lang="en-US" altLang="en-US" sz="1500"/>
              <a:t>Achieve a Customer Satisfaction Index of 4.9 on the Satisfaction Survey</a:t>
            </a:r>
          </a:p>
          <a:p>
            <a:r>
              <a:rPr lang="en-US" altLang="en-US" sz="1500"/>
              <a:t>Cost/Maintenance Event of $10 US</a:t>
            </a:r>
          </a:p>
          <a:p>
            <a:r>
              <a:rPr lang="en-US" altLang="en-US" sz="1500"/>
              <a:t>Design/Build Budget of $1,250</a:t>
            </a:r>
          </a:p>
        </p:txBody>
      </p:sp>
      <p:sp>
        <p:nvSpPr>
          <p:cNvPr id="659478" name="Rectangle 22">
            <a:extLst>
              <a:ext uri="{FF2B5EF4-FFF2-40B4-BE49-F238E27FC236}">
                <a16:creationId xmlns:a16="http://schemas.microsoft.com/office/drawing/2014/main" id="{1F5DDC03-5825-02A5-DC91-EAC462186866}"/>
              </a:ext>
            </a:extLst>
          </p:cNvPr>
          <p:cNvSpPr>
            <a:spLocks noChangeArrowheads="1"/>
          </p:cNvSpPr>
          <p:nvPr/>
        </p:nvSpPr>
        <p:spPr bwMode="auto">
          <a:xfrm>
            <a:off x="4972050" y="1252538"/>
            <a:ext cx="4521200" cy="220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lstStyle>
            <a:lvl1pPr defTabSz="820738">
              <a:spcBef>
                <a:spcPct val="20000"/>
              </a:spcBef>
              <a:buClr>
                <a:schemeClr val="accent2"/>
              </a:buClr>
              <a:buFont typeface="Symbol" panose="05050102010706020507" pitchFamily="18" charset="2"/>
              <a:buChar char="·"/>
              <a:defRPr>
                <a:solidFill>
                  <a:schemeClr val="tx1"/>
                </a:solidFill>
                <a:latin typeface="Arial" panose="020B0604020202020204" pitchFamily="34" charset="0"/>
              </a:defRPr>
            </a:lvl1pPr>
            <a:lvl2pPr marL="409575" defTabSz="820738">
              <a:spcBef>
                <a:spcPct val="20000"/>
              </a:spcBef>
              <a:buClr>
                <a:schemeClr val="accent2"/>
              </a:buClr>
              <a:buChar char=""/>
              <a:defRPr>
                <a:solidFill>
                  <a:schemeClr val="tx1"/>
                </a:solidFill>
                <a:latin typeface="Arial" panose="020B0604020202020204" pitchFamily="34" charset="0"/>
              </a:defRPr>
            </a:lvl2pPr>
            <a:lvl3pPr marL="820738" defTabSz="820738">
              <a:spcBef>
                <a:spcPct val="20000"/>
              </a:spcBef>
              <a:buClr>
                <a:schemeClr val="accent2"/>
              </a:buClr>
              <a:buChar char="•"/>
              <a:defRPr>
                <a:solidFill>
                  <a:schemeClr val="tx1"/>
                </a:solidFill>
                <a:latin typeface="Arial" panose="020B0604020202020204" pitchFamily="34" charset="0"/>
              </a:defRPr>
            </a:lvl3pPr>
            <a:lvl4pPr marL="1230313" defTabSz="820738">
              <a:spcBef>
                <a:spcPct val="20000"/>
              </a:spcBef>
              <a:buClr>
                <a:schemeClr val="accent2"/>
              </a:buClr>
              <a:buChar char="–"/>
              <a:defRPr>
                <a:solidFill>
                  <a:schemeClr val="tx1"/>
                </a:solidFill>
                <a:latin typeface="Arial" panose="020B0604020202020204" pitchFamily="34" charset="0"/>
              </a:defRPr>
            </a:lvl4pPr>
            <a:lvl5pPr marL="1641475" defTabSz="820738">
              <a:spcBef>
                <a:spcPct val="20000"/>
              </a:spcBef>
              <a:buClr>
                <a:schemeClr val="accent2"/>
              </a:buClr>
              <a:buChar char="»"/>
              <a:defRPr>
                <a:solidFill>
                  <a:schemeClr val="tx1"/>
                </a:solidFill>
                <a:latin typeface="Arial" panose="020B0604020202020204" pitchFamily="34" charset="0"/>
              </a:defRPr>
            </a:lvl5pPr>
            <a:lvl6pPr marL="2098675" defTabSz="820738" fontAlgn="base">
              <a:spcBef>
                <a:spcPct val="20000"/>
              </a:spcBef>
              <a:spcAft>
                <a:spcPct val="0"/>
              </a:spcAft>
              <a:buClr>
                <a:schemeClr val="accent2"/>
              </a:buClr>
              <a:buChar char="»"/>
              <a:defRPr>
                <a:solidFill>
                  <a:schemeClr val="tx1"/>
                </a:solidFill>
                <a:latin typeface="Arial" panose="020B0604020202020204" pitchFamily="34" charset="0"/>
              </a:defRPr>
            </a:lvl6pPr>
            <a:lvl7pPr marL="2555875" defTabSz="820738" fontAlgn="base">
              <a:spcBef>
                <a:spcPct val="20000"/>
              </a:spcBef>
              <a:spcAft>
                <a:spcPct val="0"/>
              </a:spcAft>
              <a:buClr>
                <a:schemeClr val="accent2"/>
              </a:buClr>
              <a:buChar char="»"/>
              <a:defRPr>
                <a:solidFill>
                  <a:schemeClr val="tx1"/>
                </a:solidFill>
                <a:latin typeface="Arial" panose="020B0604020202020204" pitchFamily="34" charset="0"/>
              </a:defRPr>
            </a:lvl7pPr>
            <a:lvl8pPr marL="3013075" defTabSz="820738" fontAlgn="base">
              <a:spcBef>
                <a:spcPct val="20000"/>
              </a:spcBef>
              <a:spcAft>
                <a:spcPct val="0"/>
              </a:spcAft>
              <a:buClr>
                <a:schemeClr val="accent2"/>
              </a:buClr>
              <a:buChar char="»"/>
              <a:defRPr>
                <a:solidFill>
                  <a:schemeClr val="tx1"/>
                </a:solidFill>
                <a:latin typeface="Arial" panose="020B0604020202020204" pitchFamily="34" charset="0"/>
              </a:defRPr>
            </a:lvl8pPr>
            <a:lvl9pPr marL="3470275" defTabSz="820738" fontAlgn="base">
              <a:spcBef>
                <a:spcPct val="20000"/>
              </a:spcBef>
              <a:spcAft>
                <a:spcPct val="0"/>
              </a:spcAft>
              <a:buClr>
                <a:schemeClr val="accent2"/>
              </a:buClr>
              <a:buChar char="»"/>
              <a:defRPr>
                <a:solidFill>
                  <a:schemeClr val="tx1"/>
                </a:solidFill>
                <a:latin typeface="Arial" panose="020B0604020202020204" pitchFamily="34" charset="0"/>
              </a:defRPr>
            </a:lvl9pPr>
          </a:lstStyle>
          <a:p>
            <a:pPr>
              <a:buFont typeface="Symbol" panose="05050102010706020507" pitchFamily="18" charset="2"/>
              <a:buNone/>
            </a:pPr>
            <a:r>
              <a:rPr lang="en-US" altLang="en-US" sz="1500" b="1"/>
              <a:t>Business Case</a:t>
            </a:r>
          </a:p>
          <a:p>
            <a:r>
              <a:rPr lang="en-US" altLang="en-US" sz="1500"/>
              <a:t>Mike wants to earn money to buy a car when he is 16.  His dad will pay half.  Mike figures he needs to earn $7000 over the next two summers.</a:t>
            </a:r>
          </a:p>
        </p:txBody>
      </p:sp>
      <p:sp>
        <p:nvSpPr>
          <p:cNvPr id="659479" name="Rectangle 23">
            <a:extLst>
              <a:ext uri="{FF2B5EF4-FFF2-40B4-BE49-F238E27FC236}">
                <a16:creationId xmlns:a16="http://schemas.microsoft.com/office/drawing/2014/main" id="{73400953-C319-7A75-8DE7-058ED0E0BE53}"/>
              </a:ext>
            </a:extLst>
          </p:cNvPr>
          <p:cNvSpPr>
            <a:spLocks noChangeArrowheads="1"/>
          </p:cNvSpPr>
          <p:nvPr/>
        </p:nvSpPr>
        <p:spPr bwMode="auto">
          <a:xfrm>
            <a:off x="450850" y="1252538"/>
            <a:ext cx="4521200" cy="220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lstStyle>
            <a:lvl1pPr defTabSz="820738">
              <a:spcBef>
                <a:spcPct val="20000"/>
              </a:spcBef>
              <a:buClr>
                <a:schemeClr val="accent2"/>
              </a:buClr>
              <a:buFont typeface="Symbol" panose="05050102010706020507" pitchFamily="18" charset="2"/>
              <a:buChar char="·"/>
              <a:defRPr>
                <a:solidFill>
                  <a:schemeClr val="tx1"/>
                </a:solidFill>
                <a:latin typeface="Arial" panose="020B0604020202020204" pitchFamily="34" charset="0"/>
              </a:defRPr>
            </a:lvl1pPr>
            <a:lvl2pPr marL="409575" defTabSz="820738">
              <a:spcBef>
                <a:spcPct val="20000"/>
              </a:spcBef>
              <a:buClr>
                <a:schemeClr val="accent2"/>
              </a:buClr>
              <a:buChar char=""/>
              <a:defRPr>
                <a:solidFill>
                  <a:schemeClr val="tx1"/>
                </a:solidFill>
                <a:latin typeface="Arial" panose="020B0604020202020204" pitchFamily="34" charset="0"/>
              </a:defRPr>
            </a:lvl2pPr>
            <a:lvl3pPr marL="820738" defTabSz="820738">
              <a:spcBef>
                <a:spcPct val="20000"/>
              </a:spcBef>
              <a:buClr>
                <a:schemeClr val="accent2"/>
              </a:buClr>
              <a:buChar char="•"/>
              <a:defRPr>
                <a:solidFill>
                  <a:schemeClr val="tx1"/>
                </a:solidFill>
                <a:latin typeface="Arial" panose="020B0604020202020204" pitchFamily="34" charset="0"/>
              </a:defRPr>
            </a:lvl3pPr>
            <a:lvl4pPr marL="1230313" defTabSz="820738">
              <a:spcBef>
                <a:spcPct val="20000"/>
              </a:spcBef>
              <a:buClr>
                <a:schemeClr val="accent2"/>
              </a:buClr>
              <a:buChar char="–"/>
              <a:defRPr>
                <a:solidFill>
                  <a:schemeClr val="tx1"/>
                </a:solidFill>
                <a:latin typeface="Arial" panose="020B0604020202020204" pitchFamily="34" charset="0"/>
              </a:defRPr>
            </a:lvl4pPr>
            <a:lvl5pPr marL="1641475" defTabSz="820738">
              <a:spcBef>
                <a:spcPct val="20000"/>
              </a:spcBef>
              <a:buClr>
                <a:schemeClr val="accent2"/>
              </a:buClr>
              <a:buChar char="»"/>
              <a:defRPr>
                <a:solidFill>
                  <a:schemeClr val="tx1"/>
                </a:solidFill>
                <a:latin typeface="Arial" panose="020B0604020202020204" pitchFamily="34" charset="0"/>
              </a:defRPr>
            </a:lvl5pPr>
            <a:lvl6pPr marL="2098675" defTabSz="820738" fontAlgn="base">
              <a:spcBef>
                <a:spcPct val="20000"/>
              </a:spcBef>
              <a:spcAft>
                <a:spcPct val="0"/>
              </a:spcAft>
              <a:buClr>
                <a:schemeClr val="accent2"/>
              </a:buClr>
              <a:buChar char="»"/>
              <a:defRPr>
                <a:solidFill>
                  <a:schemeClr val="tx1"/>
                </a:solidFill>
                <a:latin typeface="Arial" panose="020B0604020202020204" pitchFamily="34" charset="0"/>
              </a:defRPr>
            </a:lvl6pPr>
            <a:lvl7pPr marL="2555875" defTabSz="820738" fontAlgn="base">
              <a:spcBef>
                <a:spcPct val="20000"/>
              </a:spcBef>
              <a:spcAft>
                <a:spcPct val="0"/>
              </a:spcAft>
              <a:buClr>
                <a:schemeClr val="accent2"/>
              </a:buClr>
              <a:buChar char="»"/>
              <a:defRPr>
                <a:solidFill>
                  <a:schemeClr val="tx1"/>
                </a:solidFill>
                <a:latin typeface="Arial" panose="020B0604020202020204" pitchFamily="34" charset="0"/>
              </a:defRPr>
            </a:lvl7pPr>
            <a:lvl8pPr marL="3013075" defTabSz="820738" fontAlgn="base">
              <a:spcBef>
                <a:spcPct val="20000"/>
              </a:spcBef>
              <a:spcAft>
                <a:spcPct val="0"/>
              </a:spcAft>
              <a:buClr>
                <a:schemeClr val="accent2"/>
              </a:buClr>
              <a:buChar char="»"/>
              <a:defRPr>
                <a:solidFill>
                  <a:schemeClr val="tx1"/>
                </a:solidFill>
                <a:latin typeface="Arial" panose="020B0604020202020204" pitchFamily="34" charset="0"/>
              </a:defRPr>
            </a:lvl8pPr>
            <a:lvl9pPr marL="3470275" defTabSz="820738" fontAlgn="base">
              <a:spcBef>
                <a:spcPct val="20000"/>
              </a:spcBef>
              <a:spcAft>
                <a:spcPct val="0"/>
              </a:spcAft>
              <a:buClr>
                <a:schemeClr val="accent2"/>
              </a:buClr>
              <a:buChar char="»"/>
              <a:defRPr>
                <a:solidFill>
                  <a:schemeClr val="tx1"/>
                </a:solidFill>
                <a:latin typeface="Arial" panose="020B0604020202020204" pitchFamily="34" charset="0"/>
              </a:defRPr>
            </a:lvl9pPr>
          </a:lstStyle>
          <a:p>
            <a:pPr>
              <a:buFont typeface="Symbol" panose="05050102010706020507" pitchFamily="18" charset="2"/>
              <a:buNone/>
            </a:pPr>
            <a:r>
              <a:rPr lang="en-US" altLang="en-US" sz="1500" b="1"/>
              <a:t>Service Description</a:t>
            </a:r>
          </a:p>
          <a:p>
            <a:r>
              <a:rPr lang="en-US" altLang="en-US" sz="1500"/>
              <a:t>Cutting Lawns in the Neighborhood</a:t>
            </a:r>
          </a:p>
          <a:p>
            <a:r>
              <a:rPr lang="en-US" altLang="en-US" sz="1500"/>
              <a:t>Preliminary Customers: Barton’s Creek Homeowners</a:t>
            </a:r>
          </a:p>
          <a:p>
            <a:r>
              <a:rPr lang="en-US" altLang="en-US" sz="1500"/>
              <a:t>Preliminary Needs: Reliable, quality lawn maintenance.</a:t>
            </a:r>
          </a:p>
          <a:p>
            <a:r>
              <a:rPr lang="en-US" altLang="en-US" sz="1500"/>
              <a:t>Market: 500 Houses</a:t>
            </a:r>
          </a:p>
        </p:txBody>
      </p:sp>
      <p:sp>
        <p:nvSpPr>
          <p:cNvPr id="659480" name="Line 24">
            <a:extLst>
              <a:ext uri="{FF2B5EF4-FFF2-40B4-BE49-F238E27FC236}">
                <a16:creationId xmlns:a16="http://schemas.microsoft.com/office/drawing/2014/main" id="{360AB0AE-CFF9-5E5B-C26D-E4C1EC7C1CCE}"/>
              </a:ext>
            </a:extLst>
          </p:cNvPr>
          <p:cNvSpPr>
            <a:spLocks noChangeShapeType="1"/>
          </p:cNvSpPr>
          <p:nvPr/>
        </p:nvSpPr>
        <p:spPr bwMode="auto">
          <a:xfrm>
            <a:off x="450850" y="1143000"/>
            <a:ext cx="9042400"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9481" name="Line 25">
            <a:extLst>
              <a:ext uri="{FF2B5EF4-FFF2-40B4-BE49-F238E27FC236}">
                <a16:creationId xmlns:a16="http://schemas.microsoft.com/office/drawing/2014/main" id="{B90D16E9-AE61-27D9-41D4-4BADB93192F0}"/>
              </a:ext>
            </a:extLst>
          </p:cNvPr>
          <p:cNvSpPr>
            <a:spLocks noChangeShapeType="1"/>
          </p:cNvSpPr>
          <p:nvPr/>
        </p:nvSpPr>
        <p:spPr bwMode="auto">
          <a:xfrm>
            <a:off x="450850" y="3348038"/>
            <a:ext cx="904240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9482" name="Line 26">
            <a:extLst>
              <a:ext uri="{FF2B5EF4-FFF2-40B4-BE49-F238E27FC236}">
                <a16:creationId xmlns:a16="http://schemas.microsoft.com/office/drawing/2014/main" id="{0915F691-564A-1DDA-84DD-C5FB13E754B7}"/>
              </a:ext>
            </a:extLst>
          </p:cNvPr>
          <p:cNvSpPr>
            <a:spLocks noChangeShapeType="1"/>
          </p:cNvSpPr>
          <p:nvPr/>
        </p:nvSpPr>
        <p:spPr bwMode="auto">
          <a:xfrm>
            <a:off x="450850" y="5170488"/>
            <a:ext cx="9042400" cy="1587"/>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659483" name="Group 27">
            <a:extLst>
              <a:ext uri="{FF2B5EF4-FFF2-40B4-BE49-F238E27FC236}">
                <a16:creationId xmlns:a16="http://schemas.microsoft.com/office/drawing/2014/main" id="{A12989F6-1DCB-9D1D-97AC-C66AD31C8BA7}"/>
              </a:ext>
            </a:extLst>
          </p:cNvPr>
          <p:cNvGrpSpPr>
            <a:grpSpLocks/>
          </p:cNvGrpSpPr>
          <p:nvPr/>
        </p:nvGrpSpPr>
        <p:grpSpPr bwMode="auto">
          <a:xfrm>
            <a:off x="450850" y="1143000"/>
            <a:ext cx="9042400" cy="4030663"/>
            <a:chOff x="432" y="720"/>
            <a:chExt cx="4896" cy="2592"/>
          </a:xfrm>
        </p:grpSpPr>
        <p:sp>
          <p:nvSpPr>
            <p:cNvPr id="659484" name="Line 28">
              <a:extLst>
                <a:ext uri="{FF2B5EF4-FFF2-40B4-BE49-F238E27FC236}">
                  <a16:creationId xmlns:a16="http://schemas.microsoft.com/office/drawing/2014/main" id="{151EE2E1-D057-A12F-2F90-261EE13979EB}"/>
                </a:ext>
              </a:extLst>
            </p:cNvPr>
            <p:cNvSpPr>
              <a:spLocks noChangeShapeType="1"/>
            </p:cNvSpPr>
            <p:nvPr/>
          </p:nvSpPr>
          <p:spPr bwMode="auto">
            <a:xfrm>
              <a:off x="432" y="720"/>
              <a:ext cx="0" cy="2592"/>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9485" name="Line 29">
              <a:extLst>
                <a:ext uri="{FF2B5EF4-FFF2-40B4-BE49-F238E27FC236}">
                  <a16:creationId xmlns:a16="http://schemas.microsoft.com/office/drawing/2014/main" id="{A2415265-085B-FA7B-6DA7-CA56C141E476}"/>
                </a:ext>
              </a:extLst>
            </p:cNvPr>
            <p:cNvSpPr>
              <a:spLocks noChangeShapeType="1"/>
            </p:cNvSpPr>
            <p:nvPr/>
          </p:nvSpPr>
          <p:spPr bwMode="auto">
            <a:xfrm>
              <a:off x="2880" y="720"/>
              <a:ext cx="0" cy="259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9486" name="Line 30">
              <a:extLst>
                <a:ext uri="{FF2B5EF4-FFF2-40B4-BE49-F238E27FC236}">
                  <a16:creationId xmlns:a16="http://schemas.microsoft.com/office/drawing/2014/main" id="{BAC29913-59CD-DFE9-FD06-9E153F390E11}"/>
                </a:ext>
              </a:extLst>
            </p:cNvPr>
            <p:cNvSpPr>
              <a:spLocks noChangeShapeType="1"/>
            </p:cNvSpPr>
            <p:nvPr/>
          </p:nvSpPr>
          <p:spPr bwMode="auto">
            <a:xfrm>
              <a:off x="5328" y="720"/>
              <a:ext cx="0" cy="2592"/>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659487" name="Rectangle 31">
            <a:extLst>
              <a:ext uri="{FF2B5EF4-FFF2-40B4-BE49-F238E27FC236}">
                <a16:creationId xmlns:a16="http://schemas.microsoft.com/office/drawing/2014/main" id="{DF0EA104-B597-3538-A91A-0CB28C4147D8}"/>
              </a:ext>
            </a:extLst>
          </p:cNvPr>
          <p:cNvSpPr>
            <a:spLocks noChangeArrowheads="1"/>
          </p:cNvSpPr>
          <p:nvPr/>
        </p:nvSpPr>
        <p:spPr bwMode="auto">
          <a:xfrm>
            <a:off x="2590800" y="5807075"/>
            <a:ext cx="207803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lstStyle>
            <a:lvl1pPr defTabSz="820738">
              <a:spcBef>
                <a:spcPct val="20000"/>
              </a:spcBef>
              <a:buClr>
                <a:schemeClr val="accent2"/>
              </a:buClr>
              <a:buFont typeface="Symbol" panose="05050102010706020507" pitchFamily="18" charset="2"/>
              <a:buChar char="·"/>
              <a:defRPr>
                <a:solidFill>
                  <a:schemeClr val="tx1"/>
                </a:solidFill>
                <a:latin typeface="Arial" panose="020B0604020202020204" pitchFamily="34" charset="0"/>
              </a:defRPr>
            </a:lvl1pPr>
            <a:lvl2pPr marL="409575" defTabSz="820738">
              <a:spcBef>
                <a:spcPct val="20000"/>
              </a:spcBef>
              <a:buClr>
                <a:schemeClr val="accent2"/>
              </a:buClr>
              <a:buChar char=""/>
              <a:defRPr>
                <a:solidFill>
                  <a:schemeClr val="tx1"/>
                </a:solidFill>
                <a:latin typeface="Arial" panose="020B0604020202020204" pitchFamily="34" charset="0"/>
              </a:defRPr>
            </a:lvl2pPr>
            <a:lvl3pPr marL="820738" defTabSz="820738">
              <a:spcBef>
                <a:spcPct val="20000"/>
              </a:spcBef>
              <a:buClr>
                <a:schemeClr val="accent2"/>
              </a:buClr>
              <a:buChar char="•"/>
              <a:defRPr>
                <a:solidFill>
                  <a:schemeClr val="tx1"/>
                </a:solidFill>
                <a:latin typeface="Arial" panose="020B0604020202020204" pitchFamily="34" charset="0"/>
              </a:defRPr>
            </a:lvl3pPr>
            <a:lvl4pPr marL="1230313" defTabSz="820738">
              <a:spcBef>
                <a:spcPct val="20000"/>
              </a:spcBef>
              <a:buClr>
                <a:schemeClr val="accent2"/>
              </a:buClr>
              <a:buChar char="–"/>
              <a:defRPr>
                <a:solidFill>
                  <a:schemeClr val="tx1"/>
                </a:solidFill>
                <a:latin typeface="Arial" panose="020B0604020202020204" pitchFamily="34" charset="0"/>
              </a:defRPr>
            </a:lvl4pPr>
            <a:lvl5pPr marL="1641475" defTabSz="820738">
              <a:spcBef>
                <a:spcPct val="20000"/>
              </a:spcBef>
              <a:buClr>
                <a:schemeClr val="accent2"/>
              </a:buClr>
              <a:buChar char="»"/>
              <a:defRPr>
                <a:solidFill>
                  <a:schemeClr val="tx1"/>
                </a:solidFill>
                <a:latin typeface="Arial" panose="020B0604020202020204" pitchFamily="34" charset="0"/>
              </a:defRPr>
            </a:lvl5pPr>
            <a:lvl6pPr marL="2098675" defTabSz="820738" fontAlgn="base">
              <a:spcBef>
                <a:spcPct val="20000"/>
              </a:spcBef>
              <a:spcAft>
                <a:spcPct val="0"/>
              </a:spcAft>
              <a:buClr>
                <a:schemeClr val="accent2"/>
              </a:buClr>
              <a:buChar char="»"/>
              <a:defRPr>
                <a:solidFill>
                  <a:schemeClr val="tx1"/>
                </a:solidFill>
                <a:latin typeface="Arial" panose="020B0604020202020204" pitchFamily="34" charset="0"/>
              </a:defRPr>
            </a:lvl6pPr>
            <a:lvl7pPr marL="2555875" defTabSz="820738" fontAlgn="base">
              <a:spcBef>
                <a:spcPct val="20000"/>
              </a:spcBef>
              <a:spcAft>
                <a:spcPct val="0"/>
              </a:spcAft>
              <a:buClr>
                <a:schemeClr val="accent2"/>
              </a:buClr>
              <a:buChar char="»"/>
              <a:defRPr>
                <a:solidFill>
                  <a:schemeClr val="tx1"/>
                </a:solidFill>
                <a:latin typeface="Arial" panose="020B0604020202020204" pitchFamily="34" charset="0"/>
              </a:defRPr>
            </a:lvl7pPr>
            <a:lvl8pPr marL="3013075" defTabSz="820738" fontAlgn="base">
              <a:spcBef>
                <a:spcPct val="20000"/>
              </a:spcBef>
              <a:spcAft>
                <a:spcPct val="0"/>
              </a:spcAft>
              <a:buClr>
                <a:schemeClr val="accent2"/>
              </a:buClr>
              <a:buChar char="»"/>
              <a:defRPr>
                <a:solidFill>
                  <a:schemeClr val="tx1"/>
                </a:solidFill>
                <a:latin typeface="Arial" panose="020B0604020202020204" pitchFamily="34" charset="0"/>
              </a:defRPr>
            </a:lvl8pPr>
            <a:lvl9pPr marL="3470275" defTabSz="820738" fontAlgn="base">
              <a:spcBef>
                <a:spcPct val="20000"/>
              </a:spcBef>
              <a:spcAft>
                <a:spcPct val="0"/>
              </a:spcAft>
              <a:buClr>
                <a:schemeClr val="accent2"/>
              </a:buClr>
              <a:buChar char="»"/>
              <a:defRPr>
                <a:solidFill>
                  <a:schemeClr val="tx1"/>
                </a:solidFill>
                <a:latin typeface="Arial" panose="020B0604020202020204" pitchFamily="34" charset="0"/>
              </a:defRPr>
            </a:lvl9pPr>
          </a:lstStyle>
          <a:p>
            <a:endParaRPr lang="en-US" altLang="en-US" sz="1100"/>
          </a:p>
        </p:txBody>
      </p:sp>
      <p:sp>
        <p:nvSpPr>
          <p:cNvPr id="659488" name="Rectangle 32">
            <a:extLst>
              <a:ext uri="{FF2B5EF4-FFF2-40B4-BE49-F238E27FC236}">
                <a16:creationId xmlns:a16="http://schemas.microsoft.com/office/drawing/2014/main" id="{0C66F28F-585F-3723-28A5-0479882484FB}"/>
              </a:ext>
            </a:extLst>
          </p:cNvPr>
          <p:cNvSpPr>
            <a:spLocks noChangeArrowheads="1"/>
          </p:cNvSpPr>
          <p:nvPr/>
        </p:nvSpPr>
        <p:spPr bwMode="auto">
          <a:xfrm>
            <a:off x="2027238" y="5562600"/>
            <a:ext cx="20796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lstStyle>
            <a:lvl1pPr marL="57150" indent="-57150" defTabSz="820738">
              <a:spcBef>
                <a:spcPct val="20000"/>
              </a:spcBef>
              <a:buClr>
                <a:schemeClr val="accent2"/>
              </a:buClr>
              <a:buFont typeface="Symbol" panose="05050102010706020507" pitchFamily="18" charset="2"/>
              <a:buChar char="·"/>
              <a:defRPr>
                <a:solidFill>
                  <a:schemeClr val="tx1"/>
                </a:solidFill>
                <a:latin typeface="Arial" panose="020B0604020202020204" pitchFamily="34" charset="0"/>
              </a:defRPr>
            </a:lvl1pPr>
            <a:lvl2pPr marL="409575" defTabSz="820738">
              <a:spcBef>
                <a:spcPct val="20000"/>
              </a:spcBef>
              <a:buClr>
                <a:schemeClr val="accent2"/>
              </a:buClr>
              <a:buChar char=""/>
              <a:defRPr>
                <a:solidFill>
                  <a:schemeClr val="tx1"/>
                </a:solidFill>
                <a:latin typeface="Arial" panose="020B0604020202020204" pitchFamily="34" charset="0"/>
              </a:defRPr>
            </a:lvl2pPr>
            <a:lvl3pPr marL="820738" defTabSz="820738">
              <a:spcBef>
                <a:spcPct val="20000"/>
              </a:spcBef>
              <a:buClr>
                <a:schemeClr val="accent2"/>
              </a:buClr>
              <a:buChar char="•"/>
              <a:defRPr>
                <a:solidFill>
                  <a:schemeClr val="tx1"/>
                </a:solidFill>
                <a:latin typeface="Arial" panose="020B0604020202020204" pitchFamily="34" charset="0"/>
              </a:defRPr>
            </a:lvl3pPr>
            <a:lvl4pPr marL="1230313" defTabSz="820738">
              <a:spcBef>
                <a:spcPct val="20000"/>
              </a:spcBef>
              <a:buClr>
                <a:schemeClr val="accent2"/>
              </a:buClr>
              <a:buChar char="–"/>
              <a:defRPr>
                <a:solidFill>
                  <a:schemeClr val="tx1"/>
                </a:solidFill>
                <a:latin typeface="Arial" panose="020B0604020202020204" pitchFamily="34" charset="0"/>
              </a:defRPr>
            </a:lvl4pPr>
            <a:lvl5pPr marL="1641475" defTabSz="820738">
              <a:spcBef>
                <a:spcPct val="20000"/>
              </a:spcBef>
              <a:buClr>
                <a:schemeClr val="accent2"/>
              </a:buClr>
              <a:buChar char="»"/>
              <a:defRPr>
                <a:solidFill>
                  <a:schemeClr val="tx1"/>
                </a:solidFill>
                <a:latin typeface="Arial" panose="020B0604020202020204" pitchFamily="34" charset="0"/>
              </a:defRPr>
            </a:lvl5pPr>
            <a:lvl6pPr marL="2098675" defTabSz="820738" fontAlgn="base">
              <a:spcBef>
                <a:spcPct val="20000"/>
              </a:spcBef>
              <a:spcAft>
                <a:spcPct val="0"/>
              </a:spcAft>
              <a:buClr>
                <a:schemeClr val="accent2"/>
              </a:buClr>
              <a:buChar char="»"/>
              <a:defRPr>
                <a:solidFill>
                  <a:schemeClr val="tx1"/>
                </a:solidFill>
                <a:latin typeface="Arial" panose="020B0604020202020204" pitchFamily="34" charset="0"/>
              </a:defRPr>
            </a:lvl6pPr>
            <a:lvl7pPr marL="2555875" defTabSz="820738" fontAlgn="base">
              <a:spcBef>
                <a:spcPct val="20000"/>
              </a:spcBef>
              <a:spcAft>
                <a:spcPct val="0"/>
              </a:spcAft>
              <a:buClr>
                <a:schemeClr val="accent2"/>
              </a:buClr>
              <a:buChar char="»"/>
              <a:defRPr>
                <a:solidFill>
                  <a:schemeClr val="tx1"/>
                </a:solidFill>
                <a:latin typeface="Arial" panose="020B0604020202020204" pitchFamily="34" charset="0"/>
              </a:defRPr>
            </a:lvl7pPr>
            <a:lvl8pPr marL="3013075" defTabSz="820738" fontAlgn="base">
              <a:spcBef>
                <a:spcPct val="20000"/>
              </a:spcBef>
              <a:spcAft>
                <a:spcPct val="0"/>
              </a:spcAft>
              <a:buClr>
                <a:schemeClr val="accent2"/>
              </a:buClr>
              <a:buChar char="»"/>
              <a:defRPr>
                <a:solidFill>
                  <a:schemeClr val="tx1"/>
                </a:solidFill>
                <a:latin typeface="Arial" panose="020B0604020202020204" pitchFamily="34" charset="0"/>
              </a:defRPr>
            </a:lvl8pPr>
            <a:lvl9pPr marL="3470275" defTabSz="820738" fontAlgn="base">
              <a:spcBef>
                <a:spcPct val="20000"/>
              </a:spcBef>
              <a:spcAft>
                <a:spcPct val="0"/>
              </a:spcAft>
              <a:buClr>
                <a:schemeClr val="accent2"/>
              </a:buClr>
              <a:buChar char="»"/>
              <a:defRPr>
                <a:solidFill>
                  <a:schemeClr val="tx1"/>
                </a:solidFill>
                <a:latin typeface="Arial" panose="020B0604020202020204" pitchFamily="34" charset="0"/>
              </a:defRPr>
            </a:lvl9pPr>
          </a:lstStyle>
          <a:p>
            <a:r>
              <a:rPr lang="en-US" altLang="en-US" sz="1100"/>
              <a:t>Dec</a:t>
            </a:r>
          </a:p>
        </p:txBody>
      </p:sp>
      <p:sp>
        <p:nvSpPr>
          <p:cNvPr id="659489" name="Rectangle 33">
            <a:extLst>
              <a:ext uri="{FF2B5EF4-FFF2-40B4-BE49-F238E27FC236}">
                <a16:creationId xmlns:a16="http://schemas.microsoft.com/office/drawing/2014/main" id="{5245884E-3BB6-99E2-4907-FE77B9E4F01F}"/>
              </a:ext>
            </a:extLst>
          </p:cNvPr>
          <p:cNvSpPr>
            <a:spLocks noChangeArrowheads="1"/>
          </p:cNvSpPr>
          <p:nvPr/>
        </p:nvSpPr>
        <p:spPr bwMode="auto">
          <a:xfrm>
            <a:off x="2027238" y="5349875"/>
            <a:ext cx="2079625" cy="212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lstStyle>
            <a:lvl1pPr marL="57150" indent="-57150" defTabSz="820738">
              <a:spcBef>
                <a:spcPct val="20000"/>
              </a:spcBef>
              <a:buClr>
                <a:schemeClr val="accent2"/>
              </a:buClr>
              <a:buFont typeface="Symbol" panose="05050102010706020507" pitchFamily="18" charset="2"/>
              <a:buChar char="·"/>
              <a:defRPr>
                <a:solidFill>
                  <a:schemeClr val="tx1"/>
                </a:solidFill>
                <a:latin typeface="Arial" panose="020B0604020202020204" pitchFamily="34" charset="0"/>
              </a:defRPr>
            </a:lvl1pPr>
            <a:lvl2pPr marL="409575" defTabSz="820738">
              <a:spcBef>
                <a:spcPct val="20000"/>
              </a:spcBef>
              <a:buClr>
                <a:schemeClr val="accent2"/>
              </a:buClr>
              <a:buChar char=""/>
              <a:defRPr>
                <a:solidFill>
                  <a:schemeClr val="tx1"/>
                </a:solidFill>
                <a:latin typeface="Arial" panose="020B0604020202020204" pitchFamily="34" charset="0"/>
              </a:defRPr>
            </a:lvl2pPr>
            <a:lvl3pPr marL="820738" defTabSz="820738">
              <a:spcBef>
                <a:spcPct val="20000"/>
              </a:spcBef>
              <a:buClr>
                <a:schemeClr val="accent2"/>
              </a:buClr>
              <a:buChar char="•"/>
              <a:defRPr>
                <a:solidFill>
                  <a:schemeClr val="tx1"/>
                </a:solidFill>
                <a:latin typeface="Arial" panose="020B0604020202020204" pitchFamily="34" charset="0"/>
              </a:defRPr>
            </a:lvl3pPr>
            <a:lvl4pPr marL="1230313" defTabSz="820738">
              <a:spcBef>
                <a:spcPct val="20000"/>
              </a:spcBef>
              <a:buClr>
                <a:schemeClr val="accent2"/>
              </a:buClr>
              <a:buChar char="–"/>
              <a:defRPr>
                <a:solidFill>
                  <a:schemeClr val="tx1"/>
                </a:solidFill>
                <a:latin typeface="Arial" panose="020B0604020202020204" pitchFamily="34" charset="0"/>
              </a:defRPr>
            </a:lvl4pPr>
            <a:lvl5pPr marL="1641475" defTabSz="820738">
              <a:spcBef>
                <a:spcPct val="20000"/>
              </a:spcBef>
              <a:buClr>
                <a:schemeClr val="accent2"/>
              </a:buClr>
              <a:buChar char="»"/>
              <a:defRPr>
                <a:solidFill>
                  <a:schemeClr val="tx1"/>
                </a:solidFill>
                <a:latin typeface="Arial" panose="020B0604020202020204" pitchFamily="34" charset="0"/>
              </a:defRPr>
            </a:lvl5pPr>
            <a:lvl6pPr marL="2098675" defTabSz="820738" fontAlgn="base">
              <a:spcBef>
                <a:spcPct val="20000"/>
              </a:spcBef>
              <a:spcAft>
                <a:spcPct val="0"/>
              </a:spcAft>
              <a:buClr>
                <a:schemeClr val="accent2"/>
              </a:buClr>
              <a:buChar char="»"/>
              <a:defRPr>
                <a:solidFill>
                  <a:schemeClr val="tx1"/>
                </a:solidFill>
                <a:latin typeface="Arial" panose="020B0604020202020204" pitchFamily="34" charset="0"/>
              </a:defRPr>
            </a:lvl6pPr>
            <a:lvl7pPr marL="2555875" defTabSz="820738" fontAlgn="base">
              <a:spcBef>
                <a:spcPct val="20000"/>
              </a:spcBef>
              <a:spcAft>
                <a:spcPct val="0"/>
              </a:spcAft>
              <a:buClr>
                <a:schemeClr val="accent2"/>
              </a:buClr>
              <a:buChar char="»"/>
              <a:defRPr>
                <a:solidFill>
                  <a:schemeClr val="tx1"/>
                </a:solidFill>
                <a:latin typeface="Arial" panose="020B0604020202020204" pitchFamily="34" charset="0"/>
              </a:defRPr>
            </a:lvl7pPr>
            <a:lvl8pPr marL="3013075" defTabSz="820738" fontAlgn="base">
              <a:spcBef>
                <a:spcPct val="20000"/>
              </a:spcBef>
              <a:spcAft>
                <a:spcPct val="0"/>
              </a:spcAft>
              <a:buClr>
                <a:schemeClr val="accent2"/>
              </a:buClr>
              <a:buChar char="»"/>
              <a:defRPr>
                <a:solidFill>
                  <a:schemeClr val="tx1"/>
                </a:solidFill>
                <a:latin typeface="Arial" panose="020B0604020202020204" pitchFamily="34" charset="0"/>
              </a:defRPr>
            </a:lvl8pPr>
            <a:lvl9pPr marL="3470275" defTabSz="820738" fontAlgn="base">
              <a:spcBef>
                <a:spcPct val="20000"/>
              </a:spcBef>
              <a:spcAft>
                <a:spcPct val="0"/>
              </a:spcAft>
              <a:buClr>
                <a:schemeClr val="accent2"/>
              </a:buClr>
              <a:buChar char="»"/>
              <a:defRPr>
                <a:solidFill>
                  <a:schemeClr val="tx1"/>
                </a:solidFill>
                <a:latin typeface="Arial" panose="020B0604020202020204" pitchFamily="34" charset="0"/>
              </a:defRPr>
            </a:lvl9pPr>
          </a:lstStyle>
          <a:p>
            <a:r>
              <a:rPr lang="en-US" altLang="en-US" sz="1100"/>
              <a:t>Time</a:t>
            </a:r>
          </a:p>
        </p:txBody>
      </p:sp>
      <p:sp>
        <p:nvSpPr>
          <p:cNvPr id="659490" name="Rectangle 34">
            <a:extLst>
              <a:ext uri="{FF2B5EF4-FFF2-40B4-BE49-F238E27FC236}">
                <a16:creationId xmlns:a16="http://schemas.microsoft.com/office/drawing/2014/main" id="{F1F54A88-E86E-6A2F-A6B8-35D3DE63CF89}"/>
              </a:ext>
            </a:extLst>
          </p:cNvPr>
          <p:cNvSpPr>
            <a:spLocks noChangeArrowheads="1"/>
          </p:cNvSpPr>
          <p:nvPr/>
        </p:nvSpPr>
        <p:spPr bwMode="auto">
          <a:xfrm>
            <a:off x="511175" y="5349875"/>
            <a:ext cx="766763"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lstStyle>
            <a:lvl1pPr marL="57150" indent="-57150" defTabSz="820738">
              <a:spcBef>
                <a:spcPct val="20000"/>
              </a:spcBef>
              <a:buClr>
                <a:schemeClr val="accent2"/>
              </a:buClr>
              <a:buFont typeface="Symbol" panose="05050102010706020507" pitchFamily="18" charset="2"/>
              <a:buChar char="·"/>
              <a:defRPr>
                <a:solidFill>
                  <a:schemeClr val="tx1"/>
                </a:solidFill>
                <a:latin typeface="Arial" panose="020B0604020202020204" pitchFamily="34" charset="0"/>
              </a:defRPr>
            </a:lvl1pPr>
            <a:lvl2pPr marL="409575" defTabSz="820738">
              <a:spcBef>
                <a:spcPct val="20000"/>
              </a:spcBef>
              <a:buClr>
                <a:schemeClr val="accent2"/>
              </a:buClr>
              <a:buChar char=""/>
              <a:defRPr>
                <a:solidFill>
                  <a:schemeClr val="tx1"/>
                </a:solidFill>
                <a:latin typeface="Arial" panose="020B0604020202020204" pitchFamily="34" charset="0"/>
              </a:defRPr>
            </a:lvl2pPr>
            <a:lvl3pPr marL="820738" defTabSz="820738">
              <a:spcBef>
                <a:spcPct val="20000"/>
              </a:spcBef>
              <a:buClr>
                <a:schemeClr val="accent2"/>
              </a:buClr>
              <a:buChar char="•"/>
              <a:defRPr>
                <a:solidFill>
                  <a:schemeClr val="tx1"/>
                </a:solidFill>
                <a:latin typeface="Arial" panose="020B0604020202020204" pitchFamily="34" charset="0"/>
              </a:defRPr>
            </a:lvl3pPr>
            <a:lvl4pPr marL="1230313" defTabSz="820738">
              <a:spcBef>
                <a:spcPct val="20000"/>
              </a:spcBef>
              <a:buClr>
                <a:schemeClr val="accent2"/>
              </a:buClr>
              <a:buChar char="–"/>
              <a:defRPr>
                <a:solidFill>
                  <a:schemeClr val="tx1"/>
                </a:solidFill>
                <a:latin typeface="Arial" panose="020B0604020202020204" pitchFamily="34" charset="0"/>
              </a:defRPr>
            </a:lvl4pPr>
            <a:lvl5pPr marL="1641475" defTabSz="820738">
              <a:spcBef>
                <a:spcPct val="20000"/>
              </a:spcBef>
              <a:buClr>
                <a:schemeClr val="accent2"/>
              </a:buClr>
              <a:buChar char="»"/>
              <a:defRPr>
                <a:solidFill>
                  <a:schemeClr val="tx1"/>
                </a:solidFill>
                <a:latin typeface="Arial" panose="020B0604020202020204" pitchFamily="34" charset="0"/>
              </a:defRPr>
            </a:lvl5pPr>
            <a:lvl6pPr marL="2098675" defTabSz="820738" fontAlgn="base">
              <a:spcBef>
                <a:spcPct val="20000"/>
              </a:spcBef>
              <a:spcAft>
                <a:spcPct val="0"/>
              </a:spcAft>
              <a:buClr>
                <a:schemeClr val="accent2"/>
              </a:buClr>
              <a:buChar char="»"/>
              <a:defRPr>
                <a:solidFill>
                  <a:schemeClr val="tx1"/>
                </a:solidFill>
                <a:latin typeface="Arial" panose="020B0604020202020204" pitchFamily="34" charset="0"/>
              </a:defRPr>
            </a:lvl6pPr>
            <a:lvl7pPr marL="2555875" defTabSz="820738" fontAlgn="base">
              <a:spcBef>
                <a:spcPct val="20000"/>
              </a:spcBef>
              <a:spcAft>
                <a:spcPct val="0"/>
              </a:spcAft>
              <a:buClr>
                <a:schemeClr val="accent2"/>
              </a:buClr>
              <a:buChar char="»"/>
              <a:defRPr>
                <a:solidFill>
                  <a:schemeClr val="tx1"/>
                </a:solidFill>
                <a:latin typeface="Arial" panose="020B0604020202020204" pitchFamily="34" charset="0"/>
              </a:defRPr>
            </a:lvl7pPr>
            <a:lvl8pPr marL="3013075" defTabSz="820738" fontAlgn="base">
              <a:spcBef>
                <a:spcPct val="20000"/>
              </a:spcBef>
              <a:spcAft>
                <a:spcPct val="0"/>
              </a:spcAft>
              <a:buClr>
                <a:schemeClr val="accent2"/>
              </a:buClr>
              <a:buChar char="»"/>
              <a:defRPr>
                <a:solidFill>
                  <a:schemeClr val="tx1"/>
                </a:solidFill>
                <a:latin typeface="Arial" panose="020B0604020202020204" pitchFamily="34" charset="0"/>
              </a:defRPr>
            </a:lvl8pPr>
            <a:lvl9pPr marL="3470275" defTabSz="820738" fontAlgn="base">
              <a:spcBef>
                <a:spcPct val="20000"/>
              </a:spcBef>
              <a:spcAft>
                <a:spcPct val="0"/>
              </a:spcAft>
              <a:buClr>
                <a:schemeClr val="accent2"/>
              </a:buClr>
              <a:buChar char="»"/>
              <a:defRPr>
                <a:solidFill>
                  <a:schemeClr val="tx1"/>
                </a:solidFill>
                <a:latin typeface="Arial" panose="020B0604020202020204" pitchFamily="34" charset="0"/>
              </a:defRPr>
            </a:lvl9pPr>
          </a:lstStyle>
          <a:p>
            <a:r>
              <a:rPr lang="en-US" altLang="en-US" sz="1100"/>
              <a:t>Activity</a:t>
            </a:r>
          </a:p>
        </p:txBody>
      </p:sp>
      <p:sp>
        <p:nvSpPr>
          <p:cNvPr id="659491" name="Line 35">
            <a:extLst>
              <a:ext uri="{FF2B5EF4-FFF2-40B4-BE49-F238E27FC236}">
                <a16:creationId xmlns:a16="http://schemas.microsoft.com/office/drawing/2014/main" id="{E3BEC461-4D1A-98A6-0B74-2A97E294965E}"/>
              </a:ext>
            </a:extLst>
          </p:cNvPr>
          <p:cNvSpPr>
            <a:spLocks noChangeShapeType="1"/>
          </p:cNvSpPr>
          <p:nvPr/>
        </p:nvSpPr>
        <p:spPr bwMode="auto">
          <a:xfrm>
            <a:off x="511175" y="5349875"/>
            <a:ext cx="4157663"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9492" name="Line 36">
            <a:extLst>
              <a:ext uri="{FF2B5EF4-FFF2-40B4-BE49-F238E27FC236}">
                <a16:creationId xmlns:a16="http://schemas.microsoft.com/office/drawing/2014/main" id="{04517253-8A7D-F34E-431C-1A760537607C}"/>
              </a:ext>
            </a:extLst>
          </p:cNvPr>
          <p:cNvSpPr>
            <a:spLocks noChangeShapeType="1"/>
          </p:cNvSpPr>
          <p:nvPr/>
        </p:nvSpPr>
        <p:spPr bwMode="auto">
          <a:xfrm>
            <a:off x="511175" y="6264275"/>
            <a:ext cx="4157663" cy="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9493" name="Line 37">
            <a:extLst>
              <a:ext uri="{FF2B5EF4-FFF2-40B4-BE49-F238E27FC236}">
                <a16:creationId xmlns:a16="http://schemas.microsoft.com/office/drawing/2014/main" id="{28534440-3478-E44B-E741-30ECE1DA01B4}"/>
              </a:ext>
            </a:extLst>
          </p:cNvPr>
          <p:cNvSpPr>
            <a:spLocks noChangeShapeType="1"/>
          </p:cNvSpPr>
          <p:nvPr/>
        </p:nvSpPr>
        <p:spPr bwMode="auto">
          <a:xfrm>
            <a:off x="511175" y="5349875"/>
            <a:ext cx="0" cy="91440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9494" name="Line 38">
            <a:extLst>
              <a:ext uri="{FF2B5EF4-FFF2-40B4-BE49-F238E27FC236}">
                <a16:creationId xmlns:a16="http://schemas.microsoft.com/office/drawing/2014/main" id="{D6CCA6E9-67C4-9BB0-D79A-F65880A0FD67}"/>
              </a:ext>
            </a:extLst>
          </p:cNvPr>
          <p:cNvSpPr>
            <a:spLocks noChangeShapeType="1"/>
          </p:cNvSpPr>
          <p:nvPr/>
        </p:nvSpPr>
        <p:spPr bwMode="auto">
          <a:xfrm>
            <a:off x="2027238" y="5349875"/>
            <a:ext cx="0" cy="9144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9495" name="Line 39">
            <a:extLst>
              <a:ext uri="{FF2B5EF4-FFF2-40B4-BE49-F238E27FC236}">
                <a16:creationId xmlns:a16="http://schemas.microsoft.com/office/drawing/2014/main" id="{AE423E26-31EF-50A8-5159-65FF8D9ADBF1}"/>
              </a:ext>
            </a:extLst>
          </p:cNvPr>
          <p:cNvSpPr>
            <a:spLocks noChangeShapeType="1"/>
          </p:cNvSpPr>
          <p:nvPr/>
        </p:nvSpPr>
        <p:spPr bwMode="auto">
          <a:xfrm>
            <a:off x="4668838" y="5349875"/>
            <a:ext cx="0" cy="914400"/>
          </a:xfrm>
          <a:prstGeom prst="line">
            <a:avLst/>
          </a:prstGeom>
          <a:noFill/>
          <a:ln w="28575" cap="sq">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9496" name="Line 40">
            <a:extLst>
              <a:ext uri="{FF2B5EF4-FFF2-40B4-BE49-F238E27FC236}">
                <a16:creationId xmlns:a16="http://schemas.microsoft.com/office/drawing/2014/main" id="{CD65E909-0392-4754-D663-2170D6055E69}"/>
              </a:ext>
            </a:extLst>
          </p:cNvPr>
          <p:cNvSpPr>
            <a:spLocks noChangeShapeType="1"/>
          </p:cNvSpPr>
          <p:nvPr/>
        </p:nvSpPr>
        <p:spPr bwMode="auto">
          <a:xfrm>
            <a:off x="2027238" y="5562600"/>
            <a:ext cx="260826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59497" name="Text Box 41">
            <a:extLst>
              <a:ext uri="{FF2B5EF4-FFF2-40B4-BE49-F238E27FC236}">
                <a16:creationId xmlns:a16="http://schemas.microsoft.com/office/drawing/2014/main" id="{096C0BCF-B878-216C-DF8E-4BC250C0613F}"/>
              </a:ext>
            </a:extLst>
          </p:cNvPr>
          <p:cNvSpPr txBox="1">
            <a:spLocks noChangeArrowheads="1"/>
          </p:cNvSpPr>
          <p:nvPr/>
        </p:nvSpPr>
        <p:spPr bwMode="auto">
          <a:xfrm>
            <a:off x="385763" y="5146675"/>
            <a:ext cx="825500" cy="219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900" b="1">
                <a:latin typeface="Arial" panose="020B0604020202020204" pitchFamily="34" charset="0"/>
              </a:rPr>
              <a:t>Project Plan</a:t>
            </a:r>
          </a:p>
        </p:txBody>
      </p:sp>
      <p:sp>
        <p:nvSpPr>
          <p:cNvPr id="659517" name="AutoShape 61">
            <a:extLst>
              <a:ext uri="{FF2B5EF4-FFF2-40B4-BE49-F238E27FC236}">
                <a16:creationId xmlns:a16="http://schemas.microsoft.com/office/drawing/2014/main" id="{17430710-750D-A215-98C7-3375C1B168C6}"/>
              </a:ext>
            </a:extLst>
          </p:cNvPr>
          <p:cNvSpPr>
            <a:spLocks noChangeArrowheads="1"/>
          </p:cNvSpPr>
          <p:nvPr/>
        </p:nvSpPr>
        <p:spPr bwMode="auto">
          <a:xfrm>
            <a:off x="60325" y="6450013"/>
            <a:ext cx="1311275" cy="350837"/>
          </a:xfrm>
          <a:prstGeom prst="homePlate">
            <a:avLst>
              <a:gd name="adj" fmla="val 46598"/>
            </a:avLst>
          </a:prstGeom>
          <a:solidFill>
            <a:srgbClr val="FF0000"/>
          </a:solidFill>
          <a:ln>
            <a:noFill/>
          </a:ln>
          <a:effectLst/>
          <a:extLs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b="1">
                <a:solidFill>
                  <a:schemeClr val="bg1"/>
                </a:solidFill>
                <a:latin typeface="Arial" panose="020B0604020202020204" pitchFamily="34" charset="0"/>
              </a:rPr>
              <a:t>DEFINE</a:t>
            </a:r>
          </a:p>
        </p:txBody>
      </p:sp>
      <p:sp>
        <p:nvSpPr>
          <p:cNvPr id="659518" name="Text Box 62">
            <a:extLst>
              <a:ext uri="{FF2B5EF4-FFF2-40B4-BE49-F238E27FC236}">
                <a16:creationId xmlns:a16="http://schemas.microsoft.com/office/drawing/2014/main" id="{F1E277A2-3CA0-16AD-775F-16F78762F1CE}"/>
              </a:ext>
            </a:extLst>
          </p:cNvPr>
          <p:cNvSpPr txBox="1">
            <a:spLocks noChangeArrowheads="1"/>
          </p:cNvSpPr>
          <p:nvPr/>
        </p:nvSpPr>
        <p:spPr bwMode="auto">
          <a:xfrm>
            <a:off x="4937125" y="5203825"/>
            <a:ext cx="1985963" cy="488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b="1">
                <a:latin typeface="Arial" panose="020B0604020202020204" pitchFamily="34" charset="0"/>
              </a:rPr>
              <a:t>Team Members:</a:t>
            </a:r>
          </a:p>
          <a:p>
            <a:pPr eaLnBrk="1" hangingPunct="1"/>
            <a:r>
              <a:rPr lang="en-US" altLang="en-US" sz="1300">
                <a:latin typeface="Arial" panose="020B0604020202020204" pitchFamily="34" charset="0"/>
              </a:rPr>
              <a:t>Mike and His Friend Cliff</a:t>
            </a:r>
          </a:p>
        </p:txBody>
      </p:sp>
      <p:sp>
        <p:nvSpPr>
          <p:cNvPr id="659519" name="Text Box 63">
            <a:extLst>
              <a:ext uri="{FF2B5EF4-FFF2-40B4-BE49-F238E27FC236}">
                <a16:creationId xmlns:a16="http://schemas.microsoft.com/office/drawing/2014/main" id="{E7B2C7AF-BF83-E7DE-1BFE-5EA41BA560E5}"/>
              </a:ext>
            </a:extLst>
          </p:cNvPr>
          <p:cNvSpPr txBox="1">
            <a:spLocks noChangeArrowheads="1"/>
          </p:cNvSpPr>
          <p:nvPr/>
        </p:nvSpPr>
        <p:spPr bwMode="auto">
          <a:xfrm>
            <a:off x="4953000" y="5683250"/>
            <a:ext cx="1738313" cy="488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b="1">
                <a:latin typeface="Arial" panose="020B0604020202020204" pitchFamily="34" charset="0"/>
              </a:rPr>
              <a:t>Stakeholders:</a:t>
            </a:r>
          </a:p>
          <a:p>
            <a:pPr eaLnBrk="1" hangingPunct="1"/>
            <a:r>
              <a:rPr lang="en-US" altLang="en-US" sz="1300">
                <a:latin typeface="Arial" panose="020B0604020202020204" pitchFamily="34" charset="0"/>
              </a:rPr>
              <a:t>Mike’s Mom and Dad</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1507" name="Rectangle 3">
            <a:extLst>
              <a:ext uri="{FF2B5EF4-FFF2-40B4-BE49-F238E27FC236}">
                <a16:creationId xmlns:a16="http://schemas.microsoft.com/office/drawing/2014/main" id="{85BC85AB-E727-A392-5C45-488894CAD9A1}"/>
              </a:ext>
            </a:extLst>
          </p:cNvPr>
          <p:cNvSpPr>
            <a:spLocks noChangeArrowheads="1"/>
          </p:cNvSpPr>
          <p:nvPr/>
        </p:nvSpPr>
        <p:spPr bwMode="auto">
          <a:xfrm>
            <a:off x="2592388" y="1066800"/>
            <a:ext cx="7008812" cy="538163"/>
          </a:xfrm>
          <a:prstGeom prst="rect">
            <a:avLst/>
          </a:prstGeom>
          <a:solidFill>
            <a:srgbClr val="CACACA"/>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86302" tIns="86302" rIns="86302" bIns="86302" anchor="ctr">
            <a:spAutoFit/>
          </a:bodyPr>
          <a:lstStyle/>
          <a:p>
            <a:endParaRPr lang="en-US"/>
          </a:p>
        </p:txBody>
      </p:sp>
      <p:sp>
        <p:nvSpPr>
          <p:cNvPr id="661508" name="Rectangle 4">
            <a:extLst>
              <a:ext uri="{FF2B5EF4-FFF2-40B4-BE49-F238E27FC236}">
                <a16:creationId xmlns:a16="http://schemas.microsoft.com/office/drawing/2014/main" id="{C16F65B4-2A4C-5CFE-1974-439911D46FDD}"/>
              </a:ext>
            </a:extLst>
          </p:cNvPr>
          <p:cNvSpPr>
            <a:spLocks noChangeArrowheads="1"/>
          </p:cNvSpPr>
          <p:nvPr/>
        </p:nvSpPr>
        <p:spPr bwMode="auto">
          <a:xfrm>
            <a:off x="2592388" y="1606550"/>
            <a:ext cx="2336800" cy="40322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6302" tIns="86302" rIns="86302" bIns="86302" anchor="ctr">
            <a:spAutoFit/>
          </a:bodyPr>
          <a:lstStyle/>
          <a:p>
            <a:endParaRPr lang="en-US"/>
          </a:p>
        </p:txBody>
      </p:sp>
      <p:sp>
        <p:nvSpPr>
          <p:cNvPr id="661509" name="Rectangle 5">
            <a:extLst>
              <a:ext uri="{FF2B5EF4-FFF2-40B4-BE49-F238E27FC236}">
                <a16:creationId xmlns:a16="http://schemas.microsoft.com/office/drawing/2014/main" id="{E72298FB-2AAA-3CB6-B49A-F88BF3019A02}"/>
              </a:ext>
            </a:extLst>
          </p:cNvPr>
          <p:cNvSpPr>
            <a:spLocks noChangeArrowheads="1"/>
          </p:cNvSpPr>
          <p:nvPr/>
        </p:nvSpPr>
        <p:spPr bwMode="auto">
          <a:xfrm>
            <a:off x="4930775" y="1066800"/>
            <a:ext cx="2335213" cy="457041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6302" tIns="86302" rIns="86302" bIns="86302" anchor="ctr">
            <a:spAutoFit/>
          </a:bodyPr>
          <a:lstStyle/>
          <a:p>
            <a:endParaRPr lang="en-US"/>
          </a:p>
        </p:txBody>
      </p:sp>
      <p:sp>
        <p:nvSpPr>
          <p:cNvPr id="661510" name="Rectangle 6">
            <a:extLst>
              <a:ext uri="{FF2B5EF4-FFF2-40B4-BE49-F238E27FC236}">
                <a16:creationId xmlns:a16="http://schemas.microsoft.com/office/drawing/2014/main" id="{68EB0A47-C282-41B5-8B3F-FC0C3DE2C98B}"/>
              </a:ext>
            </a:extLst>
          </p:cNvPr>
          <p:cNvSpPr>
            <a:spLocks noChangeArrowheads="1"/>
          </p:cNvSpPr>
          <p:nvPr/>
        </p:nvSpPr>
        <p:spPr bwMode="auto">
          <a:xfrm>
            <a:off x="7265988" y="1606550"/>
            <a:ext cx="2335212" cy="40322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6302" tIns="86302" rIns="86302" bIns="86302" anchor="ctr">
            <a:spAutoFit/>
          </a:bodyPr>
          <a:lstStyle/>
          <a:p>
            <a:endParaRPr lang="en-US"/>
          </a:p>
        </p:txBody>
      </p:sp>
      <p:sp>
        <p:nvSpPr>
          <p:cNvPr id="661511" name="Rectangle 7">
            <a:extLst>
              <a:ext uri="{FF2B5EF4-FFF2-40B4-BE49-F238E27FC236}">
                <a16:creationId xmlns:a16="http://schemas.microsoft.com/office/drawing/2014/main" id="{B8E329CA-DB55-11C1-EABF-ABB9BF391B59}"/>
              </a:ext>
            </a:extLst>
          </p:cNvPr>
          <p:cNvSpPr>
            <a:spLocks noChangeArrowheads="1"/>
          </p:cNvSpPr>
          <p:nvPr/>
        </p:nvSpPr>
        <p:spPr bwMode="auto">
          <a:xfrm>
            <a:off x="228600" y="1606550"/>
            <a:ext cx="9372600" cy="8953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6302" tIns="86302" rIns="86302" bIns="86302" anchor="ctr">
            <a:spAutoFit/>
          </a:bodyPr>
          <a:lstStyle/>
          <a:p>
            <a:endParaRPr lang="en-US"/>
          </a:p>
        </p:txBody>
      </p:sp>
      <p:sp>
        <p:nvSpPr>
          <p:cNvPr id="661512" name="Rectangle 8">
            <a:extLst>
              <a:ext uri="{FF2B5EF4-FFF2-40B4-BE49-F238E27FC236}">
                <a16:creationId xmlns:a16="http://schemas.microsoft.com/office/drawing/2014/main" id="{65EC9480-0ADE-6CF7-BD9F-DA0711632E10}"/>
              </a:ext>
            </a:extLst>
          </p:cNvPr>
          <p:cNvSpPr>
            <a:spLocks noChangeArrowheads="1"/>
          </p:cNvSpPr>
          <p:nvPr/>
        </p:nvSpPr>
        <p:spPr bwMode="auto">
          <a:xfrm>
            <a:off x="3262313" y="1198563"/>
            <a:ext cx="1063625"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500" b="1">
                <a:solidFill>
                  <a:srgbClr val="000000"/>
                </a:solidFill>
              </a:rPr>
              <a:t>Generation 1</a:t>
            </a:r>
            <a:endParaRPr lang="en-US" altLang="en-US" sz="1500" b="1"/>
          </a:p>
        </p:txBody>
      </p:sp>
      <p:sp>
        <p:nvSpPr>
          <p:cNvPr id="661513" name="Rectangle 9">
            <a:extLst>
              <a:ext uri="{FF2B5EF4-FFF2-40B4-BE49-F238E27FC236}">
                <a16:creationId xmlns:a16="http://schemas.microsoft.com/office/drawing/2014/main" id="{85D55977-E35F-66CD-6F96-B7CC49254171}"/>
              </a:ext>
            </a:extLst>
          </p:cNvPr>
          <p:cNvSpPr>
            <a:spLocks noChangeArrowheads="1"/>
          </p:cNvSpPr>
          <p:nvPr/>
        </p:nvSpPr>
        <p:spPr bwMode="auto">
          <a:xfrm>
            <a:off x="5591175" y="1198563"/>
            <a:ext cx="1062038"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500" b="1">
                <a:solidFill>
                  <a:srgbClr val="000000"/>
                </a:solidFill>
              </a:rPr>
              <a:t>Generation 2</a:t>
            </a:r>
            <a:endParaRPr lang="en-US" altLang="en-US" sz="1500" b="1"/>
          </a:p>
        </p:txBody>
      </p:sp>
      <p:sp>
        <p:nvSpPr>
          <p:cNvPr id="661514" name="Rectangle 10">
            <a:extLst>
              <a:ext uri="{FF2B5EF4-FFF2-40B4-BE49-F238E27FC236}">
                <a16:creationId xmlns:a16="http://schemas.microsoft.com/office/drawing/2014/main" id="{5B29D303-88B1-6527-B388-81385F383FF9}"/>
              </a:ext>
            </a:extLst>
          </p:cNvPr>
          <p:cNvSpPr>
            <a:spLocks noChangeArrowheads="1"/>
          </p:cNvSpPr>
          <p:nvPr/>
        </p:nvSpPr>
        <p:spPr bwMode="auto">
          <a:xfrm>
            <a:off x="7916863" y="1198563"/>
            <a:ext cx="1062037"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500" b="1">
                <a:solidFill>
                  <a:srgbClr val="000000"/>
                </a:solidFill>
              </a:rPr>
              <a:t>Generation 3</a:t>
            </a:r>
            <a:endParaRPr lang="en-US" altLang="en-US" sz="1500" b="1"/>
          </a:p>
        </p:txBody>
      </p:sp>
      <p:sp>
        <p:nvSpPr>
          <p:cNvPr id="661515" name="Rectangle 11">
            <a:extLst>
              <a:ext uri="{FF2B5EF4-FFF2-40B4-BE49-F238E27FC236}">
                <a16:creationId xmlns:a16="http://schemas.microsoft.com/office/drawing/2014/main" id="{1C954E27-6850-DB5A-4931-2CD56CDC3DD2}"/>
              </a:ext>
            </a:extLst>
          </p:cNvPr>
          <p:cNvSpPr>
            <a:spLocks noChangeArrowheads="1"/>
          </p:cNvSpPr>
          <p:nvPr/>
        </p:nvSpPr>
        <p:spPr bwMode="auto">
          <a:xfrm>
            <a:off x="458788" y="1873250"/>
            <a:ext cx="5207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5000"/>
              </a:lnSpc>
            </a:pPr>
            <a:r>
              <a:rPr lang="en-US" altLang="en-US" sz="1500" b="1">
                <a:solidFill>
                  <a:srgbClr val="000000"/>
                </a:solidFill>
              </a:rPr>
              <a:t>Vision</a:t>
            </a:r>
            <a:endParaRPr lang="en-US" altLang="en-US" sz="1500" b="1"/>
          </a:p>
        </p:txBody>
      </p:sp>
      <p:sp>
        <p:nvSpPr>
          <p:cNvPr id="661516" name="Rectangle 12">
            <a:extLst>
              <a:ext uri="{FF2B5EF4-FFF2-40B4-BE49-F238E27FC236}">
                <a16:creationId xmlns:a16="http://schemas.microsoft.com/office/drawing/2014/main" id="{A7FF5A98-D970-A8BA-A132-E2F9FB8E1D07}"/>
              </a:ext>
            </a:extLst>
          </p:cNvPr>
          <p:cNvSpPr>
            <a:spLocks noChangeArrowheads="1"/>
          </p:cNvSpPr>
          <p:nvPr/>
        </p:nvSpPr>
        <p:spPr bwMode="auto">
          <a:xfrm>
            <a:off x="458788" y="2717800"/>
            <a:ext cx="966787"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5000"/>
              </a:lnSpc>
            </a:pPr>
            <a:r>
              <a:rPr lang="en-US" altLang="en-US" sz="1500" b="1">
                <a:solidFill>
                  <a:srgbClr val="000000"/>
                </a:solidFill>
              </a:rPr>
              <a:t>Service</a:t>
            </a:r>
            <a:br>
              <a:rPr lang="en-US" altLang="en-US" sz="1500" b="1">
                <a:solidFill>
                  <a:srgbClr val="000000"/>
                </a:solidFill>
              </a:rPr>
            </a:br>
            <a:r>
              <a:rPr lang="en-US" altLang="en-US" sz="1500" b="1">
                <a:solidFill>
                  <a:srgbClr val="000000"/>
                </a:solidFill>
              </a:rPr>
              <a:t>Generation </a:t>
            </a:r>
          </a:p>
        </p:txBody>
      </p:sp>
      <p:sp>
        <p:nvSpPr>
          <p:cNvPr id="661517" name="Rectangle 13">
            <a:extLst>
              <a:ext uri="{FF2B5EF4-FFF2-40B4-BE49-F238E27FC236}">
                <a16:creationId xmlns:a16="http://schemas.microsoft.com/office/drawing/2014/main" id="{41B44329-EC00-D84D-8E44-4AA99E973CA2}"/>
              </a:ext>
            </a:extLst>
          </p:cNvPr>
          <p:cNvSpPr>
            <a:spLocks noChangeArrowheads="1"/>
          </p:cNvSpPr>
          <p:nvPr/>
        </p:nvSpPr>
        <p:spPr bwMode="auto">
          <a:xfrm>
            <a:off x="458788" y="4443413"/>
            <a:ext cx="1109662"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5000"/>
              </a:lnSpc>
            </a:pPr>
            <a:r>
              <a:rPr lang="en-US" altLang="en-US" sz="1500" b="1">
                <a:solidFill>
                  <a:srgbClr val="000000"/>
                </a:solidFill>
              </a:rPr>
              <a:t>Technologies/</a:t>
            </a:r>
            <a:br>
              <a:rPr lang="en-US" altLang="en-US" sz="1500" b="1">
                <a:solidFill>
                  <a:srgbClr val="000000"/>
                </a:solidFill>
              </a:rPr>
            </a:br>
            <a:r>
              <a:rPr lang="en-US" altLang="en-US" sz="1500" b="1">
                <a:solidFill>
                  <a:srgbClr val="000000"/>
                </a:solidFill>
              </a:rPr>
              <a:t>Platforms</a:t>
            </a:r>
          </a:p>
        </p:txBody>
      </p:sp>
      <p:sp>
        <p:nvSpPr>
          <p:cNvPr id="661518" name="Rectangle 14">
            <a:extLst>
              <a:ext uri="{FF2B5EF4-FFF2-40B4-BE49-F238E27FC236}">
                <a16:creationId xmlns:a16="http://schemas.microsoft.com/office/drawing/2014/main" id="{A9543412-E17F-9FD0-164F-13E78339E153}"/>
              </a:ext>
            </a:extLst>
          </p:cNvPr>
          <p:cNvSpPr>
            <a:spLocks noChangeArrowheads="1"/>
          </p:cNvSpPr>
          <p:nvPr/>
        </p:nvSpPr>
        <p:spPr bwMode="auto">
          <a:xfrm>
            <a:off x="228600" y="2501900"/>
            <a:ext cx="9372600" cy="16129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6302" tIns="86302" rIns="86302" bIns="86302" anchor="ctr">
            <a:spAutoFit/>
          </a:bodyPr>
          <a:lstStyle/>
          <a:p>
            <a:endParaRPr lang="en-US"/>
          </a:p>
        </p:txBody>
      </p:sp>
      <p:sp>
        <p:nvSpPr>
          <p:cNvPr id="661519" name="Rectangle 15">
            <a:extLst>
              <a:ext uri="{FF2B5EF4-FFF2-40B4-BE49-F238E27FC236}">
                <a16:creationId xmlns:a16="http://schemas.microsoft.com/office/drawing/2014/main" id="{66C7DAAC-D35B-C6F9-426F-887918F19C47}"/>
              </a:ext>
            </a:extLst>
          </p:cNvPr>
          <p:cNvSpPr>
            <a:spLocks noChangeArrowheads="1"/>
          </p:cNvSpPr>
          <p:nvPr/>
        </p:nvSpPr>
        <p:spPr bwMode="auto">
          <a:xfrm>
            <a:off x="228600" y="4114800"/>
            <a:ext cx="9372600" cy="1524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86302" tIns="86302" rIns="86302" bIns="86302" anchor="ctr">
            <a:spAutoFit/>
          </a:bodyPr>
          <a:lstStyle/>
          <a:p>
            <a:endParaRPr lang="en-US"/>
          </a:p>
        </p:txBody>
      </p:sp>
      <p:sp>
        <p:nvSpPr>
          <p:cNvPr id="661520" name="Rectangle 16">
            <a:extLst>
              <a:ext uri="{FF2B5EF4-FFF2-40B4-BE49-F238E27FC236}">
                <a16:creationId xmlns:a16="http://schemas.microsoft.com/office/drawing/2014/main" id="{4A2ED227-CC7A-BDE0-1A8F-CC879E7F4AE6}"/>
              </a:ext>
            </a:extLst>
          </p:cNvPr>
          <p:cNvSpPr>
            <a:spLocks noGrp="1" noChangeArrowheads="1"/>
          </p:cNvSpPr>
          <p:nvPr>
            <p:ph type="title"/>
          </p:nvPr>
        </p:nvSpPr>
        <p:spPr>
          <a:xfrm>
            <a:off x="225425" y="268288"/>
            <a:ext cx="6791325" cy="381000"/>
          </a:xfrm>
        </p:spPr>
        <p:txBody>
          <a:bodyPr/>
          <a:lstStyle/>
          <a:p>
            <a:r>
              <a:rPr lang="en-US" altLang="en-US"/>
              <a:t>Multi-Generational Plan Template</a:t>
            </a:r>
          </a:p>
        </p:txBody>
      </p:sp>
      <p:sp>
        <p:nvSpPr>
          <p:cNvPr id="661521" name="AutoShape 17">
            <a:extLst>
              <a:ext uri="{FF2B5EF4-FFF2-40B4-BE49-F238E27FC236}">
                <a16:creationId xmlns:a16="http://schemas.microsoft.com/office/drawing/2014/main" id="{3E16C361-6C20-5987-6214-8C2B0961C783}"/>
              </a:ext>
            </a:extLst>
          </p:cNvPr>
          <p:cNvSpPr>
            <a:spLocks noChangeArrowheads="1"/>
          </p:cNvSpPr>
          <p:nvPr/>
        </p:nvSpPr>
        <p:spPr bwMode="auto">
          <a:xfrm>
            <a:off x="60325" y="6450013"/>
            <a:ext cx="1311275" cy="350837"/>
          </a:xfrm>
          <a:prstGeom prst="homePlate">
            <a:avLst>
              <a:gd name="adj" fmla="val 46598"/>
            </a:avLst>
          </a:prstGeom>
          <a:solidFill>
            <a:srgbClr val="FF0000"/>
          </a:solidFill>
          <a:ln>
            <a:noFill/>
          </a:ln>
          <a:effectLst/>
          <a:extLs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b="1">
                <a:solidFill>
                  <a:schemeClr val="bg1"/>
                </a:solidFill>
                <a:latin typeface="Arial" panose="020B0604020202020204" pitchFamily="34" charset="0"/>
              </a:rPr>
              <a:t>DEFINE</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3316" name="Rectangle 4">
            <a:extLst>
              <a:ext uri="{FF2B5EF4-FFF2-40B4-BE49-F238E27FC236}">
                <a16:creationId xmlns:a16="http://schemas.microsoft.com/office/drawing/2014/main" id="{7912002D-3533-9B0D-DD1F-E7B8F4D8C9CE}"/>
              </a:ext>
            </a:extLst>
          </p:cNvPr>
          <p:cNvSpPr>
            <a:spLocks noGrp="1" noChangeArrowheads="1"/>
          </p:cNvSpPr>
          <p:nvPr>
            <p:ph type="title"/>
          </p:nvPr>
        </p:nvSpPr>
        <p:spPr/>
        <p:txBody>
          <a:bodyPr/>
          <a:lstStyle/>
          <a:p>
            <a:r>
              <a:rPr lang="en-US" altLang="en-US"/>
              <a:t>Mike’s QFD</a:t>
            </a:r>
          </a:p>
        </p:txBody>
      </p:sp>
      <p:pic>
        <p:nvPicPr>
          <p:cNvPr id="653317" name="Picture 5">
            <a:extLst>
              <a:ext uri="{FF2B5EF4-FFF2-40B4-BE49-F238E27FC236}">
                <a16:creationId xmlns:a16="http://schemas.microsoft.com/office/drawing/2014/main" id="{8799E825-D960-20B8-A377-D4234EC3466E}"/>
              </a:ext>
            </a:extLst>
          </p:cNvPr>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81000" y="914400"/>
            <a:ext cx="9053513" cy="5513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800000"/>
                <a:headEnd type="none" w="sm" len="sm"/>
                <a:tailEnd type="none" w="sm" len="sm"/>
              </a14:hiddenLine>
            </a:ext>
          </a:extLst>
        </p:spPr>
      </p:pic>
      <p:sp>
        <p:nvSpPr>
          <p:cNvPr id="653319" name="AutoShape 7">
            <a:extLst>
              <a:ext uri="{FF2B5EF4-FFF2-40B4-BE49-F238E27FC236}">
                <a16:creationId xmlns:a16="http://schemas.microsoft.com/office/drawing/2014/main" id="{46CD841D-7CAA-27AA-25A5-8E9EB9972B2B}"/>
              </a:ext>
            </a:extLst>
          </p:cNvPr>
          <p:cNvSpPr>
            <a:spLocks noChangeArrowheads="1"/>
          </p:cNvSpPr>
          <p:nvPr/>
        </p:nvSpPr>
        <p:spPr bwMode="auto">
          <a:xfrm>
            <a:off x="60325" y="6450013"/>
            <a:ext cx="1539875" cy="350837"/>
          </a:xfrm>
          <a:prstGeom prst="homePlate">
            <a:avLst>
              <a:gd name="adj" fmla="val 54722"/>
            </a:avLst>
          </a:prstGeom>
          <a:solidFill>
            <a:srgbClr val="FF0000"/>
          </a:solidFill>
          <a:ln>
            <a:noFill/>
          </a:ln>
          <a:effectLst/>
          <a:extLs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b="1">
                <a:solidFill>
                  <a:schemeClr val="bg1"/>
                </a:solidFill>
                <a:latin typeface="Arial" panose="020B0604020202020204" pitchFamily="34" charset="0"/>
              </a:rPr>
              <a:t>MEASURE</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4578" name="Rectangle 2">
            <a:extLst>
              <a:ext uri="{FF2B5EF4-FFF2-40B4-BE49-F238E27FC236}">
                <a16:creationId xmlns:a16="http://schemas.microsoft.com/office/drawing/2014/main" id="{342D2E42-7D06-D729-21C6-80D367D21BA1}"/>
              </a:ext>
            </a:extLst>
          </p:cNvPr>
          <p:cNvSpPr>
            <a:spLocks noGrp="1" noChangeArrowheads="1"/>
          </p:cNvSpPr>
          <p:nvPr>
            <p:ph type="title"/>
          </p:nvPr>
        </p:nvSpPr>
        <p:spPr/>
        <p:txBody>
          <a:bodyPr/>
          <a:lstStyle/>
          <a:p>
            <a:r>
              <a:rPr lang="en-US" altLang="en-US"/>
              <a:t>Functional Analysis/Concept Generation</a:t>
            </a:r>
          </a:p>
        </p:txBody>
      </p:sp>
      <p:sp>
        <p:nvSpPr>
          <p:cNvPr id="664579" name="Rectangle 3">
            <a:extLst>
              <a:ext uri="{FF2B5EF4-FFF2-40B4-BE49-F238E27FC236}">
                <a16:creationId xmlns:a16="http://schemas.microsoft.com/office/drawing/2014/main" id="{F98E7530-1A9F-B6E3-FD9B-0EF2C62B7826}"/>
              </a:ext>
            </a:extLst>
          </p:cNvPr>
          <p:cNvSpPr>
            <a:spLocks noGrp="1" noChangeArrowheads="1"/>
          </p:cNvSpPr>
          <p:nvPr>
            <p:ph type="body" idx="1"/>
          </p:nvPr>
        </p:nvSpPr>
        <p:spPr/>
        <p:txBody>
          <a:bodyPr/>
          <a:lstStyle/>
          <a:p>
            <a:r>
              <a:rPr lang="en-US" altLang="en-US"/>
              <a:t>What are the Functions Necessary for Mike’s Lawn Service to Meet the CTQs?</a:t>
            </a:r>
          </a:p>
          <a:p>
            <a:endParaRPr lang="en-US" altLang="en-US"/>
          </a:p>
          <a:p>
            <a:endParaRPr lang="en-US" altLang="en-US"/>
          </a:p>
          <a:p>
            <a:r>
              <a:rPr lang="en-US" altLang="en-US"/>
              <a:t>Brainstorm Design Concepts for a “Few” Functions</a:t>
            </a:r>
          </a:p>
        </p:txBody>
      </p:sp>
      <p:sp>
        <p:nvSpPr>
          <p:cNvPr id="664580" name="AutoShape 4">
            <a:extLst>
              <a:ext uri="{FF2B5EF4-FFF2-40B4-BE49-F238E27FC236}">
                <a16:creationId xmlns:a16="http://schemas.microsoft.com/office/drawing/2014/main" id="{46AA98CF-AAF7-5067-CA72-0BF7BE90F6C5}"/>
              </a:ext>
            </a:extLst>
          </p:cNvPr>
          <p:cNvSpPr>
            <a:spLocks noChangeArrowheads="1"/>
          </p:cNvSpPr>
          <p:nvPr/>
        </p:nvSpPr>
        <p:spPr bwMode="auto">
          <a:xfrm>
            <a:off x="60325" y="6450013"/>
            <a:ext cx="1311275" cy="350837"/>
          </a:xfrm>
          <a:prstGeom prst="homePlate">
            <a:avLst>
              <a:gd name="adj" fmla="val 46598"/>
            </a:avLst>
          </a:prstGeom>
          <a:solidFill>
            <a:srgbClr val="FF0000"/>
          </a:solidFill>
          <a:ln>
            <a:noFill/>
          </a:ln>
          <a:effectLst/>
          <a:extLs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b="1">
                <a:solidFill>
                  <a:schemeClr val="bg1"/>
                </a:solidFill>
                <a:latin typeface="Arial" panose="020B0604020202020204" pitchFamily="34" charset="0"/>
              </a:rPr>
              <a:t>EXPLORE</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04" name="Rectangle 4">
            <a:extLst>
              <a:ext uri="{FF2B5EF4-FFF2-40B4-BE49-F238E27FC236}">
                <a16:creationId xmlns:a16="http://schemas.microsoft.com/office/drawing/2014/main" id="{6445C7C6-71AF-CCE2-A3DD-D58F8EDAB35E}"/>
              </a:ext>
            </a:extLst>
          </p:cNvPr>
          <p:cNvSpPr>
            <a:spLocks noGrp="1" noChangeArrowheads="1"/>
          </p:cNvSpPr>
          <p:nvPr>
            <p:ph type="title"/>
          </p:nvPr>
        </p:nvSpPr>
        <p:spPr/>
        <p:txBody>
          <a:bodyPr/>
          <a:lstStyle/>
          <a:p>
            <a:r>
              <a:rPr lang="en-US" altLang="en-US"/>
              <a:t>Pugh Concept Selection Matrix</a:t>
            </a:r>
          </a:p>
        </p:txBody>
      </p:sp>
      <p:sp>
        <p:nvSpPr>
          <p:cNvPr id="665605" name="AutoShape 5">
            <a:extLst>
              <a:ext uri="{FF2B5EF4-FFF2-40B4-BE49-F238E27FC236}">
                <a16:creationId xmlns:a16="http://schemas.microsoft.com/office/drawing/2014/main" id="{DA350468-898D-F90A-ADA3-3AE74DF1E403}"/>
              </a:ext>
            </a:extLst>
          </p:cNvPr>
          <p:cNvSpPr>
            <a:spLocks noChangeArrowheads="1"/>
          </p:cNvSpPr>
          <p:nvPr/>
        </p:nvSpPr>
        <p:spPr bwMode="auto">
          <a:xfrm>
            <a:off x="60325" y="6450013"/>
            <a:ext cx="1311275" cy="350837"/>
          </a:xfrm>
          <a:prstGeom prst="homePlate">
            <a:avLst>
              <a:gd name="adj" fmla="val 46598"/>
            </a:avLst>
          </a:prstGeom>
          <a:solidFill>
            <a:srgbClr val="FF0000"/>
          </a:solidFill>
          <a:ln>
            <a:noFill/>
          </a:ln>
          <a:effectLst/>
          <a:extLs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b="1">
                <a:solidFill>
                  <a:schemeClr val="bg1"/>
                </a:solidFill>
                <a:latin typeface="Arial" panose="020B0604020202020204" pitchFamily="34" charset="0"/>
              </a:rPr>
              <a:t>EXPLORE</a:t>
            </a:r>
          </a:p>
        </p:txBody>
      </p:sp>
      <p:pic>
        <p:nvPicPr>
          <p:cNvPr id="665606" name="Picture 6">
            <a:extLst>
              <a:ext uri="{FF2B5EF4-FFF2-40B4-BE49-F238E27FC236}">
                <a16:creationId xmlns:a16="http://schemas.microsoft.com/office/drawing/2014/main" id="{1C4EFC28-64AF-F3B6-B473-5A07E559A859}"/>
              </a:ext>
            </a:extLst>
          </p:cNvPr>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289050" y="887413"/>
            <a:ext cx="7326313" cy="55133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800000"/>
                <a:headEnd type="none" w="sm" len="sm"/>
                <a:tailEnd type="none" w="sm" len="sm"/>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476" name="Rectangle 20">
            <a:extLst>
              <a:ext uri="{FF2B5EF4-FFF2-40B4-BE49-F238E27FC236}">
                <a16:creationId xmlns:a16="http://schemas.microsoft.com/office/drawing/2014/main" id="{690BB5D3-5CD9-C11C-1F18-2BFF941699CA}"/>
              </a:ext>
            </a:extLst>
          </p:cNvPr>
          <p:cNvSpPr>
            <a:spLocks noChangeArrowheads="1"/>
          </p:cNvSpPr>
          <p:nvPr/>
        </p:nvSpPr>
        <p:spPr bwMode="auto">
          <a:xfrm>
            <a:off x="8229600" y="1676400"/>
            <a:ext cx="609600" cy="3733800"/>
          </a:xfrm>
          <a:prstGeom prst="rect">
            <a:avLst/>
          </a:prstGeom>
          <a:solidFill>
            <a:srgbClr val="00FFCC"/>
          </a:solidFill>
          <a:ln w="12700">
            <a:solidFill>
              <a:srgbClr val="33CCFF"/>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1475" name="Rectangle 19">
            <a:extLst>
              <a:ext uri="{FF2B5EF4-FFF2-40B4-BE49-F238E27FC236}">
                <a16:creationId xmlns:a16="http://schemas.microsoft.com/office/drawing/2014/main" id="{07B4BD36-F01C-3797-669F-5CEC787F2CE3}"/>
              </a:ext>
            </a:extLst>
          </p:cNvPr>
          <p:cNvSpPr>
            <a:spLocks noChangeArrowheads="1"/>
          </p:cNvSpPr>
          <p:nvPr/>
        </p:nvSpPr>
        <p:spPr bwMode="auto">
          <a:xfrm>
            <a:off x="6400800" y="1524000"/>
            <a:ext cx="609600" cy="1981200"/>
          </a:xfrm>
          <a:prstGeom prst="rect">
            <a:avLst/>
          </a:prstGeom>
          <a:solidFill>
            <a:srgbClr val="00FFCC"/>
          </a:solidFill>
          <a:ln w="12700">
            <a:solidFill>
              <a:srgbClr val="33CCFF"/>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1474" name="Rectangle 18">
            <a:extLst>
              <a:ext uri="{FF2B5EF4-FFF2-40B4-BE49-F238E27FC236}">
                <a16:creationId xmlns:a16="http://schemas.microsoft.com/office/drawing/2014/main" id="{FA929557-5BF3-CB0A-2FD9-F984D0F1E189}"/>
              </a:ext>
            </a:extLst>
          </p:cNvPr>
          <p:cNvSpPr>
            <a:spLocks noChangeArrowheads="1"/>
          </p:cNvSpPr>
          <p:nvPr/>
        </p:nvSpPr>
        <p:spPr bwMode="auto">
          <a:xfrm>
            <a:off x="4495800" y="1676400"/>
            <a:ext cx="609600" cy="4876800"/>
          </a:xfrm>
          <a:prstGeom prst="rect">
            <a:avLst/>
          </a:prstGeom>
          <a:solidFill>
            <a:srgbClr val="00FFCC"/>
          </a:solidFill>
          <a:ln w="12700">
            <a:solidFill>
              <a:srgbClr val="33CCFF"/>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1473" name="Rectangle 17">
            <a:extLst>
              <a:ext uri="{FF2B5EF4-FFF2-40B4-BE49-F238E27FC236}">
                <a16:creationId xmlns:a16="http://schemas.microsoft.com/office/drawing/2014/main" id="{F26F0871-2FC6-C31B-366B-C3D33731F227}"/>
              </a:ext>
            </a:extLst>
          </p:cNvPr>
          <p:cNvSpPr>
            <a:spLocks noChangeArrowheads="1"/>
          </p:cNvSpPr>
          <p:nvPr/>
        </p:nvSpPr>
        <p:spPr bwMode="auto">
          <a:xfrm>
            <a:off x="2514600" y="1676400"/>
            <a:ext cx="609600" cy="2514600"/>
          </a:xfrm>
          <a:prstGeom prst="rect">
            <a:avLst/>
          </a:prstGeom>
          <a:solidFill>
            <a:srgbClr val="00FFCC"/>
          </a:solidFill>
          <a:ln w="12700">
            <a:solidFill>
              <a:srgbClr val="33CCFF"/>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1472" name="Rectangle 16">
            <a:extLst>
              <a:ext uri="{FF2B5EF4-FFF2-40B4-BE49-F238E27FC236}">
                <a16:creationId xmlns:a16="http://schemas.microsoft.com/office/drawing/2014/main" id="{9C7CB919-5290-42E8-8BEE-BB4DBA7C8669}"/>
              </a:ext>
            </a:extLst>
          </p:cNvPr>
          <p:cNvSpPr>
            <a:spLocks noChangeArrowheads="1"/>
          </p:cNvSpPr>
          <p:nvPr/>
        </p:nvSpPr>
        <p:spPr bwMode="auto">
          <a:xfrm>
            <a:off x="685800" y="1676400"/>
            <a:ext cx="609600" cy="1371600"/>
          </a:xfrm>
          <a:prstGeom prst="rect">
            <a:avLst/>
          </a:prstGeom>
          <a:solidFill>
            <a:srgbClr val="00FFCC"/>
          </a:solidFill>
          <a:ln w="12700">
            <a:solidFill>
              <a:srgbClr val="33CCFF"/>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1460" name="Rectangle 4">
            <a:extLst>
              <a:ext uri="{FF2B5EF4-FFF2-40B4-BE49-F238E27FC236}">
                <a16:creationId xmlns:a16="http://schemas.microsoft.com/office/drawing/2014/main" id="{29F3E1D3-82D3-2D56-4BEB-4CAD1D4B17BE}"/>
              </a:ext>
            </a:extLst>
          </p:cNvPr>
          <p:cNvSpPr>
            <a:spLocks noGrp="1" noChangeArrowheads="1"/>
          </p:cNvSpPr>
          <p:nvPr>
            <p:ph type="title"/>
          </p:nvPr>
        </p:nvSpPr>
        <p:spPr/>
        <p:txBody>
          <a:bodyPr/>
          <a:lstStyle/>
          <a:p>
            <a:r>
              <a:rPr lang="en-US" altLang="en-US"/>
              <a:t>DFSS Toolkit</a:t>
            </a:r>
          </a:p>
        </p:txBody>
      </p:sp>
      <p:sp>
        <p:nvSpPr>
          <p:cNvPr id="531467" name="Text Box 11">
            <a:extLst>
              <a:ext uri="{FF2B5EF4-FFF2-40B4-BE49-F238E27FC236}">
                <a16:creationId xmlns:a16="http://schemas.microsoft.com/office/drawing/2014/main" id="{981D7AAD-68AC-8282-CD54-13FAE87D63C2}"/>
              </a:ext>
            </a:extLst>
          </p:cNvPr>
          <p:cNvSpPr txBox="1">
            <a:spLocks noChangeArrowheads="1"/>
          </p:cNvSpPr>
          <p:nvPr/>
        </p:nvSpPr>
        <p:spPr bwMode="auto">
          <a:xfrm>
            <a:off x="152400" y="1828800"/>
            <a:ext cx="1854200" cy="1096963"/>
          </a:xfrm>
          <a:prstGeom prst="rect">
            <a:avLst/>
          </a:prstGeom>
          <a:solidFill>
            <a:schemeClr val="bg1"/>
          </a:solidFill>
          <a:ln w="12700">
            <a:solidFill>
              <a:srgbClr val="33CCFF"/>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buFontTx/>
              <a:buChar char="•"/>
            </a:pPr>
            <a:r>
              <a:rPr lang="en-US" altLang="en-US" sz="1300">
                <a:latin typeface="Arial" panose="020B0604020202020204" pitchFamily="34" charset="0"/>
              </a:rPr>
              <a:t>Charter</a:t>
            </a:r>
          </a:p>
          <a:p>
            <a:pPr eaLnBrk="1" hangingPunct="1">
              <a:buFontTx/>
              <a:buChar char="•"/>
            </a:pPr>
            <a:r>
              <a:rPr lang="en-US" altLang="en-US" sz="1300">
                <a:latin typeface="Arial" panose="020B0604020202020204" pitchFamily="34" charset="0"/>
              </a:rPr>
              <a:t>Risk Management</a:t>
            </a:r>
          </a:p>
          <a:p>
            <a:pPr eaLnBrk="1" hangingPunct="1">
              <a:buFontTx/>
              <a:buChar char="•"/>
            </a:pPr>
            <a:r>
              <a:rPr lang="en-US" altLang="en-US" sz="1300">
                <a:latin typeface="Arial" panose="020B0604020202020204" pitchFamily="34" charset="0"/>
              </a:rPr>
              <a:t>Project Management</a:t>
            </a:r>
          </a:p>
          <a:p>
            <a:pPr eaLnBrk="1" hangingPunct="1">
              <a:buFontTx/>
              <a:buChar char="•"/>
            </a:pPr>
            <a:r>
              <a:rPr lang="en-US" altLang="en-US" sz="1300">
                <a:latin typeface="Arial" panose="020B0604020202020204" pitchFamily="34" charset="0"/>
              </a:rPr>
              <a:t>Stakeholder Analysis</a:t>
            </a:r>
          </a:p>
          <a:p>
            <a:pPr eaLnBrk="1" hangingPunct="1">
              <a:buFontTx/>
              <a:buChar char="•"/>
            </a:pPr>
            <a:r>
              <a:rPr lang="en-US" altLang="en-US" sz="1300">
                <a:latin typeface="Arial" panose="020B0604020202020204" pitchFamily="34" charset="0"/>
              </a:rPr>
              <a:t>Multi-Generation Plan</a:t>
            </a:r>
          </a:p>
        </p:txBody>
      </p:sp>
      <p:sp>
        <p:nvSpPr>
          <p:cNvPr id="531468" name="Text Box 12">
            <a:extLst>
              <a:ext uri="{FF2B5EF4-FFF2-40B4-BE49-F238E27FC236}">
                <a16:creationId xmlns:a16="http://schemas.microsoft.com/office/drawing/2014/main" id="{48B6B880-17D4-DC7F-B750-4034847BF31A}"/>
              </a:ext>
            </a:extLst>
          </p:cNvPr>
          <p:cNvSpPr txBox="1">
            <a:spLocks noChangeArrowheads="1"/>
          </p:cNvSpPr>
          <p:nvPr/>
        </p:nvSpPr>
        <p:spPr bwMode="auto">
          <a:xfrm>
            <a:off x="1828800" y="2971800"/>
            <a:ext cx="2420938" cy="1096963"/>
          </a:xfrm>
          <a:prstGeom prst="rect">
            <a:avLst/>
          </a:prstGeom>
          <a:solidFill>
            <a:schemeClr val="bg1"/>
          </a:solidFill>
          <a:ln w="12700">
            <a:solidFill>
              <a:srgbClr val="33CCFF"/>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buFontTx/>
              <a:buChar char="•"/>
            </a:pPr>
            <a:r>
              <a:rPr lang="en-US" altLang="en-US" sz="1300">
                <a:latin typeface="Arial" panose="020B0604020202020204" pitchFamily="34" charset="0"/>
              </a:rPr>
              <a:t>Existing Process – Baselining</a:t>
            </a:r>
          </a:p>
          <a:p>
            <a:pPr eaLnBrk="1" hangingPunct="1">
              <a:buFontTx/>
              <a:buChar char="•"/>
            </a:pPr>
            <a:r>
              <a:rPr lang="en-US" altLang="en-US" sz="1300">
                <a:latin typeface="Arial" panose="020B0604020202020204" pitchFamily="34" charset="0"/>
              </a:rPr>
              <a:t>Voice of Customer</a:t>
            </a:r>
          </a:p>
          <a:p>
            <a:pPr eaLnBrk="1" hangingPunct="1">
              <a:buFontTx/>
              <a:buChar char="•"/>
            </a:pPr>
            <a:r>
              <a:rPr lang="en-US" altLang="en-US" sz="1300">
                <a:latin typeface="Arial" panose="020B0604020202020204" pitchFamily="34" charset="0"/>
              </a:rPr>
              <a:t>Quality Function Deployment</a:t>
            </a:r>
          </a:p>
          <a:p>
            <a:pPr eaLnBrk="1" hangingPunct="1">
              <a:buFontTx/>
              <a:buChar char="•"/>
            </a:pPr>
            <a:r>
              <a:rPr lang="en-US" altLang="en-US" sz="1300">
                <a:latin typeface="Arial" panose="020B0604020202020204" pitchFamily="34" charset="0"/>
              </a:rPr>
              <a:t>Requirements Definition</a:t>
            </a:r>
          </a:p>
          <a:p>
            <a:pPr eaLnBrk="1" hangingPunct="1">
              <a:buFontTx/>
              <a:buChar char="•"/>
            </a:pPr>
            <a:r>
              <a:rPr lang="en-US" altLang="en-US" sz="1300">
                <a:latin typeface="Arial" panose="020B0604020202020204" pitchFamily="34" charset="0"/>
              </a:rPr>
              <a:t>Design Scorecards</a:t>
            </a:r>
          </a:p>
        </p:txBody>
      </p:sp>
      <p:sp>
        <p:nvSpPr>
          <p:cNvPr id="531469" name="Text Box 13">
            <a:extLst>
              <a:ext uri="{FF2B5EF4-FFF2-40B4-BE49-F238E27FC236}">
                <a16:creationId xmlns:a16="http://schemas.microsoft.com/office/drawing/2014/main" id="{4EC74764-4C65-6BA4-6C82-7CF95B7C3AD5}"/>
              </a:ext>
            </a:extLst>
          </p:cNvPr>
          <p:cNvSpPr txBox="1">
            <a:spLocks noChangeArrowheads="1"/>
          </p:cNvSpPr>
          <p:nvPr/>
        </p:nvSpPr>
        <p:spPr bwMode="auto">
          <a:xfrm>
            <a:off x="3752850" y="4143375"/>
            <a:ext cx="2370138" cy="2287588"/>
          </a:xfrm>
          <a:prstGeom prst="rect">
            <a:avLst/>
          </a:prstGeom>
          <a:solidFill>
            <a:schemeClr val="bg1"/>
          </a:solidFill>
          <a:ln w="12700">
            <a:solidFill>
              <a:srgbClr val="33CCFF"/>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marL="223838"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buFontTx/>
              <a:buChar char="•"/>
            </a:pPr>
            <a:r>
              <a:rPr lang="en-US" altLang="en-US" sz="1300">
                <a:latin typeface="Arial" panose="020B0604020202020204" pitchFamily="34" charset="0"/>
              </a:rPr>
              <a:t>Concept Generation</a:t>
            </a:r>
          </a:p>
          <a:p>
            <a:pPr eaLnBrk="1" hangingPunct="1">
              <a:buFontTx/>
              <a:buChar char="•"/>
            </a:pPr>
            <a:r>
              <a:rPr lang="en-US" altLang="en-US" sz="1300">
                <a:latin typeface="Arial" panose="020B0604020202020204" pitchFamily="34" charset="0"/>
              </a:rPr>
              <a:t>Concept Selection</a:t>
            </a:r>
          </a:p>
          <a:p>
            <a:pPr eaLnBrk="1" hangingPunct="1">
              <a:buFontTx/>
              <a:buChar char="•"/>
            </a:pPr>
            <a:r>
              <a:rPr lang="en-US" altLang="en-US" sz="1300">
                <a:latin typeface="Arial" panose="020B0604020202020204" pitchFamily="34" charset="0"/>
              </a:rPr>
              <a:t>Process Engineering</a:t>
            </a:r>
          </a:p>
          <a:p>
            <a:pPr eaLnBrk="1" hangingPunct="1">
              <a:buFontTx/>
              <a:buChar char="•"/>
            </a:pPr>
            <a:r>
              <a:rPr lang="en-US" altLang="en-US" sz="1300">
                <a:latin typeface="Arial" panose="020B0604020202020204" pitchFamily="34" charset="0"/>
              </a:rPr>
              <a:t>Design Element Definition</a:t>
            </a:r>
          </a:p>
          <a:p>
            <a:pPr lvl="1" eaLnBrk="1" hangingPunct="1">
              <a:buFontTx/>
              <a:buChar char="•"/>
            </a:pPr>
            <a:r>
              <a:rPr lang="en-US" altLang="en-US" sz="1300">
                <a:latin typeface="Arial" panose="020B0604020202020204" pitchFamily="34" charset="0"/>
              </a:rPr>
              <a:t>Process, Human, IT</a:t>
            </a:r>
          </a:p>
          <a:p>
            <a:pPr lvl="1" eaLnBrk="1" hangingPunct="1">
              <a:buFontTx/>
              <a:buChar char="•"/>
            </a:pPr>
            <a:r>
              <a:rPr lang="en-US" altLang="en-US" sz="1300">
                <a:latin typeface="Arial" panose="020B0604020202020204" pitchFamily="34" charset="0"/>
              </a:rPr>
              <a:t>Facilities, Equip., etc.</a:t>
            </a:r>
          </a:p>
          <a:p>
            <a:pPr eaLnBrk="1" hangingPunct="1">
              <a:buFontTx/>
              <a:buChar char="•"/>
            </a:pPr>
            <a:r>
              <a:rPr lang="en-US" altLang="en-US" sz="1300">
                <a:latin typeface="Arial" panose="020B0604020202020204" pitchFamily="34" charset="0"/>
              </a:rPr>
              <a:t>CTQ Assurance Methods</a:t>
            </a:r>
          </a:p>
          <a:p>
            <a:pPr lvl="1" eaLnBrk="1" hangingPunct="1">
              <a:buFontTx/>
              <a:buChar char="•"/>
            </a:pPr>
            <a:r>
              <a:rPr lang="en-US" altLang="en-US" sz="1300">
                <a:latin typeface="Arial" panose="020B0604020202020204" pitchFamily="34" charset="0"/>
              </a:rPr>
              <a:t>FMEA</a:t>
            </a:r>
          </a:p>
          <a:p>
            <a:pPr lvl="1" eaLnBrk="1" hangingPunct="1">
              <a:buFontTx/>
              <a:buChar char="•"/>
            </a:pPr>
            <a:r>
              <a:rPr lang="en-US" altLang="en-US" sz="1300">
                <a:latin typeface="Arial" panose="020B0604020202020204" pitchFamily="34" charset="0"/>
              </a:rPr>
              <a:t>Cost Analysis</a:t>
            </a:r>
          </a:p>
          <a:p>
            <a:pPr lvl="1" eaLnBrk="1" hangingPunct="1">
              <a:buFontTx/>
              <a:buChar char="•"/>
            </a:pPr>
            <a:r>
              <a:rPr lang="en-US" altLang="en-US" sz="1300">
                <a:latin typeface="Arial" panose="020B0604020202020204" pitchFamily="34" charset="0"/>
              </a:rPr>
              <a:t>CTQ/Statistical Flowdown</a:t>
            </a:r>
          </a:p>
          <a:p>
            <a:pPr lvl="1" eaLnBrk="1" hangingPunct="1">
              <a:buFontTx/>
              <a:buChar char="•"/>
            </a:pPr>
            <a:r>
              <a:rPr lang="en-US" altLang="en-US" sz="1300">
                <a:latin typeface="Arial" panose="020B0604020202020204" pitchFamily="34" charset="0"/>
              </a:rPr>
              <a:t>Simulation, Others</a:t>
            </a:r>
          </a:p>
        </p:txBody>
      </p:sp>
      <p:sp>
        <p:nvSpPr>
          <p:cNvPr id="531470" name="Text Box 14">
            <a:extLst>
              <a:ext uri="{FF2B5EF4-FFF2-40B4-BE49-F238E27FC236}">
                <a16:creationId xmlns:a16="http://schemas.microsoft.com/office/drawing/2014/main" id="{F58122AF-F512-ACA4-557A-27B461124607}"/>
              </a:ext>
            </a:extLst>
          </p:cNvPr>
          <p:cNvSpPr txBox="1">
            <a:spLocks noChangeArrowheads="1"/>
          </p:cNvSpPr>
          <p:nvPr/>
        </p:nvSpPr>
        <p:spPr bwMode="auto">
          <a:xfrm>
            <a:off x="5626100" y="1828800"/>
            <a:ext cx="2298700" cy="1493838"/>
          </a:xfrm>
          <a:prstGeom prst="rect">
            <a:avLst/>
          </a:prstGeom>
          <a:solidFill>
            <a:schemeClr val="bg1"/>
          </a:solidFill>
          <a:ln w="12700">
            <a:solidFill>
              <a:srgbClr val="33CCFF"/>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buFontTx/>
              <a:buChar char="•"/>
            </a:pPr>
            <a:r>
              <a:rPr lang="en-US" altLang="en-US" sz="1300">
                <a:latin typeface="Arial" panose="020B0604020202020204" pitchFamily="34" charset="0"/>
              </a:rPr>
              <a:t>Detailed Design Definition</a:t>
            </a:r>
          </a:p>
          <a:p>
            <a:pPr eaLnBrk="1" hangingPunct="1">
              <a:buFontTx/>
              <a:buChar char="•"/>
            </a:pPr>
            <a:r>
              <a:rPr lang="en-US" altLang="en-US" sz="1300">
                <a:latin typeface="Arial" panose="020B0604020202020204" pitchFamily="34" charset="0"/>
              </a:rPr>
              <a:t>CTQ Assurance (Cont’d)</a:t>
            </a:r>
          </a:p>
          <a:p>
            <a:pPr eaLnBrk="1" hangingPunct="1">
              <a:buFontTx/>
              <a:buChar char="•"/>
            </a:pPr>
            <a:r>
              <a:rPr lang="en-US" altLang="en-US" sz="1300">
                <a:latin typeface="Arial" panose="020B0604020202020204" pitchFamily="34" charset="0"/>
              </a:rPr>
              <a:t>Statistical Tolerancing</a:t>
            </a:r>
          </a:p>
          <a:p>
            <a:pPr eaLnBrk="1" hangingPunct="1">
              <a:buFontTx/>
              <a:buChar char="•"/>
            </a:pPr>
            <a:r>
              <a:rPr lang="en-US" altLang="en-US" sz="1300">
                <a:latin typeface="Arial" panose="020B0604020202020204" pitchFamily="34" charset="0"/>
              </a:rPr>
              <a:t>Design Review</a:t>
            </a:r>
          </a:p>
          <a:p>
            <a:pPr eaLnBrk="1" hangingPunct="1">
              <a:buFontTx/>
              <a:buChar char="•"/>
            </a:pPr>
            <a:r>
              <a:rPr lang="en-US" altLang="en-US" sz="1300">
                <a:latin typeface="Arial" panose="020B0604020202020204" pitchFamily="34" charset="0"/>
              </a:rPr>
              <a:t>Process Control Planning</a:t>
            </a:r>
          </a:p>
          <a:p>
            <a:pPr eaLnBrk="1" hangingPunct="1">
              <a:buFontTx/>
              <a:buChar char="•"/>
            </a:pPr>
            <a:r>
              <a:rPr lang="en-US" altLang="en-US" sz="1300">
                <a:latin typeface="Arial" panose="020B0604020202020204" pitchFamily="34" charset="0"/>
              </a:rPr>
              <a:t>Pilot (Verification &amp; Validation) Planning</a:t>
            </a:r>
          </a:p>
        </p:txBody>
      </p:sp>
      <p:sp>
        <p:nvSpPr>
          <p:cNvPr id="531471" name="Text Box 15">
            <a:extLst>
              <a:ext uri="{FF2B5EF4-FFF2-40B4-BE49-F238E27FC236}">
                <a16:creationId xmlns:a16="http://schemas.microsoft.com/office/drawing/2014/main" id="{CC7036C7-65FE-AADF-12EB-6395F8B64FEC}"/>
              </a:ext>
            </a:extLst>
          </p:cNvPr>
          <p:cNvSpPr txBox="1">
            <a:spLocks noChangeArrowheads="1"/>
          </p:cNvSpPr>
          <p:nvPr/>
        </p:nvSpPr>
        <p:spPr bwMode="auto">
          <a:xfrm>
            <a:off x="7543800" y="3429000"/>
            <a:ext cx="2146300" cy="1890713"/>
          </a:xfrm>
          <a:prstGeom prst="rect">
            <a:avLst/>
          </a:prstGeom>
          <a:solidFill>
            <a:schemeClr val="bg1"/>
          </a:solidFill>
          <a:ln w="12700">
            <a:solidFill>
              <a:srgbClr val="33CCFF"/>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buFontTx/>
              <a:buChar char="•"/>
            </a:pPr>
            <a:r>
              <a:rPr lang="en-US" altLang="en-US" sz="1300">
                <a:latin typeface="Arial" panose="020B0604020202020204" pitchFamily="34" charset="0"/>
              </a:rPr>
              <a:t>Pilot Testing (V&amp;V)</a:t>
            </a:r>
          </a:p>
          <a:p>
            <a:pPr eaLnBrk="1" hangingPunct="1">
              <a:buFontTx/>
              <a:buChar char="•"/>
            </a:pPr>
            <a:r>
              <a:rPr lang="en-US" altLang="en-US" sz="1300">
                <a:latin typeface="Arial" panose="020B0604020202020204" pitchFamily="34" charset="0"/>
              </a:rPr>
              <a:t>Root Cause Analysis</a:t>
            </a:r>
          </a:p>
          <a:p>
            <a:pPr eaLnBrk="1" hangingPunct="1">
              <a:buFontTx/>
              <a:buChar char="•"/>
            </a:pPr>
            <a:r>
              <a:rPr lang="en-US" altLang="en-US" sz="1300">
                <a:latin typeface="Arial" panose="020B0604020202020204" pitchFamily="34" charset="0"/>
              </a:rPr>
              <a:t>Implementation Planning</a:t>
            </a:r>
          </a:p>
          <a:p>
            <a:pPr eaLnBrk="1" hangingPunct="1">
              <a:buFontTx/>
              <a:buChar char="•"/>
            </a:pPr>
            <a:r>
              <a:rPr lang="en-US" altLang="en-US" sz="1300">
                <a:latin typeface="Arial" panose="020B0604020202020204" pitchFamily="34" charset="0"/>
              </a:rPr>
              <a:t>Project Management</a:t>
            </a:r>
          </a:p>
          <a:p>
            <a:pPr eaLnBrk="1" hangingPunct="1">
              <a:buFontTx/>
              <a:buChar char="•"/>
            </a:pPr>
            <a:r>
              <a:rPr lang="en-US" altLang="en-US" sz="1300">
                <a:latin typeface="Arial" panose="020B0604020202020204" pitchFamily="34" charset="0"/>
              </a:rPr>
              <a:t>Change Management</a:t>
            </a:r>
          </a:p>
          <a:p>
            <a:pPr eaLnBrk="1" hangingPunct="1">
              <a:buFontTx/>
              <a:buChar char="•"/>
            </a:pPr>
            <a:r>
              <a:rPr lang="en-US" altLang="en-US" sz="1300">
                <a:latin typeface="Arial" panose="020B0604020202020204" pitchFamily="34" charset="0"/>
              </a:rPr>
              <a:t>Process Control System</a:t>
            </a:r>
          </a:p>
          <a:p>
            <a:pPr eaLnBrk="1" hangingPunct="1">
              <a:buFontTx/>
              <a:buChar char="•"/>
            </a:pPr>
            <a:r>
              <a:rPr lang="en-US" altLang="en-US" sz="1300">
                <a:latin typeface="Arial" panose="020B0604020202020204" pitchFamily="34" charset="0"/>
              </a:rPr>
              <a:t>Process Transfer</a:t>
            </a:r>
          </a:p>
          <a:p>
            <a:pPr eaLnBrk="1" hangingPunct="1">
              <a:buFontTx/>
              <a:buChar char="•"/>
            </a:pPr>
            <a:r>
              <a:rPr lang="en-US" altLang="en-US" sz="1300">
                <a:latin typeface="Arial" panose="020B0604020202020204" pitchFamily="34" charset="0"/>
              </a:rPr>
              <a:t>Lessons Learned</a:t>
            </a:r>
          </a:p>
          <a:p>
            <a:pPr eaLnBrk="1" hangingPunct="1">
              <a:buFontTx/>
              <a:buChar char="•"/>
            </a:pPr>
            <a:r>
              <a:rPr lang="en-US" altLang="en-US" sz="1300">
                <a:latin typeface="Arial" panose="020B0604020202020204" pitchFamily="34" charset="0"/>
              </a:rPr>
              <a:t>Recognition</a:t>
            </a:r>
          </a:p>
        </p:txBody>
      </p:sp>
      <p:grpSp>
        <p:nvGrpSpPr>
          <p:cNvPr id="531477" name="Group 21">
            <a:extLst>
              <a:ext uri="{FF2B5EF4-FFF2-40B4-BE49-F238E27FC236}">
                <a16:creationId xmlns:a16="http://schemas.microsoft.com/office/drawing/2014/main" id="{87D3B51E-40DD-2B18-869B-8B73BBEDC18F}"/>
              </a:ext>
            </a:extLst>
          </p:cNvPr>
          <p:cNvGrpSpPr>
            <a:grpSpLocks/>
          </p:cNvGrpSpPr>
          <p:nvPr/>
        </p:nvGrpSpPr>
        <p:grpSpPr bwMode="auto">
          <a:xfrm>
            <a:off x="441325" y="914400"/>
            <a:ext cx="9236075" cy="831850"/>
            <a:chOff x="860" y="672"/>
            <a:chExt cx="5172" cy="432"/>
          </a:xfrm>
        </p:grpSpPr>
        <p:sp>
          <p:nvSpPr>
            <p:cNvPr id="531478" name="AutoShape 22">
              <a:extLst>
                <a:ext uri="{FF2B5EF4-FFF2-40B4-BE49-F238E27FC236}">
                  <a16:creationId xmlns:a16="http://schemas.microsoft.com/office/drawing/2014/main" id="{A44669F9-DDE9-89B1-127B-E1991A57F0E2}"/>
                </a:ext>
              </a:extLst>
            </p:cNvPr>
            <p:cNvSpPr>
              <a:spLocks noChangeArrowheads="1"/>
            </p:cNvSpPr>
            <p:nvPr/>
          </p:nvSpPr>
          <p:spPr bwMode="auto">
            <a:xfrm>
              <a:off x="4817" y="672"/>
              <a:ext cx="1215" cy="432"/>
            </a:xfrm>
            <a:prstGeom prst="chevron">
              <a:avLst>
                <a:gd name="adj" fmla="val 44622"/>
              </a:avLst>
            </a:prstGeom>
            <a:solidFill>
              <a:srgbClr val="00CCFF"/>
            </a:solidFill>
            <a:ln w="12700">
              <a:miter lim="800000"/>
              <a:headEnd/>
              <a:tailEnd/>
            </a:ln>
            <a:effectLst/>
            <a:scene3d>
              <a:camera prst="legacyObliqueTopLeft"/>
              <a:lightRig rig="legacyFlat3" dir="t"/>
            </a:scene3d>
            <a:sp3d extrusionH="201600" prstMaterial="legacyMatte">
              <a:bevelT w="13500" h="13500" prst="angle"/>
              <a:bevelB w="13500" h="13500" prst="angle"/>
              <a:extrusionClr>
                <a:srgbClr val="00CCFF"/>
              </a:extrusionClr>
              <a:contourClr>
                <a:srgbClr val="00CCFF"/>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2100" b="1" i="1">
                  <a:solidFill>
                    <a:schemeClr val="bg1"/>
                  </a:solidFill>
                  <a:effectLst>
                    <a:outerShdw blurRad="38100" dist="38100" dir="2700000" algn="tl">
                      <a:srgbClr val="000000"/>
                    </a:outerShdw>
                  </a:effectLst>
                  <a:latin typeface="Arial" panose="020B0604020202020204" pitchFamily="34" charset="0"/>
                </a:rPr>
                <a:t>   Validate/</a:t>
              </a:r>
            </a:p>
            <a:p>
              <a:pPr algn="ctr" eaLnBrk="1" hangingPunct="1"/>
              <a:r>
                <a:rPr lang="en-US" altLang="en-US" sz="2100" b="1" i="1">
                  <a:solidFill>
                    <a:schemeClr val="bg1"/>
                  </a:solidFill>
                  <a:effectLst>
                    <a:outerShdw blurRad="38100" dist="38100" dir="2700000" algn="tl">
                      <a:srgbClr val="000000"/>
                    </a:outerShdw>
                  </a:effectLst>
                  <a:latin typeface="Arial" panose="020B0604020202020204" pitchFamily="34" charset="0"/>
                </a:rPr>
                <a:t>  Implement</a:t>
              </a:r>
            </a:p>
          </p:txBody>
        </p:sp>
        <p:sp>
          <p:nvSpPr>
            <p:cNvPr id="531479" name="AutoShape 23">
              <a:extLst>
                <a:ext uri="{FF2B5EF4-FFF2-40B4-BE49-F238E27FC236}">
                  <a16:creationId xmlns:a16="http://schemas.microsoft.com/office/drawing/2014/main" id="{26969061-4D14-AD4F-5039-145F5CA58D71}"/>
                </a:ext>
              </a:extLst>
            </p:cNvPr>
            <p:cNvSpPr>
              <a:spLocks noChangeArrowheads="1"/>
            </p:cNvSpPr>
            <p:nvPr/>
          </p:nvSpPr>
          <p:spPr bwMode="auto">
            <a:xfrm>
              <a:off x="3777" y="672"/>
              <a:ext cx="1215" cy="432"/>
            </a:xfrm>
            <a:prstGeom prst="chevron">
              <a:avLst>
                <a:gd name="adj" fmla="val 44622"/>
              </a:avLst>
            </a:prstGeom>
            <a:solidFill>
              <a:srgbClr val="00CCFF"/>
            </a:solidFill>
            <a:ln w="12700">
              <a:miter lim="800000"/>
              <a:headEnd/>
              <a:tailEnd/>
            </a:ln>
            <a:effectLst/>
            <a:scene3d>
              <a:camera prst="legacyObliqueTopLeft"/>
              <a:lightRig rig="legacyFlat3" dir="t"/>
            </a:scene3d>
            <a:sp3d extrusionH="201600" prstMaterial="legacyMatte">
              <a:bevelT w="13500" h="13500" prst="angle"/>
              <a:bevelB w="13500" h="13500" prst="angle"/>
              <a:extrusionClr>
                <a:srgbClr val="00CCFF"/>
              </a:extrusionClr>
              <a:contourClr>
                <a:srgbClr val="00CCFF"/>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2100" b="1" i="1">
                  <a:solidFill>
                    <a:schemeClr val="bg1"/>
                  </a:solidFill>
                  <a:effectLst>
                    <a:outerShdw blurRad="38100" dist="38100" dir="2700000" algn="tl">
                      <a:srgbClr val="000000"/>
                    </a:outerShdw>
                  </a:effectLst>
                  <a:latin typeface="Arial" panose="020B0604020202020204" pitchFamily="34" charset="0"/>
                </a:rPr>
                <a:t>   Design</a:t>
              </a:r>
            </a:p>
          </p:txBody>
        </p:sp>
        <p:sp>
          <p:nvSpPr>
            <p:cNvPr id="531480" name="AutoShape 24">
              <a:extLst>
                <a:ext uri="{FF2B5EF4-FFF2-40B4-BE49-F238E27FC236}">
                  <a16:creationId xmlns:a16="http://schemas.microsoft.com/office/drawing/2014/main" id="{CCE42A1D-D74D-7907-3CFC-503E7B289940}"/>
                </a:ext>
              </a:extLst>
            </p:cNvPr>
            <p:cNvSpPr>
              <a:spLocks noChangeArrowheads="1"/>
            </p:cNvSpPr>
            <p:nvPr/>
          </p:nvSpPr>
          <p:spPr bwMode="auto">
            <a:xfrm>
              <a:off x="2733" y="672"/>
              <a:ext cx="1215" cy="432"/>
            </a:xfrm>
            <a:prstGeom prst="chevron">
              <a:avLst>
                <a:gd name="adj" fmla="val 44622"/>
              </a:avLst>
            </a:prstGeom>
            <a:solidFill>
              <a:srgbClr val="00CCFF"/>
            </a:solidFill>
            <a:ln w="12700">
              <a:miter lim="800000"/>
              <a:headEnd/>
              <a:tailEnd/>
            </a:ln>
            <a:effectLst/>
            <a:scene3d>
              <a:camera prst="legacyObliqueTopLeft"/>
              <a:lightRig rig="legacyFlat3" dir="t"/>
            </a:scene3d>
            <a:sp3d extrusionH="201600" prstMaterial="legacyMatte">
              <a:bevelT w="13500" h="13500" prst="angle"/>
              <a:bevelB w="13500" h="13500" prst="angle"/>
              <a:extrusionClr>
                <a:srgbClr val="00CCFF"/>
              </a:extrusionClr>
              <a:contourClr>
                <a:srgbClr val="00CCFF"/>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2100" b="1" i="1">
                  <a:solidFill>
                    <a:schemeClr val="bg1"/>
                  </a:solidFill>
                  <a:effectLst>
                    <a:outerShdw blurRad="38100" dist="38100" dir="2700000" algn="tl">
                      <a:srgbClr val="000000"/>
                    </a:outerShdw>
                  </a:effectLst>
                  <a:latin typeface="Arial" panose="020B0604020202020204" pitchFamily="34" charset="0"/>
                </a:rPr>
                <a:t>   Explore</a:t>
              </a:r>
            </a:p>
          </p:txBody>
        </p:sp>
        <p:sp>
          <p:nvSpPr>
            <p:cNvPr id="531481" name="AutoShape 25">
              <a:extLst>
                <a:ext uri="{FF2B5EF4-FFF2-40B4-BE49-F238E27FC236}">
                  <a16:creationId xmlns:a16="http://schemas.microsoft.com/office/drawing/2014/main" id="{D6113046-3A6B-4AAE-DA2E-039726388C3B}"/>
                </a:ext>
              </a:extLst>
            </p:cNvPr>
            <p:cNvSpPr>
              <a:spLocks noChangeArrowheads="1"/>
            </p:cNvSpPr>
            <p:nvPr/>
          </p:nvSpPr>
          <p:spPr bwMode="auto">
            <a:xfrm>
              <a:off x="1685" y="672"/>
              <a:ext cx="1215" cy="432"/>
            </a:xfrm>
            <a:prstGeom prst="chevron">
              <a:avLst>
                <a:gd name="adj" fmla="val 44622"/>
              </a:avLst>
            </a:prstGeom>
            <a:solidFill>
              <a:srgbClr val="00CCFF"/>
            </a:solidFill>
            <a:ln w="12700">
              <a:miter lim="800000"/>
              <a:headEnd/>
              <a:tailEnd/>
            </a:ln>
            <a:effectLst/>
            <a:scene3d>
              <a:camera prst="legacyObliqueTopLeft"/>
              <a:lightRig rig="legacyFlat3" dir="t"/>
            </a:scene3d>
            <a:sp3d extrusionH="201600" prstMaterial="legacyMatte">
              <a:bevelT w="13500" h="13500" prst="angle"/>
              <a:bevelB w="13500" h="13500" prst="angle"/>
              <a:extrusionClr>
                <a:srgbClr val="00CCFF"/>
              </a:extrusionClr>
              <a:contourClr>
                <a:srgbClr val="00CCFF"/>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2100" b="1" i="1">
                  <a:solidFill>
                    <a:schemeClr val="bg1"/>
                  </a:solidFill>
                  <a:effectLst>
                    <a:outerShdw blurRad="38100" dist="38100" dir="2700000" algn="tl">
                      <a:srgbClr val="000000"/>
                    </a:outerShdw>
                  </a:effectLst>
                  <a:latin typeface="Arial" panose="020B0604020202020204" pitchFamily="34" charset="0"/>
                </a:rPr>
                <a:t>   Measure</a:t>
              </a:r>
            </a:p>
          </p:txBody>
        </p:sp>
        <p:sp>
          <p:nvSpPr>
            <p:cNvPr id="531482" name="AutoShape 26">
              <a:extLst>
                <a:ext uri="{FF2B5EF4-FFF2-40B4-BE49-F238E27FC236}">
                  <a16:creationId xmlns:a16="http://schemas.microsoft.com/office/drawing/2014/main" id="{96DA69B4-EA0A-D1AC-B31A-0A34E568646F}"/>
                </a:ext>
              </a:extLst>
            </p:cNvPr>
            <p:cNvSpPr>
              <a:spLocks noChangeArrowheads="1"/>
            </p:cNvSpPr>
            <p:nvPr/>
          </p:nvSpPr>
          <p:spPr bwMode="auto">
            <a:xfrm>
              <a:off x="860" y="672"/>
              <a:ext cx="988" cy="432"/>
            </a:xfrm>
            <a:prstGeom prst="homePlate">
              <a:avLst>
                <a:gd name="adj" fmla="val 44767"/>
              </a:avLst>
            </a:prstGeom>
            <a:solidFill>
              <a:srgbClr val="00CCFF"/>
            </a:solidFill>
            <a:ln w="12700">
              <a:miter lim="800000"/>
              <a:headEnd/>
              <a:tailEnd/>
            </a:ln>
            <a:effectLst/>
            <a:scene3d>
              <a:camera prst="legacyObliqueTopLeft"/>
              <a:lightRig rig="legacyFlat3" dir="t"/>
            </a:scene3d>
            <a:sp3d extrusionH="201600" prstMaterial="legacyMatte">
              <a:bevelT w="13500" h="13500" prst="angle"/>
              <a:bevelB w="13500" h="13500" prst="angle"/>
              <a:extrusionClr>
                <a:srgbClr val="00CCFF"/>
              </a:extrusionClr>
              <a:contourClr>
                <a:srgbClr val="00CCFF"/>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2100" b="1" i="1">
                  <a:solidFill>
                    <a:schemeClr val="bg1"/>
                  </a:solidFill>
                  <a:effectLst>
                    <a:outerShdw blurRad="38100" dist="38100" dir="2700000" algn="tl">
                      <a:srgbClr val="000000"/>
                    </a:outerShdw>
                  </a:effectLst>
                  <a:latin typeface="Arial" panose="020B0604020202020204" pitchFamily="34" charset="0"/>
                </a:rPr>
                <a:t>Define</a:t>
              </a:r>
            </a:p>
          </p:txBody>
        </p:sp>
      </p:grpSp>
      <p:grpSp>
        <p:nvGrpSpPr>
          <p:cNvPr id="531484" name="Group 28">
            <a:extLst>
              <a:ext uri="{FF2B5EF4-FFF2-40B4-BE49-F238E27FC236}">
                <a16:creationId xmlns:a16="http://schemas.microsoft.com/office/drawing/2014/main" id="{083A431F-6637-ABB9-49AA-104DFC0E6B36}"/>
              </a:ext>
            </a:extLst>
          </p:cNvPr>
          <p:cNvGrpSpPr>
            <a:grpSpLocks/>
          </p:cNvGrpSpPr>
          <p:nvPr/>
        </p:nvGrpSpPr>
        <p:grpSpPr bwMode="auto">
          <a:xfrm>
            <a:off x="1014413" y="4656138"/>
            <a:ext cx="457200" cy="739775"/>
            <a:chOff x="5569" y="2445"/>
            <a:chExt cx="413" cy="761"/>
          </a:xfrm>
        </p:grpSpPr>
        <p:sp>
          <p:nvSpPr>
            <p:cNvPr id="531485" name="Freeform 29">
              <a:extLst>
                <a:ext uri="{FF2B5EF4-FFF2-40B4-BE49-F238E27FC236}">
                  <a16:creationId xmlns:a16="http://schemas.microsoft.com/office/drawing/2014/main" id="{05971D39-54EE-7E58-03A6-3762D4DE803C}"/>
                </a:ext>
              </a:extLst>
            </p:cNvPr>
            <p:cNvSpPr>
              <a:spLocks/>
            </p:cNvSpPr>
            <p:nvPr/>
          </p:nvSpPr>
          <p:spPr bwMode="auto">
            <a:xfrm>
              <a:off x="5584" y="2445"/>
              <a:ext cx="398" cy="746"/>
            </a:xfrm>
            <a:custGeom>
              <a:avLst/>
              <a:gdLst>
                <a:gd name="T0" fmla="*/ 795 w 795"/>
                <a:gd name="T1" fmla="*/ 90 h 1492"/>
                <a:gd name="T2" fmla="*/ 778 w 795"/>
                <a:gd name="T3" fmla="*/ 219 h 1492"/>
                <a:gd name="T4" fmla="*/ 764 w 795"/>
                <a:gd name="T5" fmla="*/ 402 h 1492"/>
                <a:gd name="T6" fmla="*/ 755 w 795"/>
                <a:gd name="T7" fmla="*/ 616 h 1492"/>
                <a:gd name="T8" fmla="*/ 747 w 795"/>
                <a:gd name="T9" fmla="*/ 841 h 1492"/>
                <a:gd name="T10" fmla="*/ 742 w 795"/>
                <a:gd name="T11" fmla="*/ 1054 h 1492"/>
                <a:gd name="T12" fmla="*/ 739 w 795"/>
                <a:gd name="T13" fmla="*/ 1234 h 1492"/>
                <a:gd name="T14" fmla="*/ 736 w 795"/>
                <a:gd name="T15" fmla="*/ 1357 h 1492"/>
                <a:gd name="T16" fmla="*/ 736 w 795"/>
                <a:gd name="T17" fmla="*/ 1403 h 1492"/>
                <a:gd name="T18" fmla="*/ 283 w 795"/>
                <a:gd name="T19" fmla="*/ 1492 h 1492"/>
                <a:gd name="T20" fmla="*/ 275 w 795"/>
                <a:gd name="T21" fmla="*/ 1479 h 1492"/>
                <a:gd name="T22" fmla="*/ 263 w 795"/>
                <a:gd name="T23" fmla="*/ 1463 h 1492"/>
                <a:gd name="T24" fmla="*/ 247 w 795"/>
                <a:gd name="T25" fmla="*/ 1446 h 1492"/>
                <a:gd name="T26" fmla="*/ 228 w 795"/>
                <a:gd name="T27" fmla="*/ 1426 h 1492"/>
                <a:gd name="T28" fmla="*/ 207 w 795"/>
                <a:gd name="T29" fmla="*/ 1407 h 1492"/>
                <a:gd name="T30" fmla="*/ 183 w 795"/>
                <a:gd name="T31" fmla="*/ 1386 h 1492"/>
                <a:gd name="T32" fmla="*/ 159 w 795"/>
                <a:gd name="T33" fmla="*/ 1365 h 1492"/>
                <a:gd name="T34" fmla="*/ 133 w 795"/>
                <a:gd name="T35" fmla="*/ 1345 h 1492"/>
                <a:gd name="T36" fmla="*/ 109 w 795"/>
                <a:gd name="T37" fmla="*/ 1325 h 1492"/>
                <a:gd name="T38" fmla="*/ 86 w 795"/>
                <a:gd name="T39" fmla="*/ 1306 h 1492"/>
                <a:gd name="T40" fmla="*/ 63 w 795"/>
                <a:gd name="T41" fmla="*/ 1290 h 1492"/>
                <a:gd name="T42" fmla="*/ 45 w 795"/>
                <a:gd name="T43" fmla="*/ 1275 h 1492"/>
                <a:gd name="T44" fmla="*/ 27 w 795"/>
                <a:gd name="T45" fmla="*/ 1263 h 1492"/>
                <a:gd name="T46" fmla="*/ 15 w 795"/>
                <a:gd name="T47" fmla="*/ 1253 h 1492"/>
                <a:gd name="T48" fmla="*/ 7 w 795"/>
                <a:gd name="T49" fmla="*/ 1248 h 1492"/>
                <a:gd name="T50" fmla="*/ 4 w 795"/>
                <a:gd name="T51" fmla="*/ 1245 h 1492"/>
                <a:gd name="T52" fmla="*/ 6 w 795"/>
                <a:gd name="T53" fmla="*/ 1203 h 1492"/>
                <a:gd name="T54" fmla="*/ 9 w 795"/>
                <a:gd name="T55" fmla="*/ 1086 h 1492"/>
                <a:gd name="T56" fmla="*/ 12 w 795"/>
                <a:gd name="T57" fmla="*/ 920 h 1492"/>
                <a:gd name="T58" fmla="*/ 16 w 795"/>
                <a:gd name="T59" fmla="*/ 722 h 1492"/>
                <a:gd name="T60" fmla="*/ 18 w 795"/>
                <a:gd name="T61" fmla="*/ 516 h 1492"/>
                <a:gd name="T62" fmla="*/ 17 w 795"/>
                <a:gd name="T63" fmla="*/ 321 h 1492"/>
                <a:gd name="T64" fmla="*/ 11 w 795"/>
                <a:gd name="T65" fmla="*/ 160 h 1492"/>
                <a:gd name="T66" fmla="*/ 0 w 795"/>
                <a:gd name="T67" fmla="*/ 52 h 1492"/>
                <a:gd name="T68" fmla="*/ 4 w 795"/>
                <a:gd name="T69" fmla="*/ 52 h 1492"/>
                <a:gd name="T70" fmla="*/ 17 w 795"/>
                <a:gd name="T71" fmla="*/ 50 h 1492"/>
                <a:gd name="T72" fmla="*/ 38 w 795"/>
                <a:gd name="T73" fmla="*/ 49 h 1492"/>
                <a:gd name="T74" fmla="*/ 64 w 795"/>
                <a:gd name="T75" fmla="*/ 48 h 1492"/>
                <a:gd name="T76" fmla="*/ 96 w 795"/>
                <a:gd name="T77" fmla="*/ 46 h 1492"/>
                <a:gd name="T78" fmla="*/ 132 w 795"/>
                <a:gd name="T79" fmla="*/ 43 h 1492"/>
                <a:gd name="T80" fmla="*/ 171 w 795"/>
                <a:gd name="T81" fmla="*/ 40 h 1492"/>
                <a:gd name="T82" fmla="*/ 212 w 795"/>
                <a:gd name="T83" fmla="*/ 38 h 1492"/>
                <a:gd name="T84" fmla="*/ 253 w 795"/>
                <a:gd name="T85" fmla="*/ 34 h 1492"/>
                <a:gd name="T86" fmla="*/ 294 w 795"/>
                <a:gd name="T87" fmla="*/ 30 h 1492"/>
                <a:gd name="T88" fmla="*/ 335 w 795"/>
                <a:gd name="T89" fmla="*/ 25 h 1492"/>
                <a:gd name="T90" fmla="*/ 372 w 795"/>
                <a:gd name="T91" fmla="*/ 20 h 1492"/>
                <a:gd name="T92" fmla="*/ 405 w 795"/>
                <a:gd name="T93" fmla="*/ 16 h 1492"/>
                <a:gd name="T94" fmla="*/ 434 w 795"/>
                <a:gd name="T95" fmla="*/ 11 h 1492"/>
                <a:gd name="T96" fmla="*/ 456 w 795"/>
                <a:gd name="T97" fmla="*/ 5 h 1492"/>
                <a:gd name="T98" fmla="*/ 472 w 795"/>
                <a:gd name="T99" fmla="*/ 0 h 1492"/>
                <a:gd name="T100" fmla="*/ 795 w 795"/>
                <a:gd name="T101" fmla="*/ 90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95" h="1492">
                  <a:moveTo>
                    <a:pt x="795" y="90"/>
                  </a:moveTo>
                  <a:lnTo>
                    <a:pt x="778" y="219"/>
                  </a:lnTo>
                  <a:lnTo>
                    <a:pt x="764" y="402"/>
                  </a:lnTo>
                  <a:lnTo>
                    <a:pt x="755" y="616"/>
                  </a:lnTo>
                  <a:lnTo>
                    <a:pt x="747" y="841"/>
                  </a:lnTo>
                  <a:lnTo>
                    <a:pt x="742" y="1054"/>
                  </a:lnTo>
                  <a:lnTo>
                    <a:pt x="739" y="1234"/>
                  </a:lnTo>
                  <a:lnTo>
                    <a:pt x="736" y="1357"/>
                  </a:lnTo>
                  <a:lnTo>
                    <a:pt x="736" y="1403"/>
                  </a:lnTo>
                  <a:lnTo>
                    <a:pt x="283" y="1492"/>
                  </a:lnTo>
                  <a:lnTo>
                    <a:pt x="275" y="1479"/>
                  </a:lnTo>
                  <a:lnTo>
                    <a:pt x="263" y="1463"/>
                  </a:lnTo>
                  <a:lnTo>
                    <a:pt x="247" y="1446"/>
                  </a:lnTo>
                  <a:lnTo>
                    <a:pt x="228" y="1426"/>
                  </a:lnTo>
                  <a:lnTo>
                    <a:pt x="207" y="1407"/>
                  </a:lnTo>
                  <a:lnTo>
                    <a:pt x="183" y="1386"/>
                  </a:lnTo>
                  <a:lnTo>
                    <a:pt x="159" y="1365"/>
                  </a:lnTo>
                  <a:lnTo>
                    <a:pt x="133" y="1345"/>
                  </a:lnTo>
                  <a:lnTo>
                    <a:pt x="109" y="1325"/>
                  </a:lnTo>
                  <a:lnTo>
                    <a:pt x="86" y="1306"/>
                  </a:lnTo>
                  <a:lnTo>
                    <a:pt x="63" y="1290"/>
                  </a:lnTo>
                  <a:lnTo>
                    <a:pt x="45" y="1275"/>
                  </a:lnTo>
                  <a:lnTo>
                    <a:pt x="27" y="1263"/>
                  </a:lnTo>
                  <a:lnTo>
                    <a:pt x="15" y="1253"/>
                  </a:lnTo>
                  <a:lnTo>
                    <a:pt x="7" y="1248"/>
                  </a:lnTo>
                  <a:lnTo>
                    <a:pt x="4" y="1245"/>
                  </a:lnTo>
                  <a:lnTo>
                    <a:pt x="6" y="1203"/>
                  </a:lnTo>
                  <a:lnTo>
                    <a:pt x="9" y="1086"/>
                  </a:lnTo>
                  <a:lnTo>
                    <a:pt x="12" y="920"/>
                  </a:lnTo>
                  <a:lnTo>
                    <a:pt x="16" y="722"/>
                  </a:lnTo>
                  <a:lnTo>
                    <a:pt x="18" y="516"/>
                  </a:lnTo>
                  <a:lnTo>
                    <a:pt x="17" y="321"/>
                  </a:lnTo>
                  <a:lnTo>
                    <a:pt x="11" y="160"/>
                  </a:lnTo>
                  <a:lnTo>
                    <a:pt x="0" y="52"/>
                  </a:lnTo>
                  <a:lnTo>
                    <a:pt x="4" y="52"/>
                  </a:lnTo>
                  <a:lnTo>
                    <a:pt x="17" y="50"/>
                  </a:lnTo>
                  <a:lnTo>
                    <a:pt x="38" y="49"/>
                  </a:lnTo>
                  <a:lnTo>
                    <a:pt x="64" y="48"/>
                  </a:lnTo>
                  <a:lnTo>
                    <a:pt x="96" y="46"/>
                  </a:lnTo>
                  <a:lnTo>
                    <a:pt x="132" y="43"/>
                  </a:lnTo>
                  <a:lnTo>
                    <a:pt x="171" y="40"/>
                  </a:lnTo>
                  <a:lnTo>
                    <a:pt x="212" y="38"/>
                  </a:lnTo>
                  <a:lnTo>
                    <a:pt x="253" y="34"/>
                  </a:lnTo>
                  <a:lnTo>
                    <a:pt x="294" y="30"/>
                  </a:lnTo>
                  <a:lnTo>
                    <a:pt x="335" y="25"/>
                  </a:lnTo>
                  <a:lnTo>
                    <a:pt x="372" y="20"/>
                  </a:lnTo>
                  <a:lnTo>
                    <a:pt x="405" y="16"/>
                  </a:lnTo>
                  <a:lnTo>
                    <a:pt x="434" y="11"/>
                  </a:lnTo>
                  <a:lnTo>
                    <a:pt x="456" y="5"/>
                  </a:lnTo>
                  <a:lnTo>
                    <a:pt x="472" y="0"/>
                  </a:lnTo>
                  <a:lnTo>
                    <a:pt x="795" y="90"/>
                  </a:lnTo>
                  <a:close/>
                </a:path>
              </a:pathLst>
            </a:custGeom>
            <a:solidFill>
              <a:srgbClr val="9B9B9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1486" name="Freeform 30">
              <a:extLst>
                <a:ext uri="{FF2B5EF4-FFF2-40B4-BE49-F238E27FC236}">
                  <a16:creationId xmlns:a16="http://schemas.microsoft.com/office/drawing/2014/main" id="{917AE2FE-228E-DBC4-2CAA-92228D91E294}"/>
                </a:ext>
              </a:extLst>
            </p:cNvPr>
            <p:cNvSpPr>
              <a:spLocks/>
            </p:cNvSpPr>
            <p:nvPr/>
          </p:nvSpPr>
          <p:spPr bwMode="auto">
            <a:xfrm>
              <a:off x="5588" y="2445"/>
              <a:ext cx="381" cy="68"/>
            </a:xfrm>
            <a:custGeom>
              <a:avLst/>
              <a:gdLst>
                <a:gd name="T0" fmla="*/ 0 w 762"/>
                <a:gd name="T1" fmla="*/ 52 h 136"/>
                <a:gd name="T2" fmla="*/ 271 w 762"/>
                <a:gd name="T3" fmla="*/ 136 h 136"/>
                <a:gd name="T4" fmla="*/ 762 w 762"/>
                <a:gd name="T5" fmla="*/ 81 h 136"/>
                <a:gd name="T6" fmla="*/ 459 w 762"/>
                <a:gd name="T7" fmla="*/ 0 h 136"/>
                <a:gd name="T8" fmla="*/ 0 w 762"/>
                <a:gd name="T9" fmla="*/ 52 h 136"/>
              </a:gdLst>
              <a:ahLst/>
              <a:cxnLst>
                <a:cxn ang="0">
                  <a:pos x="T0" y="T1"/>
                </a:cxn>
                <a:cxn ang="0">
                  <a:pos x="T2" y="T3"/>
                </a:cxn>
                <a:cxn ang="0">
                  <a:pos x="T4" y="T5"/>
                </a:cxn>
                <a:cxn ang="0">
                  <a:pos x="T6" y="T7"/>
                </a:cxn>
                <a:cxn ang="0">
                  <a:pos x="T8" y="T9"/>
                </a:cxn>
              </a:cxnLst>
              <a:rect l="0" t="0" r="r" b="b"/>
              <a:pathLst>
                <a:path w="762" h="136">
                  <a:moveTo>
                    <a:pt x="0" y="52"/>
                  </a:moveTo>
                  <a:lnTo>
                    <a:pt x="271" y="136"/>
                  </a:lnTo>
                  <a:lnTo>
                    <a:pt x="762" y="81"/>
                  </a:lnTo>
                  <a:lnTo>
                    <a:pt x="459" y="0"/>
                  </a:lnTo>
                  <a:lnTo>
                    <a:pt x="0" y="52"/>
                  </a:lnTo>
                  <a:close/>
                </a:path>
              </a:pathLst>
            </a:custGeom>
            <a:solidFill>
              <a:srgbClr val="75757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1487" name="Freeform 31">
              <a:extLst>
                <a:ext uri="{FF2B5EF4-FFF2-40B4-BE49-F238E27FC236}">
                  <a16:creationId xmlns:a16="http://schemas.microsoft.com/office/drawing/2014/main" id="{9313AEE5-424E-5426-B384-FC6E15C53064}"/>
                </a:ext>
              </a:extLst>
            </p:cNvPr>
            <p:cNvSpPr>
              <a:spLocks/>
            </p:cNvSpPr>
            <p:nvPr/>
          </p:nvSpPr>
          <p:spPr bwMode="auto">
            <a:xfrm>
              <a:off x="5953" y="2490"/>
              <a:ext cx="29" cy="645"/>
            </a:xfrm>
            <a:custGeom>
              <a:avLst/>
              <a:gdLst>
                <a:gd name="T0" fmla="*/ 56 w 56"/>
                <a:gd name="T1" fmla="*/ 0 h 1289"/>
                <a:gd name="T2" fmla="*/ 53 w 56"/>
                <a:gd name="T3" fmla="*/ 39 h 1289"/>
                <a:gd name="T4" fmla="*/ 45 w 56"/>
                <a:gd name="T5" fmla="*/ 146 h 1289"/>
                <a:gd name="T6" fmla="*/ 33 w 56"/>
                <a:gd name="T7" fmla="*/ 304 h 1289"/>
                <a:gd name="T8" fmla="*/ 21 w 56"/>
                <a:gd name="T9" fmla="*/ 497 h 1289"/>
                <a:gd name="T10" fmla="*/ 9 w 56"/>
                <a:gd name="T11" fmla="*/ 709 h 1289"/>
                <a:gd name="T12" fmla="*/ 2 w 56"/>
                <a:gd name="T13" fmla="*/ 923 h 1289"/>
                <a:gd name="T14" fmla="*/ 0 w 56"/>
                <a:gd name="T15" fmla="*/ 1121 h 1289"/>
                <a:gd name="T16" fmla="*/ 6 w 56"/>
                <a:gd name="T17" fmla="*/ 1289 h 1289"/>
                <a:gd name="T18" fmla="*/ 7 w 56"/>
                <a:gd name="T19" fmla="*/ 1241 h 1289"/>
                <a:gd name="T20" fmla="*/ 11 w 56"/>
                <a:gd name="T21" fmla="*/ 1112 h 1289"/>
                <a:gd name="T22" fmla="*/ 17 w 56"/>
                <a:gd name="T23" fmla="*/ 927 h 1289"/>
                <a:gd name="T24" fmla="*/ 24 w 56"/>
                <a:gd name="T25" fmla="*/ 709 h 1289"/>
                <a:gd name="T26" fmla="*/ 32 w 56"/>
                <a:gd name="T27" fmla="*/ 484 h 1289"/>
                <a:gd name="T28" fmla="*/ 41 w 56"/>
                <a:gd name="T29" fmla="*/ 275 h 1289"/>
                <a:gd name="T30" fmla="*/ 49 w 56"/>
                <a:gd name="T31" fmla="*/ 104 h 1289"/>
                <a:gd name="T32" fmla="*/ 56 w 56"/>
                <a:gd name="T33" fmla="*/ 0 h 1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 h="1289">
                  <a:moveTo>
                    <a:pt x="56" y="0"/>
                  </a:moveTo>
                  <a:lnTo>
                    <a:pt x="53" y="39"/>
                  </a:lnTo>
                  <a:lnTo>
                    <a:pt x="45" y="146"/>
                  </a:lnTo>
                  <a:lnTo>
                    <a:pt x="33" y="304"/>
                  </a:lnTo>
                  <a:lnTo>
                    <a:pt x="21" y="497"/>
                  </a:lnTo>
                  <a:lnTo>
                    <a:pt x="9" y="709"/>
                  </a:lnTo>
                  <a:lnTo>
                    <a:pt x="2" y="923"/>
                  </a:lnTo>
                  <a:lnTo>
                    <a:pt x="0" y="1121"/>
                  </a:lnTo>
                  <a:lnTo>
                    <a:pt x="6" y="1289"/>
                  </a:lnTo>
                  <a:lnTo>
                    <a:pt x="7" y="1241"/>
                  </a:lnTo>
                  <a:lnTo>
                    <a:pt x="11" y="1112"/>
                  </a:lnTo>
                  <a:lnTo>
                    <a:pt x="17" y="927"/>
                  </a:lnTo>
                  <a:lnTo>
                    <a:pt x="24" y="709"/>
                  </a:lnTo>
                  <a:lnTo>
                    <a:pt x="32" y="484"/>
                  </a:lnTo>
                  <a:lnTo>
                    <a:pt x="41" y="275"/>
                  </a:lnTo>
                  <a:lnTo>
                    <a:pt x="49" y="104"/>
                  </a:lnTo>
                  <a:lnTo>
                    <a:pt x="5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1488" name="Freeform 32">
              <a:extLst>
                <a:ext uri="{FF2B5EF4-FFF2-40B4-BE49-F238E27FC236}">
                  <a16:creationId xmlns:a16="http://schemas.microsoft.com/office/drawing/2014/main" id="{6E511085-7F11-B0E0-EF5C-99B817AD474D}"/>
                </a:ext>
              </a:extLst>
            </p:cNvPr>
            <p:cNvSpPr>
              <a:spLocks/>
            </p:cNvSpPr>
            <p:nvPr/>
          </p:nvSpPr>
          <p:spPr bwMode="auto">
            <a:xfrm>
              <a:off x="5859" y="2738"/>
              <a:ext cx="116" cy="62"/>
            </a:xfrm>
            <a:custGeom>
              <a:avLst/>
              <a:gdLst>
                <a:gd name="T0" fmla="*/ 0 w 233"/>
                <a:gd name="T1" fmla="*/ 99 h 125"/>
                <a:gd name="T2" fmla="*/ 3 w 233"/>
                <a:gd name="T3" fmla="*/ 100 h 125"/>
                <a:gd name="T4" fmla="*/ 13 w 233"/>
                <a:gd name="T5" fmla="*/ 103 h 125"/>
                <a:gd name="T6" fmla="*/ 26 w 233"/>
                <a:gd name="T7" fmla="*/ 106 h 125"/>
                <a:gd name="T8" fmla="*/ 45 w 233"/>
                <a:gd name="T9" fmla="*/ 111 h 125"/>
                <a:gd name="T10" fmla="*/ 67 w 233"/>
                <a:gd name="T11" fmla="*/ 114 h 125"/>
                <a:gd name="T12" fmla="*/ 90 w 233"/>
                <a:gd name="T13" fmla="*/ 119 h 125"/>
                <a:gd name="T14" fmla="*/ 114 w 233"/>
                <a:gd name="T15" fmla="*/ 122 h 125"/>
                <a:gd name="T16" fmla="*/ 138 w 233"/>
                <a:gd name="T17" fmla="*/ 124 h 125"/>
                <a:gd name="T18" fmla="*/ 162 w 233"/>
                <a:gd name="T19" fmla="*/ 125 h 125"/>
                <a:gd name="T20" fmla="*/ 184 w 233"/>
                <a:gd name="T21" fmla="*/ 122 h 125"/>
                <a:gd name="T22" fmla="*/ 203 w 233"/>
                <a:gd name="T23" fmla="*/ 118 h 125"/>
                <a:gd name="T24" fmla="*/ 218 w 233"/>
                <a:gd name="T25" fmla="*/ 110 h 125"/>
                <a:gd name="T26" fmla="*/ 228 w 233"/>
                <a:gd name="T27" fmla="*/ 98 h 125"/>
                <a:gd name="T28" fmla="*/ 233 w 233"/>
                <a:gd name="T29" fmla="*/ 82 h 125"/>
                <a:gd name="T30" fmla="*/ 230 w 233"/>
                <a:gd name="T31" fmla="*/ 62 h 125"/>
                <a:gd name="T32" fmla="*/ 220 w 233"/>
                <a:gd name="T33" fmla="*/ 37 h 125"/>
                <a:gd name="T34" fmla="*/ 219 w 233"/>
                <a:gd name="T35" fmla="*/ 36 h 125"/>
                <a:gd name="T36" fmla="*/ 214 w 233"/>
                <a:gd name="T37" fmla="*/ 32 h 125"/>
                <a:gd name="T38" fmla="*/ 207 w 233"/>
                <a:gd name="T39" fmla="*/ 28 h 125"/>
                <a:gd name="T40" fmla="*/ 199 w 233"/>
                <a:gd name="T41" fmla="*/ 22 h 125"/>
                <a:gd name="T42" fmla="*/ 188 w 233"/>
                <a:gd name="T43" fmla="*/ 16 h 125"/>
                <a:gd name="T44" fmla="*/ 175 w 233"/>
                <a:gd name="T45" fmla="*/ 11 h 125"/>
                <a:gd name="T46" fmla="*/ 160 w 233"/>
                <a:gd name="T47" fmla="*/ 6 h 125"/>
                <a:gd name="T48" fmla="*/ 145 w 233"/>
                <a:gd name="T49" fmla="*/ 3 h 125"/>
                <a:gd name="T50" fmla="*/ 128 w 233"/>
                <a:gd name="T51" fmla="*/ 0 h 125"/>
                <a:gd name="T52" fmla="*/ 111 w 233"/>
                <a:gd name="T53" fmla="*/ 3 h 125"/>
                <a:gd name="T54" fmla="*/ 92 w 233"/>
                <a:gd name="T55" fmla="*/ 7 h 125"/>
                <a:gd name="T56" fmla="*/ 74 w 233"/>
                <a:gd name="T57" fmla="*/ 15 h 125"/>
                <a:gd name="T58" fmla="*/ 55 w 233"/>
                <a:gd name="T59" fmla="*/ 28 h 125"/>
                <a:gd name="T60" fmla="*/ 36 w 233"/>
                <a:gd name="T61" fmla="*/ 46 h 125"/>
                <a:gd name="T62" fmla="*/ 17 w 233"/>
                <a:gd name="T63" fmla="*/ 69 h 125"/>
                <a:gd name="T64" fmla="*/ 0 w 233"/>
                <a:gd name="T65" fmla="*/ 9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3" h="125">
                  <a:moveTo>
                    <a:pt x="0" y="99"/>
                  </a:moveTo>
                  <a:lnTo>
                    <a:pt x="3" y="100"/>
                  </a:lnTo>
                  <a:lnTo>
                    <a:pt x="13" y="103"/>
                  </a:lnTo>
                  <a:lnTo>
                    <a:pt x="26" y="106"/>
                  </a:lnTo>
                  <a:lnTo>
                    <a:pt x="45" y="111"/>
                  </a:lnTo>
                  <a:lnTo>
                    <a:pt x="67" y="114"/>
                  </a:lnTo>
                  <a:lnTo>
                    <a:pt x="90" y="119"/>
                  </a:lnTo>
                  <a:lnTo>
                    <a:pt x="114" y="122"/>
                  </a:lnTo>
                  <a:lnTo>
                    <a:pt x="138" y="124"/>
                  </a:lnTo>
                  <a:lnTo>
                    <a:pt x="162" y="125"/>
                  </a:lnTo>
                  <a:lnTo>
                    <a:pt x="184" y="122"/>
                  </a:lnTo>
                  <a:lnTo>
                    <a:pt x="203" y="118"/>
                  </a:lnTo>
                  <a:lnTo>
                    <a:pt x="218" y="110"/>
                  </a:lnTo>
                  <a:lnTo>
                    <a:pt x="228" y="98"/>
                  </a:lnTo>
                  <a:lnTo>
                    <a:pt x="233" y="82"/>
                  </a:lnTo>
                  <a:lnTo>
                    <a:pt x="230" y="62"/>
                  </a:lnTo>
                  <a:lnTo>
                    <a:pt x="220" y="37"/>
                  </a:lnTo>
                  <a:lnTo>
                    <a:pt x="219" y="36"/>
                  </a:lnTo>
                  <a:lnTo>
                    <a:pt x="214" y="32"/>
                  </a:lnTo>
                  <a:lnTo>
                    <a:pt x="207" y="28"/>
                  </a:lnTo>
                  <a:lnTo>
                    <a:pt x="199" y="22"/>
                  </a:lnTo>
                  <a:lnTo>
                    <a:pt x="188" y="16"/>
                  </a:lnTo>
                  <a:lnTo>
                    <a:pt x="175" y="11"/>
                  </a:lnTo>
                  <a:lnTo>
                    <a:pt x="160" y="6"/>
                  </a:lnTo>
                  <a:lnTo>
                    <a:pt x="145" y="3"/>
                  </a:lnTo>
                  <a:lnTo>
                    <a:pt x="128" y="0"/>
                  </a:lnTo>
                  <a:lnTo>
                    <a:pt x="111" y="3"/>
                  </a:lnTo>
                  <a:lnTo>
                    <a:pt x="92" y="7"/>
                  </a:lnTo>
                  <a:lnTo>
                    <a:pt x="74" y="15"/>
                  </a:lnTo>
                  <a:lnTo>
                    <a:pt x="55" y="28"/>
                  </a:lnTo>
                  <a:lnTo>
                    <a:pt x="36" y="46"/>
                  </a:lnTo>
                  <a:lnTo>
                    <a:pt x="17" y="69"/>
                  </a:lnTo>
                  <a:lnTo>
                    <a:pt x="0" y="99"/>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1489" name="Freeform 33">
              <a:extLst>
                <a:ext uri="{FF2B5EF4-FFF2-40B4-BE49-F238E27FC236}">
                  <a16:creationId xmlns:a16="http://schemas.microsoft.com/office/drawing/2014/main" id="{C6EA2E69-37CD-56F9-22E0-3D21499DCC3F}"/>
                </a:ext>
              </a:extLst>
            </p:cNvPr>
            <p:cNvSpPr>
              <a:spLocks/>
            </p:cNvSpPr>
            <p:nvPr/>
          </p:nvSpPr>
          <p:spPr bwMode="auto">
            <a:xfrm>
              <a:off x="5848" y="2947"/>
              <a:ext cx="117" cy="61"/>
            </a:xfrm>
            <a:custGeom>
              <a:avLst/>
              <a:gdLst>
                <a:gd name="T0" fmla="*/ 0 w 234"/>
                <a:gd name="T1" fmla="*/ 100 h 122"/>
                <a:gd name="T2" fmla="*/ 4 w 234"/>
                <a:gd name="T3" fmla="*/ 101 h 122"/>
                <a:gd name="T4" fmla="*/ 13 w 234"/>
                <a:gd name="T5" fmla="*/ 103 h 122"/>
                <a:gd name="T6" fmla="*/ 27 w 234"/>
                <a:gd name="T7" fmla="*/ 107 h 122"/>
                <a:gd name="T8" fmla="*/ 45 w 234"/>
                <a:gd name="T9" fmla="*/ 110 h 122"/>
                <a:gd name="T10" fmla="*/ 67 w 234"/>
                <a:gd name="T11" fmla="*/ 114 h 122"/>
                <a:gd name="T12" fmla="*/ 90 w 234"/>
                <a:gd name="T13" fmla="*/ 118 h 122"/>
                <a:gd name="T14" fmla="*/ 114 w 234"/>
                <a:gd name="T15" fmla="*/ 121 h 122"/>
                <a:gd name="T16" fmla="*/ 139 w 234"/>
                <a:gd name="T17" fmla="*/ 122 h 122"/>
                <a:gd name="T18" fmla="*/ 162 w 234"/>
                <a:gd name="T19" fmla="*/ 122 h 122"/>
                <a:gd name="T20" fmla="*/ 184 w 234"/>
                <a:gd name="T21" fmla="*/ 119 h 122"/>
                <a:gd name="T22" fmla="*/ 204 w 234"/>
                <a:gd name="T23" fmla="*/ 115 h 122"/>
                <a:gd name="T24" fmla="*/ 219 w 234"/>
                <a:gd name="T25" fmla="*/ 107 h 122"/>
                <a:gd name="T26" fmla="*/ 229 w 234"/>
                <a:gd name="T27" fmla="*/ 95 h 122"/>
                <a:gd name="T28" fmla="*/ 234 w 234"/>
                <a:gd name="T29" fmla="*/ 80 h 122"/>
                <a:gd name="T30" fmla="*/ 232 w 234"/>
                <a:gd name="T31" fmla="*/ 59 h 122"/>
                <a:gd name="T32" fmla="*/ 221 w 234"/>
                <a:gd name="T33" fmla="*/ 35 h 122"/>
                <a:gd name="T34" fmla="*/ 220 w 234"/>
                <a:gd name="T35" fmla="*/ 34 h 122"/>
                <a:gd name="T36" fmla="*/ 215 w 234"/>
                <a:gd name="T37" fmla="*/ 31 h 122"/>
                <a:gd name="T38" fmla="*/ 208 w 234"/>
                <a:gd name="T39" fmla="*/ 26 h 122"/>
                <a:gd name="T40" fmla="*/ 199 w 234"/>
                <a:gd name="T41" fmla="*/ 20 h 122"/>
                <a:gd name="T42" fmla="*/ 189 w 234"/>
                <a:gd name="T43" fmla="*/ 15 h 122"/>
                <a:gd name="T44" fmla="*/ 176 w 234"/>
                <a:gd name="T45" fmla="*/ 9 h 122"/>
                <a:gd name="T46" fmla="*/ 161 w 234"/>
                <a:gd name="T47" fmla="*/ 4 h 122"/>
                <a:gd name="T48" fmla="*/ 145 w 234"/>
                <a:gd name="T49" fmla="*/ 1 h 122"/>
                <a:gd name="T50" fmla="*/ 129 w 234"/>
                <a:gd name="T51" fmla="*/ 0 h 122"/>
                <a:gd name="T52" fmla="*/ 111 w 234"/>
                <a:gd name="T53" fmla="*/ 2 h 122"/>
                <a:gd name="T54" fmla="*/ 92 w 234"/>
                <a:gd name="T55" fmla="*/ 6 h 122"/>
                <a:gd name="T56" fmla="*/ 74 w 234"/>
                <a:gd name="T57" fmla="*/ 15 h 122"/>
                <a:gd name="T58" fmla="*/ 55 w 234"/>
                <a:gd name="T59" fmla="*/ 28 h 122"/>
                <a:gd name="T60" fmla="*/ 37 w 234"/>
                <a:gd name="T61" fmla="*/ 46 h 122"/>
                <a:gd name="T62" fmla="*/ 19 w 234"/>
                <a:gd name="T63" fmla="*/ 70 h 122"/>
                <a:gd name="T64" fmla="*/ 0 w 234"/>
                <a:gd name="T65" fmla="*/ 10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4" h="122">
                  <a:moveTo>
                    <a:pt x="0" y="100"/>
                  </a:moveTo>
                  <a:lnTo>
                    <a:pt x="4" y="101"/>
                  </a:lnTo>
                  <a:lnTo>
                    <a:pt x="13" y="103"/>
                  </a:lnTo>
                  <a:lnTo>
                    <a:pt x="27" y="107"/>
                  </a:lnTo>
                  <a:lnTo>
                    <a:pt x="45" y="110"/>
                  </a:lnTo>
                  <a:lnTo>
                    <a:pt x="67" y="114"/>
                  </a:lnTo>
                  <a:lnTo>
                    <a:pt x="90" y="118"/>
                  </a:lnTo>
                  <a:lnTo>
                    <a:pt x="114" y="121"/>
                  </a:lnTo>
                  <a:lnTo>
                    <a:pt x="139" y="122"/>
                  </a:lnTo>
                  <a:lnTo>
                    <a:pt x="162" y="122"/>
                  </a:lnTo>
                  <a:lnTo>
                    <a:pt x="184" y="119"/>
                  </a:lnTo>
                  <a:lnTo>
                    <a:pt x="204" y="115"/>
                  </a:lnTo>
                  <a:lnTo>
                    <a:pt x="219" y="107"/>
                  </a:lnTo>
                  <a:lnTo>
                    <a:pt x="229" y="95"/>
                  </a:lnTo>
                  <a:lnTo>
                    <a:pt x="234" y="80"/>
                  </a:lnTo>
                  <a:lnTo>
                    <a:pt x="232" y="59"/>
                  </a:lnTo>
                  <a:lnTo>
                    <a:pt x="221" y="35"/>
                  </a:lnTo>
                  <a:lnTo>
                    <a:pt x="220" y="34"/>
                  </a:lnTo>
                  <a:lnTo>
                    <a:pt x="215" y="31"/>
                  </a:lnTo>
                  <a:lnTo>
                    <a:pt x="208" y="26"/>
                  </a:lnTo>
                  <a:lnTo>
                    <a:pt x="199" y="20"/>
                  </a:lnTo>
                  <a:lnTo>
                    <a:pt x="189" y="15"/>
                  </a:lnTo>
                  <a:lnTo>
                    <a:pt x="176" y="9"/>
                  </a:lnTo>
                  <a:lnTo>
                    <a:pt x="161" y="4"/>
                  </a:lnTo>
                  <a:lnTo>
                    <a:pt x="145" y="1"/>
                  </a:lnTo>
                  <a:lnTo>
                    <a:pt x="129" y="0"/>
                  </a:lnTo>
                  <a:lnTo>
                    <a:pt x="111" y="2"/>
                  </a:lnTo>
                  <a:lnTo>
                    <a:pt x="92" y="6"/>
                  </a:lnTo>
                  <a:lnTo>
                    <a:pt x="74" y="15"/>
                  </a:lnTo>
                  <a:lnTo>
                    <a:pt x="55" y="28"/>
                  </a:lnTo>
                  <a:lnTo>
                    <a:pt x="37" y="46"/>
                  </a:lnTo>
                  <a:lnTo>
                    <a:pt x="19" y="70"/>
                  </a:lnTo>
                  <a:lnTo>
                    <a:pt x="0" y="100"/>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1490" name="Freeform 34">
              <a:extLst>
                <a:ext uri="{FF2B5EF4-FFF2-40B4-BE49-F238E27FC236}">
                  <a16:creationId xmlns:a16="http://schemas.microsoft.com/office/drawing/2014/main" id="{3891869F-4EA8-8519-6204-9E5A5BC99EB3}"/>
                </a:ext>
              </a:extLst>
            </p:cNvPr>
            <p:cNvSpPr>
              <a:spLocks/>
            </p:cNvSpPr>
            <p:nvPr/>
          </p:nvSpPr>
          <p:spPr bwMode="auto">
            <a:xfrm>
              <a:off x="5850" y="2516"/>
              <a:ext cx="117" cy="62"/>
            </a:xfrm>
            <a:custGeom>
              <a:avLst/>
              <a:gdLst>
                <a:gd name="T0" fmla="*/ 0 w 232"/>
                <a:gd name="T1" fmla="*/ 99 h 123"/>
                <a:gd name="T2" fmla="*/ 3 w 232"/>
                <a:gd name="T3" fmla="*/ 100 h 123"/>
                <a:gd name="T4" fmla="*/ 12 w 232"/>
                <a:gd name="T5" fmla="*/ 102 h 123"/>
                <a:gd name="T6" fmla="*/ 26 w 232"/>
                <a:gd name="T7" fmla="*/ 106 h 123"/>
                <a:gd name="T8" fmla="*/ 45 w 232"/>
                <a:gd name="T9" fmla="*/ 110 h 123"/>
                <a:gd name="T10" fmla="*/ 67 w 232"/>
                <a:gd name="T11" fmla="*/ 114 h 123"/>
                <a:gd name="T12" fmla="*/ 90 w 232"/>
                <a:gd name="T13" fmla="*/ 118 h 123"/>
                <a:gd name="T14" fmla="*/ 114 w 232"/>
                <a:gd name="T15" fmla="*/ 121 h 123"/>
                <a:gd name="T16" fmla="*/ 138 w 232"/>
                <a:gd name="T17" fmla="*/ 123 h 123"/>
                <a:gd name="T18" fmla="*/ 162 w 232"/>
                <a:gd name="T19" fmla="*/ 123 h 123"/>
                <a:gd name="T20" fmla="*/ 184 w 232"/>
                <a:gd name="T21" fmla="*/ 121 h 123"/>
                <a:gd name="T22" fmla="*/ 202 w 232"/>
                <a:gd name="T23" fmla="*/ 116 h 123"/>
                <a:gd name="T24" fmla="*/ 217 w 232"/>
                <a:gd name="T25" fmla="*/ 108 h 123"/>
                <a:gd name="T26" fmla="*/ 228 w 232"/>
                <a:gd name="T27" fmla="*/ 96 h 123"/>
                <a:gd name="T28" fmla="*/ 232 w 232"/>
                <a:gd name="T29" fmla="*/ 80 h 123"/>
                <a:gd name="T30" fmla="*/ 230 w 232"/>
                <a:gd name="T31" fmla="*/ 61 h 123"/>
                <a:gd name="T32" fmla="*/ 220 w 232"/>
                <a:gd name="T33" fmla="*/ 35 h 123"/>
                <a:gd name="T34" fmla="*/ 218 w 232"/>
                <a:gd name="T35" fmla="*/ 34 h 123"/>
                <a:gd name="T36" fmla="*/ 214 w 232"/>
                <a:gd name="T37" fmla="*/ 31 h 123"/>
                <a:gd name="T38" fmla="*/ 207 w 232"/>
                <a:gd name="T39" fmla="*/ 26 h 123"/>
                <a:gd name="T40" fmla="*/ 199 w 232"/>
                <a:gd name="T41" fmla="*/ 20 h 123"/>
                <a:gd name="T42" fmla="*/ 187 w 232"/>
                <a:gd name="T43" fmla="*/ 15 h 123"/>
                <a:gd name="T44" fmla="*/ 175 w 232"/>
                <a:gd name="T45" fmla="*/ 9 h 123"/>
                <a:gd name="T46" fmla="*/ 161 w 232"/>
                <a:gd name="T47" fmla="*/ 4 h 123"/>
                <a:gd name="T48" fmla="*/ 145 w 232"/>
                <a:gd name="T49" fmla="*/ 1 h 123"/>
                <a:gd name="T50" fmla="*/ 129 w 232"/>
                <a:gd name="T51" fmla="*/ 0 h 123"/>
                <a:gd name="T52" fmla="*/ 110 w 232"/>
                <a:gd name="T53" fmla="*/ 1 h 123"/>
                <a:gd name="T54" fmla="*/ 93 w 232"/>
                <a:gd name="T55" fmla="*/ 5 h 123"/>
                <a:gd name="T56" fmla="*/ 73 w 232"/>
                <a:gd name="T57" fmla="*/ 13 h 123"/>
                <a:gd name="T58" fmla="*/ 55 w 232"/>
                <a:gd name="T59" fmla="*/ 27 h 123"/>
                <a:gd name="T60" fmla="*/ 37 w 232"/>
                <a:gd name="T61" fmla="*/ 44 h 123"/>
                <a:gd name="T62" fmla="*/ 18 w 232"/>
                <a:gd name="T63" fmla="*/ 69 h 123"/>
                <a:gd name="T64" fmla="*/ 0 w 232"/>
                <a:gd name="T65" fmla="*/ 99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2" h="123">
                  <a:moveTo>
                    <a:pt x="0" y="99"/>
                  </a:moveTo>
                  <a:lnTo>
                    <a:pt x="3" y="100"/>
                  </a:lnTo>
                  <a:lnTo>
                    <a:pt x="12" y="102"/>
                  </a:lnTo>
                  <a:lnTo>
                    <a:pt x="26" y="106"/>
                  </a:lnTo>
                  <a:lnTo>
                    <a:pt x="45" y="110"/>
                  </a:lnTo>
                  <a:lnTo>
                    <a:pt x="67" y="114"/>
                  </a:lnTo>
                  <a:lnTo>
                    <a:pt x="90" y="118"/>
                  </a:lnTo>
                  <a:lnTo>
                    <a:pt x="114" y="121"/>
                  </a:lnTo>
                  <a:lnTo>
                    <a:pt x="138" y="123"/>
                  </a:lnTo>
                  <a:lnTo>
                    <a:pt x="162" y="123"/>
                  </a:lnTo>
                  <a:lnTo>
                    <a:pt x="184" y="121"/>
                  </a:lnTo>
                  <a:lnTo>
                    <a:pt x="202" y="116"/>
                  </a:lnTo>
                  <a:lnTo>
                    <a:pt x="217" y="108"/>
                  </a:lnTo>
                  <a:lnTo>
                    <a:pt x="228" y="96"/>
                  </a:lnTo>
                  <a:lnTo>
                    <a:pt x="232" y="80"/>
                  </a:lnTo>
                  <a:lnTo>
                    <a:pt x="230" y="61"/>
                  </a:lnTo>
                  <a:lnTo>
                    <a:pt x="220" y="35"/>
                  </a:lnTo>
                  <a:lnTo>
                    <a:pt x="218" y="34"/>
                  </a:lnTo>
                  <a:lnTo>
                    <a:pt x="214" y="31"/>
                  </a:lnTo>
                  <a:lnTo>
                    <a:pt x="207" y="26"/>
                  </a:lnTo>
                  <a:lnTo>
                    <a:pt x="199" y="20"/>
                  </a:lnTo>
                  <a:lnTo>
                    <a:pt x="187" y="15"/>
                  </a:lnTo>
                  <a:lnTo>
                    <a:pt x="175" y="9"/>
                  </a:lnTo>
                  <a:lnTo>
                    <a:pt x="161" y="4"/>
                  </a:lnTo>
                  <a:lnTo>
                    <a:pt x="145" y="1"/>
                  </a:lnTo>
                  <a:lnTo>
                    <a:pt x="129" y="0"/>
                  </a:lnTo>
                  <a:lnTo>
                    <a:pt x="110" y="1"/>
                  </a:lnTo>
                  <a:lnTo>
                    <a:pt x="93" y="5"/>
                  </a:lnTo>
                  <a:lnTo>
                    <a:pt x="73" y="13"/>
                  </a:lnTo>
                  <a:lnTo>
                    <a:pt x="55" y="27"/>
                  </a:lnTo>
                  <a:lnTo>
                    <a:pt x="37" y="44"/>
                  </a:lnTo>
                  <a:lnTo>
                    <a:pt x="18" y="69"/>
                  </a:lnTo>
                  <a:lnTo>
                    <a:pt x="0" y="99"/>
                  </a:lnTo>
                  <a:close/>
                </a:path>
              </a:pathLst>
            </a:custGeom>
            <a:solidFill>
              <a:srgbClr val="60606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1491" name="Freeform 35">
              <a:extLst>
                <a:ext uri="{FF2B5EF4-FFF2-40B4-BE49-F238E27FC236}">
                  <a16:creationId xmlns:a16="http://schemas.microsoft.com/office/drawing/2014/main" id="{7D0E6DB0-CA9F-3D7A-F8AD-1D3C849F5D13}"/>
                </a:ext>
              </a:extLst>
            </p:cNvPr>
            <p:cNvSpPr>
              <a:spLocks/>
            </p:cNvSpPr>
            <p:nvPr/>
          </p:nvSpPr>
          <p:spPr bwMode="auto">
            <a:xfrm>
              <a:off x="5760" y="2532"/>
              <a:ext cx="186" cy="172"/>
            </a:xfrm>
            <a:custGeom>
              <a:avLst/>
              <a:gdLst>
                <a:gd name="T0" fmla="*/ 204 w 373"/>
                <a:gd name="T1" fmla="*/ 343 h 344"/>
                <a:gd name="T2" fmla="*/ 241 w 373"/>
                <a:gd name="T3" fmla="*/ 336 h 344"/>
                <a:gd name="T4" fmla="*/ 274 w 373"/>
                <a:gd name="T5" fmla="*/ 323 h 344"/>
                <a:gd name="T6" fmla="*/ 304 w 373"/>
                <a:gd name="T7" fmla="*/ 304 h 344"/>
                <a:gd name="T8" fmla="*/ 330 w 373"/>
                <a:gd name="T9" fmla="*/ 281 h 344"/>
                <a:gd name="T10" fmla="*/ 350 w 373"/>
                <a:gd name="T11" fmla="*/ 253 h 344"/>
                <a:gd name="T12" fmla="*/ 365 w 373"/>
                <a:gd name="T13" fmla="*/ 222 h 344"/>
                <a:gd name="T14" fmla="*/ 372 w 373"/>
                <a:gd name="T15" fmla="*/ 188 h 344"/>
                <a:gd name="T16" fmla="*/ 372 w 373"/>
                <a:gd name="T17" fmla="*/ 153 h 344"/>
                <a:gd name="T18" fmla="*/ 365 w 373"/>
                <a:gd name="T19" fmla="*/ 120 h 344"/>
                <a:gd name="T20" fmla="*/ 350 w 373"/>
                <a:gd name="T21" fmla="*/ 90 h 344"/>
                <a:gd name="T22" fmla="*/ 330 w 373"/>
                <a:gd name="T23" fmla="*/ 62 h 344"/>
                <a:gd name="T24" fmla="*/ 304 w 373"/>
                <a:gd name="T25" fmla="*/ 39 h 344"/>
                <a:gd name="T26" fmla="*/ 274 w 373"/>
                <a:gd name="T27" fmla="*/ 20 h 344"/>
                <a:gd name="T28" fmla="*/ 241 w 373"/>
                <a:gd name="T29" fmla="*/ 8 h 344"/>
                <a:gd name="T30" fmla="*/ 204 w 373"/>
                <a:gd name="T31" fmla="*/ 1 h 344"/>
                <a:gd name="T32" fmla="*/ 166 w 373"/>
                <a:gd name="T33" fmla="*/ 1 h 344"/>
                <a:gd name="T34" fmla="*/ 130 w 373"/>
                <a:gd name="T35" fmla="*/ 8 h 344"/>
                <a:gd name="T36" fmla="*/ 98 w 373"/>
                <a:gd name="T37" fmla="*/ 20 h 344"/>
                <a:gd name="T38" fmla="*/ 68 w 373"/>
                <a:gd name="T39" fmla="*/ 39 h 344"/>
                <a:gd name="T40" fmla="*/ 43 w 373"/>
                <a:gd name="T41" fmla="*/ 62 h 344"/>
                <a:gd name="T42" fmla="*/ 23 w 373"/>
                <a:gd name="T43" fmla="*/ 90 h 344"/>
                <a:gd name="T44" fmla="*/ 8 w 373"/>
                <a:gd name="T45" fmla="*/ 120 h 344"/>
                <a:gd name="T46" fmla="*/ 1 w 373"/>
                <a:gd name="T47" fmla="*/ 153 h 344"/>
                <a:gd name="T48" fmla="*/ 1 w 373"/>
                <a:gd name="T49" fmla="*/ 188 h 344"/>
                <a:gd name="T50" fmla="*/ 8 w 373"/>
                <a:gd name="T51" fmla="*/ 222 h 344"/>
                <a:gd name="T52" fmla="*/ 23 w 373"/>
                <a:gd name="T53" fmla="*/ 253 h 344"/>
                <a:gd name="T54" fmla="*/ 43 w 373"/>
                <a:gd name="T55" fmla="*/ 281 h 344"/>
                <a:gd name="T56" fmla="*/ 68 w 373"/>
                <a:gd name="T57" fmla="*/ 304 h 344"/>
                <a:gd name="T58" fmla="*/ 98 w 373"/>
                <a:gd name="T59" fmla="*/ 323 h 344"/>
                <a:gd name="T60" fmla="*/ 130 w 373"/>
                <a:gd name="T61" fmla="*/ 336 h 344"/>
                <a:gd name="T62" fmla="*/ 166 w 373"/>
                <a:gd name="T63" fmla="*/ 343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3" h="344">
                  <a:moveTo>
                    <a:pt x="184" y="344"/>
                  </a:moveTo>
                  <a:lnTo>
                    <a:pt x="204" y="343"/>
                  </a:lnTo>
                  <a:lnTo>
                    <a:pt x="222" y="341"/>
                  </a:lnTo>
                  <a:lnTo>
                    <a:pt x="241" y="336"/>
                  </a:lnTo>
                  <a:lnTo>
                    <a:pt x="258" y="330"/>
                  </a:lnTo>
                  <a:lnTo>
                    <a:pt x="274" y="323"/>
                  </a:lnTo>
                  <a:lnTo>
                    <a:pt x="290" y="314"/>
                  </a:lnTo>
                  <a:lnTo>
                    <a:pt x="304" y="304"/>
                  </a:lnTo>
                  <a:lnTo>
                    <a:pt x="318" y="294"/>
                  </a:lnTo>
                  <a:lnTo>
                    <a:pt x="330" y="281"/>
                  </a:lnTo>
                  <a:lnTo>
                    <a:pt x="341" y="267"/>
                  </a:lnTo>
                  <a:lnTo>
                    <a:pt x="350" y="253"/>
                  </a:lnTo>
                  <a:lnTo>
                    <a:pt x="358" y="238"/>
                  </a:lnTo>
                  <a:lnTo>
                    <a:pt x="365" y="222"/>
                  </a:lnTo>
                  <a:lnTo>
                    <a:pt x="370" y="205"/>
                  </a:lnTo>
                  <a:lnTo>
                    <a:pt x="372" y="188"/>
                  </a:lnTo>
                  <a:lnTo>
                    <a:pt x="373" y="170"/>
                  </a:lnTo>
                  <a:lnTo>
                    <a:pt x="372" y="153"/>
                  </a:lnTo>
                  <a:lnTo>
                    <a:pt x="370" y="136"/>
                  </a:lnTo>
                  <a:lnTo>
                    <a:pt x="365" y="120"/>
                  </a:lnTo>
                  <a:lnTo>
                    <a:pt x="358" y="105"/>
                  </a:lnTo>
                  <a:lnTo>
                    <a:pt x="350" y="90"/>
                  </a:lnTo>
                  <a:lnTo>
                    <a:pt x="341" y="76"/>
                  </a:lnTo>
                  <a:lnTo>
                    <a:pt x="330" y="62"/>
                  </a:lnTo>
                  <a:lnTo>
                    <a:pt x="318" y="50"/>
                  </a:lnTo>
                  <a:lnTo>
                    <a:pt x="304" y="39"/>
                  </a:lnTo>
                  <a:lnTo>
                    <a:pt x="290" y="28"/>
                  </a:lnTo>
                  <a:lnTo>
                    <a:pt x="274" y="20"/>
                  </a:lnTo>
                  <a:lnTo>
                    <a:pt x="258" y="13"/>
                  </a:lnTo>
                  <a:lnTo>
                    <a:pt x="241" y="8"/>
                  </a:lnTo>
                  <a:lnTo>
                    <a:pt x="222" y="3"/>
                  </a:lnTo>
                  <a:lnTo>
                    <a:pt x="204" y="1"/>
                  </a:lnTo>
                  <a:lnTo>
                    <a:pt x="184" y="0"/>
                  </a:lnTo>
                  <a:lnTo>
                    <a:pt x="166" y="1"/>
                  </a:lnTo>
                  <a:lnTo>
                    <a:pt x="147" y="3"/>
                  </a:lnTo>
                  <a:lnTo>
                    <a:pt x="130" y="8"/>
                  </a:lnTo>
                  <a:lnTo>
                    <a:pt x="114" y="13"/>
                  </a:lnTo>
                  <a:lnTo>
                    <a:pt x="98" y="20"/>
                  </a:lnTo>
                  <a:lnTo>
                    <a:pt x="83" y="28"/>
                  </a:lnTo>
                  <a:lnTo>
                    <a:pt x="68" y="39"/>
                  </a:lnTo>
                  <a:lnTo>
                    <a:pt x="55" y="50"/>
                  </a:lnTo>
                  <a:lnTo>
                    <a:pt x="43" y="62"/>
                  </a:lnTo>
                  <a:lnTo>
                    <a:pt x="32" y="76"/>
                  </a:lnTo>
                  <a:lnTo>
                    <a:pt x="23" y="90"/>
                  </a:lnTo>
                  <a:lnTo>
                    <a:pt x="15" y="105"/>
                  </a:lnTo>
                  <a:lnTo>
                    <a:pt x="8" y="120"/>
                  </a:lnTo>
                  <a:lnTo>
                    <a:pt x="3" y="136"/>
                  </a:lnTo>
                  <a:lnTo>
                    <a:pt x="1" y="153"/>
                  </a:lnTo>
                  <a:lnTo>
                    <a:pt x="0" y="170"/>
                  </a:lnTo>
                  <a:lnTo>
                    <a:pt x="1" y="188"/>
                  </a:lnTo>
                  <a:lnTo>
                    <a:pt x="3" y="205"/>
                  </a:lnTo>
                  <a:lnTo>
                    <a:pt x="8" y="222"/>
                  </a:lnTo>
                  <a:lnTo>
                    <a:pt x="15" y="238"/>
                  </a:lnTo>
                  <a:lnTo>
                    <a:pt x="23" y="253"/>
                  </a:lnTo>
                  <a:lnTo>
                    <a:pt x="32" y="267"/>
                  </a:lnTo>
                  <a:lnTo>
                    <a:pt x="43" y="281"/>
                  </a:lnTo>
                  <a:lnTo>
                    <a:pt x="55" y="294"/>
                  </a:lnTo>
                  <a:lnTo>
                    <a:pt x="68" y="304"/>
                  </a:lnTo>
                  <a:lnTo>
                    <a:pt x="83" y="314"/>
                  </a:lnTo>
                  <a:lnTo>
                    <a:pt x="98" y="323"/>
                  </a:lnTo>
                  <a:lnTo>
                    <a:pt x="114" y="330"/>
                  </a:lnTo>
                  <a:lnTo>
                    <a:pt x="130" y="336"/>
                  </a:lnTo>
                  <a:lnTo>
                    <a:pt x="147" y="341"/>
                  </a:lnTo>
                  <a:lnTo>
                    <a:pt x="166" y="343"/>
                  </a:lnTo>
                  <a:lnTo>
                    <a:pt x="184" y="344"/>
                  </a:ln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1492" name="Freeform 36">
              <a:extLst>
                <a:ext uri="{FF2B5EF4-FFF2-40B4-BE49-F238E27FC236}">
                  <a16:creationId xmlns:a16="http://schemas.microsoft.com/office/drawing/2014/main" id="{C9AEE205-170A-F6D3-B4BB-3BE6D20EBA2D}"/>
                </a:ext>
              </a:extLst>
            </p:cNvPr>
            <p:cNvSpPr>
              <a:spLocks/>
            </p:cNvSpPr>
            <p:nvPr/>
          </p:nvSpPr>
          <p:spPr bwMode="auto">
            <a:xfrm>
              <a:off x="5764" y="2965"/>
              <a:ext cx="187" cy="168"/>
            </a:xfrm>
            <a:custGeom>
              <a:avLst/>
              <a:gdLst>
                <a:gd name="T0" fmla="*/ 204 w 373"/>
                <a:gd name="T1" fmla="*/ 337 h 338"/>
                <a:gd name="T2" fmla="*/ 241 w 373"/>
                <a:gd name="T3" fmla="*/ 330 h 338"/>
                <a:gd name="T4" fmla="*/ 274 w 373"/>
                <a:gd name="T5" fmla="*/ 317 h 338"/>
                <a:gd name="T6" fmla="*/ 304 w 373"/>
                <a:gd name="T7" fmla="*/ 300 h 338"/>
                <a:gd name="T8" fmla="*/ 329 w 373"/>
                <a:gd name="T9" fmla="*/ 277 h 338"/>
                <a:gd name="T10" fmla="*/ 350 w 373"/>
                <a:gd name="T11" fmla="*/ 249 h 338"/>
                <a:gd name="T12" fmla="*/ 365 w 373"/>
                <a:gd name="T13" fmla="*/ 218 h 338"/>
                <a:gd name="T14" fmla="*/ 372 w 373"/>
                <a:gd name="T15" fmla="*/ 185 h 338"/>
                <a:gd name="T16" fmla="*/ 372 w 373"/>
                <a:gd name="T17" fmla="*/ 150 h 338"/>
                <a:gd name="T18" fmla="*/ 365 w 373"/>
                <a:gd name="T19" fmla="*/ 118 h 338"/>
                <a:gd name="T20" fmla="*/ 350 w 373"/>
                <a:gd name="T21" fmla="*/ 87 h 338"/>
                <a:gd name="T22" fmla="*/ 329 w 373"/>
                <a:gd name="T23" fmla="*/ 60 h 338"/>
                <a:gd name="T24" fmla="*/ 304 w 373"/>
                <a:gd name="T25" fmla="*/ 38 h 338"/>
                <a:gd name="T26" fmla="*/ 274 w 373"/>
                <a:gd name="T27" fmla="*/ 20 h 338"/>
                <a:gd name="T28" fmla="*/ 241 w 373"/>
                <a:gd name="T29" fmla="*/ 7 h 338"/>
                <a:gd name="T30" fmla="*/ 204 w 373"/>
                <a:gd name="T31" fmla="*/ 1 h 338"/>
                <a:gd name="T32" fmla="*/ 166 w 373"/>
                <a:gd name="T33" fmla="*/ 1 h 338"/>
                <a:gd name="T34" fmla="*/ 130 w 373"/>
                <a:gd name="T35" fmla="*/ 7 h 338"/>
                <a:gd name="T36" fmla="*/ 97 w 373"/>
                <a:gd name="T37" fmla="*/ 20 h 338"/>
                <a:gd name="T38" fmla="*/ 67 w 373"/>
                <a:gd name="T39" fmla="*/ 38 h 338"/>
                <a:gd name="T40" fmla="*/ 43 w 373"/>
                <a:gd name="T41" fmla="*/ 60 h 338"/>
                <a:gd name="T42" fmla="*/ 22 w 373"/>
                <a:gd name="T43" fmla="*/ 87 h 338"/>
                <a:gd name="T44" fmla="*/ 8 w 373"/>
                <a:gd name="T45" fmla="*/ 118 h 338"/>
                <a:gd name="T46" fmla="*/ 1 w 373"/>
                <a:gd name="T47" fmla="*/ 150 h 338"/>
                <a:gd name="T48" fmla="*/ 1 w 373"/>
                <a:gd name="T49" fmla="*/ 185 h 338"/>
                <a:gd name="T50" fmla="*/ 8 w 373"/>
                <a:gd name="T51" fmla="*/ 218 h 338"/>
                <a:gd name="T52" fmla="*/ 22 w 373"/>
                <a:gd name="T53" fmla="*/ 249 h 338"/>
                <a:gd name="T54" fmla="*/ 43 w 373"/>
                <a:gd name="T55" fmla="*/ 277 h 338"/>
                <a:gd name="T56" fmla="*/ 67 w 373"/>
                <a:gd name="T57" fmla="*/ 300 h 338"/>
                <a:gd name="T58" fmla="*/ 97 w 373"/>
                <a:gd name="T59" fmla="*/ 317 h 338"/>
                <a:gd name="T60" fmla="*/ 130 w 373"/>
                <a:gd name="T61" fmla="*/ 330 h 338"/>
                <a:gd name="T62" fmla="*/ 166 w 373"/>
                <a:gd name="T63" fmla="*/ 337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3" h="338">
                  <a:moveTo>
                    <a:pt x="184" y="338"/>
                  </a:moveTo>
                  <a:lnTo>
                    <a:pt x="204" y="337"/>
                  </a:lnTo>
                  <a:lnTo>
                    <a:pt x="222" y="334"/>
                  </a:lnTo>
                  <a:lnTo>
                    <a:pt x="241" y="330"/>
                  </a:lnTo>
                  <a:lnTo>
                    <a:pt x="258" y="325"/>
                  </a:lnTo>
                  <a:lnTo>
                    <a:pt x="274" y="317"/>
                  </a:lnTo>
                  <a:lnTo>
                    <a:pt x="289" y="309"/>
                  </a:lnTo>
                  <a:lnTo>
                    <a:pt x="304" y="300"/>
                  </a:lnTo>
                  <a:lnTo>
                    <a:pt x="318" y="288"/>
                  </a:lnTo>
                  <a:lnTo>
                    <a:pt x="329" y="277"/>
                  </a:lnTo>
                  <a:lnTo>
                    <a:pt x="341" y="263"/>
                  </a:lnTo>
                  <a:lnTo>
                    <a:pt x="350" y="249"/>
                  </a:lnTo>
                  <a:lnTo>
                    <a:pt x="358" y="234"/>
                  </a:lnTo>
                  <a:lnTo>
                    <a:pt x="365" y="218"/>
                  </a:lnTo>
                  <a:lnTo>
                    <a:pt x="370" y="202"/>
                  </a:lnTo>
                  <a:lnTo>
                    <a:pt x="372" y="185"/>
                  </a:lnTo>
                  <a:lnTo>
                    <a:pt x="373" y="167"/>
                  </a:lnTo>
                  <a:lnTo>
                    <a:pt x="372" y="150"/>
                  </a:lnTo>
                  <a:lnTo>
                    <a:pt x="370" y="134"/>
                  </a:lnTo>
                  <a:lnTo>
                    <a:pt x="365" y="118"/>
                  </a:lnTo>
                  <a:lnTo>
                    <a:pt x="358" y="102"/>
                  </a:lnTo>
                  <a:lnTo>
                    <a:pt x="350" y="87"/>
                  </a:lnTo>
                  <a:lnTo>
                    <a:pt x="341" y="74"/>
                  </a:lnTo>
                  <a:lnTo>
                    <a:pt x="329" y="60"/>
                  </a:lnTo>
                  <a:lnTo>
                    <a:pt x="318" y="49"/>
                  </a:lnTo>
                  <a:lnTo>
                    <a:pt x="304" y="38"/>
                  </a:lnTo>
                  <a:lnTo>
                    <a:pt x="289" y="29"/>
                  </a:lnTo>
                  <a:lnTo>
                    <a:pt x="274" y="20"/>
                  </a:lnTo>
                  <a:lnTo>
                    <a:pt x="258" y="13"/>
                  </a:lnTo>
                  <a:lnTo>
                    <a:pt x="241" y="7"/>
                  </a:lnTo>
                  <a:lnTo>
                    <a:pt x="222" y="4"/>
                  </a:lnTo>
                  <a:lnTo>
                    <a:pt x="204" y="1"/>
                  </a:lnTo>
                  <a:lnTo>
                    <a:pt x="184" y="0"/>
                  </a:lnTo>
                  <a:lnTo>
                    <a:pt x="166" y="1"/>
                  </a:lnTo>
                  <a:lnTo>
                    <a:pt x="147" y="4"/>
                  </a:lnTo>
                  <a:lnTo>
                    <a:pt x="130" y="7"/>
                  </a:lnTo>
                  <a:lnTo>
                    <a:pt x="113" y="13"/>
                  </a:lnTo>
                  <a:lnTo>
                    <a:pt x="97" y="20"/>
                  </a:lnTo>
                  <a:lnTo>
                    <a:pt x="82" y="29"/>
                  </a:lnTo>
                  <a:lnTo>
                    <a:pt x="67" y="38"/>
                  </a:lnTo>
                  <a:lnTo>
                    <a:pt x="54" y="49"/>
                  </a:lnTo>
                  <a:lnTo>
                    <a:pt x="43" y="60"/>
                  </a:lnTo>
                  <a:lnTo>
                    <a:pt x="31" y="74"/>
                  </a:lnTo>
                  <a:lnTo>
                    <a:pt x="22" y="87"/>
                  </a:lnTo>
                  <a:lnTo>
                    <a:pt x="15" y="102"/>
                  </a:lnTo>
                  <a:lnTo>
                    <a:pt x="8" y="118"/>
                  </a:lnTo>
                  <a:lnTo>
                    <a:pt x="4" y="134"/>
                  </a:lnTo>
                  <a:lnTo>
                    <a:pt x="1" y="150"/>
                  </a:lnTo>
                  <a:lnTo>
                    <a:pt x="0" y="167"/>
                  </a:lnTo>
                  <a:lnTo>
                    <a:pt x="1" y="185"/>
                  </a:lnTo>
                  <a:lnTo>
                    <a:pt x="4" y="202"/>
                  </a:lnTo>
                  <a:lnTo>
                    <a:pt x="8" y="218"/>
                  </a:lnTo>
                  <a:lnTo>
                    <a:pt x="15" y="234"/>
                  </a:lnTo>
                  <a:lnTo>
                    <a:pt x="22" y="249"/>
                  </a:lnTo>
                  <a:lnTo>
                    <a:pt x="31" y="263"/>
                  </a:lnTo>
                  <a:lnTo>
                    <a:pt x="43" y="277"/>
                  </a:lnTo>
                  <a:lnTo>
                    <a:pt x="54" y="288"/>
                  </a:lnTo>
                  <a:lnTo>
                    <a:pt x="67" y="300"/>
                  </a:lnTo>
                  <a:lnTo>
                    <a:pt x="82" y="309"/>
                  </a:lnTo>
                  <a:lnTo>
                    <a:pt x="97" y="317"/>
                  </a:lnTo>
                  <a:lnTo>
                    <a:pt x="113" y="325"/>
                  </a:lnTo>
                  <a:lnTo>
                    <a:pt x="130" y="330"/>
                  </a:lnTo>
                  <a:lnTo>
                    <a:pt x="147" y="334"/>
                  </a:lnTo>
                  <a:lnTo>
                    <a:pt x="166" y="337"/>
                  </a:lnTo>
                  <a:lnTo>
                    <a:pt x="184" y="338"/>
                  </a:lnTo>
                  <a:close/>
                </a:path>
              </a:pathLst>
            </a:custGeom>
            <a:solidFill>
              <a:srgbClr val="42FC2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1493" name="Freeform 37">
              <a:extLst>
                <a:ext uri="{FF2B5EF4-FFF2-40B4-BE49-F238E27FC236}">
                  <a16:creationId xmlns:a16="http://schemas.microsoft.com/office/drawing/2014/main" id="{5150764D-B71B-651B-BD85-30864579B456}"/>
                </a:ext>
              </a:extLst>
            </p:cNvPr>
            <p:cNvSpPr>
              <a:spLocks/>
            </p:cNvSpPr>
            <p:nvPr/>
          </p:nvSpPr>
          <p:spPr bwMode="auto">
            <a:xfrm>
              <a:off x="5764" y="2750"/>
              <a:ext cx="187" cy="172"/>
            </a:xfrm>
            <a:custGeom>
              <a:avLst/>
              <a:gdLst>
                <a:gd name="T0" fmla="*/ 204 w 373"/>
                <a:gd name="T1" fmla="*/ 344 h 345"/>
                <a:gd name="T2" fmla="*/ 241 w 373"/>
                <a:gd name="T3" fmla="*/ 337 h 345"/>
                <a:gd name="T4" fmla="*/ 274 w 373"/>
                <a:gd name="T5" fmla="*/ 324 h 345"/>
                <a:gd name="T6" fmla="*/ 304 w 373"/>
                <a:gd name="T7" fmla="*/ 306 h 345"/>
                <a:gd name="T8" fmla="*/ 330 w 373"/>
                <a:gd name="T9" fmla="*/ 281 h 345"/>
                <a:gd name="T10" fmla="*/ 350 w 373"/>
                <a:gd name="T11" fmla="*/ 255 h 345"/>
                <a:gd name="T12" fmla="*/ 365 w 373"/>
                <a:gd name="T13" fmla="*/ 224 h 345"/>
                <a:gd name="T14" fmla="*/ 372 w 373"/>
                <a:gd name="T15" fmla="*/ 189 h 345"/>
                <a:gd name="T16" fmla="*/ 372 w 373"/>
                <a:gd name="T17" fmla="*/ 155 h 345"/>
                <a:gd name="T18" fmla="*/ 365 w 373"/>
                <a:gd name="T19" fmla="*/ 121 h 345"/>
                <a:gd name="T20" fmla="*/ 350 w 373"/>
                <a:gd name="T21" fmla="*/ 90 h 345"/>
                <a:gd name="T22" fmla="*/ 330 w 373"/>
                <a:gd name="T23" fmla="*/ 63 h 345"/>
                <a:gd name="T24" fmla="*/ 304 w 373"/>
                <a:gd name="T25" fmla="*/ 39 h 345"/>
                <a:gd name="T26" fmla="*/ 274 w 373"/>
                <a:gd name="T27" fmla="*/ 21 h 345"/>
                <a:gd name="T28" fmla="*/ 241 w 373"/>
                <a:gd name="T29" fmla="*/ 8 h 345"/>
                <a:gd name="T30" fmla="*/ 204 w 373"/>
                <a:gd name="T31" fmla="*/ 1 h 345"/>
                <a:gd name="T32" fmla="*/ 166 w 373"/>
                <a:gd name="T33" fmla="*/ 1 h 345"/>
                <a:gd name="T34" fmla="*/ 130 w 373"/>
                <a:gd name="T35" fmla="*/ 8 h 345"/>
                <a:gd name="T36" fmla="*/ 97 w 373"/>
                <a:gd name="T37" fmla="*/ 21 h 345"/>
                <a:gd name="T38" fmla="*/ 67 w 373"/>
                <a:gd name="T39" fmla="*/ 39 h 345"/>
                <a:gd name="T40" fmla="*/ 43 w 373"/>
                <a:gd name="T41" fmla="*/ 63 h 345"/>
                <a:gd name="T42" fmla="*/ 22 w 373"/>
                <a:gd name="T43" fmla="*/ 90 h 345"/>
                <a:gd name="T44" fmla="*/ 8 w 373"/>
                <a:gd name="T45" fmla="*/ 121 h 345"/>
                <a:gd name="T46" fmla="*/ 1 w 373"/>
                <a:gd name="T47" fmla="*/ 155 h 345"/>
                <a:gd name="T48" fmla="*/ 1 w 373"/>
                <a:gd name="T49" fmla="*/ 189 h 345"/>
                <a:gd name="T50" fmla="*/ 8 w 373"/>
                <a:gd name="T51" fmla="*/ 224 h 345"/>
                <a:gd name="T52" fmla="*/ 22 w 373"/>
                <a:gd name="T53" fmla="*/ 255 h 345"/>
                <a:gd name="T54" fmla="*/ 43 w 373"/>
                <a:gd name="T55" fmla="*/ 281 h 345"/>
                <a:gd name="T56" fmla="*/ 67 w 373"/>
                <a:gd name="T57" fmla="*/ 306 h 345"/>
                <a:gd name="T58" fmla="*/ 97 w 373"/>
                <a:gd name="T59" fmla="*/ 324 h 345"/>
                <a:gd name="T60" fmla="*/ 130 w 373"/>
                <a:gd name="T61" fmla="*/ 337 h 345"/>
                <a:gd name="T62" fmla="*/ 166 w 373"/>
                <a:gd name="T63" fmla="*/ 344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3" h="345">
                  <a:moveTo>
                    <a:pt x="184" y="345"/>
                  </a:moveTo>
                  <a:lnTo>
                    <a:pt x="204" y="344"/>
                  </a:lnTo>
                  <a:lnTo>
                    <a:pt x="222" y="341"/>
                  </a:lnTo>
                  <a:lnTo>
                    <a:pt x="241" y="337"/>
                  </a:lnTo>
                  <a:lnTo>
                    <a:pt x="258" y="331"/>
                  </a:lnTo>
                  <a:lnTo>
                    <a:pt x="274" y="324"/>
                  </a:lnTo>
                  <a:lnTo>
                    <a:pt x="290" y="315"/>
                  </a:lnTo>
                  <a:lnTo>
                    <a:pt x="304" y="306"/>
                  </a:lnTo>
                  <a:lnTo>
                    <a:pt x="318" y="294"/>
                  </a:lnTo>
                  <a:lnTo>
                    <a:pt x="330" y="281"/>
                  </a:lnTo>
                  <a:lnTo>
                    <a:pt x="341" y="269"/>
                  </a:lnTo>
                  <a:lnTo>
                    <a:pt x="350" y="255"/>
                  </a:lnTo>
                  <a:lnTo>
                    <a:pt x="358" y="239"/>
                  </a:lnTo>
                  <a:lnTo>
                    <a:pt x="365" y="224"/>
                  </a:lnTo>
                  <a:lnTo>
                    <a:pt x="370" y="207"/>
                  </a:lnTo>
                  <a:lnTo>
                    <a:pt x="372" y="189"/>
                  </a:lnTo>
                  <a:lnTo>
                    <a:pt x="373" y="172"/>
                  </a:lnTo>
                  <a:lnTo>
                    <a:pt x="372" y="155"/>
                  </a:lnTo>
                  <a:lnTo>
                    <a:pt x="370" y="137"/>
                  </a:lnTo>
                  <a:lnTo>
                    <a:pt x="365" y="121"/>
                  </a:lnTo>
                  <a:lnTo>
                    <a:pt x="358" y="105"/>
                  </a:lnTo>
                  <a:lnTo>
                    <a:pt x="350" y="90"/>
                  </a:lnTo>
                  <a:lnTo>
                    <a:pt x="341" y="76"/>
                  </a:lnTo>
                  <a:lnTo>
                    <a:pt x="330" y="63"/>
                  </a:lnTo>
                  <a:lnTo>
                    <a:pt x="318" y="51"/>
                  </a:lnTo>
                  <a:lnTo>
                    <a:pt x="304" y="39"/>
                  </a:lnTo>
                  <a:lnTo>
                    <a:pt x="290" y="30"/>
                  </a:lnTo>
                  <a:lnTo>
                    <a:pt x="274" y="21"/>
                  </a:lnTo>
                  <a:lnTo>
                    <a:pt x="258" y="14"/>
                  </a:lnTo>
                  <a:lnTo>
                    <a:pt x="241" y="8"/>
                  </a:lnTo>
                  <a:lnTo>
                    <a:pt x="222" y="4"/>
                  </a:lnTo>
                  <a:lnTo>
                    <a:pt x="204" y="1"/>
                  </a:lnTo>
                  <a:lnTo>
                    <a:pt x="184" y="0"/>
                  </a:lnTo>
                  <a:lnTo>
                    <a:pt x="166" y="1"/>
                  </a:lnTo>
                  <a:lnTo>
                    <a:pt x="147" y="4"/>
                  </a:lnTo>
                  <a:lnTo>
                    <a:pt x="130" y="8"/>
                  </a:lnTo>
                  <a:lnTo>
                    <a:pt x="113" y="14"/>
                  </a:lnTo>
                  <a:lnTo>
                    <a:pt x="97" y="21"/>
                  </a:lnTo>
                  <a:lnTo>
                    <a:pt x="82" y="30"/>
                  </a:lnTo>
                  <a:lnTo>
                    <a:pt x="67" y="39"/>
                  </a:lnTo>
                  <a:lnTo>
                    <a:pt x="54" y="51"/>
                  </a:lnTo>
                  <a:lnTo>
                    <a:pt x="43" y="63"/>
                  </a:lnTo>
                  <a:lnTo>
                    <a:pt x="31" y="76"/>
                  </a:lnTo>
                  <a:lnTo>
                    <a:pt x="22" y="90"/>
                  </a:lnTo>
                  <a:lnTo>
                    <a:pt x="15" y="105"/>
                  </a:lnTo>
                  <a:lnTo>
                    <a:pt x="8" y="121"/>
                  </a:lnTo>
                  <a:lnTo>
                    <a:pt x="4" y="137"/>
                  </a:lnTo>
                  <a:lnTo>
                    <a:pt x="1" y="155"/>
                  </a:lnTo>
                  <a:lnTo>
                    <a:pt x="0" y="172"/>
                  </a:lnTo>
                  <a:lnTo>
                    <a:pt x="1" y="189"/>
                  </a:lnTo>
                  <a:lnTo>
                    <a:pt x="4" y="207"/>
                  </a:lnTo>
                  <a:lnTo>
                    <a:pt x="8" y="224"/>
                  </a:lnTo>
                  <a:lnTo>
                    <a:pt x="15" y="239"/>
                  </a:lnTo>
                  <a:lnTo>
                    <a:pt x="22" y="255"/>
                  </a:lnTo>
                  <a:lnTo>
                    <a:pt x="31" y="269"/>
                  </a:lnTo>
                  <a:lnTo>
                    <a:pt x="43" y="281"/>
                  </a:lnTo>
                  <a:lnTo>
                    <a:pt x="54" y="294"/>
                  </a:lnTo>
                  <a:lnTo>
                    <a:pt x="67" y="306"/>
                  </a:lnTo>
                  <a:lnTo>
                    <a:pt x="82" y="315"/>
                  </a:lnTo>
                  <a:lnTo>
                    <a:pt x="97" y="324"/>
                  </a:lnTo>
                  <a:lnTo>
                    <a:pt x="113" y="331"/>
                  </a:lnTo>
                  <a:lnTo>
                    <a:pt x="130" y="337"/>
                  </a:lnTo>
                  <a:lnTo>
                    <a:pt x="147" y="341"/>
                  </a:lnTo>
                  <a:lnTo>
                    <a:pt x="166" y="344"/>
                  </a:lnTo>
                  <a:lnTo>
                    <a:pt x="184" y="345"/>
                  </a:lnTo>
                  <a:close/>
                </a:path>
              </a:pathLst>
            </a:custGeom>
            <a:solidFill>
              <a:srgbClr val="FFEF4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1494" name="Freeform 38">
              <a:extLst>
                <a:ext uri="{FF2B5EF4-FFF2-40B4-BE49-F238E27FC236}">
                  <a16:creationId xmlns:a16="http://schemas.microsoft.com/office/drawing/2014/main" id="{DC0E5996-E5F5-2868-E5A1-0396AB341402}"/>
                </a:ext>
              </a:extLst>
            </p:cNvPr>
            <p:cNvSpPr>
              <a:spLocks/>
            </p:cNvSpPr>
            <p:nvPr/>
          </p:nvSpPr>
          <p:spPr bwMode="auto">
            <a:xfrm>
              <a:off x="5856" y="2984"/>
              <a:ext cx="68" cy="83"/>
            </a:xfrm>
            <a:custGeom>
              <a:avLst/>
              <a:gdLst>
                <a:gd name="T0" fmla="*/ 0 w 137"/>
                <a:gd name="T1" fmla="*/ 0 h 166"/>
                <a:gd name="T2" fmla="*/ 7 w 137"/>
                <a:gd name="T3" fmla="*/ 1 h 166"/>
                <a:gd name="T4" fmla="*/ 25 w 137"/>
                <a:gd name="T5" fmla="*/ 4 h 166"/>
                <a:gd name="T6" fmla="*/ 50 w 137"/>
                <a:gd name="T7" fmla="*/ 11 h 166"/>
                <a:gd name="T8" fmla="*/ 78 w 137"/>
                <a:gd name="T9" fmla="*/ 24 h 166"/>
                <a:gd name="T10" fmla="*/ 105 w 137"/>
                <a:gd name="T11" fmla="*/ 44 h 166"/>
                <a:gd name="T12" fmla="*/ 126 w 137"/>
                <a:gd name="T13" fmla="*/ 74 h 166"/>
                <a:gd name="T14" fmla="*/ 137 w 137"/>
                <a:gd name="T15" fmla="*/ 113 h 166"/>
                <a:gd name="T16" fmla="*/ 135 w 137"/>
                <a:gd name="T17" fmla="*/ 166 h 166"/>
                <a:gd name="T18" fmla="*/ 132 w 137"/>
                <a:gd name="T19" fmla="*/ 159 h 166"/>
                <a:gd name="T20" fmla="*/ 123 w 137"/>
                <a:gd name="T21" fmla="*/ 142 h 166"/>
                <a:gd name="T22" fmla="*/ 111 w 137"/>
                <a:gd name="T23" fmla="*/ 117 h 166"/>
                <a:gd name="T24" fmla="*/ 94 w 137"/>
                <a:gd name="T25" fmla="*/ 88 h 166"/>
                <a:gd name="T26" fmla="*/ 74 w 137"/>
                <a:gd name="T27" fmla="*/ 58 h 166"/>
                <a:gd name="T28" fmla="*/ 51 w 137"/>
                <a:gd name="T29" fmla="*/ 31 h 166"/>
                <a:gd name="T30" fmla="*/ 27 w 137"/>
                <a:gd name="T31" fmla="*/ 11 h 166"/>
                <a:gd name="T32" fmla="*/ 0 w 137"/>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7" h="166">
                  <a:moveTo>
                    <a:pt x="0" y="0"/>
                  </a:moveTo>
                  <a:lnTo>
                    <a:pt x="7" y="1"/>
                  </a:lnTo>
                  <a:lnTo>
                    <a:pt x="25" y="4"/>
                  </a:lnTo>
                  <a:lnTo>
                    <a:pt x="50" y="11"/>
                  </a:lnTo>
                  <a:lnTo>
                    <a:pt x="78" y="24"/>
                  </a:lnTo>
                  <a:lnTo>
                    <a:pt x="105" y="44"/>
                  </a:lnTo>
                  <a:lnTo>
                    <a:pt x="126" y="74"/>
                  </a:lnTo>
                  <a:lnTo>
                    <a:pt x="137" y="113"/>
                  </a:lnTo>
                  <a:lnTo>
                    <a:pt x="135" y="166"/>
                  </a:lnTo>
                  <a:lnTo>
                    <a:pt x="132" y="159"/>
                  </a:lnTo>
                  <a:lnTo>
                    <a:pt x="123" y="142"/>
                  </a:lnTo>
                  <a:lnTo>
                    <a:pt x="111" y="117"/>
                  </a:lnTo>
                  <a:lnTo>
                    <a:pt x="94" y="88"/>
                  </a:lnTo>
                  <a:lnTo>
                    <a:pt x="74" y="58"/>
                  </a:lnTo>
                  <a:lnTo>
                    <a:pt x="51" y="31"/>
                  </a:lnTo>
                  <a:lnTo>
                    <a:pt x="27" y="11"/>
                  </a:lnTo>
                  <a:lnTo>
                    <a:pt x="0" y="0"/>
                  </a:lnTo>
                  <a:close/>
                </a:path>
              </a:pathLst>
            </a:custGeom>
            <a:solidFill>
              <a:srgbClr val="A5FF2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1495" name="Freeform 39">
              <a:extLst>
                <a:ext uri="{FF2B5EF4-FFF2-40B4-BE49-F238E27FC236}">
                  <a16:creationId xmlns:a16="http://schemas.microsoft.com/office/drawing/2014/main" id="{DEA5E1CD-CE51-123F-CB15-13AE755C960D}"/>
                </a:ext>
              </a:extLst>
            </p:cNvPr>
            <p:cNvSpPr>
              <a:spLocks/>
            </p:cNvSpPr>
            <p:nvPr/>
          </p:nvSpPr>
          <p:spPr bwMode="auto">
            <a:xfrm>
              <a:off x="5856" y="2769"/>
              <a:ext cx="68" cy="84"/>
            </a:xfrm>
            <a:custGeom>
              <a:avLst/>
              <a:gdLst>
                <a:gd name="T0" fmla="*/ 0 w 137"/>
                <a:gd name="T1" fmla="*/ 0 h 169"/>
                <a:gd name="T2" fmla="*/ 7 w 137"/>
                <a:gd name="T3" fmla="*/ 1 h 169"/>
                <a:gd name="T4" fmla="*/ 25 w 137"/>
                <a:gd name="T5" fmla="*/ 4 h 169"/>
                <a:gd name="T6" fmla="*/ 50 w 137"/>
                <a:gd name="T7" fmla="*/ 12 h 169"/>
                <a:gd name="T8" fmla="*/ 78 w 137"/>
                <a:gd name="T9" fmla="*/ 25 h 169"/>
                <a:gd name="T10" fmla="*/ 105 w 137"/>
                <a:gd name="T11" fmla="*/ 45 h 169"/>
                <a:gd name="T12" fmla="*/ 126 w 137"/>
                <a:gd name="T13" fmla="*/ 75 h 169"/>
                <a:gd name="T14" fmla="*/ 137 w 137"/>
                <a:gd name="T15" fmla="*/ 116 h 169"/>
                <a:gd name="T16" fmla="*/ 135 w 137"/>
                <a:gd name="T17" fmla="*/ 169 h 169"/>
                <a:gd name="T18" fmla="*/ 132 w 137"/>
                <a:gd name="T19" fmla="*/ 162 h 169"/>
                <a:gd name="T20" fmla="*/ 123 w 137"/>
                <a:gd name="T21" fmla="*/ 144 h 169"/>
                <a:gd name="T22" fmla="*/ 111 w 137"/>
                <a:gd name="T23" fmla="*/ 118 h 169"/>
                <a:gd name="T24" fmla="*/ 94 w 137"/>
                <a:gd name="T25" fmla="*/ 89 h 169"/>
                <a:gd name="T26" fmla="*/ 74 w 137"/>
                <a:gd name="T27" fmla="*/ 59 h 169"/>
                <a:gd name="T28" fmla="*/ 51 w 137"/>
                <a:gd name="T29" fmla="*/ 31 h 169"/>
                <a:gd name="T30" fmla="*/ 27 w 137"/>
                <a:gd name="T31" fmla="*/ 11 h 169"/>
                <a:gd name="T32" fmla="*/ 0 w 137"/>
                <a:gd name="T3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7" h="169">
                  <a:moveTo>
                    <a:pt x="0" y="0"/>
                  </a:moveTo>
                  <a:lnTo>
                    <a:pt x="7" y="1"/>
                  </a:lnTo>
                  <a:lnTo>
                    <a:pt x="25" y="4"/>
                  </a:lnTo>
                  <a:lnTo>
                    <a:pt x="50" y="12"/>
                  </a:lnTo>
                  <a:lnTo>
                    <a:pt x="78" y="25"/>
                  </a:lnTo>
                  <a:lnTo>
                    <a:pt x="105" y="45"/>
                  </a:lnTo>
                  <a:lnTo>
                    <a:pt x="126" y="75"/>
                  </a:lnTo>
                  <a:lnTo>
                    <a:pt x="137" y="116"/>
                  </a:lnTo>
                  <a:lnTo>
                    <a:pt x="135" y="169"/>
                  </a:lnTo>
                  <a:lnTo>
                    <a:pt x="132" y="162"/>
                  </a:lnTo>
                  <a:lnTo>
                    <a:pt x="123" y="144"/>
                  </a:lnTo>
                  <a:lnTo>
                    <a:pt x="111" y="118"/>
                  </a:lnTo>
                  <a:lnTo>
                    <a:pt x="94" y="89"/>
                  </a:lnTo>
                  <a:lnTo>
                    <a:pt x="74" y="59"/>
                  </a:lnTo>
                  <a:lnTo>
                    <a:pt x="51" y="31"/>
                  </a:lnTo>
                  <a:lnTo>
                    <a:pt x="27" y="11"/>
                  </a:lnTo>
                  <a:lnTo>
                    <a:pt x="0" y="0"/>
                  </a:lnTo>
                  <a:close/>
                </a:path>
              </a:pathLst>
            </a:custGeom>
            <a:solidFill>
              <a:srgbClr val="FFFFE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1496" name="Freeform 40">
              <a:extLst>
                <a:ext uri="{FF2B5EF4-FFF2-40B4-BE49-F238E27FC236}">
                  <a16:creationId xmlns:a16="http://schemas.microsoft.com/office/drawing/2014/main" id="{A8923BF0-F1A5-BACD-4589-CBBEE3C1F4C1}"/>
                </a:ext>
              </a:extLst>
            </p:cNvPr>
            <p:cNvSpPr>
              <a:spLocks/>
            </p:cNvSpPr>
            <p:nvPr/>
          </p:nvSpPr>
          <p:spPr bwMode="auto">
            <a:xfrm>
              <a:off x="5856" y="2556"/>
              <a:ext cx="70" cy="84"/>
            </a:xfrm>
            <a:custGeom>
              <a:avLst/>
              <a:gdLst>
                <a:gd name="T0" fmla="*/ 0 w 141"/>
                <a:gd name="T1" fmla="*/ 0 h 167"/>
                <a:gd name="T2" fmla="*/ 7 w 141"/>
                <a:gd name="T3" fmla="*/ 1 h 167"/>
                <a:gd name="T4" fmla="*/ 26 w 141"/>
                <a:gd name="T5" fmla="*/ 4 h 167"/>
                <a:gd name="T6" fmla="*/ 51 w 141"/>
                <a:gd name="T7" fmla="*/ 10 h 167"/>
                <a:gd name="T8" fmla="*/ 80 w 141"/>
                <a:gd name="T9" fmla="*/ 24 h 167"/>
                <a:gd name="T10" fmla="*/ 106 w 141"/>
                <a:gd name="T11" fmla="*/ 44 h 167"/>
                <a:gd name="T12" fmla="*/ 128 w 141"/>
                <a:gd name="T13" fmla="*/ 74 h 167"/>
                <a:gd name="T14" fmla="*/ 141 w 141"/>
                <a:gd name="T15" fmla="*/ 114 h 167"/>
                <a:gd name="T16" fmla="*/ 140 w 141"/>
                <a:gd name="T17" fmla="*/ 167 h 167"/>
                <a:gd name="T18" fmla="*/ 137 w 141"/>
                <a:gd name="T19" fmla="*/ 160 h 167"/>
                <a:gd name="T20" fmla="*/ 129 w 141"/>
                <a:gd name="T21" fmla="*/ 143 h 167"/>
                <a:gd name="T22" fmla="*/ 115 w 141"/>
                <a:gd name="T23" fmla="*/ 118 h 167"/>
                <a:gd name="T24" fmla="*/ 99 w 141"/>
                <a:gd name="T25" fmla="*/ 88 h 167"/>
                <a:gd name="T26" fmla="*/ 79 w 141"/>
                <a:gd name="T27" fmla="*/ 58 h 167"/>
                <a:gd name="T28" fmla="*/ 54 w 141"/>
                <a:gd name="T29" fmla="*/ 31 h 167"/>
                <a:gd name="T30" fmla="*/ 28 w 141"/>
                <a:gd name="T31" fmla="*/ 10 h 167"/>
                <a:gd name="T32" fmla="*/ 0 w 141"/>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1" h="167">
                  <a:moveTo>
                    <a:pt x="0" y="0"/>
                  </a:moveTo>
                  <a:lnTo>
                    <a:pt x="7" y="1"/>
                  </a:lnTo>
                  <a:lnTo>
                    <a:pt x="26" y="4"/>
                  </a:lnTo>
                  <a:lnTo>
                    <a:pt x="51" y="10"/>
                  </a:lnTo>
                  <a:lnTo>
                    <a:pt x="80" y="24"/>
                  </a:lnTo>
                  <a:lnTo>
                    <a:pt x="106" y="44"/>
                  </a:lnTo>
                  <a:lnTo>
                    <a:pt x="128" y="74"/>
                  </a:lnTo>
                  <a:lnTo>
                    <a:pt x="141" y="114"/>
                  </a:lnTo>
                  <a:lnTo>
                    <a:pt x="140" y="167"/>
                  </a:lnTo>
                  <a:lnTo>
                    <a:pt x="137" y="160"/>
                  </a:lnTo>
                  <a:lnTo>
                    <a:pt x="129" y="143"/>
                  </a:lnTo>
                  <a:lnTo>
                    <a:pt x="115" y="118"/>
                  </a:lnTo>
                  <a:lnTo>
                    <a:pt x="99" y="88"/>
                  </a:lnTo>
                  <a:lnTo>
                    <a:pt x="79" y="58"/>
                  </a:lnTo>
                  <a:lnTo>
                    <a:pt x="54" y="31"/>
                  </a:lnTo>
                  <a:lnTo>
                    <a:pt x="28" y="10"/>
                  </a:lnTo>
                  <a:lnTo>
                    <a:pt x="0" y="0"/>
                  </a:lnTo>
                  <a:close/>
                </a:path>
              </a:pathLst>
            </a:custGeom>
            <a:solidFill>
              <a:srgbClr val="FF543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1497" name="Freeform 41">
              <a:extLst>
                <a:ext uri="{FF2B5EF4-FFF2-40B4-BE49-F238E27FC236}">
                  <a16:creationId xmlns:a16="http://schemas.microsoft.com/office/drawing/2014/main" id="{A71C495B-71C0-FF19-1B81-CBAFD220836D}"/>
                </a:ext>
              </a:extLst>
            </p:cNvPr>
            <p:cNvSpPr>
              <a:spLocks/>
            </p:cNvSpPr>
            <p:nvPr/>
          </p:nvSpPr>
          <p:spPr bwMode="auto">
            <a:xfrm>
              <a:off x="5755" y="2726"/>
              <a:ext cx="200" cy="82"/>
            </a:xfrm>
            <a:custGeom>
              <a:avLst/>
              <a:gdLst>
                <a:gd name="T0" fmla="*/ 0 w 398"/>
                <a:gd name="T1" fmla="*/ 163 h 164"/>
                <a:gd name="T2" fmla="*/ 4 w 398"/>
                <a:gd name="T3" fmla="*/ 163 h 164"/>
                <a:gd name="T4" fmla="*/ 17 w 398"/>
                <a:gd name="T5" fmla="*/ 164 h 164"/>
                <a:gd name="T6" fmla="*/ 37 w 398"/>
                <a:gd name="T7" fmla="*/ 164 h 164"/>
                <a:gd name="T8" fmla="*/ 61 w 398"/>
                <a:gd name="T9" fmla="*/ 161 h 164"/>
                <a:gd name="T10" fmla="*/ 87 w 398"/>
                <a:gd name="T11" fmla="*/ 157 h 164"/>
                <a:gd name="T12" fmla="*/ 116 w 398"/>
                <a:gd name="T13" fmla="*/ 146 h 164"/>
                <a:gd name="T14" fmla="*/ 145 w 398"/>
                <a:gd name="T15" fmla="*/ 131 h 164"/>
                <a:gd name="T16" fmla="*/ 171 w 398"/>
                <a:gd name="T17" fmla="*/ 108 h 164"/>
                <a:gd name="T18" fmla="*/ 172 w 398"/>
                <a:gd name="T19" fmla="*/ 107 h 164"/>
                <a:gd name="T20" fmla="*/ 177 w 398"/>
                <a:gd name="T21" fmla="*/ 103 h 164"/>
                <a:gd name="T22" fmla="*/ 184 w 398"/>
                <a:gd name="T23" fmla="*/ 96 h 164"/>
                <a:gd name="T24" fmla="*/ 192 w 398"/>
                <a:gd name="T25" fmla="*/ 88 h 164"/>
                <a:gd name="T26" fmla="*/ 204 w 398"/>
                <a:gd name="T27" fmla="*/ 77 h 164"/>
                <a:gd name="T28" fmla="*/ 216 w 398"/>
                <a:gd name="T29" fmla="*/ 67 h 164"/>
                <a:gd name="T30" fmla="*/ 231 w 398"/>
                <a:gd name="T31" fmla="*/ 55 h 164"/>
                <a:gd name="T32" fmla="*/ 247 w 398"/>
                <a:gd name="T33" fmla="*/ 45 h 164"/>
                <a:gd name="T34" fmla="*/ 263 w 398"/>
                <a:gd name="T35" fmla="*/ 36 h 164"/>
                <a:gd name="T36" fmla="*/ 282 w 398"/>
                <a:gd name="T37" fmla="*/ 27 h 164"/>
                <a:gd name="T38" fmla="*/ 300 w 398"/>
                <a:gd name="T39" fmla="*/ 20 h 164"/>
                <a:gd name="T40" fmla="*/ 320 w 398"/>
                <a:gd name="T41" fmla="*/ 15 h 164"/>
                <a:gd name="T42" fmla="*/ 339 w 398"/>
                <a:gd name="T43" fmla="*/ 13 h 164"/>
                <a:gd name="T44" fmla="*/ 359 w 398"/>
                <a:gd name="T45" fmla="*/ 14 h 164"/>
                <a:gd name="T46" fmla="*/ 379 w 398"/>
                <a:gd name="T47" fmla="*/ 20 h 164"/>
                <a:gd name="T48" fmla="*/ 398 w 398"/>
                <a:gd name="T49" fmla="*/ 29 h 164"/>
                <a:gd name="T50" fmla="*/ 396 w 398"/>
                <a:gd name="T51" fmla="*/ 29 h 164"/>
                <a:gd name="T52" fmla="*/ 391 w 398"/>
                <a:gd name="T53" fmla="*/ 27 h 164"/>
                <a:gd name="T54" fmla="*/ 383 w 398"/>
                <a:gd name="T55" fmla="*/ 25 h 164"/>
                <a:gd name="T56" fmla="*/ 372 w 398"/>
                <a:gd name="T57" fmla="*/ 22 h 164"/>
                <a:gd name="T58" fmla="*/ 359 w 398"/>
                <a:gd name="T59" fmla="*/ 20 h 164"/>
                <a:gd name="T60" fmla="*/ 343 w 398"/>
                <a:gd name="T61" fmla="*/ 16 h 164"/>
                <a:gd name="T62" fmla="*/ 326 w 398"/>
                <a:gd name="T63" fmla="*/ 13 h 164"/>
                <a:gd name="T64" fmla="*/ 307 w 398"/>
                <a:gd name="T65" fmla="*/ 9 h 164"/>
                <a:gd name="T66" fmla="*/ 289 w 398"/>
                <a:gd name="T67" fmla="*/ 6 h 164"/>
                <a:gd name="T68" fmla="*/ 268 w 398"/>
                <a:gd name="T69" fmla="*/ 3 h 164"/>
                <a:gd name="T70" fmla="*/ 248 w 398"/>
                <a:gd name="T71" fmla="*/ 1 h 164"/>
                <a:gd name="T72" fmla="*/ 228 w 398"/>
                <a:gd name="T73" fmla="*/ 0 h 164"/>
                <a:gd name="T74" fmla="*/ 208 w 398"/>
                <a:gd name="T75" fmla="*/ 0 h 164"/>
                <a:gd name="T76" fmla="*/ 189 w 398"/>
                <a:gd name="T77" fmla="*/ 0 h 164"/>
                <a:gd name="T78" fmla="*/ 170 w 398"/>
                <a:gd name="T79" fmla="*/ 2 h 164"/>
                <a:gd name="T80" fmla="*/ 154 w 398"/>
                <a:gd name="T81" fmla="*/ 6 h 164"/>
                <a:gd name="T82" fmla="*/ 147 w 398"/>
                <a:gd name="T83" fmla="*/ 6 h 164"/>
                <a:gd name="T84" fmla="*/ 130 w 398"/>
                <a:gd name="T85" fmla="*/ 9 h 164"/>
                <a:gd name="T86" fmla="*/ 105 w 398"/>
                <a:gd name="T87" fmla="*/ 15 h 164"/>
                <a:gd name="T88" fmla="*/ 76 w 398"/>
                <a:gd name="T89" fmla="*/ 28 h 164"/>
                <a:gd name="T90" fmla="*/ 48 w 398"/>
                <a:gd name="T91" fmla="*/ 46 h 164"/>
                <a:gd name="T92" fmla="*/ 23 w 398"/>
                <a:gd name="T93" fmla="*/ 74 h 164"/>
                <a:gd name="T94" fmla="*/ 6 w 398"/>
                <a:gd name="T95" fmla="*/ 113 h 164"/>
                <a:gd name="T96" fmla="*/ 0 w 398"/>
                <a:gd name="T97" fmla="*/ 163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8" h="164">
                  <a:moveTo>
                    <a:pt x="0" y="163"/>
                  </a:moveTo>
                  <a:lnTo>
                    <a:pt x="4" y="163"/>
                  </a:lnTo>
                  <a:lnTo>
                    <a:pt x="17" y="164"/>
                  </a:lnTo>
                  <a:lnTo>
                    <a:pt x="37" y="164"/>
                  </a:lnTo>
                  <a:lnTo>
                    <a:pt x="61" y="161"/>
                  </a:lnTo>
                  <a:lnTo>
                    <a:pt x="87" y="157"/>
                  </a:lnTo>
                  <a:lnTo>
                    <a:pt x="116" y="146"/>
                  </a:lnTo>
                  <a:lnTo>
                    <a:pt x="145" y="131"/>
                  </a:lnTo>
                  <a:lnTo>
                    <a:pt x="171" y="108"/>
                  </a:lnTo>
                  <a:lnTo>
                    <a:pt x="172" y="107"/>
                  </a:lnTo>
                  <a:lnTo>
                    <a:pt x="177" y="103"/>
                  </a:lnTo>
                  <a:lnTo>
                    <a:pt x="184" y="96"/>
                  </a:lnTo>
                  <a:lnTo>
                    <a:pt x="192" y="88"/>
                  </a:lnTo>
                  <a:lnTo>
                    <a:pt x="204" y="77"/>
                  </a:lnTo>
                  <a:lnTo>
                    <a:pt x="216" y="67"/>
                  </a:lnTo>
                  <a:lnTo>
                    <a:pt x="231" y="55"/>
                  </a:lnTo>
                  <a:lnTo>
                    <a:pt x="247" y="45"/>
                  </a:lnTo>
                  <a:lnTo>
                    <a:pt x="263" y="36"/>
                  </a:lnTo>
                  <a:lnTo>
                    <a:pt x="282" y="27"/>
                  </a:lnTo>
                  <a:lnTo>
                    <a:pt x="300" y="20"/>
                  </a:lnTo>
                  <a:lnTo>
                    <a:pt x="320" y="15"/>
                  </a:lnTo>
                  <a:lnTo>
                    <a:pt x="339" y="13"/>
                  </a:lnTo>
                  <a:lnTo>
                    <a:pt x="359" y="14"/>
                  </a:lnTo>
                  <a:lnTo>
                    <a:pt x="379" y="20"/>
                  </a:lnTo>
                  <a:lnTo>
                    <a:pt x="398" y="29"/>
                  </a:lnTo>
                  <a:lnTo>
                    <a:pt x="396" y="29"/>
                  </a:lnTo>
                  <a:lnTo>
                    <a:pt x="391" y="27"/>
                  </a:lnTo>
                  <a:lnTo>
                    <a:pt x="383" y="25"/>
                  </a:lnTo>
                  <a:lnTo>
                    <a:pt x="372" y="22"/>
                  </a:lnTo>
                  <a:lnTo>
                    <a:pt x="359" y="20"/>
                  </a:lnTo>
                  <a:lnTo>
                    <a:pt x="343" y="16"/>
                  </a:lnTo>
                  <a:lnTo>
                    <a:pt x="326" y="13"/>
                  </a:lnTo>
                  <a:lnTo>
                    <a:pt x="307" y="9"/>
                  </a:lnTo>
                  <a:lnTo>
                    <a:pt x="289" y="6"/>
                  </a:lnTo>
                  <a:lnTo>
                    <a:pt x="268" y="3"/>
                  </a:lnTo>
                  <a:lnTo>
                    <a:pt x="248" y="1"/>
                  </a:lnTo>
                  <a:lnTo>
                    <a:pt x="228" y="0"/>
                  </a:lnTo>
                  <a:lnTo>
                    <a:pt x="208" y="0"/>
                  </a:lnTo>
                  <a:lnTo>
                    <a:pt x="189" y="0"/>
                  </a:lnTo>
                  <a:lnTo>
                    <a:pt x="170" y="2"/>
                  </a:lnTo>
                  <a:lnTo>
                    <a:pt x="154" y="6"/>
                  </a:lnTo>
                  <a:lnTo>
                    <a:pt x="147" y="6"/>
                  </a:lnTo>
                  <a:lnTo>
                    <a:pt x="130" y="9"/>
                  </a:lnTo>
                  <a:lnTo>
                    <a:pt x="105" y="15"/>
                  </a:lnTo>
                  <a:lnTo>
                    <a:pt x="76" y="28"/>
                  </a:lnTo>
                  <a:lnTo>
                    <a:pt x="48" y="46"/>
                  </a:lnTo>
                  <a:lnTo>
                    <a:pt x="23" y="74"/>
                  </a:lnTo>
                  <a:lnTo>
                    <a:pt x="6" y="113"/>
                  </a:lnTo>
                  <a:lnTo>
                    <a:pt x="0" y="163"/>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1498" name="Freeform 42">
              <a:extLst>
                <a:ext uri="{FF2B5EF4-FFF2-40B4-BE49-F238E27FC236}">
                  <a16:creationId xmlns:a16="http://schemas.microsoft.com/office/drawing/2014/main" id="{5F1E3F31-4E21-CA04-8E96-DBA24214124E}"/>
                </a:ext>
              </a:extLst>
            </p:cNvPr>
            <p:cNvSpPr>
              <a:spLocks/>
            </p:cNvSpPr>
            <p:nvPr/>
          </p:nvSpPr>
          <p:spPr bwMode="auto">
            <a:xfrm>
              <a:off x="5770" y="2735"/>
              <a:ext cx="132" cy="37"/>
            </a:xfrm>
            <a:custGeom>
              <a:avLst/>
              <a:gdLst>
                <a:gd name="T0" fmla="*/ 0 w 263"/>
                <a:gd name="T1" fmla="*/ 48 h 75"/>
                <a:gd name="T2" fmla="*/ 146 w 263"/>
                <a:gd name="T3" fmla="*/ 75 h 75"/>
                <a:gd name="T4" fmla="*/ 263 w 263"/>
                <a:gd name="T5" fmla="*/ 3 h 75"/>
                <a:gd name="T6" fmla="*/ 261 w 263"/>
                <a:gd name="T7" fmla="*/ 3 h 75"/>
                <a:gd name="T8" fmla="*/ 253 w 263"/>
                <a:gd name="T9" fmla="*/ 1 h 75"/>
                <a:gd name="T10" fmla="*/ 241 w 263"/>
                <a:gd name="T11" fmla="*/ 1 h 75"/>
                <a:gd name="T12" fmla="*/ 226 w 263"/>
                <a:gd name="T13" fmla="*/ 0 h 75"/>
                <a:gd name="T14" fmla="*/ 208 w 263"/>
                <a:gd name="T15" fmla="*/ 0 h 75"/>
                <a:gd name="T16" fmla="*/ 187 w 263"/>
                <a:gd name="T17" fmla="*/ 0 h 75"/>
                <a:gd name="T18" fmla="*/ 165 w 263"/>
                <a:gd name="T19" fmla="*/ 0 h 75"/>
                <a:gd name="T20" fmla="*/ 142 w 263"/>
                <a:gd name="T21" fmla="*/ 1 h 75"/>
                <a:gd name="T22" fmla="*/ 118 w 263"/>
                <a:gd name="T23" fmla="*/ 3 h 75"/>
                <a:gd name="T24" fmla="*/ 95 w 263"/>
                <a:gd name="T25" fmla="*/ 5 h 75"/>
                <a:gd name="T26" fmla="*/ 73 w 263"/>
                <a:gd name="T27" fmla="*/ 10 h 75"/>
                <a:gd name="T28" fmla="*/ 53 w 263"/>
                <a:gd name="T29" fmla="*/ 14 h 75"/>
                <a:gd name="T30" fmla="*/ 34 w 263"/>
                <a:gd name="T31" fmla="*/ 20 h 75"/>
                <a:gd name="T32" fmla="*/ 19 w 263"/>
                <a:gd name="T33" fmla="*/ 28 h 75"/>
                <a:gd name="T34" fmla="*/ 8 w 263"/>
                <a:gd name="T35" fmla="*/ 36 h 75"/>
                <a:gd name="T36" fmla="*/ 0 w 263"/>
                <a:gd name="T37" fmla="*/ 4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3" h="75">
                  <a:moveTo>
                    <a:pt x="0" y="48"/>
                  </a:moveTo>
                  <a:lnTo>
                    <a:pt x="146" y="75"/>
                  </a:lnTo>
                  <a:lnTo>
                    <a:pt x="263" y="3"/>
                  </a:lnTo>
                  <a:lnTo>
                    <a:pt x="261" y="3"/>
                  </a:lnTo>
                  <a:lnTo>
                    <a:pt x="253" y="1"/>
                  </a:lnTo>
                  <a:lnTo>
                    <a:pt x="241" y="1"/>
                  </a:lnTo>
                  <a:lnTo>
                    <a:pt x="226" y="0"/>
                  </a:lnTo>
                  <a:lnTo>
                    <a:pt x="208" y="0"/>
                  </a:lnTo>
                  <a:lnTo>
                    <a:pt x="187" y="0"/>
                  </a:lnTo>
                  <a:lnTo>
                    <a:pt x="165" y="0"/>
                  </a:lnTo>
                  <a:lnTo>
                    <a:pt x="142" y="1"/>
                  </a:lnTo>
                  <a:lnTo>
                    <a:pt x="118" y="3"/>
                  </a:lnTo>
                  <a:lnTo>
                    <a:pt x="95" y="5"/>
                  </a:lnTo>
                  <a:lnTo>
                    <a:pt x="73" y="10"/>
                  </a:lnTo>
                  <a:lnTo>
                    <a:pt x="53" y="14"/>
                  </a:lnTo>
                  <a:lnTo>
                    <a:pt x="34" y="20"/>
                  </a:lnTo>
                  <a:lnTo>
                    <a:pt x="19" y="28"/>
                  </a:lnTo>
                  <a:lnTo>
                    <a:pt x="8" y="36"/>
                  </a:lnTo>
                  <a:lnTo>
                    <a:pt x="0" y="48"/>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1499" name="Freeform 43">
              <a:extLst>
                <a:ext uri="{FF2B5EF4-FFF2-40B4-BE49-F238E27FC236}">
                  <a16:creationId xmlns:a16="http://schemas.microsoft.com/office/drawing/2014/main" id="{F7D1E42B-1D12-9618-EC99-CA44BA3F1694}"/>
                </a:ext>
              </a:extLst>
            </p:cNvPr>
            <p:cNvSpPr>
              <a:spLocks/>
            </p:cNvSpPr>
            <p:nvPr/>
          </p:nvSpPr>
          <p:spPr bwMode="auto">
            <a:xfrm>
              <a:off x="5754" y="2731"/>
              <a:ext cx="220" cy="84"/>
            </a:xfrm>
            <a:custGeom>
              <a:avLst/>
              <a:gdLst>
                <a:gd name="T0" fmla="*/ 0 w 439"/>
                <a:gd name="T1" fmla="*/ 158 h 169"/>
                <a:gd name="T2" fmla="*/ 1 w 439"/>
                <a:gd name="T3" fmla="*/ 158 h 169"/>
                <a:gd name="T4" fmla="*/ 4 w 439"/>
                <a:gd name="T5" fmla="*/ 160 h 169"/>
                <a:gd name="T6" fmla="*/ 10 w 439"/>
                <a:gd name="T7" fmla="*/ 162 h 169"/>
                <a:gd name="T8" fmla="*/ 18 w 439"/>
                <a:gd name="T9" fmla="*/ 164 h 169"/>
                <a:gd name="T10" fmla="*/ 27 w 439"/>
                <a:gd name="T11" fmla="*/ 166 h 169"/>
                <a:gd name="T12" fmla="*/ 39 w 439"/>
                <a:gd name="T13" fmla="*/ 167 h 169"/>
                <a:gd name="T14" fmla="*/ 51 w 439"/>
                <a:gd name="T15" fmla="*/ 169 h 169"/>
                <a:gd name="T16" fmla="*/ 65 w 439"/>
                <a:gd name="T17" fmla="*/ 167 h 169"/>
                <a:gd name="T18" fmla="*/ 80 w 439"/>
                <a:gd name="T19" fmla="*/ 166 h 169"/>
                <a:gd name="T20" fmla="*/ 96 w 439"/>
                <a:gd name="T21" fmla="*/ 163 h 169"/>
                <a:gd name="T22" fmla="*/ 112 w 439"/>
                <a:gd name="T23" fmla="*/ 157 h 169"/>
                <a:gd name="T24" fmla="*/ 130 w 439"/>
                <a:gd name="T25" fmla="*/ 149 h 169"/>
                <a:gd name="T26" fmla="*/ 148 w 439"/>
                <a:gd name="T27" fmla="*/ 137 h 169"/>
                <a:gd name="T28" fmla="*/ 166 w 439"/>
                <a:gd name="T29" fmla="*/ 124 h 169"/>
                <a:gd name="T30" fmla="*/ 185 w 439"/>
                <a:gd name="T31" fmla="*/ 106 h 169"/>
                <a:gd name="T32" fmla="*/ 203 w 439"/>
                <a:gd name="T33" fmla="*/ 84 h 169"/>
                <a:gd name="T34" fmla="*/ 206 w 439"/>
                <a:gd name="T35" fmla="*/ 83 h 169"/>
                <a:gd name="T36" fmla="*/ 210 w 439"/>
                <a:gd name="T37" fmla="*/ 77 h 169"/>
                <a:gd name="T38" fmla="*/ 219 w 439"/>
                <a:gd name="T39" fmla="*/ 71 h 169"/>
                <a:gd name="T40" fmla="*/ 231 w 439"/>
                <a:gd name="T41" fmla="*/ 62 h 169"/>
                <a:gd name="T42" fmla="*/ 245 w 439"/>
                <a:gd name="T43" fmla="*/ 53 h 169"/>
                <a:gd name="T44" fmla="*/ 261 w 439"/>
                <a:gd name="T45" fmla="*/ 43 h 169"/>
                <a:gd name="T46" fmla="*/ 278 w 439"/>
                <a:gd name="T47" fmla="*/ 34 h 169"/>
                <a:gd name="T48" fmla="*/ 296 w 439"/>
                <a:gd name="T49" fmla="*/ 26 h 169"/>
                <a:gd name="T50" fmla="*/ 316 w 439"/>
                <a:gd name="T51" fmla="*/ 20 h 169"/>
                <a:gd name="T52" fmla="*/ 336 w 439"/>
                <a:gd name="T53" fmla="*/ 15 h 169"/>
                <a:gd name="T54" fmla="*/ 355 w 439"/>
                <a:gd name="T55" fmla="*/ 15 h 169"/>
                <a:gd name="T56" fmla="*/ 375 w 439"/>
                <a:gd name="T57" fmla="*/ 19 h 169"/>
                <a:gd name="T58" fmla="*/ 393 w 439"/>
                <a:gd name="T59" fmla="*/ 26 h 169"/>
                <a:gd name="T60" fmla="*/ 410 w 439"/>
                <a:gd name="T61" fmla="*/ 39 h 169"/>
                <a:gd name="T62" fmla="*/ 425 w 439"/>
                <a:gd name="T63" fmla="*/ 59 h 169"/>
                <a:gd name="T64" fmla="*/ 439 w 439"/>
                <a:gd name="T65" fmla="*/ 84 h 169"/>
                <a:gd name="T66" fmla="*/ 439 w 439"/>
                <a:gd name="T67" fmla="*/ 82 h 169"/>
                <a:gd name="T68" fmla="*/ 437 w 439"/>
                <a:gd name="T69" fmla="*/ 76 h 169"/>
                <a:gd name="T70" fmla="*/ 433 w 439"/>
                <a:gd name="T71" fmla="*/ 68 h 169"/>
                <a:gd name="T72" fmla="*/ 429 w 439"/>
                <a:gd name="T73" fmla="*/ 58 h 169"/>
                <a:gd name="T74" fmla="*/ 423 w 439"/>
                <a:gd name="T75" fmla="*/ 46 h 169"/>
                <a:gd name="T76" fmla="*/ 414 w 439"/>
                <a:gd name="T77" fmla="*/ 35 h 169"/>
                <a:gd name="T78" fmla="*/ 404 w 439"/>
                <a:gd name="T79" fmla="*/ 23 h 169"/>
                <a:gd name="T80" fmla="*/ 391 w 439"/>
                <a:gd name="T81" fmla="*/ 14 h 169"/>
                <a:gd name="T82" fmla="*/ 375 w 439"/>
                <a:gd name="T83" fmla="*/ 6 h 169"/>
                <a:gd name="T84" fmla="*/ 356 w 439"/>
                <a:gd name="T85" fmla="*/ 1 h 169"/>
                <a:gd name="T86" fmla="*/ 336 w 439"/>
                <a:gd name="T87" fmla="*/ 0 h 169"/>
                <a:gd name="T88" fmla="*/ 310 w 439"/>
                <a:gd name="T89" fmla="*/ 5 h 169"/>
                <a:gd name="T90" fmla="*/ 283 w 439"/>
                <a:gd name="T91" fmla="*/ 14 h 169"/>
                <a:gd name="T92" fmla="*/ 252 w 439"/>
                <a:gd name="T93" fmla="*/ 30 h 169"/>
                <a:gd name="T94" fmla="*/ 216 w 439"/>
                <a:gd name="T95" fmla="*/ 52 h 169"/>
                <a:gd name="T96" fmla="*/ 177 w 439"/>
                <a:gd name="T97" fmla="*/ 83 h 169"/>
                <a:gd name="T98" fmla="*/ 172 w 439"/>
                <a:gd name="T99" fmla="*/ 88 h 169"/>
                <a:gd name="T100" fmla="*/ 160 w 439"/>
                <a:gd name="T101" fmla="*/ 99 h 169"/>
                <a:gd name="T102" fmla="*/ 141 w 439"/>
                <a:gd name="T103" fmla="*/ 115 h 169"/>
                <a:gd name="T104" fmla="*/ 117 w 439"/>
                <a:gd name="T105" fmla="*/ 134 h 169"/>
                <a:gd name="T106" fmla="*/ 89 w 439"/>
                <a:gd name="T107" fmla="*/ 150 h 169"/>
                <a:gd name="T108" fmla="*/ 59 w 439"/>
                <a:gd name="T109" fmla="*/ 160 h 169"/>
                <a:gd name="T110" fmla="*/ 29 w 439"/>
                <a:gd name="T111" fmla="*/ 165 h 169"/>
                <a:gd name="T112" fmla="*/ 0 w 439"/>
                <a:gd name="T113" fmla="*/ 158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39" h="169">
                  <a:moveTo>
                    <a:pt x="0" y="158"/>
                  </a:moveTo>
                  <a:lnTo>
                    <a:pt x="1" y="158"/>
                  </a:lnTo>
                  <a:lnTo>
                    <a:pt x="4" y="160"/>
                  </a:lnTo>
                  <a:lnTo>
                    <a:pt x="10" y="162"/>
                  </a:lnTo>
                  <a:lnTo>
                    <a:pt x="18" y="164"/>
                  </a:lnTo>
                  <a:lnTo>
                    <a:pt x="27" y="166"/>
                  </a:lnTo>
                  <a:lnTo>
                    <a:pt x="39" y="167"/>
                  </a:lnTo>
                  <a:lnTo>
                    <a:pt x="51" y="169"/>
                  </a:lnTo>
                  <a:lnTo>
                    <a:pt x="65" y="167"/>
                  </a:lnTo>
                  <a:lnTo>
                    <a:pt x="80" y="166"/>
                  </a:lnTo>
                  <a:lnTo>
                    <a:pt x="96" y="163"/>
                  </a:lnTo>
                  <a:lnTo>
                    <a:pt x="112" y="157"/>
                  </a:lnTo>
                  <a:lnTo>
                    <a:pt x="130" y="149"/>
                  </a:lnTo>
                  <a:lnTo>
                    <a:pt x="148" y="137"/>
                  </a:lnTo>
                  <a:lnTo>
                    <a:pt x="166" y="124"/>
                  </a:lnTo>
                  <a:lnTo>
                    <a:pt x="185" y="106"/>
                  </a:lnTo>
                  <a:lnTo>
                    <a:pt x="203" y="84"/>
                  </a:lnTo>
                  <a:lnTo>
                    <a:pt x="206" y="83"/>
                  </a:lnTo>
                  <a:lnTo>
                    <a:pt x="210" y="77"/>
                  </a:lnTo>
                  <a:lnTo>
                    <a:pt x="219" y="71"/>
                  </a:lnTo>
                  <a:lnTo>
                    <a:pt x="231" y="62"/>
                  </a:lnTo>
                  <a:lnTo>
                    <a:pt x="245" y="53"/>
                  </a:lnTo>
                  <a:lnTo>
                    <a:pt x="261" y="43"/>
                  </a:lnTo>
                  <a:lnTo>
                    <a:pt x="278" y="34"/>
                  </a:lnTo>
                  <a:lnTo>
                    <a:pt x="296" y="26"/>
                  </a:lnTo>
                  <a:lnTo>
                    <a:pt x="316" y="20"/>
                  </a:lnTo>
                  <a:lnTo>
                    <a:pt x="336" y="15"/>
                  </a:lnTo>
                  <a:lnTo>
                    <a:pt x="355" y="15"/>
                  </a:lnTo>
                  <a:lnTo>
                    <a:pt x="375" y="19"/>
                  </a:lnTo>
                  <a:lnTo>
                    <a:pt x="393" y="26"/>
                  </a:lnTo>
                  <a:lnTo>
                    <a:pt x="410" y="39"/>
                  </a:lnTo>
                  <a:lnTo>
                    <a:pt x="425" y="59"/>
                  </a:lnTo>
                  <a:lnTo>
                    <a:pt x="439" y="84"/>
                  </a:lnTo>
                  <a:lnTo>
                    <a:pt x="439" y="82"/>
                  </a:lnTo>
                  <a:lnTo>
                    <a:pt x="437" y="76"/>
                  </a:lnTo>
                  <a:lnTo>
                    <a:pt x="433" y="68"/>
                  </a:lnTo>
                  <a:lnTo>
                    <a:pt x="429" y="58"/>
                  </a:lnTo>
                  <a:lnTo>
                    <a:pt x="423" y="46"/>
                  </a:lnTo>
                  <a:lnTo>
                    <a:pt x="414" y="35"/>
                  </a:lnTo>
                  <a:lnTo>
                    <a:pt x="404" y="23"/>
                  </a:lnTo>
                  <a:lnTo>
                    <a:pt x="391" y="14"/>
                  </a:lnTo>
                  <a:lnTo>
                    <a:pt x="375" y="6"/>
                  </a:lnTo>
                  <a:lnTo>
                    <a:pt x="356" y="1"/>
                  </a:lnTo>
                  <a:lnTo>
                    <a:pt x="336" y="0"/>
                  </a:lnTo>
                  <a:lnTo>
                    <a:pt x="310" y="5"/>
                  </a:lnTo>
                  <a:lnTo>
                    <a:pt x="283" y="14"/>
                  </a:lnTo>
                  <a:lnTo>
                    <a:pt x="252" y="30"/>
                  </a:lnTo>
                  <a:lnTo>
                    <a:pt x="216" y="52"/>
                  </a:lnTo>
                  <a:lnTo>
                    <a:pt x="177" y="83"/>
                  </a:lnTo>
                  <a:lnTo>
                    <a:pt x="172" y="88"/>
                  </a:lnTo>
                  <a:lnTo>
                    <a:pt x="160" y="99"/>
                  </a:lnTo>
                  <a:lnTo>
                    <a:pt x="141" y="115"/>
                  </a:lnTo>
                  <a:lnTo>
                    <a:pt x="117" y="134"/>
                  </a:lnTo>
                  <a:lnTo>
                    <a:pt x="89" y="150"/>
                  </a:lnTo>
                  <a:lnTo>
                    <a:pt x="59" y="160"/>
                  </a:lnTo>
                  <a:lnTo>
                    <a:pt x="29" y="165"/>
                  </a:lnTo>
                  <a:lnTo>
                    <a:pt x="0" y="1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1500" name="Freeform 44">
              <a:extLst>
                <a:ext uri="{FF2B5EF4-FFF2-40B4-BE49-F238E27FC236}">
                  <a16:creationId xmlns:a16="http://schemas.microsoft.com/office/drawing/2014/main" id="{EF0BA0BD-3727-CB7F-B7A8-8298086354F3}"/>
                </a:ext>
              </a:extLst>
            </p:cNvPr>
            <p:cNvSpPr>
              <a:spLocks/>
            </p:cNvSpPr>
            <p:nvPr/>
          </p:nvSpPr>
          <p:spPr bwMode="auto">
            <a:xfrm>
              <a:off x="5848" y="2723"/>
              <a:ext cx="83" cy="6"/>
            </a:xfrm>
            <a:custGeom>
              <a:avLst/>
              <a:gdLst>
                <a:gd name="T0" fmla="*/ 166 w 166"/>
                <a:gd name="T1" fmla="*/ 13 h 13"/>
                <a:gd name="T2" fmla="*/ 161 w 166"/>
                <a:gd name="T3" fmla="*/ 12 h 13"/>
                <a:gd name="T4" fmla="*/ 146 w 166"/>
                <a:gd name="T5" fmla="*/ 9 h 13"/>
                <a:gd name="T6" fmla="*/ 127 w 166"/>
                <a:gd name="T7" fmla="*/ 7 h 13"/>
                <a:gd name="T8" fmla="*/ 101 w 166"/>
                <a:gd name="T9" fmla="*/ 5 h 13"/>
                <a:gd name="T10" fmla="*/ 74 w 166"/>
                <a:gd name="T11" fmla="*/ 2 h 13"/>
                <a:gd name="T12" fmla="*/ 46 w 166"/>
                <a:gd name="T13" fmla="*/ 0 h 13"/>
                <a:gd name="T14" fmla="*/ 21 w 166"/>
                <a:gd name="T15" fmla="*/ 1 h 13"/>
                <a:gd name="T16" fmla="*/ 0 w 166"/>
                <a:gd name="T17" fmla="*/ 4 h 13"/>
                <a:gd name="T18" fmla="*/ 7 w 166"/>
                <a:gd name="T19" fmla="*/ 4 h 13"/>
                <a:gd name="T20" fmla="*/ 25 w 166"/>
                <a:gd name="T21" fmla="*/ 5 h 13"/>
                <a:gd name="T22" fmla="*/ 51 w 166"/>
                <a:gd name="T23" fmla="*/ 7 h 13"/>
                <a:gd name="T24" fmla="*/ 80 w 166"/>
                <a:gd name="T25" fmla="*/ 8 h 13"/>
                <a:gd name="T26" fmla="*/ 109 w 166"/>
                <a:gd name="T27" fmla="*/ 10 h 13"/>
                <a:gd name="T28" fmla="*/ 137 w 166"/>
                <a:gd name="T29" fmla="*/ 12 h 13"/>
                <a:gd name="T30" fmla="*/ 157 w 166"/>
                <a:gd name="T31" fmla="*/ 13 h 13"/>
                <a:gd name="T32" fmla="*/ 166 w 166"/>
                <a:gd name="T33"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3">
                  <a:moveTo>
                    <a:pt x="166" y="13"/>
                  </a:moveTo>
                  <a:lnTo>
                    <a:pt x="161" y="12"/>
                  </a:lnTo>
                  <a:lnTo>
                    <a:pt x="146" y="9"/>
                  </a:lnTo>
                  <a:lnTo>
                    <a:pt x="127" y="7"/>
                  </a:lnTo>
                  <a:lnTo>
                    <a:pt x="101" y="5"/>
                  </a:lnTo>
                  <a:lnTo>
                    <a:pt x="74" y="2"/>
                  </a:lnTo>
                  <a:lnTo>
                    <a:pt x="46" y="0"/>
                  </a:lnTo>
                  <a:lnTo>
                    <a:pt x="21" y="1"/>
                  </a:lnTo>
                  <a:lnTo>
                    <a:pt x="0" y="4"/>
                  </a:lnTo>
                  <a:lnTo>
                    <a:pt x="7" y="4"/>
                  </a:lnTo>
                  <a:lnTo>
                    <a:pt x="25" y="5"/>
                  </a:lnTo>
                  <a:lnTo>
                    <a:pt x="51" y="7"/>
                  </a:lnTo>
                  <a:lnTo>
                    <a:pt x="80" y="8"/>
                  </a:lnTo>
                  <a:lnTo>
                    <a:pt x="109" y="10"/>
                  </a:lnTo>
                  <a:lnTo>
                    <a:pt x="137" y="12"/>
                  </a:lnTo>
                  <a:lnTo>
                    <a:pt x="157" y="13"/>
                  </a:lnTo>
                  <a:lnTo>
                    <a:pt x="166" y="1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1501" name="Freeform 45">
              <a:extLst>
                <a:ext uri="{FF2B5EF4-FFF2-40B4-BE49-F238E27FC236}">
                  <a16:creationId xmlns:a16="http://schemas.microsoft.com/office/drawing/2014/main" id="{CDBE5031-F8FC-2E56-1DD9-A40B1A5E7EFA}"/>
                </a:ext>
              </a:extLst>
            </p:cNvPr>
            <p:cNvSpPr>
              <a:spLocks/>
            </p:cNvSpPr>
            <p:nvPr/>
          </p:nvSpPr>
          <p:spPr bwMode="auto">
            <a:xfrm>
              <a:off x="5755" y="2722"/>
              <a:ext cx="80" cy="85"/>
            </a:xfrm>
            <a:custGeom>
              <a:avLst/>
              <a:gdLst>
                <a:gd name="T0" fmla="*/ 159 w 159"/>
                <a:gd name="T1" fmla="*/ 0 h 171"/>
                <a:gd name="T2" fmla="*/ 151 w 159"/>
                <a:gd name="T3" fmla="*/ 0 h 171"/>
                <a:gd name="T4" fmla="*/ 131 w 159"/>
                <a:gd name="T5" fmla="*/ 3 h 171"/>
                <a:gd name="T6" fmla="*/ 103 w 159"/>
                <a:gd name="T7" fmla="*/ 10 h 171"/>
                <a:gd name="T8" fmla="*/ 72 w 159"/>
                <a:gd name="T9" fmla="*/ 23 h 171"/>
                <a:gd name="T10" fmla="*/ 42 w 159"/>
                <a:gd name="T11" fmla="*/ 43 h 171"/>
                <a:gd name="T12" fmla="*/ 17 w 159"/>
                <a:gd name="T13" fmla="*/ 74 h 171"/>
                <a:gd name="T14" fmla="*/ 1 w 159"/>
                <a:gd name="T15" fmla="*/ 115 h 171"/>
                <a:gd name="T16" fmla="*/ 0 w 159"/>
                <a:gd name="T17" fmla="*/ 171 h 171"/>
                <a:gd name="T18" fmla="*/ 0 w 159"/>
                <a:gd name="T19" fmla="*/ 164 h 171"/>
                <a:gd name="T20" fmla="*/ 1 w 159"/>
                <a:gd name="T21" fmla="*/ 146 h 171"/>
                <a:gd name="T22" fmla="*/ 6 w 159"/>
                <a:gd name="T23" fmla="*/ 122 h 171"/>
                <a:gd name="T24" fmla="*/ 16 w 159"/>
                <a:gd name="T25" fmla="*/ 92 h 171"/>
                <a:gd name="T26" fmla="*/ 34 w 159"/>
                <a:gd name="T27" fmla="*/ 62 h 171"/>
                <a:gd name="T28" fmla="*/ 63 w 159"/>
                <a:gd name="T29" fmla="*/ 35 h 171"/>
                <a:gd name="T30" fmla="*/ 103 w 159"/>
                <a:gd name="T31" fmla="*/ 13 h 171"/>
                <a:gd name="T32" fmla="*/ 159 w 159"/>
                <a:gd name="T33"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9" h="171">
                  <a:moveTo>
                    <a:pt x="159" y="0"/>
                  </a:moveTo>
                  <a:lnTo>
                    <a:pt x="151" y="0"/>
                  </a:lnTo>
                  <a:lnTo>
                    <a:pt x="131" y="3"/>
                  </a:lnTo>
                  <a:lnTo>
                    <a:pt x="103" y="10"/>
                  </a:lnTo>
                  <a:lnTo>
                    <a:pt x="72" y="23"/>
                  </a:lnTo>
                  <a:lnTo>
                    <a:pt x="42" y="43"/>
                  </a:lnTo>
                  <a:lnTo>
                    <a:pt x="17" y="74"/>
                  </a:lnTo>
                  <a:lnTo>
                    <a:pt x="1" y="115"/>
                  </a:lnTo>
                  <a:lnTo>
                    <a:pt x="0" y="171"/>
                  </a:lnTo>
                  <a:lnTo>
                    <a:pt x="0" y="164"/>
                  </a:lnTo>
                  <a:lnTo>
                    <a:pt x="1" y="146"/>
                  </a:lnTo>
                  <a:lnTo>
                    <a:pt x="6" y="122"/>
                  </a:lnTo>
                  <a:lnTo>
                    <a:pt x="16" y="92"/>
                  </a:lnTo>
                  <a:lnTo>
                    <a:pt x="34" y="62"/>
                  </a:lnTo>
                  <a:lnTo>
                    <a:pt x="63" y="35"/>
                  </a:lnTo>
                  <a:lnTo>
                    <a:pt x="103" y="13"/>
                  </a:lnTo>
                  <a:lnTo>
                    <a:pt x="15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1502" name="Freeform 46">
              <a:extLst>
                <a:ext uri="{FF2B5EF4-FFF2-40B4-BE49-F238E27FC236}">
                  <a16:creationId xmlns:a16="http://schemas.microsoft.com/office/drawing/2014/main" id="{245BB17C-A502-3D35-5E00-38B6E6A2B5EB}"/>
                </a:ext>
              </a:extLst>
            </p:cNvPr>
            <p:cNvSpPr>
              <a:spLocks/>
            </p:cNvSpPr>
            <p:nvPr/>
          </p:nvSpPr>
          <p:spPr bwMode="auto">
            <a:xfrm>
              <a:off x="5751" y="2940"/>
              <a:ext cx="200" cy="80"/>
            </a:xfrm>
            <a:custGeom>
              <a:avLst/>
              <a:gdLst>
                <a:gd name="T0" fmla="*/ 0 w 399"/>
                <a:gd name="T1" fmla="*/ 160 h 161"/>
                <a:gd name="T2" fmla="*/ 4 w 399"/>
                <a:gd name="T3" fmla="*/ 160 h 161"/>
                <a:gd name="T4" fmla="*/ 17 w 399"/>
                <a:gd name="T5" fmla="*/ 161 h 161"/>
                <a:gd name="T6" fmla="*/ 36 w 399"/>
                <a:gd name="T7" fmla="*/ 161 h 161"/>
                <a:gd name="T8" fmla="*/ 61 w 399"/>
                <a:gd name="T9" fmla="*/ 160 h 161"/>
                <a:gd name="T10" fmla="*/ 88 w 399"/>
                <a:gd name="T11" fmla="*/ 154 h 161"/>
                <a:gd name="T12" fmla="*/ 117 w 399"/>
                <a:gd name="T13" fmla="*/ 145 h 161"/>
                <a:gd name="T14" fmla="*/ 146 w 399"/>
                <a:gd name="T15" fmla="*/ 130 h 161"/>
                <a:gd name="T16" fmla="*/ 172 w 399"/>
                <a:gd name="T17" fmla="*/ 108 h 161"/>
                <a:gd name="T18" fmla="*/ 173 w 399"/>
                <a:gd name="T19" fmla="*/ 107 h 161"/>
                <a:gd name="T20" fmla="*/ 178 w 399"/>
                <a:gd name="T21" fmla="*/ 102 h 161"/>
                <a:gd name="T22" fmla="*/ 185 w 399"/>
                <a:gd name="T23" fmla="*/ 95 h 161"/>
                <a:gd name="T24" fmla="*/ 193 w 399"/>
                <a:gd name="T25" fmla="*/ 86 h 161"/>
                <a:gd name="T26" fmla="*/ 204 w 399"/>
                <a:gd name="T27" fmla="*/ 77 h 161"/>
                <a:gd name="T28" fmla="*/ 217 w 399"/>
                <a:gd name="T29" fmla="*/ 66 h 161"/>
                <a:gd name="T30" fmla="*/ 232 w 399"/>
                <a:gd name="T31" fmla="*/ 55 h 161"/>
                <a:gd name="T32" fmla="*/ 248 w 399"/>
                <a:gd name="T33" fmla="*/ 45 h 161"/>
                <a:gd name="T34" fmla="*/ 264 w 399"/>
                <a:gd name="T35" fmla="*/ 34 h 161"/>
                <a:gd name="T36" fmla="*/ 283 w 399"/>
                <a:gd name="T37" fmla="*/ 26 h 161"/>
                <a:gd name="T38" fmla="*/ 301 w 399"/>
                <a:gd name="T39" fmla="*/ 19 h 161"/>
                <a:gd name="T40" fmla="*/ 321 w 399"/>
                <a:gd name="T41" fmla="*/ 15 h 161"/>
                <a:gd name="T42" fmla="*/ 340 w 399"/>
                <a:gd name="T43" fmla="*/ 12 h 161"/>
                <a:gd name="T44" fmla="*/ 360 w 399"/>
                <a:gd name="T45" fmla="*/ 13 h 161"/>
                <a:gd name="T46" fmla="*/ 379 w 399"/>
                <a:gd name="T47" fmla="*/ 19 h 161"/>
                <a:gd name="T48" fmla="*/ 399 w 399"/>
                <a:gd name="T49" fmla="*/ 28 h 161"/>
                <a:gd name="T50" fmla="*/ 397 w 399"/>
                <a:gd name="T51" fmla="*/ 28 h 161"/>
                <a:gd name="T52" fmla="*/ 392 w 399"/>
                <a:gd name="T53" fmla="*/ 26 h 161"/>
                <a:gd name="T54" fmla="*/ 384 w 399"/>
                <a:gd name="T55" fmla="*/ 25 h 161"/>
                <a:gd name="T56" fmla="*/ 373 w 399"/>
                <a:gd name="T57" fmla="*/ 21 h 161"/>
                <a:gd name="T58" fmla="*/ 360 w 399"/>
                <a:gd name="T59" fmla="*/ 19 h 161"/>
                <a:gd name="T60" fmla="*/ 344 w 399"/>
                <a:gd name="T61" fmla="*/ 16 h 161"/>
                <a:gd name="T62" fmla="*/ 327 w 399"/>
                <a:gd name="T63" fmla="*/ 12 h 161"/>
                <a:gd name="T64" fmla="*/ 308 w 399"/>
                <a:gd name="T65" fmla="*/ 9 h 161"/>
                <a:gd name="T66" fmla="*/ 289 w 399"/>
                <a:gd name="T67" fmla="*/ 5 h 161"/>
                <a:gd name="T68" fmla="*/ 269 w 399"/>
                <a:gd name="T69" fmla="*/ 3 h 161"/>
                <a:gd name="T70" fmla="*/ 248 w 399"/>
                <a:gd name="T71" fmla="*/ 1 h 161"/>
                <a:gd name="T72" fmla="*/ 229 w 399"/>
                <a:gd name="T73" fmla="*/ 0 h 161"/>
                <a:gd name="T74" fmla="*/ 208 w 399"/>
                <a:gd name="T75" fmla="*/ 0 h 161"/>
                <a:gd name="T76" fmla="*/ 188 w 399"/>
                <a:gd name="T77" fmla="*/ 0 h 161"/>
                <a:gd name="T78" fmla="*/ 171 w 399"/>
                <a:gd name="T79" fmla="*/ 2 h 161"/>
                <a:gd name="T80" fmla="*/ 154 w 399"/>
                <a:gd name="T81" fmla="*/ 5 h 161"/>
                <a:gd name="T82" fmla="*/ 147 w 399"/>
                <a:gd name="T83" fmla="*/ 5 h 161"/>
                <a:gd name="T84" fmla="*/ 130 w 399"/>
                <a:gd name="T85" fmla="*/ 9 h 161"/>
                <a:gd name="T86" fmla="*/ 104 w 399"/>
                <a:gd name="T87" fmla="*/ 15 h 161"/>
                <a:gd name="T88" fmla="*/ 76 w 399"/>
                <a:gd name="T89" fmla="*/ 26 h 161"/>
                <a:gd name="T90" fmla="*/ 48 w 399"/>
                <a:gd name="T91" fmla="*/ 45 h 161"/>
                <a:gd name="T92" fmla="*/ 23 w 399"/>
                <a:gd name="T93" fmla="*/ 72 h 161"/>
                <a:gd name="T94" fmla="*/ 5 w 399"/>
                <a:gd name="T95" fmla="*/ 110 h 161"/>
                <a:gd name="T96" fmla="*/ 0 w 399"/>
                <a:gd name="T97" fmla="*/ 16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9" h="161">
                  <a:moveTo>
                    <a:pt x="0" y="160"/>
                  </a:moveTo>
                  <a:lnTo>
                    <a:pt x="4" y="160"/>
                  </a:lnTo>
                  <a:lnTo>
                    <a:pt x="17" y="161"/>
                  </a:lnTo>
                  <a:lnTo>
                    <a:pt x="36" y="161"/>
                  </a:lnTo>
                  <a:lnTo>
                    <a:pt x="61" y="160"/>
                  </a:lnTo>
                  <a:lnTo>
                    <a:pt x="88" y="154"/>
                  </a:lnTo>
                  <a:lnTo>
                    <a:pt x="117" y="145"/>
                  </a:lnTo>
                  <a:lnTo>
                    <a:pt x="146" y="130"/>
                  </a:lnTo>
                  <a:lnTo>
                    <a:pt x="172" y="108"/>
                  </a:lnTo>
                  <a:lnTo>
                    <a:pt x="173" y="107"/>
                  </a:lnTo>
                  <a:lnTo>
                    <a:pt x="178" y="102"/>
                  </a:lnTo>
                  <a:lnTo>
                    <a:pt x="185" y="95"/>
                  </a:lnTo>
                  <a:lnTo>
                    <a:pt x="193" y="86"/>
                  </a:lnTo>
                  <a:lnTo>
                    <a:pt x="204" y="77"/>
                  </a:lnTo>
                  <a:lnTo>
                    <a:pt x="217" y="66"/>
                  </a:lnTo>
                  <a:lnTo>
                    <a:pt x="232" y="55"/>
                  </a:lnTo>
                  <a:lnTo>
                    <a:pt x="248" y="45"/>
                  </a:lnTo>
                  <a:lnTo>
                    <a:pt x="264" y="34"/>
                  </a:lnTo>
                  <a:lnTo>
                    <a:pt x="283" y="26"/>
                  </a:lnTo>
                  <a:lnTo>
                    <a:pt x="301" y="19"/>
                  </a:lnTo>
                  <a:lnTo>
                    <a:pt x="321" y="15"/>
                  </a:lnTo>
                  <a:lnTo>
                    <a:pt x="340" y="12"/>
                  </a:lnTo>
                  <a:lnTo>
                    <a:pt x="360" y="13"/>
                  </a:lnTo>
                  <a:lnTo>
                    <a:pt x="379" y="19"/>
                  </a:lnTo>
                  <a:lnTo>
                    <a:pt x="399" y="28"/>
                  </a:lnTo>
                  <a:lnTo>
                    <a:pt x="397" y="28"/>
                  </a:lnTo>
                  <a:lnTo>
                    <a:pt x="392" y="26"/>
                  </a:lnTo>
                  <a:lnTo>
                    <a:pt x="384" y="25"/>
                  </a:lnTo>
                  <a:lnTo>
                    <a:pt x="373" y="21"/>
                  </a:lnTo>
                  <a:lnTo>
                    <a:pt x="360" y="19"/>
                  </a:lnTo>
                  <a:lnTo>
                    <a:pt x="344" y="16"/>
                  </a:lnTo>
                  <a:lnTo>
                    <a:pt x="327" y="12"/>
                  </a:lnTo>
                  <a:lnTo>
                    <a:pt x="308" y="9"/>
                  </a:lnTo>
                  <a:lnTo>
                    <a:pt x="289" y="5"/>
                  </a:lnTo>
                  <a:lnTo>
                    <a:pt x="269" y="3"/>
                  </a:lnTo>
                  <a:lnTo>
                    <a:pt x="248" y="1"/>
                  </a:lnTo>
                  <a:lnTo>
                    <a:pt x="229" y="0"/>
                  </a:lnTo>
                  <a:lnTo>
                    <a:pt x="208" y="0"/>
                  </a:lnTo>
                  <a:lnTo>
                    <a:pt x="188" y="0"/>
                  </a:lnTo>
                  <a:lnTo>
                    <a:pt x="171" y="2"/>
                  </a:lnTo>
                  <a:lnTo>
                    <a:pt x="154" y="5"/>
                  </a:lnTo>
                  <a:lnTo>
                    <a:pt x="147" y="5"/>
                  </a:lnTo>
                  <a:lnTo>
                    <a:pt x="130" y="9"/>
                  </a:lnTo>
                  <a:lnTo>
                    <a:pt x="104" y="15"/>
                  </a:lnTo>
                  <a:lnTo>
                    <a:pt x="76" y="26"/>
                  </a:lnTo>
                  <a:lnTo>
                    <a:pt x="48" y="45"/>
                  </a:lnTo>
                  <a:lnTo>
                    <a:pt x="23" y="72"/>
                  </a:lnTo>
                  <a:lnTo>
                    <a:pt x="5" y="110"/>
                  </a:lnTo>
                  <a:lnTo>
                    <a:pt x="0" y="160"/>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1503" name="Freeform 47">
              <a:extLst>
                <a:ext uri="{FF2B5EF4-FFF2-40B4-BE49-F238E27FC236}">
                  <a16:creationId xmlns:a16="http://schemas.microsoft.com/office/drawing/2014/main" id="{BA6910AC-B153-933D-CA4A-9F39F45A1946}"/>
                </a:ext>
              </a:extLst>
            </p:cNvPr>
            <p:cNvSpPr>
              <a:spLocks/>
            </p:cNvSpPr>
            <p:nvPr/>
          </p:nvSpPr>
          <p:spPr bwMode="auto">
            <a:xfrm>
              <a:off x="5766" y="2948"/>
              <a:ext cx="132" cy="37"/>
            </a:xfrm>
            <a:custGeom>
              <a:avLst/>
              <a:gdLst>
                <a:gd name="T0" fmla="*/ 0 w 263"/>
                <a:gd name="T1" fmla="*/ 45 h 74"/>
                <a:gd name="T2" fmla="*/ 146 w 263"/>
                <a:gd name="T3" fmla="*/ 74 h 74"/>
                <a:gd name="T4" fmla="*/ 263 w 263"/>
                <a:gd name="T5" fmla="*/ 2 h 74"/>
                <a:gd name="T6" fmla="*/ 261 w 263"/>
                <a:gd name="T7" fmla="*/ 2 h 74"/>
                <a:gd name="T8" fmla="*/ 253 w 263"/>
                <a:gd name="T9" fmla="*/ 1 h 74"/>
                <a:gd name="T10" fmla="*/ 241 w 263"/>
                <a:gd name="T11" fmla="*/ 1 h 74"/>
                <a:gd name="T12" fmla="*/ 225 w 263"/>
                <a:gd name="T13" fmla="*/ 0 h 74"/>
                <a:gd name="T14" fmla="*/ 208 w 263"/>
                <a:gd name="T15" fmla="*/ 0 h 74"/>
                <a:gd name="T16" fmla="*/ 187 w 263"/>
                <a:gd name="T17" fmla="*/ 0 h 74"/>
                <a:gd name="T18" fmla="*/ 164 w 263"/>
                <a:gd name="T19" fmla="*/ 0 h 74"/>
                <a:gd name="T20" fmla="*/ 141 w 263"/>
                <a:gd name="T21" fmla="*/ 1 h 74"/>
                <a:gd name="T22" fmla="*/ 118 w 263"/>
                <a:gd name="T23" fmla="*/ 2 h 74"/>
                <a:gd name="T24" fmla="*/ 95 w 263"/>
                <a:gd name="T25" fmla="*/ 4 h 74"/>
                <a:gd name="T26" fmla="*/ 72 w 263"/>
                <a:gd name="T27" fmla="*/ 8 h 74"/>
                <a:gd name="T28" fmla="*/ 51 w 263"/>
                <a:gd name="T29" fmla="*/ 13 h 74"/>
                <a:gd name="T30" fmla="*/ 34 w 263"/>
                <a:gd name="T31" fmla="*/ 18 h 74"/>
                <a:gd name="T32" fmla="*/ 18 w 263"/>
                <a:gd name="T33" fmla="*/ 25 h 74"/>
                <a:gd name="T34" fmla="*/ 6 w 263"/>
                <a:gd name="T35" fmla="*/ 34 h 74"/>
                <a:gd name="T36" fmla="*/ 0 w 263"/>
                <a:gd name="T37" fmla="*/ 45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3" h="74">
                  <a:moveTo>
                    <a:pt x="0" y="45"/>
                  </a:moveTo>
                  <a:lnTo>
                    <a:pt x="146" y="74"/>
                  </a:lnTo>
                  <a:lnTo>
                    <a:pt x="263" y="2"/>
                  </a:lnTo>
                  <a:lnTo>
                    <a:pt x="261" y="2"/>
                  </a:lnTo>
                  <a:lnTo>
                    <a:pt x="253" y="1"/>
                  </a:lnTo>
                  <a:lnTo>
                    <a:pt x="241" y="1"/>
                  </a:lnTo>
                  <a:lnTo>
                    <a:pt x="225" y="0"/>
                  </a:lnTo>
                  <a:lnTo>
                    <a:pt x="208" y="0"/>
                  </a:lnTo>
                  <a:lnTo>
                    <a:pt x="187" y="0"/>
                  </a:lnTo>
                  <a:lnTo>
                    <a:pt x="164" y="0"/>
                  </a:lnTo>
                  <a:lnTo>
                    <a:pt x="141" y="1"/>
                  </a:lnTo>
                  <a:lnTo>
                    <a:pt x="118" y="2"/>
                  </a:lnTo>
                  <a:lnTo>
                    <a:pt x="95" y="4"/>
                  </a:lnTo>
                  <a:lnTo>
                    <a:pt x="72" y="8"/>
                  </a:lnTo>
                  <a:lnTo>
                    <a:pt x="51" y="13"/>
                  </a:lnTo>
                  <a:lnTo>
                    <a:pt x="34" y="18"/>
                  </a:lnTo>
                  <a:lnTo>
                    <a:pt x="18" y="25"/>
                  </a:lnTo>
                  <a:lnTo>
                    <a:pt x="6" y="34"/>
                  </a:lnTo>
                  <a:lnTo>
                    <a:pt x="0" y="45"/>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1504" name="Freeform 48">
              <a:extLst>
                <a:ext uri="{FF2B5EF4-FFF2-40B4-BE49-F238E27FC236}">
                  <a16:creationId xmlns:a16="http://schemas.microsoft.com/office/drawing/2014/main" id="{C2F1752A-17F1-6164-CA01-6C553CB11BBC}"/>
                </a:ext>
              </a:extLst>
            </p:cNvPr>
            <p:cNvSpPr>
              <a:spLocks/>
            </p:cNvSpPr>
            <p:nvPr/>
          </p:nvSpPr>
          <p:spPr bwMode="auto">
            <a:xfrm>
              <a:off x="5750" y="2944"/>
              <a:ext cx="220" cy="83"/>
            </a:xfrm>
            <a:custGeom>
              <a:avLst/>
              <a:gdLst>
                <a:gd name="T0" fmla="*/ 0 w 441"/>
                <a:gd name="T1" fmla="*/ 158 h 167"/>
                <a:gd name="T2" fmla="*/ 1 w 441"/>
                <a:gd name="T3" fmla="*/ 158 h 167"/>
                <a:gd name="T4" fmla="*/ 5 w 441"/>
                <a:gd name="T5" fmla="*/ 160 h 167"/>
                <a:gd name="T6" fmla="*/ 11 w 441"/>
                <a:gd name="T7" fmla="*/ 161 h 167"/>
                <a:gd name="T8" fmla="*/ 19 w 441"/>
                <a:gd name="T9" fmla="*/ 163 h 167"/>
                <a:gd name="T10" fmla="*/ 28 w 441"/>
                <a:gd name="T11" fmla="*/ 164 h 167"/>
                <a:gd name="T12" fmla="*/ 39 w 441"/>
                <a:gd name="T13" fmla="*/ 166 h 167"/>
                <a:gd name="T14" fmla="*/ 52 w 441"/>
                <a:gd name="T15" fmla="*/ 167 h 167"/>
                <a:gd name="T16" fmla="*/ 66 w 441"/>
                <a:gd name="T17" fmla="*/ 166 h 167"/>
                <a:gd name="T18" fmla="*/ 81 w 441"/>
                <a:gd name="T19" fmla="*/ 163 h 167"/>
                <a:gd name="T20" fmla="*/ 97 w 441"/>
                <a:gd name="T21" fmla="*/ 160 h 167"/>
                <a:gd name="T22" fmla="*/ 114 w 441"/>
                <a:gd name="T23" fmla="*/ 154 h 167"/>
                <a:gd name="T24" fmla="*/ 132 w 441"/>
                <a:gd name="T25" fmla="*/ 146 h 167"/>
                <a:gd name="T26" fmla="*/ 150 w 441"/>
                <a:gd name="T27" fmla="*/ 134 h 167"/>
                <a:gd name="T28" fmla="*/ 168 w 441"/>
                <a:gd name="T29" fmla="*/ 121 h 167"/>
                <a:gd name="T30" fmla="*/ 187 w 441"/>
                <a:gd name="T31" fmla="*/ 103 h 167"/>
                <a:gd name="T32" fmla="*/ 205 w 441"/>
                <a:gd name="T33" fmla="*/ 83 h 167"/>
                <a:gd name="T34" fmla="*/ 207 w 441"/>
                <a:gd name="T35" fmla="*/ 81 h 167"/>
                <a:gd name="T36" fmla="*/ 212 w 441"/>
                <a:gd name="T37" fmla="*/ 77 h 167"/>
                <a:gd name="T38" fmla="*/ 221 w 441"/>
                <a:gd name="T39" fmla="*/ 70 h 167"/>
                <a:gd name="T40" fmla="*/ 233 w 441"/>
                <a:gd name="T41" fmla="*/ 61 h 167"/>
                <a:gd name="T42" fmla="*/ 247 w 441"/>
                <a:gd name="T43" fmla="*/ 52 h 167"/>
                <a:gd name="T44" fmla="*/ 263 w 441"/>
                <a:gd name="T45" fmla="*/ 42 h 167"/>
                <a:gd name="T46" fmla="*/ 280 w 441"/>
                <a:gd name="T47" fmla="*/ 33 h 167"/>
                <a:gd name="T48" fmla="*/ 298 w 441"/>
                <a:gd name="T49" fmla="*/ 25 h 167"/>
                <a:gd name="T50" fmla="*/ 318 w 441"/>
                <a:gd name="T51" fmla="*/ 18 h 167"/>
                <a:gd name="T52" fmla="*/ 338 w 441"/>
                <a:gd name="T53" fmla="*/ 15 h 167"/>
                <a:gd name="T54" fmla="*/ 357 w 441"/>
                <a:gd name="T55" fmla="*/ 15 h 167"/>
                <a:gd name="T56" fmla="*/ 377 w 441"/>
                <a:gd name="T57" fmla="*/ 17 h 167"/>
                <a:gd name="T58" fmla="*/ 395 w 441"/>
                <a:gd name="T59" fmla="*/ 25 h 167"/>
                <a:gd name="T60" fmla="*/ 412 w 441"/>
                <a:gd name="T61" fmla="*/ 39 h 167"/>
                <a:gd name="T62" fmla="*/ 427 w 441"/>
                <a:gd name="T63" fmla="*/ 57 h 167"/>
                <a:gd name="T64" fmla="*/ 441 w 441"/>
                <a:gd name="T65" fmla="*/ 83 h 167"/>
                <a:gd name="T66" fmla="*/ 441 w 441"/>
                <a:gd name="T67" fmla="*/ 80 h 167"/>
                <a:gd name="T68" fmla="*/ 439 w 441"/>
                <a:gd name="T69" fmla="*/ 75 h 167"/>
                <a:gd name="T70" fmla="*/ 435 w 441"/>
                <a:gd name="T71" fmla="*/ 66 h 167"/>
                <a:gd name="T72" fmla="*/ 431 w 441"/>
                <a:gd name="T73" fmla="*/ 56 h 167"/>
                <a:gd name="T74" fmla="*/ 425 w 441"/>
                <a:gd name="T75" fmla="*/ 45 h 167"/>
                <a:gd name="T76" fmla="*/ 416 w 441"/>
                <a:gd name="T77" fmla="*/ 33 h 167"/>
                <a:gd name="T78" fmla="*/ 405 w 441"/>
                <a:gd name="T79" fmla="*/ 22 h 167"/>
                <a:gd name="T80" fmla="*/ 393 w 441"/>
                <a:gd name="T81" fmla="*/ 12 h 167"/>
                <a:gd name="T82" fmla="*/ 377 w 441"/>
                <a:gd name="T83" fmla="*/ 4 h 167"/>
                <a:gd name="T84" fmla="*/ 358 w 441"/>
                <a:gd name="T85" fmla="*/ 0 h 167"/>
                <a:gd name="T86" fmla="*/ 338 w 441"/>
                <a:gd name="T87" fmla="*/ 0 h 167"/>
                <a:gd name="T88" fmla="*/ 312 w 441"/>
                <a:gd name="T89" fmla="*/ 3 h 167"/>
                <a:gd name="T90" fmla="*/ 285 w 441"/>
                <a:gd name="T91" fmla="*/ 12 h 167"/>
                <a:gd name="T92" fmla="*/ 254 w 441"/>
                <a:gd name="T93" fmla="*/ 28 h 167"/>
                <a:gd name="T94" fmla="*/ 218 w 441"/>
                <a:gd name="T95" fmla="*/ 52 h 167"/>
                <a:gd name="T96" fmla="*/ 179 w 441"/>
                <a:gd name="T97" fmla="*/ 83 h 167"/>
                <a:gd name="T98" fmla="*/ 174 w 441"/>
                <a:gd name="T99" fmla="*/ 87 h 167"/>
                <a:gd name="T100" fmla="*/ 161 w 441"/>
                <a:gd name="T101" fmla="*/ 99 h 167"/>
                <a:gd name="T102" fmla="*/ 143 w 441"/>
                <a:gd name="T103" fmla="*/ 115 h 167"/>
                <a:gd name="T104" fmla="*/ 119 w 441"/>
                <a:gd name="T105" fmla="*/ 132 h 167"/>
                <a:gd name="T106" fmla="*/ 90 w 441"/>
                <a:gd name="T107" fmla="*/ 147 h 167"/>
                <a:gd name="T108" fmla="*/ 60 w 441"/>
                <a:gd name="T109" fmla="*/ 159 h 167"/>
                <a:gd name="T110" fmla="*/ 30 w 441"/>
                <a:gd name="T111" fmla="*/ 163 h 167"/>
                <a:gd name="T112" fmla="*/ 0 w 441"/>
                <a:gd name="T113" fmla="*/ 158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1" h="167">
                  <a:moveTo>
                    <a:pt x="0" y="158"/>
                  </a:moveTo>
                  <a:lnTo>
                    <a:pt x="1" y="158"/>
                  </a:lnTo>
                  <a:lnTo>
                    <a:pt x="5" y="160"/>
                  </a:lnTo>
                  <a:lnTo>
                    <a:pt x="11" y="161"/>
                  </a:lnTo>
                  <a:lnTo>
                    <a:pt x="19" y="163"/>
                  </a:lnTo>
                  <a:lnTo>
                    <a:pt x="28" y="164"/>
                  </a:lnTo>
                  <a:lnTo>
                    <a:pt x="39" y="166"/>
                  </a:lnTo>
                  <a:lnTo>
                    <a:pt x="52" y="167"/>
                  </a:lnTo>
                  <a:lnTo>
                    <a:pt x="66" y="166"/>
                  </a:lnTo>
                  <a:lnTo>
                    <a:pt x="81" y="163"/>
                  </a:lnTo>
                  <a:lnTo>
                    <a:pt x="97" y="160"/>
                  </a:lnTo>
                  <a:lnTo>
                    <a:pt x="114" y="154"/>
                  </a:lnTo>
                  <a:lnTo>
                    <a:pt x="132" y="146"/>
                  </a:lnTo>
                  <a:lnTo>
                    <a:pt x="150" y="134"/>
                  </a:lnTo>
                  <a:lnTo>
                    <a:pt x="168" y="121"/>
                  </a:lnTo>
                  <a:lnTo>
                    <a:pt x="187" y="103"/>
                  </a:lnTo>
                  <a:lnTo>
                    <a:pt x="205" y="83"/>
                  </a:lnTo>
                  <a:lnTo>
                    <a:pt x="207" y="81"/>
                  </a:lnTo>
                  <a:lnTo>
                    <a:pt x="212" y="77"/>
                  </a:lnTo>
                  <a:lnTo>
                    <a:pt x="221" y="70"/>
                  </a:lnTo>
                  <a:lnTo>
                    <a:pt x="233" y="61"/>
                  </a:lnTo>
                  <a:lnTo>
                    <a:pt x="247" y="52"/>
                  </a:lnTo>
                  <a:lnTo>
                    <a:pt x="263" y="42"/>
                  </a:lnTo>
                  <a:lnTo>
                    <a:pt x="280" y="33"/>
                  </a:lnTo>
                  <a:lnTo>
                    <a:pt x="298" y="25"/>
                  </a:lnTo>
                  <a:lnTo>
                    <a:pt x="318" y="18"/>
                  </a:lnTo>
                  <a:lnTo>
                    <a:pt x="338" y="15"/>
                  </a:lnTo>
                  <a:lnTo>
                    <a:pt x="357" y="15"/>
                  </a:lnTo>
                  <a:lnTo>
                    <a:pt x="377" y="17"/>
                  </a:lnTo>
                  <a:lnTo>
                    <a:pt x="395" y="25"/>
                  </a:lnTo>
                  <a:lnTo>
                    <a:pt x="412" y="39"/>
                  </a:lnTo>
                  <a:lnTo>
                    <a:pt x="427" y="57"/>
                  </a:lnTo>
                  <a:lnTo>
                    <a:pt x="441" y="83"/>
                  </a:lnTo>
                  <a:lnTo>
                    <a:pt x="441" y="80"/>
                  </a:lnTo>
                  <a:lnTo>
                    <a:pt x="439" y="75"/>
                  </a:lnTo>
                  <a:lnTo>
                    <a:pt x="435" y="66"/>
                  </a:lnTo>
                  <a:lnTo>
                    <a:pt x="431" y="56"/>
                  </a:lnTo>
                  <a:lnTo>
                    <a:pt x="425" y="45"/>
                  </a:lnTo>
                  <a:lnTo>
                    <a:pt x="416" y="33"/>
                  </a:lnTo>
                  <a:lnTo>
                    <a:pt x="405" y="22"/>
                  </a:lnTo>
                  <a:lnTo>
                    <a:pt x="393" y="12"/>
                  </a:lnTo>
                  <a:lnTo>
                    <a:pt x="377" y="4"/>
                  </a:lnTo>
                  <a:lnTo>
                    <a:pt x="358" y="0"/>
                  </a:lnTo>
                  <a:lnTo>
                    <a:pt x="338" y="0"/>
                  </a:lnTo>
                  <a:lnTo>
                    <a:pt x="312" y="3"/>
                  </a:lnTo>
                  <a:lnTo>
                    <a:pt x="285" y="12"/>
                  </a:lnTo>
                  <a:lnTo>
                    <a:pt x="254" y="28"/>
                  </a:lnTo>
                  <a:lnTo>
                    <a:pt x="218" y="52"/>
                  </a:lnTo>
                  <a:lnTo>
                    <a:pt x="179" y="83"/>
                  </a:lnTo>
                  <a:lnTo>
                    <a:pt x="174" y="87"/>
                  </a:lnTo>
                  <a:lnTo>
                    <a:pt x="161" y="99"/>
                  </a:lnTo>
                  <a:lnTo>
                    <a:pt x="143" y="115"/>
                  </a:lnTo>
                  <a:lnTo>
                    <a:pt x="119" y="132"/>
                  </a:lnTo>
                  <a:lnTo>
                    <a:pt x="90" y="147"/>
                  </a:lnTo>
                  <a:lnTo>
                    <a:pt x="60" y="159"/>
                  </a:lnTo>
                  <a:lnTo>
                    <a:pt x="30" y="163"/>
                  </a:lnTo>
                  <a:lnTo>
                    <a:pt x="0" y="15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1505" name="Freeform 49">
              <a:extLst>
                <a:ext uri="{FF2B5EF4-FFF2-40B4-BE49-F238E27FC236}">
                  <a16:creationId xmlns:a16="http://schemas.microsoft.com/office/drawing/2014/main" id="{6B799EF3-C5CE-4156-8400-BF8DDC89F176}"/>
                </a:ext>
              </a:extLst>
            </p:cNvPr>
            <p:cNvSpPr>
              <a:spLocks/>
            </p:cNvSpPr>
            <p:nvPr/>
          </p:nvSpPr>
          <p:spPr bwMode="auto">
            <a:xfrm>
              <a:off x="5844" y="2936"/>
              <a:ext cx="82" cy="7"/>
            </a:xfrm>
            <a:custGeom>
              <a:avLst/>
              <a:gdLst>
                <a:gd name="T0" fmla="*/ 164 w 164"/>
                <a:gd name="T1" fmla="*/ 12 h 12"/>
                <a:gd name="T2" fmla="*/ 159 w 164"/>
                <a:gd name="T3" fmla="*/ 11 h 12"/>
                <a:gd name="T4" fmla="*/ 145 w 164"/>
                <a:gd name="T5" fmla="*/ 9 h 12"/>
                <a:gd name="T6" fmla="*/ 124 w 164"/>
                <a:gd name="T7" fmla="*/ 7 h 12"/>
                <a:gd name="T8" fmla="*/ 100 w 164"/>
                <a:gd name="T9" fmla="*/ 4 h 12"/>
                <a:gd name="T10" fmla="*/ 73 w 164"/>
                <a:gd name="T11" fmla="*/ 2 h 12"/>
                <a:gd name="T12" fmla="*/ 46 w 164"/>
                <a:gd name="T13" fmla="*/ 0 h 12"/>
                <a:gd name="T14" fmla="*/ 21 w 164"/>
                <a:gd name="T15" fmla="*/ 1 h 12"/>
                <a:gd name="T16" fmla="*/ 0 w 164"/>
                <a:gd name="T17" fmla="*/ 3 h 12"/>
                <a:gd name="T18" fmla="*/ 7 w 164"/>
                <a:gd name="T19" fmla="*/ 3 h 12"/>
                <a:gd name="T20" fmla="*/ 24 w 164"/>
                <a:gd name="T21" fmla="*/ 4 h 12"/>
                <a:gd name="T22" fmla="*/ 51 w 164"/>
                <a:gd name="T23" fmla="*/ 7 h 12"/>
                <a:gd name="T24" fmla="*/ 80 w 164"/>
                <a:gd name="T25" fmla="*/ 8 h 12"/>
                <a:gd name="T26" fmla="*/ 109 w 164"/>
                <a:gd name="T27" fmla="*/ 10 h 12"/>
                <a:gd name="T28" fmla="*/ 136 w 164"/>
                <a:gd name="T29" fmla="*/ 11 h 12"/>
                <a:gd name="T30" fmla="*/ 154 w 164"/>
                <a:gd name="T31" fmla="*/ 12 h 12"/>
                <a:gd name="T32" fmla="*/ 164 w 164"/>
                <a:gd name="T3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12">
                  <a:moveTo>
                    <a:pt x="164" y="12"/>
                  </a:moveTo>
                  <a:lnTo>
                    <a:pt x="159" y="11"/>
                  </a:lnTo>
                  <a:lnTo>
                    <a:pt x="145" y="9"/>
                  </a:lnTo>
                  <a:lnTo>
                    <a:pt x="124" y="7"/>
                  </a:lnTo>
                  <a:lnTo>
                    <a:pt x="100" y="4"/>
                  </a:lnTo>
                  <a:lnTo>
                    <a:pt x="73" y="2"/>
                  </a:lnTo>
                  <a:lnTo>
                    <a:pt x="46" y="0"/>
                  </a:lnTo>
                  <a:lnTo>
                    <a:pt x="21" y="1"/>
                  </a:lnTo>
                  <a:lnTo>
                    <a:pt x="0" y="3"/>
                  </a:lnTo>
                  <a:lnTo>
                    <a:pt x="7" y="3"/>
                  </a:lnTo>
                  <a:lnTo>
                    <a:pt x="24" y="4"/>
                  </a:lnTo>
                  <a:lnTo>
                    <a:pt x="51" y="7"/>
                  </a:lnTo>
                  <a:lnTo>
                    <a:pt x="80" y="8"/>
                  </a:lnTo>
                  <a:lnTo>
                    <a:pt x="109" y="10"/>
                  </a:lnTo>
                  <a:lnTo>
                    <a:pt x="136" y="11"/>
                  </a:lnTo>
                  <a:lnTo>
                    <a:pt x="154" y="12"/>
                  </a:lnTo>
                  <a:lnTo>
                    <a:pt x="164"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1506" name="Freeform 50">
              <a:extLst>
                <a:ext uri="{FF2B5EF4-FFF2-40B4-BE49-F238E27FC236}">
                  <a16:creationId xmlns:a16="http://schemas.microsoft.com/office/drawing/2014/main" id="{74B2DEC6-F213-5188-1103-BB1472AF95DD}"/>
                </a:ext>
              </a:extLst>
            </p:cNvPr>
            <p:cNvSpPr>
              <a:spLocks/>
            </p:cNvSpPr>
            <p:nvPr/>
          </p:nvSpPr>
          <p:spPr bwMode="auto">
            <a:xfrm>
              <a:off x="5751" y="2935"/>
              <a:ext cx="79" cy="85"/>
            </a:xfrm>
            <a:custGeom>
              <a:avLst/>
              <a:gdLst>
                <a:gd name="T0" fmla="*/ 158 w 158"/>
                <a:gd name="T1" fmla="*/ 0 h 170"/>
                <a:gd name="T2" fmla="*/ 150 w 158"/>
                <a:gd name="T3" fmla="*/ 0 h 170"/>
                <a:gd name="T4" fmla="*/ 131 w 158"/>
                <a:gd name="T5" fmla="*/ 4 h 170"/>
                <a:gd name="T6" fmla="*/ 103 w 158"/>
                <a:gd name="T7" fmla="*/ 11 h 170"/>
                <a:gd name="T8" fmla="*/ 72 w 158"/>
                <a:gd name="T9" fmla="*/ 22 h 170"/>
                <a:gd name="T10" fmla="*/ 42 w 158"/>
                <a:gd name="T11" fmla="*/ 43 h 170"/>
                <a:gd name="T12" fmla="*/ 17 w 158"/>
                <a:gd name="T13" fmla="*/ 73 h 170"/>
                <a:gd name="T14" fmla="*/ 2 w 158"/>
                <a:gd name="T15" fmla="*/ 114 h 170"/>
                <a:gd name="T16" fmla="*/ 0 w 158"/>
                <a:gd name="T17" fmla="*/ 170 h 170"/>
                <a:gd name="T18" fmla="*/ 0 w 158"/>
                <a:gd name="T19" fmla="*/ 163 h 170"/>
                <a:gd name="T20" fmla="*/ 1 w 158"/>
                <a:gd name="T21" fmla="*/ 147 h 170"/>
                <a:gd name="T22" fmla="*/ 5 w 158"/>
                <a:gd name="T23" fmla="*/ 121 h 170"/>
                <a:gd name="T24" fmla="*/ 17 w 158"/>
                <a:gd name="T25" fmla="*/ 93 h 170"/>
                <a:gd name="T26" fmla="*/ 35 w 158"/>
                <a:gd name="T27" fmla="*/ 63 h 170"/>
                <a:gd name="T28" fmla="*/ 63 w 158"/>
                <a:gd name="T29" fmla="*/ 36 h 170"/>
                <a:gd name="T30" fmla="*/ 103 w 158"/>
                <a:gd name="T31" fmla="*/ 13 h 170"/>
                <a:gd name="T32" fmla="*/ 158 w 158"/>
                <a:gd name="T33"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170">
                  <a:moveTo>
                    <a:pt x="158" y="0"/>
                  </a:moveTo>
                  <a:lnTo>
                    <a:pt x="150" y="0"/>
                  </a:lnTo>
                  <a:lnTo>
                    <a:pt x="131" y="4"/>
                  </a:lnTo>
                  <a:lnTo>
                    <a:pt x="103" y="11"/>
                  </a:lnTo>
                  <a:lnTo>
                    <a:pt x="72" y="22"/>
                  </a:lnTo>
                  <a:lnTo>
                    <a:pt x="42" y="43"/>
                  </a:lnTo>
                  <a:lnTo>
                    <a:pt x="17" y="73"/>
                  </a:lnTo>
                  <a:lnTo>
                    <a:pt x="2" y="114"/>
                  </a:lnTo>
                  <a:lnTo>
                    <a:pt x="0" y="170"/>
                  </a:lnTo>
                  <a:lnTo>
                    <a:pt x="0" y="163"/>
                  </a:lnTo>
                  <a:lnTo>
                    <a:pt x="1" y="147"/>
                  </a:lnTo>
                  <a:lnTo>
                    <a:pt x="5" y="121"/>
                  </a:lnTo>
                  <a:lnTo>
                    <a:pt x="17" y="93"/>
                  </a:lnTo>
                  <a:lnTo>
                    <a:pt x="35" y="63"/>
                  </a:lnTo>
                  <a:lnTo>
                    <a:pt x="63" y="36"/>
                  </a:lnTo>
                  <a:lnTo>
                    <a:pt x="103" y="13"/>
                  </a:lnTo>
                  <a:lnTo>
                    <a:pt x="1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1507" name="Freeform 51">
              <a:extLst>
                <a:ext uri="{FF2B5EF4-FFF2-40B4-BE49-F238E27FC236}">
                  <a16:creationId xmlns:a16="http://schemas.microsoft.com/office/drawing/2014/main" id="{3EF74F82-092D-CC22-6B5B-F974ECA1CBB9}"/>
                </a:ext>
              </a:extLst>
            </p:cNvPr>
            <p:cNvSpPr>
              <a:spLocks/>
            </p:cNvSpPr>
            <p:nvPr/>
          </p:nvSpPr>
          <p:spPr bwMode="auto">
            <a:xfrm>
              <a:off x="5749" y="2513"/>
              <a:ext cx="200" cy="82"/>
            </a:xfrm>
            <a:custGeom>
              <a:avLst/>
              <a:gdLst>
                <a:gd name="T0" fmla="*/ 0 w 400"/>
                <a:gd name="T1" fmla="*/ 161 h 163"/>
                <a:gd name="T2" fmla="*/ 5 w 400"/>
                <a:gd name="T3" fmla="*/ 162 h 163"/>
                <a:gd name="T4" fmla="*/ 17 w 400"/>
                <a:gd name="T5" fmla="*/ 162 h 163"/>
                <a:gd name="T6" fmla="*/ 37 w 400"/>
                <a:gd name="T7" fmla="*/ 163 h 163"/>
                <a:gd name="T8" fmla="*/ 61 w 400"/>
                <a:gd name="T9" fmla="*/ 161 h 163"/>
                <a:gd name="T10" fmla="*/ 89 w 400"/>
                <a:gd name="T11" fmla="*/ 155 h 163"/>
                <a:gd name="T12" fmla="*/ 118 w 400"/>
                <a:gd name="T13" fmla="*/ 146 h 163"/>
                <a:gd name="T14" fmla="*/ 146 w 400"/>
                <a:gd name="T15" fmla="*/ 130 h 163"/>
                <a:gd name="T16" fmla="*/ 174 w 400"/>
                <a:gd name="T17" fmla="*/ 108 h 163"/>
                <a:gd name="T18" fmla="*/ 175 w 400"/>
                <a:gd name="T19" fmla="*/ 107 h 163"/>
                <a:gd name="T20" fmla="*/ 180 w 400"/>
                <a:gd name="T21" fmla="*/ 102 h 163"/>
                <a:gd name="T22" fmla="*/ 185 w 400"/>
                <a:gd name="T23" fmla="*/ 95 h 163"/>
                <a:gd name="T24" fmla="*/ 195 w 400"/>
                <a:gd name="T25" fmla="*/ 87 h 163"/>
                <a:gd name="T26" fmla="*/ 206 w 400"/>
                <a:gd name="T27" fmla="*/ 77 h 163"/>
                <a:gd name="T28" fmla="*/ 219 w 400"/>
                <a:gd name="T29" fmla="*/ 67 h 163"/>
                <a:gd name="T30" fmla="*/ 233 w 400"/>
                <a:gd name="T31" fmla="*/ 55 h 163"/>
                <a:gd name="T32" fmla="*/ 249 w 400"/>
                <a:gd name="T33" fmla="*/ 45 h 163"/>
                <a:gd name="T34" fmla="*/ 265 w 400"/>
                <a:gd name="T35" fmla="*/ 34 h 163"/>
                <a:gd name="T36" fmla="*/ 283 w 400"/>
                <a:gd name="T37" fmla="*/ 26 h 163"/>
                <a:gd name="T38" fmla="*/ 302 w 400"/>
                <a:gd name="T39" fmla="*/ 19 h 163"/>
                <a:gd name="T40" fmla="*/ 321 w 400"/>
                <a:gd name="T41" fmla="*/ 15 h 163"/>
                <a:gd name="T42" fmla="*/ 341 w 400"/>
                <a:gd name="T43" fmla="*/ 12 h 163"/>
                <a:gd name="T44" fmla="*/ 360 w 400"/>
                <a:gd name="T45" fmla="*/ 14 h 163"/>
                <a:gd name="T46" fmla="*/ 380 w 400"/>
                <a:gd name="T47" fmla="*/ 18 h 163"/>
                <a:gd name="T48" fmla="*/ 400 w 400"/>
                <a:gd name="T49" fmla="*/ 27 h 163"/>
                <a:gd name="T50" fmla="*/ 397 w 400"/>
                <a:gd name="T51" fmla="*/ 27 h 163"/>
                <a:gd name="T52" fmla="*/ 393 w 400"/>
                <a:gd name="T53" fmla="*/ 25 h 163"/>
                <a:gd name="T54" fmla="*/ 385 w 400"/>
                <a:gd name="T55" fmla="*/ 24 h 163"/>
                <a:gd name="T56" fmla="*/ 373 w 400"/>
                <a:gd name="T57" fmla="*/ 21 h 163"/>
                <a:gd name="T58" fmla="*/ 359 w 400"/>
                <a:gd name="T59" fmla="*/ 18 h 163"/>
                <a:gd name="T60" fmla="*/ 344 w 400"/>
                <a:gd name="T61" fmla="*/ 15 h 163"/>
                <a:gd name="T62" fmla="*/ 327 w 400"/>
                <a:gd name="T63" fmla="*/ 11 h 163"/>
                <a:gd name="T64" fmla="*/ 309 w 400"/>
                <a:gd name="T65" fmla="*/ 8 h 163"/>
                <a:gd name="T66" fmla="*/ 289 w 400"/>
                <a:gd name="T67" fmla="*/ 6 h 163"/>
                <a:gd name="T68" fmla="*/ 270 w 400"/>
                <a:gd name="T69" fmla="*/ 3 h 163"/>
                <a:gd name="T70" fmla="*/ 249 w 400"/>
                <a:gd name="T71" fmla="*/ 1 h 163"/>
                <a:gd name="T72" fmla="*/ 229 w 400"/>
                <a:gd name="T73" fmla="*/ 0 h 163"/>
                <a:gd name="T74" fmla="*/ 208 w 400"/>
                <a:gd name="T75" fmla="*/ 0 h 163"/>
                <a:gd name="T76" fmla="*/ 190 w 400"/>
                <a:gd name="T77" fmla="*/ 0 h 163"/>
                <a:gd name="T78" fmla="*/ 172 w 400"/>
                <a:gd name="T79" fmla="*/ 2 h 163"/>
                <a:gd name="T80" fmla="*/ 156 w 400"/>
                <a:gd name="T81" fmla="*/ 6 h 163"/>
                <a:gd name="T82" fmla="*/ 149 w 400"/>
                <a:gd name="T83" fmla="*/ 6 h 163"/>
                <a:gd name="T84" fmla="*/ 131 w 400"/>
                <a:gd name="T85" fmla="*/ 9 h 163"/>
                <a:gd name="T86" fmla="*/ 106 w 400"/>
                <a:gd name="T87" fmla="*/ 15 h 163"/>
                <a:gd name="T88" fmla="*/ 77 w 400"/>
                <a:gd name="T89" fmla="*/ 27 h 163"/>
                <a:gd name="T90" fmla="*/ 48 w 400"/>
                <a:gd name="T91" fmla="*/ 46 h 163"/>
                <a:gd name="T92" fmla="*/ 23 w 400"/>
                <a:gd name="T93" fmla="*/ 74 h 163"/>
                <a:gd name="T94" fmla="*/ 6 w 400"/>
                <a:gd name="T95" fmla="*/ 112 h 163"/>
                <a:gd name="T96" fmla="*/ 0 w 400"/>
                <a:gd name="T97" fmla="*/ 16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0" h="163">
                  <a:moveTo>
                    <a:pt x="0" y="161"/>
                  </a:moveTo>
                  <a:lnTo>
                    <a:pt x="5" y="162"/>
                  </a:lnTo>
                  <a:lnTo>
                    <a:pt x="17" y="162"/>
                  </a:lnTo>
                  <a:lnTo>
                    <a:pt x="37" y="163"/>
                  </a:lnTo>
                  <a:lnTo>
                    <a:pt x="61" y="161"/>
                  </a:lnTo>
                  <a:lnTo>
                    <a:pt x="89" y="155"/>
                  </a:lnTo>
                  <a:lnTo>
                    <a:pt x="118" y="146"/>
                  </a:lnTo>
                  <a:lnTo>
                    <a:pt x="146" y="130"/>
                  </a:lnTo>
                  <a:lnTo>
                    <a:pt x="174" y="108"/>
                  </a:lnTo>
                  <a:lnTo>
                    <a:pt x="175" y="107"/>
                  </a:lnTo>
                  <a:lnTo>
                    <a:pt x="180" y="102"/>
                  </a:lnTo>
                  <a:lnTo>
                    <a:pt x="185" y="95"/>
                  </a:lnTo>
                  <a:lnTo>
                    <a:pt x="195" y="87"/>
                  </a:lnTo>
                  <a:lnTo>
                    <a:pt x="206" y="77"/>
                  </a:lnTo>
                  <a:lnTo>
                    <a:pt x="219" y="67"/>
                  </a:lnTo>
                  <a:lnTo>
                    <a:pt x="233" y="55"/>
                  </a:lnTo>
                  <a:lnTo>
                    <a:pt x="249" y="45"/>
                  </a:lnTo>
                  <a:lnTo>
                    <a:pt x="265" y="34"/>
                  </a:lnTo>
                  <a:lnTo>
                    <a:pt x="283" y="26"/>
                  </a:lnTo>
                  <a:lnTo>
                    <a:pt x="302" y="19"/>
                  </a:lnTo>
                  <a:lnTo>
                    <a:pt x="321" y="15"/>
                  </a:lnTo>
                  <a:lnTo>
                    <a:pt x="341" y="12"/>
                  </a:lnTo>
                  <a:lnTo>
                    <a:pt x="360" y="14"/>
                  </a:lnTo>
                  <a:lnTo>
                    <a:pt x="380" y="18"/>
                  </a:lnTo>
                  <a:lnTo>
                    <a:pt x="400" y="27"/>
                  </a:lnTo>
                  <a:lnTo>
                    <a:pt x="397" y="27"/>
                  </a:lnTo>
                  <a:lnTo>
                    <a:pt x="393" y="25"/>
                  </a:lnTo>
                  <a:lnTo>
                    <a:pt x="385" y="24"/>
                  </a:lnTo>
                  <a:lnTo>
                    <a:pt x="373" y="21"/>
                  </a:lnTo>
                  <a:lnTo>
                    <a:pt x="359" y="18"/>
                  </a:lnTo>
                  <a:lnTo>
                    <a:pt x="344" y="15"/>
                  </a:lnTo>
                  <a:lnTo>
                    <a:pt x="327" y="11"/>
                  </a:lnTo>
                  <a:lnTo>
                    <a:pt x="309" y="8"/>
                  </a:lnTo>
                  <a:lnTo>
                    <a:pt x="289" y="6"/>
                  </a:lnTo>
                  <a:lnTo>
                    <a:pt x="270" y="3"/>
                  </a:lnTo>
                  <a:lnTo>
                    <a:pt x="249" y="1"/>
                  </a:lnTo>
                  <a:lnTo>
                    <a:pt x="229" y="0"/>
                  </a:lnTo>
                  <a:lnTo>
                    <a:pt x="208" y="0"/>
                  </a:lnTo>
                  <a:lnTo>
                    <a:pt x="190" y="0"/>
                  </a:lnTo>
                  <a:lnTo>
                    <a:pt x="172" y="2"/>
                  </a:lnTo>
                  <a:lnTo>
                    <a:pt x="156" y="6"/>
                  </a:lnTo>
                  <a:lnTo>
                    <a:pt x="149" y="6"/>
                  </a:lnTo>
                  <a:lnTo>
                    <a:pt x="131" y="9"/>
                  </a:lnTo>
                  <a:lnTo>
                    <a:pt x="106" y="15"/>
                  </a:lnTo>
                  <a:lnTo>
                    <a:pt x="77" y="27"/>
                  </a:lnTo>
                  <a:lnTo>
                    <a:pt x="48" y="46"/>
                  </a:lnTo>
                  <a:lnTo>
                    <a:pt x="23" y="74"/>
                  </a:lnTo>
                  <a:lnTo>
                    <a:pt x="6" y="112"/>
                  </a:lnTo>
                  <a:lnTo>
                    <a:pt x="0" y="161"/>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1508" name="Freeform 52">
              <a:extLst>
                <a:ext uri="{FF2B5EF4-FFF2-40B4-BE49-F238E27FC236}">
                  <a16:creationId xmlns:a16="http://schemas.microsoft.com/office/drawing/2014/main" id="{3E11EFC6-60C5-A88A-CE6E-A5591146B748}"/>
                </a:ext>
              </a:extLst>
            </p:cNvPr>
            <p:cNvSpPr>
              <a:spLocks/>
            </p:cNvSpPr>
            <p:nvPr/>
          </p:nvSpPr>
          <p:spPr bwMode="auto">
            <a:xfrm>
              <a:off x="5764" y="2521"/>
              <a:ext cx="131" cy="38"/>
            </a:xfrm>
            <a:custGeom>
              <a:avLst/>
              <a:gdLst>
                <a:gd name="T0" fmla="*/ 0 w 263"/>
                <a:gd name="T1" fmla="*/ 48 h 76"/>
                <a:gd name="T2" fmla="*/ 145 w 263"/>
                <a:gd name="T3" fmla="*/ 76 h 76"/>
                <a:gd name="T4" fmla="*/ 263 w 263"/>
                <a:gd name="T5" fmla="*/ 2 h 76"/>
                <a:gd name="T6" fmla="*/ 260 w 263"/>
                <a:gd name="T7" fmla="*/ 2 h 76"/>
                <a:gd name="T8" fmla="*/ 252 w 263"/>
                <a:gd name="T9" fmla="*/ 1 h 76"/>
                <a:gd name="T10" fmla="*/ 241 w 263"/>
                <a:gd name="T11" fmla="*/ 1 h 76"/>
                <a:gd name="T12" fmla="*/ 226 w 263"/>
                <a:gd name="T13" fmla="*/ 1 h 76"/>
                <a:gd name="T14" fmla="*/ 207 w 263"/>
                <a:gd name="T15" fmla="*/ 0 h 76"/>
                <a:gd name="T16" fmla="*/ 187 w 263"/>
                <a:gd name="T17" fmla="*/ 0 h 76"/>
                <a:gd name="T18" fmla="*/ 165 w 263"/>
                <a:gd name="T19" fmla="*/ 1 h 76"/>
                <a:gd name="T20" fmla="*/ 142 w 263"/>
                <a:gd name="T21" fmla="*/ 1 h 76"/>
                <a:gd name="T22" fmla="*/ 117 w 263"/>
                <a:gd name="T23" fmla="*/ 3 h 76"/>
                <a:gd name="T24" fmla="*/ 94 w 263"/>
                <a:gd name="T25" fmla="*/ 6 h 76"/>
                <a:gd name="T26" fmla="*/ 73 w 263"/>
                <a:gd name="T27" fmla="*/ 9 h 76"/>
                <a:gd name="T28" fmla="*/ 52 w 263"/>
                <a:gd name="T29" fmla="*/ 15 h 76"/>
                <a:gd name="T30" fmla="*/ 35 w 263"/>
                <a:gd name="T31" fmla="*/ 21 h 76"/>
                <a:gd name="T32" fmla="*/ 18 w 263"/>
                <a:gd name="T33" fmla="*/ 28 h 76"/>
                <a:gd name="T34" fmla="*/ 7 w 263"/>
                <a:gd name="T35" fmla="*/ 37 h 76"/>
                <a:gd name="T36" fmla="*/ 0 w 263"/>
                <a:gd name="T37" fmla="*/ 4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3" h="76">
                  <a:moveTo>
                    <a:pt x="0" y="48"/>
                  </a:moveTo>
                  <a:lnTo>
                    <a:pt x="145" y="76"/>
                  </a:lnTo>
                  <a:lnTo>
                    <a:pt x="263" y="2"/>
                  </a:lnTo>
                  <a:lnTo>
                    <a:pt x="260" y="2"/>
                  </a:lnTo>
                  <a:lnTo>
                    <a:pt x="252" y="1"/>
                  </a:lnTo>
                  <a:lnTo>
                    <a:pt x="241" y="1"/>
                  </a:lnTo>
                  <a:lnTo>
                    <a:pt x="226" y="1"/>
                  </a:lnTo>
                  <a:lnTo>
                    <a:pt x="207" y="0"/>
                  </a:lnTo>
                  <a:lnTo>
                    <a:pt x="187" y="0"/>
                  </a:lnTo>
                  <a:lnTo>
                    <a:pt x="165" y="1"/>
                  </a:lnTo>
                  <a:lnTo>
                    <a:pt x="142" y="1"/>
                  </a:lnTo>
                  <a:lnTo>
                    <a:pt x="117" y="3"/>
                  </a:lnTo>
                  <a:lnTo>
                    <a:pt x="94" y="6"/>
                  </a:lnTo>
                  <a:lnTo>
                    <a:pt x="73" y="9"/>
                  </a:lnTo>
                  <a:lnTo>
                    <a:pt x="52" y="15"/>
                  </a:lnTo>
                  <a:lnTo>
                    <a:pt x="35" y="21"/>
                  </a:lnTo>
                  <a:lnTo>
                    <a:pt x="18" y="28"/>
                  </a:lnTo>
                  <a:lnTo>
                    <a:pt x="7" y="37"/>
                  </a:lnTo>
                  <a:lnTo>
                    <a:pt x="0" y="48"/>
                  </a:lnTo>
                  <a:close/>
                </a:path>
              </a:pathLst>
            </a:custGeom>
            <a:solidFill>
              <a:srgbClr val="ADADA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1509" name="Freeform 53">
              <a:extLst>
                <a:ext uri="{FF2B5EF4-FFF2-40B4-BE49-F238E27FC236}">
                  <a16:creationId xmlns:a16="http://schemas.microsoft.com/office/drawing/2014/main" id="{8430FE5D-0F0A-47EF-C2B9-E90DB3A8D0BB}"/>
                </a:ext>
              </a:extLst>
            </p:cNvPr>
            <p:cNvSpPr>
              <a:spLocks/>
            </p:cNvSpPr>
            <p:nvPr/>
          </p:nvSpPr>
          <p:spPr bwMode="auto">
            <a:xfrm>
              <a:off x="5748" y="2518"/>
              <a:ext cx="220" cy="84"/>
            </a:xfrm>
            <a:custGeom>
              <a:avLst/>
              <a:gdLst>
                <a:gd name="T0" fmla="*/ 0 w 441"/>
                <a:gd name="T1" fmla="*/ 157 h 167"/>
                <a:gd name="T2" fmla="*/ 1 w 441"/>
                <a:gd name="T3" fmla="*/ 157 h 167"/>
                <a:gd name="T4" fmla="*/ 4 w 441"/>
                <a:gd name="T5" fmla="*/ 159 h 167"/>
                <a:gd name="T6" fmla="*/ 10 w 441"/>
                <a:gd name="T7" fmla="*/ 160 h 167"/>
                <a:gd name="T8" fmla="*/ 18 w 441"/>
                <a:gd name="T9" fmla="*/ 162 h 167"/>
                <a:gd name="T10" fmla="*/ 27 w 441"/>
                <a:gd name="T11" fmla="*/ 165 h 167"/>
                <a:gd name="T12" fmla="*/ 39 w 441"/>
                <a:gd name="T13" fmla="*/ 166 h 167"/>
                <a:gd name="T14" fmla="*/ 52 w 441"/>
                <a:gd name="T15" fmla="*/ 167 h 167"/>
                <a:gd name="T16" fmla="*/ 65 w 441"/>
                <a:gd name="T17" fmla="*/ 166 h 167"/>
                <a:gd name="T18" fmla="*/ 80 w 441"/>
                <a:gd name="T19" fmla="*/ 165 h 167"/>
                <a:gd name="T20" fmla="*/ 97 w 441"/>
                <a:gd name="T21" fmla="*/ 161 h 167"/>
                <a:gd name="T22" fmla="*/ 114 w 441"/>
                <a:gd name="T23" fmla="*/ 156 h 167"/>
                <a:gd name="T24" fmla="*/ 131 w 441"/>
                <a:gd name="T25" fmla="*/ 148 h 167"/>
                <a:gd name="T26" fmla="*/ 149 w 441"/>
                <a:gd name="T27" fmla="*/ 136 h 167"/>
                <a:gd name="T28" fmla="*/ 168 w 441"/>
                <a:gd name="T29" fmla="*/ 122 h 167"/>
                <a:gd name="T30" fmla="*/ 187 w 441"/>
                <a:gd name="T31" fmla="*/ 105 h 167"/>
                <a:gd name="T32" fmla="*/ 206 w 441"/>
                <a:gd name="T33" fmla="*/ 84 h 167"/>
                <a:gd name="T34" fmla="*/ 208 w 441"/>
                <a:gd name="T35" fmla="*/ 83 h 167"/>
                <a:gd name="T36" fmla="*/ 213 w 441"/>
                <a:gd name="T37" fmla="*/ 77 h 167"/>
                <a:gd name="T38" fmla="*/ 222 w 441"/>
                <a:gd name="T39" fmla="*/ 70 h 167"/>
                <a:gd name="T40" fmla="*/ 234 w 441"/>
                <a:gd name="T41" fmla="*/ 62 h 167"/>
                <a:gd name="T42" fmla="*/ 246 w 441"/>
                <a:gd name="T43" fmla="*/ 53 h 167"/>
                <a:gd name="T44" fmla="*/ 262 w 441"/>
                <a:gd name="T45" fmla="*/ 43 h 167"/>
                <a:gd name="T46" fmla="*/ 280 w 441"/>
                <a:gd name="T47" fmla="*/ 33 h 167"/>
                <a:gd name="T48" fmla="*/ 298 w 441"/>
                <a:gd name="T49" fmla="*/ 25 h 167"/>
                <a:gd name="T50" fmla="*/ 318 w 441"/>
                <a:gd name="T51" fmla="*/ 20 h 167"/>
                <a:gd name="T52" fmla="*/ 337 w 441"/>
                <a:gd name="T53" fmla="*/ 15 h 167"/>
                <a:gd name="T54" fmla="*/ 357 w 441"/>
                <a:gd name="T55" fmla="*/ 15 h 167"/>
                <a:gd name="T56" fmla="*/ 375 w 441"/>
                <a:gd name="T57" fmla="*/ 18 h 167"/>
                <a:gd name="T58" fmla="*/ 394 w 441"/>
                <a:gd name="T59" fmla="*/ 25 h 167"/>
                <a:gd name="T60" fmla="*/ 411 w 441"/>
                <a:gd name="T61" fmla="*/ 39 h 167"/>
                <a:gd name="T62" fmla="*/ 427 w 441"/>
                <a:gd name="T63" fmla="*/ 59 h 167"/>
                <a:gd name="T64" fmla="*/ 441 w 441"/>
                <a:gd name="T65" fmla="*/ 84 h 167"/>
                <a:gd name="T66" fmla="*/ 441 w 441"/>
                <a:gd name="T67" fmla="*/ 82 h 167"/>
                <a:gd name="T68" fmla="*/ 438 w 441"/>
                <a:gd name="T69" fmla="*/ 76 h 167"/>
                <a:gd name="T70" fmla="*/ 435 w 441"/>
                <a:gd name="T71" fmla="*/ 68 h 167"/>
                <a:gd name="T72" fmla="*/ 430 w 441"/>
                <a:gd name="T73" fmla="*/ 58 h 167"/>
                <a:gd name="T74" fmla="*/ 423 w 441"/>
                <a:gd name="T75" fmla="*/ 46 h 167"/>
                <a:gd name="T76" fmla="*/ 415 w 441"/>
                <a:gd name="T77" fmla="*/ 33 h 167"/>
                <a:gd name="T78" fmla="*/ 405 w 441"/>
                <a:gd name="T79" fmla="*/ 23 h 167"/>
                <a:gd name="T80" fmla="*/ 391 w 441"/>
                <a:gd name="T81" fmla="*/ 13 h 167"/>
                <a:gd name="T82" fmla="*/ 375 w 441"/>
                <a:gd name="T83" fmla="*/ 5 h 167"/>
                <a:gd name="T84" fmla="*/ 357 w 441"/>
                <a:gd name="T85" fmla="*/ 0 h 167"/>
                <a:gd name="T86" fmla="*/ 336 w 441"/>
                <a:gd name="T87" fmla="*/ 0 h 167"/>
                <a:gd name="T88" fmla="*/ 311 w 441"/>
                <a:gd name="T89" fmla="*/ 3 h 167"/>
                <a:gd name="T90" fmla="*/ 283 w 441"/>
                <a:gd name="T91" fmla="*/ 13 h 167"/>
                <a:gd name="T92" fmla="*/ 252 w 441"/>
                <a:gd name="T93" fmla="*/ 29 h 167"/>
                <a:gd name="T94" fmla="*/ 216 w 441"/>
                <a:gd name="T95" fmla="*/ 52 h 167"/>
                <a:gd name="T96" fmla="*/ 177 w 441"/>
                <a:gd name="T97" fmla="*/ 83 h 167"/>
                <a:gd name="T98" fmla="*/ 173 w 441"/>
                <a:gd name="T99" fmla="*/ 88 h 167"/>
                <a:gd name="T100" fmla="*/ 161 w 441"/>
                <a:gd name="T101" fmla="*/ 99 h 167"/>
                <a:gd name="T102" fmla="*/ 141 w 441"/>
                <a:gd name="T103" fmla="*/ 115 h 167"/>
                <a:gd name="T104" fmla="*/ 118 w 441"/>
                <a:gd name="T105" fmla="*/ 134 h 167"/>
                <a:gd name="T106" fmla="*/ 91 w 441"/>
                <a:gd name="T107" fmla="*/ 149 h 167"/>
                <a:gd name="T108" fmla="*/ 61 w 441"/>
                <a:gd name="T109" fmla="*/ 160 h 167"/>
                <a:gd name="T110" fmla="*/ 30 w 441"/>
                <a:gd name="T111" fmla="*/ 164 h 167"/>
                <a:gd name="T112" fmla="*/ 0 w 441"/>
                <a:gd name="T113" fmla="*/ 15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1" h="167">
                  <a:moveTo>
                    <a:pt x="0" y="157"/>
                  </a:moveTo>
                  <a:lnTo>
                    <a:pt x="1" y="157"/>
                  </a:lnTo>
                  <a:lnTo>
                    <a:pt x="4" y="159"/>
                  </a:lnTo>
                  <a:lnTo>
                    <a:pt x="10" y="160"/>
                  </a:lnTo>
                  <a:lnTo>
                    <a:pt x="18" y="162"/>
                  </a:lnTo>
                  <a:lnTo>
                    <a:pt x="27" y="165"/>
                  </a:lnTo>
                  <a:lnTo>
                    <a:pt x="39" y="166"/>
                  </a:lnTo>
                  <a:lnTo>
                    <a:pt x="52" y="167"/>
                  </a:lnTo>
                  <a:lnTo>
                    <a:pt x="65" y="166"/>
                  </a:lnTo>
                  <a:lnTo>
                    <a:pt x="80" y="165"/>
                  </a:lnTo>
                  <a:lnTo>
                    <a:pt x="97" y="161"/>
                  </a:lnTo>
                  <a:lnTo>
                    <a:pt x="114" y="156"/>
                  </a:lnTo>
                  <a:lnTo>
                    <a:pt x="131" y="148"/>
                  </a:lnTo>
                  <a:lnTo>
                    <a:pt x="149" y="136"/>
                  </a:lnTo>
                  <a:lnTo>
                    <a:pt x="168" y="122"/>
                  </a:lnTo>
                  <a:lnTo>
                    <a:pt x="187" y="105"/>
                  </a:lnTo>
                  <a:lnTo>
                    <a:pt x="206" y="84"/>
                  </a:lnTo>
                  <a:lnTo>
                    <a:pt x="208" y="83"/>
                  </a:lnTo>
                  <a:lnTo>
                    <a:pt x="213" y="77"/>
                  </a:lnTo>
                  <a:lnTo>
                    <a:pt x="222" y="70"/>
                  </a:lnTo>
                  <a:lnTo>
                    <a:pt x="234" y="62"/>
                  </a:lnTo>
                  <a:lnTo>
                    <a:pt x="246" y="53"/>
                  </a:lnTo>
                  <a:lnTo>
                    <a:pt x="262" y="43"/>
                  </a:lnTo>
                  <a:lnTo>
                    <a:pt x="280" y="33"/>
                  </a:lnTo>
                  <a:lnTo>
                    <a:pt x="298" y="25"/>
                  </a:lnTo>
                  <a:lnTo>
                    <a:pt x="318" y="20"/>
                  </a:lnTo>
                  <a:lnTo>
                    <a:pt x="337" y="15"/>
                  </a:lnTo>
                  <a:lnTo>
                    <a:pt x="357" y="15"/>
                  </a:lnTo>
                  <a:lnTo>
                    <a:pt x="375" y="18"/>
                  </a:lnTo>
                  <a:lnTo>
                    <a:pt x="394" y="25"/>
                  </a:lnTo>
                  <a:lnTo>
                    <a:pt x="411" y="39"/>
                  </a:lnTo>
                  <a:lnTo>
                    <a:pt x="427" y="59"/>
                  </a:lnTo>
                  <a:lnTo>
                    <a:pt x="441" y="84"/>
                  </a:lnTo>
                  <a:lnTo>
                    <a:pt x="441" y="82"/>
                  </a:lnTo>
                  <a:lnTo>
                    <a:pt x="438" y="76"/>
                  </a:lnTo>
                  <a:lnTo>
                    <a:pt x="435" y="68"/>
                  </a:lnTo>
                  <a:lnTo>
                    <a:pt x="430" y="58"/>
                  </a:lnTo>
                  <a:lnTo>
                    <a:pt x="423" y="46"/>
                  </a:lnTo>
                  <a:lnTo>
                    <a:pt x="415" y="33"/>
                  </a:lnTo>
                  <a:lnTo>
                    <a:pt x="405" y="23"/>
                  </a:lnTo>
                  <a:lnTo>
                    <a:pt x="391" y="13"/>
                  </a:lnTo>
                  <a:lnTo>
                    <a:pt x="375" y="5"/>
                  </a:lnTo>
                  <a:lnTo>
                    <a:pt x="357" y="0"/>
                  </a:lnTo>
                  <a:lnTo>
                    <a:pt x="336" y="0"/>
                  </a:lnTo>
                  <a:lnTo>
                    <a:pt x="311" y="3"/>
                  </a:lnTo>
                  <a:lnTo>
                    <a:pt x="283" y="13"/>
                  </a:lnTo>
                  <a:lnTo>
                    <a:pt x="252" y="29"/>
                  </a:lnTo>
                  <a:lnTo>
                    <a:pt x="216" y="52"/>
                  </a:lnTo>
                  <a:lnTo>
                    <a:pt x="177" y="83"/>
                  </a:lnTo>
                  <a:lnTo>
                    <a:pt x="173" y="88"/>
                  </a:lnTo>
                  <a:lnTo>
                    <a:pt x="161" y="99"/>
                  </a:lnTo>
                  <a:lnTo>
                    <a:pt x="141" y="115"/>
                  </a:lnTo>
                  <a:lnTo>
                    <a:pt x="118" y="134"/>
                  </a:lnTo>
                  <a:lnTo>
                    <a:pt x="91" y="149"/>
                  </a:lnTo>
                  <a:lnTo>
                    <a:pt x="61" y="160"/>
                  </a:lnTo>
                  <a:lnTo>
                    <a:pt x="30" y="164"/>
                  </a:lnTo>
                  <a:lnTo>
                    <a:pt x="0" y="1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1510" name="Freeform 54">
              <a:extLst>
                <a:ext uri="{FF2B5EF4-FFF2-40B4-BE49-F238E27FC236}">
                  <a16:creationId xmlns:a16="http://schemas.microsoft.com/office/drawing/2014/main" id="{72F6649D-459F-13E6-BC02-B2A4D6DFC810}"/>
                </a:ext>
              </a:extLst>
            </p:cNvPr>
            <p:cNvSpPr>
              <a:spLocks/>
            </p:cNvSpPr>
            <p:nvPr/>
          </p:nvSpPr>
          <p:spPr bwMode="auto">
            <a:xfrm>
              <a:off x="5843" y="2511"/>
              <a:ext cx="82" cy="5"/>
            </a:xfrm>
            <a:custGeom>
              <a:avLst/>
              <a:gdLst>
                <a:gd name="T0" fmla="*/ 163 w 163"/>
                <a:gd name="T1" fmla="*/ 12 h 12"/>
                <a:gd name="T2" fmla="*/ 159 w 163"/>
                <a:gd name="T3" fmla="*/ 10 h 12"/>
                <a:gd name="T4" fmla="*/ 145 w 163"/>
                <a:gd name="T5" fmla="*/ 9 h 12"/>
                <a:gd name="T6" fmla="*/ 124 w 163"/>
                <a:gd name="T7" fmla="*/ 6 h 12"/>
                <a:gd name="T8" fmla="*/ 100 w 163"/>
                <a:gd name="T9" fmla="*/ 3 h 12"/>
                <a:gd name="T10" fmla="*/ 72 w 163"/>
                <a:gd name="T11" fmla="*/ 1 h 12"/>
                <a:gd name="T12" fmla="*/ 46 w 163"/>
                <a:gd name="T13" fmla="*/ 0 h 12"/>
                <a:gd name="T14" fmla="*/ 20 w 163"/>
                <a:gd name="T15" fmla="*/ 0 h 12"/>
                <a:gd name="T16" fmla="*/ 0 w 163"/>
                <a:gd name="T17" fmla="*/ 2 h 12"/>
                <a:gd name="T18" fmla="*/ 7 w 163"/>
                <a:gd name="T19" fmla="*/ 2 h 12"/>
                <a:gd name="T20" fmla="*/ 25 w 163"/>
                <a:gd name="T21" fmla="*/ 5 h 12"/>
                <a:gd name="T22" fmla="*/ 50 w 163"/>
                <a:gd name="T23" fmla="*/ 6 h 12"/>
                <a:gd name="T24" fmla="*/ 80 w 163"/>
                <a:gd name="T25" fmla="*/ 8 h 12"/>
                <a:gd name="T26" fmla="*/ 109 w 163"/>
                <a:gd name="T27" fmla="*/ 9 h 12"/>
                <a:gd name="T28" fmla="*/ 136 w 163"/>
                <a:gd name="T29" fmla="*/ 12 h 12"/>
                <a:gd name="T30" fmla="*/ 155 w 163"/>
                <a:gd name="T31" fmla="*/ 12 h 12"/>
                <a:gd name="T32" fmla="*/ 163 w 163"/>
                <a:gd name="T3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3" h="12">
                  <a:moveTo>
                    <a:pt x="163" y="12"/>
                  </a:moveTo>
                  <a:lnTo>
                    <a:pt x="159" y="10"/>
                  </a:lnTo>
                  <a:lnTo>
                    <a:pt x="145" y="9"/>
                  </a:lnTo>
                  <a:lnTo>
                    <a:pt x="124" y="6"/>
                  </a:lnTo>
                  <a:lnTo>
                    <a:pt x="100" y="3"/>
                  </a:lnTo>
                  <a:lnTo>
                    <a:pt x="72" y="1"/>
                  </a:lnTo>
                  <a:lnTo>
                    <a:pt x="46" y="0"/>
                  </a:lnTo>
                  <a:lnTo>
                    <a:pt x="20" y="0"/>
                  </a:lnTo>
                  <a:lnTo>
                    <a:pt x="0" y="2"/>
                  </a:lnTo>
                  <a:lnTo>
                    <a:pt x="7" y="2"/>
                  </a:lnTo>
                  <a:lnTo>
                    <a:pt x="25" y="5"/>
                  </a:lnTo>
                  <a:lnTo>
                    <a:pt x="50" y="6"/>
                  </a:lnTo>
                  <a:lnTo>
                    <a:pt x="80" y="8"/>
                  </a:lnTo>
                  <a:lnTo>
                    <a:pt x="109" y="9"/>
                  </a:lnTo>
                  <a:lnTo>
                    <a:pt x="136" y="12"/>
                  </a:lnTo>
                  <a:lnTo>
                    <a:pt x="155" y="12"/>
                  </a:lnTo>
                  <a:lnTo>
                    <a:pt x="163" y="1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1511" name="Freeform 55">
              <a:extLst>
                <a:ext uri="{FF2B5EF4-FFF2-40B4-BE49-F238E27FC236}">
                  <a16:creationId xmlns:a16="http://schemas.microsoft.com/office/drawing/2014/main" id="{138D2628-8B20-AB75-EB3A-CDC8A1F0D9C9}"/>
                </a:ext>
              </a:extLst>
            </p:cNvPr>
            <p:cNvSpPr>
              <a:spLocks/>
            </p:cNvSpPr>
            <p:nvPr/>
          </p:nvSpPr>
          <p:spPr bwMode="auto">
            <a:xfrm>
              <a:off x="5749" y="2509"/>
              <a:ext cx="79" cy="85"/>
            </a:xfrm>
            <a:custGeom>
              <a:avLst/>
              <a:gdLst>
                <a:gd name="T0" fmla="*/ 158 w 158"/>
                <a:gd name="T1" fmla="*/ 0 h 169"/>
                <a:gd name="T2" fmla="*/ 150 w 158"/>
                <a:gd name="T3" fmla="*/ 0 h 169"/>
                <a:gd name="T4" fmla="*/ 130 w 158"/>
                <a:gd name="T5" fmla="*/ 3 h 169"/>
                <a:gd name="T6" fmla="*/ 103 w 158"/>
                <a:gd name="T7" fmla="*/ 10 h 169"/>
                <a:gd name="T8" fmla="*/ 73 w 158"/>
                <a:gd name="T9" fmla="*/ 22 h 169"/>
                <a:gd name="T10" fmla="*/ 42 w 158"/>
                <a:gd name="T11" fmla="*/ 42 h 169"/>
                <a:gd name="T12" fmla="*/ 17 w 158"/>
                <a:gd name="T13" fmla="*/ 72 h 169"/>
                <a:gd name="T14" fmla="*/ 1 w 158"/>
                <a:gd name="T15" fmla="*/ 114 h 169"/>
                <a:gd name="T16" fmla="*/ 0 w 158"/>
                <a:gd name="T17" fmla="*/ 169 h 169"/>
                <a:gd name="T18" fmla="*/ 0 w 158"/>
                <a:gd name="T19" fmla="*/ 162 h 169"/>
                <a:gd name="T20" fmla="*/ 1 w 158"/>
                <a:gd name="T21" fmla="*/ 145 h 169"/>
                <a:gd name="T22" fmla="*/ 7 w 158"/>
                <a:gd name="T23" fmla="*/ 121 h 169"/>
                <a:gd name="T24" fmla="*/ 17 w 158"/>
                <a:gd name="T25" fmla="*/ 92 h 169"/>
                <a:gd name="T26" fmla="*/ 36 w 158"/>
                <a:gd name="T27" fmla="*/ 62 h 169"/>
                <a:gd name="T28" fmla="*/ 63 w 158"/>
                <a:gd name="T29" fmla="*/ 34 h 169"/>
                <a:gd name="T30" fmla="*/ 104 w 158"/>
                <a:gd name="T31" fmla="*/ 12 h 169"/>
                <a:gd name="T32" fmla="*/ 158 w 158"/>
                <a:gd name="T3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8" h="169">
                  <a:moveTo>
                    <a:pt x="158" y="0"/>
                  </a:moveTo>
                  <a:lnTo>
                    <a:pt x="150" y="0"/>
                  </a:lnTo>
                  <a:lnTo>
                    <a:pt x="130" y="3"/>
                  </a:lnTo>
                  <a:lnTo>
                    <a:pt x="103" y="10"/>
                  </a:lnTo>
                  <a:lnTo>
                    <a:pt x="73" y="22"/>
                  </a:lnTo>
                  <a:lnTo>
                    <a:pt x="42" y="42"/>
                  </a:lnTo>
                  <a:lnTo>
                    <a:pt x="17" y="72"/>
                  </a:lnTo>
                  <a:lnTo>
                    <a:pt x="1" y="114"/>
                  </a:lnTo>
                  <a:lnTo>
                    <a:pt x="0" y="169"/>
                  </a:lnTo>
                  <a:lnTo>
                    <a:pt x="0" y="162"/>
                  </a:lnTo>
                  <a:lnTo>
                    <a:pt x="1" y="145"/>
                  </a:lnTo>
                  <a:lnTo>
                    <a:pt x="7" y="121"/>
                  </a:lnTo>
                  <a:lnTo>
                    <a:pt x="17" y="92"/>
                  </a:lnTo>
                  <a:lnTo>
                    <a:pt x="36" y="62"/>
                  </a:lnTo>
                  <a:lnTo>
                    <a:pt x="63" y="34"/>
                  </a:lnTo>
                  <a:lnTo>
                    <a:pt x="104" y="12"/>
                  </a:lnTo>
                  <a:lnTo>
                    <a:pt x="15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1512" name="Freeform 56">
              <a:extLst>
                <a:ext uri="{FF2B5EF4-FFF2-40B4-BE49-F238E27FC236}">
                  <a16:creationId xmlns:a16="http://schemas.microsoft.com/office/drawing/2014/main" id="{9AF149B8-B6AC-3E83-F0D4-F99F574918EB}"/>
                </a:ext>
              </a:extLst>
            </p:cNvPr>
            <p:cNvSpPr>
              <a:spLocks/>
            </p:cNvSpPr>
            <p:nvPr/>
          </p:nvSpPr>
          <p:spPr bwMode="auto">
            <a:xfrm>
              <a:off x="5582" y="2468"/>
              <a:ext cx="154" cy="717"/>
            </a:xfrm>
            <a:custGeom>
              <a:avLst/>
              <a:gdLst>
                <a:gd name="T0" fmla="*/ 0 w 308"/>
                <a:gd name="T1" fmla="*/ 0 h 1432"/>
                <a:gd name="T2" fmla="*/ 308 w 308"/>
                <a:gd name="T3" fmla="*/ 98 h 1432"/>
                <a:gd name="T4" fmla="*/ 307 w 308"/>
                <a:gd name="T5" fmla="*/ 300 h 1432"/>
                <a:gd name="T6" fmla="*/ 303 w 308"/>
                <a:gd name="T7" fmla="*/ 746 h 1432"/>
                <a:gd name="T8" fmla="*/ 295 w 308"/>
                <a:gd name="T9" fmla="*/ 1202 h 1432"/>
                <a:gd name="T10" fmla="*/ 281 w 308"/>
                <a:gd name="T11" fmla="*/ 1432 h 1432"/>
                <a:gd name="T12" fmla="*/ 279 w 308"/>
                <a:gd name="T13" fmla="*/ 1430 h 1432"/>
                <a:gd name="T14" fmla="*/ 274 w 308"/>
                <a:gd name="T15" fmla="*/ 1425 h 1432"/>
                <a:gd name="T16" fmla="*/ 265 w 308"/>
                <a:gd name="T17" fmla="*/ 1416 h 1432"/>
                <a:gd name="T18" fmla="*/ 254 w 308"/>
                <a:gd name="T19" fmla="*/ 1405 h 1432"/>
                <a:gd name="T20" fmla="*/ 240 w 308"/>
                <a:gd name="T21" fmla="*/ 1391 h 1432"/>
                <a:gd name="T22" fmla="*/ 224 w 308"/>
                <a:gd name="T23" fmla="*/ 1376 h 1432"/>
                <a:gd name="T24" fmla="*/ 205 w 308"/>
                <a:gd name="T25" fmla="*/ 1359 h 1432"/>
                <a:gd name="T26" fmla="*/ 186 w 308"/>
                <a:gd name="T27" fmla="*/ 1341 h 1432"/>
                <a:gd name="T28" fmla="*/ 166 w 308"/>
                <a:gd name="T29" fmla="*/ 1323 h 1432"/>
                <a:gd name="T30" fmla="*/ 144 w 308"/>
                <a:gd name="T31" fmla="*/ 1304 h 1432"/>
                <a:gd name="T32" fmla="*/ 123 w 308"/>
                <a:gd name="T33" fmla="*/ 1286 h 1432"/>
                <a:gd name="T34" fmla="*/ 102 w 308"/>
                <a:gd name="T35" fmla="*/ 1269 h 1432"/>
                <a:gd name="T36" fmla="*/ 81 w 308"/>
                <a:gd name="T37" fmla="*/ 1253 h 1432"/>
                <a:gd name="T38" fmla="*/ 61 w 308"/>
                <a:gd name="T39" fmla="*/ 1239 h 1432"/>
                <a:gd name="T40" fmla="*/ 42 w 308"/>
                <a:gd name="T41" fmla="*/ 1226 h 1432"/>
                <a:gd name="T42" fmla="*/ 24 w 308"/>
                <a:gd name="T43" fmla="*/ 1216 h 1432"/>
                <a:gd name="T44" fmla="*/ 24 w 308"/>
                <a:gd name="T45" fmla="*/ 1166 h 1432"/>
                <a:gd name="T46" fmla="*/ 26 w 308"/>
                <a:gd name="T47" fmla="*/ 1034 h 1432"/>
                <a:gd name="T48" fmla="*/ 27 w 308"/>
                <a:gd name="T49" fmla="*/ 847 h 1432"/>
                <a:gd name="T50" fmla="*/ 27 w 308"/>
                <a:gd name="T51" fmla="*/ 630 h 1432"/>
                <a:gd name="T52" fmla="*/ 24 w 308"/>
                <a:gd name="T53" fmla="*/ 411 h 1432"/>
                <a:gd name="T54" fmla="*/ 20 w 308"/>
                <a:gd name="T55" fmla="*/ 215 h 1432"/>
                <a:gd name="T56" fmla="*/ 12 w 308"/>
                <a:gd name="T57" fmla="*/ 69 h 1432"/>
                <a:gd name="T58" fmla="*/ 0 w 308"/>
                <a:gd name="T59" fmla="*/ 0 h 1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8" h="1432">
                  <a:moveTo>
                    <a:pt x="0" y="0"/>
                  </a:moveTo>
                  <a:lnTo>
                    <a:pt x="308" y="98"/>
                  </a:lnTo>
                  <a:lnTo>
                    <a:pt x="307" y="300"/>
                  </a:lnTo>
                  <a:lnTo>
                    <a:pt x="303" y="746"/>
                  </a:lnTo>
                  <a:lnTo>
                    <a:pt x="295" y="1202"/>
                  </a:lnTo>
                  <a:lnTo>
                    <a:pt x="281" y="1432"/>
                  </a:lnTo>
                  <a:lnTo>
                    <a:pt x="279" y="1430"/>
                  </a:lnTo>
                  <a:lnTo>
                    <a:pt x="274" y="1425"/>
                  </a:lnTo>
                  <a:lnTo>
                    <a:pt x="265" y="1416"/>
                  </a:lnTo>
                  <a:lnTo>
                    <a:pt x="254" y="1405"/>
                  </a:lnTo>
                  <a:lnTo>
                    <a:pt x="240" y="1391"/>
                  </a:lnTo>
                  <a:lnTo>
                    <a:pt x="224" y="1376"/>
                  </a:lnTo>
                  <a:lnTo>
                    <a:pt x="205" y="1359"/>
                  </a:lnTo>
                  <a:lnTo>
                    <a:pt x="186" y="1341"/>
                  </a:lnTo>
                  <a:lnTo>
                    <a:pt x="166" y="1323"/>
                  </a:lnTo>
                  <a:lnTo>
                    <a:pt x="144" y="1304"/>
                  </a:lnTo>
                  <a:lnTo>
                    <a:pt x="123" y="1286"/>
                  </a:lnTo>
                  <a:lnTo>
                    <a:pt x="102" y="1269"/>
                  </a:lnTo>
                  <a:lnTo>
                    <a:pt x="81" y="1253"/>
                  </a:lnTo>
                  <a:lnTo>
                    <a:pt x="61" y="1239"/>
                  </a:lnTo>
                  <a:lnTo>
                    <a:pt x="42" y="1226"/>
                  </a:lnTo>
                  <a:lnTo>
                    <a:pt x="24" y="1216"/>
                  </a:lnTo>
                  <a:lnTo>
                    <a:pt x="24" y="1166"/>
                  </a:lnTo>
                  <a:lnTo>
                    <a:pt x="26" y="1034"/>
                  </a:lnTo>
                  <a:lnTo>
                    <a:pt x="27" y="847"/>
                  </a:lnTo>
                  <a:lnTo>
                    <a:pt x="27" y="630"/>
                  </a:lnTo>
                  <a:lnTo>
                    <a:pt x="24" y="411"/>
                  </a:lnTo>
                  <a:lnTo>
                    <a:pt x="20" y="215"/>
                  </a:lnTo>
                  <a:lnTo>
                    <a:pt x="12" y="69"/>
                  </a:lnTo>
                  <a:lnTo>
                    <a:pt x="0" y="0"/>
                  </a:lnTo>
                  <a:close/>
                </a:path>
              </a:pathLst>
            </a:custGeom>
            <a:solidFill>
              <a:srgbClr val="54545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1513" name="Freeform 57">
              <a:extLst>
                <a:ext uri="{FF2B5EF4-FFF2-40B4-BE49-F238E27FC236}">
                  <a16:creationId xmlns:a16="http://schemas.microsoft.com/office/drawing/2014/main" id="{0D0A5A77-8A31-63B2-D612-A662CC54C9BA}"/>
                </a:ext>
              </a:extLst>
            </p:cNvPr>
            <p:cNvSpPr>
              <a:spLocks/>
            </p:cNvSpPr>
            <p:nvPr/>
          </p:nvSpPr>
          <p:spPr bwMode="auto">
            <a:xfrm>
              <a:off x="5876" y="2536"/>
              <a:ext cx="80" cy="176"/>
            </a:xfrm>
            <a:custGeom>
              <a:avLst/>
              <a:gdLst>
                <a:gd name="T0" fmla="*/ 60 w 160"/>
                <a:gd name="T1" fmla="*/ 0 h 352"/>
                <a:gd name="T2" fmla="*/ 63 w 160"/>
                <a:gd name="T3" fmla="*/ 2 h 352"/>
                <a:gd name="T4" fmla="*/ 71 w 160"/>
                <a:gd name="T5" fmla="*/ 9 h 352"/>
                <a:gd name="T6" fmla="*/ 82 w 160"/>
                <a:gd name="T7" fmla="*/ 20 h 352"/>
                <a:gd name="T8" fmla="*/ 96 w 160"/>
                <a:gd name="T9" fmla="*/ 35 h 352"/>
                <a:gd name="T10" fmla="*/ 111 w 160"/>
                <a:gd name="T11" fmla="*/ 54 h 352"/>
                <a:gd name="T12" fmla="*/ 126 w 160"/>
                <a:gd name="T13" fmla="*/ 75 h 352"/>
                <a:gd name="T14" fmla="*/ 140 w 160"/>
                <a:gd name="T15" fmla="*/ 98 h 352"/>
                <a:gd name="T16" fmla="*/ 151 w 160"/>
                <a:gd name="T17" fmla="*/ 124 h 352"/>
                <a:gd name="T18" fmla="*/ 158 w 160"/>
                <a:gd name="T19" fmla="*/ 151 h 352"/>
                <a:gd name="T20" fmla="*/ 160 w 160"/>
                <a:gd name="T21" fmla="*/ 180 h 352"/>
                <a:gd name="T22" fmla="*/ 157 w 160"/>
                <a:gd name="T23" fmla="*/ 208 h 352"/>
                <a:gd name="T24" fmla="*/ 145 w 160"/>
                <a:gd name="T25" fmla="*/ 238 h 352"/>
                <a:gd name="T26" fmla="*/ 125 w 160"/>
                <a:gd name="T27" fmla="*/ 268 h 352"/>
                <a:gd name="T28" fmla="*/ 95 w 160"/>
                <a:gd name="T29" fmla="*/ 297 h 352"/>
                <a:gd name="T30" fmla="*/ 54 w 160"/>
                <a:gd name="T31" fmla="*/ 326 h 352"/>
                <a:gd name="T32" fmla="*/ 0 w 160"/>
                <a:gd name="T33" fmla="*/ 352 h 352"/>
                <a:gd name="T34" fmla="*/ 4 w 160"/>
                <a:gd name="T35" fmla="*/ 351 h 352"/>
                <a:gd name="T36" fmla="*/ 11 w 160"/>
                <a:gd name="T37" fmla="*/ 348 h 352"/>
                <a:gd name="T38" fmla="*/ 23 w 160"/>
                <a:gd name="T39" fmla="*/ 341 h 352"/>
                <a:gd name="T40" fmla="*/ 38 w 160"/>
                <a:gd name="T41" fmla="*/ 332 h 352"/>
                <a:gd name="T42" fmla="*/ 56 w 160"/>
                <a:gd name="T43" fmla="*/ 320 h 352"/>
                <a:gd name="T44" fmla="*/ 73 w 160"/>
                <a:gd name="T45" fmla="*/ 306 h 352"/>
                <a:gd name="T46" fmla="*/ 90 w 160"/>
                <a:gd name="T47" fmla="*/ 289 h 352"/>
                <a:gd name="T48" fmla="*/ 106 w 160"/>
                <a:gd name="T49" fmla="*/ 268 h 352"/>
                <a:gd name="T50" fmla="*/ 120 w 160"/>
                <a:gd name="T51" fmla="*/ 245 h 352"/>
                <a:gd name="T52" fmla="*/ 130 w 160"/>
                <a:gd name="T53" fmla="*/ 220 h 352"/>
                <a:gd name="T54" fmla="*/ 136 w 160"/>
                <a:gd name="T55" fmla="*/ 191 h 352"/>
                <a:gd name="T56" fmla="*/ 136 w 160"/>
                <a:gd name="T57" fmla="*/ 159 h 352"/>
                <a:gd name="T58" fmla="*/ 130 w 160"/>
                <a:gd name="T59" fmla="*/ 124 h 352"/>
                <a:gd name="T60" fmla="*/ 115 w 160"/>
                <a:gd name="T61" fmla="*/ 86 h 352"/>
                <a:gd name="T62" fmla="*/ 92 w 160"/>
                <a:gd name="T63" fmla="*/ 45 h 352"/>
                <a:gd name="T64" fmla="*/ 60 w 160"/>
                <a:gd name="T65"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352">
                  <a:moveTo>
                    <a:pt x="60" y="0"/>
                  </a:moveTo>
                  <a:lnTo>
                    <a:pt x="63" y="2"/>
                  </a:lnTo>
                  <a:lnTo>
                    <a:pt x="71" y="9"/>
                  </a:lnTo>
                  <a:lnTo>
                    <a:pt x="82" y="20"/>
                  </a:lnTo>
                  <a:lnTo>
                    <a:pt x="96" y="35"/>
                  </a:lnTo>
                  <a:lnTo>
                    <a:pt x="111" y="54"/>
                  </a:lnTo>
                  <a:lnTo>
                    <a:pt x="126" y="75"/>
                  </a:lnTo>
                  <a:lnTo>
                    <a:pt x="140" y="98"/>
                  </a:lnTo>
                  <a:lnTo>
                    <a:pt x="151" y="124"/>
                  </a:lnTo>
                  <a:lnTo>
                    <a:pt x="158" y="151"/>
                  </a:lnTo>
                  <a:lnTo>
                    <a:pt x="160" y="180"/>
                  </a:lnTo>
                  <a:lnTo>
                    <a:pt x="157" y="208"/>
                  </a:lnTo>
                  <a:lnTo>
                    <a:pt x="145" y="238"/>
                  </a:lnTo>
                  <a:lnTo>
                    <a:pt x="125" y="268"/>
                  </a:lnTo>
                  <a:lnTo>
                    <a:pt x="95" y="297"/>
                  </a:lnTo>
                  <a:lnTo>
                    <a:pt x="54" y="326"/>
                  </a:lnTo>
                  <a:lnTo>
                    <a:pt x="0" y="352"/>
                  </a:lnTo>
                  <a:lnTo>
                    <a:pt x="4" y="351"/>
                  </a:lnTo>
                  <a:lnTo>
                    <a:pt x="11" y="348"/>
                  </a:lnTo>
                  <a:lnTo>
                    <a:pt x="23" y="341"/>
                  </a:lnTo>
                  <a:lnTo>
                    <a:pt x="38" y="332"/>
                  </a:lnTo>
                  <a:lnTo>
                    <a:pt x="56" y="320"/>
                  </a:lnTo>
                  <a:lnTo>
                    <a:pt x="73" y="306"/>
                  </a:lnTo>
                  <a:lnTo>
                    <a:pt x="90" y="289"/>
                  </a:lnTo>
                  <a:lnTo>
                    <a:pt x="106" y="268"/>
                  </a:lnTo>
                  <a:lnTo>
                    <a:pt x="120" y="245"/>
                  </a:lnTo>
                  <a:lnTo>
                    <a:pt x="130" y="220"/>
                  </a:lnTo>
                  <a:lnTo>
                    <a:pt x="136" y="191"/>
                  </a:lnTo>
                  <a:lnTo>
                    <a:pt x="136" y="159"/>
                  </a:lnTo>
                  <a:lnTo>
                    <a:pt x="130" y="124"/>
                  </a:lnTo>
                  <a:lnTo>
                    <a:pt x="115" y="86"/>
                  </a:lnTo>
                  <a:lnTo>
                    <a:pt x="92" y="45"/>
                  </a:lnTo>
                  <a:lnTo>
                    <a:pt x="6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1514" name="Freeform 58">
              <a:extLst>
                <a:ext uri="{FF2B5EF4-FFF2-40B4-BE49-F238E27FC236}">
                  <a16:creationId xmlns:a16="http://schemas.microsoft.com/office/drawing/2014/main" id="{23E7F09C-DA8F-50F4-2F37-BB225C649148}"/>
                </a:ext>
              </a:extLst>
            </p:cNvPr>
            <p:cNvSpPr>
              <a:spLocks/>
            </p:cNvSpPr>
            <p:nvPr/>
          </p:nvSpPr>
          <p:spPr bwMode="auto">
            <a:xfrm>
              <a:off x="5878" y="2754"/>
              <a:ext cx="80" cy="176"/>
            </a:xfrm>
            <a:custGeom>
              <a:avLst/>
              <a:gdLst>
                <a:gd name="T0" fmla="*/ 60 w 160"/>
                <a:gd name="T1" fmla="*/ 0 h 353"/>
                <a:gd name="T2" fmla="*/ 62 w 160"/>
                <a:gd name="T3" fmla="*/ 3 h 353"/>
                <a:gd name="T4" fmla="*/ 70 w 160"/>
                <a:gd name="T5" fmla="*/ 10 h 353"/>
                <a:gd name="T6" fmla="*/ 82 w 160"/>
                <a:gd name="T7" fmla="*/ 21 h 353"/>
                <a:gd name="T8" fmla="*/ 96 w 160"/>
                <a:gd name="T9" fmla="*/ 36 h 353"/>
                <a:gd name="T10" fmla="*/ 110 w 160"/>
                <a:gd name="T11" fmla="*/ 55 h 353"/>
                <a:gd name="T12" fmla="*/ 125 w 160"/>
                <a:gd name="T13" fmla="*/ 75 h 353"/>
                <a:gd name="T14" fmla="*/ 139 w 160"/>
                <a:gd name="T15" fmla="*/ 98 h 353"/>
                <a:gd name="T16" fmla="*/ 150 w 160"/>
                <a:gd name="T17" fmla="*/ 125 h 353"/>
                <a:gd name="T18" fmla="*/ 158 w 160"/>
                <a:gd name="T19" fmla="*/ 151 h 353"/>
                <a:gd name="T20" fmla="*/ 160 w 160"/>
                <a:gd name="T21" fmla="*/ 180 h 353"/>
                <a:gd name="T22" fmla="*/ 155 w 160"/>
                <a:gd name="T23" fmla="*/ 209 h 353"/>
                <a:gd name="T24" fmla="*/ 144 w 160"/>
                <a:gd name="T25" fmla="*/ 239 h 353"/>
                <a:gd name="T26" fmla="*/ 124 w 160"/>
                <a:gd name="T27" fmla="*/ 269 h 353"/>
                <a:gd name="T28" fmla="*/ 94 w 160"/>
                <a:gd name="T29" fmla="*/ 298 h 353"/>
                <a:gd name="T30" fmla="*/ 53 w 160"/>
                <a:gd name="T31" fmla="*/ 326 h 353"/>
                <a:gd name="T32" fmla="*/ 0 w 160"/>
                <a:gd name="T33" fmla="*/ 353 h 353"/>
                <a:gd name="T34" fmla="*/ 3 w 160"/>
                <a:gd name="T35" fmla="*/ 352 h 353"/>
                <a:gd name="T36" fmla="*/ 10 w 160"/>
                <a:gd name="T37" fmla="*/ 348 h 353"/>
                <a:gd name="T38" fmla="*/ 23 w 160"/>
                <a:gd name="T39" fmla="*/ 341 h 353"/>
                <a:gd name="T40" fmla="*/ 38 w 160"/>
                <a:gd name="T41" fmla="*/ 332 h 353"/>
                <a:gd name="T42" fmla="*/ 54 w 160"/>
                <a:gd name="T43" fmla="*/ 321 h 353"/>
                <a:gd name="T44" fmla="*/ 73 w 160"/>
                <a:gd name="T45" fmla="*/ 307 h 353"/>
                <a:gd name="T46" fmla="*/ 90 w 160"/>
                <a:gd name="T47" fmla="*/ 290 h 353"/>
                <a:gd name="T48" fmla="*/ 106 w 160"/>
                <a:gd name="T49" fmla="*/ 269 h 353"/>
                <a:gd name="T50" fmla="*/ 120 w 160"/>
                <a:gd name="T51" fmla="*/ 246 h 353"/>
                <a:gd name="T52" fmla="*/ 129 w 160"/>
                <a:gd name="T53" fmla="*/ 220 h 353"/>
                <a:gd name="T54" fmla="*/ 135 w 160"/>
                <a:gd name="T55" fmla="*/ 192 h 353"/>
                <a:gd name="T56" fmla="*/ 136 w 160"/>
                <a:gd name="T57" fmla="*/ 159 h 353"/>
                <a:gd name="T58" fmla="*/ 129 w 160"/>
                <a:gd name="T59" fmla="*/ 125 h 353"/>
                <a:gd name="T60" fmla="*/ 115 w 160"/>
                <a:gd name="T61" fmla="*/ 87 h 353"/>
                <a:gd name="T62" fmla="*/ 92 w 160"/>
                <a:gd name="T63" fmla="*/ 45 h 353"/>
                <a:gd name="T64" fmla="*/ 60 w 160"/>
                <a:gd name="T65" fmla="*/ 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353">
                  <a:moveTo>
                    <a:pt x="60" y="0"/>
                  </a:moveTo>
                  <a:lnTo>
                    <a:pt x="62" y="3"/>
                  </a:lnTo>
                  <a:lnTo>
                    <a:pt x="70" y="10"/>
                  </a:lnTo>
                  <a:lnTo>
                    <a:pt x="82" y="21"/>
                  </a:lnTo>
                  <a:lnTo>
                    <a:pt x="96" y="36"/>
                  </a:lnTo>
                  <a:lnTo>
                    <a:pt x="110" y="55"/>
                  </a:lnTo>
                  <a:lnTo>
                    <a:pt x="125" y="75"/>
                  </a:lnTo>
                  <a:lnTo>
                    <a:pt x="139" y="98"/>
                  </a:lnTo>
                  <a:lnTo>
                    <a:pt x="150" y="125"/>
                  </a:lnTo>
                  <a:lnTo>
                    <a:pt x="158" y="151"/>
                  </a:lnTo>
                  <a:lnTo>
                    <a:pt x="160" y="180"/>
                  </a:lnTo>
                  <a:lnTo>
                    <a:pt x="155" y="209"/>
                  </a:lnTo>
                  <a:lnTo>
                    <a:pt x="144" y="239"/>
                  </a:lnTo>
                  <a:lnTo>
                    <a:pt x="124" y="269"/>
                  </a:lnTo>
                  <a:lnTo>
                    <a:pt x="94" y="298"/>
                  </a:lnTo>
                  <a:lnTo>
                    <a:pt x="53" y="326"/>
                  </a:lnTo>
                  <a:lnTo>
                    <a:pt x="0" y="353"/>
                  </a:lnTo>
                  <a:lnTo>
                    <a:pt x="3" y="352"/>
                  </a:lnTo>
                  <a:lnTo>
                    <a:pt x="10" y="348"/>
                  </a:lnTo>
                  <a:lnTo>
                    <a:pt x="23" y="341"/>
                  </a:lnTo>
                  <a:lnTo>
                    <a:pt x="38" y="332"/>
                  </a:lnTo>
                  <a:lnTo>
                    <a:pt x="54" y="321"/>
                  </a:lnTo>
                  <a:lnTo>
                    <a:pt x="73" y="307"/>
                  </a:lnTo>
                  <a:lnTo>
                    <a:pt x="90" y="290"/>
                  </a:lnTo>
                  <a:lnTo>
                    <a:pt x="106" y="269"/>
                  </a:lnTo>
                  <a:lnTo>
                    <a:pt x="120" y="246"/>
                  </a:lnTo>
                  <a:lnTo>
                    <a:pt x="129" y="220"/>
                  </a:lnTo>
                  <a:lnTo>
                    <a:pt x="135" y="192"/>
                  </a:lnTo>
                  <a:lnTo>
                    <a:pt x="136" y="159"/>
                  </a:lnTo>
                  <a:lnTo>
                    <a:pt x="129" y="125"/>
                  </a:lnTo>
                  <a:lnTo>
                    <a:pt x="115" y="87"/>
                  </a:lnTo>
                  <a:lnTo>
                    <a:pt x="92" y="45"/>
                  </a:lnTo>
                  <a:lnTo>
                    <a:pt x="6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1515" name="Freeform 59">
              <a:extLst>
                <a:ext uri="{FF2B5EF4-FFF2-40B4-BE49-F238E27FC236}">
                  <a16:creationId xmlns:a16="http://schemas.microsoft.com/office/drawing/2014/main" id="{B157C7AB-01A8-50B6-2EBF-4F9F6E4FD5BC}"/>
                </a:ext>
              </a:extLst>
            </p:cNvPr>
            <p:cNvSpPr>
              <a:spLocks/>
            </p:cNvSpPr>
            <p:nvPr/>
          </p:nvSpPr>
          <p:spPr bwMode="auto">
            <a:xfrm>
              <a:off x="5878" y="2965"/>
              <a:ext cx="80" cy="174"/>
            </a:xfrm>
            <a:custGeom>
              <a:avLst/>
              <a:gdLst>
                <a:gd name="T0" fmla="*/ 60 w 160"/>
                <a:gd name="T1" fmla="*/ 0 h 347"/>
                <a:gd name="T2" fmla="*/ 62 w 160"/>
                <a:gd name="T3" fmla="*/ 3 h 347"/>
                <a:gd name="T4" fmla="*/ 70 w 160"/>
                <a:gd name="T5" fmla="*/ 10 h 347"/>
                <a:gd name="T6" fmla="*/ 82 w 160"/>
                <a:gd name="T7" fmla="*/ 21 h 347"/>
                <a:gd name="T8" fmla="*/ 96 w 160"/>
                <a:gd name="T9" fmla="*/ 35 h 347"/>
                <a:gd name="T10" fmla="*/ 110 w 160"/>
                <a:gd name="T11" fmla="*/ 53 h 347"/>
                <a:gd name="T12" fmla="*/ 125 w 160"/>
                <a:gd name="T13" fmla="*/ 74 h 347"/>
                <a:gd name="T14" fmla="*/ 139 w 160"/>
                <a:gd name="T15" fmla="*/ 97 h 347"/>
                <a:gd name="T16" fmla="*/ 150 w 160"/>
                <a:gd name="T17" fmla="*/ 122 h 347"/>
                <a:gd name="T18" fmla="*/ 158 w 160"/>
                <a:gd name="T19" fmla="*/ 149 h 347"/>
                <a:gd name="T20" fmla="*/ 160 w 160"/>
                <a:gd name="T21" fmla="*/ 177 h 347"/>
                <a:gd name="T22" fmla="*/ 155 w 160"/>
                <a:gd name="T23" fmla="*/ 205 h 347"/>
                <a:gd name="T24" fmla="*/ 144 w 160"/>
                <a:gd name="T25" fmla="*/ 235 h 347"/>
                <a:gd name="T26" fmla="*/ 124 w 160"/>
                <a:gd name="T27" fmla="*/ 264 h 347"/>
                <a:gd name="T28" fmla="*/ 94 w 160"/>
                <a:gd name="T29" fmla="*/ 293 h 347"/>
                <a:gd name="T30" fmla="*/ 53 w 160"/>
                <a:gd name="T31" fmla="*/ 321 h 347"/>
                <a:gd name="T32" fmla="*/ 0 w 160"/>
                <a:gd name="T33" fmla="*/ 347 h 347"/>
                <a:gd name="T34" fmla="*/ 3 w 160"/>
                <a:gd name="T35" fmla="*/ 346 h 347"/>
                <a:gd name="T36" fmla="*/ 10 w 160"/>
                <a:gd name="T37" fmla="*/ 343 h 347"/>
                <a:gd name="T38" fmla="*/ 23 w 160"/>
                <a:gd name="T39" fmla="*/ 336 h 347"/>
                <a:gd name="T40" fmla="*/ 38 w 160"/>
                <a:gd name="T41" fmla="*/ 326 h 347"/>
                <a:gd name="T42" fmla="*/ 54 w 160"/>
                <a:gd name="T43" fmla="*/ 315 h 347"/>
                <a:gd name="T44" fmla="*/ 73 w 160"/>
                <a:gd name="T45" fmla="*/ 301 h 347"/>
                <a:gd name="T46" fmla="*/ 90 w 160"/>
                <a:gd name="T47" fmla="*/ 284 h 347"/>
                <a:gd name="T48" fmla="*/ 106 w 160"/>
                <a:gd name="T49" fmla="*/ 264 h 347"/>
                <a:gd name="T50" fmla="*/ 120 w 160"/>
                <a:gd name="T51" fmla="*/ 242 h 347"/>
                <a:gd name="T52" fmla="*/ 129 w 160"/>
                <a:gd name="T53" fmla="*/ 217 h 347"/>
                <a:gd name="T54" fmla="*/ 135 w 160"/>
                <a:gd name="T55" fmla="*/ 188 h 347"/>
                <a:gd name="T56" fmla="*/ 136 w 160"/>
                <a:gd name="T57" fmla="*/ 157 h 347"/>
                <a:gd name="T58" fmla="*/ 129 w 160"/>
                <a:gd name="T59" fmla="*/ 122 h 347"/>
                <a:gd name="T60" fmla="*/ 115 w 160"/>
                <a:gd name="T61" fmla="*/ 84 h 347"/>
                <a:gd name="T62" fmla="*/ 92 w 160"/>
                <a:gd name="T63" fmla="*/ 44 h 347"/>
                <a:gd name="T64" fmla="*/ 60 w 160"/>
                <a:gd name="T65" fmla="*/ 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347">
                  <a:moveTo>
                    <a:pt x="60" y="0"/>
                  </a:moveTo>
                  <a:lnTo>
                    <a:pt x="62" y="3"/>
                  </a:lnTo>
                  <a:lnTo>
                    <a:pt x="70" y="10"/>
                  </a:lnTo>
                  <a:lnTo>
                    <a:pt x="82" y="21"/>
                  </a:lnTo>
                  <a:lnTo>
                    <a:pt x="96" y="35"/>
                  </a:lnTo>
                  <a:lnTo>
                    <a:pt x="110" y="53"/>
                  </a:lnTo>
                  <a:lnTo>
                    <a:pt x="125" y="74"/>
                  </a:lnTo>
                  <a:lnTo>
                    <a:pt x="139" y="97"/>
                  </a:lnTo>
                  <a:lnTo>
                    <a:pt x="150" y="122"/>
                  </a:lnTo>
                  <a:lnTo>
                    <a:pt x="158" y="149"/>
                  </a:lnTo>
                  <a:lnTo>
                    <a:pt x="160" y="177"/>
                  </a:lnTo>
                  <a:lnTo>
                    <a:pt x="155" y="205"/>
                  </a:lnTo>
                  <a:lnTo>
                    <a:pt x="144" y="235"/>
                  </a:lnTo>
                  <a:lnTo>
                    <a:pt x="124" y="264"/>
                  </a:lnTo>
                  <a:lnTo>
                    <a:pt x="94" y="293"/>
                  </a:lnTo>
                  <a:lnTo>
                    <a:pt x="53" y="321"/>
                  </a:lnTo>
                  <a:lnTo>
                    <a:pt x="0" y="347"/>
                  </a:lnTo>
                  <a:lnTo>
                    <a:pt x="3" y="346"/>
                  </a:lnTo>
                  <a:lnTo>
                    <a:pt x="10" y="343"/>
                  </a:lnTo>
                  <a:lnTo>
                    <a:pt x="23" y="336"/>
                  </a:lnTo>
                  <a:lnTo>
                    <a:pt x="38" y="326"/>
                  </a:lnTo>
                  <a:lnTo>
                    <a:pt x="54" y="315"/>
                  </a:lnTo>
                  <a:lnTo>
                    <a:pt x="73" y="301"/>
                  </a:lnTo>
                  <a:lnTo>
                    <a:pt x="90" y="284"/>
                  </a:lnTo>
                  <a:lnTo>
                    <a:pt x="106" y="264"/>
                  </a:lnTo>
                  <a:lnTo>
                    <a:pt x="120" y="242"/>
                  </a:lnTo>
                  <a:lnTo>
                    <a:pt x="129" y="217"/>
                  </a:lnTo>
                  <a:lnTo>
                    <a:pt x="135" y="188"/>
                  </a:lnTo>
                  <a:lnTo>
                    <a:pt x="136" y="157"/>
                  </a:lnTo>
                  <a:lnTo>
                    <a:pt x="129" y="122"/>
                  </a:lnTo>
                  <a:lnTo>
                    <a:pt x="115" y="84"/>
                  </a:lnTo>
                  <a:lnTo>
                    <a:pt x="92" y="44"/>
                  </a:lnTo>
                  <a:lnTo>
                    <a:pt x="6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1516" name="Freeform 60">
              <a:extLst>
                <a:ext uri="{FF2B5EF4-FFF2-40B4-BE49-F238E27FC236}">
                  <a16:creationId xmlns:a16="http://schemas.microsoft.com/office/drawing/2014/main" id="{520A0235-79FF-70F3-1948-0D7D58C3EDFF}"/>
                </a:ext>
              </a:extLst>
            </p:cNvPr>
            <p:cNvSpPr>
              <a:spLocks/>
            </p:cNvSpPr>
            <p:nvPr/>
          </p:nvSpPr>
          <p:spPr bwMode="auto">
            <a:xfrm>
              <a:off x="5762" y="2827"/>
              <a:ext cx="92" cy="101"/>
            </a:xfrm>
            <a:custGeom>
              <a:avLst/>
              <a:gdLst>
                <a:gd name="T0" fmla="*/ 3 w 184"/>
                <a:gd name="T1" fmla="*/ 0 h 202"/>
                <a:gd name="T2" fmla="*/ 3 w 184"/>
                <a:gd name="T3" fmla="*/ 2 h 202"/>
                <a:gd name="T4" fmla="*/ 2 w 184"/>
                <a:gd name="T5" fmla="*/ 7 h 202"/>
                <a:gd name="T6" fmla="*/ 1 w 184"/>
                <a:gd name="T7" fmla="*/ 15 h 202"/>
                <a:gd name="T8" fmla="*/ 1 w 184"/>
                <a:gd name="T9" fmla="*/ 26 h 202"/>
                <a:gd name="T10" fmla="*/ 2 w 184"/>
                <a:gd name="T11" fmla="*/ 39 h 202"/>
                <a:gd name="T12" fmla="*/ 3 w 184"/>
                <a:gd name="T13" fmla="*/ 54 h 202"/>
                <a:gd name="T14" fmla="*/ 7 w 184"/>
                <a:gd name="T15" fmla="*/ 70 h 202"/>
                <a:gd name="T16" fmla="*/ 12 w 184"/>
                <a:gd name="T17" fmla="*/ 86 h 202"/>
                <a:gd name="T18" fmla="*/ 20 w 184"/>
                <a:gd name="T19" fmla="*/ 105 h 202"/>
                <a:gd name="T20" fmla="*/ 32 w 184"/>
                <a:gd name="T21" fmla="*/ 122 h 202"/>
                <a:gd name="T22" fmla="*/ 47 w 184"/>
                <a:gd name="T23" fmla="*/ 138 h 202"/>
                <a:gd name="T24" fmla="*/ 65 w 184"/>
                <a:gd name="T25" fmla="*/ 154 h 202"/>
                <a:gd name="T26" fmla="*/ 87 w 184"/>
                <a:gd name="T27" fmla="*/ 169 h 202"/>
                <a:gd name="T28" fmla="*/ 115 w 184"/>
                <a:gd name="T29" fmla="*/ 182 h 202"/>
                <a:gd name="T30" fmla="*/ 146 w 184"/>
                <a:gd name="T31" fmla="*/ 193 h 202"/>
                <a:gd name="T32" fmla="*/ 184 w 184"/>
                <a:gd name="T33" fmla="*/ 202 h 202"/>
                <a:gd name="T34" fmla="*/ 181 w 184"/>
                <a:gd name="T35" fmla="*/ 202 h 202"/>
                <a:gd name="T36" fmla="*/ 175 w 184"/>
                <a:gd name="T37" fmla="*/ 200 h 202"/>
                <a:gd name="T38" fmla="*/ 164 w 184"/>
                <a:gd name="T39" fmla="*/ 199 h 202"/>
                <a:gd name="T40" fmla="*/ 152 w 184"/>
                <a:gd name="T41" fmla="*/ 197 h 202"/>
                <a:gd name="T42" fmla="*/ 135 w 184"/>
                <a:gd name="T43" fmla="*/ 193 h 202"/>
                <a:gd name="T44" fmla="*/ 118 w 184"/>
                <a:gd name="T45" fmla="*/ 189 h 202"/>
                <a:gd name="T46" fmla="*/ 100 w 184"/>
                <a:gd name="T47" fmla="*/ 182 h 202"/>
                <a:gd name="T48" fmla="*/ 81 w 184"/>
                <a:gd name="T49" fmla="*/ 173 h 202"/>
                <a:gd name="T50" fmla="*/ 64 w 184"/>
                <a:gd name="T51" fmla="*/ 162 h 202"/>
                <a:gd name="T52" fmla="*/ 47 w 184"/>
                <a:gd name="T53" fmla="*/ 149 h 202"/>
                <a:gd name="T54" fmla="*/ 31 w 184"/>
                <a:gd name="T55" fmla="*/ 132 h 202"/>
                <a:gd name="T56" fmla="*/ 18 w 184"/>
                <a:gd name="T57" fmla="*/ 113 h 202"/>
                <a:gd name="T58" fmla="*/ 8 w 184"/>
                <a:gd name="T59" fmla="*/ 90 h 202"/>
                <a:gd name="T60" fmla="*/ 2 w 184"/>
                <a:gd name="T61" fmla="*/ 63 h 202"/>
                <a:gd name="T62" fmla="*/ 0 w 184"/>
                <a:gd name="T63" fmla="*/ 33 h 202"/>
                <a:gd name="T64" fmla="*/ 3 w 184"/>
                <a:gd name="T6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4" h="202">
                  <a:moveTo>
                    <a:pt x="3" y="0"/>
                  </a:moveTo>
                  <a:lnTo>
                    <a:pt x="3" y="2"/>
                  </a:lnTo>
                  <a:lnTo>
                    <a:pt x="2" y="7"/>
                  </a:lnTo>
                  <a:lnTo>
                    <a:pt x="1" y="15"/>
                  </a:lnTo>
                  <a:lnTo>
                    <a:pt x="1" y="26"/>
                  </a:lnTo>
                  <a:lnTo>
                    <a:pt x="2" y="39"/>
                  </a:lnTo>
                  <a:lnTo>
                    <a:pt x="3" y="54"/>
                  </a:lnTo>
                  <a:lnTo>
                    <a:pt x="7" y="70"/>
                  </a:lnTo>
                  <a:lnTo>
                    <a:pt x="12" y="86"/>
                  </a:lnTo>
                  <a:lnTo>
                    <a:pt x="20" y="105"/>
                  </a:lnTo>
                  <a:lnTo>
                    <a:pt x="32" y="122"/>
                  </a:lnTo>
                  <a:lnTo>
                    <a:pt x="47" y="138"/>
                  </a:lnTo>
                  <a:lnTo>
                    <a:pt x="65" y="154"/>
                  </a:lnTo>
                  <a:lnTo>
                    <a:pt x="87" y="169"/>
                  </a:lnTo>
                  <a:lnTo>
                    <a:pt x="115" y="182"/>
                  </a:lnTo>
                  <a:lnTo>
                    <a:pt x="146" y="193"/>
                  </a:lnTo>
                  <a:lnTo>
                    <a:pt x="184" y="202"/>
                  </a:lnTo>
                  <a:lnTo>
                    <a:pt x="181" y="202"/>
                  </a:lnTo>
                  <a:lnTo>
                    <a:pt x="175" y="200"/>
                  </a:lnTo>
                  <a:lnTo>
                    <a:pt x="164" y="199"/>
                  </a:lnTo>
                  <a:lnTo>
                    <a:pt x="152" y="197"/>
                  </a:lnTo>
                  <a:lnTo>
                    <a:pt x="135" y="193"/>
                  </a:lnTo>
                  <a:lnTo>
                    <a:pt x="118" y="189"/>
                  </a:lnTo>
                  <a:lnTo>
                    <a:pt x="100" y="182"/>
                  </a:lnTo>
                  <a:lnTo>
                    <a:pt x="81" y="173"/>
                  </a:lnTo>
                  <a:lnTo>
                    <a:pt x="64" y="162"/>
                  </a:lnTo>
                  <a:lnTo>
                    <a:pt x="47" y="149"/>
                  </a:lnTo>
                  <a:lnTo>
                    <a:pt x="31" y="132"/>
                  </a:lnTo>
                  <a:lnTo>
                    <a:pt x="18" y="113"/>
                  </a:lnTo>
                  <a:lnTo>
                    <a:pt x="8" y="90"/>
                  </a:lnTo>
                  <a:lnTo>
                    <a:pt x="2" y="63"/>
                  </a:lnTo>
                  <a:lnTo>
                    <a:pt x="0" y="33"/>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1517" name="Freeform 61">
              <a:extLst>
                <a:ext uri="{FF2B5EF4-FFF2-40B4-BE49-F238E27FC236}">
                  <a16:creationId xmlns:a16="http://schemas.microsoft.com/office/drawing/2014/main" id="{5F4FF07D-463A-5550-F05C-10019CD81068}"/>
                </a:ext>
              </a:extLst>
            </p:cNvPr>
            <p:cNvSpPr>
              <a:spLocks/>
            </p:cNvSpPr>
            <p:nvPr/>
          </p:nvSpPr>
          <p:spPr bwMode="auto">
            <a:xfrm>
              <a:off x="5769" y="3044"/>
              <a:ext cx="92" cy="99"/>
            </a:xfrm>
            <a:custGeom>
              <a:avLst/>
              <a:gdLst>
                <a:gd name="T0" fmla="*/ 3 w 184"/>
                <a:gd name="T1" fmla="*/ 0 h 198"/>
                <a:gd name="T2" fmla="*/ 3 w 184"/>
                <a:gd name="T3" fmla="*/ 2 h 198"/>
                <a:gd name="T4" fmla="*/ 1 w 184"/>
                <a:gd name="T5" fmla="*/ 7 h 198"/>
                <a:gd name="T6" fmla="*/ 0 w 184"/>
                <a:gd name="T7" fmla="*/ 15 h 198"/>
                <a:gd name="T8" fmla="*/ 0 w 184"/>
                <a:gd name="T9" fmla="*/ 26 h 198"/>
                <a:gd name="T10" fmla="*/ 1 w 184"/>
                <a:gd name="T11" fmla="*/ 38 h 198"/>
                <a:gd name="T12" fmla="*/ 3 w 184"/>
                <a:gd name="T13" fmla="*/ 53 h 198"/>
                <a:gd name="T14" fmla="*/ 7 w 184"/>
                <a:gd name="T15" fmla="*/ 69 h 198"/>
                <a:gd name="T16" fmla="*/ 13 w 184"/>
                <a:gd name="T17" fmla="*/ 85 h 198"/>
                <a:gd name="T18" fmla="*/ 21 w 184"/>
                <a:gd name="T19" fmla="*/ 103 h 198"/>
                <a:gd name="T20" fmla="*/ 31 w 184"/>
                <a:gd name="T21" fmla="*/ 120 h 198"/>
                <a:gd name="T22" fmla="*/ 46 w 184"/>
                <a:gd name="T23" fmla="*/ 136 h 198"/>
                <a:gd name="T24" fmla="*/ 65 w 184"/>
                <a:gd name="T25" fmla="*/ 152 h 198"/>
                <a:gd name="T26" fmla="*/ 88 w 184"/>
                <a:gd name="T27" fmla="*/ 166 h 198"/>
                <a:gd name="T28" fmla="*/ 114 w 184"/>
                <a:gd name="T29" fmla="*/ 179 h 198"/>
                <a:gd name="T30" fmla="*/ 146 w 184"/>
                <a:gd name="T31" fmla="*/ 190 h 198"/>
                <a:gd name="T32" fmla="*/ 184 w 184"/>
                <a:gd name="T33" fmla="*/ 198 h 198"/>
                <a:gd name="T34" fmla="*/ 182 w 184"/>
                <a:gd name="T35" fmla="*/ 198 h 198"/>
                <a:gd name="T36" fmla="*/ 175 w 184"/>
                <a:gd name="T37" fmla="*/ 197 h 198"/>
                <a:gd name="T38" fmla="*/ 165 w 184"/>
                <a:gd name="T39" fmla="*/ 196 h 198"/>
                <a:gd name="T40" fmla="*/ 152 w 184"/>
                <a:gd name="T41" fmla="*/ 194 h 198"/>
                <a:gd name="T42" fmla="*/ 136 w 184"/>
                <a:gd name="T43" fmla="*/ 190 h 198"/>
                <a:gd name="T44" fmla="*/ 119 w 184"/>
                <a:gd name="T45" fmla="*/ 186 h 198"/>
                <a:gd name="T46" fmla="*/ 102 w 184"/>
                <a:gd name="T47" fmla="*/ 179 h 198"/>
                <a:gd name="T48" fmla="*/ 83 w 184"/>
                <a:gd name="T49" fmla="*/ 170 h 198"/>
                <a:gd name="T50" fmla="*/ 65 w 184"/>
                <a:gd name="T51" fmla="*/ 159 h 198"/>
                <a:gd name="T52" fmla="*/ 47 w 184"/>
                <a:gd name="T53" fmla="*/ 145 h 198"/>
                <a:gd name="T54" fmla="*/ 33 w 184"/>
                <a:gd name="T55" fmla="*/ 130 h 198"/>
                <a:gd name="T56" fmla="*/ 19 w 184"/>
                <a:gd name="T57" fmla="*/ 111 h 198"/>
                <a:gd name="T58" fmla="*/ 8 w 184"/>
                <a:gd name="T59" fmla="*/ 89 h 198"/>
                <a:gd name="T60" fmla="*/ 3 w 184"/>
                <a:gd name="T61" fmla="*/ 62 h 198"/>
                <a:gd name="T62" fmla="*/ 0 w 184"/>
                <a:gd name="T63" fmla="*/ 34 h 198"/>
                <a:gd name="T64" fmla="*/ 3 w 184"/>
                <a:gd name="T65" fmla="*/ 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4" h="198">
                  <a:moveTo>
                    <a:pt x="3" y="0"/>
                  </a:moveTo>
                  <a:lnTo>
                    <a:pt x="3" y="2"/>
                  </a:lnTo>
                  <a:lnTo>
                    <a:pt x="1" y="7"/>
                  </a:lnTo>
                  <a:lnTo>
                    <a:pt x="0" y="15"/>
                  </a:lnTo>
                  <a:lnTo>
                    <a:pt x="0" y="26"/>
                  </a:lnTo>
                  <a:lnTo>
                    <a:pt x="1" y="38"/>
                  </a:lnTo>
                  <a:lnTo>
                    <a:pt x="3" y="53"/>
                  </a:lnTo>
                  <a:lnTo>
                    <a:pt x="7" y="69"/>
                  </a:lnTo>
                  <a:lnTo>
                    <a:pt x="13" y="85"/>
                  </a:lnTo>
                  <a:lnTo>
                    <a:pt x="21" y="103"/>
                  </a:lnTo>
                  <a:lnTo>
                    <a:pt x="31" y="120"/>
                  </a:lnTo>
                  <a:lnTo>
                    <a:pt x="46" y="136"/>
                  </a:lnTo>
                  <a:lnTo>
                    <a:pt x="65" y="152"/>
                  </a:lnTo>
                  <a:lnTo>
                    <a:pt x="88" y="166"/>
                  </a:lnTo>
                  <a:lnTo>
                    <a:pt x="114" y="179"/>
                  </a:lnTo>
                  <a:lnTo>
                    <a:pt x="146" y="190"/>
                  </a:lnTo>
                  <a:lnTo>
                    <a:pt x="184" y="198"/>
                  </a:lnTo>
                  <a:lnTo>
                    <a:pt x="182" y="198"/>
                  </a:lnTo>
                  <a:lnTo>
                    <a:pt x="175" y="197"/>
                  </a:lnTo>
                  <a:lnTo>
                    <a:pt x="165" y="196"/>
                  </a:lnTo>
                  <a:lnTo>
                    <a:pt x="152" y="194"/>
                  </a:lnTo>
                  <a:lnTo>
                    <a:pt x="136" y="190"/>
                  </a:lnTo>
                  <a:lnTo>
                    <a:pt x="119" y="186"/>
                  </a:lnTo>
                  <a:lnTo>
                    <a:pt x="102" y="179"/>
                  </a:lnTo>
                  <a:lnTo>
                    <a:pt x="83" y="170"/>
                  </a:lnTo>
                  <a:lnTo>
                    <a:pt x="65" y="159"/>
                  </a:lnTo>
                  <a:lnTo>
                    <a:pt x="47" y="145"/>
                  </a:lnTo>
                  <a:lnTo>
                    <a:pt x="33" y="130"/>
                  </a:lnTo>
                  <a:lnTo>
                    <a:pt x="19" y="111"/>
                  </a:lnTo>
                  <a:lnTo>
                    <a:pt x="8" y="89"/>
                  </a:lnTo>
                  <a:lnTo>
                    <a:pt x="3" y="62"/>
                  </a:lnTo>
                  <a:lnTo>
                    <a:pt x="0" y="34"/>
                  </a:lnTo>
                  <a:lnTo>
                    <a:pt x="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1518" name="Freeform 62">
              <a:extLst>
                <a:ext uri="{FF2B5EF4-FFF2-40B4-BE49-F238E27FC236}">
                  <a16:creationId xmlns:a16="http://schemas.microsoft.com/office/drawing/2014/main" id="{ED147180-87F6-43B1-7397-98889FF36668}"/>
                </a:ext>
              </a:extLst>
            </p:cNvPr>
            <p:cNvSpPr>
              <a:spLocks/>
            </p:cNvSpPr>
            <p:nvPr/>
          </p:nvSpPr>
          <p:spPr bwMode="auto">
            <a:xfrm>
              <a:off x="5758" y="2608"/>
              <a:ext cx="92" cy="100"/>
            </a:xfrm>
            <a:custGeom>
              <a:avLst/>
              <a:gdLst>
                <a:gd name="T0" fmla="*/ 4 w 186"/>
                <a:gd name="T1" fmla="*/ 0 h 199"/>
                <a:gd name="T2" fmla="*/ 4 w 186"/>
                <a:gd name="T3" fmla="*/ 2 h 199"/>
                <a:gd name="T4" fmla="*/ 3 w 186"/>
                <a:gd name="T5" fmla="*/ 7 h 199"/>
                <a:gd name="T6" fmla="*/ 2 w 186"/>
                <a:gd name="T7" fmla="*/ 15 h 199"/>
                <a:gd name="T8" fmla="*/ 2 w 186"/>
                <a:gd name="T9" fmla="*/ 26 h 199"/>
                <a:gd name="T10" fmla="*/ 3 w 186"/>
                <a:gd name="T11" fmla="*/ 39 h 199"/>
                <a:gd name="T12" fmla="*/ 4 w 186"/>
                <a:gd name="T13" fmla="*/ 53 h 199"/>
                <a:gd name="T14" fmla="*/ 8 w 186"/>
                <a:gd name="T15" fmla="*/ 69 h 199"/>
                <a:gd name="T16" fmla="*/ 14 w 186"/>
                <a:gd name="T17" fmla="*/ 85 h 199"/>
                <a:gd name="T18" fmla="*/ 22 w 186"/>
                <a:gd name="T19" fmla="*/ 103 h 199"/>
                <a:gd name="T20" fmla="*/ 33 w 186"/>
                <a:gd name="T21" fmla="*/ 120 h 199"/>
                <a:gd name="T22" fmla="*/ 48 w 186"/>
                <a:gd name="T23" fmla="*/ 137 h 199"/>
                <a:gd name="T24" fmla="*/ 66 w 186"/>
                <a:gd name="T25" fmla="*/ 152 h 199"/>
                <a:gd name="T26" fmla="*/ 89 w 186"/>
                <a:gd name="T27" fmla="*/ 167 h 199"/>
                <a:gd name="T28" fmla="*/ 116 w 186"/>
                <a:gd name="T29" fmla="*/ 180 h 199"/>
                <a:gd name="T30" fmla="*/ 148 w 186"/>
                <a:gd name="T31" fmla="*/ 191 h 199"/>
                <a:gd name="T32" fmla="*/ 186 w 186"/>
                <a:gd name="T33" fmla="*/ 199 h 199"/>
                <a:gd name="T34" fmla="*/ 183 w 186"/>
                <a:gd name="T35" fmla="*/ 199 h 199"/>
                <a:gd name="T36" fmla="*/ 177 w 186"/>
                <a:gd name="T37" fmla="*/ 198 h 199"/>
                <a:gd name="T38" fmla="*/ 166 w 186"/>
                <a:gd name="T39" fmla="*/ 197 h 199"/>
                <a:gd name="T40" fmla="*/ 154 w 186"/>
                <a:gd name="T41" fmla="*/ 195 h 199"/>
                <a:gd name="T42" fmla="*/ 137 w 186"/>
                <a:gd name="T43" fmla="*/ 191 h 199"/>
                <a:gd name="T44" fmla="*/ 120 w 186"/>
                <a:gd name="T45" fmla="*/ 187 h 199"/>
                <a:gd name="T46" fmla="*/ 102 w 186"/>
                <a:gd name="T47" fmla="*/ 180 h 199"/>
                <a:gd name="T48" fmla="*/ 83 w 186"/>
                <a:gd name="T49" fmla="*/ 170 h 199"/>
                <a:gd name="T50" fmla="*/ 65 w 186"/>
                <a:gd name="T51" fmla="*/ 160 h 199"/>
                <a:gd name="T52" fmla="*/ 49 w 186"/>
                <a:gd name="T53" fmla="*/ 146 h 199"/>
                <a:gd name="T54" fmla="*/ 33 w 186"/>
                <a:gd name="T55" fmla="*/ 130 h 199"/>
                <a:gd name="T56" fmla="*/ 20 w 186"/>
                <a:gd name="T57" fmla="*/ 112 h 199"/>
                <a:gd name="T58" fmla="*/ 10 w 186"/>
                <a:gd name="T59" fmla="*/ 89 h 199"/>
                <a:gd name="T60" fmla="*/ 3 w 186"/>
                <a:gd name="T61" fmla="*/ 63 h 199"/>
                <a:gd name="T62" fmla="*/ 0 w 186"/>
                <a:gd name="T63" fmla="*/ 33 h 199"/>
                <a:gd name="T64" fmla="*/ 4 w 186"/>
                <a:gd name="T65"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6" h="199">
                  <a:moveTo>
                    <a:pt x="4" y="0"/>
                  </a:moveTo>
                  <a:lnTo>
                    <a:pt x="4" y="2"/>
                  </a:lnTo>
                  <a:lnTo>
                    <a:pt x="3" y="7"/>
                  </a:lnTo>
                  <a:lnTo>
                    <a:pt x="2" y="15"/>
                  </a:lnTo>
                  <a:lnTo>
                    <a:pt x="2" y="26"/>
                  </a:lnTo>
                  <a:lnTo>
                    <a:pt x="3" y="39"/>
                  </a:lnTo>
                  <a:lnTo>
                    <a:pt x="4" y="53"/>
                  </a:lnTo>
                  <a:lnTo>
                    <a:pt x="8" y="69"/>
                  </a:lnTo>
                  <a:lnTo>
                    <a:pt x="14" y="85"/>
                  </a:lnTo>
                  <a:lnTo>
                    <a:pt x="22" y="103"/>
                  </a:lnTo>
                  <a:lnTo>
                    <a:pt x="33" y="120"/>
                  </a:lnTo>
                  <a:lnTo>
                    <a:pt x="48" y="137"/>
                  </a:lnTo>
                  <a:lnTo>
                    <a:pt x="66" y="152"/>
                  </a:lnTo>
                  <a:lnTo>
                    <a:pt x="89" y="167"/>
                  </a:lnTo>
                  <a:lnTo>
                    <a:pt x="116" y="180"/>
                  </a:lnTo>
                  <a:lnTo>
                    <a:pt x="148" y="191"/>
                  </a:lnTo>
                  <a:lnTo>
                    <a:pt x="186" y="199"/>
                  </a:lnTo>
                  <a:lnTo>
                    <a:pt x="183" y="199"/>
                  </a:lnTo>
                  <a:lnTo>
                    <a:pt x="177" y="198"/>
                  </a:lnTo>
                  <a:lnTo>
                    <a:pt x="166" y="197"/>
                  </a:lnTo>
                  <a:lnTo>
                    <a:pt x="154" y="195"/>
                  </a:lnTo>
                  <a:lnTo>
                    <a:pt x="137" y="191"/>
                  </a:lnTo>
                  <a:lnTo>
                    <a:pt x="120" y="187"/>
                  </a:lnTo>
                  <a:lnTo>
                    <a:pt x="102" y="180"/>
                  </a:lnTo>
                  <a:lnTo>
                    <a:pt x="83" y="170"/>
                  </a:lnTo>
                  <a:lnTo>
                    <a:pt x="65" y="160"/>
                  </a:lnTo>
                  <a:lnTo>
                    <a:pt x="49" y="146"/>
                  </a:lnTo>
                  <a:lnTo>
                    <a:pt x="33" y="130"/>
                  </a:lnTo>
                  <a:lnTo>
                    <a:pt x="20" y="112"/>
                  </a:lnTo>
                  <a:lnTo>
                    <a:pt x="10" y="89"/>
                  </a:lnTo>
                  <a:lnTo>
                    <a:pt x="3" y="63"/>
                  </a:lnTo>
                  <a:lnTo>
                    <a:pt x="0" y="33"/>
                  </a:lnTo>
                  <a:lnTo>
                    <a:pt x="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1519" name="Freeform 63">
              <a:extLst>
                <a:ext uri="{FF2B5EF4-FFF2-40B4-BE49-F238E27FC236}">
                  <a16:creationId xmlns:a16="http://schemas.microsoft.com/office/drawing/2014/main" id="{BBD13415-E6C8-97B8-E5CC-CA2545FD353F}"/>
                </a:ext>
              </a:extLst>
            </p:cNvPr>
            <p:cNvSpPr>
              <a:spLocks/>
            </p:cNvSpPr>
            <p:nvPr/>
          </p:nvSpPr>
          <p:spPr bwMode="auto">
            <a:xfrm>
              <a:off x="5575" y="2473"/>
              <a:ext cx="18" cy="591"/>
            </a:xfrm>
            <a:custGeom>
              <a:avLst/>
              <a:gdLst>
                <a:gd name="T0" fmla="*/ 0 w 36"/>
                <a:gd name="T1" fmla="*/ 0 h 1181"/>
                <a:gd name="T2" fmla="*/ 0 w 36"/>
                <a:gd name="T3" fmla="*/ 134 h 1181"/>
                <a:gd name="T4" fmla="*/ 0 w 36"/>
                <a:gd name="T5" fmla="*/ 454 h 1181"/>
                <a:gd name="T6" fmla="*/ 0 w 36"/>
                <a:gd name="T7" fmla="*/ 843 h 1181"/>
                <a:gd name="T8" fmla="*/ 0 w 36"/>
                <a:gd name="T9" fmla="*/ 1181 h 1181"/>
                <a:gd name="T10" fmla="*/ 4 w 36"/>
                <a:gd name="T11" fmla="*/ 1157 h 1181"/>
                <a:gd name="T12" fmla="*/ 12 w 36"/>
                <a:gd name="T13" fmla="*/ 1089 h 1181"/>
                <a:gd name="T14" fmla="*/ 22 w 36"/>
                <a:gd name="T15" fmla="*/ 981 h 1181"/>
                <a:gd name="T16" fmla="*/ 31 w 36"/>
                <a:gd name="T17" fmla="*/ 837 h 1181"/>
                <a:gd name="T18" fmla="*/ 36 w 36"/>
                <a:gd name="T19" fmla="*/ 662 h 1181"/>
                <a:gd name="T20" fmla="*/ 35 w 36"/>
                <a:gd name="T21" fmla="*/ 461 h 1181"/>
                <a:gd name="T22" fmla="*/ 23 w 36"/>
                <a:gd name="T23" fmla="*/ 239 h 1181"/>
                <a:gd name="T24" fmla="*/ 0 w 36"/>
                <a:gd name="T25" fmla="*/ 0 h 1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1181">
                  <a:moveTo>
                    <a:pt x="0" y="0"/>
                  </a:moveTo>
                  <a:lnTo>
                    <a:pt x="0" y="134"/>
                  </a:lnTo>
                  <a:lnTo>
                    <a:pt x="0" y="454"/>
                  </a:lnTo>
                  <a:lnTo>
                    <a:pt x="0" y="843"/>
                  </a:lnTo>
                  <a:lnTo>
                    <a:pt x="0" y="1181"/>
                  </a:lnTo>
                  <a:lnTo>
                    <a:pt x="4" y="1157"/>
                  </a:lnTo>
                  <a:lnTo>
                    <a:pt x="12" y="1089"/>
                  </a:lnTo>
                  <a:lnTo>
                    <a:pt x="22" y="981"/>
                  </a:lnTo>
                  <a:lnTo>
                    <a:pt x="31" y="837"/>
                  </a:lnTo>
                  <a:lnTo>
                    <a:pt x="36" y="662"/>
                  </a:lnTo>
                  <a:lnTo>
                    <a:pt x="35" y="461"/>
                  </a:lnTo>
                  <a:lnTo>
                    <a:pt x="23" y="239"/>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1520" name="Freeform 64">
              <a:extLst>
                <a:ext uri="{FF2B5EF4-FFF2-40B4-BE49-F238E27FC236}">
                  <a16:creationId xmlns:a16="http://schemas.microsoft.com/office/drawing/2014/main" id="{59EF1409-939F-7455-DD2D-847E65637F08}"/>
                </a:ext>
              </a:extLst>
            </p:cNvPr>
            <p:cNvSpPr>
              <a:spLocks/>
            </p:cNvSpPr>
            <p:nvPr/>
          </p:nvSpPr>
          <p:spPr bwMode="auto">
            <a:xfrm>
              <a:off x="5719" y="2521"/>
              <a:ext cx="17" cy="664"/>
            </a:xfrm>
            <a:custGeom>
              <a:avLst/>
              <a:gdLst>
                <a:gd name="T0" fmla="*/ 27 w 35"/>
                <a:gd name="T1" fmla="*/ 0 h 1326"/>
                <a:gd name="T2" fmla="*/ 24 w 35"/>
                <a:gd name="T3" fmla="*/ 51 h 1326"/>
                <a:gd name="T4" fmla="*/ 20 w 35"/>
                <a:gd name="T5" fmla="*/ 185 h 1326"/>
                <a:gd name="T6" fmla="*/ 14 w 35"/>
                <a:gd name="T7" fmla="*/ 379 h 1326"/>
                <a:gd name="T8" fmla="*/ 8 w 35"/>
                <a:gd name="T9" fmla="*/ 606 h 1326"/>
                <a:gd name="T10" fmla="*/ 2 w 35"/>
                <a:gd name="T11" fmla="*/ 840 h 1326"/>
                <a:gd name="T12" fmla="*/ 0 w 35"/>
                <a:gd name="T13" fmla="*/ 1054 h 1326"/>
                <a:gd name="T14" fmla="*/ 1 w 35"/>
                <a:gd name="T15" fmla="*/ 1226 h 1326"/>
                <a:gd name="T16" fmla="*/ 8 w 35"/>
                <a:gd name="T17" fmla="*/ 1326 h 1326"/>
                <a:gd name="T18" fmla="*/ 10 w 35"/>
                <a:gd name="T19" fmla="*/ 1271 h 1326"/>
                <a:gd name="T20" fmla="*/ 15 w 35"/>
                <a:gd name="T21" fmla="*/ 1125 h 1326"/>
                <a:gd name="T22" fmla="*/ 21 w 35"/>
                <a:gd name="T23" fmla="*/ 916 h 1326"/>
                <a:gd name="T24" fmla="*/ 27 w 35"/>
                <a:gd name="T25" fmla="*/ 676 h 1326"/>
                <a:gd name="T26" fmla="*/ 32 w 35"/>
                <a:gd name="T27" fmla="*/ 436 h 1326"/>
                <a:gd name="T28" fmla="*/ 35 w 35"/>
                <a:gd name="T29" fmla="*/ 222 h 1326"/>
                <a:gd name="T30" fmla="*/ 34 w 35"/>
                <a:gd name="T31" fmla="*/ 68 h 1326"/>
                <a:gd name="T32" fmla="*/ 27 w 35"/>
                <a:gd name="T33" fmla="*/ 0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1326">
                  <a:moveTo>
                    <a:pt x="27" y="0"/>
                  </a:moveTo>
                  <a:lnTo>
                    <a:pt x="24" y="51"/>
                  </a:lnTo>
                  <a:lnTo>
                    <a:pt x="20" y="185"/>
                  </a:lnTo>
                  <a:lnTo>
                    <a:pt x="14" y="379"/>
                  </a:lnTo>
                  <a:lnTo>
                    <a:pt x="8" y="606"/>
                  </a:lnTo>
                  <a:lnTo>
                    <a:pt x="2" y="840"/>
                  </a:lnTo>
                  <a:lnTo>
                    <a:pt x="0" y="1054"/>
                  </a:lnTo>
                  <a:lnTo>
                    <a:pt x="1" y="1226"/>
                  </a:lnTo>
                  <a:lnTo>
                    <a:pt x="8" y="1326"/>
                  </a:lnTo>
                  <a:lnTo>
                    <a:pt x="10" y="1271"/>
                  </a:lnTo>
                  <a:lnTo>
                    <a:pt x="15" y="1125"/>
                  </a:lnTo>
                  <a:lnTo>
                    <a:pt x="21" y="916"/>
                  </a:lnTo>
                  <a:lnTo>
                    <a:pt x="27" y="676"/>
                  </a:lnTo>
                  <a:lnTo>
                    <a:pt x="32" y="436"/>
                  </a:lnTo>
                  <a:lnTo>
                    <a:pt x="35" y="222"/>
                  </a:lnTo>
                  <a:lnTo>
                    <a:pt x="34" y="68"/>
                  </a:lnTo>
                  <a:lnTo>
                    <a:pt x="2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1521" name="Freeform 65">
              <a:extLst>
                <a:ext uri="{FF2B5EF4-FFF2-40B4-BE49-F238E27FC236}">
                  <a16:creationId xmlns:a16="http://schemas.microsoft.com/office/drawing/2014/main" id="{85949DAF-1C8C-2E4E-AED1-4A96086553F0}"/>
                </a:ext>
              </a:extLst>
            </p:cNvPr>
            <p:cNvSpPr>
              <a:spLocks/>
            </p:cNvSpPr>
            <p:nvPr/>
          </p:nvSpPr>
          <p:spPr bwMode="auto">
            <a:xfrm>
              <a:off x="5736" y="2489"/>
              <a:ext cx="237" cy="28"/>
            </a:xfrm>
            <a:custGeom>
              <a:avLst/>
              <a:gdLst>
                <a:gd name="T0" fmla="*/ 0 w 474"/>
                <a:gd name="T1" fmla="*/ 57 h 57"/>
                <a:gd name="T2" fmla="*/ 4 w 474"/>
                <a:gd name="T3" fmla="*/ 57 h 57"/>
                <a:gd name="T4" fmla="*/ 17 w 474"/>
                <a:gd name="T5" fmla="*/ 55 h 57"/>
                <a:gd name="T6" fmla="*/ 38 w 474"/>
                <a:gd name="T7" fmla="*/ 52 h 57"/>
                <a:gd name="T8" fmla="*/ 64 w 474"/>
                <a:gd name="T9" fmla="*/ 50 h 57"/>
                <a:gd name="T10" fmla="*/ 95 w 474"/>
                <a:gd name="T11" fmla="*/ 45 h 57"/>
                <a:gd name="T12" fmla="*/ 132 w 474"/>
                <a:gd name="T13" fmla="*/ 42 h 57"/>
                <a:gd name="T14" fmla="*/ 170 w 474"/>
                <a:gd name="T15" fmla="*/ 37 h 57"/>
                <a:gd name="T16" fmla="*/ 211 w 474"/>
                <a:gd name="T17" fmla="*/ 33 h 57"/>
                <a:gd name="T18" fmla="*/ 253 w 474"/>
                <a:gd name="T19" fmla="*/ 28 h 57"/>
                <a:gd name="T20" fmla="*/ 293 w 474"/>
                <a:gd name="T21" fmla="*/ 23 h 57"/>
                <a:gd name="T22" fmla="*/ 333 w 474"/>
                <a:gd name="T23" fmla="*/ 19 h 57"/>
                <a:gd name="T24" fmla="*/ 370 w 474"/>
                <a:gd name="T25" fmla="*/ 14 h 57"/>
                <a:gd name="T26" fmla="*/ 405 w 474"/>
                <a:gd name="T27" fmla="*/ 10 h 57"/>
                <a:gd name="T28" fmla="*/ 434 w 474"/>
                <a:gd name="T29" fmla="*/ 6 h 57"/>
                <a:gd name="T30" fmla="*/ 457 w 474"/>
                <a:gd name="T31" fmla="*/ 4 h 57"/>
                <a:gd name="T32" fmla="*/ 474 w 474"/>
                <a:gd name="T33" fmla="*/ 2 h 57"/>
                <a:gd name="T34" fmla="*/ 472 w 474"/>
                <a:gd name="T35" fmla="*/ 2 h 57"/>
                <a:gd name="T36" fmla="*/ 466 w 474"/>
                <a:gd name="T37" fmla="*/ 2 h 57"/>
                <a:gd name="T38" fmla="*/ 454 w 474"/>
                <a:gd name="T39" fmla="*/ 0 h 57"/>
                <a:gd name="T40" fmla="*/ 441 w 474"/>
                <a:gd name="T41" fmla="*/ 0 h 57"/>
                <a:gd name="T42" fmla="*/ 422 w 474"/>
                <a:gd name="T43" fmla="*/ 0 h 57"/>
                <a:gd name="T44" fmla="*/ 400 w 474"/>
                <a:gd name="T45" fmla="*/ 2 h 57"/>
                <a:gd name="T46" fmla="*/ 374 w 474"/>
                <a:gd name="T47" fmla="*/ 2 h 57"/>
                <a:gd name="T48" fmla="*/ 345 w 474"/>
                <a:gd name="T49" fmla="*/ 4 h 57"/>
                <a:gd name="T50" fmla="*/ 313 w 474"/>
                <a:gd name="T51" fmla="*/ 6 h 57"/>
                <a:gd name="T52" fmla="*/ 277 w 474"/>
                <a:gd name="T53" fmla="*/ 10 h 57"/>
                <a:gd name="T54" fmla="*/ 238 w 474"/>
                <a:gd name="T55" fmla="*/ 14 h 57"/>
                <a:gd name="T56" fmla="*/ 195 w 474"/>
                <a:gd name="T57" fmla="*/ 20 h 57"/>
                <a:gd name="T58" fmla="*/ 150 w 474"/>
                <a:gd name="T59" fmla="*/ 27 h 57"/>
                <a:gd name="T60" fmla="*/ 103 w 474"/>
                <a:gd name="T61" fmla="*/ 35 h 57"/>
                <a:gd name="T62" fmla="*/ 53 w 474"/>
                <a:gd name="T63" fmla="*/ 45 h 57"/>
                <a:gd name="T64" fmla="*/ 0 w 474"/>
                <a:gd name="T65"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4" h="57">
                  <a:moveTo>
                    <a:pt x="0" y="57"/>
                  </a:moveTo>
                  <a:lnTo>
                    <a:pt x="4" y="57"/>
                  </a:lnTo>
                  <a:lnTo>
                    <a:pt x="17" y="55"/>
                  </a:lnTo>
                  <a:lnTo>
                    <a:pt x="38" y="52"/>
                  </a:lnTo>
                  <a:lnTo>
                    <a:pt x="64" y="50"/>
                  </a:lnTo>
                  <a:lnTo>
                    <a:pt x="95" y="45"/>
                  </a:lnTo>
                  <a:lnTo>
                    <a:pt x="132" y="42"/>
                  </a:lnTo>
                  <a:lnTo>
                    <a:pt x="170" y="37"/>
                  </a:lnTo>
                  <a:lnTo>
                    <a:pt x="211" y="33"/>
                  </a:lnTo>
                  <a:lnTo>
                    <a:pt x="253" y="28"/>
                  </a:lnTo>
                  <a:lnTo>
                    <a:pt x="293" y="23"/>
                  </a:lnTo>
                  <a:lnTo>
                    <a:pt x="333" y="19"/>
                  </a:lnTo>
                  <a:lnTo>
                    <a:pt x="370" y="14"/>
                  </a:lnTo>
                  <a:lnTo>
                    <a:pt x="405" y="10"/>
                  </a:lnTo>
                  <a:lnTo>
                    <a:pt x="434" y="6"/>
                  </a:lnTo>
                  <a:lnTo>
                    <a:pt x="457" y="4"/>
                  </a:lnTo>
                  <a:lnTo>
                    <a:pt x="474" y="2"/>
                  </a:lnTo>
                  <a:lnTo>
                    <a:pt x="472" y="2"/>
                  </a:lnTo>
                  <a:lnTo>
                    <a:pt x="466" y="2"/>
                  </a:lnTo>
                  <a:lnTo>
                    <a:pt x="454" y="0"/>
                  </a:lnTo>
                  <a:lnTo>
                    <a:pt x="441" y="0"/>
                  </a:lnTo>
                  <a:lnTo>
                    <a:pt x="422" y="0"/>
                  </a:lnTo>
                  <a:lnTo>
                    <a:pt x="400" y="2"/>
                  </a:lnTo>
                  <a:lnTo>
                    <a:pt x="374" y="2"/>
                  </a:lnTo>
                  <a:lnTo>
                    <a:pt x="345" y="4"/>
                  </a:lnTo>
                  <a:lnTo>
                    <a:pt x="313" y="6"/>
                  </a:lnTo>
                  <a:lnTo>
                    <a:pt x="277" y="10"/>
                  </a:lnTo>
                  <a:lnTo>
                    <a:pt x="238" y="14"/>
                  </a:lnTo>
                  <a:lnTo>
                    <a:pt x="195" y="20"/>
                  </a:lnTo>
                  <a:lnTo>
                    <a:pt x="150" y="27"/>
                  </a:lnTo>
                  <a:lnTo>
                    <a:pt x="103" y="35"/>
                  </a:lnTo>
                  <a:lnTo>
                    <a:pt x="53" y="45"/>
                  </a:lnTo>
                  <a:lnTo>
                    <a:pt x="0" y="5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1522" name="Freeform 66">
              <a:extLst>
                <a:ext uri="{FF2B5EF4-FFF2-40B4-BE49-F238E27FC236}">
                  <a16:creationId xmlns:a16="http://schemas.microsoft.com/office/drawing/2014/main" id="{DA473B27-C7A8-6A22-60ED-95F3D7D45D53}"/>
                </a:ext>
              </a:extLst>
            </p:cNvPr>
            <p:cNvSpPr>
              <a:spLocks/>
            </p:cNvSpPr>
            <p:nvPr/>
          </p:nvSpPr>
          <p:spPr bwMode="auto">
            <a:xfrm>
              <a:off x="5569" y="2449"/>
              <a:ext cx="245" cy="62"/>
            </a:xfrm>
            <a:custGeom>
              <a:avLst/>
              <a:gdLst>
                <a:gd name="T0" fmla="*/ 489 w 489"/>
                <a:gd name="T1" fmla="*/ 0 h 124"/>
                <a:gd name="T2" fmla="*/ 485 w 489"/>
                <a:gd name="T3" fmla="*/ 0 h 124"/>
                <a:gd name="T4" fmla="*/ 473 w 489"/>
                <a:gd name="T5" fmla="*/ 1 h 124"/>
                <a:gd name="T6" fmla="*/ 455 w 489"/>
                <a:gd name="T7" fmla="*/ 3 h 124"/>
                <a:gd name="T8" fmla="*/ 431 w 489"/>
                <a:gd name="T9" fmla="*/ 5 h 124"/>
                <a:gd name="T10" fmla="*/ 402 w 489"/>
                <a:gd name="T11" fmla="*/ 9 h 124"/>
                <a:gd name="T12" fmla="*/ 370 w 489"/>
                <a:gd name="T13" fmla="*/ 12 h 124"/>
                <a:gd name="T14" fmla="*/ 335 w 489"/>
                <a:gd name="T15" fmla="*/ 16 h 124"/>
                <a:gd name="T16" fmla="*/ 298 w 489"/>
                <a:gd name="T17" fmla="*/ 19 h 124"/>
                <a:gd name="T18" fmla="*/ 261 w 489"/>
                <a:gd name="T19" fmla="*/ 23 h 124"/>
                <a:gd name="T20" fmla="*/ 224 w 489"/>
                <a:gd name="T21" fmla="*/ 26 h 124"/>
                <a:gd name="T22" fmla="*/ 189 w 489"/>
                <a:gd name="T23" fmla="*/ 30 h 124"/>
                <a:gd name="T24" fmla="*/ 157 w 489"/>
                <a:gd name="T25" fmla="*/ 33 h 124"/>
                <a:gd name="T26" fmla="*/ 128 w 489"/>
                <a:gd name="T27" fmla="*/ 35 h 124"/>
                <a:gd name="T28" fmla="*/ 102 w 489"/>
                <a:gd name="T29" fmla="*/ 38 h 124"/>
                <a:gd name="T30" fmla="*/ 84 w 489"/>
                <a:gd name="T31" fmla="*/ 39 h 124"/>
                <a:gd name="T32" fmla="*/ 71 w 489"/>
                <a:gd name="T33" fmla="*/ 39 h 124"/>
                <a:gd name="T34" fmla="*/ 326 w 489"/>
                <a:gd name="T35" fmla="*/ 124 h 124"/>
                <a:gd name="T36" fmla="*/ 322 w 489"/>
                <a:gd name="T37" fmla="*/ 123 h 124"/>
                <a:gd name="T38" fmla="*/ 312 w 489"/>
                <a:gd name="T39" fmla="*/ 121 h 124"/>
                <a:gd name="T40" fmla="*/ 297 w 489"/>
                <a:gd name="T41" fmla="*/ 116 h 124"/>
                <a:gd name="T42" fmla="*/ 277 w 489"/>
                <a:gd name="T43" fmla="*/ 109 h 124"/>
                <a:gd name="T44" fmla="*/ 253 w 489"/>
                <a:gd name="T45" fmla="*/ 102 h 124"/>
                <a:gd name="T46" fmla="*/ 227 w 489"/>
                <a:gd name="T47" fmla="*/ 95 h 124"/>
                <a:gd name="T48" fmla="*/ 198 w 489"/>
                <a:gd name="T49" fmla="*/ 86 h 124"/>
                <a:gd name="T50" fmla="*/ 169 w 489"/>
                <a:gd name="T51" fmla="*/ 78 h 124"/>
                <a:gd name="T52" fmla="*/ 139 w 489"/>
                <a:gd name="T53" fmla="*/ 70 h 124"/>
                <a:gd name="T54" fmla="*/ 111 w 489"/>
                <a:gd name="T55" fmla="*/ 62 h 124"/>
                <a:gd name="T56" fmla="*/ 83 w 489"/>
                <a:gd name="T57" fmla="*/ 54 h 124"/>
                <a:gd name="T58" fmla="*/ 58 w 489"/>
                <a:gd name="T59" fmla="*/ 47 h 124"/>
                <a:gd name="T60" fmla="*/ 36 w 489"/>
                <a:gd name="T61" fmla="*/ 42 h 124"/>
                <a:gd name="T62" fmla="*/ 18 w 489"/>
                <a:gd name="T63" fmla="*/ 38 h 124"/>
                <a:gd name="T64" fmla="*/ 6 w 489"/>
                <a:gd name="T65" fmla="*/ 35 h 124"/>
                <a:gd name="T66" fmla="*/ 0 w 489"/>
                <a:gd name="T67" fmla="*/ 35 h 124"/>
                <a:gd name="T68" fmla="*/ 3 w 489"/>
                <a:gd name="T69" fmla="*/ 35 h 124"/>
                <a:gd name="T70" fmla="*/ 14 w 489"/>
                <a:gd name="T71" fmla="*/ 34 h 124"/>
                <a:gd name="T72" fmla="*/ 29 w 489"/>
                <a:gd name="T73" fmla="*/ 32 h 124"/>
                <a:gd name="T74" fmla="*/ 49 w 489"/>
                <a:gd name="T75" fmla="*/ 30 h 124"/>
                <a:gd name="T76" fmla="*/ 76 w 489"/>
                <a:gd name="T77" fmla="*/ 27 h 124"/>
                <a:gd name="T78" fmla="*/ 105 w 489"/>
                <a:gd name="T79" fmla="*/ 24 h 124"/>
                <a:gd name="T80" fmla="*/ 138 w 489"/>
                <a:gd name="T81" fmla="*/ 20 h 124"/>
                <a:gd name="T82" fmla="*/ 174 w 489"/>
                <a:gd name="T83" fmla="*/ 17 h 124"/>
                <a:gd name="T84" fmla="*/ 212 w 489"/>
                <a:gd name="T85" fmla="*/ 15 h 124"/>
                <a:gd name="T86" fmla="*/ 251 w 489"/>
                <a:gd name="T87" fmla="*/ 11 h 124"/>
                <a:gd name="T88" fmla="*/ 292 w 489"/>
                <a:gd name="T89" fmla="*/ 8 h 124"/>
                <a:gd name="T90" fmla="*/ 333 w 489"/>
                <a:gd name="T91" fmla="*/ 5 h 124"/>
                <a:gd name="T92" fmla="*/ 374 w 489"/>
                <a:gd name="T93" fmla="*/ 3 h 124"/>
                <a:gd name="T94" fmla="*/ 414 w 489"/>
                <a:gd name="T95" fmla="*/ 1 h 124"/>
                <a:gd name="T96" fmla="*/ 452 w 489"/>
                <a:gd name="T97" fmla="*/ 0 h 124"/>
                <a:gd name="T98" fmla="*/ 489 w 489"/>
                <a:gd name="T99"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89" h="124">
                  <a:moveTo>
                    <a:pt x="489" y="0"/>
                  </a:moveTo>
                  <a:lnTo>
                    <a:pt x="485" y="0"/>
                  </a:lnTo>
                  <a:lnTo>
                    <a:pt x="473" y="1"/>
                  </a:lnTo>
                  <a:lnTo>
                    <a:pt x="455" y="3"/>
                  </a:lnTo>
                  <a:lnTo>
                    <a:pt x="431" y="5"/>
                  </a:lnTo>
                  <a:lnTo>
                    <a:pt x="402" y="9"/>
                  </a:lnTo>
                  <a:lnTo>
                    <a:pt x="370" y="12"/>
                  </a:lnTo>
                  <a:lnTo>
                    <a:pt x="335" y="16"/>
                  </a:lnTo>
                  <a:lnTo>
                    <a:pt x="298" y="19"/>
                  </a:lnTo>
                  <a:lnTo>
                    <a:pt x="261" y="23"/>
                  </a:lnTo>
                  <a:lnTo>
                    <a:pt x="224" y="26"/>
                  </a:lnTo>
                  <a:lnTo>
                    <a:pt x="189" y="30"/>
                  </a:lnTo>
                  <a:lnTo>
                    <a:pt x="157" y="33"/>
                  </a:lnTo>
                  <a:lnTo>
                    <a:pt x="128" y="35"/>
                  </a:lnTo>
                  <a:lnTo>
                    <a:pt x="102" y="38"/>
                  </a:lnTo>
                  <a:lnTo>
                    <a:pt x="84" y="39"/>
                  </a:lnTo>
                  <a:lnTo>
                    <a:pt x="71" y="39"/>
                  </a:lnTo>
                  <a:lnTo>
                    <a:pt x="326" y="124"/>
                  </a:lnTo>
                  <a:lnTo>
                    <a:pt x="322" y="123"/>
                  </a:lnTo>
                  <a:lnTo>
                    <a:pt x="312" y="121"/>
                  </a:lnTo>
                  <a:lnTo>
                    <a:pt x="297" y="116"/>
                  </a:lnTo>
                  <a:lnTo>
                    <a:pt x="277" y="109"/>
                  </a:lnTo>
                  <a:lnTo>
                    <a:pt x="253" y="102"/>
                  </a:lnTo>
                  <a:lnTo>
                    <a:pt x="227" y="95"/>
                  </a:lnTo>
                  <a:lnTo>
                    <a:pt x="198" y="86"/>
                  </a:lnTo>
                  <a:lnTo>
                    <a:pt x="169" y="78"/>
                  </a:lnTo>
                  <a:lnTo>
                    <a:pt x="139" y="70"/>
                  </a:lnTo>
                  <a:lnTo>
                    <a:pt x="111" y="62"/>
                  </a:lnTo>
                  <a:lnTo>
                    <a:pt x="83" y="54"/>
                  </a:lnTo>
                  <a:lnTo>
                    <a:pt x="58" y="47"/>
                  </a:lnTo>
                  <a:lnTo>
                    <a:pt x="36" y="42"/>
                  </a:lnTo>
                  <a:lnTo>
                    <a:pt x="18" y="38"/>
                  </a:lnTo>
                  <a:lnTo>
                    <a:pt x="6" y="35"/>
                  </a:lnTo>
                  <a:lnTo>
                    <a:pt x="0" y="35"/>
                  </a:lnTo>
                  <a:lnTo>
                    <a:pt x="3" y="35"/>
                  </a:lnTo>
                  <a:lnTo>
                    <a:pt x="14" y="34"/>
                  </a:lnTo>
                  <a:lnTo>
                    <a:pt x="29" y="32"/>
                  </a:lnTo>
                  <a:lnTo>
                    <a:pt x="49" y="30"/>
                  </a:lnTo>
                  <a:lnTo>
                    <a:pt x="76" y="27"/>
                  </a:lnTo>
                  <a:lnTo>
                    <a:pt x="105" y="24"/>
                  </a:lnTo>
                  <a:lnTo>
                    <a:pt x="138" y="20"/>
                  </a:lnTo>
                  <a:lnTo>
                    <a:pt x="174" y="17"/>
                  </a:lnTo>
                  <a:lnTo>
                    <a:pt x="212" y="15"/>
                  </a:lnTo>
                  <a:lnTo>
                    <a:pt x="251" y="11"/>
                  </a:lnTo>
                  <a:lnTo>
                    <a:pt x="292" y="8"/>
                  </a:lnTo>
                  <a:lnTo>
                    <a:pt x="333" y="5"/>
                  </a:lnTo>
                  <a:lnTo>
                    <a:pt x="374" y="3"/>
                  </a:lnTo>
                  <a:lnTo>
                    <a:pt x="414" y="1"/>
                  </a:lnTo>
                  <a:lnTo>
                    <a:pt x="452" y="0"/>
                  </a:lnTo>
                  <a:lnTo>
                    <a:pt x="48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1523" name="Freeform 67">
              <a:extLst>
                <a:ext uri="{FF2B5EF4-FFF2-40B4-BE49-F238E27FC236}">
                  <a16:creationId xmlns:a16="http://schemas.microsoft.com/office/drawing/2014/main" id="{E42F56D3-9CA1-6C7D-078B-1B86A1F8DB68}"/>
                </a:ext>
              </a:extLst>
            </p:cNvPr>
            <p:cNvSpPr>
              <a:spLocks/>
            </p:cNvSpPr>
            <p:nvPr/>
          </p:nvSpPr>
          <p:spPr bwMode="auto">
            <a:xfrm>
              <a:off x="5829" y="2446"/>
              <a:ext cx="150" cy="39"/>
            </a:xfrm>
            <a:custGeom>
              <a:avLst/>
              <a:gdLst>
                <a:gd name="T0" fmla="*/ 0 w 301"/>
                <a:gd name="T1" fmla="*/ 0 h 77"/>
                <a:gd name="T2" fmla="*/ 2 w 301"/>
                <a:gd name="T3" fmla="*/ 1 h 77"/>
                <a:gd name="T4" fmla="*/ 9 w 301"/>
                <a:gd name="T5" fmla="*/ 3 h 77"/>
                <a:gd name="T6" fmla="*/ 21 w 301"/>
                <a:gd name="T7" fmla="*/ 7 h 77"/>
                <a:gd name="T8" fmla="*/ 36 w 301"/>
                <a:gd name="T9" fmla="*/ 11 h 77"/>
                <a:gd name="T10" fmla="*/ 53 w 301"/>
                <a:gd name="T11" fmla="*/ 16 h 77"/>
                <a:gd name="T12" fmla="*/ 74 w 301"/>
                <a:gd name="T13" fmla="*/ 23 h 77"/>
                <a:gd name="T14" fmla="*/ 96 w 301"/>
                <a:gd name="T15" fmla="*/ 29 h 77"/>
                <a:gd name="T16" fmla="*/ 120 w 301"/>
                <a:gd name="T17" fmla="*/ 36 h 77"/>
                <a:gd name="T18" fmla="*/ 144 w 301"/>
                <a:gd name="T19" fmla="*/ 43 h 77"/>
                <a:gd name="T20" fmla="*/ 169 w 301"/>
                <a:gd name="T21" fmla="*/ 50 h 77"/>
                <a:gd name="T22" fmla="*/ 195 w 301"/>
                <a:gd name="T23" fmla="*/ 56 h 77"/>
                <a:gd name="T24" fmla="*/ 219 w 301"/>
                <a:gd name="T25" fmla="*/ 62 h 77"/>
                <a:gd name="T26" fmla="*/ 243 w 301"/>
                <a:gd name="T27" fmla="*/ 68 h 77"/>
                <a:gd name="T28" fmla="*/ 264 w 301"/>
                <a:gd name="T29" fmla="*/ 71 h 77"/>
                <a:gd name="T30" fmla="*/ 283 w 301"/>
                <a:gd name="T31" fmla="*/ 75 h 77"/>
                <a:gd name="T32" fmla="*/ 301 w 301"/>
                <a:gd name="T33" fmla="*/ 77 h 77"/>
                <a:gd name="T34" fmla="*/ 297 w 301"/>
                <a:gd name="T35" fmla="*/ 76 h 77"/>
                <a:gd name="T36" fmla="*/ 288 w 301"/>
                <a:gd name="T37" fmla="*/ 74 h 77"/>
                <a:gd name="T38" fmla="*/ 274 w 301"/>
                <a:gd name="T39" fmla="*/ 70 h 77"/>
                <a:gd name="T40" fmla="*/ 257 w 301"/>
                <a:gd name="T41" fmla="*/ 64 h 77"/>
                <a:gd name="T42" fmla="*/ 235 w 301"/>
                <a:gd name="T43" fmla="*/ 59 h 77"/>
                <a:gd name="T44" fmla="*/ 211 w 301"/>
                <a:gd name="T45" fmla="*/ 52 h 77"/>
                <a:gd name="T46" fmla="*/ 184 w 301"/>
                <a:gd name="T47" fmla="*/ 45 h 77"/>
                <a:gd name="T48" fmla="*/ 158 w 301"/>
                <a:gd name="T49" fmla="*/ 37 h 77"/>
                <a:gd name="T50" fmla="*/ 130 w 301"/>
                <a:gd name="T51" fmla="*/ 30 h 77"/>
                <a:gd name="T52" fmla="*/ 104 w 301"/>
                <a:gd name="T53" fmla="*/ 23 h 77"/>
                <a:gd name="T54" fmla="*/ 78 w 301"/>
                <a:gd name="T55" fmla="*/ 16 h 77"/>
                <a:gd name="T56" fmla="*/ 55 w 301"/>
                <a:gd name="T57" fmla="*/ 10 h 77"/>
                <a:gd name="T58" fmla="*/ 35 w 301"/>
                <a:gd name="T59" fmla="*/ 6 h 77"/>
                <a:gd name="T60" fmla="*/ 19 w 301"/>
                <a:gd name="T61" fmla="*/ 2 h 77"/>
                <a:gd name="T62" fmla="*/ 7 w 301"/>
                <a:gd name="T63" fmla="*/ 0 h 77"/>
                <a:gd name="T64" fmla="*/ 0 w 301"/>
                <a:gd name="T65"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01" h="77">
                  <a:moveTo>
                    <a:pt x="0" y="0"/>
                  </a:moveTo>
                  <a:lnTo>
                    <a:pt x="2" y="1"/>
                  </a:lnTo>
                  <a:lnTo>
                    <a:pt x="9" y="3"/>
                  </a:lnTo>
                  <a:lnTo>
                    <a:pt x="21" y="7"/>
                  </a:lnTo>
                  <a:lnTo>
                    <a:pt x="36" y="11"/>
                  </a:lnTo>
                  <a:lnTo>
                    <a:pt x="53" y="16"/>
                  </a:lnTo>
                  <a:lnTo>
                    <a:pt x="74" y="23"/>
                  </a:lnTo>
                  <a:lnTo>
                    <a:pt x="96" y="29"/>
                  </a:lnTo>
                  <a:lnTo>
                    <a:pt x="120" y="36"/>
                  </a:lnTo>
                  <a:lnTo>
                    <a:pt x="144" y="43"/>
                  </a:lnTo>
                  <a:lnTo>
                    <a:pt x="169" y="50"/>
                  </a:lnTo>
                  <a:lnTo>
                    <a:pt x="195" y="56"/>
                  </a:lnTo>
                  <a:lnTo>
                    <a:pt x="219" y="62"/>
                  </a:lnTo>
                  <a:lnTo>
                    <a:pt x="243" y="68"/>
                  </a:lnTo>
                  <a:lnTo>
                    <a:pt x="264" y="71"/>
                  </a:lnTo>
                  <a:lnTo>
                    <a:pt x="283" y="75"/>
                  </a:lnTo>
                  <a:lnTo>
                    <a:pt x="301" y="77"/>
                  </a:lnTo>
                  <a:lnTo>
                    <a:pt x="297" y="76"/>
                  </a:lnTo>
                  <a:lnTo>
                    <a:pt x="288" y="74"/>
                  </a:lnTo>
                  <a:lnTo>
                    <a:pt x="274" y="70"/>
                  </a:lnTo>
                  <a:lnTo>
                    <a:pt x="257" y="64"/>
                  </a:lnTo>
                  <a:lnTo>
                    <a:pt x="235" y="59"/>
                  </a:lnTo>
                  <a:lnTo>
                    <a:pt x="211" y="52"/>
                  </a:lnTo>
                  <a:lnTo>
                    <a:pt x="184" y="45"/>
                  </a:lnTo>
                  <a:lnTo>
                    <a:pt x="158" y="37"/>
                  </a:lnTo>
                  <a:lnTo>
                    <a:pt x="130" y="30"/>
                  </a:lnTo>
                  <a:lnTo>
                    <a:pt x="104" y="23"/>
                  </a:lnTo>
                  <a:lnTo>
                    <a:pt x="78" y="16"/>
                  </a:lnTo>
                  <a:lnTo>
                    <a:pt x="55" y="10"/>
                  </a:lnTo>
                  <a:lnTo>
                    <a:pt x="35" y="6"/>
                  </a:lnTo>
                  <a:lnTo>
                    <a:pt x="19" y="2"/>
                  </a:lnTo>
                  <a:lnTo>
                    <a:pt x="7"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1524" name="Freeform 68">
              <a:extLst>
                <a:ext uri="{FF2B5EF4-FFF2-40B4-BE49-F238E27FC236}">
                  <a16:creationId xmlns:a16="http://schemas.microsoft.com/office/drawing/2014/main" id="{B82534FC-8EF8-1BF3-C422-8FF8E1286C6C}"/>
                </a:ext>
              </a:extLst>
            </p:cNvPr>
            <p:cNvSpPr>
              <a:spLocks/>
            </p:cNvSpPr>
            <p:nvPr/>
          </p:nvSpPr>
          <p:spPr bwMode="auto">
            <a:xfrm>
              <a:off x="5588" y="3074"/>
              <a:ext cx="127" cy="115"/>
            </a:xfrm>
            <a:custGeom>
              <a:avLst/>
              <a:gdLst>
                <a:gd name="T0" fmla="*/ 0 w 254"/>
                <a:gd name="T1" fmla="*/ 0 h 231"/>
                <a:gd name="T2" fmla="*/ 2 w 254"/>
                <a:gd name="T3" fmla="*/ 1 h 231"/>
                <a:gd name="T4" fmla="*/ 8 w 254"/>
                <a:gd name="T5" fmla="*/ 4 h 231"/>
                <a:gd name="T6" fmla="*/ 18 w 254"/>
                <a:gd name="T7" fmla="*/ 7 h 231"/>
                <a:gd name="T8" fmla="*/ 31 w 254"/>
                <a:gd name="T9" fmla="*/ 13 h 231"/>
                <a:gd name="T10" fmla="*/ 46 w 254"/>
                <a:gd name="T11" fmla="*/ 20 h 231"/>
                <a:gd name="T12" fmla="*/ 63 w 254"/>
                <a:gd name="T13" fmla="*/ 29 h 231"/>
                <a:gd name="T14" fmla="*/ 83 w 254"/>
                <a:gd name="T15" fmla="*/ 39 h 231"/>
                <a:gd name="T16" fmla="*/ 103 w 254"/>
                <a:gd name="T17" fmla="*/ 52 h 231"/>
                <a:gd name="T18" fmla="*/ 124 w 254"/>
                <a:gd name="T19" fmla="*/ 67 h 231"/>
                <a:gd name="T20" fmla="*/ 145 w 254"/>
                <a:gd name="T21" fmla="*/ 84 h 231"/>
                <a:gd name="T22" fmla="*/ 167 w 254"/>
                <a:gd name="T23" fmla="*/ 103 h 231"/>
                <a:gd name="T24" fmla="*/ 187 w 254"/>
                <a:gd name="T25" fmla="*/ 123 h 231"/>
                <a:gd name="T26" fmla="*/ 207 w 254"/>
                <a:gd name="T27" fmla="*/ 146 h 231"/>
                <a:gd name="T28" fmla="*/ 224 w 254"/>
                <a:gd name="T29" fmla="*/ 172 h 231"/>
                <a:gd name="T30" fmla="*/ 240 w 254"/>
                <a:gd name="T31" fmla="*/ 201 h 231"/>
                <a:gd name="T32" fmla="*/ 254 w 254"/>
                <a:gd name="T33" fmla="*/ 231 h 231"/>
                <a:gd name="T34" fmla="*/ 252 w 254"/>
                <a:gd name="T35" fmla="*/ 228 h 231"/>
                <a:gd name="T36" fmla="*/ 246 w 254"/>
                <a:gd name="T37" fmla="*/ 220 h 231"/>
                <a:gd name="T38" fmla="*/ 237 w 254"/>
                <a:gd name="T39" fmla="*/ 210 h 231"/>
                <a:gd name="T40" fmla="*/ 224 w 254"/>
                <a:gd name="T41" fmla="*/ 195 h 231"/>
                <a:gd name="T42" fmla="*/ 209 w 254"/>
                <a:gd name="T43" fmla="*/ 178 h 231"/>
                <a:gd name="T44" fmla="*/ 192 w 254"/>
                <a:gd name="T45" fmla="*/ 158 h 231"/>
                <a:gd name="T46" fmla="*/ 172 w 254"/>
                <a:gd name="T47" fmla="*/ 137 h 231"/>
                <a:gd name="T48" fmla="*/ 153 w 254"/>
                <a:gd name="T49" fmla="*/ 115 h 231"/>
                <a:gd name="T50" fmla="*/ 131 w 254"/>
                <a:gd name="T51" fmla="*/ 93 h 231"/>
                <a:gd name="T52" fmla="*/ 110 w 254"/>
                <a:gd name="T53" fmla="*/ 73 h 231"/>
                <a:gd name="T54" fmla="*/ 88 w 254"/>
                <a:gd name="T55" fmla="*/ 53 h 231"/>
                <a:gd name="T56" fmla="*/ 68 w 254"/>
                <a:gd name="T57" fmla="*/ 36 h 231"/>
                <a:gd name="T58" fmla="*/ 48 w 254"/>
                <a:gd name="T59" fmla="*/ 21 h 231"/>
                <a:gd name="T60" fmla="*/ 30 w 254"/>
                <a:gd name="T61" fmla="*/ 10 h 231"/>
                <a:gd name="T62" fmla="*/ 14 w 254"/>
                <a:gd name="T63" fmla="*/ 2 h 231"/>
                <a:gd name="T64" fmla="*/ 0 w 254"/>
                <a:gd name="T65" fmla="*/ 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4" h="231">
                  <a:moveTo>
                    <a:pt x="0" y="0"/>
                  </a:moveTo>
                  <a:lnTo>
                    <a:pt x="2" y="1"/>
                  </a:lnTo>
                  <a:lnTo>
                    <a:pt x="8" y="4"/>
                  </a:lnTo>
                  <a:lnTo>
                    <a:pt x="18" y="7"/>
                  </a:lnTo>
                  <a:lnTo>
                    <a:pt x="31" y="13"/>
                  </a:lnTo>
                  <a:lnTo>
                    <a:pt x="46" y="20"/>
                  </a:lnTo>
                  <a:lnTo>
                    <a:pt x="63" y="29"/>
                  </a:lnTo>
                  <a:lnTo>
                    <a:pt x="83" y="39"/>
                  </a:lnTo>
                  <a:lnTo>
                    <a:pt x="103" y="52"/>
                  </a:lnTo>
                  <a:lnTo>
                    <a:pt x="124" y="67"/>
                  </a:lnTo>
                  <a:lnTo>
                    <a:pt x="145" y="84"/>
                  </a:lnTo>
                  <a:lnTo>
                    <a:pt x="167" y="103"/>
                  </a:lnTo>
                  <a:lnTo>
                    <a:pt x="187" y="123"/>
                  </a:lnTo>
                  <a:lnTo>
                    <a:pt x="207" y="146"/>
                  </a:lnTo>
                  <a:lnTo>
                    <a:pt x="224" y="172"/>
                  </a:lnTo>
                  <a:lnTo>
                    <a:pt x="240" y="201"/>
                  </a:lnTo>
                  <a:lnTo>
                    <a:pt x="254" y="231"/>
                  </a:lnTo>
                  <a:lnTo>
                    <a:pt x="252" y="228"/>
                  </a:lnTo>
                  <a:lnTo>
                    <a:pt x="246" y="220"/>
                  </a:lnTo>
                  <a:lnTo>
                    <a:pt x="237" y="210"/>
                  </a:lnTo>
                  <a:lnTo>
                    <a:pt x="224" y="195"/>
                  </a:lnTo>
                  <a:lnTo>
                    <a:pt x="209" y="178"/>
                  </a:lnTo>
                  <a:lnTo>
                    <a:pt x="192" y="158"/>
                  </a:lnTo>
                  <a:lnTo>
                    <a:pt x="172" y="137"/>
                  </a:lnTo>
                  <a:lnTo>
                    <a:pt x="153" y="115"/>
                  </a:lnTo>
                  <a:lnTo>
                    <a:pt x="131" y="93"/>
                  </a:lnTo>
                  <a:lnTo>
                    <a:pt x="110" y="73"/>
                  </a:lnTo>
                  <a:lnTo>
                    <a:pt x="88" y="53"/>
                  </a:lnTo>
                  <a:lnTo>
                    <a:pt x="68" y="36"/>
                  </a:lnTo>
                  <a:lnTo>
                    <a:pt x="48" y="21"/>
                  </a:lnTo>
                  <a:lnTo>
                    <a:pt x="30" y="10"/>
                  </a:lnTo>
                  <a:lnTo>
                    <a:pt x="14"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31525" name="Freeform 69">
              <a:extLst>
                <a:ext uri="{FF2B5EF4-FFF2-40B4-BE49-F238E27FC236}">
                  <a16:creationId xmlns:a16="http://schemas.microsoft.com/office/drawing/2014/main" id="{741D9F27-0A03-D725-8F27-2BF8DDE90FC3}"/>
                </a:ext>
              </a:extLst>
            </p:cNvPr>
            <p:cNvSpPr>
              <a:spLocks/>
            </p:cNvSpPr>
            <p:nvPr/>
          </p:nvSpPr>
          <p:spPr bwMode="auto">
            <a:xfrm>
              <a:off x="5732" y="3155"/>
              <a:ext cx="211" cy="51"/>
            </a:xfrm>
            <a:custGeom>
              <a:avLst/>
              <a:gdLst>
                <a:gd name="T0" fmla="*/ 0 w 422"/>
                <a:gd name="T1" fmla="*/ 103 h 103"/>
                <a:gd name="T2" fmla="*/ 3 w 422"/>
                <a:gd name="T3" fmla="*/ 102 h 103"/>
                <a:gd name="T4" fmla="*/ 13 w 422"/>
                <a:gd name="T5" fmla="*/ 97 h 103"/>
                <a:gd name="T6" fmla="*/ 30 w 422"/>
                <a:gd name="T7" fmla="*/ 91 h 103"/>
                <a:gd name="T8" fmla="*/ 50 w 422"/>
                <a:gd name="T9" fmla="*/ 83 h 103"/>
                <a:gd name="T10" fmla="*/ 76 w 422"/>
                <a:gd name="T11" fmla="*/ 73 h 103"/>
                <a:gd name="T12" fmla="*/ 104 w 422"/>
                <a:gd name="T13" fmla="*/ 64 h 103"/>
                <a:gd name="T14" fmla="*/ 137 w 422"/>
                <a:gd name="T15" fmla="*/ 52 h 103"/>
                <a:gd name="T16" fmla="*/ 170 w 422"/>
                <a:gd name="T17" fmla="*/ 42 h 103"/>
                <a:gd name="T18" fmla="*/ 205 w 422"/>
                <a:gd name="T19" fmla="*/ 32 h 103"/>
                <a:gd name="T20" fmla="*/ 240 w 422"/>
                <a:gd name="T21" fmla="*/ 21 h 103"/>
                <a:gd name="T22" fmla="*/ 276 w 422"/>
                <a:gd name="T23" fmla="*/ 13 h 103"/>
                <a:gd name="T24" fmla="*/ 310 w 422"/>
                <a:gd name="T25" fmla="*/ 6 h 103"/>
                <a:gd name="T26" fmla="*/ 343 w 422"/>
                <a:gd name="T27" fmla="*/ 3 h 103"/>
                <a:gd name="T28" fmla="*/ 373 w 422"/>
                <a:gd name="T29" fmla="*/ 0 h 103"/>
                <a:gd name="T30" fmla="*/ 399 w 422"/>
                <a:gd name="T31" fmla="*/ 2 h 103"/>
                <a:gd name="T32" fmla="*/ 422 w 422"/>
                <a:gd name="T33" fmla="*/ 6 h 103"/>
                <a:gd name="T34" fmla="*/ 419 w 422"/>
                <a:gd name="T35" fmla="*/ 7 h 103"/>
                <a:gd name="T36" fmla="*/ 407 w 422"/>
                <a:gd name="T37" fmla="*/ 9 h 103"/>
                <a:gd name="T38" fmla="*/ 390 w 422"/>
                <a:gd name="T39" fmla="*/ 11 h 103"/>
                <a:gd name="T40" fmla="*/ 367 w 422"/>
                <a:gd name="T41" fmla="*/ 14 h 103"/>
                <a:gd name="T42" fmla="*/ 339 w 422"/>
                <a:gd name="T43" fmla="*/ 19 h 103"/>
                <a:gd name="T44" fmla="*/ 308 w 422"/>
                <a:gd name="T45" fmla="*/ 25 h 103"/>
                <a:gd name="T46" fmla="*/ 275 w 422"/>
                <a:gd name="T47" fmla="*/ 30 h 103"/>
                <a:gd name="T48" fmla="*/ 239 w 422"/>
                <a:gd name="T49" fmla="*/ 37 h 103"/>
                <a:gd name="T50" fmla="*/ 203 w 422"/>
                <a:gd name="T51" fmla="*/ 44 h 103"/>
                <a:gd name="T52" fmla="*/ 167 w 422"/>
                <a:gd name="T53" fmla="*/ 52 h 103"/>
                <a:gd name="T54" fmla="*/ 131 w 422"/>
                <a:gd name="T55" fmla="*/ 60 h 103"/>
                <a:gd name="T56" fmla="*/ 97 w 422"/>
                <a:gd name="T57" fmla="*/ 68 h 103"/>
                <a:gd name="T58" fmla="*/ 66 w 422"/>
                <a:gd name="T59" fmla="*/ 76 h 103"/>
                <a:gd name="T60" fmla="*/ 40 w 422"/>
                <a:gd name="T61" fmla="*/ 86 h 103"/>
                <a:gd name="T62" fmla="*/ 17 w 422"/>
                <a:gd name="T63" fmla="*/ 94 h 103"/>
                <a:gd name="T64" fmla="*/ 0 w 422"/>
                <a:gd name="T65" fmla="*/ 10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22" h="103">
                  <a:moveTo>
                    <a:pt x="0" y="103"/>
                  </a:moveTo>
                  <a:lnTo>
                    <a:pt x="3" y="102"/>
                  </a:lnTo>
                  <a:lnTo>
                    <a:pt x="13" y="97"/>
                  </a:lnTo>
                  <a:lnTo>
                    <a:pt x="30" y="91"/>
                  </a:lnTo>
                  <a:lnTo>
                    <a:pt x="50" y="83"/>
                  </a:lnTo>
                  <a:lnTo>
                    <a:pt x="76" y="73"/>
                  </a:lnTo>
                  <a:lnTo>
                    <a:pt x="104" y="64"/>
                  </a:lnTo>
                  <a:lnTo>
                    <a:pt x="137" y="52"/>
                  </a:lnTo>
                  <a:lnTo>
                    <a:pt x="170" y="42"/>
                  </a:lnTo>
                  <a:lnTo>
                    <a:pt x="205" y="32"/>
                  </a:lnTo>
                  <a:lnTo>
                    <a:pt x="240" y="21"/>
                  </a:lnTo>
                  <a:lnTo>
                    <a:pt x="276" y="13"/>
                  </a:lnTo>
                  <a:lnTo>
                    <a:pt x="310" y="6"/>
                  </a:lnTo>
                  <a:lnTo>
                    <a:pt x="343" y="3"/>
                  </a:lnTo>
                  <a:lnTo>
                    <a:pt x="373" y="0"/>
                  </a:lnTo>
                  <a:lnTo>
                    <a:pt x="399" y="2"/>
                  </a:lnTo>
                  <a:lnTo>
                    <a:pt x="422" y="6"/>
                  </a:lnTo>
                  <a:lnTo>
                    <a:pt x="419" y="7"/>
                  </a:lnTo>
                  <a:lnTo>
                    <a:pt x="407" y="9"/>
                  </a:lnTo>
                  <a:lnTo>
                    <a:pt x="390" y="11"/>
                  </a:lnTo>
                  <a:lnTo>
                    <a:pt x="367" y="14"/>
                  </a:lnTo>
                  <a:lnTo>
                    <a:pt x="339" y="19"/>
                  </a:lnTo>
                  <a:lnTo>
                    <a:pt x="308" y="25"/>
                  </a:lnTo>
                  <a:lnTo>
                    <a:pt x="275" y="30"/>
                  </a:lnTo>
                  <a:lnTo>
                    <a:pt x="239" y="37"/>
                  </a:lnTo>
                  <a:lnTo>
                    <a:pt x="203" y="44"/>
                  </a:lnTo>
                  <a:lnTo>
                    <a:pt x="167" y="52"/>
                  </a:lnTo>
                  <a:lnTo>
                    <a:pt x="131" y="60"/>
                  </a:lnTo>
                  <a:lnTo>
                    <a:pt x="97" y="68"/>
                  </a:lnTo>
                  <a:lnTo>
                    <a:pt x="66" y="76"/>
                  </a:lnTo>
                  <a:lnTo>
                    <a:pt x="40" y="86"/>
                  </a:lnTo>
                  <a:lnTo>
                    <a:pt x="17" y="94"/>
                  </a:lnTo>
                  <a:lnTo>
                    <a:pt x="0" y="10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31526" name="Text Box 70">
            <a:extLst>
              <a:ext uri="{FF2B5EF4-FFF2-40B4-BE49-F238E27FC236}">
                <a16:creationId xmlns:a16="http://schemas.microsoft.com/office/drawing/2014/main" id="{ABF66452-85F5-D875-4051-4AD346E6EA80}"/>
              </a:ext>
            </a:extLst>
          </p:cNvPr>
          <p:cNvSpPr txBox="1">
            <a:spLocks noChangeArrowheads="1"/>
          </p:cNvSpPr>
          <p:nvPr/>
        </p:nvSpPr>
        <p:spPr bwMode="auto">
          <a:xfrm>
            <a:off x="533400" y="5464175"/>
            <a:ext cx="1295400" cy="6778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300" b="1">
                <a:latin typeface="Arial" panose="020B0604020202020204" pitchFamily="34" charset="0"/>
              </a:rPr>
              <a:t>Tollgates at Each Major Phase</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8674" name="Rectangle 2">
            <a:extLst>
              <a:ext uri="{FF2B5EF4-FFF2-40B4-BE49-F238E27FC236}">
                <a16:creationId xmlns:a16="http://schemas.microsoft.com/office/drawing/2014/main" id="{270A62AC-7920-2CCA-B243-06851DBDC8B7}"/>
              </a:ext>
            </a:extLst>
          </p:cNvPr>
          <p:cNvSpPr>
            <a:spLocks noGrp="1" noChangeArrowheads="1"/>
          </p:cNvSpPr>
          <p:nvPr>
            <p:ph type="title"/>
          </p:nvPr>
        </p:nvSpPr>
        <p:spPr/>
        <p:txBody>
          <a:bodyPr/>
          <a:lstStyle/>
          <a:p>
            <a:r>
              <a:rPr lang="en-US" altLang="en-US"/>
              <a:t>High-Level Design</a:t>
            </a:r>
          </a:p>
        </p:txBody>
      </p:sp>
      <p:sp>
        <p:nvSpPr>
          <p:cNvPr id="668675" name="Rectangle 3">
            <a:extLst>
              <a:ext uri="{FF2B5EF4-FFF2-40B4-BE49-F238E27FC236}">
                <a16:creationId xmlns:a16="http://schemas.microsoft.com/office/drawing/2014/main" id="{7C6CD787-D929-D4F1-FA70-976B61C5FA44}"/>
              </a:ext>
            </a:extLst>
          </p:cNvPr>
          <p:cNvSpPr>
            <a:spLocks noGrp="1" noChangeArrowheads="1"/>
          </p:cNvSpPr>
          <p:nvPr>
            <p:ph type="body" idx="1"/>
          </p:nvPr>
        </p:nvSpPr>
        <p:spPr/>
        <p:txBody>
          <a:bodyPr/>
          <a:lstStyle/>
          <a:p>
            <a:r>
              <a:rPr lang="en-US" altLang="en-US"/>
              <a:t>Develop the Selected Concept to a High-Level Design.  Consider Design Elements of:</a:t>
            </a:r>
          </a:p>
          <a:p>
            <a:pPr lvl="1"/>
            <a:r>
              <a:rPr lang="en-US" altLang="en-US"/>
              <a:t>Process</a:t>
            </a:r>
          </a:p>
          <a:p>
            <a:pPr lvl="1"/>
            <a:r>
              <a:rPr lang="en-US" altLang="en-US"/>
              <a:t>Human</a:t>
            </a:r>
          </a:p>
          <a:p>
            <a:pPr lvl="1"/>
            <a:r>
              <a:rPr lang="en-US" altLang="en-US"/>
              <a:t>Information</a:t>
            </a:r>
          </a:p>
          <a:p>
            <a:pPr lvl="1"/>
            <a:r>
              <a:rPr lang="en-US" altLang="en-US"/>
              <a:t>Facilities</a:t>
            </a:r>
          </a:p>
          <a:p>
            <a:pPr lvl="1"/>
            <a:r>
              <a:rPr lang="en-US" altLang="en-US"/>
              <a:t>Equipment</a:t>
            </a:r>
          </a:p>
          <a:p>
            <a:pPr lvl="1"/>
            <a:r>
              <a:rPr lang="en-US" altLang="en-US"/>
              <a:t>Materials/Supplies</a:t>
            </a:r>
          </a:p>
        </p:txBody>
      </p:sp>
      <p:sp>
        <p:nvSpPr>
          <p:cNvPr id="668676" name="AutoShape 4">
            <a:extLst>
              <a:ext uri="{FF2B5EF4-FFF2-40B4-BE49-F238E27FC236}">
                <a16:creationId xmlns:a16="http://schemas.microsoft.com/office/drawing/2014/main" id="{B9CE6706-6F4D-0E0E-6C3C-A983B066752F}"/>
              </a:ext>
            </a:extLst>
          </p:cNvPr>
          <p:cNvSpPr>
            <a:spLocks noChangeArrowheads="1"/>
          </p:cNvSpPr>
          <p:nvPr/>
        </p:nvSpPr>
        <p:spPr bwMode="auto">
          <a:xfrm>
            <a:off x="60325" y="6450013"/>
            <a:ext cx="1311275" cy="350837"/>
          </a:xfrm>
          <a:prstGeom prst="homePlate">
            <a:avLst>
              <a:gd name="adj" fmla="val 46598"/>
            </a:avLst>
          </a:prstGeom>
          <a:solidFill>
            <a:srgbClr val="FF0000"/>
          </a:solidFill>
          <a:ln>
            <a:noFill/>
          </a:ln>
          <a:effectLst/>
          <a:extLs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b="1">
                <a:solidFill>
                  <a:schemeClr val="bg1"/>
                </a:solidFill>
                <a:latin typeface="Arial" panose="020B0604020202020204" pitchFamily="34" charset="0"/>
              </a:rPr>
              <a:t>EXPLORE</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9698" name="Rectangle 2">
            <a:extLst>
              <a:ext uri="{FF2B5EF4-FFF2-40B4-BE49-F238E27FC236}">
                <a16:creationId xmlns:a16="http://schemas.microsoft.com/office/drawing/2014/main" id="{6C782910-E34B-7B2F-C173-1CB97B3D0B6B}"/>
              </a:ext>
            </a:extLst>
          </p:cNvPr>
          <p:cNvSpPr>
            <a:spLocks noGrp="1" noChangeArrowheads="1"/>
          </p:cNvSpPr>
          <p:nvPr>
            <p:ph type="title"/>
          </p:nvPr>
        </p:nvSpPr>
        <p:spPr/>
        <p:txBody>
          <a:bodyPr/>
          <a:lstStyle/>
          <a:p>
            <a:r>
              <a:rPr lang="en-US" altLang="en-US"/>
              <a:t>Capability Simulation</a:t>
            </a:r>
          </a:p>
        </p:txBody>
      </p:sp>
      <p:sp>
        <p:nvSpPr>
          <p:cNvPr id="669700" name="AutoShape 4">
            <a:extLst>
              <a:ext uri="{FF2B5EF4-FFF2-40B4-BE49-F238E27FC236}">
                <a16:creationId xmlns:a16="http://schemas.microsoft.com/office/drawing/2014/main" id="{1BB47782-2622-F81B-17AA-3C4635F21809}"/>
              </a:ext>
            </a:extLst>
          </p:cNvPr>
          <p:cNvSpPr>
            <a:spLocks noChangeArrowheads="1"/>
          </p:cNvSpPr>
          <p:nvPr/>
        </p:nvSpPr>
        <p:spPr bwMode="auto">
          <a:xfrm>
            <a:off x="60325" y="6450013"/>
            <a:ext cx="1311275" cy="350837"/>
          </a:xfrm>
          <a:prstGeom prst="homePlate">
            <a:avLst>
              <a:gd name="adj" fmla="val 46598"/>
            </a:avLst>
          </a:prstGeom>
          <a:solidFill>
            <a:srgbClr val="FF0000"/>
          </a:solidFill>
          <a:ln>
            <a:noFill/>
          </a:ln>
          <a:effectLst/>
          <a:extLs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b="1">
                <a:solidFill>
                  <a:schemeClr val="bg1"/>
                </a:solidFill>
                <a:latin typeface="Arial" panose="020B0604020202020204" pitchFamily="34" charset="0"/>
              </a:rPr>
              <a:t>DESIGN</a:t>
            </a:r>
          </a:p>
        </p:txBody>
      </p:sp>
      <p:pic>
        <p:nvPicPr>
          <p:cNvPr id="669701" name="Picture 5">
            <a:extLst>
              <a:ext uri="{FF2B5EF4-FFF2-40B4-BE49-F238E27FC236}">
                <a16:creationId xmlns:a16="http://schemas.microsoft.com/office/drawing/2014/main" id="{11E22887-990B-E6C0-1B61-EFCA99B331E0}"/>
              </a:ext>
            </a:extLst>
          </p:cNvPr>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28600" y="990600"/>
            <a:ext cx="9156700" cy="4602163"/>
          </a:xfrm>
          <a:noFill/>
          <a:ln w="38100" cap="flat">
            <a:solidFill>
              <a:schemeClr val="accent2"/>
            </a:solidFill>
            <a:miter lim="800000"/>
            <a:headEnd type="none" w="sm" len="sm"/>
            <a:tailEnd type="none" w="sm" len="sm"/>
          </a:ln>
          <a:effectLst>
            <a:outerShdw dist="107763"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0722" name="Rectangle 2">
            <a:extLst>
              <a:ext uri="{FF2B5EF4-FFF2-40B4-BE49-F238E27FC236}">
                <a16:creationId xmlns:a16="http://schemas.microsoft.com/office/drawing/2014/main" id="{9A1E2B66-FBFD-B0D5-BB5E-E94DA816DC2C}"/>
              </a:ext>
            </a:extLst>
          </p:cNvPr>
          <p:cNvSpPr>
            <a:spLocks noGrp="1" noChangeArrowheads="1"/>
          </p:cNvSpPr>
          <p:nvPr>
            <p:ph type="title"/>
          </p:nvPr>
        </p:nvSpPr>
        <p:spPr/>
        <p:txBody>
          <a:bodyPr/>
          <a:lstStyle/>
          <a:p>
            <a:r>
              <a:rPr lang="en-US" altLang="en-US"/>
              <a:t>Lawn Service FMEA</a:t>
            </a:r>
          </a:p>
        </p:txBody>
      </p:sp>
      <p:pic>
        <p:nvPicPr>
          <p:cNvPr id="670724" name="Picture 4">
            <a:extLst>
              <a:ext uri="{FF2B5EF4-FFF2-40B4-BE49-F238E27FC236}">
                <a16:creationId xmlns:a16="http://schemas.microsoft.com/office/drawing/2014/main" id="{C3DFA012-50DA-8746-1603-871CBED842F1}"/>
              </a:ext>
            </a:extLst>
          </p:cNvPr>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01638" y="914400"/>
            <a:ext cx="9102725" cy="5513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800000"/>
                <a:headEnd type="none" w="sm" len="sm"/>
                <a:tailEnd type="none" w="sm" len="sm"/>
              </a14:hiddenLine>
            </a:ext>
          </a:extLst>
        </p:spPr>
      </p:pic>
      <p:sp>
        <p:nvSpPr>
          <p:cNvPr id="670726" name="AutoShape 6">
            <a:extLst>
              <a:ext uri="{FF2B5EF4-FFF2-40B4-BE49-F238E27FC236}">
                <a16:creationId xmlns:a16="http://schemas.microsoft.com/office/drawing/2014/main" id="{6FFC15A5-212B-3439-E8DA-9463952B84F8}"/>
              </a:ext>
            </a:extLst>
          </p:cNvPr>
          <p:cNvSpPr>
            <a:spLocks noChangeArrowheads="1"/>
          </p:cNvSpPr>
          <p:nvPr/>
        </p:nvSpPr>
        <p:spPr bwMode="auto">
          <a:xfrm>
            <a:off x="60325" y="6450013"/>
            <a:ext cx="1311275" cy="350837"/>
          </a:xfrm>
          <a:prstGeom prst="homePlate">
            <a:avLst>
              <a:gd name="adj" fmla="val 46598"/>
            </a:avLst>
          </a:prstGeom>
          <a:solidFill>
            <a:srgbClr val="FF0000"/>
          </a:solidFill>
          <a:ln>
            <a:noFill/>
          </a:ln>
          <a:effectLst/>
          <a:extLs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b="1">
                <a:solidFill>
                  <a:schemeClr val="bg1"/>
                </a:solidFill>
                <a:latin typeface="Arial" panose="020B0604020202020204" pitchFamily="34" charset="0"/>
              </a:rPr>
              <a:t>DESIGN</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3805" name="Rectangle 13">
            <a:extLst>
              <a:ext uri="{FF2B5EF4-FFF2-40B4-BE49-F238E27FC236}">
                <a16:creationId xmlns:a16="http://schemas.microsoft.com/office/drawing/2014/main" id="{0DACE165-8751-3613-C5C8-BAC244DAA8B3}"/>
              </a:ext>
            </a:extLst>
          </p:cNvPr>
          <p:cNvSpPr>
            <a:spLocks noGrp="1" noChangeArrowheads="1"/>
          </p:cNvSpPr>
          <p:nvPr>
            <p:ph type="title"/>
          </p:nvPr>
        </p:nvSpPr>
        <p:spPr/>
        <p:txBody>
          <a:bodyPr/>
          <a:lstStyle/>
          <a:p>
            <a:r>
              <a:rPr lang="en-US" altLang="en-US"/>
              <a:t>Process Control Plan</a:t>
            </a:r>
          </a:p>
        </p:txBody>
      </p:sp>
      <p:pic>
        <p:nvPicPr>
          <p:cNvPr id="673806" name="Picture 14">
            <a:extLst>
              <a:ext uri="{FF2B5EF4-FFF2-40B4-BE49-F238E27FC236}">
                <a16:creationId xmlns:a16="http://schemas.microsoft.com/office/drawing/2014/main" id="{170142F3-24A9-8C87-D438-ECBAFCA533EE}"/>
              </a:ext>
            </a:extLst>
          </p:cNvPr>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949325" y="914400"/>
            <a:ext cx="8005763" cy="551338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800000"/>
                <a:headEnd type="none" w="sm" len="sm"/>
                <a:tailEnd type="none" w="sm" len="sm"/>
              </a14:hiddenLine>
            </a:ext>
          </a:extLst>
        </p:spPr>
      </p:pic>
      <p:sp>
        <p:nvSpPr>
          <p:cNvPr id="673808" name="AutoShape 16">
            <a:extLst>
              <a:ext uri="{FF2B5EF4-FFF2-40B4-BE49-F238E27FC236}">
                <a16:creationId xmlns:a16="http://schemas.microsoft.com/office/drawing/2014/main" id="{DFA294F6-8059-36F2-5301-63354BCC7980}"/>
              </a:ext>
            </a:extLst>
          </p:cNvPr>
          <p:cNvSpPr>
            <a:spLocks noChangeArrowheads="1"/>
          </p:cNvSpPr>
          <p:nvPr/>
        </p:nvSpPr>
        <p:spPr bwMode="auto">
          <a:xfrm>
            <a:off x="60325" y="6450013"/>
            <a:ext cx="3673475" cy="350837"/>
          </a:xfrm>
          <a:prstGeom prst="homePlate">
            <a:avLst>
              <a:gd name="adj" fmla="val 79644"/>
            </a:avLst>
          </a:prstGeom>
          <a:solidFill>
            <a:srgbClr val="FF0000"/>
          </a:solidFill>
          <a:ln>
            <a:noFill/>
          </a:ln>
          <a:effectLst/>
          <a:extLs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b="1">
                <a:solidFill>
                  <a:schemeClr val="bg1"/>
                </a:solidFill>
                <a:latin typeface="Arial" panose="020B0604020202020204" pitchFamily="34" charset="0"/>
              </a:rPr>
              <a:t>DESIGN/VERIFY/IMPLEMENT</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77890" name="Rectangle 2">
            <a:extLst>
              <a:ext uri="{FF2B5EF4-FFF2-40B4-BE49-F238E27FC236}">
                <a16:creationId xmlns:a16="http://schemas.microsoft.com/office/drawing/2014/main" id="{34CD9AAC-94AF-C7D8-0998-624D81605B6C}"/>
              </a:ext>
            </a:extLst>
          </p:cNvPr>
          <p:cNvSpPr>
            <a:spLocks noChangeArrowheads="1"/>
          </p:cNvSpPr>
          <p:nvPr/>
        </p:nvSpPr>
        <p:spPr bwMode="auto">
          <a:xfrm>
            <a:off x="12700" y="225425"/>
            <a:ext cx="598488" cy="703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7891" name="Rectangle 3">
            <a:extLst>
              <a:ext uri="{FF2B5EF4-FFF2-40B4-BE49-F238E27FC236}">
                <a16:creationId xmlns:a16="http://schemas.microsoft.com/office/drawing/2014/main" id="{3DC4BBD4-5100-B4E8-5106-F877537F550F}"/>
              </a:ext>
            </a:extLst>
          </p:cNvPr>
          <p:cNvSpPr>
            <a:spLocks noChangeArrowheads="1"/>
          </p:cNvSpPr>
          <p:nvPr/>
        </p:nvSpPr>
        <p:spPr bwMode="auto">
          <a:xfrm>
            <a:off x="3975100" y="530225"/>
            <a:ext cx="5883275"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7892" name="Rectangle 4">
            <a:extLst>
              <a:ext uri="{FF2B5EF4-FFF2-40B4-BE49-F238E27FC236}">
                <a16:creationId xmlns:a16="http://schemas.microsoft.com/office/drawing/2014/main" id="{965AA44C-E5E4-0257-EEAD-22419C3AC4D2}"/>
              </a:ext>
            </a:extLst>
          </p:cNvPr>
          <p:cNvSpPr>
            <a:spLocks noChangeArrowheads="1"/>
          </p:cNvSpPr>
          <p:nvPr/>
        </p:nvSpPr>
        <p:spPr bwMode="auto">
          <a:xfrm>
            <a:off x="76200" y="106363"/>
            <a:ext cx="6019800" cy="303212"/>
          </a:xfrm>
          <a:prstGeom prst="rect">
            <a:avLst/>
          </a:prstGeom>
          <a:noFill/>
          <a:ln w="28575">
            <a:solidFill>
              <a:schemeClr val="accent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eaLnBrk="0" hangingPunct="0"/>
            <a:r>
              <a:rPr lang="en-US" altLang="en-US" sz="1800" b="1">
                <a:solidFill>
                  <a:srgbClr val="000000"/>
                </a:solidFill>
              </a:rPr>
              <a:t>Mike’s Lawn Service – Process Management Contract</a:t>
            </a:r>
          </a:p>
        </p:txBody>
      </p:sp>
      <p:sp>
        <p:nvSpPr>
          <p:cNvPr id="677893" name="Line 5">
            <a:extLst>
              <a:ext uri="{FF2B5EF4-FFF2-40B4-BE49-F238E27FC236}">
                <a16:creationId xmlns:a16="http://schemas.microsoft.com/office/drawing/2014/main" id="{DC81DAE9-BE65-5513-A27E-945876A1AE6E}"/>
              </a:ext>
            </a:extLst>
          </p:cNvPr>
          <p:cNvSpPr>
            <a:spLocks noChangeShapeType="1"/>
          </p:cNvSpPr>
          <p:nvPr/>
        </p:nvSpPr>
        <p:spPr bwMode="auto">
          <a:xfrm>
            <a:off x="4876800" y="381000"/>
            <a:ext cx="0" cy="6477000"/>
          </a:xfrm>
          <a:prstGeom prst="line">
            <a:avLst/>
          </a:prstGeom>
          <a:noFill/>
          <a:ln w="38100">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77894" name="Line 6">
            <a:extLst>
              <a:ext uri="{FF2B5EF4-FFF2-40B4-BE49-F238E27FC236}">
                <a16:creationId xmlns:a16="http://schemas.microsoft.com/office/drawing/2014/main" id="{8069DAED-BEBC-FBBF-F012-96B7E2CB0CA4}"/>
              </a:ext>
            </a:extLst>
          </p:cNvPr>
          <p:cNvSpPr>
            <a:spLocks noChangeShapeType="1"/>
          </p:cNvSpPr>
          <p:nvPr/>
        </p:nvSpPr>
        <p:spPr bwMode="auto">
          <a:xfrm>
            <a:off x="4876800" y="3962400"/>
            <a:ext cx="5029200" cy="0"/>
          </a:xfrm>
          <a:prstGeom prst="line">
            <a:avLst/>
          </a:prstGeom>
          <a:noFill/>
          <a:ln w="38100">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77895" name="Rectangle 7">
            <a:extLst>
              <a:ext uri="{FF2B5EF4-FFF2-40B4-BE49-F238E27FC236}">
                <a16:creationId xmlns:a16="http://schemas.microsoft.com/office/drawing/2014/main" id="{676E5A36-92B4-2EB7-6824-77C2074C030C}"/>
              </a:ext>
            </a:extLst>
          </p:cNvPr>
          <p:cNvSpPr>
            <a:spLocks noChangeArrowheads="1"/>
          </p:cNvSpPr>
          <p:nvPr/>
        </p:nvSpPr>
        <p:spPr bwMode="auto">
          <a:xfrm>
            <a:off x="495300" y="3657600"/>
            <a:ext cx="4129088" cy="2381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7896" name="Rectangle 8">
            <a:extLst>
              <a:ext uri="{FF2B5EF4-FFF2-40B4-BE49-F238E27FC236}">
                <a16:creationId xmlns:a16="http://schemas.microsoft.com/office/drawing/2014/main" id="{C5DF9628-03F5-6F47-923E-13CB9711B20E}"/>
              </a:ext>
            </a:extLst>
          </p:cNvPr>
          <p:cNvSpPr>
            <a:spLocks noChangeArrowheads="1"/>
          </p:cNvSpPr>
          <p:nvPr/>
        </p:nvSpPr>
        <p:spPr bwMode="auto">
          <a:xfrm>
            <a:off x="341313" y="3997325"/>
            <a:ext cx="3240087" cy="18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eaLnBrk="0" hangingPunct="0"/>
            <a:r>
              <a:rPr lang="en-US" altLang="en-US" sz="1200" b="1" i="1">
                <a:solidFill>
                  <a:srgbClr val="000000"/>
                </a:solidFill>
              </a:rPr>
              <a:t>3. Project Management Dashboard Measures</a:t>
            </a:r>
          </a:p>
        </p:txBody>
      </p:sp>
      <p:sp>
        <p:nvSpPr>
          <p:cNvPr id="677897" name="Rectangle 9">
            <a:extLst>
              <a:ext uri="{FF2B5EF4-FFF2-40B4-BE49-F238E27FC236}">
                <a16:creationId xmlns:a16="http://schemas.microsoft.com/office/drawing/2014/main" id="{8D2DB525-4FFC-149E-186B-574815729A85}"/>
              </a:ext>
            </a:extLst>
          </p:cNvPr>
          <p:cNvSpPr>
            <a:spLocks noChangeArrowheads="1"/>
          </p:cNvSpPr>
          <p:nvPr/>
        </p:nvSpPr>
        <p:spPr bwMode="auto">
          <a:xfrm>
            <a:off x="533400" y="4953000"/>
            <a:ext cx="901700"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eaLnBrk="0" hangingPunct="0"/>
            <a:r>
              <a:rPr lang="en-US" altLang="en-US" sz="1000" b="1">
                <a:solidFill>
                  <a:srgbClr val="000000"/>
                </a:solidFill>
              </a:rPr>
              <a:t>Cost of Quality</a:t>
            </a:r>
          </a:p>
        </p:txBody>
      </p:sp>
      <p:sp>
        <p:nvSpPr>
          <p:cNvPr id="677898" name="Rectangle 10">
            <a:extLst>
              <a:ext uri="{FF2B5EF4-FFF2-40B4-BE49-F238E27FC236}">
                <a16:creationId xmlns:a16="http://schemas.microsoft.com/office/drawing/2014/main" id="{B2023BE2-6962-8297-E855-42032E6FB89E}"/>
              </a:ext>
            </a:extLst>
          </p:cNvPr>
          <p:cNvSpPr>
            <a:spLocks noChangeArrowheads="1"/>
          </p:cNvSpPr>
          <p:nvPr/>
        </p:nvSpPr>
        <p:spPr bwMode="auto">
          <a:xfrm>
            <a:off x="533400" y="5232400"/>
            <a:ext cx="811213"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eaLnBrk="0" hangingPunct="0"/>
            <a:r>
              <a:rPr lang="en-US" altLang="en-US" sz="1000">
                <a:solidFill>
                  <a:srgbClr val="000000"/>
                </a:solidFill>
              </a:rPr>
              <a:t>Plan: _______</a:t>
            </a:r>
          </a:p>
        </p:txBody>
      </p:sp>
      <p:sp>
        <p:nvSpPr>
          <p:cNvPr id="677899" name="Rectangle 11">
            <a:extLst>
              <a:ext uri="{FF2B5EF4-FFF2-40B4-BE49-F238E27FC236}">
                <a16:creationId xmlns:a16="http://schemas.microsoft.com/office/drawing/2014/main" id="{EA731B31-D0AF-2BC3-FE3D-82F7EE879C7A}"/>
              </a:ext>
            </a:extLst>
          </p:cNvPr>
          <p:cNvSpPr>
            <a:spLocks noChangeArrowheads="1"/>
          </p:cNvSpPr>
          <p:nvPr/>
        </p:nvSpPr>
        <p:spPr bwMode="auto">
          <a:xfrm>
            <a:off x="1524000" y="5232400"/>
            <a:ext cx="685800"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eaLnBrk="0" hangingPunct="0"/>
            <a:r>
              <a:rPr lang="en-US" altLang="en-US" sz="1000">
                <a:solidFill>
                  <a:srgbClr val="000000"/>
                </a:solidFill>
              </a:rPr>
              <a:t>%V: ______</a:t>
            </a:r>
          </a:p>
        </p:txBody>
      </p:sp>
      <p:sp>
        <p:nvSpPr>
          <p:cNvPr id="677900" name="Rectangle 12">
            <a:extLst>
              <a:ext uri="{FF2B5EF4-FFF2-40B4-BE49-F238E27FC236}">
                <a16:creationId xmlns:a16="http://schemas.microsoft.com/office/drawing/2014/main" id="{1558DEF3-79BA-DE06-425A-DFED84A32D04}"/>
              </a:ext>
            </a:extLst>
          </p:cNvPr>
          <p:cNvSpPr>
            <a:spLocks noChangeArrowheads="1"/>
          </p:cNvSpPr>
          <p:nvPr/>
        </p:nvSpPr>
        <p:spPr bwMode="auto">
          <a:xfrm>
            <a:off x="2514600" y="5232400"/>
            <a:ext cx="720725"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eaLnBrk="0" hangingPunct="0"/>
            <a:r>
              <a:rPr lang="en-US" altLang="en-US" sz="1000">
                <a:solidFill>
                  <a:srgbClr val="000000"/>
                </a:solidFill>
              </a:rPr>
              <a:t>Date:  _____</a:t>
            </a:r>
          </a:p>
        </p:txBody>
      </p:sp>
      <p:sp>
        <p:nvSpPr>
          <p:cNvPr id="677901" name="Rectangle 13">
            <a:extLst>
              <a:ext uri="{FF2B5EF4-FFF2-40B4-BE49-F238E27FC236}">
                <a16:creationId xmlns:a16="http://schemas.microsoft.com/office/drawing/2014/main" id="{C1F2A6E4-363F-2495-F58F-DE4BA2BF3298}"/>
              </a:ext>
            </a:extLst>
          </p:cNvPr>
          <p:cNvSpPr>
            <a:spLocks noChangeArrowheads="1"/>
          </p:cNvSpPr>
          <p:nvPr/>
        </p:nvSpPr>
        <p:spPr bwMode="auto">
          <a:xfrm>
            <a:off x="533400" y="5507038"/>
            <a:ext cx="1398588"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eaLnBrk="0" hangingPunct="0"/>
            <a:r>
              <a:rPr lang="en-US" altLang="en-US" sz="1000">
                <a:solidFill>
                  <a:srgbClr val="000000"/>
                </a:solidFill>
              </a:rPr>
              <a:t>Actual: ______________</a:t>
            </a:r>
          </a:p>
        </p:txBody>
      </p:sp>
      <p:sp>
        <p:nvSpPr>
          <p:cNvPr id="677902" name="Rectangle 14">
            <a:extLst>
              <a:ext uri="{FF2B5EF4-FFF2-40B4-BE49-F238E27FC236}">
                <a16:creationId xmlns:a16="http://schemas.microsoft.com/office/drawing/2014/main" id="{AFFB37EC-1372-B952-FF01-20700E00FC24}"/>
              </a:ext>
            </a:extLst>
          </p:cNvPr>
          <p:cNvSpPr>
            <a:spLocks noChangeArrowheads="1"/>
          </p:cNvSpPr>
          <p:nvPr/>
        </p:nvSpPr>
        <p:spPr bwMode="auto">
          <a:xfrm>
            <a:off x="2514600" y="5507038"/>
            <a:ext cx="720725"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eaLnBrk="0" hangingPunct="0"/>
            <a:r>
              <a:rPr lang="en-US" altLang="en-US" sz="1000">
                <a:solidFill>
                  <a:srgbClr val="000000"/>
                </a:solidFill>
              </a:rPr>
              <a:t>Date:  _____</a:t>
            </a:r>
          </a:p>
        </p:txBody>
      </p:sp>
      <p:sp>
        <p:nvSpPr>
          <p:cNvPr id="677903" name="Rectangle 15">
            <a:extLst>
              <a:ext uri="{FF2B5EF4-FFF2-40B4-BE49-F238E27FC236}">
                <a16:creationId xmlns:a16="http://schemas.microsoft.com/office/drawing/2014/main" id="{DA4596A7-688E-290A-9937-89DD0AAC1D8E}"/>
              </a:ext>
            </a:extLst>
          </p:cNvPr>
          <p:cNvSpPr>
            <a:spLocks noChangeArrowheads="1"/>
          </p:cNvSpPr>
          <p:nvPr/>
        </p:nvSpPr>
        <p:spPr bwMode="auto">
          <a:xfrm>
            <a:off x="533400" y="5781675"/>
            <a:ext cx="2436813"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eaLnBrk="0" hangingPunct="0"/>
            <a:r>
              <a:rPr lang="en-US" altLang="en-US" sz="1000">
                <a:solidFill>
                  <a:srgbClr val="000000"/>
                </a:solidFill>
              </a:rPr>
              <a:t>Immediate Quality Improvements Identified:</a:t>
            </a:r>
          </a:p>
        </p:txBody>
      </p:sp>
      <p:sp>
        <p:nvSpPr>
          <p:cNvPr id="677904" name="Rectangle 16">
            <a:extLst>
              <a:ext uri="{FF2B5EF4-FFF2-40B4-BE49-F238E27FC236}">
                <a16:creationId xmlns:a16="http://schemas.microsoft.com/office/drawing/2014/main" id="{D71D3618-59EB-3ABC-4A8A-A36560952454}"/>
              </a:ext>
            </a:extLst>
          </p:cNvPr>
          <p:cNvSpPr>
            <a:spLocks noChangeArrowheads="1"/>
          </p:cNvSpPr>
          <p:nvPr/>
        </p:nvSpPr>
        <p:spPr bwMode="auto">
          <a:xfrm>
            <a:off x="533400" y="6056313"/>
            <a:ext cx="3003550"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eaLnBrk="0" hangingPunct="0"/>
            <a:r>
              <a:rPr lang="en-US" altLang="en-US" sz="1000">
                <a:solidFill>
                  <a:srgbClr val="000000"/>
                </a:solidFill>
              </a:rPr>
              <a:t>___________________________________________</a:t>
            </a:r>
          </a:p>
        </p:txBody>
      </p:sp>
      <p:sp>
        <p:nvSpPr>
          <p:cNvPr id="677905" name="Rectangle 17">
            <a:extLst>
              <a:ext uri="{FF2B5EF4-FFF2-40B4-BE49-F238E27FC236}">
                <a16:creationId xmlns:a16="http://schemas.microsoft.com/office/drawing/2014/main" id="{338E7E24-FC12-9A25-5DF2-BFF98C851110}"/>
              </a:ext>
            </a:extLst>
          </p:cNvPr>
          <p:cNvSpPr>
            <a:spLocks noChangeArrowheads="1"/>
          </p:cNvSpPr>
          <p:nvPr/>
        </p:nvSpPr>
        <p:spPr bwMode="auto">
          <a:xfrm>
            <a:off x="4870450" y="3962400"/>
            <a:ext cx="4129088" cy="2684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7906" name="Rectangle 18">
            <a:extLst>
              <a:ext uri="{FF2B5EF4-FFF2-40B4-BE49-F238E27FC236}">
                <a16:creationId xmlns:a16="http://schemas.microsoft.com/office/drawing/2014/main" id="{2DDC1CFA-3680-BD9C-F4E8-45DB7E295608}"/>
              </a:ext>
            </a:extLst>
          </p:cNvPr>
          <p:cNvSpPr>
            <a:spLocks noChangeArrowheads="1"/>
          </p:cNvSpPr>
          <p:nvPr/>
        </p:nvSpPr>
        <p:spPr bwMode="auto">
          <a:xfrm>
            <a:off x="5035550" y="4038600"/>
            <a:ext cx="1047750" cy="18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eaLnBrk="0" hangingPunct="0"/>
            <a:r>
              <a:rPr lang="en-US" altLang="en-US" sz="1200" b="1" i="1">
                <a:solidFill>
                  <a:srgbClr val="000000"/>
                </a:solidFill>
              </a:rPr>
              <a:t>4. Agreements</a:t>
            </a:r>
          </a:p>
        </p:txBody>
      </p:sp>
      <p:sp>
        <p:nvSpPr>
          <p:cNvPr id="677907" name="Rectangle 19">
            <a:extLst>
              <a:ext uri="{FF2B5EF4-FFF2-40B4-BE49-F238E27FC236}">
                <a16:creationId xmlns:a16="http://schemas.microsoft.com/office/drawing/2014/main" id="{B59B60A6-1F71-24B4-5090-5C9A343F6A68}"/>
              </a:ext>
            </a:extLst>
          </p:cNvPr>
          <p:cNvSpPr>
            <a:spLocks noChangeArrowheads="1"/>
          </p:cNvSpPr>
          <p:nvPr/>
        </p:nvSpPr>
        <p:spPr bwMode="auto">
          <a:xfrm>
            <a:off x="5064125" y="4267200"/>
            <a:ext cx="663575"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eaLnBrk="0" hangingPunct="0"/>
            <a:r>
              <a:rPr lang="en-US" altLang="en-US" sz="1000" b="1">
                <a:solidFill>
                  <a:srgbClr val="000000"/>
                </a:solidFill>
              </a:rPr>
              <a:t>Champion:</a:t>
            </a:r>
          </a:p>
        </p:txBody>
      </p:sp>
      <p:sp>
        <p:nvSpPr>
          <p:cNvPr id="677908" name="Rectangle 20">
            <a:extLst>
              <a:ext uri="{FF2B5EF4-FFF2-40B4-BE49-F238E27FC236}">
                <a16:creationId xmlns:a16="http://schemas.microsoft.com/office/drawing/2014/main" id="{9700F63F-9F21-8311-5F2A-6BC1528E8F81}"/>
              </a:ext>
            </a:extLst>
          </p:cNvPr>
          <p:cNvSpPr>
            <a:spLocks noChangeArrowheads="1"/>
          </p:cNvSpPr>
          <p:nvPr/>
        </p:nvSpPr>
        <p:spPr bwMode="auto">
          <a:xfrm>
            <a:off x="5035550" y="5715000"/>
            <a:ext cx="303213"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eaLnBrk="0" hangingPunct="0"/>
            <a:r>
              <a:rPr lang="en-US" altLang="en-US" sz="1000" b="1">
                <a:solidFill>
                  <a:srgbClr val="000000"/>
                </a:solidFill>
              </a:rPr>
              <a:t>Title:</a:t>
            </a:r>
          </a:p>
        </p:txBody>
      </p:sp>
      <p:sp>
        <p:nvSpPr>
          <p:cNvPr id="677909" name="Rectangle 21">
            <a:extLst>
              <a:ext uri="{FF2B5EF4-FFF2-40B4-BE49-F238E27FC236}">
                <a16:creationId xmlns:a16="http://schemas.microsoft.com/office/drawing/2014/main" id="{746F4E99-2529-76C4-8586-5A6713B67941}"/>
              </a:ext>
            </a:extLst>
          </p:cNvPr>
          <p:cNvSpPr>
            <a:spLocks noChangeArrowheads="1"/>
          </p:cNvSpPr>
          <p:nvPr/>
        </p:nvSpPr>
        <p:spPr bwMode="auto">
          <a:xfrm>
            <a:off x="5035550" y="6361113"/>
            <a:ext cx="2971800"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eaLnBrk="0" hangingPunct="0"/>
            <a:r>
              <a:rPr lang="en-US" altLang="en-US" sz="1000" b="1">
                <a:solidFill>
                  <a:srgbClr val="000000"/>
                </a:solidFill>
              </a:rPr>
              <a:t>Date:    ____________________________________</a:t>
            </a:r>
          </a:p>
        </p:txBody>
      </p:sp>
      <p:sp>
        <p:nvSpPr>
          <p:cNvPr id="677910" name="Rectangle 22">
            <a:extLst>
              <a:ext uri="{FF2B5EF4-FFF2-40B4-BE49-F238E27FC236}">
                <a16:creationId xmlns:a16="http://schemas.microsoft.com/office/drawing/2014/main" id="{52A4DF5C-C00F-8557-A331-59BCF7C61F34}"/>
              </a:ext>
            </a:extLst>
          </p:cNvPr>
          <p:cNvSpPr>
            <a:spLocks noChangeArrowheads="1"/>
          </p:cNvSpPr>
          <p:nvPr/>
        </p:nvSpPr>
        <p:spPr bwMode="auto">
          <a:xfrm>
            <a:off x="5064125" y="5486400"/>
            <a:ext cx="962025"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eaLnBrk="0" hangingPunct="0"/>
            <a:r>
              <a:rPr lang="en-US" altLang="en-US" sz="1000" b="1">
                <a:solidFill>
                  <a:srgbClr val="000000"/>
                </a:solidFill>
              </a:rPr>
              <a:t>Process Owner:</a:t>
            </a:r>
          </a:p>
        </p:txBody>
      </p:sp>
      <p:sp>
        <p:nvSpPr>
          <p:cNvPr id="677911" name="Rectangle 23">
            <a:extLst>
              <a:ext uri="{FF2B5EF4-FFF2-40B4-BE49-F238E27FC236}">
                <a16:creationId xmlns:a16="http://schemas.microsoft.com/office/drawing/2014/main" id="{1FCF9D1D-36C0-B08A-16FE-B484BEA42534}"/>
              </a:ext>
            </a:extLst>
          </p:cNvPr>
          <p:cNvSpPr>
            <a:spLocks noChangeArrowheads="1"/>
          </p:cNvSpPr>
          <p:nvPr/>
        </p:nvSpPr>
        <p:spPr bwMode="auto">
          <a:xfrm>
            <a:off x="247650" y="533400"/>
            <a:ext cx="4459288" cy="378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7912" name="Rectangle 24">
            <a:extLst>
              <a:ext uri="{FF2B5EF4-FFF2-40B4-BE49-F238E27FC236}">
                <a16:creationId xmlns:a16="http://schemas.microsoft.com/office/drawing/2014/main" id="{DD58C9C2-3221-00F4-7A3D-F8D22EF63FD7}"/>
              </a:ext>
            </a:extLst>
          </p:cNvPr>
          <p:cNvSpPr>
            <a:spLocks noChangeArrowheads="1"/>
          </p:cNvSpPr>
          <p:nvPr/>
        </p:nvSpPr>
        <p:spPr bwMode="auto">
          <a:xfrm>
            <a:off x="358775" y="503238"/>
            <a:ext cx="1878013" cy="182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eaLnBrk="0" hangingPunct="0"/>
            <a:r>
              <a:rPr lang="en-US" altLang="en-US" sz="1200" b="1" i="1">
                <a:solidFill>
                  <a:srgbClr val="000000"/>
                </a:solidFill>
              </a:rPr>
              <a:t>1. Commitment Statement</a:t>
            </a:r>
          </a:p>
        </p:txBody>
      </p:sp>
      <p:sp>
        <p:nvSpPr>
          <p:cNvPr id="677913" name="Rectangle 25">
            <a:extLst>
              <a:ext uri="{FF2B5EF4-FFF2-40B4-BE49-F238E27FC236}">
                <a16:creationId xmlns:a16="http://schemas.microsoft.com/office/drawing/2014/main" id="{071587F7-4774-A05B-E368-8CD987CC6868}"/>
              </a:ext>
            </a:extLst>
          </p:cNvPr>
          <p:cNvSpPr>
            <a:spLocks noChangeArrowheads="1"/>
          </p:cNvSpPr>
          <p:nvPr/>
        </p:nvSpPr>
        <p:spPr bwMode="auto">
          <a:xfrm>
            <a:off x="358775" y="762000"/>
            <a:ext cx="3594100"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eaLnBrk="0" hangingPunct="0"/>
            <a:r>
              <a:rPr lang="en-US" altLang="en-US" sz="1000">
                <a:solidFill>
                  <a:srgbClr val="000000"/>
                </a:solidFill>
              </a:rPr>
              <a:t>As the Champion and/or Process Owner of this Quality Project, I</a:t>
            </a:r>
          </a:p>
        </p:txBody>
      </p:sp>
      <p:sp>
        <p:nvSpPr>
          <p:cNvPr id="677914" name="Rectangle 26">
            <a:extLst>
              <a:ext uri="{FF2B5EF4-FFF2-40B4-BE49-F238E27FC236}">
                <a16:creationId xmlns:a16="http://schemas.microsoft.com/office/drawing/2014/main" id="{0988ECF6-80FD-6CA5-A7AE-5CF5CE88B8E8}"/>
              </a:ext>
            </a:extLst>
          </p:cNvPr>
          <p:cNvSpPr>
            <a:spLocks noChangeArrowheads="1"/>
          </p:cNvSpPr>
          <p:nvPr/>
        </p:nvSpPr>
        <p:spPr bwMode="auto">
          <a:xfrm>
            <a:off x="358775" y="914400"/>
            <a:ext cx="3121025"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eaLnBrk="0" hangingPunct="0"/>
            <a:r>
              <a:rPr lang="en-US" altLang="en-US" sz="1000">
                <a:solidFill>
                  <a:srgbClr val="000000"/>
                </a:solidFill>
              </a:rPr>
              <a:t>hereby agree to and take responsibility for the following:</a:t>
            </a:r>
          </a:p>
        </p:txBody>
      </p:sp>
      <p:sp>
        <p:nvSpPr>
          <p:cNvPr id="677915" name="Rectangle 27">
            <a:extLst>
              <a:ext uri="{FF2B5EF4-FFF2-40B4-BE49-F238E27FC236}">
                <a16:creationId xmlns:a16="http://schemas.microsoft.com/office/drawing/2014/main" id="{0A85A937-2216-988C-7543-27979B94F767}"/>
              </a:ext>
            </a:extLst>
          </p:cNvPr>
          <p:cNvSpPr>
            <a:spLocks noChangeArrowheads="1"/>
          </p:cNvSpPr>
          <p:nvPr/>
        </p:nvSpPr>
        <p:spPr bwMode="auto">
          <a:xfrm>
            <a:off x="358775" y="1708150"/>
            <a:ext cx="44450"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eaLnBrk="0" hangingPunct="0"/>
            <a:r>
              <a:rPr lang="en-US" altLang="en-US" sz="1000">
                <a:solidFill>
                  <a:srgbClr val="000000"/>
                </a:solidFill>
              </a:rPr>
              <a:t>•</a:t>
            </a:r>
          </a:p>
        </p:txBody>
      </p:sp>
      <p:sp>
        <p:nvSpPr>
          <p:cNvPr id="677916" name="Rectangle 28">
            <a:extLst>
              <a:ext uri="{FF2B5EF4-FFF2-40B4-BE49-F238E27FC236}">
                <a16:creationId xmlns:a16="http://schemas.microsoft.com/office/drawing/2014/main" id="{8B95CC79-415B-2782-B2C3-82D0FD2788AC}"/>
              </a:ext>
            </a:extLst>
          </p:cNvPr>
          <p:cNvSpPr>
            <a:spLocks noChangeArrowheads="1"/>
          </p:cNvSpPr>
          <p:nvPr/>
        </p:nvSpPr>
        <p:spPr bwMode="auto">
          <a:xfrm>
            <a:off x="330200" y="1273175"/>
            <a:ext cx="3802063"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eaLnBrk="0" hangingPunct="0">
              <a:buFontTx/>
              <a:buChar char="•"/>
            </a:pPr>
            <a:r>
              <a:rPr lang="en-US" altLang="en-US" sz="1000">
                <a:solidFill>
                  <a:srgbClr val="000000"/>
                </a:solidFill>
              </a:rPr>
              <a:t> Within two weeks of date below, review this transition contract with</a:t>
            </a:r>
          </a:p>
        </p:txBody>
      </p:sp>
      <p:sp>
        <p:nvSpPr>
          <p:cNvPr id="677917" name="Rectangle 29">
            <a:extLst>
              <a:ext uri="{FF2B5EF4-FFF2-40B4-BE49-F238E27FC236}">
                <a16:creationId xmlns:a16="http://schemas.microsoft.com/office/drawing/2014/main" id="{49F83FC5-110A-B026-8D68-BD1E23560960}"/>
              </a:ext>
            </a:extLst>
          </p:cNvPr>
          <p:cNvSpPr>
            <a:spLocks noChangeArrowheads="1"/>
          </p:cNvSpPr>
          <p:nvPr/>
        </p:nvSpPr>
        <p:spPr bwMode="auto">
          <a:xfrm>
            <a:off x="358775" y="1501775"/>
            <a:ext cx="3306763"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eaLnBrk="0" hangingPunct="0"/>
            <a:r>
              <a:rPr lang="en-US" altLang="en-US" sz="1000">
                <a:solidFill>
                  <a:srgbClr val="000000"/>
                </a:solidFill>
              </a:rPr>
              <a:t>the Quality Leader and execute the immediate and ongoing</a:t>
            </a:r>
          </a:p>
        </p:txBody>
      </p:sp>
      <p:sp>
        <p:nvSpPr>
          <p:cNvPr id="677918" name="Rectangle 30">
            <a:extLst>
              <a:ext uri="{FF2B5EF4-FFF2-40B4-BE49-F238E27FC236}">
                <a16:creationId xmlns:a16="http://schemas.microsoft.com/office/drawing/2014/main" id="{4B64BBF9-2FC6-4232-20EB-A0EEDAC45DA4}"/>
              </a:ext>
            </a:extLst>
          </p:cNvPr>
          <p:cNvSpPr>
            <a:spLocks noChangeArrowheads="1"/>
          </p:cNvSpPr>
          <p:nvPr/>
        </p:nvSpPr>
        <p:spPr bwMode="auto">
          <a:xfrm>
            <a:off x="358775" y="1730375"/>
            <a:ext cx="3824288"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eaLnBrk="0" hangingPunct="0"/>
            <a:r>
              <a:rPr lang="en-US" altLang="en-US" sz="1000">
                <a:solidFill>
                  <a:srgbClr val="000000"/>
                </a:solidFill>
              </a:rPr>
              <a:t>responsibilities outlined in the Verify/Implement Phase of the project.</a:t>
            </a:r>
          </a:p>
        </p:txBody>
      </p:sp>
      <p:sp>
        <p:nvSpPr>
          <p:cNvPr id="677919" name="Rectangle 31">
            <a:extLst>
              <a:ext uri="{FF2B5EF4-FFF2-40B4-BE49-F238E27FC236}">
                <a16:creationId xmlns:a16="http://schemas.microsoft.com/office/drawing/2014/main" id="{ABBE28EE-7BD5-680B-9EBF-F0C4F70D1301}"/>
              </a:ext>
            </a:extLst>
          </p:cNvPr>
          <p:cNvSpPr>
            <a:spLocks noChangeArrowheads="1"/>
          </p:cNvSpPr>
          <p:nvPr/>
        </p:nvSpPr>
        <p:spPr bwMode="auto">
          <a:xfrm>
            <a:off x="358775" y="2019300"/>
            <a:ext cx="2143125"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eaLnBrk="0" hangingPunct="0"/>
            <a:r>
              <a:rPr lang="en-US" altLang="en-US" sz="1000" u="sng">
                <a:solidFill>
                  <a:srgbClr val="000000"/>
                </a:solidFill>
              </a:rPr>
              <a:t>Process Management Responsibilities</a:t>
            </a:r>
          </a:p>
        </p:txBody>
      </p:sp>
      <p:sp>
        <p:nvSpPr>
          <p:cNvPr id="677920" name="Rectangle 32">
            <a:extLst>
              <a:ext uri="{FF2B5EF4-FFF2-40B4-BE49-F238E27FC236}">
                <a16:creationId xmlns:a16="http://schemas.microsoft.com/office/drawing/2014/main" id="{5D66118A-4700-5CBD-251D-9A7E192D4CBF}"/>
              </a:ext>
            </a:extLst>
          </p:cNvPr>
          <p:cNvSpPr>
            <a:spLocks noChangeArrowheads="1"/>
          </p:cNvSpPr>
          <p:nvPr/>
        </p:nvSpPr>
        <p:spPr bwMode="auto">
          <a:xfrm>
            <a:off x="358775" y="2171700"/>
            <a:ext cx="44450"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eaLnBrk="0" hangingPunct="0"/>
            <a:r>
              <a:rPr lang="en-US" altLang="en-US" sz="1000">
                <a:solidFill>
                  <a:srgbClr val="000000"/>
                </a:solidFill>
              </a:rPr>
              <a:t>•</a:t>
            </a:r>
          </a:p>
        </p:txBody>
      </p:sp>
      <p:sp>
        <p:nvSpPr>
          <p:cNvPr id="677921" name="Rectangle 33">
            <a:extLst>
              <a:ext uri="{FF2B5EF4-FFF2-40B4-BE49-F238E27FC236}">
                <a16:creationId xmlns:a16="http://schemas.microsoft.com/office/drawing/2014/main" id="{3714AE24-2D1B-404C-18DD-4126EDECE846}"/>
              </a:ext>
            </a:extLst>
          </p:cNvPr>
          <p:cNvSpPr>
            <a:spLocks noChangeArrowheads="1"/>
          </p:cNvSpPr>
          <p:nvPr/>
        </p:nvSpPr>
        <p:spPr bwMode="auto">
          <a:xfrm>
            <a:off x="407988" y="2171700"/>
            <a:ext cx="3808412"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eaLnBrk="0" hangingPunct="0"/>
            <a:r>
              <a:rPr lang="en-US" altLang="en-US" sz="1000">
                <a:solidFill>
                  <a:srgbClr val="000000"/>
                </a:solidFill>
              </a:rPr>
              <a:t> Lead the transition of this Quality Project to a Process Management</a:t>
            </a:r>
          </a:p>
        </p:txBody>
      </p:sp>
      <p:sp>
        <p:nvSpPr>
          <p:cNvPr id="677922" name="Rectangle 34">
            <a:extLst>
              <a:ext uri="{FF2B5EF4-FFF2-40B4-BE49-F238E27FC236}">
                <a16:creationId xmlns:a16="http://schemas.microsoft.com/office/drawing/2014/main" id="{A137736A-88FC-BFB0-4E32-A934575C8178}"/>
              </a:ext>
            </a:extLst>
          </p:cNvPr>
          <p:cNvSpPr>
            <a:spLocks noChangeArrowheads="1"/>
          </p:cNvSpPr>
          <p:nvPr/>
        </p:nvSpPr>
        <p:spPr bwMode="auto">
          <a:xfrm>
            <a:off x="358775" y="2324100"/>
            <a:ext cx="3598863"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eaLnBrk="0" hangingPunct="0"/>
            <a:r>
              <a:rPr lang="en-US" altLang="en-US" sz="1000">
                <a:solidFill>
                  <a:srgbClr val="000000"/>
                </a:solidFill>
              </a:rPr>
              <a:t>System by 1) adhering to the established process, 2) overseeing</a:t>
            </a:r>
          </a:p>
        </p:txBody>
      </p:sp>
      <p:sp>
        <p:nvSpPr>
          <p:cNvPr id="677923" name="Rectangle 35">
            <a:extLst>
              <a:ext uri="{FF2B5EF4-FFF2-40B4-BE49-F238E27FC236}">
                <a16:creationId xmlns:a16="http://schemas.microsoft.com/office/drawing/2014/main" id="{3B943FDC-9F57-B001-3E43-B936E259D16D}"/>
              </a:ext>
            </a:extLst>
          </p:cNvPr>
          <p:cNvSpPr>
            <a:spLocks noChangeArrowheads="1"/>
          </p:cNvSpPr>
          <p:nvPr/>
        </p:nvSpPr>
        <p:spPr bwMode="auto">
          <a:xfrm>
            <a:off x="358775" y="2476500"/>
            <a:ext cx="3829050"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eaLnBrk="0" hangingPunct="0"/>
            <a:r>
              <a:rPr lang="en-US" altLang="en-US" sz="1000">
                <a:solidFill>
                  <a:srgbClr val="000000"/>
                </a:solidFill>
              </a:rPr>
              <a:t>monthly root cause analysis to ensure defects are addressed, and 3)</a:t>
            </a:r>
          </a:p>
        </p:txBody>
      </p:sp>
      <p:sp>
        <p:nvSpPr>
          <p:cNvPr id="677924" name="Rectangle 36">
            <a:extLst>
              <a:ext uri="{FF2B5EF4-FFF2-40B4-BE49-F238E27FC236}">
                <a16:creationId xmlns:a16="http://schemas.microsoft.com/office/drawing/2014/main" id="{C4F0050F-46FC-2778-3B0D-BE6D6315864E}"/>
              </a:ext>
            </a:extLst>
          </p:cNvPr>
          <p:cNvSpPr>
            <a:spLocks noChangeArrowheads="1"/>
          </p:cNvSpPr>
          <p:nvPr/>
        </p:nvSpPr>
        <p:spPr bwMode="auto">
          <a:xfrm>
            <a:off x="358775" y="2628900"/>
            <a:ext cx="3571875"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eaLnBrk="0" hangingPunct="0"/>
            <a:r>
              <a:rPr lang="en-US" altLang="en-US" sz="1000">
                <a:solidFill>
                  <a:srgbClr val="000000"/>
                </a:solidFill>
              </a:rPr>
              <a:t>launch future quality improvement projects to address sustained</a:t>
            </a:r>
          </a:p>
        </p:txBody>
      </p:sp>
      <p:sp>
        <p:nvSpPr>
          <p:cNvPr id="677925" name="Rectangle 37">
            <a:extLst>
              <a:ext uri="{FF2B5EF4-FFF2-40B4-BE49-F238E27FC236}">
                <a16:creationId xmlns:a16="http://schemas.microsoft.com/office/drawing/2014/main" id="{B74F64BC-9372-59A7-323D-C051C0CA3DC5}"/>
              </a:ext>
            </a:extLst>
          </p:cNvPr>
          <p:cNvSpPr>
            <a:spLocks noChangeArrowheads="1"/>
          </p:cNvSpPr>
          <p:nvPr/>
        </p:nvSpPr>
        <p:spPr bwMode="auto">
          <a:xfrm>
            <a:off x="358775" y="2781300"/>
            <a:ext cx="1404938"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eaLnBrk="0" hangingPunct="0"/>
            <a:r>
              <a:rPr lang="en-US" altLang="en-US" sz="1000">
                <a:solidFill>
                  <a:srgbClr val="000000"/>
                </a:solidFill>
              </a:rPr>
              <a:t>common cause variation.</a:t>
            </a:r>
          </a:p>
        </p:txBody>
      </p:sp>
      <p:sp>
        <p:nvSpPr>
          <p:cNvPr id="677926" name="Rectangle 38">
            <a:extLst>
              <a:ext uri="{FF2B5EF4-FFF2-40B4-BE49-F238E27FC236}">
                <a16:creationId xmlns:a16="http://schemas.microsoft.com/office/drawing/2014/main" id="{7D9AEA95-1C05-937C-C787-E2349FCDDE42}"/>
              </a:ext>
            </a:extLst>
          </p:cNvPr>
          <p:cNvSpPr>
            <a:spLocks noChangeArrowheads="1"/>
          </p:cNvSpPr>
          <p:nvPr/>
        </p:nvSpPr>
        <p:spPr bwMode="auto">
          <a:xfrm>
            <a:off x="358775" y="3055938"/>
            <a:ext cx="44450"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eaLnBrk="0" hangingPunct="0"/>
            <a:r>
              <a:rPr lang="en-US" altLang="en-US" sz="1000">
                <a:solidFill>
                  <a:srgbClr val="000000"/>
                </a:solidFill>
              </a:rPr>
              <a:t>•</a:t>
            </a:r>
          </a:p>
        </p:txBody>
      </p:sp>
      <p:sp>
        <p:nvSpPr>
          <p:cNvPr id="677927" name="Rectangle 39">
            <a:extLst>
              <a:ext uri="{FF2B5EF4-FFF2-40B4-BE49-F238E27FC236}">
                <a16:creationId xmlns:a16="http://schemas.microsoft.com/office/drawing/2014/main" id="{47DBD307-BB53-C576-9747-E7A9EBC23D12}"/>
              </a:ext>
            </a:extLst>
          </p:cNvPr>
          <p:cNvSpPr>
            <a:spLocks noChangeArrowheads="1"/>
          </p:cNvSpPr>
          <p:nvPr/>
        </p:nvSpPr>
        <p:spPr bwMode="auto">
          <a:xfrm>
            <a:off x="407988" y="3055938"/>
            <a:ext cx="3744912"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eaLnBrk="0" hangingPunct="0"/>
            <a:r>
              <a:rPr lang="en-US" altLang="en-US" sz="1000">
                <a:solidFill>
                  <a:srgbClr val="000000"/>
                </a:solidFill>
              </a:rPr>
              <a:t> Lead ongoing reward and recognition for continued improvements.</a:t>
            </a:r>
          </a:p>
        </p:txBody>
      </p:sp>
      <p:sp>
        <p:nvSpPr>
          <p:cNvPr id="677928" name="Rectangle 40">
            <a:extLst>
              <a:ext uri="{FF2B5EF4-FFF2-40B4-BE49-F238E27FC236}">
                <a16:creationId xmlns:a16="http://schemas.microsoft.com/office/drawing/2014/main" id="{D29BB7E3-B27E-BB4E-0723-397A49E08B19}"/>
              </a:ext>
            </a:extLst>
          </p:cNvPr>
          <p:cNvSpPr>
            <a:spLocks noChangeArrowheads="1"/>
          </p:cNvSpPr>
          <p:nvPr/>
        </p:nvSpPr>
        <p:spPr bwMode="auto">
          <a:xfrm>
            <a:off x="358775" y="3330575"/>
            <a:ext cx="44450"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eaLnBrk="0" hangingPunct="0"/>
            <a:r>
              <a:rPr lang="en-US" altLang="en-US" sz="1000">
                <a:solidFill>
                  <a:srgbClr val="000000"/>
                </a:solidFill>
              </a:rPr>
              <a:t>•</a:t>
            </a:r>
          </a:p>
        </p:txBody>
      </p:sp>
      <p:sp>
        <p:nvSpPr>
          <p:cNvPr id="677929" name="Rectangle 41">
            <a:extLst>
              <a:ext uri="{FF2B5EF4-FFF2-40B4-BE49-F238E27FC236}">
                <a16:creationId xmlns:a16="http://schemas.microsoft.com/office/drawing/2014/main" id="{532FC94F-21AE-557B-51AD-CF12AF7A9920}"/>
              </a:ext>
            </a:extLst>
          </p:cNvPr>
          <p:cNvSpPr>
            <a:spLocks noChangeArrowheads="1"/>
          </p:cNvSpPr>
          <p:nvPr/>
        </p:nvSpPr>
        <p:spPr bwMode="auto">
          <a:xfrm>
            <a:off x="407988" y="3330575"/>
            <a:ext cx="3535362"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eaLnBrk="0" hangingPunct="0"/>
            <a:r>
              <a:rPr lang="en-US" altLang="en-US" sz="1000">
                <a:solidFill>
                  <a:srgbClr val="000000"/>
                </a:solidFill>
              </a:rPr>
              <a:t> Update, communicate, and maintain the Project Management  </a:t>
            </a:r>
          </a:p>
        </p:txBody>
      </p:sp>
      <p:sp>
        <p:nvSpPr>
          <p:cNvPr id="677930" name="Rectangle 42">
            <a:extLst>
              <a:ext uri="{FF2B5EF4-FFF2-40B4-BE49-F238E27FC236}">
                <a16:creationId xmlns:a16="http://schemas.microsoft.com/office/drawing/2014/main" id="{E34228D7-865A-3CB8-9CF4-EB7E4F84ED25}"/>
              </a:ext>
            </a:extLst>
          </p:cNvPr>
          <p:cNvSpPr>
            <a:spLocks noChangeArrowheads="1"/>
          </p:cNvSpPr>
          <p:nvPr/>
        </p:nvSpPr>
        <p:spPr bwMode="auto">
          <a:xfrm>
            <a:off x="358775" y="3482975"/>
            <a:ext cx="2330450"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eaLnBrk="0" hangingPunct="0"/>
            <a:r>
              <a:rPr lang="en-US" altLang="en-US" sz="1000">
                <a:solidFill>
                  <a:srgbClr val="000000"/>
                </a:solidFill>
              </a:rPr>
              <a:t>Dashboard measures on a monthly basis.</a:t>
            </a:r>
          </a:p>
        </p:txBody>
      </p:sp>
      <p:sp>
        <p:nvSpPr>
          <p:cNvPr id="677931" name="Rectangle 43">
            <a:extLst>
              <a:ext uri="{FF2B5EF4-FFF2-40B4-BE49-F238E27FC236}">
                <a16:creationId xmlns:a16="http://schemas.microsoft.com/office/drawing/2014/main" id="{B1D0CAC7-7174-54FA-D855-E95408E08F6A}"/>
              </a:ext>
            </a:extLst>
          </p:cNvPr>
          <p:cNvSpPr>
            <a:spLocks noChangeArrowheads="1"/>
          </p:cNvSpPr>
          <p:nvPr/>
        </p:nvSpPr>
        <p:spPr bwMode="auto">
          <a:xfrm>
            <a:off x="5048250" y="911225"/>
            <a:ext cx="4129088"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7932" name="Rectangle 44">
            <a:extLst>
              <a:ext uri="{FF2B5EF4-FFF2-40B4-BE49-F238E27FC236}">
                <a16:creationId xmlns:a16="http://schemas.microsoft.com/office/drawing/2014/main" id="{52CBB270-8115-2108-1C68-7584181A5AAA}"/>
              </a:ext>
            </a:extLst>
          </p:cNvPr>
          <p:cNvSpPr>
            <a:spLocks noChangeArrowheads="1"/>
          </p:cNvSpPr>
          <p:nvPr/>
        </p:nvSpPr>
        <p:spPr bwMode="auto">
          <a:xfrm>
            <a:off x="5013325" y="503238"/>
            <a:ext cx="2946400" cy="182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eaLnBrk="0" hangingPunct="0"/>
            <a:r>
              <a:rPr lang="en-US" altLang="en-US" sz="1200" b="1" i="1">
                <a:solidFill>
                  <a:srgbClr val="000000"/>
                </a:solidFill>
              </a:rPr>
              <a:t>2. Process Management Responsibilities</a:t>
            </a:r>
          </a:p>
        </p:txBody>
      </p:sp>
      <p:sp>
        <p:nvSpPr>
          <p:cNvPr id="677933" name="Rectangle 45">
            <a:extLst>
              <a:ext uri="{FF2B5EF4-FFF2-40B4-BE49-F238E27FC236}">
                <a16:creationId xmlns:a16="http://schemas.microsoft.com/office/drawing/2014/main" id="{C2BF0BE4-B116-FED1-ACD5-A624F6D54148}"/>
              </a:ext>
            </a:extLst>
          </p:cNvPr>
          <p:cNvSpPr>
            <a:spLocks noChangeArrowheads="1"/>
          </p:cNvSpPr>
          <p:nvPr/>
        </p:nvSpPr>
        <p:spPr bwMode="auto">
          <a:xfrm>
            <a:off x="4870450" y="990600"/>
            <a:ext cx="1817688" cy="2625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7934" name="Rectangle 46">
            <a:extLst>
              <a:ext uri="{FF2B5EF4-FFF2-40B4-BE49-F238E27FC236}">
                <a16:creationId xmlns:a16="http://schemas.microsoft.com/office/drawing/2014/main" id="{F758EF8B-4C15-CDF3-B320-26F3AB6E6252}"/>
              </a:ext>
            </a:extLst>
          </p:cNvPr>
          <p:cNvSpPr>
            <a:spLocks noChangeArrowheads="1"/>
          </p:cNvSpPr>
          <p:nvPr/>
        </p:nvSpPr>
        <p:spPr bwMode="auto">
          <a:xfrm>
            <a:off x="6781800" y="1292225"/>
            <a:ext cx="1652588" cy="2990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7935" name="Rectangle 47">
            <a:extLst>
              <a:ext uri="{FF2B5EF4-FFF2-40B4-BE49-F238E27FC236}">
                <a16:creationId xmlns:a16="http://schemas.microsoft.com/office/drawing/2014/main" id="{C79C8DC2-6840-A9CA-C7A8-3C8CFAF3424E}"/>
              </a:ext>
            </a:extLst>
          </p:cNvPr>
          <p:cNvSpPr>
            <a:spLocks noChangeArrowheads="1"/>
          </p:cNvSpPr>
          <p:nvPr/>
        </p:nvSpPr>
        <p:spPr bwMode="auto">
          <a:xfrm>
            <a:off x="8185150" y="1292225"/>
            <a:ext cx="1487488" cy="2808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7936" name="Line 48">
            <a:extLst>
              <a:ext uri="{FF2B5EF4-FFF2-40B4-BE49-F238E27FC236}">
                <a16:creationId xmlns:a16="http://schemas.microsoft.com/office/drawing/2014/main" id="{CD7FC34E-B419-BF7A-B94D-883DFF53370B}"/>
              </a:ext>
            </a:extLst>
          </p:cNvPr>
          <p:cNvSpPr>
            <a:spLocks noChangeShapeType="1"/>
          </p:cNvSpPr>
          <p:nvPr/>
        </p:nvSpPr>
        <p:spPr bwMode="auto">
          <a:xfrm>
            <a:off x="0" y="3886200"/>
            <a:ext cx="4876800" cy="0"/>
          </a:xfrm>
          <a:prstGeom prst="line">
            <a:avLst/>
          </a:prstGeom>
          <a:noFill/>
          <a:ln w="38100">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77937" name="Rectangle 49">
            <a:extLst>
              <a:ext uri="{FF2B5EF4-FFF2-40B4-BE49-F238E27FC236}">
                <a16:creationId xmlns:a16="http://schemas.microsoft.com/office/drawing/2014/main" id="{5DB7A6E3-A331-C135-2E36-9B5D030D1DE4}"/>
              </a:ext>
            </a:extLst>
          </p:cNvPr>
          <p:cNvSpPr>
            <a:spLocks noChangeArrowheads="1"/>
          </p:cNvSpPr>
          <p:nvPr/>
        </p:nvSpPr>
        <p:spPr bwMode="auto">
          <a:xfrm>
            <a:off x="5035550" y="6019800"/>
            <a:ext cx="3006725"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eaLnBrk="0" hangingPunct="0"/>
            <a:r>
              <a:rPr lang="en-US" altLang="en-US" sz="1000" b="1">
                <a:solidFill>
                  <a:srgbClr val="000000"/>
                </a:solidFill>
              </a:rPr>
              <a:t>Name:   ____________________________________</a:t>
            </a:r>
          </a:p>
        </p:txBody>
      </p:sp>
      <p:sp>
        <p:nvSpPr>
          <p:cNvPr id="677938" name="Rectangle 50">
            <a:extLst>
              <a:ext uri="{FF2B5EF4-FFF2-40B4-BE49-F238E27FC236}">
                <a16:creationId xmlns:a16="http://schemas.microsoft.com/office/drawing/2014/main" id="{5896509E-9884-15ED-5A28-118C82A89945}"/>
              </a:ext>
            </a:extLst>
          </p:cNvPr>
          <p:cNvSpPr>
            <a:spLocks noChangeArrowheads="1"/>
          </p:cNvSpPr>
          <p:nvPr/>
        </p:nvSpPr>
        <p:spPr bwMode="auto">
          <a:xfrm>
            <a:off x="5035550" y="4495800"/>
            <a:ext cx="303213"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eaLnBrk="0" hangingPunct="0"/>
            <a:r>
              <a:rPr lang="en-US" altLang="en-US" sz="1000" b="1">
                <a:solidFill>
                  <a:srgbClr val="000000"/>
                </a:solidFill>
              </a:rPr>
              <a:t>Title:</a:t>
            </a:r>
          </a:p>
        </p:txBody>
      </p:sp>
      <p:sp>
        <p:nvSpPr>
          <p:cNvPr id="677939" name="Rectangle 51">
            <a:extLst>
              <a:ext uri="{FF2B5EF4-FFF2-40B4-BE49-F238E27FC236}">
                <a16:creationId xmlns:a16="http://schemas.microsoft.com/office/drawing/2014/main" id="{58D7B052-C6B6-5C07-ABE4-E9EE29EF9642}"/>
              </a:ext>
            </a:extLst>
          </p:cNvPr>
          <p:cNvSpPr>
            <a:spLocks noChangeArrowheads="1"/>
          </p:cNvSpPr>
          <p:nvPr/>
        </p:nvSpPr>
        <p:spPr bwMode="auto">
          <a:xfrm>
            <a:off x="5035550" y="5141913"/>
            <a:ext cx="2971800"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eaLnBrk="0" hangingPunct="0"/>
            <a:r>
              <a:rPr lang="en-US" altLang="en-US" sz="1000" b="1">
                <a:solidFill>
                  <a:srgbClr val="000000"/>
                </a:solidFill>
              </a:rPr>
              <a:t>Date:    ____________________________________</a:t>
            </a:r>
          </a:p>
        </p:txBody>
      </p:sp>
      <p:sp>
        <p:nvSpPr>
          <p:cNvPr id="677940" name="Rectangle 52">
            <a:extLst>
              <a:ext uri="{FF2B5EF4-FFF2-40B4-BE49-F238E27FC236}">
                <a16:creationId xmlns:a16="http://schemas.microsoft.com/office/drawing/2014/main" id="{85481982-49BD-5709-6163-4975531A45C4}"/>
              </a:ext>
            </a:extLst>
          </p:cNvPr>
          <p:cNvSpPr>
            <a:spLocks noChangeArrowheads="1"/>
          </p:cNvSpPr>
          <p:nvPr/>
        </p:nvSpPr>
        <p:spPr bwMode="auto">
          <a:xfrm>
            <a:off x="5035550" y="4800600"/>
            <a:ext cx="3006725"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eaLnBrk="0" hangingPunct="0"/>
            <a:r>
              <a:rPr lang="en-US" altLang="en-US" sz="1000" b="1">
                <a:solidFill>
                  <a:srgbClr val="000000"/>
                </a:solidFill>
              </a:rPr>
              <a:t>Name:   ____________________________________</a:t>
            </a:r>
          </a:p>
        </p:txBody>
      </p:sp>
      <p:sp>
        <p:nvSpPr>
          <p:cNvPr id="677941" name="Rectangle 53">
            <a:extLst>
              <a:ext uri="{FF2B5EF4-FFF2-40B4-BE49-F238E27FC236}">
                <a16:creationId xmlns:a16="http://schemas.microsoft.com/office/drawing/2014/main" id="{FC3223B3-682A-FC84-7DB1-793AF9F581E1}"/>
              </a:ext>
            </a:extLst>
          </p:cNvPr>
          <p:cNvSpPr>
            <a:spLocks noChangeArrowheads="1"/>
          </p:cNvSpPr>
          <p:nvPr/>
        </p:nvSpPr>
        <p:spPr bwMode="auto">
          <a:xfrm>
            <a:off x="5022850" y="974725"/>
            <a:ext cx="4806950" cy="298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defTabSz="292100" eaLnBrk="0" hangingPunct="0">
              <a:defRPr sz="2400">
                <a:solidFill>
                  <a:schemeClr val="tx1"/>
                </a:solidFill>
                <a:latin typeface="Times New Roman" panose="02020603050405020304" pitchFamily="18" charset="0"/>
              </a:defRPr>
            </a:lvl1pPr>
            <a:lvl2pPr defTabSz="292100" eaLnBrk="0" hangingPunct="0">
              <a:defRPr sz="2400">
                <a:solidFill>
                  <a:schemeClr val="tx1"/>
                </a:solidFill>
                <a:latin typeface="Times New Roman" panose="02020603050405020304" pitchFamily="18" charset="0"/>
              </a:defRPr>
            </a:lvl2pPr>
            <a:lvl3pPr defTabSz="292100" eaLnBrk="0" hangingPunct="0">
              <a:defRPr sz="2400">
                <a:solidFill>
                  <a:schemeClr val="tx1"/>
                </a:solidFill>
                <a:latin typeface="Times New Roman" panose="02020603050405020304" pitchFamily="18" charset="0"/>
              </a:defRPr>
            </a:lvl3pPr>
            <a:lvl4pPr defTabSz="292100" eaLnBrk="0" hangingPunct="0">
              <a:defRPr sz="2400">
                <a:solidFill>
                  <a:schemeClr val="tx1"/>
                </a:solidFill>
                <a:latin typeface="Times New Roman" panose="02020603050405020304" pitchFamily="18" charset="0"/>
              </a:defRPr>
            </a:lvl4pPr>
            <a:lvl5pPr defTabSz="292100" eaLnBrk="0" hangingPunct="0">
              <a:defRPr sz="2400">
                <a:solidFill>
                  <a:schemeClr val="tx1"/>
                </a:solidFill>
                <a:latin typeface="Times New Roman" panose="02020603050405020304" pitchFamily="18" charset="0"/>
              </a:defRPr>
            </a:lvl5pPr>
            <a:lvl6pPr defTabSz="292100" eaLnBrk="0" fontAlgn="base" hangingPunct="0">
              <a:spcBef>
                <a:spcPct val="0"/>
              </a:spcBef>
              <a:spcAft>
                <a:spcPct val="0"/>
              </a:spcAft>
              <a:defRPr sz="2400">
                <a:solidFill>
                  <a:schemeClr val="tx1"/>
                </a:solidFill>
                <a:latin typeface="Times New Roman" panose="02020603050405020304" pitchFamily="18" charset="0"/>
              </a:defRPr>
            </a:lvl6pPr>
            <a:lvl7pPr defTabSz="292100" eaLnBrk="0" fontAlgn="base" hangingPunct="0">
              <a:spcBef>
                <a:spcPct val="0"/>
              </a:spcBef>
              <a:spcAft>
                <a:spcPct val="0"/>
              </a:spcAft>
              <a:defRPr sz="2400">
                <a:solidFill>
                  <a:schemeClr val="tx1"/>
                </a:solidFill>
                <a:latin typeface="Times New Roman" panose="02020603050405020304" pitchFamily="18" charset="0"/>
              </a:defRPr>
            </a:lvl7pPr>
            <a:lvl8pPr defTabSz="292100" eaLnBrk="0" fontAlgn="base" hangingPunct="0">
              <a:spcBef>
                <a:spcPct val="0"/>
              </a:spcBef>
              <a:spcAft>
                <a:spcPct val="0"/>
              </a:spcAft>
              <a:defRPr sz="2400">
                <a:solidFill>
                  <a:schemeClr val="tx1"/>
                </a:solidFill>
                <a:latin typeface="Times New Roman" panose="02020603050405020304" pitchFamily="18" charset="0"/>
              </a:defRPr>
            </a:lvl8pPr>
            <a:lvl9pPr defTabSz="2921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000">
                <a:latin typeface="Arial" panose="020B0604020202020204" pitchFamily="34" charset="0"/>
              </a:rPr>
              <a:t>Process Step 				Prior to Launch, 		</a:t>
            </a:r>
          </a:p>
          <a:p>
            <a:endParaRPr lang="en-US" altLang="en-US" sz="1000">
              <a:latin typeface="Arial" panose="020B0604020202020204" pitchFamily="34" charset="0"/>
            </a:endParaRPr>
          </a:p>
          <a:p>
            <a:r>
              <a:rPr lang="en-US" altLang="en-US" sz="1000">
                <a:latin typeface="Arial" panose="020B0604020202020204" pitchFamily="34" charset="0"/>
              </a:rPr>
              <a:t>Ownership &amp; Deployment		After Tollgate 2</a:t>
            </a:r>
          </a:p>
          <a:p>
            <a:endParaRPr lang="en-US" altLang="en-US" sz="1000">
              <a:latin typeface="Arial" panose="020B0604020202020204" pitchFamily="34" charset="0"/>
            </a:endParaRPr>
          </a:p>
          <a:p>
            <a:r>
              <a:rPr lang="en-US" altLang="en-US" sz="1000">
                <a:latin typeface="Arial" panose="020B0604020202020204" pitchFamily="34" charset="0"/>
              </a:rPr>
              <a:t>CTQ Validation				At Launch				</a:t>
            </a:r>
          </a:p>
          <a:p>
            <a:endParaRPr lang="en-US" altLang="en-US" sz="1000">
              <a:latin typeface="Arial" panose="020B0604020202020204" pitchFamily="34" charset="0"/>
            </a:endParaRPr>
          </a:p>
          <a:p>
            <a:r>
              <a:rPr lang="en-US" altLang="en-US" sz="1000">
                <a:latin typeface="Arial" panose="020B0604020202020204" pitchFamily="34" charset="0"/>
              </a:rPr>
              <a:t>Phone Surveys				Month/Year			</a:t>
            </a:r>
          </a:p>
          <a:p>
            <a:r>
              <a:rPr lang="en-US" altLang="en-US" sz="1000">
                <a:latin typeface="Arial" panose="020B0604020202020204" pitchFamily="34" charset="0"/>
              </a:rPr>
              <a:t>						for current launch</a:t>
            </a:r>
          </a:p>
          <a:p>
            <a:r>
              <a:rPr lang="en-US" altLang="en-US" sz="1000">
                <a:latin typeface="Arial" panose="020B0604020202020204" pitchFamily="34" charset="0"/>
              </a:rPr>
              <a:t>Written Surveys			Quarterly				</a:t>
            </a:r>
          </a:p>
          <a:p>
            <a:endParaRPr lang="en-US" altLang="en-US" sz="1000">
              <a:latin typeface="Arial" panose="020B0604020202020204" pitchFamily="34" charset="0"/>
            </a:endParaRPr>
          </a:p>
          <a:p>
            <a:r>
              <a:rPr lang="en-US" altLang="en-US" sz="1000">
                <a:latin typeface="Arial" panose="020B0604020202020204" pitchFamily="34" charset="0"/>
              </a:rPr>
              <a:t>Reason Codes 				From Written Surveys	</a:t>
            </a:r>
          </a:p>
          <a:p>
            <a:endParaRPr lang="en-US" altLang="en-US" sz="1000">
              <a:latin typeface="Arial" panose="020B0604020202020204" pitchFamily="34" charset="0"/>
            </a:endParaRPr>
          </a:p>
          <a:p>
            <a:r>
              <a:rPr lang="en-US" altLang="en-US" sz="1000">
                <a:latin typeface="Arial" panose="020B0604020202020204" pitchFamily="34" charset="0"/>
              </a:rPr>
              <a:t>Control Chart				From Survey Data		</a:t>
            </a:r>
          </a:p>
          <a:p>
            <a:endParaRPr lang="en-US" altLang="en-US" sz="1000">
              <a:latin typeface="Arial" panose="020B0604020202020204" pitchFamily="34" charset="0"/>
            </a:endParaRPr>
          </a:p>
          <a:p>
            <a:r>
              <a:rPr lang="en-US" altLang="en-US" sz="1000">
                <a:latin typeface="Arial" panose="020B0604020202020204" pitchFamily="34" charset="0"/>
              </a:rPr>
              <a:t>Monitoring Plan			From Survey Data		</a:t>
            </a:r>
          </a:p>
          <a:p>
            <a:endParaRPr lang="en-US" altLang="en-US" sz="1000">
              <a:latin typeface="Arial" panose="020B0604020202020204" pitchFamily="34" charset="0"/>
            </a:endParaRPr>
          </a:p>
          <a:p>
            <a:r>
              <a:rPr lang="en-US" altLang="en-US" sz="1000">
                <a:latin typeface="Arial" panose="020B0604020202020204" pitchFamily="34" charset="0"/>
              </a:rPr>
              <a:t>Project Dashboard			Monthly				</a:t>
            </a:r>
          </a:p>
          <a:p>
            <a:endParaRPr lang="en-US" altLang="en-US" sz="1000">
              <a:latin typeface="Arial" panose="020B0604020202020204" pitchFamily="34" charset="0"/>
            </a:endParaRPr>
          </a:p>
          <a:p>
            <a:r>
              <a:rPr lang="en-US" altLang="en-US" sz="1000">
                <a:latin typeface="Arial" panose="020B0604020202020204" pitchFamily="34" charset="0"/>
              </a:rPr>
              <a:t>Launch GB Projects			Quarterly Review		</a:t>
            </a:r>
          </a:p>
        </p:txBody>
      </p:sp>
      <p:sp>
        <p:nvSpPr>
          <p:cNvPr id="677942" name="Rectangle 54">
            <a:extLst>
              <a:ext uri="{FF2B5EF4-FFF2-40B4-BE49-F238E27FC236}">
                <a16:creationId xmlns:a16="http://schemas.microsoft.com/office/drawing/2014/main" id="{5360E422-7C11-F0D6-E523-52E7DC884999}"/>
              </a:ext>
            </a:extLst>
          </p:cNvPr>
          <p:cNvSpPr>
            <a:spLocks noChangeArrowheads="1"/>
          </p:cNvSpPr>
          <p:nvPr/>
        </p:nvSpPr>
        <p:spPr bwMode="auto">
          <a:xfrm>
            <a:off x="5030788" y="720725"/>
            <a:ext cx="311150"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eaLnBrk="0" hangingPunct="0"/>
            <a:r>
              <a:rPr lang="en-US" altLang="en-US" sz="1000" b="1" u="sng">
                <a:solidFill>
                  <a:srgbClr val="000000"/>
                </a:solidFill>
              </a:rPr>
              <a:t>What</a:t>
            </a:r>
          </a:p>
        </p:txBody>
      </p:sp>
      <p:sp>
        <p:nvSpPr>
          <p:cNvPr id="677943" name="Rectangle 55">
            <a:extLst>
              <a:ext uri="{FF2B5EF4-FFF2-40B4-BE49-F238E27FC236}">
                <a16:creationId xmlns:a16="http://schemas.microsoft.com/office/drawing/2014/main" id="{B95ED400-4C6A-67E3-6395-27FCDDF81305}"/>
              </a:ext>
            </a:extLst>
          </p:cNvPr>
          <p:cNvSpPr>
            <a:spLocks noChangeArrowheads="1"/>
          </p:cNvSpPr>
          <p:nvPr/>
        </p:nvSpPr>
        <p:spPr bwMode="auto">
          <a:xfrm>
            <a:off x="6994525" y="685800"/>
            <a:ext cx="346075"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eaLnBrk="0" hangingPunct="0"/>
            <a:r>
              <a:rPr lang="en-US" altLang="en-US" sz="1000" b="1" u="sng">
                <a:solidFill>
                  <a:srgbClr val="000000"/>
                </a:solidFill>
              </a:rPr>
              <a:t>When</a:t>
            </a:r>
          </a:p>
        </p:txBody>
      </p:sp>
      <p:sp>
        <p:nvSpPr>
          <p:cNvPr id="677944" name="Rectangle 56">
            <a:extLst>
              <a:ext uri="{FF2B5EF4-FFF2-40B4-BE49-F238E27FC236}">
                <a16:creationId xmlns:a16="http://schemas.microsoft.com/office/drawing/2014/main" id="{2A72A801-FA74-2D73-F866-EEE7C23D2768}"/>
              </a:ext>
            </a:extLst>
          </p:cNvPr>
          <p:cNvSpPr>
            <a:spLocks noChangeArrowheads="1"/>
          </p:cNvSpPr>
          <p:nvPr/>
        </p:nvSpPr>
        <p:spPr bwMode="auto">
          <a:xfrm>
            <a:off x="8562975" y="685800"/>
            <a:ext cx="276225" cy="15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eaLnBrk="0" hangingPunct="0"/>
            <a:r>
              <a:rPr lang="en-US" altLang="en-US" sz="1000" b="1" u="sng">
                <a:solidFill>
                  <a:srgbClr val="000000"/>
                </a:solidFill>
              </a:rPr>
              <a:t>Who</a:t>
            </a:r>
          </a:p>
        </p:txBody>
      </p:sp>
      <p:sp>
        <p:nvSpPr>
          <p:cNvPr id="677945" name="Rectangle 57">
            <a:extLst>
              <a:ext uri="{FF2B5EF4-FFF2-40B4-BE49-F238E27FC236}">
                <a16:creationId xmlns:a16="http://schemas.microsoft.com/office/drawing/2014/main" id="{4262ADBD-771F-54DC-5137-68F78660DC78}"/>
              </a:ext>
            </a:extLst>
          </p:cNvPr>
          <p:cNvSpPr>
            <a:spLocks noChangeArrowheads="1"/>
          </p:cNvSpPr>
          <p:nvPr/>
        </p:nvSpPr>
        <p:spPr bwMode="auto">
          <a:xfrm>
            <a:off x="420688" y="4191000"/>
            <a:ext cx="2074862"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r>
              <a:rPr lang="en-US" altLang="en-US" sz="1000"/>
              <a:t>CTQ Listing</a:t>
            </a:r>
          </a:p>
          <a:p>
            <a:pPr eaLnBrk="0" hangingPunct="0"/>
            <a:r>
              <a:rPr lang="en-US" altLang="en-US" sz="1000"/>
              <a:t>Process Control Measures Listing</a:t>
            </a:r>
          </a:p>
          <a:p>
            <a:pPr eaLnBrk="0" hangingPunct="0"/>
            <a:endParaRPr lang="en-US" altLang="en-US" sz="1000"/>
          </a:p>
        </p:txBody>
      </p:sp>
      <p:sp>
        <p:nvSpPr>
          <p:cNvPr id="677947" name="AutoShape 59">
            <a:extLst>
              <a:ext uri="{FF2B5EF4-FFF2-40B4-BE49-F238E27FC236}">
                <a16:creationId xmlns:a16="http://schemas.microsoft.com/office/drawing/2014/main" id="{5CEEB8A0-4F58-AD6C-210C-CF33AB850BC2}"/>
              </a:ext>
            </a:extLst>
          </p:cNvPr>
          <p:cNvSpPr>
            <a:spLocks noChangeArrowheads="1"/>
          </p:cNvSpPr>
          <p:nvPr/>
        </p:nvSpPr>
        <p:spPr bwMode="auto">
          <a:xfrm>
            <a:off x="0" y="6477000"/>
            <a:ext cx="1600200" cy="350838"/>
          </a:xfrm>
          <a:prstGeom prst="homePlate">
            <a:avLst>
              <a:gd name="adj" fmla="val 34694"/>
            </a:avLst>
          </a:prstGeom>
          <a:solidFill>
            <a:srgbClr val="FF0000"/>
          </a:solidFill>
          <a:ln>
            <a:noFill/>
          </a:ln>
          <a:effectLst/>
          <a:extLs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b="1">
                <a:solidFill>
                  <a:schemeClr val="bg1"/>
                </a:solidFill>
                <a:latin typeface="Arial" panose="020B0604020202020204" pitchFamily="34" charset="0"/>
              </a:rPr>
              <a:t>IMPLEMENT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4292" name="Rectangle 4">
            <a:extLst>
              <a:ext uri="{FF2B5EF4-FFF2-40B4-BE49-F238E27FC236}">
                <a16:creationId xmlns:a16="http://schemas.microsoft.com/office/drawing/2014/main" id="{B2510B05-9919-60BE-E11D-485733B00A55}"/>
              </a:ext>
            </a:extLst>
          </p:cNvPr>
          <p:cNvSpPr>
            <a:spLocks noGrp="1" noChangeArrowheads="1"/>
          </p:cNvSpPr>
          <p:nvPr>
            <p:ph type="ctrTitle"/>
          </p:nvPr>
        </p:nvSpPr>
        <p:spPr>
          <a:xfrm>
            <a:off x="742950" y="2130425"/>
            <a:ext cx="8420100" cy="1470025"/>
          </a:xfrm>
        </p:spPr>
        <p:txBody>
          <a:bodyPr anchor="ctr"/>
          <a:lstStyle/>
          <a:p>
            <a:pPr algn="l"/>
            <a:r>
              <a:rPr lang="en-US" altLang="en-US" sz="2400"/>
              <a:t>Why DFSS? </a:t>
            </a:r>
            <a:br>
              <a:rPr lang="en-US" altLang="en-US" sz="2400"/>
            </a:br>
            <a:r>
              <a:rPr lang="en-US" altLang="en-US" sz="2400"/>
              <a:t>What are the Benefits of DFSS?, Costs &amp; Challenges?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82" name="Freeform 2">
            <a:extLst>
              <a:ext uri="{FF2B5EF4-FFF2-40B4-BE49-F238E27FC236}">
                <a16:creationId xmlns:a16="http://schemas.microsoft.com/office/drawing/2014/main" id="{31B52FCF-0625-85C9-E250-6805173F7704}"/>
              </a:ext>
            </a:extLst>
          </p:cNvPr>
          <p:cNvSpPr>
            <a:spLocks/>
          </p:cNvSpPr>
          <p:nvPr/>
        </p:nvSpPr>
        <p:spPr bwMode="auto">
          <a:xfrm>
            <a:off x="1733550" y="4789488"/>
            <a:ext cx="6383338" cy="931862"/>
          </a:xfrm>
          <a:custGeom>
            <a:avLst/>
            <a:gdLst>
              <a:gd name="T0" fmla="*/ 0 w 2612"/>
              <a:gd name="T1" fmla="*/ 1444 h 1444"/>
              <a:gd name="T2" fmla="*/ 42 w 2612"/>
              <a:gd name="T3" fmla="*/ 1440 h 1444"/>
              <a:gd name="T4" fmla="*/ 84 w 2612"/>
              <a:gd name="T5" fmla="*/ 1435 h 1444"/>
              <a:gd name="T6" fmla="*/ 126 w 2612"/>
              <a:gd name="T7" fmla="*/ 1427 h 1444"/>
              <a:gd name="T8" fmla="*/ 168 w 2612"/>
              <a:gd name="T9" fmla="*/ 1418 h 1444"/>
              <a:gd name="T10" fmla="*/ 210 w 2612"/>
              <a:gd name="T11" fmla="*/ 1407 h 1444"/>
              <a:gd name="T12" fmla="*/ 252 w 2612"/>
              <a:gd name="T13" fmla="*/ 1393 h 1444"/>
              <a:gd name="T14" fmla="*/ 294 w 2612"/>
              <a:gd name="T15" fmla="*/ 1374 h 1444"/>
              <a:gd name="T16" fmla="*/ 338 w 2612"/>
              <a:gd name="T17" fmla="*/ 1352 h 1444"/>
              <a:gd name="T18" fmla="*/ 378 w 2612"/>
              <a:gd name="T19" fmla="*/ 1327 h 1444"/>
              <a:gd name="T20" fmla="*/ 422 w 2612"/>
              <a:gd name="T21" fmla="*/ 1295 h 1444"/>
              <a:gd name="T22" fmla="*/ 462 w 2612"/>
              <a:gd name="T23" fmla="*/ 1259 h 1444"/>
              <a:gd name="T24" fmla="*/ 506 w 2612"/>
              <a:gd name="T25" fmla="*/ 1217 h 1444"/>
              <a:gd name="T26" fmla="*/ 547 w 2612"/>
              <a:gd name="T27" fmla="*/ 1167 h 1444"/>
              <a:gd name="T28" fmla="*/ 590 w 2612"/>
              <a:gd name="T29" fmla="*/ 1114 h 1444"/>
              <a:gd name="T30" fmla="*/ 631 w 2612"/>
              <a:gd name="T31" fmla="*/ 1052 h 1444"/>
              <a:gd name="T32" fmla="*/ 675 w 2612"/>
              <a:gd name="T33" fmla="*/ 984 h 1444"/>
              <a:gd name="T34" fmla="*/ 717 w 2612"/>
              <a:gd name="T35" fmla="*/ 911 h 1444"/>
              <a:gd name="T36" fmla="*/ 759 w 2612"/>
              <a:gd name="T37" fmla="*/ 830 h 1444"/>
              <a:gd name="T38" fmla="*/ 801 w 2612"/>
              <a:gd name="T39" fmla="*/ 748 h 1444"/>
              <a:gd name="T40" fmla="*/ 843 w 2612"/>
              <a:gd name="T41" fmla="*/ 662 h 1444"/>
              <a:gd name="T42" fmla="*/ 885 w 2612"/>
              <a:gd name="T43" fmla="*/ 574 h 1444"/>
              <a:gd name="T44" fmla="*/ 927 w 2612"/>
              <a:gd name="T45" fmla="*/ 486 h 1444"/>
              <a:gd name="T46" fmla="*/ 969 w 2612"/>
              <a:gd name="T47" fmla="*/ 400 h 1444"/>
              <a:gd name="T48" fmla="*/ 1011 w 2612"/>
              <a:gd name="T49" fmla="*/ 317 h 1444"/>
              <a:gd name="T50" fmla="*/ 1053 w 2612"/>
              <a:gd name="T51" fmla="*/ 240 h 1444"/>
              <a:gd name="T52" fmla="*/ 1095 w 2612"/>
              <a:gd name="T53" fmla="*/ 171 h 1444"/>
              <a:gd name="T54" fmla="*/ 1137 w 2612"/>
              <a:gd name="T55" fmla="*/ 112 h 1444"/>
              <a:gd name="T56" fmla="*/ 1179 w 2612"/>
              <a:gd name="T57" fmla="*/ 64 h 1444"/>
              <a:gd name="T58" fmla="*/ 1221 w 2612"/>
              <a:gd name="T59" fmla="*/ 29 h 1444"/>
              <a:gd name="T60" fmla="*/ 1264 w 2612"/>
              <a:gd name="T61" fmla="*/ 7 h 1444"/>
              <a:gd name="T62" fmla="*/ 1306 w 2612"/>
              <a:gd name="T63" fmla="*/ 0 h 1444"/>
              <a:gd name="T64" fmla="*/ 1348 w 2612"/>
              <a:gd name="T65" fmla="*/ 7 h 1444"/>
              <a:gd name="T66" fmla="*/ 1390 w 2612"/>
              <a:gd name="T67" fmla="*/ 29 h 1444"/>
              <a:gd name="T68" fmla="*/ 1432 w 2612"/>
              <a:gd name="T69" fmla="*/ 64 h 1444"/>
              <a:gd name="T70" fmla="*/ 1474 w 2612"/>
              <a:gd name="T71" fmla="*/ 112 h 1444"/>
              <a:gd name="T72" fmla="*/ 1516 w 2612"/>
              <a:gd name="T73" fmla="*/ 171 h 1444"/>
              <a:gd name="T74" fmla="*/ 1558 w 2612"/>
              <a:gd name="T75" fmla="*/ 240 h 1444"/>
              <a:gd name="T76" fmla="*/ 1600 w 2612"/>
              <a:gd name="T77" fmla="*/ 317 h 1444"/>
              <a:gd name="T78" fmla="*/ 1642 w 2612"/>
              <a:gd name="T79" fmla="*/ 400 h 1444"/>
              <a:gd name="T80" fmla="*/ 1684 w 2612"/>
              <a:gd name="T81" fmla="*/ 486 h 1444"/>
              <a:gd name="T82" fmla="*/ 1726 w 2612"/>
              <a:gd name="T83" fmla="*/ 574 h 1444"/>
              <a:gd name="T84" fmla="*/ 1768 w 2612"/>
              <a:gd name="T85" fmla="*/ 662 h 1444"/>
              <a:gd name="T86" fmla="*/ 1810 w 2612"/>
              <a:gd name="T87" fmla="*/ 748 h 1444"/>
              <a:gd name="T88" fmla="*/ 1853 w 2612"/>
              <a:gd name="T89" fmla="*/ 830 h 1444"/>
              <a:gd name="T90" fmla="*/ 1895 w 2612"/>
              <a:gd name="T91" fmla="*/ 911 h 1444"/>
              <a:gd name="T92" fmla="*/ 1937 w 2612"/>
              <a:gd name="T93" fmla="*/ 984 h 1444"/>
              <a:gd name="T94" fmla="*/ 1981 w 2612"/>
              <a:gd name="T95" fmla="*/ 1052 h 1444"/>
              <a:gd name="T96" fmla="*/ 2021 w 2612"/>
              <a:gd name="T97" fmla="*/ 1114 h 1444"/>
              <a:gd name="T98" fmla="*/ 2065 w 2612"/>
              <a:gd name="T99" fmla="*/ 1167 h 1444"/>
              <a:gd name="T100" fmla="*/ 2105 w 2612"/>
              <a:gd name="T101" fmla="*/ 1217 h 1444"/>
              <a:gd name="T102" fmla="*/ 2149 w 2612"/>
              <a:gd name="T103" fmla="*/ 1259 h 1444"/>
              <a:gd name="T104" fmla="*/ 2189 w 2612"/>
              <a:gd name="T105" fmla="*/ 1295 h 1444"/>
              <a:gd name="T106" fmla="*/ 2233 w 2612"/>
              <a:gd name="T107" fmla="*/ 1327 h 1444"/>
              <a:gd name="T108" fmla="*/ 2273 w 2612"/>
              <a:gd name="T109" fmla="*/ 1352 h 1444"/>
              <a:gd name="T110" fmla="*/ 2317 w 2612"/>
              <a:gd name="T111" fmla="*/ 1374 h 1444"/>
              <a:gd name="T112" fmla="*/ 2359 w 2612"/>
              <a:gd name="T113" fmla="*/ 1393 h 1444"/>
              <a:gd name="T114" fmla="*/ 2401 w 2612"/>
              <a:gd name="T115" fmla="*/ 1407 h 1444"/>
              <a:gd name="T116" fmla="*/ 2443 w 2612"/>
              <a:gd name="T117" fmla="*/ 1418 h 1444"/>
              <a:gd name="T118" fmla="*/ 2485 w 2612"/>
              <a:gd name="T119" fmla="*/ 1427 h 1444"/>
              <a:gd name="T120" fmla="*/ 2528 w 2612"/>
              <a:gd name="T121" fmla="*/ 1435 h 1444"/>
              <a:gd name="T122" fmla="*/ 2570 w 2612"/>
              <a:gd name="T123" fmla="*/ 1440 h 1444"/>
              <a:gd name="T124" fmla="*/ 2612 w 2612"/>
              <a:gd name="T125" fmla="*/ 1444 h 1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12" h="1444">
                <a:moveTo>
                  <a:pt x="0" y="1444"/>
                </a:moveTo>
                <a:lnTo>
                  <a:pt x="42" y="1440"/>
                </a:lnTo>
                <a:lnTo>
                  <a:pt x="84" y="1435"/>
                </a:lnTo>
                <a:lnTo>
                  <a:pt x="126" y="1427"/>
                </a:lnTo>
                <a:lnTo>
                  <a:pt x="168" y="1418"/>
                </a:lnTo>
                <a:lnTo>
                  <a:pt x="210" y="1407"/>
                </a:lnTo>
                <a:lnTo>
                  <a:pt x="252" y="1393"/>
                </a:lnTo>
                <a:lnTo>
                  <a:pt x="294" y="1374"/>
                </a:lnTo>
                <a:lnTo>
                  <a:pt x="338" y="1352"/>
                </a:lnTo>
                <a:lnTo>
                  <a:pt x="378" y="1327"/>
                </a:lnTo>
                <a:lnTo>
                  <a:pt x="422" y="1295"/>
                </a:lnTo>
                <a:lnTo>
                  <a:pt x="462" y="1259"/>
                </a:lnTo>
                <a:lnTo>
                  <a:pt x="506" y="1217"/>
                </a:lnTo>
                <a:lnTo>
                  <a:pt x="547" y="1167"/>
                </a:lnTo>
                <a:lnTo>
                  <a:pt x="590" y="1114"/>
                </a:lnTo>
                <a:lnTo>
                  <a:pt x="631" y="1052"/>
                </a:lnTo>
                <a:lnTo>
                  <a:pt x="675" y="984"/>
                </a:lnTo>
                <a:lnTo>
                  <a:pt x="717" y="911"/>
                </a:lnTo>
                <a:lnTo>
                  <a:pt x="759" y="830"/>
                </a:lnTo>
                <a:lnTo>
                  <a:pt x="801" y="748"/>
                </a:lnTo>
                <a:lnTo>
                  <a:pt x="843" y="662"/>
                </a:lnTo>
                <a:lnTo>
                  <a:pt x="885" y="574"/>
                </a:lnTo>
                <a:lnTo>
                  <a:pt x="927" y="486"/>
                </a:lnTo>
                <a:lnTo>
                  <a:pt x="969" y="400"/>
                </a:lnTo>
                <a:lnTo>
                  <a:pt x="1011" y="317"/>
                </a:lnTo>
                <a:lnTo>
                  <a:pt x="1053" y="240"/>
                </a:lnTo>
                <a:lnTo>
                  <a:pt x="1095" y="171"/>
                </a:lnTo>
                <a:lnTo>
                  <a:pt x="1137" y="112"/>
                </a:lnTo>
                <a:lnTo>
                  <a:pt x="1179" y="64"/>
                </a:lnTo>
                <a:lnTo>
                  <a:pt x="1221" y="29"/>
                </a:lnTo>
                <a:lnTo>
                  <a:pt x="1264" y="7"/>
                </a:lnTo>
                <a:lnTo>
                  <a:pt x="1306" y="0"/>
                </a:lnTo>
                <a:lnTo>
                  <a:pt x="1348" y="7"/>
                </a:lnTo>
                <a:lnTo>
                  <a:pt x="1390" y="29"/>
                </a:lnTo>
                <a:lnTo>
                  <a:pt x="1432" y="64"/>
                </a:lnTo>
                <a:lnTo>
                  <a:pt x="1474" y="112"/>
                </a:lnTo>
                <a:lnTo>
                  <a:pt x="1516" y="171"/>
                </a:lnTo>
                <a:lnTo>
                  <a:pt x="1558" y="240"/>
                </a:lnTo>
                <a:lnTo>
                  <a:pt x="1600" y="317"/>
                </a:lnTo>
                <a:lnTo>
                  <a:pt x="1642" y="400"/>
                </a:lnTo>
                <a:lnTo>
                  <a:pt x="1684" y="486"/>
                </a:lnTo>
                <a:lnTo>
                  <a:pt x="1726" y="574"/>
                </a:lnTo>
                <a:lnTo>
                  <a:pt x="1768" y="662"/>
                </a:lnTo>
                <a:lnTo>
                  <a:pt x="1810" y="748"/>
                </a:lnTo>
                <a:lnTo>
                  <a:pt x="1853" y="830"/>
                </a:lnTo>
                <a:lnTo>
                  <a:pt x="1895" y="911"/>
                </a:lnTo>
                <a:lnTo>
                  <a:pt x="1937" y="984"/>
                </a:lnTo>
                <a:lnTo>
                  <a:pt x="1981" y="1052"/>
                </a:lnTo>
                <a:lnTo>
                  <a:pt x="2021" y="1114"/>
                </a:lnTo>
                <a:lnTo>
                  <a:pt x="2065" y="1167"/>
                </a:lnTo>
                <a:lnTo>
                  <a:pt x="2105" y="1217"/>
                </a:lnTo>
                <a:lnTo>
                  <a:pt x="2149" y="1259"/>
                </a:lnTo>
                <a:lnTo>
                  <a:pt x="2189" y="1295"/>
                </a:lnTo>
                <a:lnTo>
                  <a:pt x="2233" y="1327"/>
                </a:lnTo>
                <a:lnTo>
                  <a:pt x="2273" y="1352"/>
                </a:lnTo>
                <a:lnTo>
                  <a:pt x="2317" y="1374"/>
                </a:lnTo>
                <a:lnTo>
                  <a:pt x="2359" y="1393"/>
                </a:lnTo>
                <a:lnTo>
                  <a:pt x="2401" y="1407"/>
                </a:lnTo>
                <a:lnTo>
                  <a:pt x="2443" y="1418"/>
                </a:lnTo>
                <a:lnTo>
                  <a:pt x="2485" y="1427"/>
                </a:lnTo>
                <a:lnTo>
                  <a:pt x="2528" y="1435"/>
                </a:lnTo>
                <a:lnTo>
                  <a:pt x="2570" y="1440"/>
                </a:lnTo>
                <a:lnTo>
                  <a:pt x="2612" y="1444"/>
                </a:lnTo>
              </a:path>
            </a:pathLst>
          </a:custGeom>
          <a:solidFill>
            <a:schemeClr val="bg2"/>
          </a:solidFill>
          <a:ln w="57150" cmpd="sng">
            <a:solidFill>
              <a:schemeClr val="tx1"/>
            </a:solidFill>
            <a:prstDash val="solid"/>
            <a:round/>
            <a:headEnd/>
            <a:tailEnd/>
          </a:ln>
        </p:spPr>
        <p:txBody>
          <a:bodyPr/>
          <a:lstStyle/>
          <a:p>
            <a:endParaRPr lang="en-US"/>
          </a:p>
        </p:txBody>
      </p:sp>
      <p:sp>
        <p:nvSpPr>
          <p:cNvPr id="634883" name="Line 3">
            <a:extLst>
              <a:ext uri="{FF2B5EF4-FFF2-40B4-BE49-F238E27FC236}">
                <a16:creationId xmlns:a16="http://schemas.microsoft.com/office/drawing/2014/main" id="{EEA8B73B-E38E-31FE-3FD0-DFF3BF7B6DFC}"/>
              </a:ext>
            </a:extLst>
          </p:cNvPr>
          <p:cNvSpPr>
            <a:spLocks noChangeShapeType="1"/>
          </p:cNvSpPr>
          <p:nvPr/>
        </p:nvSpPr>
        <p:spPr bwMode="auto">
          <a:xfrm flipV="1">
            <a:off x="3346450" y="3487738"/>
            <a:ext cx="0" cy="2208212"/>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34884" name="Line 4">
            <a:extLst>
              <a:ext uri="{FF2B5EF4-FFF2-40B4-BE49-F238E27FC236}">
                <a16:creationId xmlns:a16="http://schemas.microsoft.com/office/drawing/2014/main" id="{5364D641-5CE1-43D0-2E66-6E5EB148B8DE}"/>
              </a:ext>
            </a:extLst>
          </p:cNvPr>
          <p:cNvSpPr>
            <a:spLocks noChangeShapeType="1"/>
          </p:cNvSpPr>
          <p:nvPr/>
        </p:nvSpPr>
        <p:spPr bwMode="auto">
          <a:xfrm flipV="1">
            <a:off x="6583363" y="3487738"/>
            <a:ext cx="0" cy="2208212"/>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34885" name="Text Box 5">
            <a:extLst>
              <a:ext uri="{FF2B5EF4-FFF2-40B4-BE49-F238E27FC236}">
                <a16:creationId xmlns:a16="http://schemas.microsoft.com/office/drawing/2014/main" id="{5120C63E-E039-E180-7A8A-240DB3162B5E}"/>
              </a:ext>
            </a:extLst>
          </p:cNvPr>
          <p:cNvSpPr txBox="1">
            <a:spLocks noChangeArrowheads="1"/>
          </p:cNvSpPr>
          <p:nvPr/>
        </p:nvSpPr>
        <p:spPr bwMode="auto">
          <a:xfrm>
            <a:off x="6653213" y="3487738"/>
            <a:ext cx="622300" cy="357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800" b="1">
                <a:latin typeface="Arial" panose="020B0604020202020204" pitchFamily="34" charset="0"/>
              </a:rPr>
              <a:t>USL</a:t>
            </a:r>
          </a:p>
        </p:txBody>
      </p:sp>
      <p:sp>
        <p:nvSpPr>
          <p:cNvPr id="634886" name="Text Box 6">
            <a:extLst>
              <a:ext uri="{FF2B5EF4-FFF2-40B4-BE49-F238E27FC236}">
                <a16:creationId xmlns:a16="http://schemas.microsoft.com/office/drawing/2014/main" id="{3E20C378-2603-194B-C5F8-64F5FB11E3AF}"/>
              </a:ext>
            </a:extLst>
          </p:cNvPr>
          <p:cNvSpPr txBox="1">
            <a:spLocks noChangeArrowheads="1"/>
          </p:cNvSpPr>
          <p:nvPr/>
        </p:nvSpPr>
        <p:spPr bwMode="auto">
          <a:xfrm>
            <a:off x="8188325" y="5316538"/>
            <a:ext cx="647700" cy="357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800" b="1">
                <a:latin typeface="Arial" panose="020B0604020202020204" pitchFamily="34" charset="0"/>
              </a:rPr>
              <a:t>CTQ</a:t>
            </a:r>
          </a:p>
        </p:txBody>
      </p:sp>
      <p:sp>
        <p:nvSpPr>
          <p:cNvPr id="634887" name="Text Box 7">
            <a:extLst>
              <a:ext uri="{FF2B5EF4-FFF2-40B4-BE49-F238E27FC236}">
                <a16:creationId xmlns:a16="http://schemas.microsoft.com/office/drawing/2014/main" id="{4079154B-FCAC-C4A2-AA89-DAB23281556D}"/>
              </a:ext>
            </a:extLst>
          </p:cNvPr>
          <p:cNvSpPr txBox="1">
            <a:spLocks noChangeArrowheads="1"/>
          </p:cNvSpPr>
          <p:nvPr/>
        </p:nvSpPr>
        <p:spPr bwMode="auto">
          <a:xfrm>
            <a:off x="450850" y="4468813"/>
            <a:ext cx="2478088" cy="327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600" b="1">
                <a:latin typeface="Arial" panose="020B0604020202020204" pitchFamily="34" charset="0"/>
              </a:rPr>
              <a:t>Most Businesses Today</a:t>
            </a:r>
          </a:p>
        </p:txBody>
      </p:sp>
      <p:sp>
        <p:nvSpPr>
          <p:cNvPr id="634888" name="Freeform 8">
            <a:extLst>
              <a:ext uri="{FF2B5EF4-FFF2-40B4-BE49-F238E27FC236}">
                <a16:creationId xmlns:a16="http://schemas.microsoft.com/office/drawing/2014/main" id="{DF51DB9F-E4A4-5F53-9CAC-FED51A30ABED}"/>
              </a:ext>
            </a:extLst>
          </p:cNvPr>
          <p:cNvSpPr>
            <a:spLocks/>
          </p:cNvSpPr>
          <p:nvPr/>
        </p:nvSpPr>
        <p:spPr bwMode="auto">
          <a:xfrm>
            <a:off x="4038600" y="3448050"/>
            <a:ext cx="1828800" cy="2273300"/>
          </a:xfrm>
          <a:custGeom>
            <a:avLst/>
            <a:gdLst>
              <a:gd name="T0" fmla="*/ 0 w 2612"/>
              <a:gd name="T1" fmla="*/ 1444 h 1444"/>
              <a:gd name="T2" fmla="*/ 42 w 2612"/>
              <a:gd name="T3" fmla="*/ 1440 h 1444"/>
              <a:gd name="T4" fmla="*/ 84 w 2612"/>
              <a:gd name="T5" fmla="*/ 1435 h 1444"/>
              <a:gd name="T6" fmla="*/ 126 w 2612"/>
              <a:gd name="T7" fmla="*/ 1427 h 1444"/>
              <a:gd name="T8" fmla="*/ 168 w 2612"/>
              <a:gd name="T9" fmla="*/ 1418 h 1444"/>
              <a:gd name="T10" fmla="*/ 210 w 2612"/>
              <a:gd name="T11" fmla="*/ 1407 h 1444"/>
              <a:gd name="T12" fmla="*/ 252 w 2612"/>
              <a:gd name="T13" fmla="*/ 1393 h 1444"/>
              <a:gd name="T14" fmla="*/ 294 w 2612"/>
              <a:gd name="T15" fmla="*/ 1374 h 1444"/>
              <a:gd name="T16" fmla="*/ 338 w 2612"/>
              <a:gd name="T17" fmla="*/ 1352 h 1444"/>
              <a:gd name="T18" fmla="*/ 378 w 2612"/>
              <a:gd name="T19" fmla="*/ 1327 h 1444"/>
              <a:gd name="T20" fmla="*/ 422 w 2612"/>
              <a:gd name="T21" fmla="*/ 1295 h 1444"/>
              <a:gd name="T22" fmla="*/ 462 w 2612"/>
              <a:gd name="T23" fmla="*/ 1259 h 1444"/>
              <a:gd name="T24" fmla="*/ 506 w 2612"/>
              <a:gd name="T25" fmla="*/ 1217 h 1444"/>
              <a:gd name="T26" fmla="*/ 547 w 2612"/>
              <a:gd name="T27" fmla="*/ 1167 h 1444"/>
              <a:gd name="T28" fmla="*/ 590 w 2612"/>
              <a:gd name="T29" fmla="*/ 1114 h 1444"/>
              <a:gd name="T30" fmla="*/ 631 w 2612"/>
              <a:gd name="T31" fmla="*/ 1052 h 1444"/>
              <a:gd name="T32" fmla="*/ 675 w 2612"/>
              <a:gd name="T33" fmla="*/ 984 h 1444"/>
              <a:gd name="T34" fmla="*/ 717 w 2612"/>
              <a:gd name="T35" fmla="*/ 911 h 1444"/>
              <a:gd name="T36" fmla="*/ 759 w 2612"/>
              <a:gd name="T37" fmla="*/ 830 h 1444"/>
              <a:gd name="T38" fmla="*/ 801 w 2612"/>
              <a:gd name="T39" fmla="*/ 748 h 1444"/>
              <a:gd name="T40" fmla="*/ 843 w 2612"/>
              <a:gd name="T41" fmla="*/ 662 h 1444"/>
              <a:gd name="T42" fmla="*/ 885 w 2612"/>
              <a:gd name="T43" fmla="*/ 574 h 1444"/>
              <a:gd name="T44" fmla="*/ 927 w 2612"/>
              <a:gd name="T45" fmla="*/ 486 h 1444"/>
              <a:gd name="T46" fmla="*/ 969 w 2612"/>
              <a:gd name="T47" fmla="*/ 400 h 1444"/>
              <a:gd name="T48" fmla="*/ 1011 w 2612"/>
              <a:gd name="T49" fmla="*/ 317 h 1444"/>
              <a:gd name="T50" fmla="*/ 1053 w 2612"/>
              <a:gd name="T51" fmla="*/ 240 h 1444"/>
              <a:gd name="T52" fmla="*/ 1095 w 2612"/>
              <a:gd name="T53" fmla="*/ 171 h 1444"/>
              <a:gd name="T54" fmla="*/ 1137 w 2612"/>
              <a:gd name="T55" fmla="*/ 112 h 1444"/>
              <a:gd name="T56" fmla="*/ 1179 w 2612"/>
              <a:gd name="T57" fmla="*/ 64 h 1444"/>
              <a:gd name="T58" fmla="*/ 1221 w 2612"/>
              <a:gd name="T59" fmla="*/ 29 h 1444"/>
              <a:gd name="T60" fmla="*/ 1264 w 2612"/>
              <a:gd name="T61" fmla="*/ 7 h 1444"/>
              <a:gd name="T62" fmla="*/ 1306 w 2612"/>
              <a:gd name="T63" fmla="*/ 0 h 1444"/>
              <a:gd name="T64" fmla="*/ 1348 w 2612"/>
              <a:gd name="T65" fmla="*/ 7 h 1444"/>
              <a:gd name="T66" fmla="*/ 1390 w 2612"/>
              <a:gd name="T67" fmla="*/ 29 h 1444"/>
              <a:gd name="T68" fmla="*/ 1432 w 2612"/>
              <a:gd name="T69" fmla="*/ 64 h 1444"/>
              <a:gd name="T70" fmla="*/ 1474 w 2612"/>
              <a:gd name="T71" fmla="*/ 112 h 1444"/>
              <a:gd name="T72" fmla="*/ 1516 w 2612"/>
              <a:gd name="T73" fmla="*/ 171 h 1444"/>
              <a:gd name="T74" fmla="*/ 1558 w 2612"/>
              <a:gd name="T75" fmla="*/ 240 h 1444"/>
              <a:gd name="T76" fmla="*/ 1600 w 2612"/>
              <a:gd name="T77" fmla="*/ 317 h 1444"/>
              <a:gd name="T78" fmla="*/ 1642 w 2612"/>
              <a:gd name="T79" fmla="*/ 400 h 1444"/>
              <a:gd name="T80" fmla="*/ 1684 w 2612"/>
              <a:gd name="T81" fmla="*/ 486 h 1444"/>
              <a:gd name="T82" fmla="*/ 1726 w 2612"/>
              <a:gd name="T83" fmla="*/ 574 h 1444"/>
              <a:gd name="T84" fmla="*/ 1768 w 2612"/>
              <a:gd name="T85" fmla="*/ 662 h 1444"/>
              <a:gd name="T86" fmla="*/ 1810 w 2612"/>
              <a:gd name="T87" fmla="*/ 748 h 1444"/>
              <a:gd name="T88" fmla="*/ 1853 w 2612"/>
              <a:gd name="T89" fmla="*/ 830 h 1444"/>
              <a:gd name="T90" fmla="*/ 1895 w 2612"/>
              <a:gd name="T91" fmla="*/ 911 h 1444"/>
              <a:gd name="T92" fmla="*/ 1937 w 2612"/>
              <a:gd name="T93" fmla="*/ 984 h 1444"/>
              <a:gd name="T94" fmla="*/ 1981 w 2612"/>
              <a:gd name="T95" fmla="*/ 1052 h 1444"/>
              <a:gd name="T96" fmla="*/ 2021 w 2612"/>
              <a:gd name="T97" fmla="*/ 1114 h 1444"/>
              <a:gd name="T98" fmla="*/ 2065 w 2612"/>
              <a:gd name="T99" fmla="*/ 1167 h 1444"/>
              <a:gd name="T100" fmla="*/ 2105 w 2612"/>
              <a:gd name="T101" fmla="*/ 1217 h 1444"/>
              <a:gd name="T102" fmla="*/ 2149 w 2612"/>
              <a:gd name="T103" fmla="*/ 1259 h 1444"/>
              <a:gd name="T104" fmla="*/ 2189 w 2612"/>
              <a:gd name="T105" fmla="*/ 1295 h 1444"/>
              <a:gd name="T106" fmla="*/ 2233 w 2612"/>
              <a:gd name="T107" fmla="*/ 1327 h 1444"/>
              <a:gd name="T108" fmla="*/ 2273 w 2612"/>
              <a:gd name="T109" fmla="*/ 1352 h 1444"/>
              <a:gd name="T110" fmla="*/ 2317 w 2612"/>
              <a:gd name="T111" fmla="*/ 1374 h 1444"/>
              <a:gd name="T112" fmla="*/ 2359 w 2612"/>
              <a:gd name="T113" fmla="*/ 1393 h 1444"/>
              <a:gd name="T114" fmla="*/ 2401 w 2612"/>
              <a:gd name="T115" fmla="*/ 1407 h 1444"/>
              <a:gd name="T116" fmla="*/ 2443 w 2612"/>
              <a:gd name="T117" fmla="*/ 1418 h 1444"/>
              <a:gd name="T118" fmla="*/ 2485 w 2612"/>
              <a:gd name="T119" fmla="*/ 1427 h 1444"/>
              <a:gd name="T120" fmla="*/ 2528 w 2612"/>
              <a:gd name="T121" fmla="*/ 1435 h 1444"/>
              <a:gd name="T122" fmla="*/ 2570 w 2612"/>
              <a:gd name="T123" fmla="*/ 1440 h 1444"/>
              <a:gd name="T124" fmla="*/ 2612 w 2612"/>
              <a:gd name="T125" fmla="*/ 1444 h 1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12" h="1444">
                <a:moveTo>
                  <a:pt x="0" y="1444"/>
                </a:moveTo>
                <a:lnTo>
                  <a:pt x="42" y="1440"/>
                </a:lnTo>
                <a:lnTo>
                  <a:pt x="84" y="1435"/>
                </a:lnTo>
                <a:lnTo>
                  <a:pt x="126" y="1427"/>
                </a:lnTo>
                <a:lnTo>
                  <a:pt x="168" y="1418"/>
                </a:lnTo>
                <a:lnTo>
                  <a:pt x="210" y="1407"/>
                </a:lnTo>
                <a:lnTo>
                  <a:pt x="252" y="1393"/>
                </a:lnTo>
                <a:lnTo>
                  <a:pt x="294" y="1374"/>
                </a:lnTo>
                <a:lnTo>
                  <a:pt x="338" y="1352"/>
                </a:lnTo>
                <a:lnTo>
                  <a:pt x="378" y="1327"/>
                </a:lnTo>
                <a:lnTo>
                  <a:pt x="422" y="1295"/>
                </a:lnTo>
                <a:lnTo>
                  <a:pt x="462" y="1259"/>
                </a:lnTo>
                <a:lnTo>
                  <a:pt x="506" y="1217"/>
                </a:lnTo>
                <a:lnTo>
                  <a:pt x="547" y="1167"/>
                </a:lnTo>
                <a:lnTo>
                  <a:pt x="590" y="1114"/>
                </a:lnTo>
                <a:lnTo>
                  <a:pt x="631" y="1052"/>
                </a:lnTo>
                <a:lnTo>
                  <a:pt x="675" y="984"/>
                </a:lnTo>
                <a:lnTo>
                  <a:pt x="717" y="911"/>
                </a:lnTo>
                <a:lnTo>
                  <a:pt x="759" y="830"/>
                </a:lnTo>
                <a:lnTo>
                  <a:pt x="801" y="748"/>
                </a:lnTo>
                <a:lnTo>
                  <a:pt x="843" y="662"/>
                </a:lnTo>
                <a:lnTo>
                  <a:pt x="885" y="574"/>
                </a:lnTo>
                <a:lnTo>
                  <a:pt x="927" y="486"/>
                </a:lnTo>
                <a:lnTo>
                  <a:pt x="969" y="400"/>
                </a:lnTo>
                <a:lnTo>
                  <a:pt x="1011" y="317"/>
                </a:lnTo>
                <a:lnTo>
                  <a:pt x="1053" y="240"/>
                </a:lnTo>
                <a:lnTo>
                  <a:pt x="1095" y="171"/>
                </a:lnTo>
                <a:lnTo>
                  <a:pt x="1137" y="112"/>
                </a:lnTo>
                <a:lnTo>
                  <a:pt x="1179" y="64"/>
                </a:lnTo>
                <a:lnTo>
                  <a:pt x="1221" y="29"/>
                </a:lnTo>
                <a:lnTo>
                  <a:pt x="1264" y="7"/>
                </a:lnTo>
                <a:lnTo>
                  <a:pt x="1306" y="0"/>
                </a:lnTo>
                <a:lnTo>
                  <a:pt x="1348" y="7"/>
                </a:lnTo>
                <a:lnTo>
                  <a:pt x="1390" y="29"/>
                </a:lnTo>
                <a:lnTo>
                  <a:pt x="1432" y="64"/>
                </a:lnTo>
                <a:lnTo>
                  <a:pt x="1474" y="112"/>
                </a:lnTo>
                <a:lnTo>
                  <a:pt x="1516" y="171"/>
                </a:lnTo>
                <a:lnTo>
                  <a:pt x="1558" y="240"/>
                </a:lnTo>
                <a:lnTo>
                  <a:pt x="1600" y="317"/>
                </a:lnTo>
                <a:lnTo>
                  <a:pt x="1642" y="400"/>
                </a:lnTo>
                <a:lnTo>
                  <a:pt x="1684" y="486"/>
                </a:lnTo>
                <a:lnTo>
                  <a:pt x="1726" y="574"/>
                </a:lnTo>
                <a:lnTo>
                  <a:pt x="1768" y="662"/>
                </a:lnTo>
                <a:lnTo>
                  <a:pt x="1810" y="748"/>
                </a:lnTo>
                <a:lnTo>
                  <a:pt x="1853" y="830"/>
                </a:lnTo>
                <a:lnTo>
                  <a:pt x="1895" y="911"/>
                </a:lnTo>
                <a:lnTo>
                  <a:pt x="1937" y="984"/>
                </a:lnTo>
                <a:lnTo>
                  <a:pt x="1981" y="1052"/>
                </a:lnTo>
                <a:lnTo>
                  <a:pt x="2021" y="1114"/>
                </a:lnTo>
                <a:lnTo>
                  <a:pt x="2065" y="1167"/>
                </a:lnTo>
                <a:lnTo>
                  <a:pt x="2105" y="1217"/>
                </a:lnTo>
                <a:lnTo>
                  <a:pt x="2149" y="1259"/>
                </a:lnTo>
                <a:lnTo>
                  <a:pt x="2189" y="1295"/>
                </a:lnTo>
                <a:lnTo>
                  <a:pt x="2233" y="1327"/>
                </a:lnTo>
                <a:lnTo>
                  <a:pt x="2273" y="1352"/>
                </a:lnTo>
                <a:lnTo>
                  <a:pt x="2317" y="1374"/>
                </a:lnTo>
                <a:lnTo>
                  <a:pt x="2359" y="1393"/>
                </a:lnTo>
                <a:lnTo>
                  <a:pt x="2401" y="1407"/>
                </a:lnTo>
                <a:lnTo>
                  <a:pt x="2443" y="1418"/>
                </a:lnTo>
                <a:lnTo>
                  <a:pt x="2485" y="1427"/>
                </a:lnTo>
                <a:lnTo>
                  <a:pt x="2528" y="1435"/>
                </a:lnTo>
                <a:lnTo>
                  <a:pt x="2570" y="1440"/>
                </a:lnTo>
                <a:lnTo>
                  <a:pt x="2612" y="1444"/>
                </a:lnTo>
              </a:path>
            </a:pathLst>
          </a:custGeom>
          <a:solidFill>
            <a:schemeClr val="hlink"/>
          </a:solidFill>
          <a:ln w="57150" cmpd="sng">
            <a:solidFill>
              <a:schemeClr val="tx1"/>
            </a:solidFill>
            <a:prstDash val="solid"/>
            <a:round/>
            <a:headEnd/>
            <a:tailEnd/>
          </a:ln>
        </p:spPr>
        <p:txBody>
          <a:bodyPr/>
          <a:lstStyle/>
          <a:p>
            <a:endParaRPr lang="en-US"/>
          </a:p>
        </p:txBody>
      </p:sp>
      <p:sp>
        <p:nvSpPr>
          <p:cNvPr id="634889" name="Line 9">
            <a:extLst>
              <a:ext uri="{FF2B5EF4-FFF2-40B4-BE49-F238E27FC236}">
                <a16:creationId xmlns:a16="http://schemas.microsoft.com/office/drawing/2014/main" id="{55CD44AE-CFFA-5A46-63CD-2FF2F1BC9353}"/>
              </a:ext>
            </a:extLst>
          </p:cNvPr>
          <p:cNvSpPr>
            <a:spLocks noChangeShapeType="1"/>
          </p:cNvSpPr>
          <p:nvPr/>
        </p:nvSpPr>
        <p:spPr bwMode="auto">
          <a:xfrm>
            <a:off x="4938713" y="3427413"/>
            <a:ext cx="0" cy="2351087"/>
          </a:xfrm>
          <a:prstGeom prst="line">
            <a:avLst/>
          </a:prstGeom>
          <a:noFill/>
          <a:ln w="28575">
            <a:solidFill>
              <a:srgbClr val="000000"/>
            </a:solidFill>
            <a:prstDash val="sysDot"/>
            <a:round/>
            <a:headEnd/>
            <a:tailEnd/>
          </a:ln>
          <a:extLst>
            <a:ext uri="{909E8E84-426E-40DD-AFC4-6F175D3DCCD1}">
              <a14:hiddenFill xmlns:a14="http://schemas.microsoft.com/office/drawing/2010/main">
                <a:noFill/>
              </a14:hiddenFill>
            </a:ext>
          </a:extLst>
        </p:spPr>
        <p:txBody>
          <a:bodyPr/>
          <a:lstStyle/>
          <a:p>
            <a:endParaRPr lang="en-US"/>
          </a:p>
        </p:txBody>
      </p:sp>
      <p:sp>
        <p:nvSpPr>
          <p:cNvPr id="634890" name="Line 10">
            <a:extLst>
              <a:ext uri="{FF2B5EF4-FFF2-40B4-BE49-F238E27FC236}">
                <a16:creationId xmlns:a16="http://schemas.microsoft.com/office/drawing/2014/main" id="{97677337-E87B-E4C6-90A4-6C288D8EB6E3}"/>
              </a:ext>
            </a:extLst>
          </p:cNvPr>
          <p:cNvSpPr>
            <a:spLocks noChangeShapeType="1"/>
          </p:cNvSpPr>
          <p:nvPr/>
        </p:nvSpPr>
        <p:spPr bwMode="auto">
          <a:xfrm flipV="1">
            <a:off x="1733550" y="5721350"/>
            <a:ext cx="6383338" cy="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4891" name="Text Box 11">
            <a:extLst>
              <a:ext uri="{FF2B5EF4-FFF2-40B4-BE49-F238E27FC236}">
                <a16:creationId xmlns:a16="http://schemas.microsoft.com/office/drawing/2014/main" id="{64C5DDB7-4848-9A9F-5E64-7C8E885EFE22}"/>
              </a:ext>
            </a:extLst>
          </p:cNvPr>
          <p:cNvSpPr txBox="1">
            <a:spLocks noChangeArrowheads="1"/>
          </p:cNvSpPr>
          <p:nvPr/>
        </p:nvSpPr>
        <p:spPr bwMode="auto">
          <a:xfrm>
            <a:off x="5005388" y="3352800"/>
            <a:ext cx="1682750"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600" b="1">
                <a:latin typeface="Arial" panose="020B0604020202020204" pitchFamily="34" charset="0"/>
              </a:rPr>
              <a:t>World Class Processes</a:t>
            </a:r>
          </a:p>
        </p:txBody>
      </p:sp>
      <p:sp>
        <p:nvSpPr>
          <p:cNvPr id="634892" name="Line 12">
            <a:extLst>
              <a:ext uri="{FF2B5EF4-FFF2-40B4-BE49-F238E27FC236}">
                <a16:creationId xmlns:a16="http://schemas.microsoft.com/office/drawing/2014/main" id="{F771625E-5541-F52A-47D7-82230787CDE5}"/>
              </a:ext>
            </a:extLst>
          </p:cNvPr>
          <p:cNvSpPr>
            <a:spLocks noChangeShapeType="1"/>
          </p:cNvSpPr>
          <p:nvPr/>
        </p:nvSpPr>
        <p:spPr bwMode="auto">
          <a:xfrm>
            <a:off x="2925763" y="4910138"/>
            <a:ext cx="560387" cy="338137"/>
          </a:xfrm>
          <a:prstGeom prst="line">
            <a:avLst/>
          </a:prstGeom>
          <a:noFill/>
          <a:ln w="53975">
            <a:solidFill>
              <a:srgbClr val="333333"/>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34893" name="Line 13">
            <a:extLst>
              <a:ext uri="{FF2B5EF4-FFF2-40B4-BE49-F238E27FC236}">
                <a16:creationId xmlns:a16="http://schemas.microsoft.com/office/drawing/2014/main" id="{4360BE53-B512-6297-5F3C-255BDFCC34DC}"/>
              </a:ext>
            </a:extLst>
          </p:cNvPr>
          <p:cNvSpPr>
            <a:spLocks noChangeShapeType="1"/>
          </p:cNvSpPr>
          <p:nvPr/>
        </p:nvSpPr>
        <p:spPr bwMode="auto">
          <a:xfrm flipH="1">
            <a:off x="5522913" y="3894138"/>
            <a:ext cx="192087" cy="271462"/>
          </a:xfrm>
          <a:prstGeom prst="line">
            <a:avLst/>
          </a:prstGeom>
          <a:noFill/>
          <a:ln w="53975">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34894" name="Text Box 14">
            <a:extLst>
              <a:ext uri="{FF2B5EF4-FFF2-40B4-BE49-F238E27FC236}">
                <a16:creationId xmlns:a16="http://schemas.microsoft.com/office/drawing/2014/main" id="{2CBB9051-2D98-C869-FBD7-B21A32E6A374}"/>
              </a:ext>
            </a:extLst>
          </p:cNvPr>
          <p:cNvSpPr txBox="1">
            <a:spLocks noChangeArrowheads="1"/>
          </p:cNvSpPr>
          <p:nvPr/>
        </p:nvSpPr>
        <p:spPr bwMode="auto">
          <a:xfrm>
            <a:off x="2565400" y="3487738"/>
            <a:ext cx="596900" cy="357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1800" b="1">
                <a:latin typeface="Arial" panose="020B0604020202020204" pitchFamily="34" charset="0"/>
              </a:rPr>
              <a:t>LSL</a:t>
            </a:r>
          </a:p>
        </p:txBody>
      </p:sp>
      <p:sp>
        <p:nvSpPr>
          <p:cNvPr id="634895" name="Rectangle 15">
            <a:extLst>
              <a:ext uri="{FF2B5EF4-FFF2-40B4-BE49-F238E27FC236}">
                <a16:creationId xmlns:a16="http://schemas.microsoft.com/office/drawing/2014/main" id="{153779C0-9721-7239-B791-96FE82C499FA}"/>
              </a:ext>
            </a:extLst>
          </p:cNvPr>
          <p:cNvSpPr>
            <a:spLocks noGrp="1" noChangeArrowheads="1"/>
          </p:cNvSpPr>
          <p:nvPr>
            <p:ph type="title"/>
          </p:nvPr>
        </p:nvSpPr>
        <p:spPr/>
        <p:txBody>
          <a:bodyPr/>
          <a:lstStyle/>
          <a:p>
            <a:r>
              <a:rPr lang="en-US" altLang="en-US"/>
              <a:t>Is This Our Goal?</a:t>
            </a:r>
          </a:p>
        </p:txBody>
      </p:sp>
      <p:sp>
        <p:nvSpPr>
          <p:cNvPr id="634896" name="Rectangle 16">
            <a:extLst>
              <a:ext uri="{FF2B5EF4-FFF2-40B4-BE49-F238E27FC236}">
                <a16:creationId xmlns:a16="http://schemas.microsoft.com/office/drawing/2014/main" id="{1A1486FD-B0C1-1B66-9496-3607D810586B}"/>
              </a:ext>
            </a:extLst>
          </p:cNvPr>
          <p:cNvSpPr>
            <a:spLocks noGrp="1" noChangeArrowheads="1"/>
          </p:cNvSpPr>
          <p:nvPr>
            <p:ph type="body" idx="1"/>
          </p:nvPr>
        </p:nvSpPr>
        <p:spPr/>
        <p:txBody>
          <a:bodyPr/>
          <a:lstStyle/>
          <a:p>
            <a:r>
              <a:rPr lang="en-US" altLang="en-US" sz="2200" b="1"/>
              <a:t>Typical new business process designs perform in the 2-3 Sigma Range</a:t>
            </a:r>
          </a:p>
          <a:p>
            <a:endParaRPr lang="en-US" altLang="en-US" sz="2200" b="1"/>
          </a:p>
          <a:p>
            <a:r>
              <a:rPr lang="en-US" altLang="en-US" sz="2200" b="1"/>
              <a:t>The Goal: Develop designs that can be produced on-target with minimum variation, operating at customer defined performance levels</a:t>
            </a:r>
          </a:p>
        </p:txBody>
      </p:sp>
    </p:spTree>
  </p:cSld>
  <p:clrMapOvr>
    <a:masterClrMapping/>
  </p:clrMapOvr>
  <p:transition>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6930" name="Rectangle 2">
            <a:extLst>
              <a:ext uri="{FF2B5EF4-FFF2-40B4-BE49-F238E27FC236}">
                <a16:creationId xmlns:a16="http://schemas.microsoft.com/office/drawing/2014/main" id="{961909DF-6A9E-C07D-0FDC-C9BF4CD6C043}"/>
              </a:ext>
            </a:extLst>
          </p:cNvPr>
          <p:cNvSpPr>
            <a:spLocks noGrp="1" noChangeArrowheads="1"/>
          </p:cNvSpPr>
          <p:nvPr>
            <p:ph type="title"/>
          </p:nvPr>
        </p:nvSpPr>
        <p:spPr>
          <a:noFill/>
          <a:ln/>
        </p:spPr>
        <p:txBody>
          <a:bodyPr lIns="9525" tIns="9525" rIns="9525" bIns="9525"/>
          <a:lstStyle/>
          <a:p>
            <a:pPr defTabSz="977900"/>
            <a:r>
              <a:rPr lang="en-US" altLang="en-US"/>
              <a:t>Service Design Today</a:t>
            </a:r>
          </a:p>
        </p:txBody>
      </p:sp>
      <p:grpSp>
        <p:nvGrpSpPr>
          <p:cNvPr id="636931" name="Group 3">
            <a:extLst>
              <a:ext uri="{FF2B5EF4-FFF2-40B4-BE49-F238E27FC236}">
                <a16:creationId xmlns:a16="http://schemas.microsoft.com/office/drawing/2014/main" id="{6ECD6DAB-7B24-F88F-50A4-6C1431EFD7D1}"/>
              </a:ext>
            </a:extLst>
          </p:cNvPr>
          <p:cNvGrpSpPr>
            <a:grpSpLocks/>
          </p:cNvGrpSpPr>
          <p:nvPr/>
        </p:nvGrpSpPr>
        <p:grpSpPr bwMode="auto">
          <a:xfrm>
            <a:off x="161925" y="5083175"/>
            <a:ext cx="9515475" cy="631825"/>
            <a:chOff x="121" y="3888"/>
            <a:chExt cx="5904" cy="424"/>
          </a:xfrm>
        </p:grpSpPr>
        <p:sp>
          <p:nvSpPr>
            <p:cNvPr id="636932" name="Rectangle 4">
              <a:extLst>
                <a:ext uri="{FF2B5EF4-FFF2-40B4-BE49-F238E27FC236}">
                  <a16:creationId xmlns:a16="http://schemas.microsoft.com/office/drawing/2014/main" id="{A25F74CA-C74A-B4B2-23E0-3C4A6432FB59}"/>
                </a:ext>
              </a:extLst>
            </p:cNvPr>
            <p:cNvSpPr>
              <a:spLocks noChangeArrowheads="1"/>
            </p:cNvSpPr>
            <p:nvPr/>
          </p:nvSpPr>
          <p:spPr bwMode="auto">
            <a:xfrm>
              <a:off x="121" y="3888"/>
              <a:ext cx="5904" cy="424"/>
            </a:xfrm>
            <a:prstGeom prst="rect">
              <a:avLst/>
            </a:prstGeom>
            <a:gradFill rotWithShape="0">
              <a:gsLst>
                <a:gs pos="0">
                  <a:srgbClr val="919191"/>
                </a:gs>
                <a:gs pos="100000">
                  <a:srgbClr val="919191">
                    <a:gamma/>
                    <a:shade val="49804"/>
                    <a:invGamma/>
                  </a:srgbClr>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6933" name="Rectangle 5">
              <a:extLst>
                <a:ext uri="{FF2B5EF4-FFF2-40B4-BE49-F238E27FC236}">
                  <a16:creationId xmlns:a16="http://schemas.microsoft.com/office/drawing/2014/main" id="{E68928E6-BD2E-1394-A0A4-E5ABD77D8169}"/>
                </a:ext>
              </a:extLst>
            </p:cNvPr>
            <p:cNvSpPr>
              <a:spLocks noChangeArrowheads="1"/>
            </p:cNvSpPr>
            <p:nvPr/>
          </p:nvSpPr>
          <p:spPr bwMode="auto">
            <a:xfrm>
              <a:off x="183" y="3921"/>
              <a:ext cx="5780" cy="359"/>
            </a:xfrm>
            <a:prstGeom prst="rect">
              <a:avLst/>
            </a:prstGeom>
            <a:gradFill rotWithShape="0">
              <a:gsLst>
                <a:gs pos="0">
                  <a:srgbClr val="919191">
                    <a:gamma/>
                    <a:shade val="49804"/>
                    <a:invGamma/>
                  </a:srgbClr>
                </a:gs>
                <a:gs pos="100000">
                  <a:srgbClr val="919191"/>
                </a:gs>
              </a:gsLst>
              <a:lin ang="27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pPr algn="ctr" eaLnBrk="0" hangingPunct="0">
                <a:lnSpc>
                  <a:spcPts val="2800"/>
                </a:lnSpc>
                <a:spcAft>
                  <a:spcPts val="1000"/>
                </a:spcAft>
              </a:pPr>
              <a:r>
                <a:rPr lang="en-US" altLang="en-US" sz="2600" b="1" i="1">
                  <a:solidFill>
                    <a:schemeClr val="bg1"/>
                  </a:solidFill>
                  <a:effectLst>
                    <a:outerShdw blurRad="38100" dist="38100" dir="2700000" algn="tl">
                      <a:srgbClr val="000000"/>
                    </a:outerShdw>
                  </a:effectLst>
                </a:rPr>
                <a:t>How Do New Service Launches Work In Your Business?</a:t>
              </a:r>
            </a:p>
          </p:txBody>
        </p:sp>
      </p:grpSp>
      <p:sp>
        <p:nvSpPr>
          <p:cNvPr id="636934" name="Rectangle 6">
            <a:extLst>
              <a:ext uri="{FF2B5EF4-FFF2-40B4-BE49-F238E27FC236}">
                <a16:creationId xmlns:a16="http://schemas.microsoft.com/office/drawing/2014/main" id="{AE1C1F77-CF2E-8D28-A468-3B5C951CB948}"/>
              </a:ext>
            </a:extLst>
          </p:cNvPr>
          <p:cNvSpPr>
            <a:spLocks noGrp="1" noChangeArrowheads="1"/>
          </p:cNvSpPr>
          <p:nvPr>
            <p:ph type="body" idx="1"/>
          </p:nvPr>
        </p:nvSpPr>
        <p:spPr>
          <a:xfrm>
            <a:off x="457200" y="1752600"/>
            <a:ext cx="9067800" cy="2514600"/>
          </a:xfrm>
          <a:solidFill>
            <a:srgbClr val="FFFF00"/>
          </a:solidFill>
          <a:ln w="28575">
            <a:solidFill>
              <a:schemeClr val="accent2"/>
            </a:solidFill>
            <a:miter lim="800000"/>
            <a:headEnd/>
            <a:tailEnd/>
          </a:ln>
        </p:spPr>
        <p:txBody>
          <a:bodyPr lIns="192024" tIns="9525" rIns="192024" bIns="9525"/>
          <a:lstStyle/>
          <a:p>
            <a:pPr marL="0" indent="0" defTabSz="977900">
              <a:lnSpc>
                <a:spcPct val="130000"/>
              </a:lnSpc>
              <a:spcAft>
                <a:spcPct val="20000"/>
              </a:spcAft>
              <a:buFont typeface="Symbol" panose="05050102010706020507" pitchFamily="18" charset="2"/>
              <a:buNone/>
            </a:pPr>
            <a:r>
              <a:rPr lang="en-US" altLang="en-US"/>
              <a:t>“…Companies Tend To Use A Hit-And-Miss Approach When Planning New Services Where: Ideas Are Generated And Defined In A Haphazard Fashion; Limited Customer Research Is Carried Out Prior To Planning The Design; Service Designs Often Lack Creativity And Precision And Do Not Incorporate The Appropriate Technology; Testing For Possible Failure Points Is Rarely Done, And Market Launch Is Often Characterized By Trial And Error”</a:t>
            </a:r>
          </a:p>
        </p:txBody>
      </p:sp>
      <p:sp>
        <p:nvSpPr>
          <p:cNvPr id="636935" name="Rectangle 7">
            <a:extLst>
              <a:ext uri="{FF2B5EF4-FFF2-40B4-BE49-F238E27FC236}">
                <a16:creationId xmlns:a16="http://schemas.microsoft.com/office/drawing/2014/main" id="{D83F0546-14A4-B465-D495-DB005ED83DAC}"/>
              </a:ext>
            </a:extLst>
          </p:cNvPr>
          <p:cNvSpPr>
            <a:spLocks noChangeArrowheads="1"/>
          </p:cNvSpPr>
          <p:nvPr/>
        </p:nvSpPr>
        <p:spPr bwMode="auto">
          <a:xfrm>
            <a:off x="320675" y="871538"/>
            <a:ext cx="7146925"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25" tIns="9525" rIns="9525" bIns="9525"/>
          <a:lstStyle>
            <a:lvl1pPr defTabSz="977900" eaLnBrk="0" hangingPunct="0">
              <a:defRPr sz="2400">
                <a:solidFill>
                  <a:schemeClr val="tx1"/>
                </a:solidFill>
                <a:latin typeface="Times New Roman" panose="02020603050405020304" pitchFamily="18" charset="0"/>
              </a:defRPr>
            </a:lvl1pPr>
            <a:lvl2pPr marL="692150" indent="-230188" defTabSz="977900" eaLnBrk="0" hangingPunct="0">
              <a:defRPr sz="2400">
                <a:solidFill>
                  <a:schemeClr val="tx1"/>
                </a:solidFill>
                <a:latin typeface="Times New Roman" panose="02020603050405020304" pitchFamily="18" charset="0"/>
              </a:defRPr>
            </a:lvl2pPr>
            <a:lvl3pPr marL="1222375" indent="-244475" defTabSz="977900" eaLnBrk="0" hangingPunct="0">
              <a:defRPr sz="2400">
                <a:solidFill>
                  <a:schemeClr val="tx1"/>
                </a:solidFill>
                <a:latin typeface="Times New Roman" panose="02020603050405020304" pitchFamily="18" charset="0"/>
              </a:defRPr>
            </a:lvl3pPr>
            <a:lvl4pPr marL="1712913" indent="-246063" defTabSz="977900" eaLnBrk="0" hangingPunct="0">
              <a:defRPr sz="2400">
                <a:solidFill>
                  <a:schemeClr val="tx1"/>
                </a:solidFill>
                <a:latin typeface="Times New Roman" panose="02020603050405020304" pitchFamily="18" charset="0"/>
              </a:defRPr>
            </a:lvl4pPr>
            <a:lvl5pPr marL="2201863" indent="-244475" defTabSz="977900" eaLnBrk="0" hangingPunct="0">
              <a:defRPr sz="2400">
                <a:solidFill>
                  <a:schemeClr val="tx1"/>
                </a:solidFill>
                <a:latin typeface="Times New Roman" panose="02020603050405020304" pitchFamily="18" charset="0"/>
              </a:defRPr>
            </a:lvl5pPr>
            <a:lvl6pPr marL="2659063" indent="-244475" defTabSz="977900" eaLnBrk="0" fontAlgn="base" hangingPunct="0">
              <a:spcBef>
                <a:spcPct val="0"/>
              </a:spcBef>
              <a:spcAft>
                <a:spcPct val="0"/>
              </a:spcAft>
              <a:defRPr sz="2400">
                <a:solidFill>
                  <a:schemeClr val="tx1"/>
                </a:solidFill>
                <a:latin typeface="Times New Roman" panose="02020603050405020304" pitchFamily="18" charset="0"/>
              </a:defRPr>
            </a:lvl6pPr>
            <a:lvl7pPr marL="3116263" indent="-244475" defTabSz="977900" eaLnBrk="0" fontAlgn="base" hangingPunct="0">
              <a:spcBef>
                <a:spcPct val="0"/>
              </a:spcBef>
              <a:spcAft>
                <a:spcPct val="0"/>
              </a:spcAft>
              <a:defRPr sz="2400">
                <a:solidFill>
                  <a:schemeClr val="tx1"/>
                </a:solidFill>
                <a:latin typeface="Times New Roman" panose="02020603050405020304" pitchFamily="18" charset="0"/>
              </a:defRPr>
            </a:lvl7pPr>
            <a:lvl8pPr marL="3573463" indent="-244475" defTabSz="977900" eaLnBrk="0" fontAlgn="base" hangingPunct="0">
              <a:spcBef>
                <a:spcPct val="0"/>
              </a:spcBef>
              <a:spcAft>
                <a:spcPct val="0"/>
              </a:spcAft>
              <a:defRPr sz="2400">
                <a:solidFill>
                  <a:schemeClr val="tx1"/>
                </a:solidFill>
                <a:latin typeface="Times New Roman" panose="02020603050405020304" pitchFamily="18" charset="0"/>
              </a:defRPr>
            </a:lvl8pPr>
            <a:lvl9pPr marL="4030663" indent="-244475" defTabSz="9779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0000"/>
              </a:lnSpc>
              <a:spcAft>
                <a:spcPct val="80000"/>
              </a:spcAft>
            </a:pPr>
            <a:r>
              <a:rPr lang="en-US" altLang="en-US" sz="1800" b="1" i="1">
                <a:latin typeface="Arial" panose="020B0604020202020204" pitchFamily="34" charset="0"/>
              </a:rPr>
              <a:t>In A Study (de Brentani, 1993) Of The Approach Used To Develop New Services In The Financial Sector:</a:t>
            </a:r>
          </a:p>
        </p:txBody>
      </p:sp>
    </p:spTree>
  </p:cSld>
  <p:clrMapOvr>
    <a:masterClrMapping/>
  </p:clrMapOvr>
  <p:transition/>
</p:sld>
</file>

<file path=ppt/theme/theme1.xml><?xml version="1.0" encoding="utf-8"?>
<a:theme xmlns:a="http://schemas.openxmlformats.org/drawingml/2006/main" name="JPMorgan">
  <a:themeElements>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JPMorga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JPMorga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JPMorga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JPMorga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JPMorga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JPMorga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JPMorga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8317</TotalTime>
  <Words>5467</Words>
  <Application>Microsoft Office PowerPoint</Application>
  <PresentationFormat>A4 Paper (210x297 mm)</PresentationFormat>
  <Paragraphs>1420</Paragraphs>
  <Slides>64</Slides>
  <Notes>30</Notes>
  <HiddenSlides>2</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2</vt:i4>
      </vt:variant>
      <vt:variant>
        <vt:lpstr>Slide Titles</vt:lpstr>
      </vt:variant>
      <vt:variant>
        <vt:i4>64</vt:i4>
      </vt:variant>
    </vt:vector>
  </HeadingPairs>
  <TitlesOfParts>
    <vt:vector size="76" baseType="lpstr">
      <vt:lpstr>Times New Roman</vt:lpstr>
      <vt:lpstr>Arial</vt:lpstr>
      <vt:lpstr>Symbol</vt:lpstr>
      <vt:lpstr>Batang</vt:lpstr>
      <vt:lpstr>Harmony Text</vt:lpstr>
      <vt:lpstr>Comic Sans MS</vt:lpstr>
      <vt:lpstr>News Gothic MT</vt:lpstr>
      <vt:lpstr>Wingdings</vt:lpstr>
      <vt:lpstr>Arial Narrow</vt:lpstr>
      <vt:lpstr>JPMorgan</vt:lpstr>
      <vt:lpstr>VISIO 5 Drawing</vt:lpstr>
      <vt:lpstr>Microsoft Excel Worksheet</vt:lpstr>
      <vt:lpstr>PowerPoint Presentation</vt:lpstr>
      <vt:lpstr>Briefing Outline</vt:lpstr>
      <vt:lpstr>What is Design for Six Sigma (DFSS)?</vt:lpstr>
      <vt:lpstr>Core Product/Service Development Functions</vt:lpstr>
      <vt:lpstr>DFSS Defined</vt:lpstr>
      <vt:lpstr>DFSS Toolkit</vt:lpstr>
      <vt:lpstr>Why DFSS?  What are the Benefits of DFSS?, Costs &amp; Challenges?</vt:lpstr>
      <vt:lpstr>Is This Our Goal?</vt:lpstr>
      <vt:lpstr>Service Design Today</vt:lpstr>
      <vt:lpstr>The Need for Change in Design</vt:lpstr>
      <vt:lpstr>Benefits – Depends on Your Business Needs!!!</vt:lpstr>
      <vt:lpstr>DFSS “Costs” &amp; Challenges</vt:lpstr>
      <vt:lpstr>When to Use DFSS vs. DMAIEC</vt:lpstr>
      <vt:lpstr>DMAIEC vs. DMEDVI</vt:lpstr>
      <vt:lpstr>When to Choose DMEDVI</vt:lpstr>
      <vt:lpstr>DMAIEC vs DFSS “Thinking”</vt:lpstr>
      <vt:lpstr>PowerPoint Presentation</vt:lpstr>
      <vt:lpstr>Discussion</vt:lpstr>
      <vt:lpstr>DFSS – 10,000 Meter View</vt:lpstr>
      <vt:lpstr>Define Phase</vt:lpstr>
      <vt:lpstr>Define Step Schematic</vt:lpstr>
      <vt:lpstr>Charter/Multi-Generational Plan (MGP)</vt:lpstr>
      <vt:lpstr>Service Design Charter Example</vt:lpstr>
      <vt:lpstr>MGP Example: Airline Check-in Service</vt:lpstr>
      <vt:lpstr>DFSS/IT Integration Workout</vt:lpstr>
      <vt:lpstr>Risk Management Processes</vt:lpstr>
      <vt:lpstr>Measure Phase</vt:lpstr>
      <vt:lpstr>Possible Paths Through Define/Measure Steps</vt:lpstr>
      <vt:lpstr>Measure “Tools Schematic”</vt:lpstr>
      <vt:lpstr>Quality Function Deployment</vt:lpstr>
      <vt:lpstr>PowerPoint Presentation</vt:lpstr>
      <vt:lpstr>Design Scorecards</vt:lpstr>
      <vt:lpstr>Design Scorecards</vt:lpstr>
      <vt:lpstr>Explore Phase</vt:lpstr>
      <vt:lpstr>Explore Step “Schematic”</vt:lpstr>
      <vt:lpstr>Systems Engineering Approach</vt:lpstr>
      <vt:lpstr>Functional Analysis &amp; Interfaces</vt:lpstr>
      <vt:lpstr>Pugh Matrix Airport Check-in Example</vt:lpstr>
      <vt:lpstr>PowerPoint Presentation</vt:lpstr>
      <vt:lpstr>Deploying Quality to the Processes</vt:lpstr>
      <vt:lpstr>Design Step</vt:lpstr>
      <vt:lpstr>Design Step Schematic</vt:lpstr>
      <vt:lpstr>Design Step Schematic (Cont’d)</vt:lpstr>
      <vt:lpstr>Failure Modes &amp; Effects Analysis</vt:lpstr>
      <vt:lpstr>FMEA – Proactive Failure Prevention</vt:lpstr>
      <vt:lpstr>PowerPoint Presentation</vt:lpstr>
      <vt:lpstr>Modeling and Simulation – Quality Prediction</vt:lpstr>
      <vt:lpstr>Modeling &amp; Simulation</vt:lpstr>
      <vt:lpstr>Validate/Implement Step</vt:lpstr>
      <vt:lpstr>Validate/Implement Schematic</vt:lpstr>
      <vt:lpstr>Process Control Systems</vt:lpstr>
      <vt:lpstr>Summary of DFSS Thinking</vt:lpstr>
      <vt:lpstr>Some Real DFSS Case Studies</vt:lpstr>
      <vt:lpstr>Quick DFSS Simulation</vt:lpstr>
      <vt:lpstr>Mike’s Lawn Service - Charter</vt:lpstr>
      <vt:lpstr>Multi-Generational Plan Template</vt:lpstr>
      <vt:lpstr>Mike’s QFD</vt:lpstr>
      <vt:lpstr>Functional Analysis/Concept Generation</vt:lpstr>
      <vt:lpstr>Pugh Concept Selection Matrix</vt:lpstr>
      <vt:lpstr>High-Level Design</vt:lpstr>
      <vt:lpstr>Capability Simulation</vt:lpstr>
      <vt:lpstr>Lawn Service FMEA</vt:lpstr>
      <vt:lpstr>Process Control Plan</vt:lpstr>
      <vt:lpstr>PowerPoint Presentation</vt:lpstr>
    </vt:vector>
  </TitlesOfParts>
  <Company>Micron Electronics,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Productivity/Quality Workshop</dc:title>
  <dc:creator>John J. O'Neill, Jr.</dc:creator>
  <cp:lastModifiedBy>John O'Neill</cp:lastModifiedBy>
  <cp:revision>215</cp:revision>
  <cp:lastPrinted>1998-11-12T16:48:12Z</cp:lastPrinted>
  <dcterms:created xsi:type="dcterms:W3CDTF">1998-10-26T20:45:45Z</dcterms:created>
  <dcterms:modified xsi:type="dcterms:W3CDTF">2026-07-24T19:40:54Z</dcterms:modified>
</cp:coreProperties>
</file>