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7" r:id="rId32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DC00"/>
    <a:srgbClr val="33CC33"/>
    <a:srgbClr val="00FF00"/>
    <a:srgbClr val="FFFF66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4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41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9E6FD51-C278-C46B-F9C6-1C359B07979C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DC203710-5707-8C67-1D4F-266DA1004A90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896EBE94-EC6B-40AF-08AF-A9038E2A20B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F22FCCE8-848E-75E7-AD74-0DFF588A31AE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3A058122-A502-43FD-8E99-3C40DA14D7D1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962638A-A847-4663-8680-B1DCFA3E8962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C7F8B720-DDF3-C328-ED28-1259FACC0C38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E636EEBF-9E0B-4ECE-1CA0-A79B3C636623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37BD5D9E-B64B-8AFD-D99B-728EEEA004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19961BFB-641F-1E14-8E7D-9BFB70B63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008BCA38-8C9A-4694-895D-0EA58B8E2E3F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D0CDBDD6-D730-5E23-F887-4797C716F6D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2E89B95-98D1-9F6C-2EBC-2B422DE92F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57452-5342-2589-B706-C2860F03E7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C8DE2E-9B1F-2F79-9297-9FC63FACC3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4782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54156-1004-183B-8DD5-66B7B7DF3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6B541F2-9E73-A75E-900B-B86643B618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9439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A1F382C-5054-01F3-05EF-88D637627B3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6E4D2DE-B58D-0574-4DA9-82E0A9EA63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31217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39FE11-2770-A416-8343-4836407698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64F53-1316-8D07-E505-2DC76604BF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390763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A5815-B3A7-340C-C491-527CDC9E9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B0B401-D604-E6B5-6558-2268C57D7E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20461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BDE9B-BE2A-0BAA-BFB3-363578423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CA22D5-8694-C031-8A74-769E198EC57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BDA1DBD-23A2-2E0B-E0D5-C9029FECC6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92823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8B444-9F40-FEF3-84B2-87C9E557C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D9F39-862C-EFE9-F484-A96F3C905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EE3B4D7-B0C0-004C-0426-66BA275EB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84780B-A3D6-0AEA-33ED-689B8A92237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B47231-02B9-C117-23A7-55D19B0BC16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93211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46CF81-93F9-4634-1857-1D36EF881E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768689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764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3FECA-D32B-9AE1-ED7F-3F010DAEF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4E00FD-F6E8-38FA-F75C-C094126A59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7E5D1D-BF12-0991-2162-DF765F5698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085914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0A24D6-888B-5E97-8DDA-39B5597DF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29ECB65-FD6E-ED03-788A-C20AE31517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4EFC30-3636-5937-4BCE-B4ADF8455B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4059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A1E1B34-CF97-027D-E133-2B4A5F850FC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73C6705C-A0B9-6A34-D5B9-2FBC344110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5E7D1ADF-4C00-1B6B-9441-3683055B0F6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A75D98F-CABF-5186-9119-54B7E5E6A9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70152E02-F0C9-D860-39F4-039A8EEE34C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61A2413E-C5D9-469C-A0D6-35B311807986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E4ECD65A-F5BC-7AC1-C99D-307E8AA19ACE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DD598E4A-93EC-C48B-99C0-8B41E1D50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D6B39B88-60C7-77AA-1743-CFEFA6F2FC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06FE14C2-61B9-461C-139E-E1AAB89A4B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0600C9BA-7ACB-F33F-CE08-7D26D6489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40E17524-7E3C-1D44-EDA0-A9BEA5102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A42E216A-7371-EC75-6FAE-4EA0A4F1EC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8086EF79-78A5-89F1-3156-78BFA9A13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C6164084-82CA-6647-520B-34D20C16B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D9F35C76-DF12-CD8C-0433-AE6864D61D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937E3EF7-4AD6-8355-3C76-41778D3AC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A3EEFF03-0F78-6BE5-0A13-811305B23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C858EDC3-13D2-2A82-7C81-B11D3CD055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9468910C-67D4-B3F1-5DE2-EE1EF2976B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9A538E68-7268-B652-128C-7F596DCEDA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FA6A7A63-097D-E92B-6258-365D5C825B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96EFB776-6A8B-58AD-83D4-DA6D5B9FB3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3741D64A-057A-E5B7-CE73-666F637433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E4545626-F6E8-7E09-BD02-386852537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86F75D83-CF9E-1AA0-381B-4A38AB214C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44BDDAFD-9FE8-24CA-713B-2E63812BD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C4396E39-4B56-944B-BE54-AA4A466CCA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31D8CF06-DFAE-E8FA-A0E2-20020ACBA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8F688583-7507-B997-8623-26C1044823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95F84BF4-3846-E3F7-D682-55629FF6B2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2E91633A-10CD-95AF-16E5-510BBB14A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3315AE0C-88DB-FEF9-FA10-C7E18E5547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C2E5F05F-90A4-B45C-B71B-6E7869FFA6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EA377513-E5AB-260E-6FD0-63377C0DD5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A02E0578-10C6-7A6B-8ED4-756C55B2E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208A1CAD-CB72-025C-D597-447F3E4B47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288E233E-D3F1-EDAA-9568-E3135A3A1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009C7649-0F2E-07C3-CAEF-CCC3B7E159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BBFEB47C-5829-F7C2-317F-4200F0AC4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13E69307-5446-2D2C-365F-D2B056647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E3DC725B-CD7B-60A0-81B1-5B13206EF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E65F4B09-0C52-5D31-C97C-410D271175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22D8CD98-A1EB-FC68-BA55-58583C92D7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CF8DA095-0B41-5555-812D-93FF833855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42C552ED-FAFA-A8D9-C556-E5F9A3F97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6DAD17E3-A2C5-5EC7-EA68-36AEDFE40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85DBD251-22D3-4851-3065-1097A809BC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507D0D88-EC5D-6A26-F113-8CB1C5F9C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A917EBD3-EB6A-D21A-C193-A9260EBB8F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410BB89D-A21E-9B5B-0A61-08DC36CC86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AFB3F843-2360-EBD4-5987-E5C59A459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8075D757-3C4D-EB9C-BD23-3CE27D51B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86341A07-9101-3003-D0DC-B8A2E00697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6471D9EC-8E75-8EF2-5A26-271B66F0CE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55EF069B-FA9A-1799-CA18-DC029AC15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E383A9A4-4DB9-2B5B-7B4F-25E7709EC1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BF7082B2-0A62-7354-FC92-B2A749BD0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323A22B4-9AB2-12B9-87BE-D0BE8FFC5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FDBFA634-C815-C46B-6FAF-52BBE3980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ECEF5D97-4CAF-5E06-E4B2-DADD07D98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E9005E3A-B0EB-0574-32AC-DE1B64BD6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CC011AC9-1076-DFFC-5C40-B95FCE9B0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E9662CEC-A2D4-A6A3-343C-945A3EAFAC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E010D073-955B-152A-A516-3634800356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2A87F453-7E07-D6BE-0900-A755168169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73107FD6-8990-0538-99D5-E82D3E2BE5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8A877207-C812-80EA-2FCC-78B921CC43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6033871F-7C46-700B-93FC-9AF7B3698C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1962387B-3D74-ADF8-B9EA-548B95CE6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D1F38945-7A83-7D49-C6F3-0576E99DA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50CBDDFB-2107-3FDD-C742-A3E4625CA3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A95606E6-B0AB-FCDA-5F24-E8DCD18478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7A9EE1D6-70F1-3EE5-CA63-663D210FBB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8ACDB98A-1A1E-67D8-C030-68EC68D84C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C1C3BB44-4AFA-8169-82A2-944AD38F9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F032BD61-846B-3996-C5D6-2D8EA17EDB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EC9AAAD7-078F-1B8D-9835-2946B782E8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2F0C5BAE-1325-07C7-9EEB-AEF90E445E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A5DB1FF0-CD36-D0CD-022C-0B44A8C0C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E32DD641-6BD1-9981-FC1B-23D2BF651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2AFA2936-45EC-3DCC-09E3-C16D94E44B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64325B29-CCF1-FB0C-8420-C279248CA9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70FB0C13-A130-7EB5-C75D-B1E25C69B5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F319DF7A-A305-8F8D-D79D-D2586AAED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388283B1-DD7D-B05A-1377-F98083009A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738A388-04CB-63EA-1CEC-B20F131AD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D4DFCA2F-45CB-06C6-91C0-7315FB32A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CF0433CE-098D-3EF4-53D4-D87D147F73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107EEB5B-E6A7-378C-5D55-84ACC9E1DE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167C9CF5-C50D-C2D8-9BBF-2BBD7C40C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82B463F1-9570-8F1D-7C3D-61FB4E6561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B8FCB8AD-64E9-63FD-0947-4E3A9F7DA2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345B5C0A-D9E1-4E15-F082-D4470C9E89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5B969B3C-5C97-F577-E618-1353DDBD67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9C7D5E4B-C888-3264-C932-B81DF4908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8AD8DB45-8579-51BE-B5CC-D6003543B2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0E0D9EEE-D9AB-B033-30C3-2D3D8F9EE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D79FE008-A85B-0FC9-BCB8-A50BA1C6A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CB071AE4-E898-542E-B0DD-88B74025C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BC6E22EF-30BC-1A8F-FA16-D07CD93E5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1181A4F0-DBD5-8EEF-BBF8-2FD7072FC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CAFC724C-1200-DFD8-401B-C60594B61A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58ADE8E3-1D78-7294-0C09-1CDE43DE24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D20F44B8-D01E-ECBF-B332-B16565A15A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0AAEC611-7283-7C96-1E85-BEC8ED13AE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9594170E-36FF-2C6C-6164-7F43F1AD90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06104B31-FF13-7808-7369-13471BD452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4904526C-E18D-E598-74A0-62BCE00D7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1DF159E-E1F3-A251-E24D-E5B09465CE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55D98E99-65AF-D5F7-502E-EBF6E93606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17C67F25-4073-D9D6-7A3B-DD29DC3465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AA729AD8-7160-2F4C-8BB3-CD5A6846FB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5EEB884C-E255-531E-579E-ADD7F9FBF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2B45ECDF-3699-F9F7-601C-D5F596BFF3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3FA68B1B-4322-1786-B613-7FEDC37AE5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DED14BE1-E0F6-42AA-A581-B912B4717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8C31C18D-BD18-20B0-1A0F-AB48594E1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F355F165-499F-AF0F-EB67-CD30C6CD11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418E71F9-5DC4-219E-0DE2-A263A61E0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D6A6E96A-204B-4F31-65F2-30DD86A4C0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4683380F-C28D-0ECE-8A1A-A83C718530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71E847FA-6AB9-9A0E-B817-430BF16D59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92818693-EA4C-6854-6437-8AFDE2A9F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8390DCB0-AD73-B1B1-73B4-1CC0EF98A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8C5546D5-2862-4C99-70A7-F455153597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955B77C8-A432-15FF-FB3B-A46ADA6F31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00D1E5B9-8187-D3A2-30F4-D6B8559C1E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488FF728-E691-5981-C4CF-9DEBBAC025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D08B566D-1452-2C72-0FC6-113AFC789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B4D4C0C5-0716-EEBD-D97E-CE9B8C4D49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CCCE0EB9-4C37-6716-6180-EFAED862BA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E260D5F5-1BD0-C419-B4B5-7D16C08F86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5BE84147-7F2F-A86F-828A-50BB3B6A81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A78175C1-9F48-3D46-CCFE-742742364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EA6A0152-3BC5-51A1-0FC2-155B4EB97B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938F1A0B-BAC2-06E4-BFB8-2133368E7A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990887E5-FF1B-8795-8906-9A32D32D1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5CE823F7-7BFF-0210-DE59-AC87A82320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CEA6BF6E-941F-F0CC-688C-7ABEBDE55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402A8217-212A-3669-6A54-DDE2E3F07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41A7B0D8-1980-63AA-380B-E915FD97F3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0E90FA0A-C7D1-3D6E-474D-48AB93A935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3C6E0261-0418-E809-CF3E-DA29D7EDBE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60283EF5-5A2E-1B80-8BBE-D9BAECB43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3D873699-09E4-1A62-BC86-65ACF4467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D0DF91B0-EACC-A372-F1BA-3872318DDD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E38417A3-A6AF-8A5F-715C-54745E214C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7EC37C0F-690B-EEA1-BB28-7016C8CD41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24D429D0-5AFE-5068-4398-7955E88E3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B39AB7C6-63B6-195A-BB09-1F537E0108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37E7C926-723B-2E7C-66A4-E005ECD923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06F9ACF1-6AE0-A795-F032-5E073C42A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7C8B73A-4179-885D-7FA9-C5BAD3E37A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12BB7441-76B6-AC46-01F3-A6A881216B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ECF5D57E-8C62-615D-B204-10E8B405F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9B973FAD-528A-A23D-E6B0-5C25914D5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3FFFD3E8-38FF-5379-E7E6-DE3963B92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D67C86BB-5D32-ADCF-EB4B-C71CD8573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16FAC7AA-9346-6A7C-7B54-70ADAC746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D0749560-EAF3-40AF-8371-7F4C465C64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2AB6835E-1042-FB17-EE30-877FAE4BD5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B5164052-E4DE-B1A2-4475-4C2BB0DEB2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D5F10D31-D39B-37DD-7706-5AA13713227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C0F60B7D-D0D5-622C-6A8D-F129E2165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81513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4.1 Core Customer Research Methods</a:t>
            </a:r>
          </a:p>
        </p:txBody>
      </p:sp>
      <p:grpSp>
        <p:nvGrpSpPr>
          <p:cNvPr id="4279" name="Group 183">
            <a:extLst>
              <a:ext uri="{FF2B5EF4-FFF2-40B4-BE49-F238E27FC236}">
                <a16:creationId xmlns:a16="http://schemas.microsoft.com/office/drawing/2014/main" id="{0A7AAF43-FA6C-8548-A200-00653AA8D01C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80" name="Line 184">
              <a:extLst>
                <a:ext uri="{FF2B5EF4-FFF2-40B4-BE49-F238E27FC236}">
                  <a16:creationId xmlns:a16="http://schemas.microsoft.com/office/drawing/2014/main" id="{C8F83B09-358C-179B-D7E3-E4ECF0C41E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1" name="Rectangle 185">
              <a:extLst>
                <a:ext uri="{FF2B5EF4-FFF2-40B4-BE49-F238E27FC236}">
                  <a16:creationId xmlns:a16="http://schemas.microsoft.com/office/drawing/2014/main" id="{4316D4A2-B284-E2EE-C80A-D6EF3F73B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2" name="Picture 186">
              <a:extLst>
                <a:ext uri="{FF2B5EF4-FFF2-40B4-BE49-F238E27FC236}">
                  <a16:creationId xmlns:a16="http://schemas.microsoft.com/office/drawing/2014/main" id="{1A63E508-D14C-32A6-B260-B3708FD896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759361E2-B91B-01FC-815E-364740AD91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Customers &amp; Segments</a:t>
            </a:r>
          </a:p>
        </p:txBody>
      </p:sp>
      <p:sp>
        <p:nvSpPr>
          <p:cNvPr id="522243" name="Rectangle 3">
            <a:extLst>
              <a:ext uri="{FF2B5EF4-FFF2-40B4-BE49-F238E27FC236}">
                <a16:creationId xmlns:a16="http://schemas.microsoft.com/office/drawing/2014/main" id="{51DA8603-7146-BB60-5454-BC267B7531F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sz="1800" b="1"/>
              <a:t>Customers Defined:</a:t>
            </a:r>
            <a:endParaRPr lang="en-US" altLang="en-US" sz="1800"/>
          </a:p>
          <a:p>
            <a:pPr lvl="1">
              <a:lnSpc>
                <a:spcPct val="90000"/>
              </a:lnSpc>
            </a:pPr>
            <a:r>
              <a:rPr lang="en-US" altLang="en-US" sz="1800"/>
              <a:t>External Customers – those outside the company who purchase products and services (also, “bystanders” who may be affected by the product/service – noise, pollution)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Internal Customers – “The next process is your customer.”  Who receives the output of your process?</a:t>
            </a:r>
          </a:p>
          <a:p>
            <a:pPr lvl="1">
              <a:lnSpc>
                <a:spcPct val="90000"/>
              </a:lnSpc>
            </a:pPr>
            <a:r>
              <a:rPr lang="en-US" altLang="en-US" sz="1800"/>
              <a:t>Stakeholders – Others who may be affected by the process or have a “stake” in the outcome of the process (management, employees, regulators, shareholders).</a:t>
            </a:r>
            <a:endParaRPr lang="en-US" altLang="en-US" sz="1800" b="1"/>
          </a:p>
          <a:p>
            <a:pPr>
              <a:lnSpc>
                <a:spcPct val="90000"/>
              </a:lnSpc>
            </a:pPr>
            <a:endParaRPr lang="en-US" altLang="en-US" sz="1800" b="1"/>
          </a:p>
          <a:p>
            <a:pPr>
              <a:lnSpc>
                <a:spcPct val="90000"/>
              </a:lnSpc>
            </a:pPr>
            <a:r>
              <a:rPr lang="en-US" altLang="en-US" sz="1800" b="1"/>
              <a:t>Segmentation:</a:t>
            </a:r>
            <a:endParaRPr lang="en-US" altLang="en-US" sz="1800"/>
          </a:p>
          <a:p>
            <a:pPr lvl="1">
              <a:lnSpc>
                <a:spcPct val="90000"/>
              </a:lnSpc>
            </a:pPr>
            <a:r>
              <a:rPr lang="en-US" altLang="en-US" sz="1800"/>
              <a:t>Are There Different Customer </a:t>
            </a:r>
            <a:r>
              <a:rPr lang="en-US" altLang="en-US" sz="1800" b="1"/>
              <a:t>Segments</a:t>
            </a:r>
            <a:r>
              <a:rPr lang="en-US" altLang="en-US" sz="1800"/>
              <a:t>?</a:t>
            </a:r>
          </a:p>
          <a:p>
            <a:pPr lvl="1">
              <a:lnSpc>
                <a:spcPct val="90000"/>
              </a:lnSpc>
            </a:pPr>
            <a:r>
              <a:rPr lang="en-US" altLang="en-US" sz="1800" b="1"/>
              <a:t>Example</a:t>
            </a:r>
            <a:r>
              <a:rPr lang="en-US" altLang="en-US" sz="1800"/>
              <a:t>: In a Sandwich Shop in Palmetto, Florida, A Conversation with an Air Conditioning Repairman - </a:t>
            </a:r>
            <a:r>
              <a:rPr lang="en-US" altLang="en-US" sz="1800" i="1"/>
              <a:t>“What Do You Think About Company Y’s Air Conditioners?”  </a:t>
            </a:r>
            <a:r>
              <a:rPr lang="en-US" altLang="en-US" sz="1800"/>
              <a:t>“They’re too complicated, they put a fancy circuit board in where Brand X just puts a starting relay.  Also, their coils are aluminum.  They pit real quick </a:t>
            </a:r>
            <a:r>
              <a:rPr lang="en-US" altLang="en-US" sz="1800" i="1"/>
              <a:t>here in Florida</a:t>
            </a:r>
            <a:r>
              <a:rPr lang="en-US" altLang="en-US" sz="1800"/>
              <a:t> and I have a hard time fixin’ them.”</a:t>
            </a:r>
          </a:p>
        </p:txBody>
      </p:sp>
      <p:sp>
        <p:nvSpPr>
          <p:cNvPr id="522244" name="Text Box 4">
            <a:extLst>
              <a:ext uri="{FF2B5EF4-FFF2-40B4-BE49-F238E27FC236}">
                <a16:creationId xmlns:a16="http://schemas.microsoft.com/office/drawing/2014/main" id="{A0FD187A-38BD-1F72-61C1-8BB983FE9C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4.1-9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D4C04AF5-AF84-90CE-6B56-029FE08493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Types of Current Customer Voices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2DB109CB-A527-2A02-01DD-D0172B03AF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2362200"/>
            <a:ext cx="8451850" cy="4227513"/>
          </a:xfrm>
        </p:spPr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1600" b="1"/>
              <a:t>VOC “Locations:”</a:t>
            </a:r>
          </a:p>
          <a:p>
            <a:r>
              <a:rPr lang="en-US" altLang="en-US" sz="1200" b="1"/>
              <a:t>Customer Research</a:t>
            </a:r>
            <a:r>
              <a:rPr lang="en-US" altLang="en-US" sz="1200"/>
              <a:t> – Formal collection of information from customers about their “wants.” </a:t>
            </a:r>
            <a:endParaRPr lang="en-US" altLang="en-US" sz="1200" i="1"/>
          </a:p>
          <a:p>
            <a:pPr lvl="1"/>
            <a:r>
              <a:rPr lang="en-US" altLang="en-US" sz="1200" i="1"/>
              <a:t>Examples: </a:t>
            </a:r>
            <a:r>
              <a:rPr lang="en-US" altLang="en-US" sz="1200"/>
              <a:t>Market studies, behavioral observations</a:t>
            </a:r>
            <a:endParaRPr lang="en-US" altLang="en-US" sz="1200" b="1"/>
          </a:p>
          <a:p>
            <a:r>
              <a:rPr lang="en-US" altLang="en-US" sz="1200" b="1"/>
              <a:t>Transactions – </a:t>
            </a:r>
            <a:r>
              <a:rPr lang="en-US" altLang="en-US" sz="1200"/>
              <a:t>All interactions between the business and paying customers that are the direct result of what the customer has paid the business to provide.</a:t>
            </a:r>
            <a:endParaRPr lang="en-US" altLang="en-US" sz="1200" i="1"/>
          </a:p>
          <a:p>
            <a:pPr lvl="1"/>
            <a:r>
              <a:rPr lang="en-US" altLang="en-US" sz="1200" i="1"/>
              <a:t>Examples:</a:t>
            </a:r>
            <a:r>
              <a:rPr lang="en-US" altLang="en-US" sz="1200"/>
              <a:t> Installation of equipment, service calls</a:t>
            </a:r>
            <a:endParaRPr lang="en-US" altLang="en-US" sz="1200" b="1"/>
          </a:p>
          <a:p>
            <a:r>
              <a:rPr lang="en-US" altLang="en-US" sz="1200" b="1"/>
              <a:t>Casual Contacts</a:t>
            </a:r>
            <a:r>
              <a:rPr lang="en-US" altLang="en-US" sz="1200"/>
              <a:t> – Unplanned contacts between customers and the business that yield information relevant to the continued satisfaction of wants, needs and unperceived delighters.</a:t>
            </a:r>
            <a:endParaRPr lang="en-US" altLang="en-US" sz="1200" i="1"/>
          </a:p>
          <a:p>
            <a:pPr lvl="1"/>
            <a:r>
              <a:rPr lang="en-US" altLang="en-US" sz="1200" i="1"/>
              <a:t>Examples: </a:t>
            </a:r>
            <a:r>
              <a:rPr lang="en-US" altLang="en-US" sz="1200"/>
              <a:t>Meeting accidentally or socially with a customer</a:t>
            </a:r>
            <a:endParaRPr lang="en-US" altLang="en-US" sz="1200" b="1"/>
          </a:p>
          <a:p>
            <a:r>
              <a:rPr lang="en-US" altLang="en-US" sz="1200" b="1"/>
              <a:t>Inbound Communications</a:t>
            </a:r>
            <a:r>
              <a:rPr lang="en-US" altLang="en-US" sz="1200"/>
              <a:t> – Customers contacting the business for information or requests for assistance that fall outside what the customer has paid the business to provide.</a:t>
            </a:r>
            <a:endParaRPr lang="en-US" altLang="en-US" sz="1200" i="1"/>
          </a:p>
          <a:p>
            <a:pPr lvl="1"/>
            <a:r>
              <a:rPr lang="en-US" altLang="en-US" sz="1200" i="1"/>
              <a:t>Examples: </a:t>
            </a:r>
            <a:r>
              <a:rPr lang="en-US" altLang="en-US" sz="1200"/>
              <a:t>A customer calls in about a product, or visits the company’s web site</a:t>
            </a:r>
            <a:endParaRPr lang="en-US" altLang="en-US" sz="1200" b="1"/>
          </a:p>
          <a:p>
            <a:r>
              <a:rPr lang="en-US" altLang="en-US" sz="1200" b="1"/>
              <a:t>Outbound Communications</a:t>
            </a:r>
            <a:r>
              <a:rPr lang="en-US" altLang="en-US" sz="1200"/>
              <a:t> – The business contacting customers for information, assistance or to offer a product/service that falls out of products/services already sold/contracted out.</a:t>
            </a:r>
            <a:endParaRPr lang="en-US" altLang="en-US" sz="1200" i="1"/>
          </a:p>
          <a:p>
            <a:pPr lvl="1"/>
            <a:r>
              <a:rPr lang="en-US" altLang="en-US" sz="1200" i="1"/>
              <a:t>Examples:</a:t>
            </a:r>
            <a:r>
              <a:rPr lang="en-US" altLang="en-US" sz="1200"/>
              <a:t> Official sales call, customer satisfaction survey</a:t>
            </a:r>
            <a:endParaRPr lang="en-US" altLang="en-US" sz="1200" b="1"/>
          </a:p>
          <a:p>
            <a:r>
              <a:rPr lang="en-US" altLang="en-US" sz="1200" b="1"/>
              <a:t>Internal Intelligence</a:t>
            </a:r>
            <a:r>
              <a:rPr lang="en-US" altLang="en-US" sz="1200"/>
              <a:t> – Knowledge of customers needs, competitors and/or the market environment that exists within individual members of the business that can be systematically captured.</a:t>
            </a:r>
            <a:endParaRPr lang="en-US" altLang="en-US" sz="1200" i="1"/>
          </a:p>
          <a:p>
            <a:pPr lvl="1"/>
            <a:r>
              <a:rPr lang="en-US" altLang="en-US" sz="1200" i="1"/>
              <a:t>Examples: </a:t>
            </a:r>
            <a:r>
              <a:rPr lang="en-US" altLang="en-US" sz="1200"/>
              <a:t>“Mining” sales staff information, competitive benchmarking, industry research, and the reservoir of data collected over time as a result of business contacts</a:t>
            </a:r>
          </a:p>
        </p:txBody>
      </p:sp>
      <p:graphicFrame>
        <p:nvGraphicFramePr>
          <p:cNvPr id="523299" name="Group 35">
            <a:extLst>
              <a:ext uri="{FF2B5EF4-FFF2-40B4-BE49-F238E27FC236}">
                <a16:creationId xmlns:a16="http://schemas.microsoft.com/office/drawing/2014/main" id="{19F9E623-4A1F-2135-93C4-7570170EFC9D}"/>
              </a:ext>
            </a:extLst>
          </p:cNvPr>
          <p:cNvGraphicFramePr>
            <a:graphicFrameLocks noGrp="1"/>
          </p:cNvGraphicFramePr>
          <p:nvPr/>
        </p:nvGraphicFramePr>
        <p:xfrm>
          <a:off x="457200" y="1066800"/>
          <a:ext cx="8367713" cy="1050925"/>
        </p:xfrm>
        <a:graphic>
          <a:graphicData uri="http://schemas.openxmlformats.org/drawingml/2006/table">
            <a:tbl>
              <a:tblPr/>
              <a:tblGrid>
                <a:gridCol w="2133600">
                  <a:extLst>
                    <a:ext uri="{9D8B030D-6E8A-4147-A177-3AD203B41FA5}">
                      <a16:colId xmlns:a16="http://schemas.microsoft.com/office/drawing/2014/main" val="188026378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1230644214"/>
                    </a:ext>
                  </a:extLst>
                </a:gridCol>
                <a:gridCol w="3490913">
                  <a:extLst>
                    <a:ext uri="{9D8B030D-6E8A-4147-A177-3AD203B41FA5}">
                      <a16:colId xmlns:a16="http://schemas.microsoft.com/office/drawing/2014/main" val="1343425241"/>
                    </a:ext>
                  </a:extLst>
                </a:gridCol>
              </a:tblGrid>
              <a:tr h="38100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Complaints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Contract Cancellation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Loss Of Potential Repeat Business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99558276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Hang-ups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Loss Of Market Share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High Rejects On Sales Calls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0184592"/>
                  </a:ext>
                </a:extLst>
              </a:tr>
              <a:tr h="27463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Product Returns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Customer Defections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Tx/>
                        <a:buFont typeface="Symbol" panose="05050102010706020507" pitchFamily="18" charset="2"/>
                        <a:buChar char=""/>
                        <a:tabLst>
                          <a:tab pos="228600" algn="l"/>
                        </a:tabLst>
                      </a:pPr>
                      <a:r>
                        <a:rPr kumimoji="0" lang="en-US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Behavior</a:t>
                      </a:r>
                      <a:endParaRPr kumimoji="0" lang="en-US" altLang="en-US" sz="3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2979956"/>
                  </a:ext>
                </a:extLst>
              </a:tr>
            </a:tbl>
          </a:graphicData>
        </a:graphic>
      </p:graphicFrame>
      <p:sp>
        <p:nvSpPr>
          <p:cNvPr id="523300" name="Text Box 36">
            <a:extLst>
              <a:ext uri="{FF2B5EF4-FFF2-40B4-BE49-F238E27FC236}">
                <a16:creationId xmlns:a16="http://schemas.microsoft.com/office/drawing/2014/main" id="{B2FB877F-1619-D859-73A3-CAA78BAE8A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4.1-10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2F18B3D4-3215-D145-9E0D-F61024ABC8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 2 - Listening to Customers</a:t>
            </a:r>
          </a:p>
        </p:txBody>
      </p:sp>
      <p:grpSp>
        <p:nvGrpSpPr>
          <p:cNvPr id="524294" name="Group 6">
            <a:extLst>
              <a:ext uri="{FF2B5EF4-FFF2-40B4-BE49-F238E27FC236}">
                <a16:creationId xmlns:a16="http://schemas.microsoft.com/office/drawing/2014/main" id="{A454B852-559C-EDB4-28F4-F4467BA67760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303338"/>
            <a:ext cx="8377238" cy="4945062"/>
            <a:chOff x="240" y="821"/>
            <a:chExt cx="5277" cy="3115"/>
          </a:xfrm>
        </p:grpSpPr>
        <p:pic>
          <p:nvPicPr>
            <p:cNvPr id="524292" name="Picture 4">
              <a:extLst>
                <a:ext uri="{FF2B5EF4-FFF2-40B4-BE49-F238E27FC236}">
                  <a16:creationId xmlns:a16="http://schemas.microsoft.com/office/drawing/2014/main" id="{9F39D5D4-FB9B-F9C4-3E28-07C17B4CBE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821"/>
              <a:ext cx="5274" cy="31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4293" name="Line 5">
              <a:extLst>
                <a:ext uri="{FF2B5EF4-FFF2-40B4-BE49-F238E27FC236}">
                  <a16:creationId xmlns:a16="http://schemas.microsoft.com/office/drawing/2014/main" id="{D6C11555-F91E-3920-2E15-B877F7F842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3817"/>
              <a:ext cx="52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4295" name="Text Box 7">
            <a:extLst>
              <a:ext uri="{FF2B5EF4-FFF2-40B4-BE49-F238E27FC236}">
                <a16:creationId xmlns:a16="http://schemas.microsoft.com/office/drawing/2014/main" id="{80545AFA-06EA-1D10-F547-604999AE49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4.1-11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5179721B-FAED-4F14-A648-140DF75DDDD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Listening Process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B6FDABFF-D7BE-0C2B-4CB7-ECB05CAE1A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Develop the Research Questions</a:t>
            </a:r>
          </a:p>
          <a:p>
            <a:r>
              <a:rPr lang="en-US" altLang="en-US"/>
              <a:t>Select The Appropriate Listening Tools</a:t>
            </a:r>
          </a:p>
          <a:p>
            <a:r>
              <a:rPr lang="en-US" altLang="en-US"/>
              <a:t>Evaluate The Application Of These Tools</a:t>
            </a:r>
          </a:p>
          <a:p>
            <a:r>
              <a:rPr lang="en-US" altLang="en-US"/>
              <a:t>Select Sample Size</a:t>
            </a:r>
          </a:p>
          <a:p>
            <a:r>
              <a:rPr lang="en-US" altLang="en-US"/>
              <a:t>Build A Specific Data Collection Plan </a:t>
            </a:r>
          </a:p>
        </p:txBody>
      </p:sp>
      <p:sp>
        <p:nvSpPr>
          <p:cNvPr id="525316" name="Text Box 4">
            <a:extLst>
              <a:ext uri="{FF2B5EF4-FFF2-40B4-BE49-F238E27FC236}">
                <a16:creationId xmlns:a16="http://schemas.microsoft.com/office/drawing/2014/main" id="{9E67413D-F46B-3391-B577-7D4536D639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4.1-12</a:t>
            </a:r>
          </a:p>
        </p:txBody>
      </p:sp>
      <p:pic>
        <p:nvPicPr>
          <p:cNvPr id="525318" name="Picture 6">
            <a:extLst>
              <a:ext uri="{FF2B5EF4-FFF2-40B4-BE49-F238E27FC236}">
                <a16:creationId xmlns:a16="http://schemas.microsoft.com/office/drawing/2014/main" id="{A76922D0-1137-123A-ACE0-DDA7A98E5D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675" y="4527550"/>
            <a:ext cx="11239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924E72E3-356D-1034-B78C-00E98D1EB4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Listening Tools</a:t>
            </a:r>
          </a:p>
        </p:txBody>
      </p:sp>
      <p:sp>
        <p:nvSpPr>
          <p:cNvPr id="526339" name="Rectangle 3">
            <a:extLst>
              <a:ext uri="{FF2B5EF4-FFF2-40B4-BE49-F238E27FC236}">
                <a16:creationId xmlns:a16="http://schemas.microsoft.com/office/drawing/2014/main" id="{F7D90F2D-813B-A832-1904-9A26939B5E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89025"/>
            <a:ext cx="8451850" cy="5513388"/>
          </a:xfrm>
        </p:spPr>
        <p:txBody>
          <a:bodyPr/>
          <a:lstStyle/>
          <a:p>
            <a:r>
              <a:rPr lang="en-US" altLang="en-US"/>
              <a:t>Active Methods (“Asking” the Customer):</a:t>
            </a:r>
          </a:p>
          <a:p>
            <a:pPr lvl="1"/>
            <a:r>
              <a:rPr lang="en-US" altLang="en-US"/>
              <a:t>Interviewing</a:t>
            </a:r>
          </a:p>
          <a:p>
            <a:pPr lvl="1"/>
            <a:r>
              <a:rPr lang="en-US" altLang="en-US"/>
              <a:t>Focus Groups</a:t>
            </a:r>
          </a:p>
          <a:p>
            <a:pPr lvl="1"/>
            <a:r>
              <a:rPr lang="en-US" altLang="en-US"/>
              <a:t>Surveys</a:t>
            </a:r>
          </a:p>
          <a:p>
            <a:pPr lvl="1"/>
            <a:r>
              <a:rPr lang="en-US" altLang="en-US"/>
              <a:t>Lost Customer Analysis</a:t>
            </a:r>
          </a:p>
          <a:p>
            <a:endParaRPr lang="en-US" altLang="en-US"/>
          </a:p>
          <a:p>
            <a:r>
              <a:rPr lang="en-US" altLang="en-US"/>
              <a:t>Passive Methods (“Listening” to the Customer):</a:t>
            </a:r>
          </a:p>
          <a:p>
            <a:pPr lvl="1"/>
            <a:r>
              <a:rPr lang="en-US" altLang="en-US"/>
              <a:t>Complaints</a:t>
            </a:r>
          </a:p>
          <a:p>
            <a:pPr lvl="1"/>
            <a:r>
              <a:rPr lang="en-US" altLang="en-US"/>
              <a:t>Listening Posts (Sales, Service)</a:t>
            </a:r>
          </a:p>
          <a:p>
            <a:pPr lvl="1"/>
            <a:r>
              <a:rPr lang="en-US" altLang="en-US"/>
              <a:t>Warranty Claims</a:t>
            </a:r>
          </a:p>
          <a:p>
            <a:pPr lvl="1"/>
            <a:r>
              <a:rPr lang="en-US" altLang="en-US"/>
              <a:t>Customer Observation</a:t>
            </a:r>
          </a:p>
          <a:p>
            <a:pPr lvl="1"/>
            <a:r>
              <a:rPr lang="en-US" altLang="en-US"/>
              <a:t>Be a Customer</a:t>
            </a:r>
          </a:p>
        </p:txBody>
      </p:sp>
      <p:sp>
        <p:nvSpPr>
          <p:cNvPr id="526340" name="Text Box 4">
            <a:extLst>
              <a:ext uri="{FF2B5EF4-FFF2-40B4-BE49-F238E27FC236}">
                <a16:creationId xmlns:a16="http://schemas.microsoft.com/office/drawing/2014/main" id="{CA5BBA05-A1A6-56CE-2901-3947CAFB1E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4.1-12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EB3513BF-E0E9-78B6-485D-186C0EF2962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Interviewing Process</a:t>
            </a:r>
          </a:p>
        </p:txBody>
      </p:sp>
      <p:sp>
        <p:nvSpPr>
          <p:cNvPr id="527363" name="Rectangle 3">
            <a:extLst>
              <a:ext uri="{FF2B5EF4-FFF2-40B4-BE49-F238E27FC236}">
                <a16:creationId xmlns:a16="http://schemas.microsoft.com/office/drawing/2014/main" id="{839042F6-BFF6-361E-A364-A76123EAE26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Determine The Knowledge Needed And Question Areas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Determine The Objective Of The Interview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Determine The Number Of Customers to Interview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Determine The Number Of Interviews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Draft Interview Guide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Determine The Time Limit For Interviewers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Test Interview Guide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Train Interviewees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Finalize The Interview Guide And Gain Approval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Schedule Appointments</a:t>
            </a:r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Conduct Interviews</a:t>
            </a:r>
            <a:endParaRPr lang="en-US" altLang="en-US" b="1"/>
          </a:p>
          <a:p>
            <a:pPr marL="463550" indent="-463550">
              <a:buFont typeface="Symbol" panose="05050102010706020507" pitchFamily="18" charset="2"/>
              <a:buAutoNum type="arabicPeriod"/>
            </a:pPr>
            <a:r>
              <a:rPr lang="en-US" altLang="en-US"/>
              <a:t>Analyze Interview Results</a:t>
            </a:r>
          </a:p>
        </p:txBody>
      </p:sp>
      <p:sp>
        <p:nvSpPr>
          <p:cNvPr id="527364" name="Text Box 4">
            <a:extLst>
              <a:ext uri="{FF2B5EF4-FFF2-40B4-BE49-F238E27FC236}">
                <a16:creationId xmlns:a16="http://schemas.microsoft.com/office/drawing/2014/main" id="{9D56193A-D4D1-F86B-B360-9627E50382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4.1-13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E274F1BA-0AB1-D0CF-4526-702D893A945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Interviewing Techniques</a:t>
            </a:r>
          </a:p>
        </p:txBody>
      </p:sp>
      <p:grpSp>
        <p:nvGrpSpPr>
          <p:cNvPr id="528391" name="Group 7">
            <a:extLst>
              <a:ext uri="{FF2B5EF4-FFF2-40B4-BE49-F238E27FC236}">
                <a16:creationId xmlns:a16="http://schemas.microsoft.com/office/drawing/2014/main" id="{58F51DD1-F72A-2D70-7DC3-8C85D06FDBBA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143000"/>
            <a:ext cx="8377238" cy="4575175"/>
            <a:chOff x="240" y="720"/>
            <a:chExt cx="5277" cy="2882"/>
          </a:xfrm>
        </p:grpSpPr>
        <p:pic>
          <p:nvPicPr>
            <p:cNvPr id="528388" name="Picture 4">
              <a:extLst>
                <a:ext uri="{FF2B5EF4-FFF2-40B4-BE49-F238E27FC236}">
                  <a16:creationId xmlns:a16="http://schemas.microsoft.com/office/drawing/2014/main" id="{CB7C49C7-D67D-EC81-B1CA-7910EC96F9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722"/>
              <a:ext cx="5274" cy="28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8389" name="Line 5">
              <a:extLst>
                <a:ext uri="{FF2B5EF4-FFF2-40B4-BE49-F238E27FC236}">
                  <a16:creationId xmlns:a16="http://schemas.microsoft.com/office/drawing/2014/main" id="{AD444E21-42F3-DE15-21B2-F42FA2D31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3504"/>
              <a:ext cx="52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8390" name="Line 6">
              <a:extLst>
                <a:ext uri="{FF2B5EF4-FFF2-40B4-BE49-F238E27FC236}">
                  <a16:creationId xmlns:a16="http://schemas.microsoft.com/office/drawing/2014/main" id="{2AB79EB5-8385-43B9-B227-BFC7EB455F7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72" y="720"/>
              <a:ext cx="0" cy="2784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8392" name="Text Box 8">
            <a:extLst>
              <a:ext uri="{FF2B5EF4-FFF2-40B4-BE49-F238E27FC236}">
                <a16:creationId xmlns:a16="http://schemas.microsoft.com/office/drawing/2014/main" id="{9DA4B709-5323-F8A4-2DF2-9934AAAAA8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84F44535-AEDA-2DD8-C48B-C654A9F6816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Interviewing - Summary</a:t>
            </a:r>
          </a:p>
        </p:txBody>
      </p:sp>
      <p:sp>
        <p:nvSpPr>
          <p:cNvPr id="529411" name="Rectangle 3">
            <a:extLst>
              <a:ext uri="{FF2B5EF4-FFF2-40B4-BE49-F238E27FC236}">
                <a16:creationId xmlns:a16="http://schemas.microsoft.com/office/drawing/2014/main" id="{5A397636-E5BD-489F-8465-FFE6A0D8B14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1600" b="1"/>
              <a:t>Advantages</a:t>
            </a:r>
            <a:endParaRPr lang="en-US" altLang="en-US" sz="1600"/>
          </a:p>
          <a:p>
            <a:pPr lvl="1"/>
            <a:r>
              <a:rPr lang="en-US" altLang="en-US" sz="1600"/>
              <a:t>Flexibility: Able To Obtain More Detailed Explanations</a:t>
            </a:r>
          </a:p>
          <a:p>
            <a:pPr lvl="1"/>
            <a:r>
              <a:rPr lang="en-US" altLang="en-US" sz="1600"/>
              <a:t>Greater Complexity: Able To Administer Highly – Complex Questionnaires/ Surveys</a:t>
            </a:r>
          </a:p>
          <a:p>
            <a:pPr lvl="1"/>
            <a:r>
              <a:rPr lang="en-US" altLang="en-US" sz="1600"/>
              <a:t>Able To Reach All Population Types; Able To Interview Populations That Are Difficult Or Impossible To Reach By Other Methods</a:t>
            </a:r>
          </a:p>
          <a:p>
            <a:pPr lvl="1"/>
            <a:r>
              <a:rPr lang="en-US" altLang="en-US" sz="1600"/>
              <a:t>High Response Rate: Degree To Which Survey Is Fully Completed Is Higher</a:t>
            </a:r>
          </a:p>
          <a:p>
            <a:pPr lvl="1"/>
            <a:r>
              <a:rPr lang="en-US" altLang="en-US" sz="1600"/>
              <a:t>Assurance That Instructions Are Followed</a:t>
            </a:r>
            <a:endParaRPr lang="en-US" altLang="en-US" sz="1600" b="1"/>
          </a:p>
          <a:p>
            <a:endParaRPr lang="en-US" altLang="en-US" sz="1600" b="1"/>
          </a:p>
          <a:p>
            <a:r>
              <a:rPr lang="en-US" altLang="en-US" sz="1600" b="1"/>
              <a:t>Disadvantages</a:t>
            </a:r>
            <a:endParaRPr lang="en-US" altLang="en-US" sz="1600"/>
          </a:p>
          <a:p>
            <a:pPr lvl="1"/>
            <a:r>
              <a:rPr lang="en-US" altLang="en-US" sz="1600"/>
              <a:t>High Cost: Process Of Administering Is Costly</a:t>
            </a:r>
          </a:p>
          <a:p>
            <a:pPr lvl="1"/>
            <a:r>
              <a:rPr lang="en-US" altLang="en-US" sz="1600"/>
              <a:t>Interviewer Bias: The Least Reliable Form Of Data Collection – The Interviewer Will Most Likely Influence The Responses To The Questionnaire</a:t>
            </a:r>
          </a:p>
          <a:p>
            <a:pPr lvl="1"/>
            <a:r>
              <a:rPr lang="en-US" altLang="en-US" sz="1600"/>
              <a:t>Less Anonymity</a:t>
            </a:r>
          </a:p>
          <a:p>
            <a:pPr lvl="1"/>
            <a:r>
              <a:rPr lang="en-US" altLang="en-US" sz="1600"/>
              <a:t>Personal Safety</a:t>
            </a:r>
          </a:p>
          <a:p>
            <a:pPr lvl="1"/>
            <a:r>
              <a:rPr lang="en-US" altLang="en-US" sz="1600"/>
              <a:t>Limit To 15-20 Minutes (Business-To-Business 45-50 Minutes)</a:t>
            </a:r>
          </a:p>
          <a:p>
            <a:pPr lvl="1"/>
            <a:r>
              <a:rPr lang="en-US" altLang="en-US" sz="1600"/>
              <a:t>Difficult To Analyze</a:t>
            </a:r>
          </a:p>
          <a:p>
            <a:pPr lvl="1"/>
            <a:r>
              <a:rPr lang="en-US" altLang="en-US" sz="1600"/>
              <a:t>Positive Response Bias (People Give Higher Ratings In Personal Interviews)</a:t>
            </a:r>
          </a:p>
        </p:txBody>
      </p:sp>
      <p:sp>
        <p:nvSpPr>
          <p:cNvPr id="529412" name="Text Box 4">
            <a:extLst>
              <a:ext uri="{FF2B5EF4-FFF2-40B4-BE49-F238E27FC236}">
                <a16:creationId xmlns:a16="http://schemas.microsoft.com/office/drawing/2014/main" id="{DB928A21-9873-4F39-35F5-C5C61E90BA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4.1-17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4" name="Rectangle 2">
            <a:extLst>
              <a:ext uri="{FF2B5EF4-FFF2-40B4-BE49-F238E27FC236}">
                <a16:creationId xmlns:a16="http://schemas.microsoft.com/office/drawing/2014/main" id="{B1985F11-3643-969D-AD18-21EDC2220B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Focus Groups - Process</a:t>
            </a:r>
          </a:p>
        </p:txBody>
      </p:sp>
      <p:sp>
        <p:nvSpPr>
          <p:cNvPr id="530435" name="Rectangle 3">
            <a:extLst>
              <a:ext uri="{FF2B5EF4-FFF2-40B4-BE49-F238E27FC236}">
                <a16:creationId xmlns:a16="http://schemas.microsoft.com/office/drawing/2014/main" id="{DBF6725F-91A1-827C-237C-49DF8F710F0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1. Determine focus group(s) Purpose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2. Identify Topics, Develop Question Guide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3. Determine Who Will Moderate, Secure Required Facilities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4. Determine Group Characteristics, Select &amp; Invite Representatives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5. Conduct focus group(s), Gather Data</a:t>
            </a:r>
          </a:p>
          <a:p>
            <a:pPr marL="381000" indent="-381000">
              <a:buFont typeface="Symbol" panose="05050102010706020507" pitchFamily="18" charset="2"/>
              <a:buNone/>
            </a:pPr>
            <a:r>
              <a:rPr lang="en-US" altLang="en-US"/>
              <a:t>6. Analyze Results</a:t>
            </a:r>
          </a:p>
          <a:p>
            <a:pPr marL="381000" indent="-381000">
              <a:buFont typeface="Symbol" panose="05050102010706020507" pitchFamily="18" charset="2"/>
              <a:buNone/>
            </a:pPr>
            <a:endParaRPr lang="en-US" altLang="en-US"/>
          </a:p>
          <a:p>
            <a:pPr marL="381000" indent="-381000"/>
            <a:r>
              <a:rPr lang="en-US" altLang="en-US" b="1"/>
              <a:t>Analysis</a:t>
            </a:r>
            <a:r>
              <a:rPr lang="en-US" altLang="en-US"/>
              <a:t>:</a:t>
            </a:r>
          </a:p>
          <a:p>
            <a:pPr marL="838200" lvl="1" indent="-381000"/>
            <a:r>
              <a:rPr lang="en-US" altLang="en-US"/>
              <a:t>Extracting Verbatims</a:t>
            </a:r>
          </a:p>
          <a:p>
            <a:pPr marL="838200" lvl="1" indent="-381000"/>
            <a:r>
              <a:rPr lang="en-US" altLang="en-US"/>
              <a:t>Needs Prioritization (not statistical)</a:t>
            </a:r>
          </a:p>
        </p:txBody>
      </p:sp>
      <p:sp>
        <p:nvSpPr>
          <p:cNvPr id="530436" name="Text Box 4">
            <a:extLst>
              <a:ext uri="{FF2B5EF4-FFF2-40B4-BE49-F238E27FC236}">
                <a16:creationId xmlns:a16="http://schemas.microsoft.com/office/drawing/2014/main" id="{60AE7728-2FBB-C889-4900-577A4E4FD5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4.1-18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8" name="Rectangle 2">
            <a:extLst>
              <a:ext uri="{FF2B5EF4-FFF2-40B4-BE49-F238E27FC236}">
                <a16:creationId xmlns:a16="http://schemas.microsoft.com/office/drawing/2014/main" id="{DB93698D-F8C7-34A3-3DB4-C2F2F3F036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Focus Group Costs (circa 2000)</a:t>
            </a:r>
          </a:p>
        </p:txBody>
      </p:sp>
      <p:sp>
        <p:nvSpPr>
          <p:cNvPr id="531459" name="Rectangle 3">
            <a:extLst>
              <a:ext uri="{FF2B5EF4-FFF2-40B4-BE49-F238E27FC236}">
                <a16:creationId xmlns:a16="http://schemas.microsoft.com/office/drawing/2014/main" id="{705B8EB8-8433-478E-2FF5-87B5B195D24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Recruitment - (the process of getting participants to come to a session) </a:t>
            </a:r>
            <a:endParaRPr lang="en-US" altLang="en-US" sz="1800"/>
          </a:p>
          <a:p>
            <a:r>
              <a:rPr lang="en-US" altLang="en-US" sz="1800"/>
              <a:t>Ranges from $75-$150 per recruit based on difficulty of recruit. </a:t>
            </a:r>
            <a:br>
              <a:rPr lang="en-US" altLang="en-US" sz="1800"/>
            </a:br>
            <a:r>
              <a:rPr lang="en-US" altLang="en-US" sz="1800"/>
              <a:t>i.e.: Professionals=$150, Students=$75.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Incentives for participants</a:t>
            </a:r>
            <a:r>
              <a:rPr lang="en-US" altLang="en-US" sz="1800"/>
              <a:t>-</a:t>
            </a:r>
            <a:r>
              <a:rPr lang="en-US" altLang="en-US" sz="1800" i="1"/>
              <a:t> (paying participants for their time)</a:t>
            </a:r>
            <a:r>
              <a:rPr lang="en-US" altLang="en-US" sz="1800"/>
              <a:t> </a:t>
            </a:r>
          </a:p>
          <a:p>
            <a:r>
              <a:rPr lang="en-US" altLang="en-US" sz="1800"/>
              <a:t>Similar to recruitment - average cost= $75/participant </a:t>
            </a:r>
            <a:br>
              <a:rPr lang="en-US" altLang="en-US" sz="1800"/>
            </a:br>
            <a:r>
              <a:rPr lang="en-US" altLang="en-US" sz="1800"/>
              <a:t>Again, this will vary according to difficulty of recruit. </a:t>
            </a:r>
            <a:br>
              <a:rPr lang="en-US" altLang="en-US" sz="1800"/>
            </a:br>
            <a:r>
              <a:rPr lang="en-US" altLang="en-US" sz="1800"/>
              <a:t>i.e. Professionals =$100-$150, Consumers =$60-$75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Facility &amp; refreshments</a:t>
            </a:r>
            <a:r>
              <a:rPr lang="en-US" altLang="en-US" sz="1800"/>
              <a:t> </a:t>
            </a:r>
          </a:p>
          <a:p>
            <a:r>
              <a:rPr lang="en-US" altLang="en-US" sz="1800"/>
              <a:t>Average Focus Group facility rental is $500/group </a:t>
            </a:r>
          </a:p>
          <a:p>
            <a:r>
              <a:rPr lang="en-US" altLang="en-US" sz="1800"/>
              <a:t>Participant meal average cost is $100. Client meal average cost is $25 per person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Moderation / Consultation / Management</a:t>
            </a:r>
            <a:r>
              <a:rPr lang="en-US" altLang="en-US" sz="1800"/>
              <a:t> </a:t>
            </a:r>
          </a:p>
          <a:p>
            <a:r>
              <a:rPr lang="en-US" altLang="en-US" sz="1800"/>
              <a:t>$1,150/group - includes top-line summary report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Videotaping</a:t>
            </a:r>
            <a:r>
              <a:rPr lang="en-US" altLang="en-US" sz="1800"/>
              <a:t> - $150/group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Verbatim Transcript </a:t>
            </a:r>
            <a:r>
              <a:rPr lang="en-US" altLang="en-US" sz="1800"/>
              <a:t>- $225/group  </a:t>
            </a:r>
            <a:endParaRPr lang="en-US" altLang="en-US" sz="1800" b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/>
              <a:t>Reporting </a:t>
            </a:r>
            <a:r>
              <a:rPr lang="en-US" altLang="en-US" sz="1800"/>
              <a:t>- $150/hour – 4-hour minimum.  </a:t>
            </a:r>
            <a:endParaRPr lang="en-US" altLang="en-US" sz="1800" b="1" i="1"/>
          </a:p>
          <a:p>
            <a:pPr>
              <a:buFont typeface="Symbol" panose="05050102010706020507" pitchFamily="18" charset="2"/>
              <a:buNone/>
            </a:pPr>
            <a:r>
              <a:rPr lang="en-US" altLang="en-US" sz="1800" b="1" i="1">
                <a:solidFill>
                  <a:srgbClr val="FF0000"/>
                </a:solidFill>
              </a:rPr>
              <a:t>Average cost range per Focus Group session $4,500 - $6,500</a:t>
            </a:r>
            <a:r>
              <a:rPr lang="en-US" altLang="en-US" sz="180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531460" name="Text Box 4">
            <a:extLst>
              <a:ext uri="{FF2B5EF4-FFF2-40B4-BE49-F238E27FC236}">
                <a16:creationId xmlns:a16="http://schemas.microsoft.com/office/drawing/2014/main" id="{2BBCC661-51EC-77A3-2D18-7076390200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2">
            <a:extLst>
              <a:ext uri="{FF2B5EF4-FFF2-40B4-BE49-F238E27FC236}">
                <a16:creationId xmlns:a16="http://schemas.microsoft.com/office/drawing/2014/main" id="{BD08FC82-6A0C-9D35-AD87-65820499FB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65251" name="Rectangle 3">
            <a:extLst>
              <a:ext uri="{FF2B5EF4-FFF2-40B4-BE49-F238E27FC236}">
                <a16:creationId xmlns:a16="http://schemas.microsoft.com/office/drawing/2014/main" id="{E2D6B662-9EAA-DD8F-013A-68DD8E4551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plan and conduct Voice of Customer activities in support of business improvement and design efforts</a:t>
            </a:r>
          </a:p>
          <a:p>
            <a:r>
              <a:rPr lang="en-US" altLang="en-US"/>
              <a:t>Be able to collect and analyze existing customer information</a:t>
            </a:r>
          </a:p>
          <a:p>
            <a:r>
              <a:rPr lang="en-US" altLang="en-US"/>
              <a:t>Be able to plan and conduct customer interviews</a:t>
            </a:r>
          </a:p>
          <a:p>
            <a:r>
              <a:rPr lang="en-US" altLang="en-US"/>
              <a:t>Be able to plan and conduct focus groups</a:t>
            </a:r>
          </a:p>
          <a:p>
            <a:r>
              <a:rPr lang="en-US" altLang="en-US"/>
              <a:t>Be able to plan and conduct customer surveys</a:t>
            </a:r>
          </a:p>
          <a:p>
            <a:r>
              <a:rPr lang="en-US" altLang="en-US"/>
              <a:t>Be able to analyze and interpret results from Voice of Customer activities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F002167A-973F-94EF-67EB-8FCEF65C9F7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Customer Surveys - Process</a:t>
            </a:r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20D77CA7-4317-010D-2D86-E4B8E4A10CC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Identify the information needed and develop the questions to provide that information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Look at all previous surveys, focus group findings, etc.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Identify the total number of customers or prospects (the population).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Identify the subgroups or stratifiers needed.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Determine sample size and approach (e.g., random sample or census </a:t>
            </a:r>
            <a:r>
              <a:rPr lang="en-US" altLang="en-US" sz="1800" i="1"/>
              <a:t>see Section 9.3 – Sampling Theory</a:t>
            </a:r>
            <a:r>
              <a:rPr lang="en-US" altLang="en-US" sz="1800"/>
              <a:t>).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Determine if samples are identified or unidentified.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Determine if responses will be attributed (confidentiality).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Draft the questions (will require several iterations) and get input from team and other key stakeholders.  Don’t ask for information you already have (e.g., annual revenue).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Pilot the questionnaire internally to test the flow and the timing.  Revise based on feedback.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Set up a survey “red alert” process to capture leads and/or service issues.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Train the interviewers so they are comfortable with the flow of questions and the customer’s terminology.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Consider offering a token gift of appreciation (of nominal value) for the respondent’s time.</a:t>
            </a:r>
          </a:p>
          <a:p>
            <a:pPr marL="381000" indent="-381000">
              <a:lnSpc>
                <a:spcPct val="8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/>
              <a:t>Send a thank you letter that could include major findings and high-level actions.</a:t>
            </a:r>
          </a:p>
        </p:txBody>
      </p:sp>
      <p:sp>
        <p:nvSpPr>
          <p:cNvPr id="532484" name="Text Box 4">
            <a:extLst>
              <a:ext uri="{FF2B5EF4-FFF2-40B4-BE49-F238E27FC236}">
                <a16:creationId xmlns:a16="http://schemas.microsoft.com/office/drawing/2014/main" id="{C5DFD435-C914-FDE8-5D68-214E0CA335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24A0F1A4-612C-0841-DC7C-14FC667E9BF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Surveys - Analysis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FA96BDC0-6E58-1482-E521-9A774AD0792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Means, Standard Deviations, Proportions, Confidence Intervals</a:t>
            </a:r>
          </a:p>
          <a:p>
            <a:endParaRPr lang="en-US" altLang="en-US"/>
          </a:p>
          <a:p>
            <a:r>
              <a:rPr lang="en-US" altLang="en-US"/>
              <a:t>Cross-Tabulation, Regression, Prioritization, Utility Measures (See Section 9.3 for Sampling Methods and Analysis)</a:t>
            </a:r>
          </a:p>
        </p:txBody>
      </p:sp>
      <p:sp>
        <p:nvSpPr>
          <p:cNvPr id="533508" name="Text Box 4">
            <a:extLst>
              <a:ext uri="{FF2B5EF4-FFF2-40B4-BE49-F238E27FC236}">
                <a16:creationId xmlns:a16="http://schemas.microsoft.com/office/drawing/2014/main" id="{6D6E3308-5C4B-5AB2-03B0-98B5256205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F13523E7-9C10-605D-C71A-EC790C4554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2000"/>
              <a:t>Survey Development – Questions to Answer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0A80E9B7-DA5B-8827-324F-0F584DD4FB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are your objectives?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Is a survey the best method?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types of people do you want to survey?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do you want to group the results?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accurate do you want the results to be?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do you want to ask?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are you going to analyze the information?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do you want to collect the information?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do you get a good return rate?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Who is going to be the sponsor?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Who will get the information? When?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are you going to feed back?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are you going to feed back the results?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How will participants be involved?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Do you plan to do this again?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are the risks?</a:t>
            </a:r>
            <a:endParaRPr lang="en-US" altLang="en-US" sz="1800"/>
          </a:p>
          <a:p>
            <a:pPr marL="381000" indent="-381000">
              <a:lnSpc>
                <a:spcPct val="90000"/>
              </a:lnSpc>
              <a:buFont typeface="Symbol" panose="05050102010706020507" pitchFamily="18" charset="2"/>
              <a:buAutoNum type="arabicPeriod"/>
            </a:pPr>
            <a:r>
              <a:rPr lang="en-US" altLang="en-US" sz="1800" b="1" i="1"/>
              <a:t>What are the mega-issues?</a:t>
            </a:r>
            <a:endParaRPr lang="en-US" altLang="en-US" sz="1800"/>
          </a:p>
        </p:txBody>
      </p:sp>
      <p:sp>
        <p:nvSpPr>
          <p:cNvPr id="534532" name="Text Box 4">
            <a:extLst>
              <a:ext uri="{FF2B5EF4-FFF2-40B4-BE49-F238E27FC236}">
                <a16:creationId xmlns:a16="http://schemas.microsoft.com/office/drawing/2014/main" id="{3069B618-1D94-6487-1B3B-F557DD1863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700" y="6324600"/>
            <a:ext cx="1931988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4.1-23, 24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1EE2F9D6-EAD5-7A3F-0D07-67C2A5D5B3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Question Types</a:t>
            </a:r>
          </a:p>
        </p:txBody>
      </p:sp>
      <p:sp>
        <p:nvSpPr>
          <p:cNvPr id="535555" name="Rectangle 3">
            <a:extLst>
              <a:ext uri="{FF2B5EF4-FFF2-40B4-BE49-F238E27FC236}">
                <a16:creationId xmlns:a16="http://schemas.microsoft.com/office/drawing/2014/main" id="{B5678989-BE99-14CD-5D96-637A79C74F8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/>
              <a:t>Yes/No - </a:t>
            </a:r>
            <a:r>
              <a:rPr lang="en-US" altLang="en-US"/>
              <a:t>These are the “black and white” questions of the survey and are useful where the expected response is “binomial” - only one of two choices.  Analysis of responses is usually limited to calculating a fraction or percentage.  </a:t>
            </a:r>
          </a:p>
          <a:p>
            <a:r>
              <a:rPr lang="en-US" altLang="en-US" b="1"/>
              <a:t>Multiple Choice - </a:t>
            </a:r>
            <a:r>
              <a:rPr lang="en-US" altLang="en-US"/>
              <a:t>These are used where the response to the question can be predicted to fall within one of several pre-defined answers.  Even so, many multiple-choice questions will include a “Don’t Know” or “Not Applicable” answer as a possible choice.  Again, analysis of responses will consist of the fraction or percentage response for each category.  A Pie Chart of the results may be a good display of the results.  </a:t>
            </a:r>
          </a:p>
          <a:p>
            <a:r>
              <a:rPr lang="en-US" altLang="en-US" b="1"/>
              <a:t>Ranking - </a:t>
            </a:r>
            <a:r>
              <a:rPr lang="en-US" altLang="en-US"/>
              <a:t>These questions are often used to obtain judgments from respondents.  The responses may be “word-based” (Excellent, Good, Average, Poor) or numerical (Likert Scale 1 - 5, or 1 - 7).  </a:t>
            </a:r>
          </a:p>
          <a:p>
            <a:r>
              <a:rPr lang="en-US" altLang="en-US" b="1"/>
              <a:t>Fill-in-the-Blank - </a:t>
            </a:r>
            <a:r>
              <a:rPr lang="en-US" altLang="en-US"/>
              <a:t>any response offered by the participant is captured.</a:t>
            </a:r>
          </a:p>
        </p:txBody>
      </p:sp>
      <p:sp>
        <p:nvSpPr>
          <p:cNvPr id="535556" name="Text Box 4">
            <a:extLst>
              <a:ext uri="{FF2B5EF4-FFF2-40B4-BE49-F238E27FC236}">
                <a16:creationId xmlns:a16="http://schemas.microsoft.com/office/drawing/2014/main" id="{560F26C6-8956-1B7F-E89E-AD727A59D7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4.1-25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D2AF9907-6797-D1D7-EDCD-E858DBE1F6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“Bad” Questions</a:t>
            </a:r>
          </a:p>
        </p:txBody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3AB9412A-8676-34C5-339C-5E1A4C3A66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en-US" b="1" i="1"/>
              <a:t>Leading Questions</a:t>
            </a:r>
            <a:r>
              <a:rPr lang="en-US" altLang="en-US"/>
              <a:t> – suggests a preferred response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Unclear Concepts, Acronyms, Definitions And Vocabulary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Ambiguous Wording</a:t>
            </a:r>
            <a:r>
              <a:rPr lang="en-US" altLang="en-US"/>
              <a:t> – terms which may have multiple meanings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Double-Barreled Questions</a:t>
            </a:r>
            <a:r>
              <a:rPr lang="en-US" altLang="en-US"/>
              <a:t> – two questions combined in one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Loaded or Sensitive Questions</a:t>
            </a:r>
            <a:r>
              <a:rPr lang="en-US" altLang="en-US"/>
              <a:t> – responses may be biased due to emotionalism or fear of embarrassment (these may be placed later in the survey after some comfort/trust has been established)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Over Specificity/Over Generalization</a:t>
            </a:r>
            <a:r>
              <a:rPr lang="en-US" altLang="en-US"/>
              <a:t> – too detailed (or broad) information requested; often beyond ability of respondent to remember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Questionnaire Sequence And Flow/Previous Question Context</a:t>
            </a:r>
            <a:r>
              <a:rPr lang="en-US" altLang="en-US"/>
              <a:t> – response to question influenced by previous question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Non-Random Sample</a:t>
            </a:r>
            <a:r>
              <a:rPr lang="en-US" altLang="en-US"/>
              <a:t> – see Unit 9.3 for random sampling methods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Non-Response Error</a:t>
            </a:r>
            <a:r>
              <a:rPr lang="en-US" altLang="en-US"/>
              <a:t> – fraction of surveys returned by respondents; what do you know (or don’t know) about those that didn’t respond</a:t>
            </a:r>
          </a:p>
          <a:p>
            <a:pPr>
              <a:lnSpc>
                <a:spcPct val="90000"/>
              </a:lnSpc>
            </a:pPr>
            <a:r>
              <a:rPr lang="en-US" altLang="en-US" b="1" i="1"/>
              <a:t>Expected Response Pattern</a:t>
            </a:r>
            <a:r>
              <a:rPr lang="en-US" altLang="en-US"/>
              <a:t> – sequence of questions where “high” value is expected; with one “low” response embedded in the sequence.</a:t>
            </a:r>
          </a:p>
          <a:p>
            <a:pPr>
              <a:lnSpc>
                <a:spcPct val="90000"/>
              </a:lnSpc>
            </a:pPr>
            <a:endParaRPr lang="en-US" altLang="en-US"/>
          </a:p>
        </p:txBody>
      </p:sp>
      <p:sp>
        <p:nvSpPr>
          <p:cNvPr id="536580" name="Text Box 4">
            <a:extLst>
              <a:ext uri="{FF2B5EF4-FFF2-40B4-BE49-F238E27FC236}">
                <a16:creationId xmlns:a16="http://schemas.microsoft.com/office/drawing/2014/main" id="{8C08CEB0-0681-3CC7-5D5C-0EF6D65310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4.1-27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D4421533-49D7-C39B-6C66-70BF6C263E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Survey Delivery Methods</a:t>
            </a:r>
          </a:p>
        </p:txBody>
      </p:sp>
      <p:pic>
        <p:nvPicPr>
          <p:cNvPr id="537604" name="Picture 4">
            <a:extLst>
              <a:ext uri="{FF2B5EF4-FFF2-40B4-BE49-F238E27FC236}">
                <a16:creationId xmlns:a16="http://schemas.microsoft.com/office/drawing/2014/main" id="{9B8B8DD3-8ADC-D21E-5594-0C083A3038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2563"/>
            <a:ext cx="9144000" cy="431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7605" name="Text Box 5">
            <a:extLst>
              <a:ext uri="{FF2B5EF4-FFF2-40B4-BE49-F238E27FC236}">
                <a16:creationId xmlns:a16="http://schemas.microsoft.com/office/drawing/2014/main" id="{750B9477-1587-7801-681A-5601B4DF8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4.1-30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0521041F-48A5-80A3-8C15-1C548DF986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 3 - Organize &amp; Analyze Data</a:t>
            </a:r>
          </a:p>
        </p:txBody>
      </p:sp>
      <p:grpSp>
        <p:nvGrpSpPr>
          <p:cNvPr id="538631" name="Group 7">
            <a:extLst>
              <a:ext uri="{FF2B5EF4-FFF2-40B4-BE49-F238E27FC236}">
                <a16:creationId xmlns:a16="http://schemas.microsoft.com/office/drawing/2014/main" id="{DA96F689-CD4D-2FE9-A0A4-A4566CBAC430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208088"/>
            <a:ext cx="8382000" cy="4448175"/>
            <a:chOff x="240" y="761"/>
            <a:chExt cx="5280" cy="2802"/>
          </a:xfrm>
        </p:grpSpPr>
        <p:pic>
          <p:nvPicPr>
            <p:cNvPr id="538628" name="Picture 4">
              <a:extLst>
                <a:ext uri="{FF2B5EF4-FFF2-40B4-BE49-F238E27FC236}">
                  <a16:creationId xmlns:a16="http://schemas.microsoft.com/office/drawing/2014/main" id="{A158AF32-2C7C-A493-FD7F-0DC876084C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6" y="761"/>
              <a:ext cx="5274" cy="28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8629" name="Line 5">
              <a:extLst>
                <a:ext uri="{FF2B5EF4-FFF2-40B4-BE49-F238E27FC236}">
                  <a16:creationId xmlns:a16="http://schemas.microsoft.com/office/drawing/2014/main" id="{271D1310-7290-E357-0A3C-CCBDDD3251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3456"/>
              <a:ext cx="52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8630" name="Line 6">
              <a:extLst>
                <a:ext uri="{FF2B5EF4-FFF2-40B4-BE49-F238E27FC236}">
                  <a16:creationId xmlns:a16="http://schemas.microsoft.com/office/drawing/2014/main" id="{2358C831-B90D-2354-174E-2195A7BCD1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88" y="768"/>
              <a:ext cx="0" cy="268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8632" name="Text Box 8">
            <a:extLst>
              <a:ext uri="{FF2B5EF4-FFF2-40B4-BE49-F238E27FC236}">
                <a16:creationId xmlns:a16="http://schemas.microsoft.com/office/drawing/2014/main" id="{9EB2A2D1-BBDF-C1E4-7FEB-0E89C7BCC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4.1-40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555CD8F4-5FF2-DE76-4587-D8C7633D3D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Organizing/Prioritizing Data</a:t>
            </a:r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C95E3B99-B277-0233-C163-A31B2E7DF9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b="1"/>
              <a:t>Customer Data Classification</a:t>
            </a:r>
          </a:p>
          <a:p>
            <a:endParaRPr lang="en-US" altLang="en-US"/>
          </a:p>
          <a:p>
            <a:r>
              <a:rPr lang="en-US" altLang="en-US" b="1"/>
              <a:t>Qualitative Data (Verbatims, Comments):</a:t>
            </a:r>
            <a:endParaRPr lang="en-US" altLang="en-US"/>
          </a:p>
          <a:p>
            <a:pPr lvl="1"/>
            <a:r>
              <a:rPr lang="en-US" altLang="en-US"/>
              <a:t>Affinitize Data Into “Natural” Groupings</a:t>
            </a:r>
          </a:p>
          <a:p>
            <a:pPr lvl="1"/>
            <a:r>
              <a:rPr lang="en-US" altLang="en-US"/>
              <a:t>Develop Structure or Hierarchy of Needs</a:t>
            </a:r>
            <a:endParaRPr lang="en-US" altLang="en-US" i="1"/>
          </a:p>
          <a:p>
            <a:pPr lvl="1"/>
            <a:r>
              <a:rPr lang="en-US" altLang="en-US" i="1"/>
              <a:t>See Section 16.1 for Tool Use and Analysis</a:t>
            </a:r>
          </a:p>
          <a:p>
            <a:endParaRPr lang="en-US" altLang="en-US" b="1"/>
          </a:p>
          <a:p>
            <a:r>
              <a:rPr lang="en-US" altLang="en-US" b="1"/>
              <a:t>Quantitative Analysis:</a:t>
            </a:r>
            <a:endParaRPr lang="en-US" altLang="en-US"/>
          </a:p>
          <a:p>
            <a:pPr lvl="1"/>
            <a:r>
              <a:rPr lang="en-US" altLang="en-US"/>
              <a:t>Prioritization (e.g. Surveys or Conjoint Analysis (product features))</a:t>
            </a:r>
          </a:p>
          <a:p>
            <a:pPr lvl="1"/>
            <a:r>
              <a:rPr lang="en-US" altLang="en-US"/>
              <a:t>Means, Standard Deviations, Proportions, Confidence Intervals</a:t>
            </a:r>
          </a:p>
          <a:p>
            <a:pPr lvl="1"/>
            <a:r>
              <a:rPr lang="en-US" altLang="en-US"/>
              <a:t>Correlation/Regression (</a:t>
            </a:r>
            <a:r>
              <a:rPr lang="en-US" altLang="en-US" i="1"/>
              <a:t>See Units 10.1, 10.2)</a:t>
            </a:r>
            <a:endParaRPr lang="en-US" altLang="en-US"/>
          </a:p>
          <a:p>
            <a:endParaRPr lang="en-US" altLang="en-US"/>
          </a:p>
        </p:txBody>
      </p:sp>
      <p:sp>
        <p:nvSpPr>
          <p:cNvPr id="539652" name="Text Box 4">
            <a:extLst>
              <a:ext uri="{FF2B5EF4-FFF2-40B4-BE49-F238E27FC236}">
                <a16:creationId xmlns:a16="http://schemas.microsoft.com/office/drawing/2014/main" id="{49A36DAC-BCAE-5CAB-CEF1-6FEBEECA7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4.1-41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86D04C5D-6B41-85E1-98B8-0E4AD5985F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Dr. Kano’s Types of Needs</a:t>
            </a:r>
          </a:p>
        </p:txBody>
      </p:sp>
      <p:grpSp>
        <p:nvGrpSpPr>
          <p:cNvPr id="540676" name="Group 4">
            <a:extLst>
              <a:ext uri="{FF2B5EF4-FFF2-40B4-BE49-F238E27FC236}">
                <a16:creationId xmlns:a16="http://schemas.microsoft.com/office/drawing/2014/main" id="{4BE0668B-541C-585F-4671-439ABBCA4812}"/>
              </a:ext>
            </a:extLst>
          </p:cNvPr>
          <p:cNvGrpSpPr>
            <a:grpSpLocks/>
          </p:cNvGrpSpPr>
          <p:nvPr/>
        </p:nvGrpSpPr>
        <p:grpSpPr bwMode="auto">
          <a:xfrm>
            <a:off x="1377950" y="993775"/>
            <a:ext cx="6637338" cy="5399088"/>
            <a:chOff x="3368" y="3394"/>
            <a:chExt cx="6781" cy="5518"/>
          </a:xfrm>
        </p:grpSpPr>
        <p:sp>
          <p:nvSpPr>
            <p:cNvPr id="540677" name="Line 5">
              <a:extLst>
                <a:ext uri="{FF2B5EF4-FFF2-40B4-BE49-F238E27FC236}">
                  <a16:creationId xmlns:a16="http://schemas.microsoft.com/office/drawing/2014/main" id="{81A0730B-33A3-9AE4-ED9B-1147252051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88" y="3792"/>
              <a:ext cx="0" cy="512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78" name="Line 6">
              <a:extLst>
                <a:ext uri="{FF2B5EF4-FFF2-40B4-BE49-F238E27FC236}">
                  <a16:creationId xmlns:a16="http://schemas.microsoft.com/office/drawing/2014/main" id="{9D1FA2B1-3CBD-54D9-746A-B12E21F0EA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8" y="6593"/>
              <a:ext cx="548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79" name="Line 7">
              <a:extLst>
                <a:ext uri="{FF2B5EF4-FFF2-40B4-BE49-F238E27FC236}">
                  <a16:creationId xmlns:a16="http://schemas.microsoft.com/office/drawing/2014/main" id="{DE8B8646-A458-F9D5-A63D-9F3516B4C3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60" y="4254"/>
              <a:ext cx="4809" cy="4556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0" name="Text Box 8">
              <a:extLst>
                <a:ext uri="{FF2B5EF4-FFF2-40B4-BE49-F238E27FC236}">
                  <a16:creationId xmlns:a16="http://schemas.microsoft.com/office/drawing/2014/main" id="{A9A399FD-737A-DB48-040E-65360E81CC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8" y="5298"/>
              <a:ext cx="1722" cy="4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Delighter’s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0681" name="Text Box 9">
              <a:extLst>
                <a:ext uri="{FF2B5EF4-FFF2-40B4-BE49-F238E27FC236}">
                  <a16:creationId xmlns:a16="http://schemas.microsoft.com/office/drawing/2014/main" id="{BF46ED52-14CC-90A7-324E-3D3280D67E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13" y="5090"/>
              <a:ext cx="2571" cy="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One Dimensional’s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0682" name="Text Box 10">
              <a:extLst>
                <a:ext uri="{FF2B5EF4-FFF2-40B4-BE49-F238E27FC236}">
                  <a16:creationId xmlns:a16="http://schemas.microsoft.com/office/drawing/2014/main" id="{103C812C-2538-7CEE-B1E4-9BE61C34B0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8" y="3394"/>
              <a:ext cx="3414" cy="4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Customer satisfaction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0683" name="Text Box 11">
              <a:extLst>
                <a:ext uri="{FF2B5EF4-FFF2-40B4-BE49-F238E27FC236}">
                  <a16:creationId xmlns:a16="http://schemas.microsoft.com/office/drawing/2014/main" id="{45C2B107-0AA5-7862-C769-DDE24B01A8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72" y="5807"/>
              <a:ext cx="2277" cy="70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 b="1">
                  <a:solidFill>
                    <a:srgbClr val="000000"/>
                  </a:solidFill>
                  <a:latin typeface="Arial" panose="020B0604020202020204" pitchFamily="34" charset="0"/>
                </a:rPr>
                <a:t>Product/Service Functionality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0684" name="Arc 12">
              <a:extLst>
                <a:ext uri="{FF2B5EF4-FFF2-40B4-BE49-F238E27FC236}">
                  <a16:creationId xmlns:a16="http://schemas.microsoft.com/office/drawing/2014/main" id="{725B1DDF-D580-EFFB-7BCA-487DB8375DF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866" y="6778"/>
              <a:ext cx="3642" cy="2127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685" name="Text Box 13">
              <a:extLst>
                <a:ext uri="{FF2B5EF4-FFF2-40B4-BE49-F238E27FC236}">
                  <a16:creationId xmlns:a16="http://schemas.microsoft.com/office/drawing/2014/main" id="{34801CD8-F894-09C2-4258-E7E8B05C46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1" y="7464"/>
              <a:ext cx="1362" cy="43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Must Be’s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0686" name="Arc 14">
              <a:extLst>
                <a:ext uri="{FF2B5EF4-FFF2-40B4-BE49-F238E27FC236}">
                  <a16:creationId xmlns:a16="http://schemas.microsoft.com/office/drawing/2014/main" id="{9B06488C-975B-9FF8-9D69-9937CE463DC1}"/>
                </a:ext>
              </a:extLst>
            </p:cNvPr>
            <p:cNvSpPr>
              <a:spLocks/>
            </p:cNvSpPr>
            <p:nvPr/>
          </p:nvSpPr>
          <p:spPr bwMode="auto">
            <a:xfrm rot="-5400000" flipH="1" flipV="1">
              <a:off x="4296" y="3013"/>
              <a:ext cx="2622" cy="4287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0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>
              <a:solidFill>
                <a:srgbClr val="0000FF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0687" name="Text Box 15">
            <a:extLst>
              <a:ext uri="{FF2B5EF4-FFF2-40B4-BE49-F238E27FC236}">
                <a16:creationId xmlns:a16="http://schemas.microsoft.com/office/drawing/2014/main" id="{A0E32F4A-BED2-DD60-2C88-C8C13E651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4.1-42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6FE3D730-3FC8-A236-40E6-C7CAD5A8D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 4 - Communicate the Learning</a:t>
            </a:r>
          </a:p>
        </p:txBody>
      </p:sp>
      <p:grpSp>
        <p:nvGrpSpPr>
          <p:cNvPr id="541703" name="Group 7">
            <a:extLst>
              <a:ext uri="{FF2B5EF4-FFF2-40B4-BE49-F238E27FC236}">
                <a16:creationId xmlns:a16="http://schemas.microsoft.com/office/drawing/2014/main" id="{05BCA45C-2A75-02B0-D2FA-2C8735B34C51}"/>
              </a:ext>
            </a:extLst>
          </p:cNvPr>
          <p:cNvGrpSpPr>
            <a:grpSpLocks/>
          </p:cNvGrpSpPr>
          <p:nvPr/>
        </p:nvGrpSpPr>
        <p:grpSpPr bwMode="auto">
          <a:xfrm>
            <a:off x="385763" y="1068388"/>
            <a:ext cx="8372475" cy="5159375"/>
            <a:chOff x="243" y="673"/>
            <a:chExt cx="5274" cy="3250"/>
          </a:xfrm>
        </p:grpSpPr>
        <p:pic>
          <p:nvPicPr>
            <p:cNvPr id="541700" name="Picture 4">
              <a:extLst>
                <a:ext uri="{FF2B5EF4-FFF2-40B4-BE49-F238E27FC236}">
                  <a16:creationId xmlns:a16="http://schemas.microsoft.com/office/drawing/2014/main" id="{76649568-894A-BD26-C5B2-DEC8B151EA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673"/>
              <a:ext cx="5274" cy="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1701" name="Line 5">
              <a:extLst>
                <a:ext uri="{FF2B5EF4-FFF2-40B4-BE49-F238E27FC236}">
                  <a16:creationId xmlns:a16="http://schemas.microsoft.com/office/drawing/2014/main" id="{39ADAB0D-9878-E8F4-267A-8D5952304D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" y="3829"/>
              <a:ext cx="524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1702" name="Line 6">
              <a:extLst>
                <a:ext uri="{FF2B5EF4-FFF2-40B4-BE49-F238E27FC236}">
                  <a16:creationId xmlns:a16="http://schemas.microsoft.com/office/drawing/2014/main" id="{6A865D19-C6B4-C97C-76BA-EF0CC7BFE2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92" y="690"/>
              <a:ext cx="0" cy="313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1704" name="Text Box 8">
            <a:extLst>
              <a:ext uri="{FF2B5EF4-FFF2-40B4-BE49-F238E27FC236}">
                <a16:creationId xmlns:a16="http://schemas.microsoft.com/office/drawing/2014/main" id="{6FA9EA28-CC89-C70B-902E-6440787F8D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4.1-44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47A8EA5E-4155-BD0A-E047-E30071CFA3D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Why VOC?</a:t>
            </a:r>
          </a:p>
        </p:txBody>
      </p:sp>
      <p:sp>
        <p:nvSpPr>
          <p:cNvPr id="515075" name="Rectangle 3">
            <a:extLst>
              <a:ext uri="{FF2B5EF4-FFF2-40B4-BE49-F238E27FC236}">
                <a16:creationId xmlns:a16="http://schemas.microsoft.com/office/drawing/2014/main" id="{3D39C011-4C04-D6C2-95FE-B34FB208F83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Research shows that </a:t>
            </a:r>
            <a:r>
              <a:rPr lang="en-US" altLang="en-US" sz="2800" b="1" i="1"/>
              <a:t>Six Sigma Companies</a:t>
            </a:r>
            <a:r>
              <a:rPr lang="en-US" altLang="en-US" sz="2800"/>
              <a:t>:</a:t>
            </a:r>
          </a:p>
          <a:p>
            <a:r>
              <a:rPr lang="en-US" altLang="en-US" sz="2800"/>
              <a:t>Define key customer segments and key customers that are critical to achieve their strategy</a:t>
            </a:r>
          </a:p>
          <a:p>
            <a:r>
              <a:rPr lang="en-US" altLang="en-US" sz="2800"/>
              <a:t>Have the market’s pulse and are flexible to meet changing demands</a:t>
            </a:r>
          </a:p>
          <a:p>
            <a:r>
              <a:rPr lang="en-US" altLang="en-US" sz="2800"/>
              <a:t>Strategically define contribution of key customers</a:t>
            </a:r>
          </a:p>
          <a:p>
            <a:r>
              <a:rPr lang="en-US" altLang="en-US" sz="2800"/>
              <a:t>Gather customer data and turn into meaningful, actionable information</a:t>
            </a:r>
          </a:p>
          <a:p>
            <a:r>
              <a:rPr lang="en-US" altLang="en-US" sz="2800"/>
              <a:t>Establish the voice of customer (VOC) process as a critical enabling process</a:t>
            </a:r>
          </a:p>
        </p:txBody>
      </p:sp>
      <p:sp>
        <p:nvSpPr>
          <p:cNvPr id="515076" name="Text Box 4">
            <a:extLst>
              <a:ext uri="{FF2B5EF4-FFF2-40B4-BE49-F238E27FC236}">
                <a16:creationId xmlns:a16="http://schemas.microsoft.com/office/drawing/2014/main" id="{0C81B04F-1F45-D1A3-5680-E19B49990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4.1-2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0586FBB0-164A-AB03-A8DB-E28AA2A61F6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 5 – Drive Business Activities</a:t>
            </a:r>
          </a:p>
        </p:txBody>
      </p:sp>
      <p:grpSp>
        <p:nvGrpSpPr>
          <p:cNvPr id="542727" name="Group 7">
            <a:extLst>
              <a:ext uri="{FF2B5EF4-FFF2-40B4-BE49-F238E27FC236}">
                <a16:creationId xmlns:a16="http://schemas.microsoft.com/office/drawing/2014/main" id="{50D8A895-A373-7010-73BD-9B8503E5B245}"/>
              </a:ext>
            </a:extLst>
          </p:cNvPr>
          <p:cNvGrpSpPr>
            <a:grpSpLocks/>
          </p:cNvGrpSpPr>
          <p:nvPr/>
        </p:nvGrpSpPr>
        <p:grpSpPr bwMode="auto">
          <a:xfrm>
            <a:off x="385763" y="1120775"/>
            <a:ext cx="8372475" cy="4616450"/>
            <a:chOff x="243" y="706"/>
            <a:chExt cx="5274" cy="2908"/>
          </a:xfrm>
        </p:grpSpPr>
        <p:pic>
          <p:nvPicPr>
            <p:cNvPr id="542724" name="Picture 4">
              <a:extLst>
                <a:ext uri="{FF2B5EF4-FFF2-40B4-BE49-F238E27FC236}">
                  <a16:creationId xmlns:a16="http://schemas.microsoft.com/office/drawing/2014/main" id="{B6073437-17FD-0C88-16EE-D65452B518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" y="710"/>
              <a:ext cx="5274" cy="29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42725" name="Line 5">
              <a:extLst>
                <a:ext uri="{FF2B5EF4-FFF2-40B4-BE49-F238E27FC236}">
                  <a16:creationId xmlns:a16="http://schemas.microsoft.com/office/drawing/2014/main" id="{BDB02E30-DDCD-3308-38C2-F71B5CDB38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1" y="3513"/>
              <a:ext cx="523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2726" name="Line 6">
              <a:extLst>
                <a:ext uri="{FF2B5EF4-FFF2-40B4-BE49-F238E27FC236}">
                  <a16:creationId xmlns:a16="http://schemas.microsoft.com/office/drawing/2014/main" id="{BCF24A2A-E947-8805-F8E6-B9F8703B84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492" y="706"/>
              <a:ext cx="0" cy="2807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2728" name="Text Box 8">
            <a:extLst>
              <a:ext uri="{FF2B5EF4-FFF2-40B4-BE49-F238E27FC236}">
                <a16:creationId xmlns:a16="http://schemas.microsoft.com/office/drawing/2014/main" id="{8E95FA43-50BE-137E-0B60-24EEE4790C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4.1-45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>
            <a:extLst>
              <a:ext uri="{FF2B5EF4-FFF2-40B4-BE49-F238E27FC236}">
                <a16:creationId xmlns:a16="http://schemas.microsoft.com/office/drawing/2014/main" id="{6694A64B-7BE2-55FF-436E-5E249F4E0B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66275" name="Rectangle 3">
            <a:extLst>
              <a:ext uri="{FF2B5EF4-FFF2-40B4-BE49-F238E27FC236}">
                <a16:creationId xmlns:a16="http://schemas.microsoft.com/office/drawing/2014/main" id="{C06AE00C-D296-66AA-76C6-8098DEBD032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Company VOC processes (Exercise 4.2-2)</a:t>
            </a:r>
          </a:p>
          <a:p>
            <a:endParaRPr lang="en-US" altLang="en-US"/>
          </a:p>
          <a:p>
            <a:r>
              <a:rPr lang="en-US" altLang="en-US"/>
              <a:t>Your Process’ Customers (Exercises 4.2-3, 4)</a:t>
            </a:r>
          </a:p>
          <a:p>
            <a:endParaRPr lang="en-US" altLang="en-US"/>
          </a:p>
          <a:p>
            <a:r>
              <a:rPr lang="en-US" altLang="en-US"/>
              <a:t>Learning from “Reactive” VOC – Review the Customer Complaints (04-Customer Data/</a:t>
            </a:r>
            <a:r>
              <a:rPr lang="en-US" altLang="en-US" i="1"/>
              <a:t>Customer Complaints.doc</a:t>
            </a:r>
            <a:r>
              <a:rPr lang="en-US" altLang="en-US"/>
              <a:t>).  What needs are not being met by the companies mentioned?</a:t>
            </a:r>
          </a:p>
          <a:p>
            <a:endParaRPr lang="en-US" altLang="en-US"/>
          </a:p>
          <a:p>
            <a:r>
              <a:rPr lang="en-US" altLang="en-US"/>
              <a:t>Develop &amp; Practice Interview Guide (Exercises 4.2-5, 6)</a:t>
            </a:r>
          </a:p>
          <a:p>
            <a:endParaRPr lang="en-US" altLang="en-US"/>
          </a:p>
          <a:p>
            <a:r>
              <a:rPr lang="en-US" altLang="en-US"/>
              <a:t>Survey Critique (Exercise 4.2-8)</a:t>
            </a:r>
          </a:p>
          <a:p>
            <a:endParaRPr lang="en-US" altLang="en-US"/>
          </a:p>
          <a:p>
            <a:r>
              <a:rPr lang="en-US" altLang="en-US"/>
              <a:t>Your Project – Develop Your Voice of Customer Plan; Present for Review by the Group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2F06CEF7-2A95-70AC-4744-330DC44887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VOC Challenge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CD4E2F2A-51AC-D315-A6D4-BC9BFA625D2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1089025"/>
            <a:ext cx="8451850" cy="5513388"/>
          </a:xfrm>
        </p:spPr>
        <p:txBody>
          <a:bodyPr/>
          <a:lstStyle/>
          <a:p>
            <a:r>
              <a:rPr lang="en-US" altLang="en-US" sz="2400"/>
              <a:t>Customers “Talk” Through Their </a:t>
            </a:r>
          </a:p>
          <a:p>
            <a:pPr lvl="1"/>
            <a:r>
              <a:rPr lang="en-US" altLang="en-US" sz="2400"/>
              <a:t>Behaviors</a:t>
            </a:r>
          </a:p>
          <a:p>
            <a:pPr lvl="1"/>
            <a:r>
              <a:rPr lang="en-US" altLang="en-US" sz="2400"/>
              <a:t>Reactions to specific products and services</a:t>
            </a:r>
          </a:p>
          <a:p>
            <a:pPr lvl="1"/>
            <a:r>
              <a:rPr lang="en-US" altLang="en-US" sz="2400"/>
              <a:t>Silence</a:t>
            </a:r>
          </a:p>
          <a:p>
            <a:r>
              <a:rPr lang="en-US" altLang="en-US" sz="2400"/>
              <a:t>Customer “Talk” Is “Noise”</a:t>
            </a:r>
          </a:p>
          <a:p>
            <a:r>
              <a:rPr lang="en-US" altLang="en-US" sz="2400"/>
              <a:t>The Challenge For Businesses Is To Convert Customer “Noise” Into Meaning</a:t>
            </a:r>
          </a:p>
          <a:p>
            <a:r>
              <a:rPr lang="en-US" altLang="en-US" sz="2400"/>
              <a:t>The Opportunity For Businesses Is To Make Listening Strategic</a:t>
            </a:r>
          </a:p>
          <a:p>
            <a:pPr lvl="1"/>
            <a:r>
              <a:rPr lang="en-US" altLang="en-US" sz="2400"/>
              <a:t>Customer loyalty (retention, satisfaction)</a:t>
            </a:r>
          </a:p>
          <a:p>
            <a:pPr lvl="1"/>
            <a:r>
              <a:rPr lang="en-US" altLang="en-US" sz="2400"/>
              <a:t>New markets/opportunities</a:t>
            </a:r>
          </a:p>
          <a:p>
            <a:pPr lvl="1"/>
            <a:r>
              <a:rPr lang="en-US" altLang="en-US" sz="2400"/>
              <a:t>Increased market share</a:t>
            </a:r>
          </a:p>
        </p:txBody>
      </p:sp>
      <p:sp>
        <p:nvSpPr>
          <p:cNvPr id="516100" name="Text Box 4">
            <a:extLst>
              <a:ext uri="{FF2B5EF4-FFF2-40B4-BE49-F238E27FC236}">
                <a16:creationId xmlns:a16="http://schemas.microsoft.com/office/drawing/2014/main" id="{A6EF9F5A-D61D-8933-086D-EE4256DD9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4" name="Rectangle 4">
            <a:extLst>
              <a:ext uri="{FF2B5EF4-FFF2-40B4-BE49-F238E27FC236}">
                <a16:creationId xmlns:a16="http://schemas.microsoft.com/office/drawing/2014/main" id="{6FE2955E-A198-3CD5-D86B-85B5438DBB5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Customer Satisfaction &amp; Loyalty</a:t>
            </a:r>
          </a:p>
        </p:txBody>
      </p:sp>
      <p:sp>
        <p:nvSpPr>
          <p:cNvPr id="517126" name="Rectangle 6">
            <a:extLst>
              <a:ext uri="{FF2B5EF4-FFF2-40B4-BE49-F238E27FC236}">
                <a16:creationId xmlns:a16="http://schemas.microsoft.com/office/drawing/2014/main" id="{4CB75385-04F2-E8AC-E755-FF10C2DBE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5" y="5649913"/>
            <a:ext cx="5711825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8425" tIns="49212" rIns="98425" bIns="49212">
            <a:spAutoFit/>
          </a:bodyPr>
          <a:lstStyle/>
          <a:p>
            <a:r>
              <a:rPr lang="en-US" altLang="en-US" sz="900"/>
              <a:t>Completely	       Dissatisfied	             Neither Satisfied	Satisfied	Completely </a:t>
            </a:r>
            <a:br>
              <a:rPr lang="en-US" altLang="en-US" sz="900"/>
            </a:br>
            <a:r>
              <a:rPr lang="en-US" altLang="en-US" sz="900"/>
              <a:t>Dissatisfied		             Nor Dissatisfied	      	 Satisfied</a:t>
            </a:r>
            <a:endParaRPr lang="en-US" altLang="en-US" sz="2000"/>
          </a:p>
        </p:txBody>
      </p:sp>
      <p:sp>
        <p:nvSpPr>
          <p:cNvPr id="517128" name="Line 8">
            <a:extLst>
              <a:ext uri="{FF2B5EF4-FFF2-40B4-BE49-F238E27FC236}">
                <a16:creationId xmlns:a16="http://schemas.microsoft.com/office/drawing/2014/main" id="{58AD50ED-01C7-6065-7B3C-0A1F59F34A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0638" y="5567363"/>
            <a:ext cx="4132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29" name="Line 9">
            <a:extLst>
              <a:ext uri="{FF2B5EF4-FFF2-40B4-BE49-F238E27FC236}">
                <a16:creationId xmlns:a16="http://schemas.microsoft.com/office/drawing/2014/main" id="{1B130CCD-40C4-C66E-FB7A-DCA6989CFC5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59050" y="1814513"/>
            <a:ext cx="0" cy="36718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0" name="Rectangle 10">
            <a:extLst>
              <a:ext uri="{FF2B5EF4-FFF2-40B4-BE49-F238E27FC236}">
                <a16:creationId xmlns:a16="http://schemas.microsoft.com/office/drawing/2014/main" id="{EB766C9D-884B-E659-5DF6-6B90A38CF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8175" y="1219200"/>
            <a:ext cx="727075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8425" tIns="49212" rIns="98425" bIns="49212">
            <a:spAutoFit/>
          </a:bodyPr>
          <a:lstStyle/>
          <a:p>
            <a:pPr>
              <a:lnSpc>
                <a:spcPct val="376000"/>
              </a:lnSpc>
            </a:pPr>
            <a:r>
              <a:rPr lang="en-US" altLang="en-US"/>
              <a:t>100%</a:t>
            </a:r>
          </a:p>
          <a:p>
            <a:pPr>
              <a:lnSpc>
                <a:spcPct val="376000"/>
              </a:lnSpc>
            </a:pPr>
            <a:r>
              <a:rPr lang="en-US" altLang="en-US"/>
              <a:t>80%</a:t>
            </a:r>
          </a:p>
          <a:p>
            <a:pPr>
              <a:lnSpc>
                <a:spcPct val="376000"/>
              </a:lnSpc>
            </a:pPr>
            <a:r>
              <a:rPr lang="en-US" altLang="en-US"/>
              <a:t>60%</a:t>
            </a:r>
          </a:p>
          <a:p>
            <a:pPr>
              <a:lnSpc>
                <a:spcPct val="376000"/>
              </a:lnSpc>
            </a:pPr>
            <a:r>
              <a:rPr lang="en-US" altLang="en-US"/>
              <a:t>40%</a:t>
            </a:r>
          </a:p>
          <a:p>
            <a:pPr>
              <a:lnSpc>
                <a:spcPct val="376000"/>
              </a:lnSpc>
            </a:pPr>
            <a:r>
              <a:rPr lang="en-US" altLang="en-US"/>
              <a:t>20%</a:t>
            </a:r>
            <a:endParaRPr lang="en-US" altLang="en-US" sz="2000"/>
          </a:p>
        </p:txBody>
      </p:sp>
      <p:sp>
        <p:nvSpPr>
          <p:cNvPr id="517131" name="Arc 11">
            <a:extLst>
              <a:ext uri="{FF2B5EF4-FFF2-40B4-BE49-F238E27FC236}">
                <a16:creationId xmlns:a16="http://schemas.microsoft.com/office/drawing/2014/main" id="{84DB8C7F-8B1E-E6CD-23F6-15D1BD7FC226}"/>
              </a:ext>
            </a:extLst>
          </p:cNvPr>
          <p:cNvSpPr>
            <a:spLocks/>
          </p:cNvSpPr>
          <p:nvPr/>
        </p:nvSpPr>
        <p:spPr bwMode="auto">
          <a:xfrm>
            <a:off x="2528888" y="2185988"/>
            <a:ext cx="4051300" cy="3340100"/>
          </a:xfrm>
          <a:custGeom>
            <a:avLst/>
            <a:gdLst>
              <a:gd name="G0" fmla="+- 0 0 0"/>
              <a:gd name="G1" fmla="+- 0 0 0"/>
              <a:gd name="G2" fmla="+- 21600 0 0"/>
              <a:gd name="T0" fmla="*/ 21594 w 21594"/>
              <a:gd name="T1" fmla="*/ 494 h 21599"/>
              <a:gd name="T2" fmla="*/ 182 w 21594"/>
              <a:gd name="T3" fmla="*/ 21599 h 21599"/>
              <a:gd name="T4" fmla="*/ 0 w 21594"/>
              <a:gd name="T5" fmla="*/ 0 h 21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594" h="21599" fill="none" extrusionOk="0">
                <a:moveTo>
                  <a:pt x="21594" y="494"/>
                </a:moveTo>
                <a:cubicBezTo>
                  <a:pt x="21327" y="12157"/>
                  <a:pt x="11847" y="21500"/>
                  <a:pt x="182" y="21599"/>
                </a:cubicBezTo>
              </a:path>
              <a:path w="21594" h="21599" stroke="0" extrusionOk="0">
                <a:moveTo>
                  <a:pt x="21594" y="494"/>
                </a:moveTo>
                <a:cubicBezTo>
                  <a:pt x="21327" y="12157"/>
                  <a:pt x="11847" y="21500"/>
                  <a:pt x="182" y="21599"/>
                </a:cubicBezTo>
                <a:lnTo>
                  <a:pt x="0" y="0"/>
                </a:lnTo>
                <a:close/>
              </a:path>
            </a:pathLst>
          </a:custGeom>
          <a:noFill/>
          <a:ln w="76200" cap="rnd">
            <a:solidFill>
              <a:srgbClr val="7B00E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2" name="Line 12">
            <a:extLst>
              <a:ext uri="{FF2B5EF4-FFF2-40B4-BE49-F238E27FC236}">
                <a16:creationId xmlns:a16="http://schemas.microsoft.com/office/drawing/2014/main" id="{7D5F54FD-0277-5F8C-E0C1-B43C562B09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3813" y="1809750"/>
            <a:ext cx="147637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3" name="Line 13">
            <a:extLst>
              <a:ext uri="{FF2B5EF4-FFF2-40B4-BE49-F238E27FC236}">
                <a16:creationId xmlns:a16="http://schemas.microsoft.com/office/drawing/2014/main" id="{9A049A9C-0F87-BD8A-1A93-2DE38EC53929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3813" y="2560638"/>
            <a:ext cx="68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4" name="Line 14">
            <a:extLst>
              <a:ext uri="{FF2B5EF4-FFF2-40B4-BE49-F238E27FC236}">
                <a16:creationId xmlns:a16="http://schemas.microsoft.com/office/drawing/2014/main" id="{06523BBA-7910-18BA-4284-E87584E0D5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3813" y="3313113"/>
            <a:ext cx="68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5" name="Line 15">
            <a:extLst>
              <a:ext uri="{FF2B5EF4-FFF2-40B4-BE49-F238E27FC236}">
                <a16:creationId xmlns:a16="http://schemas.microsoft.com/office/drawing/2014/main" id="{97129A2F-708E-5F8E-5CB8-2646B2B683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3813" y="4140200"/>
            <a:ext cx="68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6" name="Line 16">
            <a:extLst>
              <a:ext uri="{FF2B5EF4-FFF2-40B4-BE49-F238E27FC236}">
                <a16:creationId xmlns:a16="http://schemas.microsoft.com/office/drawing/2014/main" id="{9E071FCD-A1A7-BA4B-5675-33B1896145FC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3813" y="4891088"/>
            <a:ext cx="68262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7" name="Line 17">
            <a:extLst>
              <a:ext uri="{FF2B5EF4-FFF2-40B4-BE49-F238E27FC236}">
                <a16:creationId xmlns:a16="http://schemas.microsoft.com/office/drawing/2014/main" id="{8C7B5C6C-3BD0-4739-A724-4C58D9F3F756}"/>
              </a:ext>
            </a:extLst>
          </p:cNvPr>
          <p:cNvSpPr>
            <a:spLocks noChangeShapeType="1"/>
          </p:cNvSpPr>
          <p:nvPr/>
        </p:nvSpPr>
        <p:spPr bwMode="auto">
          <a:xfrm>
            <a:off x="3671888" y="5473700"/>
            <a:ext cx="0" cy="13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8" name="Line 18">
            <a:extLst>
              <a:ext uri="{FF2B5EF4-FFF2-40B4-BE49-F238E27FC236}">
                <a16:creationId xmlns:a16="http://schemas.microsoft.com/office/drawing/2014/main" id="{4FFE8FF4-2D28-A6AF-0784-9EB94A1A2EB2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6313" y="5473700"/>
            <a:ext cx="0" cy="13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39" name="Line 19">
            <a:extLst>
              <a:ext uri="{FF2B5EF4-FFF2-40B4-BE49-F238E27FC236}">
                <a16:creationId xmlns:a16="http://schemas.microsoft.com/office/drawing/2014/main" id="{D8A27FFF-3DDC-43C7-D7DA-152451FC8BD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19775" y="5473700"/>
            <a:ext cx="0" cy="13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0" name="Line 20">
            <a:extLst>
              <a:ext uri="{FF2B5EF4-FFF2-40B4-BE49-F238E27FC236}">
                <a16:creationId xmlns:a16="http://schemas.microsoft.com/office/drawing/2014/main" id="{B59E49C7-0607-E11C-340F-FAC042687BC4}"/>
              </a:ext>
            </a:extLst>
          </p:cNvPr>
          <p:cNvSpPr>
            <a:spLocks noChangeShapeType="1"/>
          </p:cNvSpPr>
          <p:nvPr/>
        </p:nvSpPr>
        <p:spPr bwMode="auto">
          <a:xfrm>
            <a:off x="6711950" y="5473700"/>
            <a:ext cx="0" cy="1397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1" name="Line 21">
            <a:extLst>
              <a:ext uri="{FF2B5EF4-FFF2-40B4-BE49-F238E27FC236}">
                <a16:creationId xmlns:a16="http://schemas.microsoft.com/office/drawing/2014/main" id="{877780AA-8A63-885D-25B0-F80805161A0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4925" y="4143375"/>
            <a:ext cx="32305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2" name="Line 22">
            <a:extLst>
              <a:ext uri="{FF2B5EF4-FFF2-40B4-BE49-F238E27FC236}">
                <a16:creationId xmlns:a16="http://schemas.microsoft.com/office/drawing/2014/main" id="{807A2B8C-92E5-BAF2-D777-5CC3E8A5AF1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56150" y="2270125"/>
            <a:ext cx="0" cy="18780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3" name="Line 23">
            <a:extLst>
              <a:ext uri="{FF2B5EF4-FFF2-40B4-BE49-F238E27FC236}">
                <a16:creationId xmlns:a16="http://schemas.microsoft.com/office/drawing/2014/main" id="{6F8718B5-833B-2C1F-ADF3-F93837F3755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16600" y="2225675"/>
            <a:ext cx="0" cy="3244850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4" name="Line 24">
            <a:extLst>
              <a:ext uri="{FF2B5EF4-FFF2-40B4-BE49-F238E27FC236}">
                <a16:creationId xmlns:a16="http://schemas.microsoft.com/office/drawing/2014/main" id="{00676405-E812-F9CD-CA3C-A20C173597A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11950" y="2281238"/>
            <a:ext cx="0" cy="3160712"/>
          </a:xfrm>
          <a:prstGeom prst="line">
            <a:avLst/>
          </a:prstGeom>
          <a:noFill/>
          <a:ln w="12700">
            <a:solidFill>
              <a:srgbClr val="000000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5" name="Line 25">
            <a:extLst>
              <a:ext uri="{FF2B5EF4-FFF2-40B4-BE49-F238E27FC236}">
                <a16:creationId xmlns:a16="http://schemas.microsoft.com/office/drawing/2014/main" id="{BC13F475-47D3-021E-1213-2D77083DF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0163" y="2225675"/>
            <a:ext cx="411162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7146" name="Rectangle 26">
            <a:extLst>
              <a:ext uri="{FF2B5EF4-FFF2-40B4-BE49-F238E27FC236}">
                <a16:creationId xmlns:a16="http://schemas.microsoft.com/office/drawing/2014/main" id="{8388BD39-CF32-2C5D-814D-CB7F285D4C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21038" y="2825750"/>
            <a:ext cx="1198562" cy="63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altLang="en-US" sz="1800" b="1"/>
              <a:t>Loyalty</a:t>
            </a:r>
            <a:br>
              <a:rPr lang="en-US" altLang="en-US" sz="1800" b="1"/>
            </a:br>
            <a:r>
              <a:rPr lang="en-US" altLang="en-US" sz="1800" b="1"/>
              <a:t>Gap</a:t>
            </a:r>
            <a:endParaRPr lang="en-US" altLang="en-US" sz="2800"/>
          </a:p>
        </p:txBody>
      </p:sp>
      <p:sp>
        <p:nvSpPr>
          <p:cNvPr id="517147" name="Text Box 27">
            <a:extLst>
              <a:ext uri="{FF2B5EF4-FFF2-40B4-BE49-F238E27FC236}">
                <a16:creationId xmlns:a16="http://schemas.microsoft.com/office/drawing/2014/main" id="{F1DC88D8-580D-9341-E217-E9E87A1065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143000"/>
            <a:ext cx="3048000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 sz="1800" b="1"/>
              <a:t>“Will Return” Customers</a:t>
            </a:r>
            <a:endParaRPr lang="en-US" altLang="en-US" sz="2800"/>
          </a:p>
        </p:txBody>
      </p:sp>
      <p:sp>
        <p:nvSpPr>
          <p:cNvPr id="517148" name="Text Box 28">
            <a:extLst>
              <a:ext uri="{FF2B5EF4-FFF2-40B4-BE49-F238E27FC236}">
                <a16:creationId xmlns:a16="http://schemas.microsoft.com/office/drawing/2014/main" id="{5C7D6D11-B557-4ACF-A4EB-AA81AFB60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8" name="Rectangle 4">
            <a:extLst>
              <a:ext uri="{FF2B5EF4-FFF2-40B4-BE49-F238E27FC236}">
                <a16:creationId xmlns:a16="http://schemas.microsoft.com/office/drawing/2014/main" id="{E148B10A-1C0C-753C-64F1-6E1F1DC699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“Satisfied” Defecting Customers</a:t>
            </a:r>
          </a:p>
        </p:txBody>
      </p:sp>
      <p:sp>
        <p:nvSpPr>
          <p:cNvPr id="518196" name="Rectangle 52">
            <a:extLst>
              <a:ext uri="{FF2B5EF4-FFF2-40B4-BE49-F238E27FC236}">
                <a16:creationId xmlns:a16="http://schemas.microsoft.com/office/drawing/2014/main" id="{8A69CECC-AA7B-1B7A-3F4C-4805E45E3A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5041900"/>
            <a:ext cx="2216150" cy="692150"/>
          </a:xfrm>
          <a:prstGeom prst="rect">
            <a:avLst/>
          </a:prstGeom>
          <a:solidFill>
            <a:srgbClr val="009787"/>
          </a:solidFill>
          <a:ln w="698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197" name="Rectangle 53">
            <a:extLst>
              <a:ext uri="{FF2B5EF4-FFF2-40B4-BE49-F238E27FC236}">
                <a16:creationId xmlns:a16="http://schemas.microsoft.com/office/drawing/2014/main" id="{8FAA9E00-8831-4C4E-EAFD-093AEB6B4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2290763"/>
            <a:ext cx="2216150" cy="2751137"/>
          </a:xfrm>
          <a:prstGeom prst="rect">
            <a:avLst/>
          </a:prstGeom>
          <a:solidFill>
            <a:srgbClr val="081D58"/>
          </a:solidFill>
          <a:ln w="698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8198" name="Rectangle 54">
            <a:extLst>
              <a:ext uri="{FF2B5EF4-FFF2-40B4-BE49-F238E27FC236}">
                <a16:creationId xmlns:a16="http://schemas.microsoft.com/office/drawing/2014/main" id="{A34C054F-3425-63F1-C870-AA4266B70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800" y="2073275"/>
            <a:ext cx="650875" cy="322580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199" name="Rectangle 55">
            <a:extLst>
              <a:ext uri="{FF2B5EF4-FFF2-40B4-BE49-F238E27FC236}">
                <a16:creationId xmlns:a16="http://schemas.microsoft.com/office/drawing/2014/main" id="{9820E48A-82D8-64A5-BECA-38B961B0E7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4600" y="1676400"/>
            <a:ext cx="809625" cy="4289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r">
              <a:lnSpc>
                <a:spcPct val="255000"/>
              </a:lnSpc>
            </a:pPr>
            <a:r>
              <a:rPr lang="en-US" altLang="en-US" sz="1800"/>
              <a:t>100%</a:t>
            </a:r>
          </a:p>
          <a:p>
            <a:pPr algn="r">
              <a:lnSpc>
                <a:spcPct val="255000"/>
              </a:lnSpc>
            </a:pPr>
            <a:r>
              <a:rPr lang="en-US" altLang="en-US" sz="1800"/>
              <a:t>80%</a:t>
            </a:r>
          </a:p>
          <a:p>
            <a:pPr algn="r">
              <a:lnSpc>
                <a:spcPct val="255000"/>
              </a:lnSpc>
            </a:pPr>
            <a:r>
              <a:rPr lang="en-US" altLang="en-US" sz="1800"/>
              <a:t>60%</a:t>
            </a:r>
          </a:p>
          <a:p>
            <a:pPr algn="r">
              <a:lnSpc>
                <a:spcPct val="255000"/>
              </a:lnSpc>
            </a:pPr>
            <a:r>
              <a:rPr lang="en-US" altLang="en-US" sz="1800"/>
              <a:t>40%</a:t>
            </a:r>
          </a:p>
          <a:p>
            <a:pPr algn="r">
              <a:lnSpc>
                <a:spcPct val="255000"/>
              </a:lnSpc>
            </a:pPr>
            <a:r>
              <a:rPr lang="en-US" altLang="en-US" sz="1800"/>
              <a:t>20%</a:t>
            </a:r>
          </a:p>
          <a:p>
            <a:pPr algn="r">
              <a:lnSpc>
                <a:spcPct val="255000"/>
              </a:lnSpc>
            </a:pPr>
            <a:r>
              <a:rPr lang="en-US" altLang="en-US" sz="1800"/>
              <a:t>0%</a:t>
            </a:r>
            <a:endParaRPr lang="en-US" altLang="en-US" sz="2800"/>
          </a:p>
        </p:txBody>
      </p:sp>
      <p:sp>
        <p:nvSpPr>
          <p:cNvPr id="518200" name="Rectangle 56">
            <a:extLst>
              <a:ext uri="{FF2B5EF4-FFF2-40B4-BE49-F238E27FC236}">
                <a16:creationId xmlns:a16="http://schemas.microsoft.com/office/drawing/2014/main" id="{FF1D2457-8069-44B0-9EC3-BE6E30702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4150" y="5168900"/>
            <a:ext cx="2235200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altLang="en-US" sz="1500" b="1">
                <a:solidFill>
                  <a:srgbClr val="FFFFFF"/>
                </a:solidFill>
              </a:rPr>
              <a:t>Neutral Or Dissatisfied</a:t>
            </a:r>
            <a:endParaRPr lang="en-US" altLang="en-US" sz="2000"/>
          </a:p>
        </p:txBody>
      </p:sp>
      <p:sp>
        <p:nvSpPr>
          <p:cNvPr id="518201" name="Rectangle 57">
            <a:extLst>
              <a:ext uri="{FF2B5EF4-FFF2-40B4-BE49-F238E27FC236}">
                <a16:creationId xmlns:a16="http://schemas.microsoft.com/office/drawing/2014/main" id="{E20E7352-9E65-4C94-D7C7-FD98608303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3124200"/>
            <a:ext cx="1665288" cy="515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altLang="en-US" sz="2800" b="1">
                <a:solidFill>
                  <a:srgbClr val="FFFFFF"/>
                </a:solidFill>
              </a:rPr>
              <a:t>Satisfied</a:t>
            </a:r>
            <a:endParaRPr lang="en-US" altLang="en-US" sz="3600"/>
          </a:p>
        </p:txBody>
      </p:sp>
      <p:sp>
        <p:nvSpPr>
          <p:cNvPr id="518202" name="Rectangle 58">
            <a:extLst>
              <a:ext uri="{FF2B5EF4-FFF2-40B4-BE49-F238E27FC236}">
                <a16:creationId xmlns:a16="http://schemas.microsoft.com/office/drawing/2014/main" id="{A26431B4-EE4D-569F-F629-069247D84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7688" y="1809750"/>
            <a:ext cx="1541462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90488" tIns="44450" rIns="90488" bIns="44450">
            <a:spAutoFit/>
          </a:bodyPr>
          <a:lstStyle/>
          <a:p>
            <a:pPr algn="ctr"/>
            <a:r>
              <a:rPr lang="en-US" altLang="en-US" sz="2400" b="1"/>
              <a:t>100%</a:t>
            </a:r>
            <a:endParaRPr lang="en-US" altLang="en-US" sz="2800"/>
          </a:p>
        </p:txBody>
      </p:sp>
      <p:sp>
        <p:nvSpPr>
          <p:cNvPr id="518203" name="Rectangle 59">
            <a:extLst>
              <a:ext uri="{FF2B5EF4-FFF2-40B4-BE49-F238E27FC236}">
                <a16:creationId xmlns:a16="http://schemas.microsoft.com/office/drawing/2014/main" id="{42D6F7C8-411F-E69E-5D4A-4FB7B13FB0AE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358900" y="3352800"/>
            <a:ext cx="1698625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/>
            <a:r>
              <a:rPr lang="en-US" altLang="en-US" sz="1400" b="1"/>
              <a:t>Percent Defectors</a:t>
            </a:r>
            <a:endParaRPr lang="en-US" altLang="en-US" sz="2000"/>
          </a:p>
        </p:txBody>
      </p:sp>
      <p:sp>
        <p:nvSpPr>
          <p:cNvPr id="518204" name="Freeform 60">
            <a:extLst>
              <a:ext uri="{FF2B5EF4-FFF2-40B4-BE49-F238E27FC236}">
                <a16:creationId xmlns:a16="http://schemas.microsoft.com/office/drawing/2014/main" id="{97E19EA6-B3D4-0012-05E2-E3B813474D3E}"/>
              </a:ext>
            </a:extLst>
          </p:cNvPr>
          <p:cNvSpPr>
            <a:spLocks/>
          </p:cNvSpPr>
          <p:nvPr/>
        </p:nvSpPr>
        <p:spPr bwMode="auto">
          <a:xfrm>
            <a:off x="3430588" y="2124075"/>
            <a:ext cx="3317875" cy="3630613"/>
          </a:xfrm>
          <a:custGeom>
            <a:avLst/>
            <a:gdLst>
              <a:gd name="T0" fmla="*/ 0 w 3294"/>
              <a:gd name="T1" fmla="*/ 0 h 2331"/>
              <a:gd name="T2" fmla="*/ 0 w 3294"/>
              <a:gd name="T3" fmla="*/ 2330 h 2331"/>
              <a:gd name="T4" fmla="*/ 3293 w 3294"/>
              <a:gd name="T5" fmla="*/ 2330 h 2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94" h="2331">
                <a:moveTo>
                  <a:pt x="0" y="0"/>
                </a:moveTo>
                <a:lnTo>
                  <a:pt x="0" y="2330"/>
                </a:lnTo>
                <a:lnTo>
                  <a:pt x="3293" y="2330"/>
                </a:lnTo>
              </a:path>
            </a:pathLst>
          </a:custGeom>
          <a:noFill/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8205" name="Group 61">
            <a:extLst>
              <a:ext uri="{FF2B5EF4-FFF2-40B4-BE49-F238E27FC236}">
                <a16:creationId xmlns:a16="http://schemas.microsoft.com/office/drawing/2014/main" id="{983069A4-69BA-0060-E886-E137B788A33D}"/>
              </a:ext>
            </a:extLst>
          </p:cNvPr>
          <p:cNvGrpSpPr>
            <a:grpSpLocks/>
          </p:cNvGrpSpPr>
          <p:nvPr/>
        </p:nvGrpSpPr>
        <p:grpSpPr bwMode="auto">
          <a:xfrm>
            <a:off x="3295650" y="2255838"/>
            <a:ext cx="138113" cy="3556000"/>
            <a:chOff x="3573" y="4382"/>
            <a:chExt cx="128" cy="3843"/>
          </a:xfrm>
        </p:grpSpPr>
        <p:sp>
          <p:nvSpPr>
            <p:cNvPr id="518206" name="Line 62">
              <a:extLst>
                <a:ext uri="{FF2B5EF4-FFF2-40B4-BE49-F238E27FC236}">
                  <a16:creationId xmlns:a16="http://schemas.microsoft.com/office/drawing/2014/main" id="{B8F45482-87CC-E1C6-B736-5542955432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4382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07" name="Line 63">
              <a:extLst>
                <a:ext uri="{FF2B5EF4-FFF2-40B4-BE49-F238E27FC236}">
                  <a16:creationId xmlns:a16="http://schemas.microsoft.com/office/drawing/2014/main" id="{3D94B556-260D-6EE4-EE0C-1FF2FA4865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5114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08" name="Line 64">
              <a:extLst>
                <a:ext uri="{FF2B5EF4-FFF2-40B4-BE49-F238E27FC236}">
                  <a16:creationId xmlns:a16="http://schemas.microsoft.com/office/drawing/2014/main" id="{6F3BF82C-80A2-41EA-0A6E-412A6FB5776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5861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09" name="Line 65">
              <a:extLst>
                <a:ext uri="{FF2B5EF4-FFF2-40B4-BE49-F238E27FC236}">
                  <a16:creationId xmlns:a16="http://schemas.microsoft.com/office/drawing/2014/main" id="{F46F825C-64C4-8C34-3244-CC6575E634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6657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10" name="Line 66">
              <a:extLst>
                <a:ext uri="{FF2B5EF4-FFF2-40B4-BE49-F238E27FC236}">
                  <a16:creationId xmlns:a16="http://schemas.microsoft.com/office/drawing/2014/main" id="{5DF4AF7A-7F3B-74A4-9FCA-4A482B4AA91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7388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11" name="Line 67">
              <a:extLst>
                <a:ext uri="{FF2B5EF4-FFF2-40B4-BE49-F238E27FC236}">
                  <a16:creationId xmlns:a16="http://schemas.microsoft.com/office/drawing/2014/main" id="{77CAF3CB-0C5A-4358-8A7C-2E66529224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73" y="8151"/>
              <a:ext cx="101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8212" name="Line 68">
              <a:extLst>
                <a:ext uri="{FF2B5EF4-FFF2-40B4-BE49-F238E27FC236}">
                  <a16:creationId xmlns:a16="http://schemas.microsoft.com/office/drawing/2014/main" id="{3EAFBDC5-2EEB-231A-733A-2790B1F5AC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01" y="8135"/>
              <a:ext cx="0" cy="9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919191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18213" name="Line 69">
            <a:extLst>
              <a:ext uri="{FF2B5EF4-FFF2-40B4-BE49-F238E27FC236}">
                <a16:creationId xmlns:a16="http://schemas.microsoft.com/office/drawing/2014/main" id="{67A232D7-C310-0E54-7834-35ED46E2BC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61175" y="5407025"/>
            <a:ext cx="0" cy="74613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8214" name="Text Box 70">
            <a:extLst>
              <a:ext uri="{FF2B5EF4-FFF2-40B4-BE49-F238E27FC236}">
                <a16:creationId xmlns:a16="http://schemas.microsoft.com/office/drawing/2014/main" id="{BE887731-0120-23CE-336E-ADACC6958C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85" name="AutoShape 17">
            <a:extLst>
              <a:ext uri="{FF2B5EF4-FFF2-40B4-BE49-F238E27FC236}">
                <a16:creationId xmlns:a16="http://schemas.microsoft.com/office/drawing/2014/main" id="{9F3ACCCB-2824-92D7-18FF-6AE9B14217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3" y="1854200"/>
            <a:ext cx="8332787" cy="2782888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9172" name="Rectangle 4">
            <a:extLst>
              <a:ext uri="{FF2B5EF4-FFF2-40B4-BE49-F238E27FC236}">
                <a16:creationId xmlns:a16="http://schemas.microsoft.com/office/drawing/2014/main" id="{24B5BB5F-36B8-22EE-5DBF-CC98A8F3E2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VOC Listening Process</a:t>
            </a:r>
          </a:p>
        </p:txBody>
      </p:sp>
      <p:sp>
        <p:nvSpPr>
          <p:cNvPr id="519173" name="AutoShape 5">
            <a:extLst>
              <a:ext uri="{FF2B5EF4-FFF2-40B4-BE49-F238E27FC236}">
                <a16:creationId xmlns:a16="http://schemas.microsoft.com/office/drawing/2014/main" id="{9D3CCB50-E4B2-A044-81B6-90ECA789B25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31850" y="3213100"/>
            <a:ext cx="7207250" cy="979488"/>
          </a:xfrm>
          <a:custGeom>
            <a:avLst/>
            <a:gdLst>
              <a:gd name="G0" fmla="+- 19544 0 0"/>
              <a:gd name="G1" fmla="+- 21006 0 0"/>
              <a:gd name="G2" fmla="+- 6541 0 0"/>
              <a:gd name="G3" fmla="*/ 19544 1 2"/>
              <a:gd name="G4" fmla="+- G3 10800 0"/>
              <a:gd name="G5" fmla="+- 21600 19544 21006"/>
              <a:gd name="G6" fmla="+- 21006 6541 0"/>
              <a:gd name="G7" fmla="*/ G6 1 2"/>
              <a:gd name="G8" fmla="*/ 21006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21006 1 2"/>
              <a:gd name="G15" fmla="+- G5 0 G4"/>
              <a:gd name="G16" fmla="+- G0 0 G4"/>
              <a:gd name="G17" fmla="*/ G2 G15 G16"/>
              <a:gd name="T0" fmla="*/ 20572 w 21600"/>
              <a:gd name="T1" fmla="*/ 0 h 21600"/>
              <a:gd name="T2" fmla="*/ 19544 w 21600"/>
              <a:gd name="T3" fmla="*/ 6541 h 21600"/>
              <a:gd name="T4" fmla="*/ 0 w 21600"/>
              <a:gd name="T5" fmla="*/ 21154 h 21600"/>
              <a:gd name="T6" fmla="*/ 10503 w 21600"/>
              <a:gd name="T7" fmla="*/ 21600 h 21600"/>
              <a:gd name="T8" fmla="*/ 21006 w 21600"/>
              <a:gd name="T9" fmla="*/ 14163 h 21600"/>
              <a:gd name="T10" fmla="*/ 21600 w 21600"/>
              <a:gd name="T11" fmla="*/ 654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20572" y="0"/>
                </a:moveTo>
                <a:lnTo>
                  <a:pt x="19544" y="6541"/>
                </a:lnTo>
                <a:lnTo>
                  <a:pt x="20138" y="6541"/>
                </a:lnTo>
                <a:lnTo>
                  <a:pt x="20138" y="20707"/>
                </a:lnTo>
                <a:lnTo>
                  <a:pt x="0" y="20707"/>
                </a:lnTo>
                <a:lnTo>
                  <a:pt x="0" y="21600"/>
                </a:lnTo>
                <a:lnTo>
                  <a:pt x="21006" y="21600"/>
                </a:lnTo>
                <a:lnTo>
                  <a:pt x="21006" y="6541"/>
                </a:lnTo>
                <a:lnTo>
                  <a:pt x="21600" y="6541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19174" name="AutoShape 6">
            <a:extLst>
              <a:ext uri="{FF2B5EF4-FFF2-40B4-BE49-F238E27FC236}">
                <a16:creationId xmlns:a16="http://schemas.microsoft.com/office/drawing/2014/main" id="{3F0FD889-40FA-79E2-3B2B-C6CFEF158F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38" y="2568575"/>
            <a:ext cx="1398587" cy="730250"/>
          </a:xfrm>
          <a:prstGeom prst="rightArrowCallout">
            <a:avLst>
              <a:gd name="adj1" fmla="val 24935"/>
              <a:gd name="adj2" fmla="val 25000"/>
              <a:gd name="adj3" fmla="val 21599"/>
              <a:gd name="adj4" fmla="val 79815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/>
              <a:t>Develop a Listening Strategy</a:t>
            </a:r>
            <a:endParaRPr lang="en-US" altLang="en-US" sz="1800"/>
          </a:p>
        </p:txBody>
      </p:sp>
      <p:sp>
        <p:nvSpPr>
          <p:cNvPr id="519175" name="AutoShape 7">
            <a:extLst>
              <a:ext uri="{FF2B5EF4-FFF2-40B4-BE49-F238E27FC236}">
                <a16:creationId xmlns:a16="http://schemas.microsoft.com/office/drawing/2014/main" id="{979C9124-672F-D822-7D32-B25D7EC501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1550" y="2570163"/>
            <a:ext cx="1398588" cy="730250"/>
          </a:xfrm>
          <a:prstGeom prst="rightArrowCallout">
            <a:avLst>
              <a:gd name="adj1" fmla="val 24935"/>
              <a:gd name="adj2" fmla="val 25000"/>
              <a:gd name="adj3" fmla="val 21599"/>
              <a:gd name="adj4" fmla="val 79815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/>
              <a:t>Listen to Customers</a:t>
            </a:r>
            <a:endParaRPr lang="en-US" altLang="en-US" sz="1800"/>
          </a:p>
        </p:txBody>
      </p:sp>
      <p:sp>
        <p:nvSpPr>
          <p:cNvPr id="519176" name="AutoShape 8">
            <a:extLst>
              <a:ext uri="{FF2B5EF4-FFF2-40B4-BE49-F238E27FC236}">
                <a16:creationId xmlns:a16="http://schemas.microsoft.com/office/drawing/2014/main" id="{EA1DABEB-4C59-D393-68A6-18EC1848B3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60788" y="2549525"/>
            <a:ext cx="1655762" cy="731838"/>
          </a:xfrm>
          <a:prstGeom prst="rightArrowCallout">
            <a:avLst>
              <a:gd name="adj1" fmla="val 24935"/>
              <a:gd name="adj2" fmla="val 25000"/>
              <a:gd name="adj3" fmla="val 25516"/>
              <a:gd name="adj4" fmla="val 79815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/>
              <a:t>Organize and Analyze Information</a:t>
            </a:r>
            <a:endParaRPr lang="en-US" altLang="en-US" sz="1800"/>
          </a:p>
        </p:txBody>
      </p:sp>
      <p:sp>
        <p:nvSpPr>
          <p:cNvPr id="519177" name="AutoShape 9">
            <a:extLst>
              <a:ext uri="{FF2B5EF4-FFF2-40B4-BE49-F238E27FC236}">
                <a16:creationId xmlns:a16="http://schemas.microsoft.com/office/drawing/2014/main" id="{F9C3F025-5901-9CB4-D7D0-5461E9EFD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8775" y="2541588"/>
            <a:ext cx="1730375" cy="730250"/>
          </a:xfrm>
          <a:prstGeom prst="rightArrowCallout">
            <a:avLst>
              <a:gd name="adj1" fmla="val 24935"/>
              <a:gd name="adj2" fmla="val 25000"/>
              <a:gd name="adj3" fmla="val 26723"/>
              <a:gd name="adj4" fmla="val 79815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/>
              <a:t>Communicate the Learning</a:t>
            </a:r>
            <a:endParaRPr lang="en-US" altLang="en-US" sz="1200" b="1">
              <a:latin typeface="Times New Roman" panose="02020603050405020304" pitchFamily="18" charset="0"/>
            </a:endParaRPr>
          </a:p>
          <a:p>
            <a:endParaRPr lang="en-US" altLang="en-US" sz="1800"/>
          </a:p>
        </p:txBody>
      </p:sp>
      <p:sp>
        <p:nvSpPr>
          <p:cNvPr id="519178" name="AutoShape 10">
            <a:extLst>
              <a:ext uri="{FF2B5EF4-FFF2-40B4-BE49-F238E27FC236}">
                <a16:creationId xmlns:a16="http://schemas.microsoft.com/office/drawing/2014/main" id="{E4F118E1-6CC6-23B5-0771-C3BE204DAE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7563" y="2547938"/>
            <a:ext cx="1468437" cy="717550"/>
          </a:xfrm>
          <a:prstGeom prst="rightArrowCallout">
            <a:avLst>
              <a:gd name="adj1" fmla="val 24926"/>
              <a:gd name="adj2" fmla="val 23204"/>
              <a:gd name="adj3" fmla="val 23089"/>
              <a:gd name="adj4" fmla="val 78616"/>
            </a:avLst>
          </a:pr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/>
              <a:t>Drive Business Activities</a:t>
            </a:r>
            <a:endParaRPr lang="en-US" altLang="en-US" sz="1800"/>
          </a:p>
        </p:txBody>
      </p:sp>
      <p:sp>
        <p:nvSpPr>
          <p:cNvPr id="519179" name="Text Box 11">
            <a:extLst>
              <a:ext uri="{FF2B5EF4-FFF2-40B4-BE49-F238E27FC236}">
                <a16:creationId xmlns:a16="http://schemas.microsoft.com/office/drawing/2014/main" id="{31308187-1306-2D75-609A-6CA9302E08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050" y="3836988"/>
            <a:ext cx="3216275" cy="268287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en-US" sz="1400" b="1" i="1">
                <a:latin typeface="Times New Roman" panose="02020603050405020304" pitchFamily="18" charset="0"/>
              </a:rPr>
              <a:t>Feedback Results from “Listening”</a:t>
            </a:r>
            <a:endParaRPr lang="en-US" altLang="en-US" sz="1800"/>
          </a:p>
        </p:txBody>
      </p:sp>
      <p:sp>
        <p:nvSpPr>
          <p:cNvPr id="519180" name="Oval 12">
            <a:extLst>
              <a:ext uri="{FF2B5EF4-FFF2-40B4-BE49-F238E27FC236}">
                <a16:creationId xmlns:a16="http://schemas.microsoft.com/office/drawing/2014/main" id="{7F317CCD-A94F-DB07-8EC7-0A2F2C42A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362200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1200" b="1">
                <a:latin typeface="Times New Roman" panose="02020603050405020304" pitchFamily="18" charset="0"/>
              </a:rPr>
              <a:t>1</a:t>
            </a:r>
            <a:endParaRPr lang="en-US" altLang="en-US" sz="1800"/>
          </a:p>
        </p:txBody>
      </p:sp>
      <p:sp>
        <p:nvSpPr>
          <p:cNvPr id="519181" name="Oval 13">
            <a:extLst>
              <a:ext uri="{FF2B5EF4-FFF2-40B4-BE49-F238E27FC236}">
                <a16:creationId xmlns:a16="http://schemas.microsoft.com/office/drawing/2014/main" id="{18AF88A0-6D45-18A0-8403-74056717D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9300" y="2362200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1200" b="1">
                <a:latin typeface="Times New Roman" panose="02020603050405020304" pitchFamily="18" charset="0"/>
              </a:rPr>
              <a:t>2</a:t>
            </a:r>
            <a:endParaRPr lang="en-US" altLang="en-US" sz="1800"/>
          </a:p>
        </p:txBody>
      </p:sp>
      <p:sp>
        <p:nvSpPr>
          <p:cNvPr id="519182" name="Oval 14">
            <a:extLst>
              <a:ext uri="{FF2B5EF4-FFF2-40B4-BE49-F238E27FC236}">
                <a16:creationId xmlns:a16="http://schemas.microsoft.com/office/drawing/2014/main" id="{34135D8A-EDFA-3045-D082-73F21153E1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5200" y="2362200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1200" b="1">
                <a:latin typeface="Times New Roman" panose="02020603050405020304" pitchFamily="18" charset="0"/>
              </a:rPr>
              <a:t>3</a:t>
            </a:r>
            <a:endParaRPr lang="en-US" altLang="en-US" sz="1800"/>
          </a:p>
        </p:txBody>
      </p:sp>
      <p:sp>
        <p:nvSpPr>
          <p:cNvPr id="519183" name="Oval 15">
            <a:extLst>
              <a:ext uri="{FF2B5EF4-FFF2-40B4-BE49-F238E27FC236}">
                <a16:creationId xmlns:a16="http://schemas.microsoft.com/office/drawing/2014/main" id="{318D14DC-C7E0-DC61-4EB0-4EB215229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19700" y="2362200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1200" b="1">
                <a:latin typeface="Times New Roman" panose="02020603050405020304" pitchFamily="18" charset="0"/>
              </a:rPr>
              <a:t>4</a:t>
            </a:r>
            <a:endParaRPr lang="en-US" altLang="en-US" sz="1800"/>
          </a:p>
        </p:txBody>
      </p:sp>
      <p:sp>
        <p:nvSpPr>
          <p:cNvPr id="519184" name="Oval 16">
            <a:extLst>
              <a:ext uri="{FF2B5EF4-FFF2-40B4-BE49-F238E27FC236}">
                <a16:creationId xmlns:a16="http://schemas.microsoft.com/office/drawing/2014/main" id="{ED814B7F-EC92-56DC-2025-47040768B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0" y="2362200"/>
            <a:ext cx="342900" cy="3429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en-US" altLang="en-US" sz="1200" b="1">
                <a:latin typeface="Times New Roman" panose="02020603050405020304" pitchFamily="18" charset="0"/>
              </a:rPr>
              <a:t>5</a:t>
            </a:r>
            <a:endParaRPr lang="en-US" altLang="en-US" sz="1800"/>
          </a:p>
        </p:txBody>
      </p:sp>
      <p:sp>
        <p:nvSpPr>
          <p:cNvPr id="519186" name="Text Box 18">
            <a:extLst>
              <a:ext uri="{FF2B5EF4-FFF2-40B4-BE49-F238E27FC236}">
                <a16:creationId xmlns:a16="http://schemas.microsoft.com/office/drawing/2014/main" id="{0D011847-007D-8504-78DC-3990287825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4.1-6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EEB19C99-CDA1-6B53-76D7-4D30FF257CD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Step 1 - Develop a Listening Strategy</a:t>
            </a:r>
          </a:p>
        </p:txBody>
      </p:sp>
      <p:grpSp>
        <p:nvGrpSpPr>
          <p:cNvPr id="520200" name="Group 8">
            <a:extLst>
              <a:ext uri="{FF2B5EF4-FFF2-40B4-BE49-F238E27FC236}">
                <a16:creationId xmlns:a16="http://schemas.microsoft.com/office/drawing/2014/main" id="{AD04DE3C-0614-8BA1-8572-B04CFCAD53E5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219200"/>
            <a:ext cx="8372475" cy="4954588"/>
            <a:chOff x="240" y="720"/>
            <a:chExt cx="5274" cy="3121"/>
          </a:xfrm>
        </p:grpSpPr>
        <p:pic>
          <p:nvPicPr>
            <p:cNvPr id="520198" name="Picture 6">
              <a:extLst>
                <a:ext uri="{FF2B5EF4-FFF2-40B4-BE49-F238E27FC236}">
                  <a16:creationId xmlns:a16="http://schemas.microsoft.com/office/drawing/2014/main" id="{4EC5CB3C-B096-0557-5BBE-DE5281EDBFD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" y="720"/>
              <a:ext cx="5274" cy="31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20199" name="Line 7">
              <a:extLst>
                <a:ext uri="{FF2B5EF4-FFF2-40B4-BE49-F238E27FC236}">
                  <a16:creationId xmlns:a16="http://schemas.microsoft.com/office/drawing/2014/main" id="{9D793A39-7834-64A1-33B4-5DB56C9851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3744"/>
              <a:ext cx="523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20201" name="Text Box 9">
            <a:extLst>
              <a:ext uri="{FF2B5EF4-FFF2-40B4-BE49-F238E27FC236}">
                <a16:creationId xmlns:a16="http://schemas.microsoft.com/office/drawing/2014/main" id="{B6698A62-AA75-9E53-1ADD-D777684C2B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8504B293-ECA9-5012-9DDD-114F48D7107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Attracting &amp; Retaining Customers</a:t>
            </a:r>
          </a:p>
        </p:txBody>
      </p:sp>
      <p:sp>
        <p:nvSpPr>
          <p:cNvPr id="521220" name="Freeform 4">
            <a:extLst>
              <a:ext uri="{FF2B5EF4-FFF2-40B4-BE49-F238E27FC236}">
                <a16:creationId xmlns:a16="http://schemas.microsoft.com/office/drawing/2014/main" id="{64A8F701-0993-F884-A05C-6200F810628E}"/>
              </a:ext>
            </a:extLst>
          </p:cNvPr>
          <p:cNvSpPr>
            <a:spLocks/>
          </p:cNvSpPr>
          <p:nvPr/>
        </p:nvSpPr>
        <p:spPr bwMode="auto">
          <a:xfrm>
            <a:off x="395288" y="4195763"/>
            <a:ext cx="3225800" cy="608012"/>
          </a:xfrm>
          <a:custGeom>
            <a:avLst/>
            <a:gdLst>
              <a:gd name="T0" fmla="*/ 12 w 1837"/>
              <a:gd name="T1" fmla="*/ 0 h 503"/>
              <a:gd name="T2" fmla="*/ 1737 w 1837"/>
              <a:gd name="T3" fmla="*/ 0 h 503"/>
              <a:gd name="T4" fmla="*/ 1836 w 1837"/>
              <a:gd name="T5" fmla="*/ 244 h 503"/>
              <a:gd name="T6" fmla="*/ 1737 w 1837"/>
              <a:gd name="T7" fmla="*/ 502 h 503"/>
              <a:gd name="T8" fmla="*/ 0 w 1837"/>
              <a:gd name="T9" fmla="*/ 502 h 503"/>
              <a:gd name="T10" fmla="*/ 146 w 1837"/>
              <a:gd name="T11" fmla="*/ 244 h 503"/>
              <a:gd name="T12" fmla="*/ 12 w 1837"/>
              <a:gd name="T13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37" h="503">
                <a:moveTo>
                  <a:pt x="12" y="0"/>
                </a:moveTo>
                <a:lnTo>
                  <a:pt x="1737" y="0"/>
                </a:lnTo>
                <a:lnTo>
                  <a:pt x="1836" y="244"/>
                </a:lnTo>
                <a:lnTo>
                  <a:pt x="1737" y="502"/>
                </a:lnTo>
                <a:lnTo>
                  <a:pt x="0" y="502"/>
                </a:lnTo>
                <a:lnTo>
                  <a:pt x="146" y="244"/>
                </a:lnTo>
                <a:lnTo>
                  <a:pt x="12" y="0"/>
                </a:lnTo>
              </a:path>
            </a:pathLst>
          </a:custGeom>
          <a:solidFill>
            <a:srgbClr val="51DC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700000" algn="ctr" rotWithShape="0">
              <a:srgbClr val="AAAAAA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21221" name="Rectangle 5">
            <a:extLst>
              <a:ext uri="{FF2B5EF4-FFF2-40B4-BE49-F238E27FC236}">
                <a16:creationId xmlns:a16="http://schemas.microsoft.com/office/drawing/2014/main" id="{9533FEC2-11D8-D90B-E2B6-965716734F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47900" y="4227513"/>
            <a:ext cx="1168400" cy="547687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Expand </a:t>
            </a:r>
            <a:b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The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Relationship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22" name="Freeform 6">
            <a:extLst>
              <a:ext uri="{FF2B5EF4-FFF2-40B4-BE49-F238E27FC236}">
                <a16:creationId xmlns:a16="http://schemas.microsoft.com/office/drawing/2014/main" id="{E78CDDE6-F016-E8D4-2519-681DDB4DB50E}"/>
              </a:ext>
            </a:extLst>
          </p:cNvPr>
          <p:cNvSpPr>
            <a:spLocks/>
          </p:cNvSpPr>
          <p:nvPr/>
        </p:nvSpPr>
        <p:spPr bwMode="auto">
          <a:xfrm>
            <a:off x="4675188" y="1751013"/>
            <a:ext cx="4103687" cy="579437"/>
          </a:xfrm>
          <a:custGeom>
            <a:avLst/>
            <a:gdLst>
              <a:gd name="T0" fmla="*/ 0 w 1733"/>
              <a:gd name="T1" fmla="*/ 0 h 503"/>
              <a:gd name="T2" fmla="*/ 1591 w 1733"/>
              <a:gd name="T3" fmla="*/ 0 h 503"/>
              <a:gd name="T4" fmla="*/ 1732 w 1733"/>
              <a:gd name="T5" fmla="*/ 232 h 503"/>
              <a:gd name="T6" fmla="*/ 1604 w 1733"/>
              <a:gd name="T7" fmla="*/ 502 h 503"/>
              <a:gd name="T8" fmla="*/ 0 w 1733"/>
              <a:gd name="T9" fmla="*/ 502 h 503"/>
              <a:gd name="T10" fmla="*/ 0 w 1733"/>
              <a:gd name="T11" fmla="*/ 0 h 5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3" h="503">
                <a:moveTo>
                  <a:pt x="0" y="0"/>
                </a:moveTo>
                <a:lnTo>
                  <a:pt x="1591" y="0"/>
                </a:lnTo>
                <a:lnTo>
                  <a:pt x="1732" y="232"/>
                </a:lnTo>
                <a:lnTo>
                  <a:pt x="1604" y="502"/>
                </a:lnTo>
                <a:lnTo>
                  <a:pt x="0" y="502"/>
                </a:lnTo>
                <a:lnTo>
                  <a:pt x="0" y="0"/>
                </a:lnTo>
              </a:path>
            </a:pathLst>
          </a:custGeom>
          <a:solidFill>
            <a:srgbClr val="51DC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700000" algn="ctr" rotWithShape="0">
              <a:srgbClr val="AAAAAA"/>
            </a:outerShdw>
          </a:effectLst>
        </p:spPr>
        <p:txBody>
          <a:bodyPr/>
          <a:lstStyle/>
          <a:p>
            <a:endParaRPr lang="en-US"/>
          </a:p>
        </p:txBody>
      </p:sp>
      <p:grpSp>
        <p:nvGrpSpPr>
          <p:cNvPr id="521223" name="Group 7">
            <a:extLst>
              <a:ext uri="{FF2B5EF4-FFF2-40B4-BE49-F238E27FC236}">
                <a16:creationId xmlns:a16="http://schemas.microsoft.com/office/drawing/2014/main" id="{4C548E79-0DAC-02E0-7694-E56A66E19618}"/>
              </a:ext>
            </a:extLst>
          </p:cNvPr>
          <p:cNvGrpSpPr>
            <a:grpSpLocks/>
          </p:cNvGrpSpPr>
          <p:nvPr/>
        </p:nvGrpSpPr>
        <p:grpSpPr bwMode="auto">
          <a:xfrm>
            <a:off x="5811838" y="1762125"/>
            <a:ext cx="1692275" cy="542925"/>
            <a:chOff x="922" y="1066"/>
            <a:chExt cx="661" cy="468"/>
          </a:xfrm>
        </p:grpSpPr>
        <p:grpSp>
          <p:nvGrpSpPr>
            <p:cNvPr id="521224" name="Group 8">
              <a:extLst>
                <a:ext uri="{FF2B5EF4-FFF2-40B4-BE49-F238E27FC236}">
                  <a16:creationId xmlns:a16="http://schemas.microsoft.com/office/drawing/2014/main" id="{5931A8BA-22F8-7508-9E2B-C294F93282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2" y="1066"/>
              <a:ext cx="94" cy="468"/>
              <a:chOff x="922" y="1066"/>
              <a:chExt cx="94" cy="468"/>
            </a:xfrm>
          </p:grpSpPr>
          <p:sp>
            <p:nvSpPr>
              <p:cNvPr id="521225" name="Line 9">
                <a:extLst>
                  <a:ext uri="{FF2B5EF4-FFF2-40B4-BE49-F238E27FC236}">
                    <a16:creationId xmlns:a16="http://schemas.microsoft.com/office/drawing/2014/main" id="{30D5A687-099D-9F35-F98C-72988ED715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2" y="1066"/>
                <a:ext cx="94" cy="2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26" name="Line 10">
                <a:extLst>
                  <a:ext uri="{FF2B5EF4-FFF2-40B4-BE49-F238E27FC236}">
                    <a16:creationId xmlns:a16="http://schemas.microsoft.com/office/drawing/2014/main" id="{10334827-CE7C-0EDF-2DC5-EFD36FA5AA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22" y="1274"/>
                <a:ext cx="94" cy="26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1227" name="Group 11">
              <a:extLst>
                <a:ext uri="{FF2B5EF4-FFF2-40B4-BE49-F238E27FC236}">
                  <a16:creationId xmlns:a16="http://schemas.microsoft.com/office/drawing/2014/main" id="{5C65B0B2-2B4D-033E-871A-3AD9256288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7" y="1066"/>
              <a:ext cx="96" cy="468"/>
              <a:chOff x="1487" y="1066"/>
              <a:chExt cx="96" cy="468"/>
            </a:xfrm>
          </p:grpSpPr>
          <p:sp>
            <p:nvSpPr>
              <p:cNvPr id="521228" name="Line 12">
                <a:extLst>
                  <a:ext uri="{FF2B5EF4-FFF2-40B4-BE49-F238E27FC236}">
                    <a16:creationId xmlns:a16="http://schemas.microsoft.com/office/drawing/2014/main" id="{9583870C-D0E9-3539-5686-AF4197DEED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1066"/>
                <a:ext cx="95" cy="2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29" name="Line 13">
                <a:extLst>
                  <a:ext uri="{FF2B5EF4-FFF2-40B4-BE49-F238E27FC236}">
                    <a16:creationId xmlns:a16="http://schemas.microsoft.com/office/drawing/2014/main" id="{F854FDF6-5AD6-2CDB-CBA6-62D7FA930C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87" y="1274"/>
                <a:ext cx="95" cy="26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21230" name="Rectangle 14">
            <a:extLst>
              <a:ext uri="{FF2B5EF4-FFF2-40B4-BE49-F238E27FC236}">
                <a16:creationId xmlns:a16="http://schemas.microsoft.com/office/drawing/2014/main" id="{754268C1-4FC8-5E32-E212-72498BBA2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613" y="1831975"/>
            <a:ext cx="1073150" cy="425450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57150" tIns="30162" rIns="57150" bIns="30162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Define The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Market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1" name="Rectangle 15">
            <a:extLst>
              <a:ext uri="{FF2B5EF4-FFF2-40B4-BE49-F238E27FC236}">
                <a16:creationId xmlns:a16="http://schemas.microsoft.com/office/drawing/2014/main" id="{1A48CBB4-2EEB-B2A9-BDA3-DE167E6349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19813" y="1758950"/>
            <a:ext cx="1014412" cy="547688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Determine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Target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Segments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2" name="Rectangle 16">
            <a:extLst>
              <a:ext uri="{FF2B5EF4-FFF2-40B4-BE49-F238E27FC236}">
                <a16:creationId xmlns:a16="http://schemas.microsoft.com/office/drawing/2014/main" id="{75271B71-918B-1154-E9CC-4E6C887CAF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700" y="1827213"/>
            <a:ext cx="950913" cy="425450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57150" tIns="30162" rIns="57150" bIns="30162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Identify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Prospects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3" name="Rectangle 17">
            <a:extLst>
              <a:ext uri="{FF2B5EF4-FFF2-40B4-BE49-F238E27FC236}">
                <a16:creationId xmlns:a16="http://schemas.microsoft.com/office/drawing/2014/main" id="{C4DBB8B3-DF2F-F831-74A3-9DE1C7C1B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9400" y="2354263"/>
            <a:ext cx="3317875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77788" tIns="39688" rIns="77788" bIns="39688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 i="1">
                <a:solidFill>
                  <a:srgbClr val="00279F"/>
                </a:solidFill>
                <a:latin typeface="Arial" panose="020B0604020202020204" pitchFamily="34" charset="0"/>
              </a:rPr>
              <a:t>Have We Targeted All The Segments?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6" name="AutoShape 20">
            <a:extLst>
              <a:ext uri="{FF2B5EF4-FFF2-40B4-BE49-F238E27FC236}">
                <a16:creationId xmlns:a16="http://schemas.microsoft.com/office/drawing/2014/main" id="{0F420CF6-0920-4A88-A6DA-136C5F7EA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2325688"/>
            <a:ext cx="1298575" cy="409575"/>
          </a:xfrm>
          <a:prstGeom prst="rightArrow">
            <a:avLst>
              <a:gd name="adj1" fmla="val 50083"/>
              <a:gd name="adj2" fmla="val 90184"/>
            </a:avLst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 i="1">
                <a:latin typeface="Arial" panose="020B0604020202020204" pitchFamily="34" charset="0"/>
              </a:rPr>
              <a:t>Capture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7" name="Freeform 21">
            <a:extLst>
              <a:ext uri="{FF2B5EF4-FFF2-40B4-BE49-F238E27FC236}">
                <a16:creationId xmlns:a16="http://schemas.microsoft.com/office/drawing/2014/main" id="{6912558D-B93E-7039-AFD9-9A0AE06F04C4}"/>
              </a:ext>
            </a:extLst>
          </p:cNvPr>
          <p:cNvSpPr>
            <a:spLocks/>
          </p:cNvSpPr>
          <p:nvPr/>
        </p:nvSpPr>
        <p:spPr bwMode="auto">
          <a:xfrm>
            <a:off x="2227263" y="2803525"/>
            <a:ext cx="4013200" cy="609600"/>
          </a:xfrm>
          <a:custGeom>
            <a:avLst/>
            <a:gdLst>
              <a:gd name="T0" fmla="*/ 0 w 2406"/>
              <a:gd name="T1" fmla="*/ 0 h 516"/>
              <a:gd name="T2" fmla="*/ 2277 w 2406"/>
              <a:gd name="T3" fmla="*/ 0 h 516"/>
              <a:gd name="T4" fmla="*/ 2405 w 2406"/>
              <a:gd name="T5" fmla="*/ 245 h 516"/>
              <a:gd name="T6" fmla="*/ 2290 w 2406"/>
              <a:gd name="T7" fmla="*/ 515 h 516"/>
              <a:gd name="T8" fmla="*/ 0 w 2406"/>
              <a:gd name="T9" fmla="*/ 515 h 516"/>
              <a:gd name="T10" fmla="*/ 150 w 2406"/>
              <a:gd name="T11" fmla="*/ 245 h 516"/>
              <a:gd name="T12" fmla="*/ 0 w 2406"/>
              <a:gd name="T13" fmla="*/ 0 h 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06" h="516">
                <a:moveTo>
                  <a:pt x="0" y="0"/>
                </a:moveTo>
                <a:lnTo>
                  <a:pt x="2277" y="0"/>
                </a:lnTo>
                <a:lnTo>
                  <a:pt x="2405" y="245"/>
                </a:lnTo>
                <a:lnTo>
                  <a:pt x="2290" y="515"/>
                </a:lnTo>
                <a:lnTo>
                  <a:pt x="0" y="515"/>
                </a:lnTo>
                <a:lnTo>
                  <a:pt x="150" y="245"/>
                </a:lnTo>
                <a:lnTo>
                  <a:pt x="0" y="0"/>
                </a:lnTo>
              </a:path>
            </a:pathLst>
          </a:custGeom>
          <a:solidFill>
            <a:srgbClr val="51DC00"/>
          </a:solidFill>
          <a:ln w="12700" cap="rnd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>
            <a:outerShdw dist="71842" dir="2700000" algn="ctr" rotWithShape="0">
              <a:srgbClr val="AAAAAA"/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521238" name="Rectangle 22">
            <a:extLst>
              <a:ext uri="{FF2B5EF4-FFF2-40B4-BE49-F238E27FC236}">
                <a16:creationId xmlns:a16="http://schemas.microsoft.com/office/drawing/2014/main" id="{7CC8281E-4440-31FD-D348-9369CEDCA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1588" y="2925763"/>
            <a:ext cx="850900" cy="365125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     Build</a:t>
            </a:r>
          </a:p>
          <a:p>
            <a:pPr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Awareness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39" name="Rectangle 23">
            <a:extLst>
              <a:ext uri="{FF2B5EF4-FFF2-40B4-BE49-F238E27FC236}">
                <a16:creationId xmlns:a16="http://schemas.microsoft.com/office/drawing/2014/main" id="{055401F5-D9F7-5FFF-EF0D-EF57693EA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8538" y="2935288"/>
            <a:ext cx="701675" cy="365125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Create 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Products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40" name="Rectangle 24">
            <a:extLst>
              <a:ext uri="{FF2B5EF4-FFF2-40B4-BE49-F238E27FC236}">
                <a16:creationId xmlns:a16="http://schemas.microsoft.com/office/drawing/2014/main" id="{DC197BA7-0EF9-7E6A-BAA1-4784996D62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95788" y="2851150"/>
            <a:ext cx="639762" cy="547688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Cover </a:t>
            </a:r>
            <a:b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</a:br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The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Market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41" name="Rectangle 25">
            <a:extLst>
              <a:ext uri="{FF2B5EF4-FFF2-40B4-BE49-F238E27FC236}">
                <a16:creationId xmlns:a16="http://schemas.microsoft.com/office/drawing/2014/main" id="{A3C3402B-2457-E631-0CAF-202D06B18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7150" y="2935288"/>
            <a:ext cx="1004888" cy="365125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Beat The 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Competition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42" name="Rectangle 26">
            <a:extLst>
              <a:ext uri="{FF2B5EF4-FFF2-40B4-BE49-F238E27FC236}">
                <a16:creationId xmlns:a16="http://schemas.microsoft.com/office/drawing/2014/main" id="{7F0BBD80-3F2C-FE32-ABA0-50EA1F959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3457575"/>
            <a:ext cx="4338637" cy="261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77788" tIns="39688" rIns="77788" bIns="39688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 i="1">
                <a:solidFill>
                  <a:srgbClr val="00279F"/>
                </a:solidFill>
                <a:latin typeface="Arial" panose="020B0604020202020204" pitchFamily="34" charset="0"/>
              </a:rPr>
              <a:t>Are We Maximizing Our Potential In Existing Segments?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1243" name="Group 27">
            <a:extLst>
              <a:ext uri="{FF2B5EF4-FFF2-40B4-BE49-F238E27FC236}">
                <a16:creationId xmlns:a16="http://schemas.microsoft.com/office/drawing/2014/main" id="{425AFB03-5E15-286D-B61A-2808BBDA1A71}"/>
              </a:ext>
            </a:extLst>
          </p:cNvPr>
          <p:cNvGrpSpPr>
            <a:grpSpLocks/>
          </p:cNvGrpSpPr>
          <p:nvPr/>
        </p:nvGrpSpPr>
        <p:grpSpPr bwMode="auto">
          <a:xfrm>
            <a:off x="3367088" y="2822575"/>
            <a:ext cx="1804987" cy="574675"/>
            <a:chOff x="2502" y="1904"/>
            <a:chExt cx="1137" cy="500"/>
          </a:xfrm>
        </p:grpSpPr>
        <p:grpSp>
          <p:nvGrpSpPr>
            <p:cNvPr id="521244" name="Group 28">
              <a:extLst>
                <a:ext uri="{FF2B5EF4-FFF2-40B4-BE49-F238E27FC236}">
                  <a16:creationId xmlns:a16="http://schemas.microsoft.com/office/drawing/2014/main" id="{8CA5613E-A3F7-1030-63F2-539D519777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02" y="1904"/>
              <a:ext cx="96" cy="500"/>
              <a:chOff x="2502" y="1904"/>
              <a:chExt cx="96" cy="500"/>
            </a:xfrm>
          </p:grpSpPr>
          <p:sp>
            <p:nvSpPr>
              <p:cNvPr id="521245" name="Line 29">
                <a:extLst>
                  <a:ext uri="{FF2B5EF4-FFF2-40B4-BE49-F238E27FC236}">
                    <a16:creationId xmlns:a16="http://schemas.microsoft.com/office/drawing/2014/main" id="{94393922-D729-A45C-4132-E69DDAB828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03" y="1904"/>
                <a:ext cx="95" cy="23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46" name="Line 30">
                <a:extLst>
                  <a:ext uri="{FF2B5EF4-FFF2-40B4-BE49-F238E27FC236}">
                    <a16:creationId xmlns:a16="http://schemas.microsoft.com/office/drawing/2014/main" id="{A1B6421A-39DE-996A-3AF9-B48DC79E3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502" y="2129"/>
                <a:ext cx="95" cy="27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1247" name="Group 31">
              <a:extLst>
                <a:ext uri="{FF2B5EF4-FFF2-40B4-BE49-F238E27FC236}">
                  <a16:creationId xmlns:a16="http://schemas.microsoft.com/office/drawing/2014/main" id="{404EF9DE-F122-5F34-CE36-B19B445766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54" y="1904"/>
              <a:ext cx="95" cy="500"/>
              <a:chOff x="3054" y="1904"/>
              <a:chExt cx="95" cy="500"/>
            </a:xfrm>
          </p:grpSpPr>
          <p:sp>
            <p:nvSpPr>
              <p:cNvPr id="521248" name="Line 32">
                <a:extLst>
                  <a:ext uri="{FF2B5EF4-FFF2-40B4-BE49-F238E27FC236}">
                    <a16:creationId xmlns:a16="http://schemas.microsoft.com/office/drawing/2014/main" id="{144FA21C-D9D9-0183-0EB7-3039FB82CB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55" y="1904"/>
                <a:ext cx="94" cy="23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49" name="Line 33">
                <a:extLst>
                  <a:ext uri="{FF2B5EF4-FFF2-40B4-BE49-F238E27FC236}">
                    <a16:creationId xmlns:a16="http://schemas.microsoft.com/office/drawing/2014/main" id="{0401161D-5787-B44B-658C-4F5DB738B7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054" y="2129"/>
                <a:ext cx="94" cy="27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1250" name="Group 34">
              <a:extLst>
                <a:ext uri="{FF2B5EF4-FFF2-40B4-BE49-F238E27FC236}">
                  <a16:creationId xmlns:a16="http://schemas.microsoft.com/office/drawing/2014/main" id="{16534805-42DE-6F10-0C1A-7A3A6950C6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43" y="1904"/>
              <a:ext cx="96" cy="500"/>
              <a:chOff x="3543" y="1904"/>
              <a:chExt cx="96" cy="500"/>
            </a:xfrm>
          </p:grpSpPr>
          <p:sp>
            <p:nvSpPr>
              <p:cNvPr id="521251" name="Line 35">
                <a:extLst>
                  <a:ext uri="{FF2B5EF4-FFF2-40B4-BE49-F238E27FC236}">
                    <a16:creationId xmlns:a16="http://schemas.microsoft.com/office/drawing/2014/main" id="{0E819A6A-560E-8022-5FC4-A4D84A24EE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44" y="1904"/>
                <a:ext cx="95" cy="23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52" name="Line 36">
                <a:extLst>
                  <a:ext uri="{FF2B5EF4-FFF2-40B4-BE49-F238E27FC236}">
                    <a16:creationId xmlns:a16="http://schemas.microsoft.com/office/drawing/2014/main" id="{584E0612-0BC0-82CD-F1DA-6B46412E64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543" y="2129"/>
                <a:ext cx="95" cy="275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21253" name="Rectangle 37">
            <a:extLst>
              <a:ext uri="{FF2B5EF4-FFF2-40B4-BE49-F238E27FC236}">
                <a16:creationId xmlns:a16="http://schemas.microsoft.com/office/drawing/2014/main" id="{61E68910-9989-0B05-6B8A-87B7D8BD8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938" y="4222750"/>
            <a:ext cx="650875" cy="547688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Service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And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Support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54" name="Rectangle 38">
            <a:extLst>
              <a:ext uri="{FF2B5EF4-FFF2-40B4-BE49-F238E27FC236}">
                <a16:creationId xmlns:a16="http://schemas.microsoft.com/office/drawing/2014/main" id="{ADAB9803-E9F1-2A5B-6A97-E9828731A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038" y="4230688"/>
            <a:ext cx="688975" cy="547687"/>
          </a:xfrm>
          <a:prstGeom prst="rect">
            <a:avLst/>
          </a:prstGeom>
          <a:solidFill>
            <a:srgbClr val="51D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Capture</a:t>
            </a:r>
          </a:p>
          <a:p>
            <a:pPr algn="ctr" eaLnBrk="1" hangingPunct="1"/>
            <a:r>
              <a:rPr lang="en-US" altLang="en-US" sz="1200" b="1" i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</a:rPr>
              <a:t>Full Value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55" name="Rectangle 39">
            <a:extLst>
              <a:ext uri="{FF2B5EF4-FFF2-40B4-BE49-F238E27FC236}">
                <a16:creationId xmlns:a16="http://schemas.microsoft.com/office/drawing/2014/main" id="{BC188EF8-3262-5602-E671-16F2D19EBD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814888"/>
            <a:ext cx="3143250" cy="26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77788" tIns="39688" rIns="77788" bIns="39688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 i="1">
                <a:solidFill>
                  <a:srgbClr val="00279F"/>
                </a:solidFill>
                <a:latin typeface="Arial" panose="020B0604020202020204" pitchFamily="34" charset="0"/>
              </a:rPr>
              <a:t>Are We Keeping Our Best Customers?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21256" name="Group 40">
            <a:extLst>
              <a:ext uri="{FF2B5EF4-FFF2-40B4-BE49-F238E27FC236}">
                <a16:creationId xmlns:a16="http://schemas.microsoft.com/office/drawing/2014/main" id="{B292389F-7B9F-0C13-64BF-5293242182DD}"/>
              </a:ext>
            </a:extLst>
          </p:cNvPr>
          <p:cNvGrpSpPr>
            <a:grpSpLocks/>
          </p:cNvGrpSpPr>
          <p:nvPr/>
        </p:nvGrpSpPr>
        <p:grpSpPr bwMode="auto">
          <a:xfrm>
            <a:off x="1265238" y="4205288"/>
            <a:ext cx="1027112" cy="585787"/>
            <a:chOff x="4506" y="2892"/>
            <a:chExt cx="647" cy="477"/>
          </a:xfrm>
        </p:grpSpPr>
        <p:grpSp>
          <p:nvGrpSpPr>
            <p:cNvPr id="521257" name="Group 41">
              <a:extLst>
                <a:ext uri="{FF2B5EF4-FFF2-40B4-BE49-F238E27FC236}">
                  <a16:creationId xmlns:a16="http://schemas.microsoft.com/office/drawing/2014/main" id="{AE0EF8F6-629A-93EB-A0BA-87DC02EEB7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06" y="2892"/>
              <a:ext cx="103" cy="477"/>
              <a:chOff x="4506" y="2892"/>
              <a:chExt cx="103" cy="477"/>
            </a:xfrm>
          </p:grpSpPr>
          <p:sp>
            <p:nvSpPr>
              <p:cNvPr id="521258" name="Line 42">
                <a:extLst>
                  <a:ext uri="{FF2B5EF4-FFF2-40B4-BE49-F238E27FC236}">
                    <a16:creationId xmlns:a16="http://schemas.microsoft.com/office/drawing/2014/main" id="{6CCE6C68-C795-7567-43D4-0CBC428E6C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7" y="2892"/>
                <a:ext cx="102" cy="2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59" name="Line 43">
                <a:extLst>
                  <a:ext uri="{FF2B5EF4-FFF2-40B4-BE49-F238E27FC236}">
                    <a16:creationId xmlns:a16="http://schemas.microsoft.com/office/drawing/2014/main" id="{7A2D1B35-0545-08C6-F6EF-30222089B9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06" y="3105"/>
                <a:ext cx="102" cy="26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521260" name="Group 44">
              <a:extLst>
                <a:ext uri="{FF2B5EF4-FFF2-40B4-BE49-F238E27FC236}">
                  <a16:creationId xmlns:a16="http://schemas.microsoft.com/office/drawing/2014/main" id="{7310ACCE-12CB-6D88-1C64-0B20EA9BFA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50" y="2892"/>
              <a:ext cx="103" cy="477"/>
              <a:chOff x="5050" y="2892"/>
              <a:chExt cx="103" cy="477"/>
            </a:xfrm>
          </p:grpSpPr>
          <p:sp>
            <p:nvSpPr>
              <p:cNvPr id="521261" name="Line 45">
                <a:extLst>
                  <a:ext uri="{FF2B5EF4-FFF2-40B4-BE49-F238E27FC236}">
                    <a16:creationId xmlns:a16="http://schemas.microsoft.com/office/drawing/2014/main" id="{39A726F4-CD62-82A1-FBD1-6249F68419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1" y="2892"/>
                <a:ext cx="102" cy="218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1262" name="Line 46">
                <a:extLst>
                  <a:ext uri="{FF2B5EF4-FFF2-40B4-BE49-F238E27FC236}">
                    <a16:creationId xmlns:a16="http://schemas.microsoft.com/office/drawing/2014/main" id="{4A73DA47-5BB5-3E55-6EAA-3C09DFC90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050" y="3105"/>
                <a:ext cx="102" cy="26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919191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21263" name="AutoShape 47">
            <a:extLst>
              <a:ext uri="{FF2B5EF4-FFF2-40B4-BE49-F238E27FC236}">
                <a16:creationId xmlns:a16="http://schemas.microsoft.com/office/drawing/2014/main" id="{3CF3928E-3EF2-AEFD-513F-4C0F30BA54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8" y="4975225"/>
            <a:ext cx="7913687" cy="774700"/>
          </a:xfrm>
          <a:prstGeom prst="rightArrow">
            <a:avLst>
              <a:gd name="adj1" fmla="val 45574"/>
              <a:gd name="adj2" fmla="val 145330"/>
            </a:avLst>
          </a:prstGeom>
          <a:solidFill>
            <a:srgbClr val="FF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800" b="1" i="1"/>
              <a:t>Increasing Market Share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64" name="AutoShape 48">
            <a:extLst>
              <a:ext uri="{FF2B5EF4-FFF2-40B4-BE49-F238E27FC236}">
                <a16:creationId xmlns:a16="http://schemas.microsoft.com/office/drawing/2014/main" id="{96A1D6BF-2604-DA91-992F-7DF56CD69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8563" y="3706813"/>
            <a:ext cx="1300162" cy="407987"/>
          </a:xfrm>
          <a:prstGeom prst="rightArrow">
            <a:avLst>
              <a:gd name="adj1" fmla="val 50083"/>
              <a:gd name="adj2" fmla="val 90646"/>
            </a:avLst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 i="1">
                <a:latin typeface="Arial" panose="020B0604020202020204" pitchFamily="34" charset="0"/>
              </a:rPr>
              <a:t>Retain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65" name="AutoShape 49">
            <a:extLst>
              <a:ext uri="{FF2B5EF4-FFF2-40B4-BE49-F238E27FC236}">
                <a16:creationId xmlns:a16="http://schemas.microsoft.com/office/drawing/2014/main" id="{1CC47D19-6A33-AE4E-DE55-FF0E1E5E05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29338" y="1295400"/>
            <a:ext cx="1300162" cy="407988"/>
          </a:xfrm>
          <a:prstGeom prst="rightArrow">
            <a:avLst>
              <a:gd name="adj1" fmla="val 50083"/>
              <a:gd name="adj2" fmla="val 90646"/>
            </a:avLst>
          </a:prstGeom>
          <a:solidFill>
            <a:srgbClr val="FFCC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919191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 i="1">
                <a:latin typeface="Arial" panose="020B0604020202020204" pitchFamily="34" charset="0"/>
              </a:rPr>
              <a:t>Develop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1266" name="Text Box 50">
            <a:extLst>
              <a:ext uri="{FF2B5EF4-FFF2-40B4-BE49-F238E27FC236}">
                <a16:creationId xmlns:a16="http://schemas.microsoft.com/office/drawing/2014/main" id="{DBBF1996-9D80-C2FE-7033-71C6801DE9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4.1-8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7484</TotalTime>
  <Words>2277</Words>
  <Application>Microsoft Office PowerPoint</Application>
  <PresentationFormat>On-screen Show (4:3)</PresentationFormat>
  <Paragraphs>318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Times New Roman</vt:lpstr>
      <vt:lpstr>Arial</vt:lpstr>
      <vt:lpstr>Symbol</vt:lpstr>
      <vt:lpstr>Copperplate Gothic Bold</vt:lpstr>
      <vt:lpstr>JPMorgan</vt:lpstr>
      <vt:lpstr>PowerPoint Presentation</vt:lpstr>
      <vt:lpstr>Objectives</vt:lpstr>
      <vt:lpstr>Why VOC?</vt:lpstr>
      <vt:lpstr>VOC Challenge</vt:lpstr>
      <vt:lpstr>Customer Satisfaction &amp; Loyalty</vt:lpstr>
      <vt:lpstr>“Satisfied” Defecting Customers</vt:lpstr>
      <vt:lpstr>VOC Listening Process</vt:lpstr>
      <vt:lpstr>Step 1 - Develop a Listening Strategy</vt:lpstr>
      <vt:lpstr>Attracting &amp; Retaining Customers</vt:lpstr>
      <vt:lpstr>Customers &amp; Segments</vt:lpstr>
      <vt:lpstr>Types of Current Customer Voices</vt:lpstr>
      <vt:lpstr>Step 2 - Listening to Customers</vt:lpstr>
      <vt:lpstr>Listening Process</vt:lpstr>
      <vt:lpstr>Listening Tools</vt:lpstr>
      <vt:lpstr>Interviewing Process</vt:lpstr>
      <vt:lpstr>Interviewing Techniques</vt:lpstr>
      <vt:lpstr>Interviewing - Summary</vt:lpstr>
      <vt:lpstr>Focus Groups - Process</vt:lpstr>
      <vt:lpstr>Focus Group Costs (circa 2000)</vt:lpstr>
      <vt:lpstr>Customer Surveys - Process</vt:lpstr>
      <vt:lpstr>Surveys - Analysis</vt:lpstr>
      <vt:lpstr>Survey Development – Questions to Answer</vt:lpstr>
      <vt:lpstr>Question Types</vt:lpstr>
      <vt:lpstr>“Bad” Questions</vt:lpstr>
      <vt:lpstr>Survey Delivery Methods</vt:lpstr>
      <vt:lpstr>Step 3 - Organize &amp; Analyze Data</vt:lpstr>
      <vt:lpstr>Organizing/Prioritizing Data</vt:lpstr>
      <vt:lpstr>Dr. Kano’s Types of Needs</vt:lpstr>
      <vt:lpstr>Step 4 - Communicate the Learning</vt:lpstr>
      <vt:lpstr>Step 5 – Drive Business Activities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169</cp:revision>
  <cp:lastPrinted>1998-11-12T16:48:12Z</cp:lastPrinted>
  <dcterms:created xsi:type="dcterms:W3CDTF">1998-10-26T20:45:45Z</dcterms:created>
  <dcterms:modified xsi:type="dcterms:W3CDTF">2026-07-24T18:14:27Z</dcterms:modified>
</cp:coreProperties>
</file>